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6" r:id="rId4"/>
  </p:sldMasterIdLst>
  <p:notesMasterIdLst>
    <p:notesMasterId r:id="rId77"/>
  </p:notesMasterIdLst>
  <p:handoutMasterIdLst>
    <p:handoutMasterId r:id="rId78"/>
  </p:handoutMasterIdLst>
  <p:sldIdLst>
    <p:sldId id="444" r:id="rId5"/>
    <p:sldId id="334" r:id="rId6"/>
    <p:sldId id="332" r:id="rId7"/>
    <p:sldId id="327" r:id="rId8"/>
    <p:sldId id="328" r:id="rId9"/>
    <p:sldId id="265" r:id="rId10"/>
    <p:sldId id="331" r:id="rId11"/>
    <p:sldId id="1010" r:id="rId12"/>
    <p:sldId id="345" r:id="rId13"/>
    <p:sldId id="415" r:id="rId14"/>
    <p:sldId id="268" r:id="rId15"/>
    <p:sldId id="286" r:id="rId16"/>
    <p:sldId id="359" r:id="rId17"/>
    <p:sldId id="360" r:id="rId18"/>
    <p:sldId id="436" r:id="rId19"/>
    <p:sldId id="438" r:id="rId20"/>
    <p:sldId id="439" r:id="rId21"/>
    <p:sldId id="373" r:id="rId22"/>
    <p:sldId id="1024" r:id="rId23"/>
    <p:sldId id="1025" r:id="rId24"/>
    <p:sldId id="1026" r:id="rId25"/>
    <p:sldId id="1027" r:id="rId26"/>
    <p:sldId id="344" r:id="rId27"/>
    <p:sldId id="263" r:id="rId28"/>
    <p:sldId id="274" r:id="rId29"/>
    <p:sldId id="414" r:id="rId30"/>
    <p:sldId id="1008" r:id="rId31"/>
    <p:sldId id="446" r:id="rId32"/>
    <p:sldId id="1029" r:id="rId33"/>
    <p:sldId id="275" r:id="rId34"/>
    <p:sldId id="276" r:id="rId35"/>
    <p:sldId id="1030" r:id="rId36"/>
    <p:sldId id="1031" r:id="rId37"/>
    <p:sldId id="1028" r:id="rId38"/>
    <p:sldId id="1006" r:id="rId39"/>
    <p:sldId id="1007" r:id="rId40"/>
    <p:sldId id="369" r:id="rId41"/>
    <p:sldId id="338" r:id="rId42"/>
    <p:sldId id="378" r:id="rId43"/>
    <p:sldId id="278" r:id="rId44"/>
    <p:sldId id="1023" r:id="rId45"/>
    <p:sldId id="311" r:id="rId46"/>
    <p:sldId id="314" r:id="rId47"/>
    <p:sldId id="1015" r:id="rId48"/>
    <p:sldId id="316" r:id="rId49"/>
    <p:sldId id="318" r:id="rId50"/>
    <p:sldId id="447" r:id="rId51"/>
    <p:sldId id="384" r:id="rId52"/>
    <p:sldId id="1012" r:id="rId53"/>
    <p:sldId id="1016" r:id="rId54"/>
    <p:sldId id="1013" r:id="rId55"/>
    <p:sldId id="1032" r:id="rId56"/>
    <p:sldId id="377" r:id="rId57"/>
    <p:sldId id="382" r:id="rId58"/>
    <p:sldId id="409" r:id="rId59"/>
    <p:sldId id="389" r:id="rId60"/>
    <p:sldId id="1017" r:id="rId61"/>
    <p:sldId id="1018" r:id="rId62"/>
    <p:sldId id="1019" r:id="rId63"/>
    <p:sldId id="1020" r:id="rId64"/>
    <p:sldId id="392" r:id="rId65"/>
    <p:sldId id="393" r:id="rId66"/>
    <p:sldId id="405" r:id="rId67"/>
    <p:sldId id="406" r:id="rId68"/>
    <p:sldId id="421" r:id="rId69"/>
    <p:sldId id="420" r:id="rId70"/>
    <p:sldId id="380" r:id="rId71"/>
    <p:sldId id="374" r:id="rId72"/>
    <p:sldId id="1021" r:id="rId73"/>
    <p:sldId id="346" r:id="rId74"/>
    <p:sldId id="379" r:id="rId75"/>
    <p:sldId id="322" r:id="rId76"/>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ECA360-C1DB-31E3-1ACC-518351D67F32}" name="Steven Nair" initials="SN" userId="S::snair@gotoper.com::634b8c3a-a10b-4010-857a-efd223460a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2751D0-C41C-422C-A88E-5D8139AC6E2F}" v="58" dt="2025-10-27T18:42:28.71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69" autoAdjust="0"/>
    <p:restoredTop sz="94694"/>
  </p:normalViewPr>
  <p:slideViewPr>
    <p:cSldViewPr snapToGrid="0" snapToObjects="1">
      <p:cViewPr varScale="1">
        <p:scale>
          <a:sx n="52" d="100"/>
          <a:sy n="52" d="100"/>
        </p:scale>
        <p:origin x="1140" y="56"/>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F1A4B4A1-D2F6-46DB-B7A9-CE3A5050EFFE}" type="datetimeFigureOut">
              <a:rPr lang="en-US" altLang="en-US"/>
              <a:pPr>
                <a:defRPr/>
              </a:pPr>
              <a:t>11/6/2025</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E8B205C-461F-469B-80DC-0B1F85D0634A}" type="slidenum">
              <a:rPr lang="en-US" altLang="en-US"/>
              <a:pPr>
                <a:defRPr/>
              </a:pPr>
              <a:t>‹#›</a:t>
            </a:fld>
            <a:endParaRPr lang="en-US" altLang="en-US"/>
          </a:p>
        </p:txBody>
      </p:sp>
    </p:spTree>
    <p:extLst>
      <p:ext uri="{BB962C8B-B14F-4D97-AF65-F5344CB8AC3E}">
        <p14:creationId xmlns:p14="http://schemas.microsoft.com/office/powerpoint/2010/main" val="2855136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65B40A34-2360-4BE9-9995-93E4FF9A939C}" type="datetimeFigureOut">
              <a:rPr lang="en-US" altLang="en-US"/>
              <a:pPr>
                <a:defRPr/>
              </a:pPr>
              <a:t>11/6/2025</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CA4BEF25-3E1C-4A10-8817-CD4D2512BBF6}" type="slidenum">
              <a:rPr lang="en-US" altLang="en-US"/>
              <a:pPr>
                <a:defRPr/>
              </a:pPr>
              <a:t>‹#›</a:t>
            </a:fld>
            <a:endParaRPr lang="en-US" altLang="en-US"/>
          </a:p>
        </p:txBody>
      </p:sp>
    </p:spTree>
    <p:extLst>
      <p:ext uri="{BB962C8B-B14F-4D97-AF65-F5344CB8AC3E}">
        <p14:creationId xmlns:p14="http://schemas.microsoft.com/office/powerpoint/2010/main" val="332248531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Triple negative:  Wang J, </a:t>
            </a:r>
            <a:r>
              <a:rPr lang="en-US" dirty="0" err="1"/>
              <a:t>Radiother</a:t>
            </a:r>
            <a:r>
              <a:rPr lang="en-US" dirty="0"/>
              <a:t> Oncol 100, 2011;  </a:t>
            </a:r>
            <a:r>
              <a:rPr lang="en-US" dirty="0" err="1"/>
              <a:t>Abdulkarim</a:t>
            </a:r>
            <a:r>
              <a:rPr lang="en-US" dirty="0"/>
              <a:t> </a:t>
            </a:r>
            <a:r>
              <a:rPr lang="en-US" dirty="0" err="1"/>
              <a:t>JCO</a:t>
            </a:r>
            <a:r>
              <a:rPr lang="en-US" dirty="0"/>
              <a:t>, 29 2011</a:t>
            </a:r>
          </a:p>
        </p:txBody>
      </p:sp>
      <p:sp>
        <p:nvSpPr>
          <p:cNvPr id="4" name="Slide Number Placeholder 3"/>
          <p:cNvSpPr>
            <a:spLocks noGrp="1"/>
          </p:cNvSpPr>
          <p:nvPr>
            <p:ph type="sldNum" sz="quarter" idx="5"/>
          </p:nvPr>
        </p:nvSpPr>
        <p:spPr/>
        <p:txBody>
          <a:bodyPr/>
          <a:lstStyle/>
          <a:p>
            <a:pPr>
              <a:defRPr/>
            </a:pPr>
            <a:fld id="{CA4BEF25-3E1C-4A10-8817-CD4D2512BBF6}" type="slidenum">
              <a:rPr lang="en-US" altLang="en-US" smtClean="0"/>
              <a:pPr>
                <a:defRPr/>
              </a:pPr>
              <a:t>3</a:t>
            </a:fld>
            <a:endParaRPr lang="en-US" altLang="en-US"/>
          </a:p>
        </p:txBody>
      </p:sp>
    </p:spTree>
    <p:extLst>
      <p:ext uri="{BB962C8B-B14F-4D97-AF65-F5344CB8AC3E}">
        <p14:creationId xmlns:p14="http://schemas.microsoft.com/office/powerpoint/2010/main" val="230052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530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848A6D-5648-4942-B068-4A3AA84641B6}" type="slidenum">
              <a:rPr lang="en-US" altLang="en-US" smtClean="0">
                <a:solidFill>
                  <a:srgbClr val="000000"/>
                </a:solidFill>
              </a:rPr>
              <a:pPr/>
              <a:t>55</a:t>
            </a:fld>
            <a:endParaRPr lang="en-US" altLang="en-US">
              <a:solidFill>
                <a:srgbClr val="000000"/>
              </a:solidFill>
            </a:endParaRPr>
          </a:p>
        </p:txBody>
      </p:sp>
    </p:spTree>
    <p:extLst>
      <p:ext uri="{BB962C8B-B14F-4D97-AF65-F5344CB8AC3E}">
        <p14:creationId xmlns:p14="http://schemas.microsoft.com/office/powerpoint/2010/main" val="219724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laceHolder 1"/>
          <p:cNvSpPr>
            <a:spLocks noGrp="1" noRot="1" noChangeAspect="1"/>
          </p:cNvSpPr>
          <p:nvPr>
            <p:ph type="sldImg"/>
          </p:nvPr>
        </p:nvSpPr>
        <p:spPr>
          <a:xfrm>
            <a:off x="533400" y="763588"/>
            <a:ext cx="6705600" cy="3771900"/>
          </a:xfrm>
          <a:prstGeom prst="rect">
            <a:avLst/>
          </a:prstGeom>
        </p:spPr>
      </p:sp>
      <p:sp>
        <p:nvSpPr>
          <p:cNvPr id="58"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Indications for PMRT.</a:t>
            </a:r>
          </a:p>
          <a:p>
            <a:endParaRPr lang="en-US" sz="900" b="0" strike="noStrike" spc="-1">
              <a:latin typeface="Arial"/>
            </a:endParaRPr>
          </a:p>
          <a:p>
            <a:r>
              <a:rPr lang="en-US" sz="900" b="0" i="1" strike="noStrike" spc="-1">
                <a:latin typeface="Arial"/>
              </a:rPr>
              <a:t>Abbreviation</a:t>
            </a:r>
            <a:r>
              <a:rPr lang="en-US" sz="900" b="0" strike="noStrike" spc="-1">
                <a:latin typeface="Arial"/>
              </a:rPr>
              <a:t>: PMRT = postmastectomy radiation therapy. *See implementation remarks in Table 3 for details. </a:t>
            </a:r>
            <a:r>
              <a:rPr lang="en-US" sz="900" b="0" strike="noStrike" spc="-1" baseline="33000">
                <a:latin typeface="Arial"/>
              </a:rPr>
              <a:t>†</a:t>
            </a:r>
            <a:r>
              <a:rPr lang="en-US" sz="900" b="0" strike="noStrike" spc="-1">
                <a:latin typeface="Arial"/>
              </a:rPr>
              <a:t>See implementation remarks in Table 4 for details. </a:t>
            </a:r>
            <a:r>
              <a:rPr lang="en-US" sz="900" b="0" strike="noStrike" spc="-1" baseline="33000">
                <a:latin typeface="Arial"/>
              </a:rPr>
              <a:t>‡</a:t>
            </a:r>
            <a:r>
              <a:rPr lang="en-US" sz="900" b="0" strike="noStrike" spc="-1">
                <a:latin typeface="Arial"/>
              </a:rPr>
              <a:t>PMRT may be omitted in the setting of complete pathological response in the breast and lymph nodes (ypT0N0).</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4BEF25-3E1C-4A10-8817-CD4D2512BBF6}" type="slidenum">
              <a:rPr lang="en-US" altLang="en-US" smtClean="0"/>
              <a:pPr>
                <a:defRPr/>
              </a:pPr>
              <a:t>66</a:t>
            </a:fld>
            <a:endParaRPr lang="en-US" altLang="en-US"/>
          </a:p>
        </p:txBody>
      </p:sp>
    </p:spTree>
    <p:extLst>
      <p:ext uri="{BB962C8B-B14F-4D97-AF65-F5344CB8AC3E}">
        <p14:creationId xmlns:p14="http://schemas.microsoft.com/office/powerpoint/2010/main" val="4178381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lumpectomy and mastectomy</a:t>
            </a:r>
            <a:r>
              <a:rPr lang="en-US" baseline="0" dirty="0"/>
              <a:t> pts were separated, tumor size was MV predictor for mastectomy pts, and age was MV predictor for </a:t>
            </a:r>
            <a:r>
              <a:rPr lang="en-US" baseline="0" dirty="0" err="1"/>
              <a:t>lumpectomy+RT</a:t>
            </a:r>
            <a:r>
              <a:rPr lang="en-US" baseline="0" dirty="0"/>
              <a:t> pts.</a:t>
            </a:r>
            <a:endParaRPr lang="en-US" dirty="0"/>
          </a:p>
        </p:txBody>
      </p:sp>
      <p:sp>
        <p:nvSpPr>
          <p:cNvPr id="4" name="Slide Number Placeholder 3"/>
          <p:cNvSpPr>
            <a:spLocks noGrp="1"/>
          </p:cNvSpPr>
          <p:nvPr>
            <p:ph type="sldNum" sz="quarter" idx="10"/>
          </p:nvPr>
        </p:nvSpPr>
        <p:spPr/>
        <p:txBody>
          <a:bodyPr/>
          <a:lstStyle/>
          <a:p>
            <a:fld id="{211E2E34-6259-4307-B46D-51F3BF1F8DF5}" type="slidenum">
              <a:rPr lang="en-US" smtClean="0"/>
              <a:t>13</a:t>
            </a:fld>
            <a:endParaRPr lang="en-US"/>
          </a:p>
        </p:txBody>
      </p:sp>
    </p:spTree>
    <p:extLst>
      <p:ext uri="{BB962C8B-B14F-4D97-AF65-F5344CB8AC3E}">
        <p14:creationId xmlns:p14="http://schemas.microsoft.com/office/powerpoint/2010/main" val="213182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Patterns and predictors of </a:t>
            </a:r>
            <a:r>
              <a:rPr lang="en-US" dirty="0" err="1"/>
              <a:t>LRR</a:t>
            </a:r>
            <a:r>
              <a:rPr lang="en-US" dirty="0"/>
              <a:t> after </a:t>
            </a:r>
            <a:r>
              <a:rPr lang="en-US" dirty="0" err="1"/>
              <a:t>NAC,Mastectomy</a:t>
            </a:r>
            <a:r>
              <a:rPr lang="en-US" dirty="0"/>
              <a:t> pts had no </a:t>
            </a:r>
            <a:r>
              <a:rPr lang="en-US" dirty="0" err="1"/>
              <a:t>PMRT</a:t>
            </a:r>
            <a:endParaRPr lang="en-US" dirty="0"/>
          </a:p>
          <a:p>
            <a:r>
              <a:rPr lang="en-US" dirty="0"/>
              <a:t>NAC: AC alone, or AC with neoadjuvant or adjuvant docetaxel</a:t>
            </a:r>
          </a:p>
          <a:p>
            <a:r>
              <a:rPr lang="en-US" dirty="0"/>
              <a:t>3088 pts </a:t>
            </a:r>
            <a:r>
              <a:rPr lang="en-US" dirty="0" err="1"/>
              <a:t>with10</a:t>
            </a:r>
            <a:r>
              <a:rPr lang="en-US" dirty="0"/>
              <a:t> year follow up</a:t>
            </a:r>
          </a:p>
          <a:p>
            <a:endParaRPr lang="en-US" dirty="0"/>
          </a:p>
        </p:txBody>
      </p:sp>
      <p:sp>
        <p:nvSpPr>
          <p:cNvPr id="4" name="Slide Number Placeholder 3"/>
          <p:cNvSpPr>
            <a:spLocks noGrp="1"/>
          </p:cNvSpPr>
          <p:nvPr>
            <p:ph type="sldNum" sz="quarter" idx="5"/>
          </p:nvPr>
        </p:nvSpPr>
        <p:spPr/>
        <p:txBody>
          <a:bodyPr/>
          <a:lstStyle/>
          <a:p>
            <a:pPr>
              <a:defRPr/>
            </a:pPr>
            <a:fld id="{CA4BEF25-3E1C-4A10-8817-CD4D2512BBF6}" type="slidenum">
              <a:rPr lang="en-US" altLang="en-US" smtClean="0"/>
              <a:pPr>
                <a:defRPr/>
              </a:pPr>
              <a:t>14</a:t>
            </a:fld>
            <a:endParaRPr lang="en-US" altLang="en-US"/>
          </a:p>
        </p:txBody>
      </p:sp>
    </p:spTree>
    <p:extLst>
      <p:ext uri="{BB962C8B-B14F-4D97-AF65-F5344CB8AC3E}">
        <p14:creationId xmlns:p14="http://schemas.microsoft.com/office/powerpoint/2010/main" val="375080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Patterns and predictors of </a:t>
            </a:r>
            <a:r>
              <a:rPr lang="en-US" dirty="0" err="1"/>
              <a:t>LRR</a:t>
            </a:r>
            <a:r>
              <a:rPr lang="en-US" dirty="0"/>
              <a:t> after </a:t>
            </a:r>
            <a:r>
              <a:rPr lang="en-US" dirty="0" err="1"/>
              <a:t>NAC,Mastectomy</a:t>
            </a:r>
            <a:r>
              <a:rPr lang="en-US" dirty="0"/>
              <a:t> pts had no </a:t>
            </a:r>
            <a:r>
              <a:rPr lang="en-US" dirty="0" err="1"/>
              <a:t>PMRT</a:t>
            </a:r>
            <a:endParaRPr lang="en-US" dirty="0"/>
          </a:p>
          <a:p>
            <a:r>
              <a:rPr lang="en-US" dirty="0"/>
              <a:t>NAC: AC alone, or AC with neoadjuvant or adjuvant docetaxel</a:t>
            </a:r>
          </a:p>
          <a:p>
            <a:r>
              <a:rPr lang="en-US" dirty="0"/>
              <a:t>3088 pts </a:t>
            </a:r>
            <a:r>
              <a:rPr lang="en-US" dirty="0" err="1"/>
              <a:t>with10</a:t>
            </a:r>
            <a:r>
              <a:rPr lang="en-US" dirty="0"/>
              <a:t> year follow up</a:t>
            </a:r>
          </a:p>
          <a:p>
            <a:endParaRPr lang="en-US" dirty="0"/>
          </a:p>
        </p:txBody>
      </p:sp>
      <p:sp>
        <p:nvSpPr>
          <p:cNvPr id="4" name="Slide Number Placeholder 3"/>
          <p:cNvSpPr>
            <a:spLocks noGrp="1"/>
          </p:cNvSpPr>
          <p:nvPr>
            <p:ph type="sldNum" sz="quarter" idx="5"/>
          </p:nvPr>
        </p:nvSpPr>
        <p:spPr/>
        <p:txBody>
          <a:bodyPr/>
          <a:lstStyle/>
          <a:p>
            <a:pPr>
              <a:defRPr/>
            </a:pPr>
            <a:fld id="{CA4BEF25-3E1C-4A10-8817-CD4D2512BBF6}" type="slidenum">
              <a:rPr lang="en-US" altLang="en-US" smtClean="0"/>
              <a:pPr>
                <a:defRPr/>
              </a:pPr>
              <a:t>15</a:t>
            </a:fld>
            <a:endParaRPr lang="en-US" altLang="en-US"/>
          </a:p>
        </p:txBody>
      </p:sp>
    </p:spTree>
    <p:extLst>
      <p:ext uri="{BB962C8B-B14F-4D97-AF65-F5344CB8AC3E}">
        <p14:creationId xmlns:p14="http://schemas.microsoft.com/office/powerpoint/2010/main" val="89511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Patterns and predictors of </a:t>
            </a:r>
            <a:r>
              <a:rPr lang="en-US" dirty="0" err="1"/>
              <a:t>LRR</a:t>
            </a:r>
            <a:r>
              <a:rPr lang="en-US" dirty="0"/>
              <a:t> after </a:t>
            </a:r>
            <a:r>
              <a:rPr lang="en-US" dirty="0" err="1"/>
              <a:t>NAC,Mastectomy</a:t>
            </a:r>
            <a:r>
              <a:rPr lang="en-US" dirty="0"/>
              <a:t> pts had no </a:t>
            </a:r>
            <a:r>
              <a:rPr lang="en-US" dirty="0" err="1"/>
              <a:t>PMRT</a:t>
            </a:r>
            <a:endParaRPr lang="en-US" dirty="0"/>
          </a:p>
          <a:p>
            <a:r>
              <a:rPr lang="en-US" dirty="0"/>
              <a:t>NAC: AC alone, or AC with neoadjuvant or adjuvant docetaxel</a:t>
            </a:r>
          </a:p>
          <a:p>
            <a:r>
              <a:rPr lang="en-US" dirty="0"/>
              <a:t>3088 pts </a:t>
            </a:r>
            <a:r>
              <a:rPr lang="en-US" dirty="0" err="1"/>
              <a:t>with10</a:t>
            </a:r>
            <a:r>
              <a:rPr lang="en-US" dirty="0"/>
              <a:t> year follow up</a:t>
            </a:r>
          </a:p>
          <a:p>
            <a:endParaRPr lang="en-US" dirty="0"/>
          </a:p>
        </p:txBody>
      </p:sp>
      <p:sp>
        <p:nvSpPr>
          <p:cNvPr id="4" name="Slide Number Placeholder 3"/>
          <p:cNvSpPr>
            <a:spLocks noGrp="1"/>
          </p:cNvSpPr>
          <p:nvPr>
            <p:ph type="sldNum" sz="quarter" idx="5"/>
          </p:nvPr>
        </p:nvSpPr>
        <p:spPr/>
        <p:txBody>
          <a:bodyPr/>
          <a:lstStyle/>
          <a:p>
            <a:pPr>
              <a:defRPr/>
            </a:pPr>
            <a:fld id="{CA4BEF25-3E1C-4A10-8817-CD4D2512BBF6}" type="slidenum">
              <a:rPr lang="en-US" altLang="en-US" smtClean="0"/>
              <a:pPr>
                <a:defRPr/>
              </a:pPr>
              <a:t>16</a:t>
            </a:fld>
            <a:endParaRPr lang="en-US" altLang="en-US"/>
          </a:p>
        </p:txBody>
      </p:sp>
    </p:spTree>
    <p:extLst>
      <p:ext uri="{BB962C8B-B14F-4D97-AF65-F5344CB8AC3E}">
        <p14:creationId xmlns:p14="http://schemas.microsoft.com/office/powerpoint/2010/main" val="583382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Patterns and predictors of </a:t>
            </a:r>
            <a:r>
              <a:rPr lang="en-US" dirty="0" err="1"/>
              <a:t>LRR</a:t>
            </a:r>
            <a:r>
              <a:rPr lang="en-US" dirty="0"/>
              <a:t> after </a:t>
            </a:r>
            <a:r>
              <a:rPr lang="en-US" dirty="0" err="1"/>
              <a:t>NAC,Mastectomy</a:t>
            </a:r>
            <a:r>
              <a:rPr lang="en-US" dirty="0"/>
              <a:t> pts had no </a:t>
            </a:r>
            <a:r>
              <a:rPr lang="en-US" dirty="0" err="1"/>
              <a:t>PMRT</a:t>
            </a:r>
            <a:endParaRPr lang="en-US" dirty="0"/>
          </a:p>
          <a:p>
            <a:r>
              <a:rPr lang="en-US" dirty="0"/>
              <a:t>NAC: AC alone, or AC with neoadjuvant or adjuvant docetaxel</a:t>
            </a:r>
          </a:p>
          <a:p>
            <a:r>
              <a:rPr lang="en-US" dirty="0"/>
              <a:t>3088 pts </a:t>
            </a:r>
            <a:r>
              <a:rPr lang="en-US" dirty="0" err="1"/>
              <a:t>with10</a:t>
            </a:r>
            <a:r>
              <a:rPr lang="en-US" dirty="0"/>
              <a:t> year follow up</a:t>
            </a:r>
          </a:p>
          <a:p>
            <a:endParaRPr lang="en-US" dirty="0"/>
          </a:p>
        </p:txBody>
      </p:sp>
      <p:sp>
        <p:nvSpPr>
          <p:cNvPr id="4" name="Slide Number Placeholder 3"/>
          <p:cNvSpPr>
            <a:spLocks noGrp="1"/>
          </p:cNvSpPr>
          <p:nvPr>
            <p:ph type="sldNum" sz="quarter" idx="5"/>
          </p:nvPr>
        </p:nvSpPr>
        <p:spPr/>
        <p:txBody>
          <a:bodyPr/>
          <a:lstStyle/>
          <a:p>
            <a:pPr>
              <a:defRPr/>
            </a:pPr>
            <a:fld id="{CA4BEF25-3E1C-4A10-8817-CD4D2512BBF6}" type="slidenum">
              <a:rPr lang="en-US" altLang="en-US" smtClean="0"/>
              <a:pPr>
                <a:defRPr/>
              </a:pPr>
              <a:t>17</a:t>
            </a:fld>
            <a:endParaRPr lang="en-US" altLang="en-US"/>
          </a:p>
        </p:txBody>
      </p:sp>
    </p:spTree>
    <p:extLst>
      <p:ext uri="{BB962C8B-B14F-4D97-AF65-F5344CB8AC3E}">
        <p14:creationId xmlns:p14="http://schemas.microsoft.com/office/powerpoint/2010/main" val="1073068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4BEF25-3E1C-4A10-8817-CD4D2512BBF6}" type="slidenum">
              <a:rPr lang="en-US" altLang="en-US" smtClean="0"/>
              <a:pPr>
                <a:defRPr/>
              </a:pPr>
              <a:t>22</a:t>
            </a:fld>
            <a:endParaRPr lang="en-US" altLang="en-US"/>
          </a:p>
        </p:txBody>
      </p:sp>
    </p:spTree>
    <p:extLst>
      <p:ext uri="{BB962C8B-B14F-4D97-AF65-F5344CB8AC3E}">
        <p14:creationId xmlns:p14="http://schemas.microsoft.com/office/powerpoint/2010/main" val="1692115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1A4094-C4F9-4C54-9F28-391FB830CA23}" type="slidenum">
              <a:rPr lang="en-US" smtClean="0"/>
              <a:t>35</a:t>
            </a:fld>
            <a:endParaRPr lang="en-US"/>
          </a:p>
        </p:txBody>
      </p:sp>
    </p:spTree>
    <p:extLst>
      <p:ext uri="{BB962C8B-B14F-4D97-AF65-F5344CB8AC3E}">
        <p14:creationId xmlns:p14="http://schemas.microsoft.com/office/powerpoint/2010/main" val="187571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4BEF25-3E1C-4A10-8817-CD4D2512BBF6}" type="slidenum">
              <a:rPr lang="en-US" altLang="en-US" smtClean="0"/>
              <a:pPr>
                <a:defRPr/>
              </a:pPr>
              <a:t>42</a:t>
            </a:fld>
            <a:endParaRPr lang="en-US" altLang="en-US"/>
          </a:p>
        </p:txBody>
      </p:sp>
    </p:spTree>
    <p:extLst>
      <p:ext uri="{BB962C8B-B14F-4D97-AF65-F5344CB8AC3E}">
        <p14:creationId xmlns:p14="http://schemas.microsoft.com/office/powerpoint/2010/main" val="698108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Bullet Slide with Bar">
    <p:spTree>
      <p:nvGrpSpPr>
        <p:cNvPr id="1" name=""/>
        <p:cNvGrpSpPr/>
        <p:nvPr/>
      </p:nvGrpSpPr>
      <p:grpSpPr>
        <a:xfrm>
          <a:off x="0" y="0"/>
          <a:ext cx="0" cy="0"/>
          <a:chOff x="0" y="0"/>
          <a:chExt cx="0" cy="0"/>
        </a:xfrm>
      </p:grpSpPr>
      <p:sp>
        <p:nvSpPr>
          <p:cNvPr id="2" name="Title 1"/>
          <p:cNvSpPr>
            <a:spLocks noGrp="1"/>
          </p:cNvSpPr>
          <p:nvPr>
            <p:ph type="title"/>
          </p:nvPr>
        </p:nvSpPr>
        <p:spPr>
          <a:xfrm>
            <a:off x="609600" y="781050"/>
            <a:ext cx="10972800" cy="636588"/>
          </a:xfrm>
          <a:prstGeom prst="rect">
            <a:avLst/>
          </a:prstGeom>
        </p:spPr>
        <p:txBody>
          <a:bodyPr>
            <a:normAutofit/>
          </a:bodyPr>
          <a:lstStyle>
            <a:lvl1pPr algn="l">
              <a:defRPr sz="2800" b="1">
                <a:latin typeface="+mj-lt"/>
                <a:cs typeface="Arial"/>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normAutofit/>
          </a:bodyPr>
          <a:lstStyle>
            <a:lvl1pPr marL="457200" indent="-457200">
              <a:buFont typeface="Arial"/>
              <a:buChar char="•"/>
              <a:defRPr sz="2000"/>
            </a:lvl1pPr>
            <a:lvl2pPr>
              <a:defRPr sz="2000"/>
            </a:lvl2pPr>
            <a:lvl3pPr>
              <a:defRPr sz="2000"/>
            </a:lvl3pPr>
          </a:lstStyle>
          <a:p>
            <a:pPr lvl="0"/>
            <a:r>
              <a:rPr lang="en-US"/>
              <a:t>Click to edit Master text styles</a:t>
            </a:r>
          </a:p>
          <a:p>
            <a:pPr lvl="1"/>
            <a:r>
              <a:rPr lang="en-US"/>
              <a:t>Second level</a:t>
            </a:r>
          </a:p>
          <a:p>
            <a:pPr lvl="2"/>
            <a:r>
              <a:rPr lang="en-US"/>
              <a:t>Third level</a:t>
            </a:r>
          </a:p>
        </p:txBody>
      </p:sp>
      <p:sp>
        <p:nvSpPr>
          <p:cNvPr id="8" name="Slide Number Placeholder 5"/>
          <p:cNvSpPr>
            <a:spLocks noGrp="1"/>
          </p:cNvSpPr>
          <p:nvPr>
            <p:ph type="sldNum" sz="quarter" idx="10"/>
          </p:nvPr>
        </p:nvSpPr>
        <p:spPr>
          <a:xfrm>
            <a:off x="8906933" y="6450014"/>
            <a:ext cx="2844800" cy="365125"/>
          </a:xfrm>
          <a:prstGeom prst="rect">
            <a:avLst/>
          </a:prstGeom>
        </p:spPr>
        <p:txBody>
          <a:bodyPr vert="horz" wrap="square" lIns="91440" tIns="45720" rIns="91440" bIns="45720" numCol="1" anchor="t" anchorCtr="0" compatLnSpc="1">
            <a:prstTxWarp prst="textNoShape">
              <a:avLst/>
            </a:prstTxWarp>
            <a:normAutofit/>
          </a:bodyPr>
          <a:lstStyle>
            <a:lvl1pPr algn="r" eaLnBrk="1" hangingPunct="1">
              <a:defRPr sz="1100" smtClean="0"/>
            </a:lvl1pPr>
          </a:lstStyle>
          <a:p>
            <a:pPr>
              <a:defRPr/>
            </a:pPr>
            <a:fld id="{2A9ACE0C-4504-49DE-B64B-2074B56751EA}" type="slidenum">
              <a:rPr lang="en-US" altLang="en-US"/>
              <a:pPr>
                <a:defRPr/>
              </a:pPr>
              <a:t>‹#›</a:t>
            </a:fld>
            <a:endParaRPr lang="en-US" altLang="en-US"/>
          </a:p>
        </p:txBody>
      </p:sp>
      <p:pic>
        <p:nvPicPr>
          <p:cNvPr id="9" name="Picture 8">
            <a:extLst>
              <a:ext uri="{FF2B5EF4-FFF2-40B4-BE49-F238E27FC236}">
                <a16:creationId xmlns:a16="http://schemas.microsoft.com/office/drawing/2014/main" id="{A609AD49-A147-0E43-FB54-0DD36B3139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477"/>
            <a:ext cx="12191999" cy="457675"/>
          </a:xfrm>
          <a:prstGeom prst="rect">
            <a:avLst/>
          </a:prstGeom>
        </p:spPr>
      </p:pic>
      <p:sp>
        <p:nvSpPr>
          <p:cNvPr id="4" name="Rectangle 3">
            <a:extLst>
              <a:ext uri="{FF2B5EF4-FFF2-40B4-BE49-F238E27FC236}">
                <a16:creationId xmlns:a16="http://schemas.microsoft.com/office/drawing/2014/main" id="{CFF74A70-E3AF-6B00-65CB-5B23555EFE93}"/>
              </a:ext>
            </a:extLst>
          </p:cNvPr>
          <p:cNvSpPr/>
          <p:nvPr userDrawn="1"/>
        </p:nvSpPr>
        <p:spPr>
          <a:xfrm>
            <a:off x="1790700" y="0"/>
            <a:ext cx="7950200" cy="468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88803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ubtitle Slide with Bar">
    <p:spTree>
      <p:nvGrpSpPr>
        <p:cNvPr id="1" name=""/>
        <p:cNvGrpSpPr/>
        <p:nvPr/>
      </p:nvGrpSpPr>
      <p:grpSpPr>
        <a:xfrm>
          <a:off x="0" y="0"/>
          <a:ext cx="0" cy="0"/>
          <a:chOff x="0" y="0"/>
          <a:chExt cx="0" cy="0"/>
        </a:xfrm>
      </p:grpSpPr>
      <p:sp>
        <p:nvSpPr>
          <p:cNvPr id="10" name="Title 1"/>
          <p:cNvSpPr>
            <a:spLocks noGrp="1"/>
          </p:cNvSpPr>
          <p:nvPr>
            <p:ph type="title"/>
          </p:nvPr>
        </p:nvSpPr>
        <p:spPr>
          <a:xfrm>
            <a:off x="609600" y="2368550"/>
            <a:ext cx="10972800" cy="636588"/>
          </a:xfrm>
          <a:prstGeom prst="rect">
            <a:avLst/>
          </a:prstGeom>
        </p:spPr>
        <p:txBody>
          <a:bodyPr>
            <a:normAutofit/>
          </a:bodyPr>
          <a:lstStyle>
            <a:lvl1pPr algn="l">
              <a:defRPr sz="2800" b="1">
                <a:latin typeface="Arial"/>
                <a:cs typeface="Arial"/>
              </a:defRPr>
            </a:lvl1pPr>
          </a:lstStyle>
          <a:p>
            <a:r>
              <a:rPr lang="en-US"/>
              <a:t>Click to edit Master title style</a:t>
            </a:r>
            <a:endParaRPr lang="en-US" dirty="0"/>
          </a:p>
        </p:txBody>
      </p:sp>
      <p:sp>
        <p:nvSpPr>
          <p:cNvPr id="11" name="Content Placeholder 10"/>
          <p:cNvSpPr>
            <a:spLocks noGrp="1"/>
          </p:cNvSpPr>
          <p:nvPr>
            <p:ph sz="quarter" idx="11"/>
          </p:nvPr>
        </p:nvSpPr>
        <p:spPr>
          <a:xfrm>
            <a:off x="609600" y="3113089"/>
            <a:ext cx="10972800" cy="636587"/>
          </a:xfrm>
          <a:prstGeom prst="rect">
            <a:avLst/>
          </a:prstGeom>
        </p:spPr>
        <p:txBody>
          <a:bodyPr vert="horz"/>
          <a:lstStyle>
            <a:lvl1pPr marL="0" indent="0">
              <a:defRPr sz="2000"/>
            </a:lvl1pPr>
          </a:lstStyle>
          <a:p>
            <a:pPr lvl="0"/>
            <a:r>
              <a:rPr lang="en-US"/>
              <a:t>Click to edit Master text styles</a:t>
            </a:r>
          </a:p>
        </p:txBody>
      </p:sp>
      <p:sp>
        <p:nvSpPr>
          <p:cNvPr id="8" name="Slide Number Placeholder 5"/>
          <p:cNvSpPr>
            <a:spLocks noGrp="1"/>
          </p:cNvSpPr>
          <p:nvPr>
            <p:ph type="sldNum" sz="quarter" idx="12"/>
          </p:nvPr>
        </p:nvSpPr>
        <p:spPr>
          <a:xfrm>
            <a:off x="8906933" y="6450014"/>
            <a:ext cx="2844800" cy="365125"/>
          </a:xfrm>
          <a:prstGeom prst="rect">
            <a:avLst/>
          </a:prstGeom>
        </p:spPr>
        <p:txBody>
          <a:bodyPr vert="horz" wrap="square" lIns="91440" tIns="45720" rIns="91440" bIns="45720" numCol="1" anchor="t" anchorCtr="0" compatLnSpc="1">
            <a:prstTxWarp prst="textNoShape">
              <a:avLst/>
            </a:prstTxWarp>
            <a:normAutofit/>
          </a:bodyPr>
          <a:lstStyle>
            <a:lvl1pPr algn="r" eaLnBrk="1" hangingPunct="1">
              <a:defRPr sz="1100" smtClean="0"/>
            </a:lvl1pPr>
          </a:lstStyle>
          <a:p>
            <a:pPr>
              <a:defRPr/>
            </a:pPr>
            <a:fld id="{0D962EF3-A779-4937-AE61-7D04CE5E55CC}" type="slidenum">
              <a:rPr lang="en-US" altLang="en-US"/>
              <a:pPr>
                <a:defRPr/>
              </a:pPr>
              <a:t>‹#›</a:t>
            </a:fld>
            <a:endParaRPr lang="en-US" altLang="en-US"/>
          </a:p>
        </p:txBody>
      </p:sp>
      <p:pic>
        <p:nvPicPr>
          <p:cNvPr id="3" name="Picture 2">
            <a:extLst>
              <a:ext uri="{FF2B5EF4-FFF2-40B4-BE49-F238E27FC236}">
                <a16:creationId xmlns:a16="http://schemas.microsoft.com/office/drawing/2014/main" id="{F23670BA-C1CB-7336-A756-067E2694F7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477"/>
            <a:ext cx="12191999" cy="457675"/>
          </a:xfrm>
          <a:prstGeom prst="rect">
            <a:avLst/>
          </a:prstGeom>
        </p:spPr>
      </p:pic>
      <p:sp>
        <p:nvSpPr>
          <p:cNvPr id="2" name="Rectangle 1">
            <a:extLst>
              <a:ext uri="{FF2B5EF4-FFF2-40B4-BE49-F238E27FC236}">
                <a16:creationId xmlns:a16="http://schemas.microsoft.com/office/drawing/2014/main" id="{64DA8909-E662-821C-80C3-E07642465A69}"/>
              </a:ext>
            </a:extLst>
          </p:cNvPr>
          <p:cNvSpPr/>
          <p:nvPr userDrawn="1"/>
        </p:nvSpPr>
        <p:spPr>
          <a:xfrm>
            <a:off x="1790700" y="0"/>
            <a:ext cx="7950200" cy="468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7069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Bullet Slide no Bar">
    <p:spTree>
      <p:nvGrpSpPr>
        <p:cNvPr id="1" name=""/>
        <p:cNvGrpSpPr/>
        <p:nvPr/>
      </p:nvGrpSpPr>
      <p:grpSpPr>
        <a:xfrm>
          <a:off x="0" y="0"/>
          <a:ext cx="0" cy="0"/>
          <a:chOff x="0" y="0"/>
          <a:chExt cx="0" cy="0"/>
        </a:xfrm>
      </p:grpSpPr>
      <p:sp>
        <p:nvSpPr>
          <p:cNvPr id="2" name="Title 1"/>
          <p:cNvSpPr>
            <a:spLocks noGrp="1"/>
          </p:cNvSpPr>
          <p:nvPr>
            <p:ph type="title"/>
          </p:nvPr>
        </p:nvSpPr>
        <p:spPr>
          <a:xfrm>
            <a:off x="609600" y="781050"/>
            <a:ext cx="10972800" cy="636588"/>
          </a:xfrm>
          <a:prstGeom prst="rect">
            <a:avLst/>
          </a:prstGeom>
        </p:spPr>
        <p:txBody>
          <a:bodyPr>
            <a:normAutofit/>
          </a:bodyPr>
          <a:lstStyle>
            <a:lvl1pPr algn="l">
              <a:defRPr sz="2800" b="1">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normAutofit/>
          </a:bodyPr>
          <a:lstStyle>
            <a:lvl1pPr marL="457200" indent="-457200">
              <a:buFont typeface="Arial"/>
              <a:buChar char="•"/>
              <a:defRPr sz="2000"/>
            </a:lvl1pPr>
            <a:lvl2pPr>
              <a:defRPr sz="2000"/>
            </a:lvl2pPr>
            <a:lvl3pPr>
              <a:defRPr sz="2000"/>
            </a:lvl3pPr>
          </a:lstStyle>
          <a:p>
            <a:pPr lvl="0"/>
            <a:r>
              <a:rPr lang="en-US"/>
              <a:t>Click to edit Master text styles</a:t>
            </a:r>
          </a:p>
          <a:p>
            <a:pPr lvl="1"/>
            <a:r>
              <a:rPr lang="en-US"/>
              <a:t>Second level</a:t>
            </a:r>
          </a:p>
          <a:p>
            <a:pPr lvl="2"/>
            <a:r>
              <a:rPr lang="en-US"/>
              <a:t>Third level</a:t>
            </a:r>
          </a:p>
        </p:txBody>
      </p:sp>
      <p:sp>
        <p:nvSpPr>
          <p:cNvPr id="7" name="Slide Number Placeholder 5"/>
          <p:cNvSpPr>
            <a:spLocks noGrp="1"/>
          </p:cNvSpPr>
          <p:nvPr>
            <p:ph type="sldNum" sz="quarter" idx="10"/>
          </p:nvPr>
        </p:nvSpPr>
        <p:spPr>
          <a:xfrm>
            <a:off x="8906933" y="6450014"/>
            <a:ext cx="2844800" cy="365125"/>
          </a:xfrm>
          <a:prstGeom prst="rect">
            <a:avLst/>
          </a:prstGeom>
        </p:spPr>
        <p:txBody>
          <a:bodyPr vert="horz" wrap="square" lIns="91440" tIns="45720" rIns="91440" bIns="45720" numCol="1" anchor="t" anchorCtr="0" compatLnSpc="1">
            <a:prstTxWarp prst="textNoShape">
              <a:avLst/>
            </a:prstTxWarp>
            <a:normAutofit/>
          </a:bodyPr>
          <a:lstStyle>
            <a:lvl1pPr algn="r" eaLnBrk="1" hangingPunct="1">
              <a:defRPr sz="1100" smtClean="0"/>
            </a:lvl1pPr>
          </a:lstStyle>
          <a:p>
            <a:pPr>
              <a:defRPr/>
            </a:pPr>
            <a:fld id="{159EC7EE-72D3-4F41-9116-EBDDDD421A5C}" type="slidenum">
              <a:rPr lang="en-US" altLang="en-US"/>
              <a:pPr>
                <a:defRPr/>
              </a:pPr>
              <a:t>‹#›</a:t>
            </a:fld>
            <a:endParaRPr lang="en-US" altLang="en-US"/>
          </a:p>
        </p:txBody>
      </p:sp>
      <p:pic>
        <p:nvPicPr>
          <p:cNvPr id="8" name="Picture 7">
            <a:extLst>
              <a:ext uri="{FF2B5EF4-FFF2-40B4-BE49-F238E27FC236}">
                <a16:creationId xmlns:a16="http://schemas.microsoft.com/office/drawing/2014/main" id="{CFC93BF4-5C7A-FF0A-3ED1-CE0C844EA0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477"/>
            <a:ext cx="12191999" cy="457675"/>
          </a:xfrm>
          <a:prstGeom prst="rect">
            <a:avLst/>
          </a:prstGeom>
        </p:spPr>
      </p:pic>
      <p:sp>
        <p:nvSpPr>
          <p:cNvPr id="4" name="Rectangle 3">
            <a:extLst>
              <a:ext uri="{FF2B5EF4-FFF2-40B4-BE49-F238E27FC236}">
                <a16:creationId xmlns:a16="http://schemas.microsoft.com/office/drawing/2014/main" id="{753F23EF-19EC-861C-83B0-0E44EFB7C240}"/>
              </a:ext>
            </a:extLst>
          </p:cNvPr>
          <p:cNvSpPr/>
          <p:nvPr userDrawn="1"/>
        </p:nvSpPr>
        <p:spPr>
          <a:xfrm>
            <a:off x="1790700" y="0"/>
            <a:ext cx="7950200" cy="468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8252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btitle Slide no Bar">
    <p:spTree>
      <p:nvGrpSpPr>
        <p:cNvPr id="1" name=""/>
        <p:cNvGrpSpPr/>
        <p:nvPr/>
      </p:nvGrpSpPr>
      <p:grpSpPr>
        <a:xfrm>
          <a:off x="0" y="0"/>
          <a:ext cx="0" cy="0"/>
          <a:chOff x="0" y="0"/>
          <a:chExt cx="0" cy="0"/>
        </a:xfrm>
      </p:grpSpPr>
      <p:sp>
        <p:nvSpPr>
          <p:cNvPr id="10" name="Title 1"/>
          <p:cNvSpPr>
            <a:spLocks noGrp="1"/>
          </p:cNvSpPr>
          <p:nvPr>
            <p:ph type="title"/>
          </p:nvPr>
        </p:nvSpPr>
        <p:spPr>
          <a:xfrm>
            <a:off x="609600" y="2368550"/>
            <a:ext cx="10972800" cy="636588"/>
          </a:xfrm>
          <a:prstGeom prst="rect">
            <a:avLst/>
          </a:prstGeom>
        </p:spPr>
        <p:txBody>
          <a:bodyPr>
            <a:normAutofit/>
          </a:bodyPr>
          <a:lstStyle>
            <a:lvl1pPr algn="l">
              <a:defRPr sz="2800" b="1">
                <a:latin typeface="Arial"/>
                <a:cs typeface="Arial"/>
              </a:defRPr>
            </a:lvl1pPr>
          </a:lstStyle>
          <a:p>
            <a:r>
              <a:rPr lang="en-US"/>
              <a:t>Click to edit Master title style</a:t>
            </a:r>
            <a:endParaRPr lang="en-US" dirty="0"/>
          </a:p>
        </p:txBody>
      </p:sp>
      <p:sp>
        <p:nvSpPr>
          <p:cNvPr id="8" name="Content Placeholder 10"/>
          <p:cNvSpPr>
            <a:spLocks noGrp="1"/>
          </p:cNvSpPr>
          <p:nvPr>
            <p:ph sz="quarter" idx="11"/>
          </p:nvPr>
        </p:nvSpPr>
        <p:spPr>
          <a:xfrm>
            <a:off x="609600" y="3113089"/>
            <a:ext cx="10972800" cy="636587"/>
          </a:xfrm>
          <a:prstGeom prst="rect">
            <a:avLst/>
          </a:prstGeom>
        </p:spPr>
        <p:txBody>
          <a:bodyPr vert="horz"/>
          <a:lstStyle>
            <a:lvl1pPr marL="0" indent="0">
              <a:defRPr sz="2000"/>
            </a:lvl1pPr>
          </a:lstStyle>
          <a:p>
            <a:pPr lvl="0"/>
            <a:r>
              <a:rPr lang="en-US"/>
              <a:t>Click to edit Master text styles</a:t>
            </a:r>
          </a:p>
        </p:txBody>
      </p:sp>
      <p:sp>
        <p:nvSpPr>
          <p:cNvPr id="7" name="Slide Number Placeholder 5"/>
          <p:cNvSpPr>
            <a:spLocks noGrp="1"/>
          </p:cNvSpPr>
          <p:nvPr>
            <p:ph type="sldNum" sz="quarter" idx="12"/>
          </p:nvPr>
        </p:nvSpPr>
        <p:spPr>
          <a:xfrm>
            <a:off x="8906933" y="6450014"/>
            <a:ext cx="2844800" cy="365125"/>
          </a:xfrm>
          <a:prstGeom prst="rect">
            <a:avLst/>
          </a:prstGeom>
        </p:spPr>
        <p:txBody>
          <a:bodyPr vert="horz" wrap="square" lIns="91440" tIns="45720" rIns="91440" bIns="45720" numCol="1" anchor="t" anchorCtr="0" compatLnSpc="1">
            <a:prstTxWarp prst="textNoShape">
              <a:avLst/>
            </a:prstTxWarp>
            <a:normAutofit/>
          </a:bodyPr>
          <a:lstStyle>
            <a:lvl1pPr algn="r" eaLnBrk="1" hangingPunct="1">
              <a:defRPr sz="1100" smtClean="0"/>
            </a:lvl1pPr>
          </a:lstStyle>
          <a:p>
            <a:pPr>
              <a:defRPr/>
            </a:pPr>
            <a:fld id="{8E07C1DF-A214-4155-96CB-F1924003CE58}" type="slidenum">
              <a:rPr lang="en-US" altLang="en-US"/>
              <a:pPr>
                <a:defRPr/>
              </a:pPr>
              <a:t>‹#›</a:t>
            </a:fld>
            <a:endParaRPr lang="en-US" altLang="en-US"/>
          </a:p>
        </p:txBody>
      </p:sp>
      <p:pic>
        <p:nvPicPr>
          <p:cNvPr id="2" name="Picture 1">
            <a:extLst>
              <a:ext uri="{FF2B5EF4-FFF2-40B4-BE49-F238E27FC236}">
                <a16:creationId xmlns:a16="http://schemas.microsoft.com/office/drawing/2014/main" id="{52D324D4-171F-C483-C5C5-E04C24B9A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477"/>
            <a:ext cx="12191999" cy="457675"/>
          </a:xfrm>
          <a:prstGeom prst="rect">
            <a:avLst/>
          </a:prstGeom>
        </p:spPr>
      </p:pic>
      <p:sp>
        <p:nvSpPr>
          <p:cNvPr id="3" name="Rectangle 2">
            <a:extLst>
              <a:ext uri="{FF2B5EF4-FFF2-40B4-BE49-F238E27FC236}">
                <a16:creationId xmlns:a16="http://schemas.microsoft.com/office/drawing/2014/main" id="{0C0A4E68-E775-BCC1-F14C-7AFED4AD7921}"/>
              </a:ext>
            </a:extLst>
          </p:cNvPr>
          <p:cNvSpPr/>
          <p:nvPr userDrawn="1"/>
        </p:nvSpPr>
        <p:spPr>
          <a:xfrm>
            <a:off x="1790700" y="0"/>
            <a:ext cx="7950200" cy="468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592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06C844-28A3-4FB2-7D7D-E616A1F81D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477"/>
            <a:ext cx="12191999" cy="457675"/>
          </a:xfrm>
          <a:prstGeom prst="rect">
            <a:avLst/>
          </a:prstGeom>
        </p:spPr>
      </p:pic>
      <p:sp>
        <p:nvSpPr>
          <p:cNvPr id="3" name="Rectangle 2">
            <a:extLst>
              <a:ext uri="{FF2B5EF4-FFF2-40B4-BE49-F238E27FC236}">
                <a16:creationId xmlns:a16="http://schemas.microsoft.com/office/drawing/2014/main" id="{35388ECE-58F5-1D0E-2493-6170F4E0B226}"/>
              </a:ext>
            </a:extLst>
          </p:cNvPr>
          <p:cNvSpPr/>
          <p:nvPr userDrawn="1"/>
        </p:nvSpPr>
        <p:spPr>
          <a:xfrm>
            <a:off x="1790700" y="0"/>
            <a:ext cx="7950200" cy="468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11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4" name="Picture 3">
            <a:extLst>
              <a:ext uri="{FF2B5EF4-FFF2-40B4-BE49-F238E27FC236}">
                <a16:creationId xmlns:a16="http://schemas.microsoft.com/office/drawing/2014/main" id="{6E786BBE-9802-5E1A-E92D-BEDFD78B9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477"/>
            <a:ext cx="12191999" cy="457675"/>
          </a:xfrm>
          <a:prstGeom prst="rect">
            <a:avLst/>
          </a:prstGeom>
        </p:spPr>
      </p:pic>
    </p:spTree>
    <p:extLst>
      <p:ext uri="{BB962C8B-B14F-4D97-AF65-F5344CB8AC3E}">
        <p14:creationId xmlns:p14="http://schemas.microsoft.com/office/powerpoint/2010/main" val="25690625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6"/>
            <a:ext cx="4271771" cy="310198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8" y="2638046"/>
            <a:ext cx="4270247" cy="310198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a:xfrm>
            <a:off x="7821429" y="6238816"/>
            <a:ext cx="2753747" cy="323968"/>
          </a:xfrm>
          <a:prstGeom prst="rect">
            <a:avLst/>
          </a:prstGeom>
        </p:spPr>
        <p:txBody>
          <a:bodyPr/>
          <a:lstStyle/>
          <a:p>
            <a:endParaRPr lang="en-US"/>
          </a:p>
        </p:txBody>
      </p:sp>
      <p:sp>
        <p:nvSpPr>
          <p:cNvPr id="9" name="Footer Placeholder 8"/>
          <p:cNvSpPr>
            <a:spLocks noGrp="1"/>
          </p:cNvSpPr>
          <p:nvPr>
            <p:ph type="ftr" sz="quarter" idx="11"/>
          </p:nvPr>
        </p:nvSpPr>
        <p:spPr>
          <a:xfrm>
            <a:off x="1600200" y="6236208"/>
            <a:ext cx="5901189" cy="320040"/>
          </a:xfrm>
          <a:prstGeom prst="rect">
            <a:avLst/>
          </a:prstGeom>
        </p:spPr>
        <p:txBody>
          <a:bodyPr/>
          <a:lstStyle/>
          <a:p>
            <a:endParaRPr lang="en-US"/>
          </a:p>
        </p:txBody>
      </p:sp>
      <p:sp>
        <p:nvSpPr>
          <p:cNvPr id="10" name="Slide Number Placeholder 9"/>
          <p:cNvSpPr>
            <a:spLocks noGrp="1"/>
          </p:cNvSpPr>
          <p:nvPr>
            <p:ph type="sldNum" sz="quarter" idx="12"/>
          </p:nvPr>
        </p:nvSpPr>
        <p:spPr>
          <a:xfrm>
            <a:off x="10758923" y="6217920"/>
            <a:ext cx="365760" cy="365760"/>
          </a:xfrm>
          <a:prstGeom prst="ellipse">
            <a:avLst/>
          </a:prstGeom>
        </p:spPr>
        <p:txBody>
          <a:bodyPr/>
          <a:lstStyle/>
          <a:p>
            <a:fld id="{B052E6A8-DCD8-40AB-9342-B01E938227F6}" type="slidenum">
              <a:rPr lang="en-US" smtClean="0"/>
              <a:t>‹#›</a:t>
            </a:fld>
            <a:endParaRPr lang="en-US"/>
          </a:p>
        </p:txBody>
      </p:sp>
      <p:pic>
        <p:nvPicPr>
          <p:cNvPr id="5" name="Picture 4">
            <a:extLst>
              <a:ext uri="{FF2B5EF4-FFF2-40B4-BE49-F238E27FC236}">
                <a16:creationId xmlns:a16="http://schemas.microsoft.com/office/drawing/2014/main" id="{B12EEBF4-216E-789E-C26C-E18A69B2B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477"/>
            <a:ext cx="12191999" cy="457675"/>
          </a:xfrm>
          <a:prstGeom prst="rect">
            <a:avLst/>
          </a:prstGeom>
        </p:spPr>
      </p:pic>
      <p:sp>
        <p:nvSpPr>
          <p:cNvPr id="6" name="Rectangle 5">
            <a:extLst>
              <a:ext uri="{FF2B5EF4-FFF2-40B4-BE49-F238E27FC236}">
                <a16:creationId xmlns:a16="http://schemas.microsoft.com/office/drawing/2014/main" id="{7062D838-04EE-FDCE-158C-756CAFB57D52}"/>
              </a:ext>
            </a:extLst>
          </p:cNvPr>
          <p:cNvSpPr/>
          <p:nvPr userDrawn="1"/>
        </p:nvSpPr>
        <p:spPr>
          <a:xfrm>
            <a:off x="1790700" y="0"/>
            <a:ext cx="7950200" cy="468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5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p>
            <a:r>
              <a:rPr lang="en-US"/>
              <a:t>Click to edit Master title style</a:t>
            </a:r>
          </a:p>
        </p:txBody>
      </p:sp>
      <p:pic>
        <p:nvPicPr>
          <p:cNvPr id="3" name="Picture 2">
            <a:extLst>
              <a:ext uri="{FF2B5EF4-FFF2-40B4-BE49-F238E27FC236}">
                <a16:creationId xmlns:a16="http://schemas.microsoft.com/office/drawing/2014/main" id="{A6AABDF2-7402-1E29-59E9-CC16C4D222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477"/>
            <a:ext cx="12191999" cy="457675"/>
          </a:xfrm>
          <a:prstGeom prst="rect">
            <a:avLst/>
          </a:prstGeom>
        </p:spPr>
      </p:pic>
      <p:sp>
        <p:nvSpPr>
          <p:cNvPr id="4" name="Rectangle 3">
            <a:extLst>
              <a:ext uri="{FF2B5EF4-FFF2-40B4-BE49-F238E27FC236}">
                <a16:creationId xmlns:a16="http://schemas.microsoft.com/office/drawing/2014/main" id="{ACE4F84E-3255-08EA-724A-C541722F1F63}"/>
              </a:ext>
            </a:extLst>
          </p:cNvPr>
          <p:cNvSpPr/>
          <p:nvPr userDrawn="1"/>
        </p:nvSpPr>
        <p:spPr>
          <a:xfrm>
            <a:off x="1790700" y="0"/>
            <a:ext cx="7950200" cy="468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286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C14A1EBE-01A9-A9A9-695A-91A270295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477"/>
            <a:ext cx="12191999" cy="457675"/>
          </a:xfrm>
          <a:prstGeom prst="rect">
            <a:avLst/>
          </a:prstGeom>
        </p:spPr>
      </p:pic>
      <p:sp>
        <p:nvSpPr>
          <p:cNvPr id="4" name="Rectangle 3">
            <a:extLst>
              <a:ext uri="{FF2B5EF4-FFF2-40B4-BE49-F238E27FC236}">
                <a16:creationId xmlns:a16="http://schemas.microsoft.com/office/drawing/2014/main" id="{81A31320-7C6C-1E86-AE9F-0739A70DA5B1}"/>
              </a:ext>
            </a:extLst>
          </p:cNvPr>
          <p:cNvSpPr/>
          <p:nvPr userDrawn="1"/>
        </p:nvSpPr>
        <p:spPr>
          <a:xfrm>
            <a:off x="1790700" y="0"/>
            <a:ext cx="7950200" cy="468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291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DACBCB-B4D7-3CA6-E389-9A7864314D4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0477"/>
            <a:ext cx="12191999" cy="457675"/>
          </a:xfrm>
          <a:prstGeom prst="rect">
            <a:avLst/>
          </a:prstGeom>
        </p:spPr>
      </p:pic>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9" r:id="rId6"/>
    <p:sldLayoutId id="2147483860" r:id="rId7"/>
    <p:sldLayoutId id="2147483861" r:id="rId8"/>
    <p:sldLayoutId id="2147483862" r:id="rId9"/>
  </p:sldLayoutIdLst>
  <p:hf hdr="0" ftr="0" dt="0"/>
  <p:txStyles>
    <p:titleStyle>
      <a:lvl1pPr algn="l" defTabSz="457200" rtl="0" eaLnBrk="1" fontAlgn="base" hangingPunct="1">
        <a:spcBef>
          <a:spcPct val="0"/>
        </a:spcBef>
        <a:spcAft>
          <a:spcPct val="0"/>
        </a:spcAft>
        <a:defRPr sz="2200" b="1" kern="1200">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9pPr>
    </p:titleStyle>
    <p:bodyStyle>
      <a:lvl1pPr marL="342900" indent="-342900" algn="l" defTabSz="457200" rtl="0" eaLnBrk="1" fontAlgn="base" hangingPunct="1">
        <a:lnSpc>
          <a:spcPct val="120000"/>
        </a:lnSpc>
        <a:spcBef>
          <a:spcPct val="20000"/>
        </a:spcBef>
        <a:spcAft>
          <a:spcPct val="0"/>
        </a:spcAft>
        <a:buFont typeface="Arial" panose="020B0604020202020204" pitchFamily="34" charset="0"/>
        <a:defRPr sz="14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redjournal.org/issue/S0360-3016(25)X0012-2"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4.png"/><Relationship Id="rId5" Type="http://schemas.openxmlformats.org/officeDocument/2006/relationships/tags" Target="../tags/tag5.xml"/><Relationship Id="rId10" Type="http://schemas.openxmlformats.org/officeDocument/2006/relationships/image" Target="../media/image23.png"/><Relationship Id="rId4" Type="http://schemas.openxmlformats.org/officeDocument/2006/relationships/tags" Target="../tags/tag4.xml"/><Relationship Id="rId9"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hyperlink" Target="https://www.nrgoncology.org/About-Us/Center-for-Innovation-in-Radiation-Oncology/Breast-Cancer/RADCOMP-Breast-Atlas"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hyperlink" Target="https://www.americanradiumsociety.org/page/docsbypanel" TargetMode="Externa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hyperlink" Target="https://www.americanradiumsociety.org/page/docsbypanel" TargetMode="Externa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red logo&#10;&#10;Description automatically generated with medium confidence">
            <a:extLst>
              <a:ext uri="{FF2B5EF4-FFF2-40B4-BE49-F238E27FC236}">
                <a16:creationId xmlns:a16="http://schemas.microsoft.com/office/drawing/2014/main" id="{73940095-7E5F-87C9-C48A-0ED8FFA1C09F}"/>
              </a:ext>
            </a:extLst>
          </p:cNvPr>
          <p:cNvPicPr>
            <a:picLocks noChangeAspect="1"/>
          </p:cNvPicPr>
          <p:nvPr/>
        </p:nvPicPr>
        <p:blipFill>
          <a:blip r:embed="rId2"/>
          <a:stretch>
            <a:fillRect/>
          </a:stretch>
        </p:blipFill>
        <p:spPr>
          <a:xfrm>
            <a:off x="-65222" y="-73375"/>
            <a:ext cx="12322444" cy="6931375"/>
          </a:xfrm>
          <a:prstGeom prst="rect">
            <a:avLst/>
          </a:prstGeom>
        </p:spPr>
      </p:pic>
      <p:sp>
        <p:nvSpPr>
          <p:cNvPr id="5" name="Slide Number Placeholder 4">
            <a:extLst>
              <a:ext uri="{FF2B5EF4-FFF2-40B4-BE49-F238E27FC236}">
                <a16:creationId xmlns:a16="http://schemas.microsoft.com/office/drawing/2014/main" id="{110256D2-44D8-F940-93A4-FDEBBAEA4AEB}"/>
              </a:ext>
            </a:extLst>
          </p:cNvPr>
          <p:cNvSpPr>
            <a:spLocks noGrp="1"/>
          </p:cNvSpPr>
          <p:nvPr>
            <p:ph type="sldNum" sz="quarter" idx="12"/>
          </p:nvPr>
        </p:nvSpPr>
        <p:spPr>
          <a:xfrm>
            <a:off x="11649997" y="6108949"/>
            <a:ext cx="46736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F06D28-0BE3-284D-A172-81E312E501C2}" type="slidenum">
              <a:rPr lang="en-US" smtClean="0"/>
              <a:pPr/>
              <a:t>1</a:t>
            </a:fld>
            <a:endParaRPr lang="en-US"/>
          </a:p>
        </p:txBody>
      </p:sp>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3" name="Picture 2" descr="A black background with red text&#10;&#10;Description automatically generated">
            <a:extLst>
              <a:ext uri="{FF2B5EF4-FFF2-40B4-BE49-F238E27FC236}">
                <a16:creationId xmlns:a16="http://schemas.microsoft.com/office/drawing/2014/main" id="{5C9E7835-541E-B0CF-596A-0D7F8E1E9856}"/>
              </a:ext>
            </a:extLst>
          </p:cNvPr>
          <p:cNvPicPr>
            <a:picLocks noChangeAspect="1"/>
          </p:cNvPicPr>
          <p:nvPr/>
        </p:nvPicPr>
        <p:blipFill>
          <a:blip r:embed="rId3"/>
          <a:stretch>
            <a:fillRect/>
          </a:stretch>
        </p:blipFill>
        <p:spPr>
          <a:xfrm>
            <a:off x="3870187" y="4244008"/>
            <a:ext cx="2354190" cy="1102415"/>
          </a:xfrm>
          <a:prstGeom prst="rect">
            <a:avLst/>
          </a:prstGeom>
        </p:spPr>
      </p:pic>
      <p:sp>
        <p:nvSpPr>
          <p:cNvPr id="2" name="Rectangle 2">
            <a:extLst>
              <a:ext uri="{FF2B5EF4-FFF2-40B4-BE49-F238E27FC236}">
                <a16:creationId xmlns:a16="http://schemas.microsoft.com/office/drawing/2014/main" id="{C9D7D9C6-09A2-1225-199E-9E3E4FFB96F5}"/>
              </a:ext>
            </a:extLst>
          </p:cNvPr>
          <p:cNvSpPr txBox="1">
            <a:spLocks noChangeArrowheads="1"/>
          </p:cNvSpPr>
          <p:nvPr/>
        </p:nvSpPr>
        <p:spPr>
          <a:xfrm>
            <a:off x="496312" y="1432886"/>
            <a:ext cx="9860039" cy="2811122"/>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defRPr/>
            </a:pPr>
            <a:r>
              <a:rPr lang="en-US" sz="2799" dirty="0"/>
              <a:t>Post-mastectomy Radiation: Patient Selection and Treatment Planning</a:t>
            </a:r>
            <a:br>
              <a:rPr lang="en-US" sz="1799" dirty="0">
                <a:solidFill>
                  <a:schemeClr val="tx1"/>
                </a:solidFill>
                <a:sym typeface="Symbol" charset="2"/>
              </a:rPr>
            </a:br>
            <a:endParaRPr lang="en-US" sz="1799" dirty="0">
              <a:solidFill>
                <a:schemeClr val="tx1"/>
              </a:solidFill>
              <a:sym typeface="Symbol" charset="2"/>
            </a:endParaRPr>
          </a:p>
          <a:p>
            <a:pPr algn="l">
              <a:defRPr/>
            </a:pPr>
            <a:r>
              <a:rPr lang="en-US" sz="1799" dirty="0">
                <a:solidFill>
                  <a:schemeClr val="tx1"/>
                </a:solidFill>
              </a:rPr>
              <a:t>Eleanor E. R. Harris, MD, </a:t>
            </a:r>
            <a:r>
              <a:rPr lang="en-US" sz="1799" dirty="0" err="1">
                <a:solidFill>
                  <a:schemeClr val="tx1"/>
                </a:solidFill>
              </a:rPr>
              <a:t>FASTRO</a:t>
            </a:r>
            <a:endParaRPr lang="en-US" sz="1799" dirty="0">
              <a:solidFill>
                <a:schemeClr val="tx1"/>
              </a:solidFill>
            </a:endParaRPr>
          </a:p>
          <a:p>
            <a:pPr algn="l">
              <a:defRPr/>
            </a:pPr>
            <a:r>
              <a:rPr lang="en-US" sz="1799" b="0" dirty="0">
                <a:solidFill>
                  <a:schemeClr val="tx1"/>
                </a:solidFill>
              </a:rPr>
              <a:t>Associate Cancer Center Director</a:t>
            </a:r>
          </a:p>
          <a:p>
            <a:pPr algn="l">
              <a:defRPr/>
            </a:pPr>
            <a:r>
              <a:rPr lang="en-US" sz="1799" b="0" dirty="0">
                <a:solidFill>
                  <a:schemeClr val="tx1"/>
                </a:solidFill>
              </a:rPr>
              <a:t>Chief of Radiation Oncology</a:t>
            </a:r>
          </a:p>
          <a:p>
            <a:pPr algn="l">
              <a:defRPr/>
            </a:pPr>
            <a:r>
              <a:rPr lang="en-US" sz="1799" b="0" dirty="0">
                <a:solidFill>
                  <a:schemeClr val="tx1"/>
                </a:solidFill>
              </a:rPr>
              <a:t>St. Luke’s University Health Network</a:t>
            </a:r>
          </a:p>
          <a:p>
            <a:pPr algn="l">
              <a:defRPr/>
            </a:pPr>
            <a:r>
              <a:rPr lang="en-US" sz="1799" b="0" dirty="0">
                <a:solidFill>
                  <a:schemeClr val="tx1"/>
                </a:solidFill>
              </a:rPr>
              <a:t>Easton, PA</a:t>
            </a:r>
          </a:p>
          <a:p>
            <a:pPr algn="l">
              <a:defRPr/>
            </a:pPr>
            <a:endParaRPr lang="en-US" sz="1799" b="0" dirty="0"/>
          </a:p>
          <a:p>
            <a:pPr algn="l">
              <a:defRPr/>
            </a:pPr>
            <a:endParaRPr lang="en-US" sz="1799" dirty="0">
              <a:solidFill>
                <a:schemeClr val="tx1"/>
              </a:solidFill>
            </a:endParaRPr>
          </a:p>
          <a:p>
            <a:pPr algn="l">
              <a:defRPr/>
            </a:pPr>
            <a:endParaRPr lang="en-US" sz="1600" i="1" dirty="0">
              <a:solidFill>
                <a:schemeClr val="accent2"/>
              </a:solidFill>
              <a:effectLst>
                <a:outerShdw blurRad="38100" dist="38100" dir="2700000" algn="tl">
                  <a:srgbClr val="000000"/>
                </a:outerShdw>
              </a:effectLst>
              <a:cs typeface="+mj-cs"/>
            </a:endParaRPr>
          </a:p>
        </p:txBody>
      </p:sp>
    </p:spTree>
    <p:extLst>
      <p:ext uri="{BB962C8B-B14F-4D97-AF65-F5344CB8AC3E}">
        <p14:creationId xmlns:p14="http://schemas.microsoft.com/office/powerpoint/2010/main" val="1953190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007" y="449544"/>
            <a:ext cx="8229600" cy="1104108"/>
          </a:xfrm>
        </p:spPr>
        <p:txBody>
          <a:bodyPr>
            <a:noAutofit/>
          </a:bodyPr>
          <a:lstStyle/>
          <a:p>
            <a:pPr algn="ctr"/>
            <a:r>
              <a:rPr lang="en-US" sz="3200" dirty="0"/>
              <a:t>Post-mastectomy Radiation: </a:t>
            </a:r>
            <a:br>
              <a:rPr lang="en-US" sz="3200" dirty="0"/>
            </a:br>
            <a:r>
              <a:rPr lang="en-US" sz="3200" dirty="0"/>
              <a:t>Summary of Classic Studies</a:t>
            </a:r>
          </a:p>
        </p:txBody>
      </p:sp>
      <p:sp>
        <p:nvSpPr>
          <p:cNvPr id="3" name="Content Placeholder 2"/>
          <p:cNvSpPr>
            <a:spLocks noGrp="1"/>
          </p:cNvSpPr>
          <p:nvPr>
            <p:ph idx="1"/>
          </p:nvPr>
        </p:nvSpPr>
        <p:spPr>
          <a:xfrm>
            <a:off x="496333" y="1797248"/>
            <a:ext cx="5762789" cy="3263504"/>
          </a:xfrm>
        </p:spPr>
        <p:txBody>
          <a:bodyPr>
            <a:normAutofit lnSpcReduction="10000"/>
          </a:bodyPr>
          <a:lstStyle/>
          <a:p>
            <a:r>
              <a:rPr lang="en-US" sz="2400" dirty="0"/>
              <a:t>Improved local-regional control leads to improved overall survival</a:t>
            </a:r>
          </a:p>
          <a:p>
            <a:pPr lvl="1"/>
            <a:r>
              <a:rPr lang="en-US" dirty="0">
                <a:solidFill>
                  <a:srgbClr val="FF0000"/>
                </a:solidFill>
              </a:rPr>
              <a:t>Danish trials 82B &amp; 82C, British Columbia </a:t>
            </a:r>
            <a:r>
              <a:rPr lang="en-US" dirty="0"/>
              <a:t>trials of +/- PMRT and subgroup analyses showed significant reduction in LRR and improved OS in PMRT arms</a:t>
            </a:r>
          </a:p>
          <a:p>
            <a:pPr lvl="1"/>
            <a:r>
              <a:rPr lang="en-US" dirty="0">
                <a:solidFill>
                  <a:srgbClr val="FF0000"/>
                </a:solidFill>
              </a:rPr>
              <a:t>EBCTCG</a:t>
            </a:r>
            <a:r>
              <a:rPr lang="en-US" dirty="0"/>
              <a:t> meta-analysis showed similar proportional reduction in LRR regardless of age &amp; tumor characteristics, with absolute benefit dependent upon risk level</a:t>
            </a:r>
          </a:p>
          <a:p>
            <a:pPr lvl="1"/>
            <a:endParaRPr lang="en-US" dirty="0"/>
          </a:p>
        </p:txBody>
      </p:sp>
      <p:pic>
        <p:nvPicPr>
          <p:cNvPr id="4" name="Picture 3" descr="EBCTCGFig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29425" y="1739104"/>
            <a:ext cx="3819350" cy="4112996"/>
          </a:xfrm>
          <a:prstGeom prst="rect">
            <a:avLst/>
          </a:prstGeom>
        </p:spPr>
      </p:pic>
      <p:sp>
        <p:nvSpPr>
          <p:cNvPr id="5" name="TextBox 4">
            <a:extLst>
              <a:ext uri="{FF2B5EF4-FFF2-40B4-BE49-F238E27FC236}">
                <a16:creationId xmlns:a16="http://schemas.microsoft.com/office/drawing/2014/main" id="{57B51F1F-770E-C0EF-0401-A2F223CD13B4}"/>
              </a:ext>
            </a:extLst>
          </p:cNvPr>
          <p:cNvSpPr txBox="1"/>
          <p:nvPr/>
        </p:nvSpPr>
        <p:spPr>
          <a:xfrm>
            <a:off x="4613855" y="6223004"/>
            <a:ext cx="5762789" cy="523220"/>
          </a:xfrm>
          <a:prstGeom prst="rect">
            <a:avLst/>
          </a:prstGeom>
          <a:noFill/>
        </p:spPr>
        <p:txBody>
          <a:bodyPr wrap="square" rtlCol="0">
            <a:spAutoFit/>
          </a:bodyPr>
          <a:lstStyle/>
          <a:p>
            <a:pPr algn="r"/>
            <a:r>
              <a:rPr lang="en-US" sz="1400" dirty="0"/>
              <a:t>Overgaard M et al. </a:t>
            </a:r>
            <a:r>
              <a:rPr lang="en-US" sz="1400" i="1" dirty="0" err="1"/>
              <a:t>Radiother</a:t>
            </a:r>
            <a:r>
              <a:rPr lang="en-US" sz="1400" i="1" dirty="0"/>
              <a:t> Oncol. </a:t>
            </a:r>
            <a:r>
              <a:rPr lang="en-US" sz="1400" dirty="0"/>
              <a:t>2022;170.</a:t>
            </a:r>
          </a:p>
          <a:p>
            <a:pPr algn="r"/>
            <a:r>
              <a:rPr lang="en-US" sz="1400" dirty="0"/>
              <a:t>EBCTCG. </a:t>
            </a:r>
            <a:r>
              <a:rPr lang="en-US" sz="1400" i="1" dirty="0"/>
              <a:t>Lancet. </a:t>
            </a:r>
            <a:r>
              <a:rPr lang="en-US" sz="1400" dirty="0"/>
              <a:t>2014;383(9935).</a:t>
            </a:r>
          </a:p>
        </p:txBody>
      </p:sp>
    </p:spTree>
    <p:extLst>
      <p:ext uri="{BB962C8B-B14F-4D97-AF65-F5344CB8AC3E}">
        <p14:creationId xmlns:p14="http://schemas.microsoft.com/office/powerpoint/2010/main" val="462562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7840"/>
            <a:ext cx="8229600" cy="636588"/>
          </a:xfrm>
        </p:spPr>
        <p:txBody>
          <a:bodyPr>
            <a:noAutofit/>
          </a:bodyPr>
          <a:lstStyle/>
          <a:p>
            <a:pPr algn="ctr"/>
            <a:r>
              <a:rPr lang="en-US" dirty="0"/>
              <a:t>Post-mastectomy Radiation: Benefit of </a:t>
            </a:r>
            <a:br>
              <a:rPr lang="en-US" dirty="0"/>
            </a:br>
            <a:r>
              <a:rPr lang="en-US" dirty="0"/>
              <a:t>PMRT in Intermediate Risk Patients</a:t>
            </a:r>
            <a:br>
              <a:rPr lang="en-US" dirty="0"/>
            </a:br>
            <a:endParaRPr lang="en-US" dirty="0"/>
          </a:p>
        </p:txBody>
      </p:sp>
      <p:sp>
        <p:nvSpPr>
          <p:cNvPr id="3" name="Content Placeholder 2"/>
          <p:cNvSpPr>
            <a:spLocks noGrp="1"/>
          </p:cNvSpPr>
          <p:nvPr>
            <p:ph idx="1"/>
          </p:nvPr>
        </p:nvSpPr>
        <p:spPr>
          <a:xfrm>
            <a:off x="442451" y="1015454"/>
            <a:ext cx="11572567" cy="4827092"/>
          </a:xfrm>
        </p:spPr>
        <p:txBody>
          <a:bodyPr>
            <a:normAutofit/>
          </a:bodyPr>
          <a:lstStyle/>
          <a:p>
            <a:pPr lvl="1"/>
            <a:r>
              <a:rPr lang="en-US" dirty="0"/>
              <a:t>Some node negative patients are at increased risk of LRR &gt;15%</a:t>
            </a:r>
          </a:p>
          <a:p>
            <a:pPr lvl="2"/>
            <a:r>
              <a:rPr lang="en-US" sz="1800" dirty="0"/>
              <a:t>Positive margin, large tumor size, triple negative </a:t>
            </a:r>
          </a:p>
          <a:p>
            <a:pPr lvl="1"/>
            <a:r>
              <a:rPr lang="en-US" dirty="0"/>
              <a:t>Data from </a:t>
            </a:r>
            <a:r>
              <a:rPr lang="en-US" dirty="0">
                <a:solidFill>
                  <a:srgbClr val="FF0000"/>
                </a:solidFill>
              </a:rPr>
              <a:t>MA20 and EORTC </a:t>
            </a:r>
            <a:r>
              <a:rPr lang="en-US" dirty="0"/>
              <a:t>trials after breast conserving surgery +/- nodal radiation suggest possible benefit of nodal radiation after mastectomy for high-risk node negative (T3 size, upper inner quadrant)</a:t>
            </a:r>
          </a:p>
          <a:p>
            <a:pPr lvl="1"/>
            <a:r>
              <a:rPr lang="en-US" dirty="0"/>
              <a:t>Controversy regarding PMRT for </a:t>
            </a:r>
            <a:r>
              <a:rPr lang="en-US" b="1" u="sng" dirty="0"/>
              <a:t>T3N0</a:t>
            </a:r>
          </a:p>
          <a:p>
            <a:pPr lvl="2"/>
            <a:r>
              <a:rPr lang="en-US" sz="1800" dirty="0">
                <a:solidFill>
                  <a:srgbClr val="FF0000"/>
                </a:solidFill>
              </a:rPr>
              <a:t>Danish 82b/c </a:t>
            </a:r>
            <a:r>
              <a:rPr lang="en-US" sz="1800" dirty="0"/>
              <a:t>included 267 T3N0 patients;  PMRT lowered LRR &amp; improved OS in premenopausal women only</a:t>
            </a:r>
          </a:p>
          <a:p>
            <a:pPr lvl="2"/>
            <a:r>
              <a:rPr lang="en-US" sz="1800" dirty="0"/>
              <a:t>Other institutional series show LRR &lt; 10% in this group without PMRT</a:t>
            </a:r>
          </a:p>
          <a:p>
            <a:pPr lvl="2"/>
            <a:r>
              <a:rPr lang="en-US" sz="1800" dirty="0"/>
              <a:t>Assess constellation of risk factors and individualize treatment recommendations</a:t>
            </a:r>
          </a:p>
          <a:p>
            <a:pPr marL="457200" lvl="1" indent="0">
              <a:buNone/>
            </a:pPr>
            <a:endParaRPr lang="en-US" dirty="0"/>
          </a:p>
          <a:p>
            <a:pPr lvl="1"/>
            <a:endParaRPr lang="en-US" dirty="0"/>
          </a:p>
          <a:p>
            <a:pPr lvl="2"/>
            <a:endParaRPr lang="en-US" dirty="0"/>
          </a:p>
          <a:p>
            <a:endParaRPr lang="en-US" dirty="0"/>
          </a:p>
        </p:txBody>
      </p:sp>
      <p:pic>
        <p:nvPicPr>
          <p:cNvPr id="5" name="Picture 4" descr="A close-up of a chart&#10;&#10;AI-generated content may be incorrect.">
            <a:extLst>
              <a:ext uri="{FF2B5EF4-FFF2-40B4-BE49-F238E27FC236}">
                <a16:creationId xmlns:a16="http://schemas.microsoft.com/office/drawing/2014/main" id="{01DAD010-E8CD-3528-5BEE-9F48A81DF38F}"/>
              </a:ext>
            </a:extLst>
          </p:cNvPr>
          <p:cNvPicPr>
            <a:picLocks noChangeAspect="1"/>
          </p:cNvPicPr>
          <p:nvPr/>
        </p:nvPicPr>
        <p:blipFill>
          <a:blip r:embed="rId2"/>
          <a:stretch>
            <a:fillRect/>
          </a:stretch>
        </p:blipFill>
        <p:spPr>
          <a:xfrm>
            <a:off x="4289854" y="4455890"/>
            <a:ext cx="7640116" cy="2010056"/>
          </a:xfrm>
          <a:prstGeom prst="rect">
            <a:avLst/>
          </a:prstGeom>
        </p:spPr>
      </p:pic>
      <p:sp>
        <p:nvSpPr>
          <p:cNvPr id="6" name="TextBox 5">
            <a:extLst>
              <a:ext uri="{FF2B5EF4-FFF2-40B4-BE49-F238E27FC236}">
                <a16:creationId xmlns:a16="http://schemas.microsoft.com/office/drawing/2014/main" id="{453A8E28-636F-B292-9E79-834F962F7A09}"/>
              </a:ext>
            </a:extLst>
          </p:cNvPr>
          <p:cNvSpPr txBox="1"/>
          <p:nvPr/>
        </p:nvSpPr>
        <p:spPr>
          <a:xfrm>
            <a:off x="262030" y="4382587"/>
            <a:ext cx="4039132" cy="2308324"/>
          </a:xfrm>
          <a:prstGeom prst="rect">
            <a:avLst/>
          </a:prstGeom>
          <a:noFill/>
        </p:spPr>
        <p:txBody>
          <a:bodyPr wrap="square" rtlCol="0">
            <a:spAutoFit/>
          </a:bodyPr>
          <a:lstStyle/>
          <a:p>
            <a:r>
              <a:rPr lang="en-US" dirty="0">
                <a:solidFill>
                  <a:srgbClr val="FF0000"/>
                </a:solidFill>
              </a:rPr>
              <a:t>NCDB survey </a:t>
            </a:r>
            <a:r>
              <a:rPr lang="en-US" dirty="0"/>
              <a:t>of pT1-2N1 or pT3N0 or pT2N0 +LVI/grade 3 (intermediate risk per SUPREMO (2006-13) with mastectomy</a:t>
            </a:r>
          </a:p>
          <a:p>
            <a:r>
              <a:rPr lang="en-US" dirty="0"/>
              <a:t>N=49335 (6882 +PMRT)</a:t>
            </a:r>
          </a:p>
          <a:p>
            <a:r>
              <a:rPr lang="en-US" dirty="0"/>
              <a:t>Better OS in T3N0 + PMRT</a:t>
            </a:r>
          </a:p>
          <a:p>
            <a:r>
              <a:rPr lang="en-US" dirty="0"/>
              <a:t>	</a:t>
            </a:r>
            <a:r>
              <a:rPr lang="en-US" sz="1400" dirty="0"/>
              <a:t>Kulkarni S., Clin Breast Ca, 2025: 25</a:t>
            </a:r>
          </a:p>
          <a:p>
            <a:r>
              <a:rPr lang="en-US" dirty="0"/>
              <a:t>	</a:t>
            </a:r>
            <a:r>
              <a:rPr lang="en-US" sz="1400" dirty="0"/>
              <a:t>doi.org/10.1016/j.clbc.2025.03.007 </a:t>
            </a:r>
            <a:endParaRPr lang="en-US" dirty="0"/>
          </a:p>
        </p:txBody>
      </p:sp>
    </p:spTree>
    <p:extLst>
      <p:ext uri="{BB962C8B-B14F-4D97-AF65-F5344CB8AC3E}">
        <p14:creationId xmlns:p14="http://schemas.microsoft.com/office/powerpoint/2010/main" val="3081418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ChangeArrowheads="1"/>
          </p:cNvSpPr>
          <p:nvPr/>
        </p:nvSpPr>
        <p:spPr bwMode="auto">
          <a:xfrm>
            <a:off x="2209800" y="533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spcAft>
                <a:spcPct val="25000"/>
              </a:spcAft>
              <a:buChar char="•"/>
              <a:defRPr sz="3200" b="1">
                <a:solidFill>
                  <a:schemeClr val="tx1"/>
                </a:solidFill>
                <a:latin typeface="Arial" panose="020B0604020202020204" pitchFamily="34" charset="0"/>
              </a:defRPr>
            </a:lvl1pPr>
            <a:lvl2pPr marL="742950" indent="-285750">
              <a:spcBef>
                <a:spcPct val="20000"/>
              </a:spcBef>
              <a:spcAft>
                <a:spcPct val="25000"/>
              </a:spcAft>
              <a:buChar char="–"/>
              <a:defRPr sz="2800" b="1">
                <a:solidFill>
                  <a:schemeClr val="tx1"/>
                </a:solidFill>
                <a:latin typeface="Arial" panose="020B0604020202020204" pitchFamily="34" charset="0"/>
              </a:defRPr>
            </a:lvl2pPr>
            <a:lvl3pPr marL="1143000" indent="-228600">
              <a:spcBef>
                <a:spcPct val="20000"/>
              </a:spcBef>
              <a:spcAft>
                <a:spcPct val="25000"/>
              </a:spcAft>
              <a:buChar char="•"/>
              <a:defRPr sz="2400">
                <a:solidFill>
                  <a:schemeClr val="tx1"/>
                </a:solidFill>
                <a:latin typeface="Arial" panose="020B0604020202020204" pitchFamily="34" charset="0"/>
              </a:defRPr>
            </a:lvl3pPr>
            <a:lvl4pPr marL="1600200" indent="-228600">
              <a:spcBef>
                <a:spcPct val="20000"/>
              </a:spcBef>
              <a:spcAft>
                <a:spcPct val="25000"/>
              </a:spcAft>
              <a:buChar char="–"/>
              <a:defRPr sz="2000" b="1">
                <a:solidFill>
                  <a:schemeClr val="tx1"/>
                </a:solidFill>
                <a:latin typeface="Arial" panose="020B0604020202020204" pitchFamily="34" charset="0"/>
              </a:defRPr>
            </a:lvl4pPr>
            <a:lvl5pPr marL="2057400" indent="-228600">
              <a:spcBef>
                <a:spcPct val="20000"/>
              </a:spcBef>
              <a:spcAft>
                <a:spcPct val="25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5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5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5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5000"/>
              </a:spcAft>
              <a:buChar char="»"/>
              <a:defRPr sz="2000">
                <a:solidFill>
                  <a:schemeClr val="tx1"/>
                </a:solidFill>
                <a:latin typeface="Arial" panose="020B0604020202020204" pitchFamily="34" charset="0"/>
              </a:defRPr>
            </a:lvl9pPr>
          </a:lstStyle>
          <a:p>
            <a:pPr algn="ctr">
              <a:buFontTx/>
              <a:buNone/>
            </a:pPr>
            <a:endParaRPr lang="en-US" altLang="en-US" sz="2800" b="0" dirty="0">
              <a:latin typeface="Times" panose="02020603050405020304" pitchFamily="18" charset="0"/>
            </a:endParaRPr>
          </a:p>
          <a:p>
            <a:pPr algn="ctr">
              <a:buFontTx/>
              <a:buNone/>
            </a:pPr>
            <a:endParaRPr lang="en-US" altLang="en-US" sz="2800" b="0" dirty="0">
              <a:latin typeface="Times" panose="02020603050405020304" pitchFamily="18" charset="0"/>
            </a:endParaRPr>
          </a:p>
        </p:txBody>
      </p:sp>
      <p:sp>
        <p:nvSpPr>
          <p:cNvPr id="2" name="Title 1"/>
          <p:cNvSpPr>
            <a:spLocks noGrp="1"/>
          </p:cNvSpPr>
          <p:nvPr>
            <p:ph type="title"/>
          </p:nvPr>
        </p:nvSpPr>
        <p:spPr>
          <a:xfrm>
            <a:off x="1466850" y="2368550"/>
            <a:ext cx="9258300" cy="889000"/>
          </a:xfrm>
        </p:spPr>
        <p:txBody>
          <a:bodyPr>
            <a:noAutofit/>
          </a:bodyPr>
          <a:lstStyle/>
          <a:p>
            <a:pPr algn="ctr"/>
            <a:r>
              <a:rPr lang="en-US" altLang="en-US" sz="2500" dirty="0">
                <a:latin typeface="+mj-lt"/>
              </a:rPr>
              <a:t>Indications for Post-mastectomy Radiation after </a:t>
            </a:r>
            <a:r>
              <a:rPr lang="en-US" altLang="en-US" sz="2500" dirty="0" err="1">
                <a:latin typeface="+mj-lt"/>
              </a:rPr>
              <a:t>Neoadjuvant</a:t>
            </a:r>
            <a:r>
              <a:rPr lang="en-US" altLang="en-US" sz="2500" dirty="0">
                <a:latin typeface="+mj-lt"/>
              </a:rPr>
              <a:t> Chemotherapy (NAC)</a:t>
            </a:r>
            <a:br>
              <a:rPr lang="en-US" altLang="en-US" sz="2500" dirty="0">
                <a:latin typeface="+mj-lt"/>
              </a:rPr>
            </a:br>
            <a:endParaRPr lang="en-US" sz="2500" dirty="0">
              <a:latin typeface="+mj-lt"/>
            </a:endParaRPr>
          </a:p>
        </p:txBody>
      </p:sp>
      <p:sp>
        <p:nvSpPr>
          <p:cNvPr id="3" name="Slide Number Placeholder 2">
            <a:extLst>
              <a:ext uri="{FF2B5EF4-FFF2-40B4-BE49-F238E27FC236}">
                <a16:creationId xmlns:a16="http://schemas.microsoft.com/office/drawing/2014/main" id="{E0C8C1C7-242A-4330-AA17-17FA874E3A59}"/>
              </a:ext>
            </a:extLst>
          </p:cNvPr>
          <p:cNvSpPr>
            <a:spLocks noGrp="1"/>
          </p:cNvSpPr>
          <p:nvPr>
            <p:ph type="sldNum" sz="quarter" idx="12"/>
          </p:nvPr>
        </p:nvSpPr>
        <p:spPr/>
        <p:txBody>
          <a:bodyPr/>
          <a:lstStyle/>
          <a:p>
            <a:pPr>
              <a:defRPr/>
            </a:pPr>
            <a:fld id="{0D962EF3-A779-4937-AE61-7D04CE5E55CC}" type="slidenum">
              <a:rPr lang="en-US" altLang="en-US" smtClean="0"/>
              <a:pPr>
                <a:defRPr/>
              </a:pPr>
              <a:t>12</a:t>
            </a:fld>
            <a:endParaRPr lang="en-US" altLang="en-US"/>
          </a:p>
        </p:txBody>
      </p:sp>
    </p:spTree>
    <p:extLst>
      <p:ext uri="{BB962C8B-B14F-4D97-AF65-F5344CB8AC3E}">
        <p14:creationId xmlns:p14="http://schemas.microsoft.com/office/powerpoint/2010/main" val="2327374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26" y="1562100"/>
            <a:ext cx="10526747" cy="400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14697" y="2284005"/>
            <a:ext cx="10372428" cy="3697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4697" y="3905168"/>
            <a:ext cx="10372428" cy="3697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C2A7FD-2BF8-540D-BBBF-66BD7A82DE80}"/>
              </a:ext>
            </a:extLst>
          </p:cNvPr>
          <p:cNvSpPr txBox="1"/>
          <p:nvPr/>
        </p:nvSpPr>
        <p:spPr>
          <a:xfrm>
            <a:off x="4893732" y="6374224"/>
            <a:ext cx="5435601" cy="307777"/>
          </a:xfrm>
          <a:prstGeom prst="rect">
            <a:avLst/>
          </a:prstGeom>
          <a:noFill/>
        </p:spPr>
        <p:txBody>
          <a:bodyPr wrap="square" rtlCol="0">
            <a:spAutoFit/>
          </a:bodyPr>
          <a:lstStyle/>
          <a:p>
            <a:pPr algn="r"/>
            <a:r>
              <a:rPr lang="en-US" sz="1400" dirty="0" err="1"/>
              <a:t>Mamounas</a:t>
            </a:r>
            <a:r>
              <a:rPr lang="en-US" sz="1400" dirty="0"/>
              <a:t> EP et al. </a:t>
            </a:r>
            <a:r>
              <a:rPr lang="en-US" sz="1400" i="1" dirty="0"/>
              <a:t>J Clin Oncol. </a:t>
            </a:r>
            <a:r>
              <a:rPr lang="en-US" sz="1400" dirty="0"/>
              <a:t>2012;30(32).</a:t>
            </a:r>
          </a:p>
        </p:txBody>
      </p:sp>
      <p:sp>
        <p:nvSpPr>
          <p:cNvPr id="5" name="Slide Number Placeholder 4">
            <a:extLst>
              <a:ext uri="{FF2B5EF4-FFF2-40B4-BE49-F238E27FC236}">
                <a16:creationId xmlns:a16="http://schemas.microsoft.com/office/drawing/2014/main" id="{4684C4DC-8E5F-45BB-8B0F-0337FE35EC19}"/>
              </a:ext>
            </a:extLst>
          </p:cNvPr>
          <p:cNvSpPr>
            <a:spLocks noGrp="1"/>
          </p:cNvSpPr>
          <p:nvPr>
            <p:ph type="sldNum" sz="quarter" idx="10"/>
          </p:nvPr>
        </p:nvSpPr>
        <p:spPr>
          <a:xfrm>
            <a:off x="8906933" y="6499439"/>
            <a:ext cx="2844800" cy="365125"/>
          </a:xfrm>
          <a:prstGeom prst="rect">
            <a:avLst/>
          </a:prstGeom>
        </p:spPr>
        <p:txBody>
          <a:bodyPr/>
          <a:lstStyle/>
          <a:p>
            <a:pPr>
              <a:defRPr/>
            </a:pPr>
            <a:fld id="{159EC7EE-72D3-4F41-9116-EBDDDD421A5C}" type="slidenum">
              <a:rPr lang="en-US" altLang="en-US" smtClean="0"/>
              <a:pPr>
                <a:defRPr/>
              </a:pPr>
              <a:t>13</a:t>
            </a:fld>
            <a:endParaRPr lang="en-US" altLang="en-US" dirty="0"/>
          </a:p>
        </p:txBody>
      </p:sp>
      <p:sp>
        <p:nvSpPr>
          <p:cNvPr id="10" name="Title 1">
            <a:extLst>
              <a:ext uri="{FF2B5EF4-FFF2-40B4-BE49-F238E27FC236}">
                <a16:creationId xmlns:a16="http://schemas.microsoft.com/office/drawing/2014/main" id="{EDA1D698-B71B-6E91-5488-E69EDE751884}"/>
              </a:ext>
            </a:extLst>
          </p:cNvPr>
          <p:cNvSpPr>
            <a:spLocks noGrp="1"/>
          </p:cNvSpPr>
          <p:nvPr>
            <p:ph type="title"/>
          </p:nvPr>
        </p:nvSpPr>
        <p:spPr>
          <a:xfrm>
            <a:off x="1833068" y="402987"/>
            <a:ext cx="8525865" cy="977068"/>
          </a:xfrm>
        </p:spPr>
        <p:txBody>
          <a:bodyPr>
            <a:noAutofit/>
          </a:bodyPr>
          <a:lstStyle/>
          <a:p>
            <a:pPr algn="ctr"/>
            <a:r>
              <a:rPr lang="en-US" sz="2000" dirty="0">
                <a:solidFill>
                  <a:srgbClr val="212121"/>
                </a:solidFill>
                <a:latin typeface="+mj-lt"/>
                <a:cs typeface="Times New Roman" panose="02020603050405020304" pitchFamily="18" charset="0"/>
              </a:rPr>
              <a:t>Predictors of Locoregional Recurrence After Neoadjuvant Chemotherapy: Results From Combined Analysis of </a:t>
            </a:r>
            <a:br>
              <a:rPr lang="en-US" sz="2000" dirty="0">
                <a:solidFill>
                  <a:srgbClr val="212121"/>
                </a:solidFill>
                <a:latin typeface="+mj-lt"/>
                <a:cs typeface="Times New Roman" panose="02020603050405020304" pitchFamily="18" charset="0"/>
              </a:rPr>
            </a:br>
            <a:r>
              <a:rPr lang="en-US" sz="2000" dirty="0">
                <a:solidFill>
                  <a:srgbClr val="FF0000"/>
                </a:solidFill>
                <a:latin typeface="+mj-lt"/>
                <a:cs typeface="Times New Roman" panose="02020603050405020304" pitchFamily="18" charset="0"/>
              </a:rPr>
              <a:t>National Surgical Adjuvant Breast and Bowel Project B-18 and B-27</a:t>
            </a:r>
            <a:br>
              <a:rPr lang="en-US" sz="1600" b="0" i="1" dirty="0">
                <a:latin typeface="Times New Roman" panose="02020603050405020304" pitchFamily="18" charset="0"/>
                <a:cs typeface="Times New Roman" panose="02020603050405020304" pitchFamily="18" charset="0"/>
              </a:rPr>
            </a:br>
            <a:endParaRPr lang="en-US" sz="1800" b="0" dirty="0">
              <a:solidFill>
                <a:srgbClr val="21212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5077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886"/>
          <a:stretch/>
        </p:blipFill>
        <p:spPr bwMode="auto">
          <a:xfrm>
            <a:off x="2855741" y="1355513"/>
            <a:ext cx="3022412" cy="506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87660" y="1668953"/>
            <a:ext cx="1268082" cy="1200329"/>
          </a:xfrm>
          <a:prstGeom prst="rect">
            <a:avLst/>
          </a:prstGeom>
          <a:noFill/>
        </p:spPr>
        <p:txBody>
          <a:bodyPr wrap="square" rtlCol="0">
            <a:spAutoFit/>
          </a:bodyPr>
          <a:lstStyle/>
          <a:p>
            <a:r>
              <a:rPr lang="en-US" dirty="0"/>
              <a:t>Age ≥50 treated with BCS+ WBI</a:t>
            </a:r>
          </a:p>
        </p:txBody>
      </p:sp>
      <p:sp>
        <p:nvSpPr>
          <p:cNvPr id="7" name="TextBox 6"/>
          <p:cNvSpPr txBox="1"/>
          <p:nvPr/>
        </p:nvSpPr>
        <p:spPr>
          <a:xfrm>
            <a:off x="1587661" y="3820878"/>
            <a:ext cx="1268081" cy="1200329"/>
          </a:xfrm>
          <a:prstGeom prst="rect">
            <a:avLst/>
          </a:prstGeom>
          <a:noFill/>
        </p:spPr>
        <p:txBody>
          <a:bodyPr wrap="square" rtlCol="0">
            <a:spAutoFit/>
          </a:bodyPr>
          <a:lstStyle/>
          <a:p>
            <a:r>
              <a:rPr lang="en-US" dirty="0"/>
              <a:t>Age &lt;50 treated with BCS+ WBI</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972"/>
          <a:stretch/>
        </p:blipFill>
        <p:spPr bwMode="auto">
          <a:xfrm>
            <a:off x="7587252" y="1486350"/>
            <a:ext cx="3017089" cy="506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051798" y="1668953"/>
            <a:ext cx="1439524" cy="1200329"/>
          </a:xfrm>
          <a:prstGeom prst="rect">
            <a:avLst/>
          </a:prstGeom>
          <a:noFill/>
        </p:spPr>
        <p:txBody>
          <a:bodyPr wrap="square" rtlCol="0">
            <a:spAutoFit/>
          </a:bodyPr>
          <a:lstStyle/>
          <a:p>
            <a:r>
              <a:rPr lang="en-US" dirty="0"/>
              <a:t>Tumor ≤5 cm treated with mastectomy </a:t>
            </a:r>
          </a:p>
        </p:txBody>
      </p:sp>
      <p:sp>
        <p:nvSpPr>
          <p:cNvPr id="10" name="TextBox 9"/>
          <p:cNvSpPr txBox="1"/>
          <p:nvPr/>
        </p:nvSpPr>
        <p:spPr>
          <a:xfrm>
            <a:off x="6051798" y="3760121"/>
            <a:ext cx="1439524" cy="1200329"/>
          </a:xfrm>
          <a:prstGeom prst="rect">
            <a:avLst/>
          </a:prstGeom>
          <a:noFill/>
        </p:spPr>
        <p:txBody>
          <a:bodyPr wrap="square" rtlCol="0">
            <a:spAutoFit/>
          </a:bodyPr>
          <a:lstStyle/>
          <a:p>
            <a:r>
              <a:rPr lang="en-US" dirty="0"/>
              <a:t>Tumor &gt;5 cm treated with mastectomy</a:t>
            </a:r>
          </a:p>
        </p:txBody>
      </p:sp>
      <p:sp>
        <p:nvSpPr>
          <p:cNvPr id="6" name="Title 1">
            <a:extLst>
              <a:ext uri="{FF2B5EF4-FFF2-40B4-BE49-F238E27FC236}">
                <a16:creationId xmlns:a16="http://schemas.microsoft.com/office/drawing/2014/main" id="{E012A554-43B0-C3F0-2878-7A6353AF46F4}"/>
              </a:ext>
            </a:extLst>
          </p:cNvPr>
          <p:cNvSpPr>
            <a:spLocks noGrp="1"/>
          </p:cNvSpPr>
          <p:nvPr>
            <p:ph type="title"/>
          </p:nvPr>
        </p:nvSpPr>
        <p:spPr>
          <a:xfrm>
            <a:off x="1833068" y="402987"/>
            <a:ext cx="8525865" cy="977068"/>
          </a:xfrm>
        </p:spPr>
        <p:txBody>
          <a:bodyPr>
            <a:noAutofit/>
          </a:bodyPr>
          <a:lstStyle/>
          <a:p>
            <a:pPr algn="ctr"/>
            <a:r>
              <a:rPr lang="en-US" sz="2000" dirty="0">
                <a:solidFill>
                  <a:srgbClr val="212121"/>
                </a:solidFill>
                <a:latin typeface="+mj-lt"/>
                <a:cs typeface="Times New Roman" panose="02020603050405020304" pitchFamily="18" charset="0"/>
              </a:rPr>
              <a:t>Predictors of Locoregional Recurrence After Neoadjuvant Chemotherapy: Results From Combined Analysis of </a:t>
            </a:r>
            <a:br>
              <a:rPr lang="en-US" sz="2000" dirty="0">
                <a:solidFill>
                  <a:srgbClr val="212121"/>
                </a:solidFill>
                <a:latin typeface="+mj-lt"/>
                <a:cs typeface="Times New Roman" panose="02020603050405020304" pitchFamily="18" charset="0"/>
              </a:rPr>
            </a:br>
            <a:r>
              <a:rPr lang="en-US" sz="2000" dirty="0">
                <a:solidFill>
                  <a:srgbClr val="FF0000"/>
                </a:solidFill>
                <a:latin typeface="+mj-lt"/>
                <a:cs typeface="Times New Roman" panose="02020603050405020304" pitchFamily="18" charset="0"/>
              </a:rPr>
              <a:t>National Surgical Adjuvant Breast and Bowel Project B-18 and B-27</a:t>
            </a:r>
            <a:br>
              <a:rPr lang="en-US" sz="1600" b="0" i="1" dirty="0">
                <a:latin typeface="Times New Roman" panose="02020603050405020304" pitchFamily="18" charset="0"/>
                <a:cs typeface="Times New Roman" panose="02020603050405020304" pitchFamily="18" charset="0"/>
              </a:rPr>
            </a:br>
            <a:endParaRPr lang="en-US" sz="1800" b="0" dirty="0">
              <a:solidFill>
                <a:srgbClr val="212121"/>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4BDAC88-7F43-4861-9EF5-B17813A60EFF}"/>
              </a:ext>
            </a:extLst>
          </p:cNvPr>
          <p:cNvSpPr>
            <a:spLocks noGrp="1"/>
          </p:cNvSpPr>
          <p:nvPr>
            <p:ph type="sldNum" sz="quarter" idx="10"/>
          </p:nvPr>
        </p:nvSpPr>
        <p:spPr>
          <a:xfrm>
            <a:off x="8906933" y="6450014"/>
            <a:ext cx="2844800" cy="365125"/>
          </a:xfrm>
          <a:prstGeom prst="rect">
            <a:avLst/>
          </a:prstGeom>
        </p:spPr>
        <p:txBody>
          <a:bodyPr/>
          <a:lstStyle/>
          <a:p>
            <a:pPr>
              <a:defRPr/>
            </a:pPr>
            <a:fld id="{159EC7EE-72D3-4F41-9116-EBDDDD421A5C}" type="slidenum">
              <a:rPr lang="en-US" altLang="en-US" smtClean="0"/>
              <a:pPr>
                <a:defRPr/>
              </a:pPr>
              <a:t>14</a:t>
            </a:fld>
            <a:endParaRPr lang="en-US" altLang="en-US"/>
          </a:p>
        </p:txBody>
      </p:sp>
      <p:sp>
        <p:nvSpPr>
          <p:cNvPr id="3" name="TextBox 2">
            <a:extLst>
              <a:ext uri="{FF2B5EF4-FFF2-40B4-BE49-F238E27FC236}">
                <a16:creationId xmlns:a16="http://schemas.microsoft.com/office/drawing/2014/main" id="{340AA75F-0244-AB7F-ADF1-2BFDCCD2D91B}"/>
              </a:ext>
            </a:extLst>
          </p:cNvPr>
          <p:cNvSpPr txBox="1"/>
          <p:nvPr/>
        </p:nvSpPr>
        <p:spPr>
          <a:xfrm>
            <a:off x="4528747" y="6463804"/>
            <a:ext cx="5435601" cy="307777"/>
          </a:xfrm>
          <a:prstGeom prst="rect">
            <a:avLst/>
          </a:prstGeom>
          <a:noFill/>
        </p:spPr>
        <p:txBody>
          <a:bodyPr wrap="square" rtlCol="0">
            <a:spAutoFit/>
          </a:bodyPr>
          <a:lstStyle/>
          <a:p>
            <a:pPr algn="r"/>
            <a:r>
              <a:rPr lang="en-US" sz="1400" dirty="0" err="1"/>
              <a:t>Mamounas</a:t>
            </a:r>
            <a:r>
              <a:rPr lang="en-US" sz="1400" dirty="0"/>
              <a:t> EP et al. </a:t>
            </a:r>
            <a:r>
              <a:rPr lang="en-US" sz="1400" i="1" dirty="0"/>
              <a:t>J Clin Oncol. </a:t>
            </a:r>
            <a:r>
              <a:rPr lang="en-US" sz="1400" dirty="0"/>
              <a:t>2012;30(32).</a:t>
            </a:r>
          </a:p>
        </p:txBody>
      </p:sp>
    </p:spTree>
    <p:extLst>
      <p:ext uri="{BB962C8B-B14F-4D97-AF65-F5344CB8AC3E}">
        <p14:creationId xmlns:p14="http://schemas.microsoft.com/office/powerpoint/2010/main" val="1851630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0E6BEA2-78EC-23E2-3326-BBB0101CC7A4}"/>
              </a:ext>
            </a:extLst>
          </p:cNvPr>
          <p:cNvSpPr>
            <a:spLocks noGrp="1"/>
          </p:cNvSpPr>
          <p:nvPr>
            <p:ph idx="1"/>
          </p:nvPr>
        </p:nvSpPr>
        <p:spPr>
          <a:xfrm>
            <a:off x="1095375" y="1235172"/>
            <a:ext cx="8919129" cy="5018876"/>
          </a:xfrm>
        </p:spPr>
        <p:txBody>
          <a:bodyPr>
            <a:normAutofit fontScale="85000" lnSpcReduction="20000"/>
          </a:bodyPr>
          <a:lstStyle/>
          <a:p>
            <a:r>
              <a:rPr lang="en-US" dirty="0"/>
              <a:t>Pooled analysis of 9 neoadjuvant trials, 10,075 women included</a:t>
            </a:r>
          </a:p>
          <a:p>
            <a:pPr lvl="1"/>
            <a:r>
              <a:rPr lang="en-US" dirty="0"/>
              <a:t>Primary endpoint of cumulative incidence </a:t>
            </a:r>
            <a:r>
              <a:rPr lang="en-US" dirty="0" err="1"/>
              <a:t>LRR</a:t>
            </a:r>
            <a:r>
              <a:rPr lang="en-US" dirty="0"/>
              <a:t> as first event</a:t>
            </a:r>
          </a:p>
          <a:p>
            <a:pPr lvl="1"/>
            <a:r>
              <a:rPr lang="en-US" dirty="0"/>
              <a:t>Median FU = 67 months</a:t>
            </a:r>
          </a:p>
          <a:p>
            <a:pPr lvl="1"/>
            <a:r>
              <a:rPr lang="en-US" dirty="0"/>
              <a:t>BCS in 68%;  </a:t>
            </a:r>
            <a:r>
              <a:rPr lang="en-US" i="1" dirty="0"/>
              <a:t>Mastectomy no </a:t>
            </a:r>
            <a:r>
              <a:rPr lang="en-US" i="1" dirty="0" err="1"/>
              <a:t>PMRT</a:t>
            </a:r>
            <a:r>
              <a:rPr lang="en-US" i="1" dirty="0"/>
              <a:t> in 32%</a:t>
            </a:r>
          </a:p>
          <a:p>
            <a:pPr lvl="1"/>
            <a:r>
              <a:rPr lang="en-US" dirty="0"/>
              <a:t>Path CR (</a:t>
            </a:r>
            <a:r>
              <a:rPr lang="en-US" dirty="0" err="1"/>
              <a:t>ypT0</a:t>
            </a:r>
            <a:r>
              <a:rPr lang="en-US" dirty="0"/>
              <a:t> </a:t>
            </a:r>
            <a:r>
              <a:rPr lang="en-US" dirty="0" err="1"/>
              <a:t>ypN0</a:t>
            </a:r>
            <a:r>
              <a:rPr lang="en-US" dirty="0"/>
              <a:t>) in 20%</a:t>
            </a:r>
          </a:p>
          <a:p>
            <a:pPr lvl="2"/>
            <a:r>
              <a:rPr lang="en-US" dirty="0"/>
              <a:t>All patients received anthracycline/</a:t>
            </a:r>
            <a:r>
              <a:rPr lang="en-US" dirty="0" err="1"/>
              <a:t>taxane</a:t>
            </a:r>
            <a:r>
              <a:rPr lang="en-US" dirty="0"/>
              <a:t> based chemo</a:t>
            </a:r>
          </a:p>
          <a:p>
            <a:pPr lvl="2"/>
            <a:r>
              <a:rPr lang="en-US" dirty="0" err="1"/>
              <a:t>Her2</a:t>
            </a:r>
            <a:r>
              <a:rPr lang="en-US" dirty="0"/>
              <a:t>+ patients also received neoadjuvant/adjuvant trastuzumab</a:t>
            </a:r>
          </a:p>
          <a:p>
            <a:pPr lvl="2"/>
            <a:r>
              <a:rPr lang="en-US" dirty="0"/>
              <a:t>HR negative received </a:t>
            </a:r>
            <a:r>
              <a:rPr lang="en-US" dirty="0" err="1"/>
              <a:t>bevacuzimab</a:t>
            </a:r>
            <a:endParaRPr lang="en-US" dirty="0"/>
          </a:p>
          <a:p>
            <a:r>
              <a:rPr lang="en-US" u="sng" dirty="0">
                <a:solidFill>
                  <a:srgbClr val="FF0000"/>
                </a:solidFill>
              </a:rPr>
              <a:t>Overall </a:t>
            </a:r>
            <a:r>
              <a:rPr lang="en-US" u="sng" dirty="0" err="1">
                <a:solidFill>
                  <a:srgbClr val="FF0000"/>
                </a:solidFill>
              </a:rPr>
              <a:t>LRR</a:t>
            </a:r>
            <a:r>
              <a:rPr lang="en-US" u="sng" dirty="0">
                <a:solidFill>
                  <a:srgbClr val="FF0000"/>
                </a:solidFill>
              </a:rPr>
              <a:t> = 9.5%</a:t>
            </a:r>
          </a:p>
          <a:p>
            <a:pPr lvl="1"/>
            <a:r>
              <a:rPr lang="en-US" dirty="0" err="1">
                <a:solidFill>
                  <a:srgbClr val="FF0000"/>
                </a:solidFill>
              </a:rPr>
              <a:t>pCR</a:t>
            </a:r>
            <a:r>
              <a:rPr lang="en-US" dirty="0">
                <a:solidFill>
                  <a:srgbClr val="FF0000"/>
                </a:solidFill>
              </a:rPr>
              <a:t> = 4.1%</a:t>
            </a:r>
          </a:p>
          <a:p>
            <a:pPr lvl="1"/>
            <a:r>
              <a:rPr lang="en-US" dirty="0">
                <a:solidFill>
                  <a:srgbClr val="FF0000"/>
                </a:solidFill>
              </a:rPr>
              <a:t>Non-</a:t>
            </a:r>
            <a:r>
              <a:rPr lang="en-US" dirty="0" err="1">
                <a:solidFill>
                  <a:srgbClr val="FF0000"/>
                </a:solidFill>
              </a:rPr>
              <a:t>pCR</a:t>
            </a:r>
            <a:r>
              <a:rPr lang="en-US" dirty="0">
                <a:solidFill>
                  <a:srgbClr val="FF0000"/>
                </a:solidFill>
              </a:rPr>
              <a:t> = 9.5%</a:t>
            </a:r>
          </a:p>
          <a:p>
            <a:r>
              <a:rPr lang="en-US" dirty="0"/>
              <a:t>Multivariate independent predictors of </a:t>
            </a:r>
            <a:r>
              <a:rPr lang="en-US" dirty="0" err="1"/>
              <a:t>LRR</a:t>
            </a:r>
            <a:r>
              <a:rPr lang="en-US" dirty="0"/>
              <a:t>:</a:t>
            </a:r>
          </a:p>
          <a:p>
            <a:pPr lvl="1"/>
            <a:r>
              <a:rPr lang="en-US" dirty="0"/>
              <a:t>Younger age</a:t>
            </a:r>
          </a:p>
          <a:p>
            <a:pPr lvl="1"/>
            <a:r>
              <a:rPr lang="en-US" dirty="0" err="1"/>
              <a:t>cN</a:t>
            </a:r>
            <a:r>
              <a:rPr lang="en-US" dirty="0"/>
              <a:t>+</a:t>
            </a:r>
          </a:p>
          <a:p>
            <a:pPr lvl="1"/>
            <a:r>
              <a:rPr lang="en-US" dirty="0"/>
              <a:t>Grade 3</a:t>
            </a:r>
          </a:p>
          <a:p>
            <a:pPr lvl="1"/>
            <a:r>
              <a:rPr lang="en-US" dirty="0"/>
              <a:t>Non-</a:t>
            </a:r>
            <a:r>
              <a:rPr lang="en-US" dirty="0" err="1"/>
              <a:t>pCR</a:t>
            </a:r>
            <a:endParaRPr lang="en-US" dirty="0"/>
          </a:p>
          <a:p>
            <a:pPr lvl="1"/>
            <a:r>
              <a:rPr lang="en-US" dirty="0"/>
              <a:t>Triple negative</a:t>
            </a:r>
          </a:p>
          <a:p>
            <a:pPr lvl="1"/>
            <a:r>
              <a:rPr lang="en-US" dirty="0"/>
              <a:t>NOT surgery type</a:t>
            </a:r>
          </a:p>
        </p:txBody>
      </p:sp>
      <p:grpSp>
        <p:nvGrpSpPr>
          <p:cNvPr id="3" name="Group 2">
            <a:extLst>
              <a:ext uri="{FF2B5EF4-FFF2-40B4-BE49-F238E27FC236}">
                <a16:creationId xmlns:a16="http://schemas.microsoft.com/office/drawing/2014/main" id="{B077320C-4B05-627E-67D5-9AAE01D076E1}"/>
              </a:ext>
            </a:extLst>
          </p:cNvPr>
          <p:cNvGrpSpPr>
            <a:grpSpLocks noChangeAspect="1"/>
          </p:cNvGrpSpPr>
          <p:nvPr/>
        </p:nvGrpSpPr>
        <p:grpSpPr>
          <a:xfrm>
            <a:off x="6414083" y="3379176"/>
            <a:ext cx="4737862" cy="2762131"/>
            <a:chOff x="7157034" y="3815756"/>
            <a:chExt cx="3180766" cy="1670317"/>
          </a:xfrm>
        </p:grpSpPr>
        <p:pic>
          <p:nvPicPr>
            <p:cNvPr id="6" name="Picture 5" descr="Shape&#10;&#10;Description automatically generated">
              <a:extLst>
                <a:ext uri="{FF2B5EF4-FFF2-40B4-BE49-F238E27FC236}">
                  <a16:creationId xmlns:a16="http://schemas.microsoft.com/office/drawing/2014/main" id="{0D9412FB-31FA-0114-A181-2569255002B9}"/>
                </a:ext>
              </a:extLst>
            </p:cNvPr>
            <p:cNvPicPr>
              <a:picLocks noChangeAspect="1"/>
            </p:cNvPicPr>
            <p:nvPr/>
          </p:nvPicPr>
          <p:blipFill>
            <a:blip r:embed="rId3"/>
            <a:stretch>
              <a:fillRect/>
            </a:stretch>
          </p:blipFill>
          <p:spPr>
            <a:xfrm>
              <a:off x="7157034" y="3815756"/>
              <a:ext cx="3180766" cy="504883"/>
            </a:xfrm>
            <a:prstGeom prst="rect">
              <a:avLst/>
            </a:prstGeom>
          </p:spPr>
        </p:pic>
        <p:pic>
          <p:nvPicPr>
            <p:cNvPr id="7" name="Picture 6" descr="Table&#10;&#10;Description automatically generated with medium confidence">
              <a:extLst>
                <a:ext uri="{FF2B5EF4-FFF2-40B4-BE49-F238E27FC236}">
                  <a16:creationId xmlns:a16="http://schemas.microsoft.com/office/drawing/2014/main" id="{8C58EADC-7D66-7C28-B23F-A272EEB8AB1D}"/>
                </a:ext>
              </a:extLst>
            </p:cNvPr>
            <p:cNvPicPr>
              <a:picLocks noChangeAspect="1"/>
            </p:cNvPicPr>
            <p:nvPr/>
          </p:nvPicPr>
          <p:blipFill>
            <a:blip r:embed="rId4"/>
            <a:stretch>
              <a:fillRect/>
            </a:stretch>
          </p:blipFill>
          <p:spPr>
            <a:xfrm>
              <a:off x="7157035" y="4317554"/>
              <a:ext cx="3113145" cy="1168519"/>
            </a:xfrm>
            <a:prstGeom prst="rect">
              <a:avLst/>
            </a:prstGeom>
          </p:spPr>
        </p:pic>
      </p:grpSp>
      <p:sp>
        <p:nvSpPr>
          <p:cNvPr id="2" name="Slide Number Placeholder 1">
            <a:extLst>
              <a:ext uri="{FF2B5EF4-FFF2-40B4-BE49-F238E27FC236}">
                <a16:creationId xmlns:a16="http://schemas.microsoft.com/office/drawing/2014/main" id="{A1424DDB-0F50-4333-B044-2C67147C2E9F}"/>
              </a:ext>
            </a:extLst>
          </p:cNvPr>
          <p:cNvSpPr>
            <a:spLocks noGrp="1"/>
          </p:cNvSpPr>
          <p:nvPr>
            <p:ph type="sldNum" sz="quarter" idx="10"/>
          </p:nvPr>
        </p:nvSpPr>
        <p:spPr>
          <a:xfrm>
            <a:off x="8906933" y="6450014"/>
            <a:ext cx="2844800" cy="365125"/>
          </a:xfrm>
          <a:prstGeom prst="rect">
            <a:avLst/>
          </a:prstGeom>
        </p:spPr>
        <p:txBody>
          <a:bodyPr/>
          <a:lstStyle/>
          <a:p>
            <a:pPr>
              <a:defRPr/>
            </a:pPr>
            <a:fld id="{159EC7EE-72D3-4F41-9116-EBDDDD421A5C}" type="slidenum">
              <a:rPr lang="en-US" altLang="en-US" smtClean="0"/>
              <a:pPr>
                <a:defRPr/>
              </a:pPr>
              <a:t>15</a:t>
            </a:fld>
            <a:endParaRPr lang="en-US" altLang="en-US"/>
          </a:p>
        </p:txBody>
      </p:sp>
      <p:sp>
        <p:nvSpPr>
          <p:cNvPr id="10" name="Title 1">
            <a:extLst>
              <a:ext uri="{FF2B5EF4-FFF2-40B4-BE49-F238E27FC236}">
                <a16:creationId xmlns:a16="http://schemas.microsoft.com/office/drawing/2014/main" id="{4218FE35-EE91-BE6F-8133-205A171A0609}"/>
              </a:ext>
            </a:extLst>
          </p:cNvPr>
          <p:cNvSpPr>
            <a:spLocks noGrp="1"/>
          </p:cNvSpPr>
          <p:nvPr>
            <p:ph type="title"/>
          </p:nvPr>
        </p:nvSpPr>
        <p:spPr>
          <a:xfrm>
            <a:off x="1833068" y="415344"/>
            <a:ext cx="8525865" cy="636588"/>
          </a:xfrm>
        </p:spPr>
        <p:txBody>
          <a:bodyPr>
            <a:noAutofit/>
          </a:bodyPr>
          <a:lstStyle/>
          <a:p>
            <a:pPr algn="ctr"/>
            <a:r>
              <a:rPr lang="en-US" sz="2000" dirty="0">
                <a:solidFill>
                  <a:srgbClr val="212121"/>
                </a:solidFill>
                <a:latin typeface="+mj-lt"/>
                <a:cs typeface="Times New Roman" panose="02020603050405020304" pitchFamily="18" charset="0"/>
              </a:rPr>
              <a:t>Locoregional Recurrence Risk After Neoadjuvant Chemotherapy: A Pooled Analysis of Nine German Prospective Neoadjuvant BC Trials</a:t>
            </a:r>
            <a:endParaRPr lang="en-US" sz="1800" b="0" dirty="0">
              <a:solidFill>
                <a:srgbClr val="21212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C794D1E-3447-B80B-F1F9-155A45BC6921}"/>
              </a:ext>
            </a:extLst>
          </p:cNvPr>
          <p:cNvSpPr txBox="1"/>
          <p:nvPr/>
        </p:nvSpPr>
        <p:spPr>
          <a:xfrm>
            <a:off x="4376226" y="6437288"/>
            <a:ext cx="5435601" cy="307777"/>
          </a:xfrm>
          <a:prstGeom prst="rect">
            <a:avLst/>
          </a:prstGeom>
          <a:noFill/>
        </p:spPr>
        <p:txBody>
          <a:bodyPr wrap="square" rtlCol="0">
            <a:spAutoFit/>
          </a:bodyPr>
          <a:lstStyle/>
          <a:p>
            <a:pPr algn="r"/>
            <a:r>
              <a:rPr lang="en-US" sz="1400" dirty="0" err="1"/>
              <a:t>Werutsky</a:t>
            </a:r>
            <a:r>
              <a:rPr lang="en-US" sz="1400" dirty="0"/>
              <a:t> G et al. </a:t>
            </a:r>
            <a:r>
              <a:rPr lang="en-US" sz="1400" i="1" dirty="0" err="1"/>
              <a:t>Eur</a:t>
            </a:r>
            <a:r>
              <a:rPr lang="en-US" sz="1400" i="1" dirty="0"/>
              <a:t> J Cancer. </a:t>
            </a:r>
            <a:r>
              <a:rPr lang="en-US" sz="1400" dirty="0"/>
              <a:t>2020;130:92-101.</a:t>
            </a:r>
          </a:p>
        </p:txBody>
      </p:sp>
    </p:spTree>
    <p:extLst>
      <p:ext uri="{BB962C8B-B14F-4D97-AF65-F5344CB8AC3E}">
        <p14:creationId xmlns:p14="http://schemas.microsoft.com/office/powerpoint/2010/main" val="3874898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646C18-A593-246E-3B22-D476753B1307}"/>
              </a:ext>
            </a:extLst>
          </p:cNvPr>
          <p:cNvSpPr>
            <a:spLocks noGrp="1"/>
          </p:cNvSpPr>
          <p:nvPr>
            <p:ph type="title"/>
          </p:nvPr>
        </p:nvSpPr>
        <p:spPr>
          <a:xfrm>
            <a:off x="1833068" y="415344"/>
            <a:ext cx="8525865" cy="636588"/>
          </a:xfrm>
        </p:spPr>
        <p:txBody>
          <a:bodyPr>
            <a:noAutofit/>
          </a:bodyPr>
          <a:lstStyle/>
          <a:p>
            <a:pPr algn="ctr"/>
            <a:r>
              <a:rPr lang="en-US" sz="2000" dirty="0">
                <a:solidFill>
                  <a:srgbClr val="212121"/>
                </a:solidFill>
                <a:latin typeface="+mj-lt"/>
                <a:cs typeface="Times New Roman" panose="02020603050405020304" pitchFamily="18" charset="0"/>
              </a:rPr>
              <a:t>Locoregional Recurrence Risk After Neoadjuvant Chemotherapy: A Pooled Analysis of Nine German Prospective Neoadjuvant BC Trials</a:t>
            </a:r>
            <a:endParaRPr lang="en-US" sz="1800" b="0" dirty="0">
              <a:solidFill>
                <a:srgbClr val="212121"/>
              </a:solidFill>
              <a:latin typeface="Times New Roman" panose="02020603050405020304" pitchFamily="18" charset="0"/>
              <a:cs typeface="Times New Roman" panose="02020603050405020304" pitchFamily="18" charset="0"/>
            </a:endParaRPr>
          </a:p>
        </p:txBody>
      </p:sp>
      <p:pic>
        <p:nvPicPr>
          <p:cNvPr id="4" name="Content Placeholder 5" descr="Graphical user interface, application&#10;&#10;Description automatically generated">
            <a:extLst>
              <a:ext uri="{FF2B5EF4-FFF2-40B4-BE49-F238E27FC236}">
                <a16:creationId xmlns:a16="http://schemas.microsoft.com/office/drawing/2014/main" id="{F2D544AF-0F86-5693-D3C8-6E68AA5B5776}"/>
              </a:ext>
            </a:extLst>
          </p:cNvPr>
          <p:cNvPicPr>
            <a:picLocks noGrp="1" noChangeAspect="1"/>
          </p:cNvPicPr>
          <p:nvPr>
            <p:ph idx="1"/>
          </p:nvPr>
        </p:nvPicPr>
        <p:blipFill>
          <a:blip r:embed="rId3"/>
          <a:stretch>
            <a:fillRect/>
          </a:stretch>
        </p:blipFill>
        <p:spPr>
          <a:xfrm>
            <a:off x="2372734" y="1073684"/>
            <a:ext cx="7446535" cy="5321765"/>
          </a:xfrm>
        </p:spPr>
      </p:pic>
      <p:sp>
        <p:nvSpPr>
          <p:cNvPr id="2" name="Slide Number Placeholder 1">
            <a:extLst>
              <a:ext uri="{FF2B5EF4-FFF2-40B4-BE49-F238E27FC236}">
                <a16:creationId xmlns:a16="http://schemas.microsoft.com/office/drawing/2014/main" id="{BA694D46-236B-4049-A758-6CD3ED5D78DD}"/>
              </a:ext>
            </a:extLst>
          </p:cNvPr>
          <p:cNvSpPr>
            <a:spLocks noGrp="1"/>
          </p:cNvSpPr>
          <p:nvPr>
            <p:ph type="sldNum" sz="quarter" idx="10"/>
          </p:nvPr>
        </p:nvSpPr>
        <p:spPr>
          <a:xfrm>
            <a:off x="8906933" y="6450014"/>
            <a:ext cx="2844800" cy="365125"/>
          </a:xfrm>
          <a:prstGeom prst="rect">
            <a:avLst/>
          </a:prstGeom>
        </p:spPr>
        <p:txBody>
          <a:bodyPr/>
          <a:lstStyle/>
          <a:p>
            <a:pPr>
              <a:defRPr/>
            </a:pPr>
            <a:fld id="{159EC7EE-72D3-4F41-9116-EBDDDD421A5C}" type="slidenum">
              <a:rPr lang="en-US" altLang="en-US" smtClean="0"/>
              <a:pPr>
                <a:defRPr/>
              </a:pPr>
              <a:t>16</a:t>
            </a:fld>
            <a:endParaRPr lang="en-US" altLang="en-US"/>
          </a:p>
        </p:txBody>
      </p:sp>
      <p:sp>
        <p:nvSpPr>
          <p:cNvPr id="6" name="TextBox 5">
            <a:extLst>
              <a:ext uri="{FF2B5EF4-FFF2-40B4-BE49-F238E27FC236}">
                <a16:creationId xmlns:a16="http://schemas.microsoft.com/office/drawing/2014/main" id="{8315A0B6-154C-5BAF-D611-F2511FA691D3}"/>
              </a:ext>
            </a:extLst>
          </p:cNvPr>
          <p:cNvSpPr txBox="1"/>
          <p:nvPr/>
        </p:nvSpPr>
        <p:spPr>
          <a:xfrm>
            <a:off x="4451508" y="6395449"/>
            <a:ext cx="5435601" cy="307777"/>
          </a:xfrm>
          <a:prstGeom prst="rect">
            <a:avLst/>
          </a:prstGeom>
          <a:noFill/>
        </p:spPr>
        <p:txBody>
          <a:bodyPr wrap="square" rtlCol="0">
            <a:spAutoFit/>
          </a:bodyPr>
          <a:lstStyle/>
          <a:p>
            <a:pPr algn="r"/>
            <a:r>
              <a:rPr lang="en-US" sz="1400" dirty="0" err="1"/>
              <a:t>Werutsky</a:t>
            </a:r>
            <a:r>
              <a:rPr lang="en-US" sz="1400" dirty="0"/>
              <a:t> G et al. </a:t>
            </a:r>
            <a:r>
              <a:rPr lang="en-US" sz="1400" i="1" dirty="0" err="1"/>
              <a:t>Eur</a:t>
            </a:r>
            <a:r>
              <a:rPr lang="en-US" sz="1400" i="1" dirty="0"/>
              <a:t> J Cancer. </a:t>
            </a:r>
            <a:r>
              <a:rPr lang="en-US" sz="1400" dirty="0"/>
              <a:t>2020;130:92-101.</a:t>
            </a:r>
          </a:p>
        </p:txBody>
      </p:sp>
    </p:spTree>
    <p:extLst>
      <p:ext uri="{BB962C8B-B14F-4D97-AF65-F5344CB8AC3E}">
        <p14:creationId xmlns:p14="http://schemas.microsoft.com/office/powerpoint/2010/main" val="1090381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03A67DA-7E79-DEE3-6228-0A6DD6608E6F}"/>
              </a:ext>
            </a:extLst>
          </p:cNvPr>
          <p:cNvSpPr txBox="1"/>
          <p:nvPr/>
        </p:nvSpPr>
        <p:spPr>
          <a:xfrm>
            <a:off x="4211811" y="6478687"/>
            <a:ext cx="5435601" cy="307777"/>
          </a:xfrm>
          <a:prstGeom prst="rect">
            <a:avLst/>
          </a:prstGeom>
          <a:noFill/>
        </p:spPr>
        <p:txBody>
          <a:bodyPr wrap="square" rtlCol="0">
            <a:spAutoFit/>
          </a:bodyPr>
          <a:lstStyle/>
          <a:p>
            <a:pPr algn="r"/>
            <a:r>
              <a:rPr lang="en-US" sz="1400" dirty="0" err="1"/>
              <a:t>Werutsky</a:t>
            </a:r>
            <a:r>
              <a:rPr lang="en-US" sz="1400" dirty="0"/>
              <a:t> G et al. </a:t>
            </a:r>
            <a:r>
              <a:rPr lang="en-US" sz="1400" i="1" dirty="0" err="1"/>
              <a:t>Eur</a:t>
            </a:r>
            <a:r>
              <a:rPr lang="en-US" sz="1400" i="1" dirty="0"/>
              <a:t> J Cancer. </a:t>
            </a:r>
            <a:r>
              <a:rPr lang="en-US" sz="1400" dirty="0"/>
              <a:t>2020;130:92-101.</a:t>
            </a:r>
          </a:p>
        </p:txBody>
      </p:sp>
      <p:pic>
        <p:nvPicPr>
          <p:cNvPr id="6" name="Content Placeholder 5" descr="Table&#10;&#10;Description automatically generated">
            <a:extLst>
              <a:ext uri="{FF2B5EF4-FFF2-40B4-BE49-F238E27FC236}">
                <a16:creationId xmlns:a16="http://schemas.microsoft.com/office/drawing/2014/main" id="{83DB6480-7B5F-8A99-625C-56DCCC7014FA}"/>
              </a:ext>
            </a:extLst>
          </p:cNvPr>
          <p:cNvPicPr>
            <a:picLocks noGrp="1" noChangeAspect="1"/>
          </p:cNvPicPr>
          <p:nvPr>
            <p:ph idx="1"/>
          </p:nvPr>
        </p:nvPicPr>
        <p:blipFill>
          <a:blip r:embed="rId3"/>
          <a:stretch>
            <a:fillRect/>
          </a:stretch>
        </p:blipFill>
        <p:spPr>
          <a:xfrm>
            <a:off x="2428237" y="1162174"/>
            <a:ext cx="7278168" cy="5359777"/>
          </a:xfrm>
        </p:spPr>
      </p:pic>
      <p:cxnSp>
        <p:nvCxnSpPr>
          <p:cNvPr id="7" name="Straight Connector 6">
            <a:extLst>
              <a:ext uri="{FF2B5EF4-FFF2-40B4-BE49-F238E27FC236}">
                <a16:creationId xmlns:a16="http://schemas.microsoft.com/office/drawing/2014/main" id="{4B155E3B-ADE0-E978-DC92-2BBF50DACDFC}"/>
              </a:ext>
            </a:extLst>
          </p:cNvPr>
          <p:cNvCxnSpPr>
            <a:cxnSpLocks/>
          </p:cNvCxnSpPr>
          <p:nvPr/>
        </p:nvCxnSpPr>
        <p:spPr>
          <a:xfrm flipH="1">
            <a:off x="2544589" y="2513124"/>
            <a:ext cx="710282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37693FD2-2A23-F572-BF0F-47BE72AFA308}"/>
              </a:ext>
            </a:extLst>
          </p:cNvPr>
          <p:cNvCxnSpPr>
            <a:cxnSpLocks/>
          </p:cNvCxnSpPr>
          <p:nvPr/>
        </p:nvCxnSpPr>
        <p:spPr>
          <a:xfrm flipH="1">
            <a:off x="2544589" y="2907398"/>
            <a:ext cx="710282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3039A06-719F-DCED-54DE-B02A04892386}"/>
              </a:ext>
            </a:extLst>
          </p:cNvPr>
          <p:cNvCxnSpPr>
            <a:cxnSpLocks/>
          </p:cNvCxnSpPr>
          <p:nvPr/>
        </p:nvCxnSpPr>
        <p:spPr>
          <a:xfrm flipH="1">
            <a:off x="2544589" y="3343951"/>
            <a:ext cx="710282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9D86418-8ACE-8595-F230-1CC595D3AB3B}"/>
              </a:ext>
            </a:extLst>
          </p:cNvPr>
          <p:cNvCxnSpPr>
            <a:cxnSpLocks/>
          </p:cNvCxnSpPr>
          <p:nvPr/>
        </p:nvCxnSpPr>
        <p:spPr>
          <a:xfrm flipH="1">
            <a:off x="2544589" y="2088371"/>
            <a:ext cx="710282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8A91ED1-0340-EA65-9651-CE3CC0286B95}"/>
              </a:ext>
            </a:extLst>
          </p:cNvPr>
          <p:cNvCxnSpPr>
            <a:cxnSpLocks/>
          </p:cNvCxnSpPr>
          <p:nvPr/>
        </p:nvCxnSpPr>
        <p:spPr>
          <a:xfrm flipH="1">
            <a:off x="2544589" y="3773621"/>
            <a:ext cx="710282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48E1D5D-7F25-5405-8A77-6910F4C49DD2}"/>
              </a:ext>
            </a:extLst>
          </p:cNvPr>
          <p:cNvCxnSpPr>
            <a:cxnSpLocks/>
          </p:cNvCxnSpPr>
          <p:nvPr/>
        </p:nvCxnSpPr>
        <p:spPr>
          <a:xfrm flipH="1">
            <a:off x="2603583" y="4310462"/>
            <a:ext cx="710282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54D6C9C-411D-CF6A-1678-9C8BD7A4E0B8}"/>
              </a:ext>
            </a:extLst>
          </p:cNvPr>
          <p:cNvCxnSpPr>
            <a:cxnSpLocks/>
          </p:cNvCxnSpPr>
          <p:nvPr/>
        </p:nvCxnSpPr>
        <p:spPr>
          <a:xfrm flipH="1">
            <a:off x="2603583" y="5006586"/>
            <a:ext cx="710282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892C499-232A-AF72-26A1-70A034C0C11F}"/>
              </a:ext>
            </a:extLst>
          </p:cNvPr>
          <p:cNvCxnSpPr>
            <a:cxnSpLocks/>
          </p:cNvCxnSpPr>
          <p:nvPr/>
        </p:nvCxnSpPr>
        <p:spPr>
          <a:xfrm flipH="1">
            <a:off x="2603583" y="5425440"/>
            <a:ext cx="710282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1F85EDB7-7674-4E18-ACEA-6250727C1644}"/>
              </a:ext>
            </a:extLst>
          </p:cNvPr>
          <p:cNvSpPr>
            <a:spLocks noGrp="1"/>
          </p:cNvSpPr>
          <p:nvPr>
            <p:ph type="sldNum" sz="quarter" idx="10"/>
          </p:nvPr>
        </p:nvSpPr>
        <p:spPr>
          <a:xfrm>
            <a:off x="8906933" y="6450014"/>
            <a:ext cx="2844800" cy="365125"/>
          </a:xfrm>
          <a:prstGeom prst="rect">
            <a:avLst/>
          </a:prstGeom>
        </p:spPr>
        <p:txBody>
          <a:bodyPr/>
          <a:lstStyle/>
          <a:p>
            <a:pPr>
              <a:defRPr/>
            </a:pPr>
            <a:fld id="{159EC7EE-72D3-4F41-9116-EBDDDD421A5C}" type="slidenum">
              <a:rPr lang="en-US" altLang="en-US" smtClean="0"/>
              <a:pPr>
                <a:defRPr/>
              </a:pPr>
              <a:t>17</a:t>
            </a:fld>
            <a:endParaRPr lang="en-US" altLang="en-US"/>
          </a:p>
        </p:txBody>
      </p:sp>
      <p:sp>
        <p:nvSpPr>
          <p:cNvPr id="16" name="Title 1">
            <a:extLst>
              <a:ext uri="{FF2B5EF4-FFF2-40B4-BE49-F238E27FC236}">
                <a16:creationId xmlns:a16="http://schemas.microsoft.com/office/drawing/2014/main" id="{00CBBE8B-F835-809D-2620-19F086FF47C9}"/>
              </a:ext>
            </a:extLst>
          </p:cNvPr>
          <p:cNvSpPr>
            <a:spLocks noGrp="1"/>
          </p:cNvSpPr>
          <p:nvPr>
            <p:ph type="title"/>
          </p:nvPr>
        </p:nvSpPr>
        <p:spPr>
          <a:xfrm>
            <a:off x="1833068" y="415344"/>
            <a:ext cx="8525865" cy="636588"/>
          </a:xfrm>
        </p:spPr>
        <p:txBody>
          <a:bodyPr>
            <a:noAutofit/>
          </a:bodyPr>
          <a:lstStyle/>
          <a:p>
            <a:pPr algn="ctr"/>
            <a:r>
              <a:rPr lang="en-US" sz="2000" dirty="0">
                <a:solidFill>
                  <a:srgbClr val="212121"/>
                </a:solidFill>
                <a:latin typeface="+mj-lt"/>
                <a:cs typeface="Times New Roman" panose="02020603050405020304" pitchFamily="18" charset="0"/>
              </a:rPr>
              <a:t>Locoregional Recurrence Risk After Neoadjuvant Chemotherapy: A Pooled Analysis of Nine German Prospective Neoadjuvant BC Trials</a:t>
            </a:r>
            <a:endParaRPr lang="en-US" sz="1800" b="0" dirty="0">
              <a:solidFill>
                <a:srgbClr val="21212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0414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293" y="301550"/>
            <a:ext cx="8555126" cy="737296"/>
          </a:xfrm>
        </p:spPr>
        <p:txBody>
          <a:bodyPr>
            <a:noAutofit/>
          </a:bodyPr>
          <a:lstStyle/>
          <a:p>
            <a:pPr algn="ctr">
              <a:defRPr/>
            </a:pPr>
            <a:r>
              <a:rPr lang="en-US" sz="1600" dirty="0">
                <a:solidFill>
                  <a:srgbClr val="FF0000"/>
                </a:solidFill>
              </a:rPr>
              <a:t>NSABP B51/RTOG 1304:</a:t>
            </a:r>
            <a:r>
              <a:rPr lang="en-US" sz="1600" dirty="0"/>
              <a:t> Randomized Phase III Trial Evaluating Postmastectomy Chest Wall and Regional Nodal XRT and Post-lumpectomy RNRT in Pts With Positive Ax Nodes Before NC Who Convert to Pathologically Negative Ax Nodes After NAC</a:t>
            </a:r>
            <a:br>
              <a:rPr lang="en-US" sz="1600" dirty="0"/>
            </a:br>
            <a:r>
              <a:rPr lang="en-US" sz="1600" i="1" u="sng" dirty="0"/>
              <a:t>Clinical stages </a:t>
            </a:r>
            <a:r>
              <a:rPr lang="en-US" sz="1600" i="1" u="sng" dirty="0" err="1"/>
              <a:t>cT1</a:t>
            </a:r>
            <a:r>
              <a:rPr lang="en-US" sz="1600" i="1" u="sng" dirty="0"/>
              <a:t>-3 </a:t>
            </a:r>
            <a:r>
              <a:rPr lang="en-US" sz="1600" i="1" u="sng" dirty="0" err="1"/>
              <a:t>cN1</a:t>
            </a:r>
            <a:endParaRPr lang="en-US" sz="1600" i="1" u="sng" dirty="0"/>
          </a:p>
        </p:txBody>
      </p:sp>
      <p:pic>
        <p:nvPicPr>
          <p:cNvPr id="6861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11106" y="1311473"/>
            <a:ext cx="3340965" cy="471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Content Placeholder 2"/>
          <p:cNvSpPr>
            <a:spLocks noGrp="1"/>
          </p:cNvSpPr>
          <p:nvPr>
            <p:ph sz="quarter" idx="1"/>
          </p:nvPr>
        </p:nvSpPr>
        <p:spPr>
          <a:xfrm>
            <a:off x="483113" y="1475538"/>
            <a:ext cx="5612887" cy="5245302"/>
          </a:xfrm>
        </p:spPr>
        <p:txBody>
          <a:bodyPr>
            <a:noAutofit/>
          </a:bodyPr>
          <a:lstStyle/>
          <a:p>
            <a:pPr marL="0" indent="0">
              <a:buNone/>
            </a:pPr>
            <a:r>
              <a:rPr lang="en-US" altLang="en-US" sz="1400" b="1" dirty="0">
                <a:latin typeface="+mj-lt"/>
              </a:rPr>
              <a:t>Completed accrual 12/28/20</a:t>
            </a:r>
          </a:p>
          <a:p>
            <a:r>
              <a:rPr lang="en-US" altLang="en-US" sz="1400" dirty="0">
                <a:latin typeface="+mj-lt"/>
              </a:rPr>
              <a:t>Endpoint: IBC-RFI, defined as time from randomization until invasive local, regional, or distant recurrence, or death from breast cancer</a:t>
            </a:r>
          </a:p>
          <a:p>
            <a:r>
              <a:rPr lang="en-US" altLang="en-US" sz="1400" dirty="0">
                <a:latin typeface="+mj-lt"/>
              </a:rPr>
              <a:t>N= 1641 </a:t>
            </a:r>
            <a:r>
              <a:rPr lang="en-US" altLang="en-US" sz="1400" dirty="0" err="1">
                <a:latin typeface="+mj-lt"/>
              </a:rPr>
              <a:t>cN</a:t>
            </a:r>
            <a:r>
              <a:rPr lang="en-US" altLang="en-US" sz="1400" dirty="0">
                <a:latin typeface="+mj-lt"/>
              </a:rPr>
              <a:t>+ </a:t>
            </a:r>
            <a:r>
              <a:rPr lang="en-US" altLang="en-US" sz="1400" dirty="0">
                <a:latin typeface="+mj-lt"/>
                <a:sym typeface="Wingdings" panose="05000000000000000000" pitchFamily="2" charset="2"/>
              </a:rPr>
              <a:t> pN0 </a:t>
            </a:r>
          </a:p>
          <a:p>
            <a:r>
              <a:rPr lang="en-US" altLang="en-US" sz="1400" dirty="0">
                <a:latin typeface="+mj-lt"/>
                <a:sym typeface="Wingdings" panose="05000000000000000000" pitchFamily="2" charset="2"/>
              </a:rPr>
              <a:t>BCT (58%) or mastectomy (42%)</a:t>
            </a:r>
          </a:p>
          <a:p>
            <a:pPr lvl="1"/>
            <a:r>
              <a:rPr lang="en-US" altLang="en-US" sz="1400" i="1" dirty="0">
                <a:latin typeface="+mj-lt"/>
                <a:sym typeface="Wingdings" panose="05000000000000000000" pitchFamily="2" charset="2"/>
              </a:rPr>
              <a:t>T3 &lt; 20%;  HR+ 53%;  HR+/Her2- 20%;  Her2+ 56%; </a:t>
            </a:r>
            <a:r>
              <a:rPr lang="en-US" altLang="en-US" sz="1400" i="1" dirty="0" err="1">
                <a:latin typeface="+mj-lt"/>
                <a:sym typeface="Wingdings" panose="05000000000000000000" pitchFamily="2" charset="2"/>
              </a:rPr>
              <a:t>pCR</a:t>
            </a:r>
            <a:r>
              <a:rPr lang="en-US" altLang="en-US" sz="1400" i="1" dirty="0">
                <a:latin typeface="+mj-lt"/>
                <a:sym typeface="Wingdings" panose="05000000000000000000" pitchFamily="2" charset="2"/>
              </a:rPr>
              <a:t> breast 78%;  ALND 44%</a:t>
            </a:r>
          </a:p>
          <a:p>
            <a:r>
              <a:rPr lang="en-US" altLang="en-US" sz="1400" dirty="0">
                <a:latin typeface="+mj-lt"/>
                <a:sym typeface="Wingdings" panose="05000000000000000000" pitchFamily="2" charset="2"/>
              </a:rPr>
              <a:t>Randomized to </a:t>
            </a:r>
            <a:r>
              <a:rPr lang="en-US" altLang="en-US" sz="1400" dirty="0" err="1">
                <a:latin typeface="+mj-lt"/>
                <a:sym typeface="Wingdings" panose="05000000000000000000" pitchFamily="2" charset="2"/>
              </a:rPr>
              <a:t>RNI</a:t>
            </a:r>
            <a:r>
              <a:rPr lang="en-US" altLang="en-US" sz="1400" dirty="0">
                <a:latin typeface="+mj-lt"/>
                <a:sym typeface="Wingdings" panose="05000000000000000000" pitchFamily="2" charset="2"/>
              </a:rPr>
              <a:t> vs. No </a:t>
            </a:r>
            <a:r>
              <a:rPr lang="en-US" altLang="en-US" sz="1400" dirty="0" err="1">
                <a:latin typeface="+mj-lt"/>
                <a:sym typeface="Wingdings" panose="05000000000000000000" pitchFamily="2" charset="2"/>
              </a:rPr>
              <a:t>RNI</a:t>
            </a:r>
            <a:r>
              <a:rPr lang="en-US" altLang="en-US" sz="1400" dirty="0">
                <a:latin typeface="+mj-lt"/>
                <a:sym typeface="Wingdings" panose="05000000000000000000" pitchFamily="2" charset="2"/>
              </a:rPr>
              <a:t> (</a:t>
            </a:r>
            <a:r>
              <a:rPr lang="en-US" altLang="en-US" sz="1400" b="1" dirty="0">
                <a:latin typeface="+mj-lt"/>
                <a:sym typeface="Wingdings" panose="05000000000000000000" pitchFamily="2" charset="2"/>
              </a:rPr>
              <a:t>observe after mastectomy</a:t>
            </a:r>
            <a:r>
              <a:rPr lang="en-US" altLang="en-US" sz="1400" dirty="0">
                <a:latin typeface="+mj-lt"/>
                <a:sym typeface="Wingdings" panose="05000000000000000000" pitchFamily="2" charset="2"/>
              </a:rPr>
              <a:t>)</a:t>
            </a:r>
          </a:p>
          <a:p>
            <a:endParaRPr lang="en-US" altLang="en-US" sz="1400" dirty="0">
              <a:latin typeface="+mj-lt"/>
              <a:sym typeface="Wingdings" panose="05000000000000000000" pitchFamily="2" charset="2"/>
            </a:endParaRPr>
          </a:p>
          <a:p>
            <a:endParaRPr lang="en-US" altLang="en-US" sz="1400" dirty="0">
              <a:latin typeface="+mj-lt"/>
              <a:sym typeface="Wingdings" panose="05000000000000000000" pitchFamily="2" charset="2"/>
            </a:endParaRPr>
          </a:p>
          <a:p>
            <a:endParaRPr lang="en-US" altLang="en-US" sz="1400" dirty="0">
              <a:latin typeface="+mj-lt"/>
              <a:sym typeface="Wingdings" panose="05000000000000000000" pitchFamily="2" charset="2"/>
            </a:endParaRPr>
          </a:p>
          <a:p>
            <a:endParaRPr lang="en-US" altLang="en-US" sz="1400" dirty="0">
              <a:latin typeface="+mj-lt"/>
              <a:sym typeface="Wingdings" panose="05000000000000000000" pitchFamily="2" charset="2"/>
            </a:endParaRPr>
          </a:p>
          <a:p>
            <a:endParaRPr lang="en-US" altLang="en-US" sz="1400" dirty="0">
              <a:latin typeface="+mj-lt"/>
              <a:sym typeface="Wingdings" panose="05000000000000000000" pitchFamily="2" charset="2"/>
            </a:endParaRPr>
          </a:p>
          <a:p>
            <a:endParaRPr lang="en-US" altLang="en-US" sz="1400" dirty="0">
              <a:solidFill>
                <a:srgbClr val="FF0000"/>
              </a:solidFill>
              <a:latin typeface="+mj-lt"/>
              <a:sym typeface="Wingdings" panose="05000000000000000000" pitchFamily="2" charset="2"/>
            </a:endParaRPr>
          </a:p>
          <a:p>
            <a:r>
              <a:rPr lang="en-US" altLang="en-US" sz="1400" dirty="0">
                <a:solidFill>
                  <a:srgbClr val="FF0000"/>
                </a:solidFill>
                <a:latin typeface="+mj-lt"/>
                <a:sym typeface="Wingdings" panose="05000000000000000000" pitchFamily="2" charset="2"/>
              </a:rPr>
              <a:t>Conclusion: Downstaging LN+ disease with NAC may allow omission of RNI without affecting cancer outcomes</a:t>
            </a:r>
          </a:p>
        </p:txBody>
      </p:sp>
      <p:sp>
        <p:nvSpPr>
          <p:cNvPr id="3" name="TextBox 2">
            <a:extLst>
              <a:ext uri="{FF2B5EF4-FFF2-40B4-BE49-F238E27FC236}">
                <a16:creationId xmlns:a16="http://schemas.microsoft.com/office/drawing/2014/main" id="{230A6D9E-17C8-6E95-DA1E-29488A111B39}"/>
              </a:ext>
            </a:extLst>
          </p:cNvPr>
          <p:cNvSpPr txBox="1"/>
          <p:nvPr/>
        </p:nvSpPr>
        <p:spPr>
          <a:xfrm>
            <a:off x="4526280" y="6303748"/>
            <a:ext cx="6592824" cy="523220"/>
          </a:xfrm>
          <a:prstGeom prst="rect">
            <a:avLst/>
          </a:prstGeom>
          <a:noFill/>
        </p:spPr>
        <p:txBody>
          <a:bodyPr wrap="square" rtlCol="0">
            <a:spAutoFit/>
          </a:bodyPr>
          <a:lstStyle/>
          <a:p>
            <a:pPr algn="r"/>
            <a:r>
              <a:rPr lang="en-US" sz="1400" dirty="0" err="1"/>
              <a:t>Mamounas</a:t>
            </a:r>
            <a:r>
              <a:rPr lang="en-US" sz="1400" dirty="0"/>
              <a:t> EP. N Engl J Med. 2025 Jun 5;392(21):2113-2124. </a:t>
            </a:r>
          </a:p>
          <a:p>
            <a:pPr algn="r"/>
            <a:r>
              <a:rPr lang="en-US" sz="1400" dirty="0" err="1"/>
              <a:t>doi</a:t>
            </a:r>
            <a:r>
              <a:rPr lang="en-US" sz="1400" dirty="0"/>
              <a:t>: 10.1056/NEJMoa2414859.</a:t>
            </a:r>
          </a:p>
        </p:txBody>
      </p:sp>
      <p:graphicFrame>
        <p:nvGraphicFramePr>
          <p:cNvPr id="4" name="Table 3">
            <a:extLst>
              <a:ext uri="{FF2B5EF4-FFF2-40B4-BE49-F238E27FC236}">
                <a16:creationId xmlns:a16="http://schemas.microsoft.com/office/drawing/2014/main" id="{A45B4FD6-433D-D266-9F3F-6F99ACC759A0}"/>
              </a:ext>
            </a:extLst>
          </p:cNvPr>
          <p:cNvGraphicFramePr>
            <a:graphicFrameLocks noGrp="1"/>
          </p:cNvGraphicFramePr>
          <p:nvPr>
            <p:extLst>
              <p:ext uri="{D42A27DB-BD31-4B8C-83A1-F6EECF244321}">
                <p14:modId xmlns:p14="http://schemas.microsoft.com/office/powerpoint/2010/main" val="1568456223"/>
              </p:ext>
            </p:extLst>
          </p:nvPr>
        </p:nvGraphicFramePr>
        <p:xfrm>
          <a:off x="1015868" y="4143257"/>
          <a:ext cx="4337820" cy="1330159"/>
        </p:xfrm>
        <a:graphic>
          <a:graphicData uri="http://schemas.openxmlformats.org/drawingml/2006/table">
            <a:tbl>
              <a:tblPr firstRow="1" bandRow="1">
                <a:tableStyleId>{5C22544A-7EE6-4342-B048-85BDC9FD1C3A}</a:tableStyleId>
              </a:tblPr>
              <a:tblGrid>
                <a:gridCol w="1084455">
                  <a:extLst>
                    <a:ext uri="{9D8B030D-6E8A-4147-A177-3AD203B41FA5}">
                      <a16:colId xmlns:a16="http://schemas.microsoft.com/office/drawing/2014/main" val="671873421"/>
                    </a:ext>
                  </a:extLst>
                </a:gridCol>
                <a:gridCol w="1084455">
                  <a:extLst>
                    <a:ext uri="{9D8B030D-6E8A-4147-A177-3AD203B41FA5}">
                      <a16:colId xmlns:a16="http://schemas.microsoft.com/office/drawing/2014/main" val="2670683214"/>
                    </a:ext>
                  </a:extLst>
                </a:gridCol>
                <a:gridCol w="1084455">
                  <a:extLst>
                    <a:ext uri="{9D8B030D-6E8A-4147-A177-3AD203B41FA5}">
                      <a16:colId xmlns:a16="http://schemas.microsoft.com/office/drawing/2014/main" val="4022859486"/>
                    </a:ext>
                  </a:extLst>
                </a:gridCol>
                <a:gridCol w="1084455">
                  <a:extLst>
                    <a:ext uri="{9D8B030D-6E8A-4147-A177-3AD203B41FA5}">
                      <a16:colId xmlns:a16="http://schemas.microsoft.com/office/drawing/2014/main" val="1769398607"/>
                    </a:ext>
                  </a:extLst>
                </a:gridCol>
              </a:tblGrid>
              <a:tr h="616177">
                <a:tc>
                  <a:txBody>
                    <a:bodyPr/>
                    <a:lstStyle/>
                    <a:p>
                      <a:r>
                        <a:rPr lang="en-US" sz="1400" dirty="0"/>
                        <a:t>5 Year Outcomes</a:t>
                      </a:r>
                    </a:p>
                  </a:txBody>
                  <a:tcPr/>
                </a:tc>
                <a:tc>
                  <a:txBody>
                    <a:bodyPr/>
                    <a:lstStyle/>
                    <a:p>
                      <a:r>
                        <a:rPr lang="en-US" sz="1400" dirty="0"/>
                        <a:t>IBC-</a:t>
                      </a:r>
                      <a:r>
                        <a:rPr lang="en-US" sz="1400" dirty="0" err="1"/>
                        <a:t>RFI</a:t>
                      </a:r>
                      <a:endParaRPr lang="en-US" sz="1400" dirty="0"/>
                    </a:p>
                  </a:txBody>
                  <a:tcPr/>
                </a:tc>
                <a:tc>
                  <a:txBody>
                    <a:bodyPr/>
                    <a:lstStyle/>
                    <a:p>
                      <a:r>
                        <a:rPr lang="en-US" sz="1400" dirty="0" err="1"/>
                        <a:t>FFDM</a:t>
                      </a:r>
                      <a:endParaRPr lang="en-US" sz="1400" dirty="0"/>
                    </a:p>
                  </a:txBody>
                  <a:tcPr/>
                </a:tc>
                <a:tc>
                  <a:txBody>
                    <a:bodyPr/>
                    <a:lstStyle/>
                    <a:p>
                      <a:r>
                        <a:rPr lang="en-US" sz="1400" dirty="0"/>
                        <a:t>Overall</a:t>
                      </a:r>
                    </a:p>
                  </a:txBody>
                  <a:tcPr/>
                </a:tc>
                <a:extLst>
                  <a:ext uri="{0D108BD9-81ED-4DB2-BD59-A6C34878D82A}">
                    <a16:rowId xmlns:a16="http://schemas.microsoft.com/office/drawing/2014/main" val="4291272044"/>
                  </a:ext>
                </a:extLst>
              </a:tr>
              <a:tr h="356991">
                <a:tc>
                  <a:txBody>
                    <a:bodyPr/>
                    <a:lstStyle/>
                    <a:p>
                      <a:r>
                        <a:rPr lang="en-US" sz="1400" dirty="0"/>
                        <a:t>No </a:t>
                      </a:r>
                      <a:r>
                        <a:rPr lang="en-US" sz="1400" dirty="0" err="1"/>
                        <a:t>RNI</a:t>
                      </a:r>
                      <a:endParaRPr lang="en-US" sz="1400" dirty="0"/>
                    </a:p>
                  </a:txBody>
                  <a:tcPr/>
                </a:tc>
                <a:tc>
                  <a:txBody>
                    <a:bodyPr/>
                    <a:lstStyle/>
                    <a:p>
                      <a:r>
                        <a:rPr lang="en-US" sz="1400" dirty="0"/>
                        <a:t>91.8%</a:t>
                      </a:r>
                    </a:p>
                  </a:txBody>
                  <a:tcPr/>
                </a:tc>
                <a:tc>
                  <a:txBody>
                    <a:bodyPr/>
                    <a:lstStyle/>
                    <a:p>
                      <a:r>
                        <a:rPr lang="en-US" sz="1400" dirty="0"/>
                        <a:t>93.4%</a:t>
                      </a:r>
                    </a:p>
                  </a:txBody>
                  <a:tcPr/>
                </a:tc>
                <a:tc>
                  <a:txBody>
                    <a:bodyPr/>
                    <a:lstStyle/>
                    <a:p>
                      <a:r>
                        <a:rPr lang="en-US" sz="1400" dirty="0"/>
                        <a:t>94%</a:t>
                      </a:r>
                    </a:p>
                  </a:txBody>
                  <a:tcPr/>
                </a:tc>
                <a:extLst>
                  <a:ext uri="{0D108BD9-81ED-4DB2-BD59-A6C34878D82A}">
                    <a16:rowId xmlns:a16="http://schemas.microsoft.com/office/drawing/2014/main" val="1274849538"/>
                  </a:ext>
                </a:extLst>
              </a:tr>
              <a:tr h="356991">
                <a:tc>
                  <a:txBody>
                    <a:bodyPr/>
                    <a:lstStyle/>
                    <a:p>
                      <a:r>
                        <a:rPr lang="en-US" sz="1400" dirty="0" err="1"/>
                        <a:t>RNI</a:t>
                      </a:r>
                      <a:endParaRPr lang="en-US" sz="1400" dirty="0"/>
                    </a:p>
                  </a:txBody>
                  <a:tcPr/>
                </a:tc>
                <a:tc>
                  <a:txBody>
                    <a:bodyPr/>
                    <a:lstStyle/>
                    <a:p>
                      <a:r>
                        <a:rPr lang="en-US" sz="1400" dirty="0"/>
                        <a:t>92.7%</a:t>
                      </a:r>
                    </a:p>
                  </a:txBody>
                  <a:tcPr/>
                </a:tc>
                <a:tc>
                  <a:txBody>
                    <a:bodyPr/>
                    <a:lstStyle/>
                    <a:p>
                      <a:r>
                        <a:rPr lang="en-US" sz="1400" dirty="0"/>
                        <a:t>93.4%</a:t>
                      </a:r>
                    </a:p>
                  </a:txBody>
                  <a:tcPr/>
                </a:tc>
                <a:tc>
                  <a:txBody>
                    <a:bodyPr/>
                    <a:lstStyle/>
                    <a:p>
                      <a:r>
                        <a:rPr lang="en-US" sz="1400" dirty="0"/>
                        <a:t>93.6%</a:t>
                      </a:r>
                    </a:p>
                  </a:txBody>
                  <a:tcPr/>
                </a:tc>
                <a:extLst>
                  <a:ext uri="{0D108BD9-81ED-4DB2-BD59-A6C34878D82A}">
                    <a16:rowId xmlns:a16="http://schemas.microsoft.com/office/drawing/2014/main" val="246509738"/>
                  </a:ext>
                </a:extLst>
              </a:tr>
            </a:tbl>
          </a:graphicData>
        </a:graphic>
      </p:graphicFrame>
    </p:spTree>
    <p:extLst>
      <p:ext uri="{BB962C8B-B14F-4D97-AF65-F5344CB8AC3E}">
        <p14:creationId xmlns:p14="http://schemas.microsoft.com/office/powerpoint/2010/main" val="2173711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23EE4-1D3B-376C-B459-A3F795B0136A}"/>
              </a:ext>
            </a:extLst>
          </p:cNvPr>
          <p:cNvSpPr>
            <a:spLocks noGrp="1"/>
          </p:cNvSpPr>
          <p:nvPr>
            <p:ph type="title"/>
          </p:nvPr>
        </p:nvSpPr>
        <p:spPr>
          <a:xfrm>
            <a:off x="609600" y="462756"/>
            <a:ext cx="10972800" cy="636588"/>
          </a:xfrm>
        </p:spPr>
        <p:txBody>
          <a:bodyPr>
            <a:noAutofit/>
          </a:bodyPr>
          <a:lstStyle/>
          <a:p>
            <a:pPr algn="ctr"/>
            <a:r>
              <a:rPr lang="en-US" sz="1800" dirty="0">
                <a:solidFill>
                  <a:srgbClr val="FF0000"/>
                </a:solidFill>
              </a:rPr>
              <a:t>NSABP B51/RTOG 1304:</a:t>
            </a:r>
            <a:r>
              <a:rPr lang="en-US" sz="1800" dirty="0"/>
              <a:t> Randomized Phase III Trial Evaluating Postmastectomy Chest Wall and Regional Nodal XRT and Post-lumpectomy RNRT in Pts With Positive Ax Nodes Before NC Who Convert to Pathologically Negative Ax Nodes After NAC, </a:t>
            </a:r>
            <a:r>
              <a:rPr lang="en-US" sz="1800" i="1" u="sng" dirty="0"/>
              <a:t>Clinical stages cT1-3 cN1</a:t>
            </a:r>
            <a:endParaRPr lang="en-US" sz="1800" dirty="0"/>
          </a:p>
        </p:txBody>
      </p:sp>
      <p:pic>
        <p:nvPicPr>
          <p:cNvPr id="5" name="Content Placeholder 4" descr="A graph of a patient's reaction&#10;&#10;AI-generated content may be incorrect.">
            <a:extLst>
              <a:ext uri="{FF2B5EF4-FFF2-40B4-BE49-F238E27FC236}">
                <a16:creationId xmlns:a16="http://schemas.microsoft.com/office/drawing/2014/main" id="{982CD394-DC96-8A54-879A-5765FAEC6F95}"/>
              </a:ext>
            </a:extLst>
          </p:cNvPr>
          <p:cNvPicPr>
            <a:picLocks noGrp="1" noChangeAspect="1"/>
          </p:cNvPicPr>
          <p:nvPr>
            <p:ph idx="1"/>
          </p:nvPr>
        </p:nvPicPr>
        <p:blipFill>
          <a:blip r:embed="rId2"/>
          <a:stretch>
            <a:fillRect/>
          </a:stretch>
        </p:blipFill>
        <p:spPr>
          <a:xfrm>
            <a:off x="2989300" y="1503544"/>
            <a:ext cx="6467682" cy="5137685"/>
          </a:xfrm>
        </p:spPr>
      </p:pic>
      <p:sp>
        <p:nvSpPr>
          <p:cNvPr id="6" name="TextBox 5">
            <a:extLst>
              <a:ext uri="{FF2B5EF4-FFF2-40B4-BE49-F238E27FC236}">
                <a16:creationId xmlns:a16="http://schemas.microsoft.com/office/drawing/2014/main" id="{33F212A7-8C92-FA9B-2A2B-D7570C0208F8}"/>
              </a:ext>
            </a:extLst>
          </p:cNvPr>
          <p:cNvSpPr txBox="1"/>
          <p:nvPr/>
        </p:nvSpPr>
        <p:spPr>
          <a:xfrm>
            <a:off x="9534093" y="5839850"/>
            <a:ext cx="2411807" cy="646331"/>
          </a:xfrm>
          <a:prstGeom prst="rect">
            <a:avLst/>
          </a:prstGeom>
          <a:noFill/>
        </p:spPr>
        <p:txBody>
          <a:bodyPr wrap="square" rtlCol="0">
            <a:spAutoFit/>
          </a:bodyPr>
          <a:lstStyle/>
          <a:p>
            <a:r>
              <a:rPr lang="en-US" sz="1200" dirty="0" err="1"/>
              <a:t>Mamounas</a:t>
            </a:r>
            <a:r>
              <a:rPr lang="en-US" sz="1200" dirty="0"/>
              <a:t> EP. N Engl J Med. 2025 Jun 5;392(21):2113-2124. </a:t>
            </a:r>
            <a:r>
              <a:rPr lang="en-US" sz="1200" dirty="0" err="1"/>
              <a:t>doi</a:t>
            </a:r>
            <a:r>
              <a:rPr lang="en-US" sz="1200" dirty="0"/>
              <a:t>: 10.1056/NEJMoa2414859. </a:t>
            </a:r>
          </a:p>
        </p:txBody>
      </p:sp>
      <p:sp>
        <p:nvSpPr>
          <p:cNvPr id="8" name="TextBox 7">
            <a:extLst>
              <a:ext uri="{FF2B5EF4-FFF2-40B4-BE49-F238E27FC236}">
                <a16:creationId xmlns:a16="http://schemas.microsoft.com/office/drawing/2014/main" id="{BBB305EB-AFDE-B0CC-5EFB-2D925B28D698}"/>
              </a:ext>
            </a:extLst>
          </p:cNvPr>
          <p:cNvSpPr txBox="1"/>
          <p:nvPr/>
        </p:nvSpPr>
        <p:spPr>
          <a:xfrm>
            <a:off x="246100" y="2019044"/>
            <a:ext cx="2488918" cy="3570208"/>
          </a:xfrm>
          <a:prstGeom prst="rect">
            <a:avLst/>
          </a:prstGeom>
          <a:noFill/>
        </p:spPr>
        <p:txBody>
          <a:bodyPr wrap="square" rtlCol="0">
            <a:spAutoFit/>
          </a:bodyPr>
          <a:lstStyle/>
          <a:p>
            <a:r>
              <a:rPr lang="en-US" sz="1600" b="1" dirty="0"/>
              <a:t>Figure 2:. Effects of Regional Nodal Irradiation on Secondary End Points.</a:t>
            </a:r>
          </a:p>
          <a:p>
            <a:r>
              <a:rPr lang="en-US" sz="1600" dirty="0"/>
              <a:t>Effects on locoregional recurrence–free interval (Panel A), </a:t>
            </a:r>
          </a:p>
          <a:p>
            <a:r>
              <a:rPr lang="en-US" sz="1600" dirty="0"/>
              <a:t>distant recurrence–free interval (Panel B), disease-free survival (Panel C), </a:t>
            </a:r>
          </a:p>
          <a:p>
            <a:r>
              <a:rPr lang="en-US" sz="1600" dirty="0"/>
              <a:t>overall survival (Panel D).</a:t>
            </a:r>
          </a:p>
          <a:p>
            <a:endParaRPr lang="en-US" dirty="0"/>
          </a:p>
        </p:txBody>
      </p:sp>
    </p:spTree>
    <p:extLst>
      <p:ext uri="{BB962C8B-B14F-4D97-AF65-F5344CB8AC3E}">
        <p14:creationId xmlns:p14="http://schemas.microsoft.com/office/powerpoint/2010/main" val="3468027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Post-mastectomy Radiation (</a:t>
            </a:r>
            <a:r>
              <a:rPr lang="en-US" dirty="0" err="1"/>
              <a:t>PMRT</a:t>
            </a:r>
            <a:r>
              <a:rPr lang="en-US" dirty="0"/>
              <a:t>) Outline</a:t>
            </a:r>
          </a:p>
        </p:txBody>
      </p:sp>
      <p:sp>
        <p:nvSpPr>
          <p:cNvPr id="6" name="Content Placeholder 5"/>
          <p:cNvSpPr>
            <a:spLocks noGrp="1"/>
          </p:cNvSpPr>
          <p:nvPr>
            <p:ph idx="1"/>
          </p:nvPr>
        </p:nvSpPr>
        <p:spPr/>
        <p:txBody>
          <a:bodyPr/>
          <a:lstStyle/>
          <a:p>
            <a:pPr>
              <a:buFont typeface="Wingdings" panose="05000000000000000000" pitchFamily="2" charset="2"/>
              <a:buChar char="Ø"/>
            </a:pPr>
            <a:r>
              <a:rPr lang="en-US" dirty="0"/>
              <a:t>Classic studies establishing PMRT indications with Adjuvant Chemotherapy</a:t>
            </a:r>
          </a:p>
          <a:p>
            <a:pPr>
              <a:buFont typeface="Wingdings" panose="05000000000000000000" pitchFamily="2" charset="2"/>
              <a:buChar char="Ø"/>
            </a:pPr>
            <a:r>
              <a:rPr lang="en-US" dirty="0"/>
              <a:t>PMRT after Neoadjuvant Chemotherapy</a:t>
            </a:r>
          </a:p>
          <a:p>
            <a:pPr>
              <a:buFont typeface="Wingdings" panose="05000000000000000000" pitchFamily="2" charset="2"/>
              <a:buChar char="Ø"/>
            </a:pPr>
            <a:r>
              <a:rPr lang="en-US" dirty="0"/>
              <a:t>Genomic assays in </a:t>
            </a:r>
            <a:r>
              <a:rPr lang="en-US" dirty="0" err="1"/>
              <a:t>PMRT</a:t>
            </a:r>
            <a:endParaRPr lang="en-US" dirty="0"/>
          </a:p>
          <a:p>
            <a:pPr>
              <a:buFont typeface="Wingdings" panose="05000000000000000000" pitchFamily="2" charset="2"/>
              <a:buChar char="Ø"/>
            </a:pPr>
            <a:r>
              <a:rPr lang="en-US" dirty="0"/>
              <a:t>Radiation techniques and use of hypofractionation</a:t>
            </a:r>
          </a:p>
          <a:p>
            <a:pPr>
              <a:buFont typeface="Wingdings" panose="05000000000000000000" pitchFamily="2" charset="2"/>
              <a:buChar char="Ø"/>
            </a:pPr>
            <a:r>
              <a:rPr lang="en-US" dirty="0"/>
              <a:t>Guidelines References</a:t>
            </a:r>
          </a:p>
          <a:p>
            <a:pPr>
              <a:buFont typeface="Wingdings" panose="05000000000000000000" pitchFamily="2" charset="2"/>
              <a:buChar char="Ø"/>
            </a:pPr>
            <a:r>
              <a:rPr lang="en-US" dirty="0"/>
              <a:t>Pending &amp; Ongoing trials</a:t>
            </a:r>
          </a:p>
          <a:p>
            <a:pPr marL="0" indent="0">
              <a:buNone/>
            </a:pPr>
            <a:endParaRPr lang="en-US" dirty="0"/>
          </a:p>
        </p:txBody>
      </p:sp>
      <p:sp>
        <p:nvSpPr>
          <p:cNvPr id="4" name="Slide Number Placeholder 3"/>
          <p:cNvSpPr>
            <a:spLocks noGrp="1"/>
          </p:cNvSpPr>
          <p:nvPr>
            <p:ph type="sldNum" sz="quarter" idx="10"/>
          </p:nvPr>
        </p:nvSpPr>
        <p:spPr>
          <a:xfrm>
            <a:off x="8906933" y="6450014"/>
            <a:ext cx="2844800" cy="365125"/>
          </a:xfrm>
          <a:prstGeom prst="rect">
            <a:avLst/>
          </a:prstGeom>
        </p:spPr>
        <p:txBody>
          <a:bodyPr>
            <a:normAutofit/>
          </a:bodyPr>
          <a:lstStyle/>
          <a:p>
            <a:pPr>
              <a:defRPr/>
            </a:pPr>
            <a:fld id="{0D962EF3-A779-4937-AE61-7D04CE5E55CC}" type="slidenum">
              <a:rPr lang="en-US" altLang="en-US" smtClean="0"/>
              <a:pPr>
                <a:defRPr/>
              </a:pPr>
              <a:t>2</a:t>
            </a:fld>
            <a:endParaRPr lang="en-US" altLang="en-US"/>
          </a:p>
        </p:txBody>
      </p:sp>
    </p:spTree>
    <p:extLst>
      <p:ext uri="{BB962C8B-B14F-4D97-AF65-F5344CB8AC3E}">
        <p14:creationId xmlns:p14="http://schemas.microsoft.com/office/powerpoint/2010/main" val="465937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99EC2-2AE6-51D5-1A4C-6C491AB68254}"/>
              </a:ext>
            </a:extLst>
          </p:cNvPr>
          <p:cNvSpPr>
            <a:spLocks noGrp="1"/>
          </p:cNvSpPr>
          <p:nvPr>
            <p:ph type="title"/>
          </p:nvPr>
        </p:nvSpPr>
        <p:spPr>
          <a:xfrm>
            <a:off x="110465" y="478007"/>
            <a:ext cx="2970266" cy="636588"/>
          </a:xfrm>
        </p:spPr>
        <p:txBody>
          <a:bodyPr>
            <a:noAutofit/>
          </a:bodyPr>
          <a:lstStyle/>
          <a:p>
            <a:r>
              <a:rPr lang="en-US" sz="1800" dirty="0">
                <a:solidFill>
                  <a:srgbClr val="FF0000"/>
                </a:solidFill>
              </a:rPr>
              <a:t>NSABP B51/RTOG 1304</a:t>
            </a:r>
            <a:endParaRPr lang="en-US" sz="1800" dirty="0"/>
          </a:p>
        </p:txBody>
      </p:sp>
      <p:pic>
        <p:nvPicPr>
          <p:cNvPr id="5" name="Content Placeholder 4" descr="A close-up of a table&#10;&#10;AI-generated content may be incorrect.">
            <a:extLst>
              <a:ext uri="{FF2B5EF4-FFF2-40B4-BE49-F238E27FC236}">
                <a16:creationId xmlns:a16="http://schemas.microsoft.com/office/drawing/2014/main" id="{03B6F39B-6BB0-627E-A776-DE8574C7040B}"/>
              </a:ext>
            </a:extLst>
          </p:cNvPr>
          <p:cNvPicPr>
            <a:picLocks noGrp="1" noChangeAspect="1"/>
          </p:cNvPicPr>
          <p:nvPr>
            <p:ph idx="1"/>
          </p:nvPr>
        </p:nvPicPr>
        <p:blipFill>
          <a:blip r:embed="rId2"/>
          <a:stretch>
            <a:fillRect/>
          </a:stretch>
        </p:blipFill>
        <p:spPr>
          <a:xfrm>
            <a:off x="3380688" y="182650"/>
            <a:ext cx="5826781" cy="6492700"/>
          </a:xfrm>
        </p:spPr>
      </p:pic>
      <p:sp>
        <p:nvSpPr>
          <p:cNvPr id="6" name="TextBox 5">
            <a:extLst>
              <a:ext uri="{FF2B5EF4-FFF2-40B4-BE49-F238E27FC236}">
                <a16:creationId xmlns:a16="http://schemas.microsoft.com/office/drawing/2014/main" id="{8EBA0E46-9306-EC9A-4FC1-2F3BF82A5AF1}"/>
              </a:ext>
            </a:extLst>
          </p:cNvPr>
          <p:cNvSpPr txBox="1"/>
          <p:nvPr/>
        </p:nvSpPr>
        <p:spPr>
          <a:xfrm>
            <a:off x="479082" y="1571049"/>
            <a:ext cx="2601649" cy="4308872"/>
          </a:xfrm>
          <a:prstGeom prst="rect">
            <a:avLst/>
          </a:prstGeom>
          <a:noFill/>
        </p:spPr>
        <p:txBody>
          <a:bodyPr wrap="square" rtlCol="0">
            <a:spAutoFit/>
          </a:bodyPr>
          <a:lstStyle/>
          <a:p>
            <a:r>
              <a:rPr lang="en-US" sz="1600" b="1" dirty="0"/>
              <a:t>Figure 3:. Subgroup Analysis of Invasive Breast Cancer Recurrence-Free Interval. </a:t>
            </a:r>
          </a:p>
          <a:p>
            <a:r>
              <a:rPr lang="en-US" sz="1600" dirty="0"/>
              <a:t>Results from the </a:t>
            </a:r>
            <a:r>
              <a:rPr lang="en-US" sz="1600" i="1" dirty="0">
                <a:solidFill>
                  <a:srgbClr val="FF0000"/>
                </a:solidFill>
              </a:rPr>
              <a:t>main subgroup analysis </a:t>
            </a:r>
            <a:r>
              <a:rPr lang="en-US" sz="1600" dirty="0"/>
              <a:t>of invasive cancer recurrence-free interval among patients categorized by prespecified subgroups (Panel A) and from an </a:t>
            </a:r>
            <a:r>
              <a:rPr lang="en-US" sz="1600" i="1" dirty="0">
                <a:solidFill>
                  <a:srgbClr val="FF0000"/>
                </a:solidFill>
              </a:rPr>
              <a:t>exploratory analysis </a:t>
            </a:r>
            <a:r>
              <a:rPr lang="en-US" sz="1600" dirty="0"/>
              <a:t>categorized by additional variables (Panel B)</a:t>
            </a:r>
          </a:p>
          <a:p>
            <a:endParaRPr lang="en-US" dirty="0"/>
          </a:p>
        </p:txBody>
      </p:sp>
      <p:sp>
        <p:nvSpPr>
          <p:cNvPr id="7" name="TextBox 6">
            <a:extLst>
              <a:ext uri="{FF2B5EF4-FFF2-40B4-BE49-F238E27FC236}">
                <a16:creationId xmlns:a16="http://schemas.microsoft.com/office/drawing/2014/main" id="{C4BF0CCC-B060-724B-2C0C-4F4DF73261A9}"/>
              </a:ext>
            </a:extLst>
          </p:cNvPr>
          <p:cNvSpPr txBox="1"/>
          <p:nvPr/>
        </p:nvSpPr>
        <p:spPr>
          <a:xfrm>
            <a:off x="9671773" y="5743881"/>
            <a:ext cx="2381123" cy="1107996"/>
          </a:xfrm>
          <a:prstGeom prst="rect">
            <a:avLst/>
          </a:prstGeom>
          <a:noFill/>
        </p:spPr>
        <p:txBody>
          <a:bodyPr wrap="square" rtlCol="0">
            <a:spAutoFit/>
          </a:bodyPr>
          <a:lstStyle/>
          <a:p>
            <a:r>
              <a:rPr lang="en-US" sz="1200" dirty="0" err="1"/>
              <a:t>Mamounas</a:t>
            </a:r>
            <a:r>
              <a:rPr lang="en-US" sz="1200" dirty="0"/>
              <a:t> EP. </a:t>
            </a:r>
          </a:p>
          <a:p>
            <a:r>
              <a:rPr lang="en-US" sz="1200" dirty="0"/>
              <a:t>N Engl J Med. 2025 Jun 5;392(21):2113-2124. </a:t>
            </a:r>
            <a:r>
              <a:rPr lang="en-US" sz="1200" dirty="0" err="1"/>
              <a:t>doi</a:t>
            </a:r>
            <a:r>
              <a:rPr lang="en-US" sz="1200" dirty="0"/>
              <a:t>: 10.1056/NEJMoa2414859. </a:t>
            </a:r>
          </a:p>
          <a:p>
            <a:endParaRPr lang="en-US" dirty="0"/>
          </a:p>
        </p:txBody>
      </p:sp>
      <p:sp>
        <p:nvSpPr>
          <p:cNvPr id="3" name="Rectangle 2">
            <a:extLst>
              <a:ext uri="{FF2B5EF4-FFF2-40B4-BE49-F238E27FC236}">
                <a16:creationId xmlns:a16="http://schemas.microsoft.com/office/drawing/2014/main" id="{C74C771A-7ECD-CE2A-9334-5C8697F695F1}"/>
              </a:ext>
            </a:extLst>
          </p:cNvPr>
          <p:cNvSpPr/>
          <p:nvPr/>
        </p:nvSpPr>
        <p:spPr>
          <a:xfrm>
            <a:off x="3380688" y="987552"/>
            <a:ext cx="5826781" cy="475488"/>
          </a:xfrm>
          <a:prstGeom prst="rect">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198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D4099-04BF-203A-A812-A9B87CD01FCD}"/>
              </a:ext>
            </a:extLst>
          </p:cNvPr>
          <p:cNvSpPr>
            <a:spLocks noGrp="1"/>
          </p:cNvSpPr>
          <p:nvPr>
            <p:ph type="title"/>
          </p:nvPr>
        </p:nvSpPr>
        <p:spPr>
          <a:xfrm>
            <a:off x="609600" y="462756"/>
            <a:ext cx="11479696" cy="636588"/>
          </a:xfrm>
        </p:spPr>
        <p:txBody>
          <a:bodyPr>
            <a:normAutofit fontScale="90000"/>
          </a:bodyPr>
          <a:lstStyle/>
          <a:p>
            <a:r>
              <a:rPr lang="en-US" sz="2700" b="0" dirty="0" err="1">
                <a:solidFill>
                  <a:srgbClr val="C00000"/>
                </a:solidFill>
              </a:rPr>
              <a:t>IJROBP</a:t>
            </a:r>
            <a:r>
              <a:rPr lang="en-US" sz="2700" b="0" dirty="0">
                <a:solidFill>
                  <a:srgbClr val="C00000"/>
                </a:solidFill>
              </a:rPr>
              <a:t> Gray Zone:  </a:t>
            </a:r>
            <a:r>
              <a:rPr lang="en-US" b="0" dirty="0">
                <a:solidFill>
                  <a:srgbClr val="C00000"/>
                </a:solidFill>
              </a:rPr>
              <a:t>B-51 and Omission of Nodal Radiation: One Size Fits All?</a:t>
            </a:r>
            <a:br>
              <a:rPr lang="en-US" b="0" dirty="0">
                <a:solidFill>
                  <a:srgbClr val="C00000"/>
                </a:solidFill>
              </a:rPr>
            </a:br>
            <a:endParaRPr lang="en-US" dirty="0">
              <a:solidFill>
                <a:srgbClr val="C00000"/>
              </a:solidFill>
            </a:endParaRPr>
          </a:p>
        </p:txBody>
      </p:sp>
      <p:sp>
        <p:nvSpPr>
          <p:cNvPr id="3" name="Content Placeholder 2">
            <a:extLst>
              <a:ext uri="{FF2B5EF4-FFF2-40B4-BE49-F238E27FC236}">
                <a16:creationId xmlns:a16="http://schemas.microsoft.com/office/drawing/2014/main" id="{1D0DB786-2ACE-13A6-251A-ABEA7270038D}"/>
              </a:ext>
            </a:extLst>
          </p:cNvPr>
          <p:cNvSpPr>
            <a:spLocks noGrp="1"/>
          </p:cNvSpPr>
          <p:nvPr>
            <p:ph idx="1"/>
          </p:nvPr>
        </p:nvSpPr>
        <p:spPr>
          <a:xfrm>
            <a:off x="452230" y="1119223"/>
            <a:ext cx="11479696" cy="5410786"/>
          </a:xfrm>
        </p:spPr>
        <p:txBody>
          <a:bodyPr>
            <a:normAutofit lnSpcReduction="10000"/>
          </a:bodyPr>
          <a:lstStyle/>
          <a:p>
            <a:r>
              <a:rPr lang="en-US" u="sng" dirty="0"/>
              <a:t>Case scenario</a:t>
            </a:r>
            <a:r>
              <a:rPr lang="en-US" dirty="0"/>
              <a:t>:  56 year old perimenopausal woman with palpable right breast mass</a:t>
            </a:r>
          </a:p>
          <a:p>
            <a:pPr lvl="1"/>
            <a:r>
              <a:rPr lang="en-US" sz="1800" dirty="0"/>
              <a:t>Diagnostic imaging with 2.9 cm mass right </a:t>
            </a:r>
            <a:r>
              <a:rPr lang="en-US" sz="1800" dirty="0" err="1"/>
              <a:t>UIQ</a:t>
            </a:r>
            <a:endParaRPr lang="en-US" sz="1800" dirty="0"/>
          </a:p>
          <a:p>
            <a:pPr lvl="1"/>
            <a:r>
              <a:rPr lang="en-US" sz="1800" dirty="0"/>
              <a:t>MRI with 3.2 cm mass, 3.6 cm NME extends anteriorly to nipple &amp; 9 mm level 1 </a:t>
            </a:r>
            <a:r>
              <a:rPr lang="en-US" sz="1800" dirty="0" err="1"/>
              <a:t>abnl</a:t>
            </a:r>
            <a:r>
              <a:rPr lang="en-US" sz="1800" dirty="0"/>
              <a:t> node</a:t>
            </a:r>
          </a:p>
          <a:p>
            <a:pPr lvl="2"/>
            <a:r>
              <a:rPr lang="en-US" sz="1800" dirty="0"/>
              <a:t>4 mm right </a:t>
            </a:r>
            <a:r>
              <a:rPr lang="en-US" sz="1800" dirty="0" err="1"/>
              <a:t>IMN</a:t>
            </a:r>
            <a:r>
              <a:rPr lang="en-US" sz="1800" dirty="0"/>
              <a:t> node</a:t>
            </a:r>
          </a:p>
          <a:p>
            <a:pPr lvl="1"/>
            <a:r>
              <a:rPr lang="en-US" sz="1800" dirty="0"/>
              <a:t>Biopsy:  grade 3 invasive ductal cancer, ER++/PR++/</a:t>
            </a:r>
            <a:r>
              <a:rPr lang="en-US" sz="1800" dirty="0" err="1"/>
              <a:t>Her2</a:t>
            </a:r>
            <a:r>
              <a:rPr lang="en-US" sz="1800" dirty="0"/>
              <a:t> 3+</a:t>
            </a:r>
          </a:p>
          <a:p>
            <a:pPr lvl="2"/>
            <a:r>
              <a:rPr lang="en-US" sz="1800" dirty="0"/>
              <a:t>Axillary LN biopsy negative</a:t>
            </a:r>
          </a:p>
          <a:p>
            <a:pPr lvl="1"/>
            <a:r>
              <a:rPr lang="en-US" sz="1800" dirty="0"/>
              <a:t>Metastatic work up negative (no PET)</a:t>
            </a:r>
          </a:p>
          <a:p>
            <a:pPr lvl="2"/>
            <a:r>
              <a:rPr lang="en-US" sz="1800" dirty="0"/>
              <a:t>Clinical stage </a:t>
            </a:r>
            <a:r>
              <a:rPr lang="en-US" sz="1800" dirty="0" err="1"/>
              <a:t>cT2</a:t>
            </a:r>
            <a:r>
              <a:rPr lang="en-US" sz="1800" dirty="0"/>
              <a:t> (vs </a:t>
            </a:r>
            <a:r>
              <a:rPr lang="en-US" sz="1800" dirty="0" err="1"/>
              <a:t>T3</a:t>
            </a:r>
            <a:r>
              <a:rPr lang="en-US" sz="1800" dirty="0"/>
              <a:t>?) </a:t>
            </a:r>
            <a:r>
              <a:rPr lang="en-US" sz="1800" dirty="0" err="1"/>
              <a:t>cN0</a:t>
            </a:r>
            <a:r>
              <a:rPr lang="en-US" sz="1800" dirty="0"/>
              <a:t> (vs </a:t>
            </a:r>
            <a:r>
              <a:rPr lang="en-US" sz="1800" dirty="0" err="1"/>
              <a:t>N1</a:t>
            </a:r>
            <a:r>
              <a:rPr lang="en-US" sz="1800" dirty="0"/>
              <a:t> vs </a:t>
            </a:r>
            <a:r>
              <a:rPr lang="en-US" sz="1800" dirty="0" err="1"/>
              <a:t>N3</a:t>
            </a:r>
            <a:r>
              <a:rPr lang="en-US" sz="1800" dirty="0"/>
              <a:t>?) </a:t>
            </a:r>
            <a:r>
              <a:rPr lang="en-US" sz="1800" dirty="0" err="1"/>
              <a:t>cM0</a:t>
            </a:r>
            <a:endParaRPr lang="en-US" sz="1800" dirty="0"/>
          </a:p>
          <a:p>
            <a:pPr lvl="1"/>
            <a:r>
              <a:rPr lang="en-US" sz="1800" dirty="0"/>
              <a:t>NAC:  </a:t>
            </a:r>
            <a:r>
              <a:rPr lang="en-US" sz="1800" dirty="0" err="1"/>
              <a:t>TCHP</a:t>
            </a:r>
            <a:endParaRPr lang="en-US" sz="1800" dirty="0"/>
          </a:p>
          <a:p>
            <a:pPr lvl="2"/>
            <a:r>
              <a:rPr lang="en-US" sz="1800" dirty="0"/>
              <a:t>Restaging breast MRI shows complete clinical resolution of enhancement</a:t>
            </a:r>
          </a:p>
          <a:p>
            <a:pPr lvl="1"/>
            <a:r>
              <a:rPr lang="en-US" sz="1800" dirty="0"/>
              <a:t>Patient elected bilateral skin sparing mastectomy with </a:t>
            </a:r>
            <a:r>
              <a:rPr lang="en-US" sz="1800" dirty="0" err="1"/>
              <a:t>TE</a:t>
            </a:r>
            <a:r>
              <a:rPr lang="en-US" sz="1800" dirty="0"/>
              <a:t> placement</a:t>
            </a:r>
          </a:p>
          <a:p>
            <a:pPr lvl="1"/>
            <a:r>
              <a:rPr lang="en-US" sz="1800" dirty="0"/>
              <a:t>Pathology:  2 mm residual focus IDC, +LVI, grade 3 DCIS (no size given); 2/4 SLN with post-treatment effect</a:t>
            </a:r>
          </a:p>
          <a:p>
            <a:pPr lvl="2"/>
            <a:r>
              <a:rPr lang="en-US" sz="1800" dirty="0"/>
              <a:t>Pathologic stage </a:t>
            </a:r>
            <a:r>
              <a:rPr lang="en-US" sz="1800" dirty="0" err="1"/>
              <a:t>ypT1a</a:t>
            </a:r>
            <a:r>
              <a:rPr lang="en-US" sz="1800" dirty="0"/>
              <a:t> </a:t>
            </a:r>
            <a:r>
              <a:rPr lang="en-US" sz="1800" dirty="0" err="1"/>
              <a:t>ypN0</a:t>
            </a:r>
            <a:r>
              <a:rPr lang="en-US" sz="1800" dirty="0"/>
              <a:t> </a:t>
            </a:r>
            <a:r>
              <a:rPr lang="en-US" sz="1800" dirty="0" err="1"/>
              <a:t>cM0</a:t>
            </a:r>
            <a:endParaRPr lang="en-US" sz="1800" dirty="0"/>
          </a:p>
          <a:p>
            <a:pPr lvl="1"/>
            <a:r>
              <a:rPr lang="en-US" sz="1800" dirty="0"/>
              <a:t>Adjuvant Kadcyla recommended</a:t>
            </a:r>
          </a:p>
          <a:p>
            <a:pPr lvl="1"/>
            <a:r>
              <a:rPr lang="en-US" sz="1800" b="1" dirty="0" err="1">
                <a:solidFill>
                  <a:srgbClr val="C00000"/>
                </a:solidFill>
              </a:rPr>
              <a:t>PMRT</a:t>
            </a:r>
            <a:r>
              <a:rPr lang="en-US" sz="1800" b="1" dirty="0">
                <a:solidFill>
                  <a:srgbClr val="C00000"/>
                </a:solidFill>
              </a:rPr>
              <a:t>???</a:t>
            </a:r>
          </a:p>
          <a:p>
            <a:pPr marL="0" indent="0">
              <a:buNone/>
            </a:pPr>
            <a:r>
              <a:rPr lang="en-US" dirty="0"/>
              <a:t>					</a:t>
            </a:r>
            <a:r>
              <a:rPr lang="en-US" sz="1500" dirty="0"/>
              <a:t>Jhawar, Sachin R. et al. Int J </a:t>
            </a:r>
            <a:r>
              <a:rPr lang="en-US" sz="1500" dirty="0" err="1"/>
              <a:t>Radiat</a:t>
            </a:r>
            <a:r>
              <a:rPr lang="en-US" sz="1500" dirty="0"/>
              <a:t> Oncol Biol Phys, 2025:  Vol 123 (3), 610</a:t>
            </a:r>
          </a:p>
          <a:p>
            <a:pPr lvl="6"/>
            <a:endParaRPr lang="en-US" sz="1800" b="1" dirty="0">
              <a:solidFill>
                <a:srgbClr val="FF0000"/>
              </a:solidFill>
            </a:endParaRPr>
          </a:p>
        </p:txBody>
      </p:sp>
    </p:spTree>
    <p:extLst>
      <p:ext uri="{BB962C8B-B14F-4D97-AF65-F5344CB8AC3E}">
        <p14:creationId xmlns:p14="http://schemas.microsoft.com/office/powerpoint/2010/main" val="1801464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ADF123-4756-BFC1-F333-1FC5953F97EF}"/>
              </a:ext>
            </a:extLst>
          </p:cNvPr>
          <p:cNvSpPr>
            <a:spLocks noGrp="1"/>
          </p:cNvSpPr>
          <p:nvPr>
            <p:ph type="title"/>
          </p:nvPr>
        </p:nvSpPr>
        <p:spPr>
          <a:xfrm>
            <a:off x="468795" y="483394"/>
            <a:ext cx="11254409" cy="636588"/>
          </a:xfrm>
        </p:spPr>
        <p:txBody>
          <a:bodyPr>
            <a:normAutofit fontScale="90000"/>
          </a:bodyPr>
          <a:lstStyle/>
          <a:p>
            <a:r>
              <a:rPr lang="en-US" sz="2700" b="0" dirty="0" err="1">
                <a:solidFill>
                  <a:srgbClr val="C00000"/>
                </a:solidFill>
              </a:rPr>
              <a:t>IJROBP</a:t>
            </a:r>
            <a:r>
              <a:rPr lang="en-US" sz="2700" b="0" dirty="0">
                <a:solidFill>
                  <a:srgbClr val="C00000"/>
                </a:solidFill>
              </a:rPr>
              <a:t> Gray Zone:  </a:t>
            </a:r>
            <a:r>
              <a:rPr lang="en-US" b="0" dirty="0">
                <a:solidFill>
                  <a:srgbClr val="C00000"/>
                </a:solidFill>
              </a:rPr>
              <a:t>B-51 and Omission of Nodal Radiation: One Size Fits All?</a:t>
            </a:r>
            <a:br>
              <a:rPr lang="en-US" b="0" dirty="0">
                <a:solidFill>
                  <a:srgbClr val="C00000"/>
                </a:solidFill>
              </a:rPr>
            </a:br>
            <a:endParaRPr lang="en-US" dirty="0">
              <a:solidFill>
                <a:srgbClr val="C00000"/>
              </a:solidFill>
            </a:endParaRPr>
          </a:p>
        </p:txBody>
      </p:sp>
      <p:sp>
        <p:nvSpPr>
          <p:cNvPr id="6" name="Content Placeholder 5">
            <a:extLst>
              <a:ext uri="{FF2B5EF4-FFF2-40B4-BE49-F238E27FC236}">
                <a16:creationId xmlns:a16="http://schemas.microsoft.com/office/drawing/2014/main" id="{11FB57A4-3B40-FF07-9465-6492E5BB442D}"/>
              </a:ext>
            </a:extLst>
          </p:cNvPr>
          <p:cNvSpPr>
            <a:spLocks noGrp="1"/>
          </p:cNvSpPr>
          <p:nvPr>
            <p:ph idx="1"/>
          </p:nvPr>
        </p:nvSpPr>
        <p:spPr>
          <a:xfrm>
            <a:off x="327990" y="1022705"/>
            <a:ext cx="11500843" cy="5533737"/>
          </a:xfrm>
        </p:spPr>
        <p:txBody>
          <a:bodyPr>
            <a:normAutofit fontScale="92500" lnSpcReduction="20000"/>
          </a:bodyPr>
          <a:lstStyle/>
          <a:p>
            <a:r>
              <a:rPr lang="en-US" sz="1800" u="sng" dirty="0"/>
              <a:t>Response #1:  </a:t>
            </a:r>
            <a:r>
              <a:rPr lang="en-US" sz="1800" u="sng" dirty="0" err="1"/>
              <a:t>PMRT</a:t>
            </a:r>
            <a:r>
              <a:rPr lang="en-US" sz="1800" u="sng" dirty="0"/>
              <a:t> Yes (Arbab &amp; Rahimi)</a:t>
            </a:r>
          </a:p>
          <a:p>
            <a:pPr lvl="1"/>
            <a:r>
              <a:rPr lang="en-US" sz="1800" dirty="0" err="1"/>
              <a:t>PMRT</a:t>
            </a:r>
            <a:r>
              <a:rPr lang="en-US" sz="1800" dirty="0"/>
              <a:t> 50 Gy in 25 </a:t>
            </a:r>
            <a:r>
              <a:rPr lang="en-US" sz="1800" dirty="0" err="1"/>
              <a:t>fx</a:t>
            </a:r>
            <a:r>
              <a:rPr lang="en-US" sz="1800" dirty="0"/>
              <a:t> + 10 Gy </a:t>
            </a:r>
            <a:r>
              <a:rPr lang="en-US" sz="1800" dirty="0" err="1"/>
              <a:t>IMN</a:t>
            </a:r>
            <a:r>
              <a:rPr lang="en-US" sz="1800" dirty="0"/>
              <a:t> boost</a:t>
            </a:r>
          </a:p>
          <a:p>
            <a:pPr lvl="2"/>
            <a:r>
              <a:rPr lang="en-US" sz="1800" dirty="0"/>
              <a:t>Possible </a:t>
            </a:r>
            <a:r>
              <a:rPr lang="en-US" sz="1800" dirty="0" err="1"/>
              <a:t>IMN</a:t>
            </a:r>
            <a:r>
              <a:rPr lang="en-US" sz="1800" dirty="0"/>
              <a:t>+;  Extensive NME on MRI not biopsied;  LVI+;  No ALND/SLN FN rate after NAC; OS benefit for </a:t>
            </a:r>
            <a:r>
              <a:rPr lang="en-US" sz="1800" dirty="0" err="1"/>
              <a:t>PMRT</a:t>
            </a:r>
            <a:r>
              <a:rPr lang="en-US" sz="1800" dirty="0"/>
              <a:t> in clinical stage III reported in Danish trials</a:t>
            </a:r>
          </a:p>
          <a:p>
            <a:pPr lvl="2"/>
            <a:r>
              <a:rPr lang="en-US" sz="1800" dirty="0"/>
              <a:t>Conventional fractionation due to placement of </a:t>
            </a:r>
            <a:r>
              <a:rPr lang="en-US" sz="1800" dirty="0" err="1"/>
              <a:t>TEs</a:t>
            </a:r>
            <a:r>
              <a:rPr lang="en-US" sz="1800" dirty="0"/>
              <a:t>  </a:t>
            </a:r>
          </a:p>
          <a:p>
            <a:r>
              <a:rPr lang="en-US" sz="1800" u="sng" dirty="0"/>
              <a:t>Response #2:  Favor </a:t>
            </a:r>
            <a:r>
              <a:rPr lang="en-US" sz="1800" u="sng" dirty="0" err="1"/>
              <a:t>PMRT</a:t>
            </a:r>
            <a:r>
              <a:rPr lang="en-US" sz="1800" u="sng" dirty="0"/>
              <a:t> (Moran &amp; Buchholz)</a:t>
            </a:r>
          </a:p>
          <a:p>
            <a:pPr lvl="1"/>
            <a:r>
              <a:rPr lang="en-US" sz="1800" dirty="0"/>
              <a:t>Discuss omission of </a:t>
            </a:r>
            <a:r>
              <a:rPr lang="en-US" sz="1800" dirty="0" err="1"/>
              <a:t>PMRT</a:t>
            </a:r>
            <a:r>
              <a:rPr lang="en-US" sz="1800" dirty="0"/>
              <a:t>, but favor </a:t>
            </a:r>
            <a:r>
              <a:rPr lang="en-US" sz="1800" dirty="0" err="1"/>
              <a:t>PMRT</a:t>
            </a:r>
            <a:r>
              <a:rPr lang="en-US" sz="1800" dirty="0"/>
              <a:t> to CW/axilla/ SC/</a:t>
            </a:r>
            <a:r>
              <a:rPr lang="en-US" sz="1800" dirty="0" err="1"/>
              <a:t>IMNs</a:t>
            </a:r>
            <a:r>
              <a:rPr lang="en-US" sz="1800" dirty="0"/>
              <a:t>; conventional or </a:t>
            </a:r>
            <a:r>
              <a:rPr lang="en-US" sz="1800" dirty="0" err="1"/>
              <a:t>hypofractionated</a:t>
            </a:r>
            <a:endParaRPr lang="en-US" sz="1800" dirty="0"/>
          </a:p>
          <a:p>
            <a:pPr lvl="2"/>
            <a:r>
              <a:rPr lang="en-US" sz="1800" dirty="0"/>
              <a:t>Residual </a:t>
            </a:r>
            <a:r>
              <a:rPr lang="en-US" sz="1800" dirty="0" err="1"/>
              <a:t>IDCa</a:t>
            </a:r>
            <a:r>
              <a:rPr lang="en-US" sz="1800" dirty="0"/>
              <a:t> in breast,  LVI+;  30% reduction </a:t>
            </a:r>
            <a:r>
              <a:rPr lang="en-US" sz="1800" dirty="0" err="1"/>
              <a:t>LRR</a:t>
            </a:r>
            <a:r>
              <a:rPr lang="en-US" sz="1800" dirty="0"/>
              <a:t> with </a:t>
            </a:r>
            <a:r>
              <a:rPr lang="en-US" sz="1800" dirty="0" err="1"/>
              <a:t>PMRT</a:t>
            </a:r>
            <a:r>
              <a:rPr lang="en-US" sz="1800" dirty="0"/>
              <a:t> in </a:t>
            </a:r>
            <a:r>
              <a:rPr lang="en-US" sz="1800" dirty="0" err="1"/>
              <a:t>cN</a:t>
            </a:r>
            <a:r>
              <a:rPr lang="en-US" sz="1800" dirty="0"/>
              <a:t>+;  </a:t>
            </a:r>
            <a:r>
              <a:rPr lang="en-US" sz="1800" dirty="0" err="1"/>
              <a:t>NCCN</a:t>
            </a:r>
            <a:r>
              <a:rPr lang="en-US" sz="1800" dirty="0"/>
              <a:t> states consider </a:t>
            </a:r>
            <a:r>
              <a:rPr lang="en-US" sz="1800" dirty="0" err="1"/>
              <a:t>PMRT</a:t>
            </a:r>
            <a:r>
              <a:rPr lang="en-US" sz="1800" dirty="0"/>
              <a:t> for </a:t>
            </a:r>
            <a:r>
              <a:rPr lang="en-US" sz="1800" dirty="0" err="1"/>
              <a:t>cN</a:t>
            </a:r>
            <a:r>
              <a:rPr lang="en-US" sz="1800" dirty="0"/>
              <a:t>+</a:t>
            </a:r>
          </a:p>
          <a:p>
            <a:pPr lvl="2"/>
            <a:r>
              <a:rPr lang="en-US" sz="1800" dirty="0"/>
              <a:t>Impact of </a:t>
            </a:r>
            <a:r>
              <a:rPr lang="en-US" sz="1800" dirty="0" err="1"/>
              <a:t>B51</a:t>
            </a:r>
            <a:r>
              <a:rPr lang="en-US" sz="1800" dirty="0"/>
              <a:t>?:  Not designed to evaluate non-inferiority of </a:t>
            </a:r>
            <a:r>
              <a:rPr lang="en-US" sz="1800" dirty="0" err="1"/>
              <a:t>PMRT</a:t>
            </a:r>
            <a:r>
              <a:rPr lang="en-US" sz="1800" dirty="0"/>
              <a:t> omission;  </a:t>
            </a:r>
            <a:r>
              <a:rPr lang="en-US" sz="1800" dirty="0" err="1"/>
              <a:t>PMRT</a:t>
            </a:r>
            <a:r>
              <a:rPr lang="en-US" sz="1800" dirty="0"/>
              <a:t> gave 3% improvement in IRFS (HR 0.72);  Only 5-year FU of concern for younger patients</a:t>
            </a:r>
          </a:p>
          <a:p>
            <a:r>
              <a:rPr lang="en-US" sz="1800" u="sng" dirty="0"/>
              <a:t>Response #3:  Favor </a:t>
            </a:r>
            <a:r>
              <a:rPr lang="en-US" sz="1800" u="sng" dirty="0" err="1"/>
              <a:t>PMRT</a:t>
            </a:r>
            <a:r>
              <a:rPr lang="en-US" sz="1800" u="sng" dirty="0"/>
              <a:t> (</a:t>
            </a:r>
            <a:r>
              <a:rPr lang="en-US" sz="1800" u="sng" dirty="0" err="1"/>
              <a:t>Meattini</a:t>
            </a:r>
            <a:r>
              <a:rPr lang="en-US" sz="1800" u="sng" dirty="0"/>
              <a:t> &amp; Coles)</a:t>
            </a:r>
          </a:p>
          <a:p>
            <a:pPr lvl="1"/>
            <a:r>
              <a:rPr lang="en-US" sz="1800" dirty="0"/>
              <a:t>Discuss patient preference but favor </a:t>
            </a:r>
            <a:r>
              <a:rPr lang="en-US" sz="1800" dirty="0" err="1"/>
              <a:t>PMRT</a:t>
            </a:r>
            <a:r>
              <a:rPr lang="en-US" sz="1800" dirty="0"/>
              <a:t>;  Benefit outweighs risks;  Hypofractionation appropriate</a:t>
            </a:r>
          </a:p>
          <a:p>
            <a:pPr lvl="2"/>
            <a:r>
              <a:rPr lang="en-US" sz="1800" dirty="0"/>
              <a:t>Short FU on </a:t>
            </a:r>
            <a:r>
              <a:rPr lang="en-US" sz="1800" dirty="0" err="1"/>
              <a:t>B51</a:t>
            </a:r>
            <a:r>
              <a:rPr lang="en-US" sz="1800" dirty="0"/>
              <a:t>, </a:t>
            </a:r>
            <a:r>
              <a:rPr lang="en-US" sz="1800" dirty="0" err="1"/>
              <a:t>EBCTCG</a:t>
            </a:r>
            <a:r>
              <a:rPr lang="en-US" sz="1800" dirty="0"/>
              <a:t> </a:t>
            </a:r>
            <a:r>
              <a:rPr lang="en-US" sz="1800" dirty="0" err="1"/>
              <a:t>RNI</a:t>
            </a:r>
            <a:r>
              <a:rPr lang="en-US" sz="1800" dirty="0"/>
              <a:t> curves separate after 5 years;  Medial tumor &amp; possible </a:t>
            </a:r>
            <a:r>
              <a:rPr lang="en-US" sz="1800" dirty="0" err="1"/>
              <a:t>IMN</a:t>
            </a:r>
            <a:r>
              <a:rPr lang="en-US" sz="1800" dirty="0"/>
              <a:t>; High grade; </a:t>
            </a:r>
            <a:r>
              <a:rPr lang="en-US" sz="1800" dirty="0" err="1"/>
              <a:t>cN</a:t>
            </a:r>
            <a:r>
              <a:rPr lang="en-US" sz="1800" dirty="0"/>
              <a:t>+; Residual breast </a:t>
            </a:r>
            <a:r>
              <a:rPr lang="en-US" sz="1800" dirty="0" err="1"/>
              <a:t>IDCa</a:t>
            </a:r>
            <a:r>
              <a:rPr lang="en-US" sz="1800" dirty="0"/>
              <a:t>;  LVI+</a:t>
            </a:r>
          </a:p>
          <a:p>
            <a:r>
              <a:rPr lang="en-US" sz="1800" u="sng" dirty="0"/>
              <a:t>Response #4:  </a:t>
            </a:r>
            <a:r>
              <a:rPr lang="en-US" sz="1800" u="sng" dirty="0" err="1"/>
              <a:t>PMRT</a:t>
            </a:r>
            <a:r>
              <a:rPr lang="en-US" sz="1800" u="sng" dirty="0"/>
              <a:t> Yes (</a:t>
            </a:r>
            <a:r>
              <a:rPr lang="en-US" sz="1800" u="sng" dirty="0" err="1"/>
              <a:t>Kaidar</a:t>
            </a:r>
            <a:r>
              <a:rPr lang="en-US" sz="1800" u="sng" dirty="0"/>
              <a:t>-Person &amp; </a:t>
            </a:r>
            <a:r>
              <a:rPr lang="en-US" sz="1800" u="sng" dirty="0" err="1"/>
              <a:t>Poortmans</a:t>
            </a:r>
            <a:r>
              <a:rPr lang="en-US" sz="1800" u="sng" dirty="0"/>
              <a:t>)</a:t>
            </a:r>
          </a:p>
          <a:p>
            <a:pPr lvl="1"/>
            <a:r>
              <a:rPr lang="en-US" sz="1800" dirty="0" err="1"/>
              <a:t>PMRT</a:t>
            </a:r>
            <a:r>
              <a:rPr lang="en-US" sz="1800" dirty="0"/>
              <a:t> 40 Gy in 15 fractions</a:t>
            </a:r>
          </a:p>
          <a:p>
            <a:pPr lvl="1"/>
            <a:r>
              <a:rPr lang="en-US" sz="1800" dirty="0"/>
              <a:t>Systemic therapy failure: residual </a:t>
            </a:r>
            <a:r>
              <a:rPr lang="en-US" sz="1800" dirty="0" err="1"/>
              <a:t>IDCa</a:t>
            </a:r>
            <a:r>
              <a:rPr lang="en-US" sz="1800" dirty="0"/>
              <a:t>/DCIS breast disease &amp; LVI+;  High risk features (grade 3, </a:t>
            </a:r>
            <a:r>
              <a:rPr lang="en-US" sz="1800" dirty="0" err="1"/>
              <a:t>Her2</a:t>
            </a:r>
            <a:r>
              <a:rPr lang="en-US" sz="1800" dirty="0"/>
              <a:t>+; probable </a:t>
            </a:r>
            <a:r>
              <a:rPr lang="en-US" sz="1800" dirty="0" err="1"/>
              <a:t>cN</a:t>
            </a:r>
            <a:r>
              <a:rPr lang="en-US" sz="1800" dirty="0"/>
              <a:t>+;  possible </a:t>
            </a:r>
            <a:r>
              <a:rPr lang="en-US" sz="1800" dirty="0" err="1"/>
              <a:t>IMN</a:t>
            </a:r>
            <a:r>
              <a:rPr lang="en-US" sz="1800" dirty="0"/>
              <a:t> (probability &gt; 30%); Use of skin sparing mastectomy;  </a:t>
            </a:r>
            <a:r>
              <a:rPr lang="en-US" sz="1800" dirty="0" err="1"/>
              <a:t>EBCTCG</a:t>
            </a:r>
            <a:r>
              <a:rPr lang="en-US" sz="1800" dirty="0"/>
              <a:t> </a:t>
            </a:r>
            <a:r>
              <a:rPr lang="en-US" sz="1800" dirty="0" err="1"/>
              <a:t>RNI</a:t>
            </a:r>
            <a:r>
              <a:rPr lang="en-US" sz="1800" dirty="0"/>
              <a:t> MA showed OS benefit in </a:t>
            </a:r>
            <a:r>
              <a:rPr lang="en-US" sz="1800" dirty="0" err="1"/>
              <a:t>pN0</a:t>
            </a:r>
            <a:r>
              <a:rPr lang="en-US" sz="1800" dirty="0"/>
              <a:t> high risk medial tumors</a:t>
            </a:r>
          </a:p>
          <a:p>
            <a:pPr lvl="8"/>
            <a:r>
              <a:rPr lang="en-US" sz="1400" cap="all" dirty="0"/>
              <a:t>Gray Zone, </a:t>
            </a:r>
            <a:r>
              <a:rPr lang="en-US" sz="1400" cap="all" dirty="0" err="1"/>
              <a:t>IJROBP</a:t>
            </a:r>
            <a:r>
              <a:rPr lang="en-US" sz="1400" cap="all" dirty="0"/>
              <a:t>, </a:t>
            </a:r>
            <a:r>
              <a:rPr lang="en-US" sz="1400" u="sng" dirty="0">
                <a:hlinkClick r:id="rId3">
                  <a:extLst>
                    <a:ext uri="{A12FA001-AC4F-418D-AE19-62706E023703}">
                      <ahyp:hlinkClr xmlns:ahyp="http://schemas.microsoft.com/office/drawing/2018/hyperlinkcolor" val="tx"/>
                    </a:ext>
                  </a:extLst>
                </a:hlinkClick>
              </a:rPr>
              <a:t>Volume 123, Issue 3</a:t>
            </a:r>
            <a:r>
              <a:rPr lang="en-US" sz="1400" dirty="0"/>
              <a:t>, </a:t>
            </a:r>
            <a:r>
              <a:rPr lang="en-US" sz="1400" cap="all" dirty="0" err="1"/>
              <a:t>p613</a:t>
            </a:r>
            <a:r>
              <a:rPr lang="en-US" sz="1400" cap="all" dirty="0"/>
              <a:t>-614, </a:t>
            </a:r>
            <a:r>
              <a:rPr lang="en-US" sz="1400" dirty="0"/>
              <a:t>November 01, 2025 </a:t>
            </a:r>
            <a:endParaRPr lang="en-US" sz="1300" dirty="0"/>
          </a:p>
        </p:txBody>
      </p:sp>
      <p:sp>
        <p:nvSpPr>
          <p:cNvPr id="4" name="Slide Number Placeholder 3">
            <a:extLst>
              <a:ext uri="{FF2B5EF4-FFF2-40B4-BE49-F238E27FC236}">
                <a16:creationId xmlns:a16="http://schemas.microsoft.com/office/drawing/2014/main" id="{04E01A23-9432-FB20-E7A8-5F11F24F70E7}"/>
              </a:ext>
            </a:extLst>
          </p:cNvPr>
          <p:cNvSpPr>
            <a:spLocks noGrp="1"/>
          </p:cNvSpPr>
          <p:nvPr>
            <p:ph type="sldNum" sz="quarter" idx="10"/>
          </p:nvPr>
        </p:nvSpPr>
        <p:spPr/>
        <p:txBody>
          <a:bodyPr/>
          <a:lstStyle/>
          <a:p>
            <a:pPr>
              <a:defRPr/>
            </a:pPr>
            <a:fld id="{0D962EF3-A779-4937-AE61-7D04CE5E55CC}" type="slidenum">
              <a:rPr lang="en-US" altLang="en-US" smtClean="0"/>
              <a:pPr>
                <a:defRPr/>
              </a:pPr>
              <a:t>22</a:t>
            </a:fld>
            <a:endParaRPr lang="en-US" altLang="en-US"/>
          </a:p>
        </p:txBody>
      </p:sp>
    </p:spTree>
    <p:extLst>
      <p:ext uri="{BB962C8B-B14F-4D97-AF65-F5344CB8AC3E}">
        <p14:creationId xmlns:p14="http://schemas.microsoft.com/office/powerpoint/2010/main" val="2935260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368550"/>
            <a:ext cx="10972800" cy="636588"/>
          </a:xfrm>
        </p:spPr>
        <p:txBody>
          <a:bodyPr>
            <a:normAutofit/>
          </a:bodyPr>
          <a:lstStyle/>
          <a:p>
            <a:pPr algn="ctr"/>
            <a:r>
              <a:rPr lang="en-US" dirty="0"/>
              <a:t>Genomic Assays for PMRT Indications</a:t>
            </a:r>
          </a:p>
        </p:txBody>
      </p:sp>
      <p:sp>
        <p:nvSpPr>
          <p:cNvPr id="4" name="Slide Number Placeholder 3"/>
          <p:cNvSpPr>
            <a:spLocks noGrp="1"/>
          </p:cNvSpPr>
          <p:nvPr>
            <p:ph type="sldNum" sz="quarter" idx="12"/>
          </p:nvPr>
        </p:nvSpPr>
        <p:spPr/>
        <p:txBody>
          <a:bodyPr/>
          <a:lstStyle/>
          <a:p>
            <a:pPr>
              <a:defRPr/>
            </a:pPr>
            <a:fld id="{0D962EF3-A779-4937-AE61-7D04CE5E55CC}" type="slidenum">
              <a:rPr lang="en-US" altLang="en-US" smtClean="0"/>
              <a:pPr>
                <a:defRPr/>
              </a:pPr>
              <a:t>23</a:t>
            </a:fld>
            <a:endParaRPr lang="en-US" altLang="en-US"/>
          </a:p>
        </p:txBody>
      </p:sp>
    </p:spTree>
    <p:extLst>
      <p:ext uri="{BB962C8B-B14F-4D97-AF65-F5344CB8AC3E}">
        <p14:creationId xmlns:p14="http://schemas.microsoft.com/office/powerpoint/2010/main" val="2626820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9258" y="618152"/>
            <a:ext cx="8673484" cy="1179095"/>
          </a:xfrm>
        </p:spPr>
        <p:txBody>
          <a:bodyPr>
            <a:noAutofit/>
          </a:bodyPr>
          <a:lstStyle/>
          <a:p>
            <a:pPr algn="ctr"/>
            <a:r>
              <a:rPr lang="en-US" sz="1800" dirty="0">
                <a:solidFill>
                  <a:srgbClr val="212121"/>
                </a:solidFill>
                <a:cs typeface="Times New Roman" panose="02020603050405020304" pitchFamily="18" charset="0"/>
              </a:rPr>
              <a:t>21-Gene Recurrence Score and Locoregional Recurrence in Node-Positive/ER-Positive Breast Cancer Treated With Chemo-Endocrine Therapy</a:t>
            </a:r>
            <a:br>
              <a:rPr lang="en-US" sz="1800" dirty="0">
                <a:solidFill>
                  <a:srgbClr val="212121"/>
                </a:solidFill>
                <a:cs typeface="Times New Roman" panose="02020603050405020304" pitchFamily="18" charset="0"/>
              </a:rPr>
            </a:br>
            <a:r>
              <a:rPr lang="en-US" altLang="en-US" sz="1800" dirty="0">
                <a:solidFill>
                  <a:srgbClr val="FF0000"/>
                </a:solidFill>
                <a:cs typeface="Times New Roman" panose="02020603050405020304" pitchFamily="18" charset="0"/>
              </a:rPr>
              <a:t>NSABP B-28</a:t>
            </a:r>
            <a:br>
              <a:rPr lang="en-US" altLang="en-US" sz="1800" dirty="0">
                <a:solidFill>
                  <a:srgbClr val="FF0000"/>
                </a:solidFill>
                <a:cs typeface="Times New Roman" panose="02020603050405020304" pitchFamily="18" charset="0"/>
              </a:rPr>
            </a:br>
            <a:endParaRPr lang="en-US" altLang="en-US" sz="2400" dirty="0">
              <a:cs typeface="Times New Roman" panose="02020603050405020304" pitchFamily="18" charset="0"/>
            </a:endParaRPr>
          </a:p>
        </p:txBody>
      </p:sp>
      <p:sp>
        <p:nvSpPr>
          <p:cNvPr id="3" name="Content Placeholder 2"/>
          <p:cNvSpPr>
            <a:spLocks noGrp="1"/>
          </p:cNvSpPr>
          <p:nvPr>
            <p:ph idx="1"/>
          </p:nvPr>
        </p:nvSpPr>
        <p:spPr>
          <a:xfrm>
            <a:off x="2010992" y="1797248"/>
            <a:ext cx="7886700" cy="3263504"/>
          </a:xfrm>
        </p:spPr>
        <p:txBody>
          <a:bodyPr/>
          <a:lstStyle/>
          <a:p>
            <a:pPr marL="0" indent="0">
              <a:buNone/>
            </a:pPr>
            <a:r>
              <a:rPr lang="en-US" dirty="0">
                <a:solidFill>
                  <a:srgbClr val="FF0000"/>
                </a:solidFill>
              </a:rPr>
              <a:t>Patterns of Recurrence after Mastectomy:</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743" y="2353714"/>
            <a:ext cx="4091881" cy="3606134"/>
          </a:xfrm>
          <a:prstGeom prst="rect">
            <a:avLst/>
          </a:prstGeom>
        </p:spPr>
      </p:pic>
      <p:sp>
        <p:nvSpPr>
          <p:cNvPr id="7" name="TextBox 6"/>
          <p:cNvSpPr txBox="1"/>
          <p:nvPr/>
        </p:nvSpPr>
        <p:spPr>
          <a:xfrm>
            <a:off x="6237659" y="2385128"/>
            <a:ext cx="3897068" cy="3139321"/>
          </a:xfrm>
          <a:prstGeom prst="rect">
            <a:avLst/>
          </a:prstGeom>
          <a:noFill/>
        </p:spPr>
        <p:txBody>
          <a:bodyPr wrap="square" rtlCol="0">
            <a:spAutoFit/>
          </a:bodyPr>
          <a:lstStyle/>
          <a:p>
            <a:r>
              <a:rPr lang="en-US" dirty="0"/>
              <a:t>21-Gene recurrence score predicts LRR in node+, ER+ breast cancers treated with chemotherapy and endocrine therapy on NSABP B28</a:t>
            </a:r>
          </a:p>
          <a:p>
            <a:endParaRPr lang="en-US" dirty="0"/>
          </a:p>
          <a:p>
            <a:r>
              <a:rPr lang="en-US" dirty="0"/>
              <a:t>LRR occurred in 7.5%</a:t>
            </a:r>
          </a:p>
          <a:p>
            <a:r>
              <a:rPr lang="en-US" dirty="0"/>
              <a:t>RS predicted 10-year incidence of LRR</a:t>
            </a:r>
          </a:p>
          <a:p>
            <a:endParaRPr lang="en-US" dirty="0"/>
          </a:p>
          <a:p>
            <a:r>
              <a:rPr lang="en-US" dirty="0"/>
              <a:t>May help select patients for PMRT</a:t>
            </a:r>
          </a:p>
          <a:p>
            <a:endParaRPr lang="en-US" dirty="0"/>
          </a:p>
        </p:txBody>
      </p:sp>
      <p:sp>
        <p:nvSpPr>
          <p:cNvPr id="5" name="TextBox 4">
            <a:extLst>
              <a:ext uri="{FF2B5EF4-FFF2-40B4-BE49-F238E27FC236}">
                <a16:creationId xmlns:a16="http://schemas.microsoft.com/office/drawing/2014/main" id="{46058E2A-10C0-38D4-9132-5125344057C4}"/>
              </a:ext>
            </a:extLst>
          </p:cNvPr>
          <p:cNvSpPr txBox="1"/>
          <p:nvPr/>
        </p:nvSpPr>
        <p:spPr>
          <a:xfrm>
            <a:off x="6787599" y="6396334"/>
            <a:ext cx="5084805" cy="307777"/>
          </a:xfrm>
          <a:prstGeom prst="rect">
            <a:avLst/>
          </a:prstGeom>
          <a:noFill/>
        </p:spPr>
        <p:txBody>
          <a:bodyPr wrap="square" rtlCol="0">
            <a:spAutoFit/>
          </a:bodyPr>
          <a:lstStyle/>
          <a:p>
            <a:pPr algn="r"/>
            <a:r>
              <a:rPr lang="en-US" sz="1400" b="0" dirty="0"/>
              <a:t>Mamounas EP et al</a:t>
            </a:r>
            <a:r>
              <a:rPr lang="en-US" sz="1400" b="0" i="1" dirty="0"/>
              <a:t>. </a:t>
            </a:r>
            <a:r>
              <a:rPr lang="en-US" sz="1400" b="0" i="1" dirty="0" err="1"/>
              <a:t>JNCI</a:t>
            </a:r>
            <a:r>
              <a:rPr lang="en-US" sz="1400" b="0" i="1" dirty="0"/>
              <a:t>. </a:t>
            </a:r>
            <a:r>
              <a:rPr lang="en-US" sz="1400" b="0" dirty="0"/>
              <a:t>2017;109(4).</a:t>
            </a:r>
            <a:endParaRPr lang="en-US" sz="1400" dirty="0"/>
          </a:p>
        </p:txBody>
      </p:sp>
    </p:spTree>
    <p:extLst>
      <p:ext uri="{BB962C8B-B14F-4D97-AF65-F5344CB8AC3E}">
        <p14:creationId xmlns:p14="http://schemas.microsoft.com/office/powerpoint/2010/main" val="960399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p:cNvPicPr>
            <a:picLocks noChangeAspect="1" noChangeArrowheads="1"/>
          </p:cNvPicPr>
          <p:nvPr/>
        </p:nvPicPr>
        <p:blipFill>
          <a:blip r:embed="rId2"/>
          <a:srcRect/>
          <a:stretch>
            <a:fillRect/>
          </a:stretch>
        </p:blipFill>
        <p:spPr bwMode="auto">
          <a:xfrm>
            <a:off x="2043093" y="2163548"/>
            <a:ext cx="8331944" cy="3989257"/>
          </a:xfrm>
          <a:prstGeom prst="rect">
            <a:avLst/>
          </a:prstGeom>
          <a:noFill/>
          <a:ln w="19050">
            <a:solidFill>
              <a:srgbClr val="FF0000"/>
            </a:solidFill>
            <a:miter lim="800000"/>
            <a:headEnd/>
            <a:tailEnd/>
          </a:ln>
        </p:spPr>
      </p:pic>
      <p:sp>
        <p:nvSpPr>
          <p:cNvPr id="4" name="Rectangle 3">
            <a:extLst>
              <a:ext uri="{FF2B5EF4-FFF2-40B4-BE49-F238E27FC236}">
                <a16:creationId xmlns:a16="http://schemas.microsoft.com/office/drawing/2014/main" id="{FCFA3585-4FE2-4C72-84CE-C8777C38A258}"/>
              </a:ext>
            </a:extLst>
          </p:cNvPr>
          <p:cNvSpPr/>
          <p:nvPr/>
        </p:nvSpPr>
        <p:spPr>
          <a:xfrm>
            <a:off x="3201881" y="2214979"/>
            <a:ext cx="1695635" cy="346229"/>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C530F8-406C-4287-A99E-859853052770}"/>
              </a:ext>
            </a:extLst>
          </p:cNvPr>
          <p:cNvSpPr/>
          <p:nvPr/>
        </p:nvSpPr>
        <p:spPr>
          <a:xfrm>
            <a:off x="7535663" y="2241612"/>
            <a:ext cx="1695635" cy="346229"/>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AD478F2-5D40-FC73-BF63-0AB35719CFD6}"/>
              </a:ext>
            </a:extLst>
          </p:cNvPr>
          <p:cNvSpPr>
            <a:spLocks noGrp="1"/>
          </p:cNvSpPr>
          <p:nvPr>
            <p:ph type="title"/>
          </p:nvPr>
        </p:nvSpPr>
        <p:spPr>
          <a:xfrm>
            <a:off x="1759258" y="618152"/>
            <a:ext cx="8673484" cy="1062367"/>
          </a:xfrm>
        </p:spPr>
        <p:txBody>
          <a:bodyPr>
            <a:noAutofit/>
          </a:bodyPr>
          <a:lstStyle/>
          <a:p>
            <a:pPr algn="ctr"/>
            <a:r>
              <a:rPr lang="en-US" sz="1800" dirty="0">
                <a:solidFill>
                  <a:srgbClr val="212121"/>
                </a:solidFill>
                <a:cs typeface="Times New Roman" panose="02020603050405020304" pitchFamily="18" charset="0"/>
              </a:rPr>
              <a:t>21-Gene Recurrence Score and Locoregional Recurrence in Node-Positive/ER-Positive Breast Cancer Treated With Chemo-Endocrine Therapy</a:t>
            </a:r>
            <a:br>
              <a:rPr lang="en-US" sz="1800" dirty="0">
                <a:solidFill>
                  <a:srgbClr val="212121"/>
                </a:solidFill>
                <a:cs typeface="Times New Roman" panose="02020603050405020304" pitchFamily="18" charset="0"/>
              </a:rPr>
            </a:br>
            <a:r>
              <a:rPr lang="en-US" altLang="en-US" sz="1800" dirty="0" err="1">
                <a:solidFill>
                  <a:srgbClr val="FF0000"/>
                </a:solidFill>
                <a:cs typeface="Times New Roman" panose="02020603050405020304" pitchFamily="18" charset="0"/>
              </a:rPr>
              <a:t>NSABP</a:t>
            </a:r>
            <a:r>
              <a:rPr lang="en-US" altLang="en-US" sz="1800" dirty="0">
                <a:solidFill>
                  <a:srgbClr val="FF0000"/>
                </a:solidFill>
                <a:cs typeface="Times New Roman" panose="02020603050405020304" pitchFamily="18" charset="0"/>
              </a:rPr>
              <a:t> B-28</a:t>
            </a:r>
            <a:br>
              <a:rPr lang="en-US" altLang="en-US" sz="1800" dirty="0">
                <a:solidFill>
                  <a:srgbClr val="FF0000"/>
                </a:solidFill>
                <a:cs typeface="Times New Roman" panose="02020603050405020304" pitchFamily="18" charset="0"/>
              </a:rPr>
            </a:br>
            <a:endParaRPr lang="en-US" altLang="en-US" sz="2400" dirty="0">
              <a:cs typeface="Times New Roman" panose="02020603050405020304" pitchFamily="18" charset="0"/>
            </a:endParaRPr>
          </a:p>
        </p:txBody>
      </p:sp>
      <p:sp>
        <p:nvSpPr>
          <p:cNvPr id="3" name="TextBox 2">
            <a:extLst>
              <a:ext uri="{FF2B5EF4-FFF2-40B4-BE49-F238E27FC236}">
                <a16:creationId xmlns:a16="http://schemas.microsoft.com/office/drawing/2014/main" id="{BDA83061-F0F2-BE81-D11C-695D725F647B}"/>
              </a:ext>
            </a:extLst>
          </p:cNvPr>
          <p:cNvSpPr txBox="1"/>
          <p:nvPr/>
        </p:nvSpPr>
        <p:spPr>
          <a:xfrm>
            <a:off x="6823110" y="6481945"/>
            <a:ext cx="5084805" cy="307777"/>
          </a:xfrm>
          <a:prstGeom prst="rect">
            <a:avLst/>
          </a:prstGeom>
          <a:noFill/>
        </p:spPr>
        <p:txBody>
          <a:bodyPr wrap="square" rtlCol="0">
            <a:spAutoFit/>
          </a:bodyPr>
          <a:lstStyle/>
          <a:p>
            <a:pPr algn="r"/>
            <a:r>
              <a:rPr lang="en-US" sz="1400" b="0" dirty="0"/>
              <a:t>Mamounas EP et al</a:t>
            </a:r>
            <a:r>
              <a:rPr lang="en-US" sz="1400" b="0" i="1" dirty="0"/>
              <a:t>. </a:t>
            </a:r>
            <a:r>
              <a:rPr lang="en-US" sz="1400" b="0" i="1" dirty="0" err="1"/>
              <a:t>JNCI</a:t>
            </a:r>
            <a:r>
              <a:rPr lang="en-US" sz="1400" b="0" i="1" dirty="0"/>
              <a:t>. </a:t>
            </a:r>
            <a:r>
              <a:rPr lang="en-US" sz="1400" b="0" dirty="0"/>
              <a:t>2017;109(4).</a:t>
            </a:r>
            <a:endParaRPr lang="en-US" sz="1400" dirty="0"/>
          </a:p>
        </p:txBody>
      </p:sp>
    </p:spTree>
    <p:extLst>
      <p:ext uri="{BB962C8B-B14F-4D97-AF65-F5344CB8AC3E}">
        <p14:creationId xmlns:p14="http://schemas.microsoft.com/office/powerpoint/2010/main" val="743342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1207" y="1322004"/>
            <a:ext cx="7886700" cy="3567544"/>
          </a:xfrm>
        </p:spPr>
        <p:txBody>
          <a:bodyPr/>
          <a:lstStyle/>
          <a:p>
            <a:pPr marL="0" indent="0">
              <a:buNone/>
            </a:pPr>
            <a:r>
              <a:rPr lang="en-US" dirty="0"/>
              <a:t>Patterns of Recurrence after Mastectomy:</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4228" y="1930571"/>
            <a:ext cx="6547684" cy="4514628"/>
          </a:xfrm>
          <a:prstGeom prst="rect">
            <a:avLst/>
          </a:prstGeom>
        </p:spPr>
      </p:pic>
      <p:sp>
        <p:nvSpPr>
          <p:cNvPr id="5" name="TextBox 4"/>
          <p:cNvSpPr txBox="1"/>
          <p:nvPr/>
        </p:nvSpPr>
        <p:spPr>
          <a:xfrm>
            <a:off x="8438891" y="1930571"/>
            <a:ext cx="2590040" cy="3724096"/>
          </a:xfrm>
          <a:prstGeom prst="rect">
            <a:avLst/>
          </a:prstGeom>
          <a:noFill/>
        </p:spPr>
        <p:txBody>
          <a:bodyPr wrap="square" rtlCol="0">
            <a:spAutoFit/>
          </a:bodyPr>
          <a:lstStyle/>
          <a:p>
            <a:endParaRPr lang="en-US" dirty="0"/>
          </a:p>
          <a:p>
            <a:r>
              <a:rPr lang="en-US" sz="1600" dirty="0">
                <a:solidFill>
                  <a:srgbClr val="FF0000"/>
                </a:solidFill>
              </a:rPr>
              <a:t>National Cancer Database and SEER cohort</a:t>
            </a:r>
            <a:r>
              <a:rPr lang="en-US" sz="1600" dirty="0"/>
              <a:t> </a:t>
            </a:r>
          </a:p>
          <a:p>
            <a:r>
              <a:rPr lang="en-US" sz="1600" dirty="0"/>
              <a:t>10,419 cases</a:t>
            </a:r>
          </a:p>
          <a:p>
            <a:endParaRPr lang="en-US" sz="1600" dirty="0"/>
          </a:p>
          <a:p>
            <a:r>
              <a:rPr lang="en-US" sz="1600" dirty="0"/>
              <a:t>PMRT improved overall survival in women with low RS, who are also at lowest risk for distant metastases</a:t>
            </a:r>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501A0A2A-60B1-B708-9EB7-57C0C4F3AD6E}"/>
              </a:ext>
            </a:extLst>
          </p:cNvPr>
          <p:cNvSpPr txBox="1">
            <a:spLocks/>
          </p:cNvSpPr>
          <p:nvPr/>
        </p:nvSpPr>
        <p:spPr>
          <a:xfrm>
            <a:off x="1759258" y="618153"/>
            <a:ext cx="8673484" cy="820122"/>
          </a:xfrm>
          <a:prstGeom prst="rect">
            <a:avLst/>
          </a:prstGeom>
        </p:spPr>
        <p:txBody>
          <a:bodyPr>
            <a:noAutofit/>
          </a:bodyPr>
          <a:lstStyle>
            <a:lvl1pPr algn="l" defTabSz="457200" rtl="0" eaLnBrk="1" fontAlgn="base" hangingPunct="1">
              <a:spcBef>
                <a:spcPct val="0"/>
              </a:spcBef>
              <a:spcAft>
                <a:spcPct val="0"/>
              </a:spcAft>
              <a:defRPr sz="2800" b="1" kern="1200">
                <a:solidFill>
                  <a:schemeClr val="tx1"/>
                </a:solidFill>
                <a:latin typeface="+mj-lt"/>
                <a:ea typeface="ＭＳ Ｐゴシック" charset="0"/>
                <a:cs typeface="Arial"/>
              </a:defRPr>
            </a:lvl1pPr>
            <a:lvl2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9pPr>
          </a:lstStyle>
          <a:p>
            <a:pPr algn="ctr"/>
            <a:r>
              <a:rPr lang="en-US" sz="1800" dirty="0">
                <a:solidFill>
                  <a:srgbClr val="212121"/>
                </a:solidFill>
                <a:cs typeface="Times New Roman" panose="02020603050405020304" pitchFamily="18" charset="0"/>
              </a:rPr>
              <a:t>21-Gene Recurrence Score Assay Predicts Benefit of Post-Mastectomy Radiotherapy in T1-2 N1 Breast Cancer</a:t>
            </a:r>
            <a:br>
              <a:rPr lang="en-US" altLang="en-US" sz="1800" dirty="0">
                <a:solidFill>
                  <a:srgbClr val="FF0000"/>
                </a:solidFill>
                <a:cs typeface="Times New Roman" panose="02020603050405020304" pitchFamily="18" charset="0"/>
              </a:rPr>
            </a:br>
            <a:endParaRPr lang="en-US" altLang="en-US" sz="2400" dirty="0">
              <a:cs typeface="Times New Roman" panose="02020603050405020304" pitchFamily="18" charset="0"/>
            </a:endParaRPr>
          </a:p>
        </p:txBody>
      </p:sp>
      <p:sp>
        <p:nvSpPr>
          <p:cNvPr id="6" name="TextBox 5">
            <a:extLst>
              <a:ext uri="{FF2B5EF4-FFF2-40B4-BE49-F238E27FC236}">
                <a16:creationId xmlns:a16="http://schemas.microsoft.com/office/drawing/2014/main" id="{632A4625-2C99-78A2-2784-A9752D505D14}"/>
              </a:ext>
            </a:extLst>
          </p:cNvPr>
          <p:cNvSpPr txBox="1"/>
          <p:nvPr/>
        </p:nvSpPr>
        <p:spPr>
          <a:xfrm>
            <a:off x="7510442" y="6445199"/>
            <a:ext cx="4534930" cy="307777"/>
          </a:xfrm>
          <a:prstGeom prst="rect">
            <a:avLst/>
          </a:prstGeom>
          <a:noFill/>
        </p:spPr>
        <p:txBody>
          <a:bodyPr wrap="square" rtlCol="0">
            <a:spAutoFit/>
          </a:bodyPr>
          <a:lstStyle/>
          <a:p>
            <a:pPr algn="r"/>
            <a:r>
              <a:rPr lang="en-US" sz="1400" b="0" dirty="0"/>
              <a:t>Goodman CR et al. </a:t>
            </a:r>
            <a:r>
              <a:rPr lang="en-US" sz="1400" b="0" i="1" dirty="0"/>
              <a:t>Clin Cancer Res</a:t>
            </a:r>
            <a:r>
              <a:rPr lang="en-US" sz="1400" b="0" dirty="0"/>
              <a:t>. 2018;24(16).</a:t>
            </a:r>
            <a:endParaRPr lang="en-US" dirty="0"/>
          </a:p>
        </p:txBody>
      </p:sp>
    </p:spTree>
    <p:extLst>
      <p:ext uri="{BB962C8B-B14F-4D97-AF65-F5344CB8AC3E}">
        <p14:creationId xmlns:p14="http://schemas.microsoft.com/office/powerpoint/2010/main" val="1916484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21AF7-3B85-2B76-8499-DF7511900AA9}"/>
              </a:ext>
            </a:extLst>
          </p:cNvPr>
          <p:cNvSpPr>
            <a:spLocks noGrp="1"/>
          </p:cNvSpPr>
          <p:nvPr>
            <p:ph type="title"/>
          </p:nvPr>
        </p:nvSpPr>
        <p:spPr>
          <a:xfrm>
            <a:off x="754602" y="629595"/>
            <a:ext cx="10972800" cy="636588"/>
          </a:xfrm>
        </p:spPr>
        <p:txBody>
          <a:bodyPr/>
          <a:lstStyle/>
          <a:p>
            <a:r>
              <a:rPr lang="en-US" dirty="0"/>
              <a:t>Association of 21-gene RS and </a:t>
            </a:r>
            <a:r>
              <a:rPr lang="en-US" dirty="0" err="1"/>
              <a:t>LRR</a:t>
            </a:r>
            <a:r>
              <a:rPr lang="en-US" dirty="0"/>
              <a:t> in N+ Breast Cancer</a:t>
            </a:r>
          </a:p>
        </p:txBody>
      </p:sp>
      <p:graphicFrame>
        <p:nvGraphicFramePr>
          <p:cNvPr id="8" name="Content Placeholder 7">
            <a:extLst>
              <a:ext uri="{FF2B5EF4-FFF2-40B4-BE49-F238E27FC236}">
                <a16:creationId xmlns:a16="http://schemas.microsoft.com/office/drawing/2014/main" id="{B8507925-3200-89F2-E276-FD4776EFE071}"/>
              </a:ext>
            </a:extLst>
          </p:cNvPr>
          <p:cNvGraphicFramePr>
            <a:graphicFrameLocks noGrp="1"/>
          </p:cNvGraphicFramePr>
          <p:nvPr>
            <p:ph idx="1"/>
            <p:extLst>
              <p:ext uri="{D42A27DB-BD31-4B8C-83A1-F6EECF244321}">
                <p14:modId xmlns:p14="http://schemas.microsoft.com/office/powerpoint/2010/main" val="2771023557"/>
              </p:ext>
            </p:extLst>
          </p:nvPr>
        </p:nvGraphicFramePr>
        <p:xfrm>
          <a:off x="375017" y="3244487"/>
          <a:ext cx="5467348" cy="2002440"/>
        </p:xfrm>
        <a:graphic>
          <a:graphicData uri="http://schemas.openxmlformats.org/drawingml/2006/table">
            <a:tbl>
              <a:tblPr firstRow="1" bandRow="1">
                <a:tableStyleId>{5C22544A-7EE6-4342-B048-85BDC9FD1C3A}</a:tableStyleId>
              </a:tblPr>
              <a:tblGrid>
                <a:gridCol w="1466850">
                  <a:extLst>
                    <a:ext uri="{9D8B030D-6E8A-4147-A177-3AD203B41FA5}">
                      <a16:colId xmlns:a16="http://schemas.microsoft.com/office/drawing/2014/main" val="3307185159"/>
                    </a:ext>
                  </a:extLst>
                </a:gridCol>
                <a:gridCol w="1316896">
                  <a:extLst>
                    <a:ext uri="{9D8B030D-6E8A-4147-A177-3AD203B41FA5}">
                      <a16:colId xmlns:a16="http://schemas.microsoft.com/office/drawing/2014/main" val="1859991410"/>
                    </a:ext>
                  </a:extLst>
                </a:gridCol>
                <a:gridCol w="1331698">
                  <a:extLst>
                    <a:ext uri="{9D8B030D-6E8A-4147-A177-3AD203B41FA5}">
                      <a16:colId xmlns:a16="http://schemas.microsoft.com/office/drawing/2014/main" val="3255414565"/>
                    </a:ext>
                  </a:extLst>
                </a:gridCol>
                <a:gridCol w="1351904">
                  <a:extLst>
                    <a:ext uri="{9D8B030D-6E8A-4147-A177-3AD203B41FA5}">
                      <a16:colId xmlns:a16="http://schemas.microsoft.com/office/drawing/2014/main" val="3023746674"/>
                    </a:ext>
                  </a:extLst>
                </a:gridCol>
              </a:tblGrid>
              <a:tr h="467937">
                <a:tc>
                  <a:txBody>
                    <a:bodyPr/>
                    <a:lstStyle/>
                    <a:p>
                      <a:r>
                        <a:rPr lang="en-US" sz="1600" dirty="0"/>
                        <a:t>10 Year</a:t>
                      </a:r>
                    </a:p>
                    <a:p>
                      <a:r>
                        <a:rPr lang="en-US" sz="1600" dirty="0" err="1"/>
                        <a:t>LRR</a:t>
                      </a:r>
                      <a:endParaRPr lang="en-US" sz="1600" dirty="0"/>
                    </a:p>
                  </a:txBody>
                  <a:tcPr/>
                </a:tc>
                <a:tc>
                  <a:txBody>
                    <a:bodyPr/>
                    <a:lstStyle/>
                    <a:p>
                      <a:r>
                        <a:rPr lang="en-US" sz="1600" dirty="0"/>
                        <a:t>Low RS</a:t>
                      </a:r>
                    </a:p>
                  </a:txBody>
                  <a:tcPr/>
                </a:tc>
                <a:tc>
                  <a:txBody>
                    <a:bodyPr/>
                    <a:lstStyle/>
                    <a:p>
                      <a:r>
                        <a:rPr lang="en-US" sz="1600" dirty="0"/>
                        <a:t>Int/High RS</a:t>
                      </a:r>
                    </a:p>
                  </a:txBody>
                  <a:tcPr/>
                </a:tc>
                <a:tc>
                  <a:txBody>
                    <a:bodyPr/>
                    <a:lstStyle/>
                    <a:p>
                      <a:r>
                        <a:rPr lang="en-US" sz="1600" dirty="0"/>
                        <a:t>P value</a:t>
                      </a:r>
                    </a:p>
                  </a:txBody>
                  <a:tcPr/>
                </a:tc>
                <a:extLst>
                  <a:ext uri="{0D108BD9-81ED-4DB2-BD59-A6C34878D82A}">
                    <a16:rowId xmlns:a16="http://schemas.microsoft.com/office/drawing/2014/main" val="4058158807"/>
                  </a:ext>
                </a:extLst>
              </a:tr>
              <a:tr h="452580">
                <a:tc>
                  <a:txBody>
                    <a:bodyPr/>
                    <a:lstStyle/>
                    <a:p>
                      <a:r>
                        <a:rPr lang="en-US" sz="1600" dirty="0"/>
                        <a:t>Overall</a:t>
                      </a:r>
                    </a:p>
                  </a:txBody>
                  <a:tcPr/>
                </a:tc>
                <a:tc>
                  <a:txBody>
                    <a:bodyPr/>
                    <a:lstStyle/>
                    <a:p>
                      <a:r>
                        <a:rPr lang="en-US" sz="1600" dirty="0"/>
                        <a:t>9.7%</a:t>
                      </a:r>
                    </a:p>
                  </a:txBody>
                  <a:tcPr/>
                </a:tc>
                <a:tc>
                  <a:txBody>
                    <a:bodyPr/>
                    <a:lstStyle/>
                    <a:p>
                      <a:r>
                        <a:rPr lang="en-US" sz="1600" dirty="0"/>
                        <a:t>16.5%</a:t>
                      </a:r>
                    </a:p>
                  </a:txBody>
                  <a:tcPr/>
                </a:tc>
                <a:tc>
                  <a:txBody>
                    <a:bodyPr/>
                    <a:lstStyle/>
                    <a:p>
                      <a:r>
                        <a:rPr lang="en-US" sz="1600" dirty="0"/>
                        <a:t>.02</a:t>
                      </a:r>
                    </a:p>
                  </a:txBody>
                  <a:tcPr/>
                </a:tc>
                <a:extLst>
                  <a:ext uri="{0D108BD9-81ED-4DB2-BD59-A6C34878D82A}">
                    <a16:rowId xmlns:a16="http://schemas.microsoft.com/office/drawing/2014/main" val="2073768171"/>
                  </a:ext>
                </a:extLst>
              </a:tr>
              <a:tr h="452580">
                <a:tc>
                  <a:txBody>
                    <a:bodyPr/>
                    <a:lstStyle/>
                    <a:p>
                      <a:r>
                        <a:rPr lang="en-US" sz="1400" dirty="0"/>
                        <a:t>No </a:t>
                      </a:r>
                      <a:r>
                        <a:rPr lang="en-US" sz="1400" dirty="0" err="1"/>
                        <a:t>PMRT</a:t>
                      </a:r>
                      <a:endParaRPr lang="en-US" sz="1400" dirty="0"/>
                    </a:p>
                  </a:txBody>
                  <a:tcPr/>
                </a:tc>
                <a:tc>
                  <a:txBody>
                    <a:bodyPr/>
                    <a:lstStyle/>
                    <a:p>
                      <a:r>
                        <a:rPr lang="en-US" sz="1600" dirty="0"/>
                        <a:t>7.7%</a:t>
                      </a:r>
                    </a:p>
                  </a:txBody>
                  <a:tcPr/>
                </a:tc>
                <a:tc>
                  <a:txBody>
                    <a:bodyPr/>
                    <a:lstStyle/>
                    <a:p>
                      <a:r>
                        <a:rPr lang="en-US" sz="1600" dirty="0"/>
                        <a:t>16.8%</a:t>
                      </a:r>
                    </a:p>
                  </a:txBody>
                  <a:tcPr/>
                </a:tc>
                <a:tc>
                  <a:txBody>
                    <a:bodyPr/>
                    <a:lstStyle/>
                    <a:p>
                      <a:r>
                        <a:rPr lang="en-US" sz="1600" dirty="0"/>
                        <a:t>.03</a:t>
                      </a:r>
                    </a:p>
                  </a:txBody>
                  <a:tcPr/>
                </a:tc>
                <a:extLst>
                  <a:ext uri="{0D108BD9-81ED-4DB2-BD59-A6C34878D82A}">
                    <a16:rowId xmlns:a16="http://schemas.microsoft.com/office/drawing/2014/main" val="2654760529"/>
                  </a:ext>
                </a:extLst>
              </a:tr>
              <a:tr h="452580">
                <a:tc>
                  <a:txBody>
                    <a:bodyPr/>
                    <a:lstStyle/>
                    <a:p>
                      <a:r>
                        <a:rPr lang="en-US" sz="1400" dirty="0"/>
                        <a:t>No </a:t>
                      </a:r>
                      <a:r>
                        <a:rPr lang="en-US" sz="1400" dirty="0" err="1"/>
                        <a:t>PMRT</a:t>
                      </a:r>
                      <a:r>
                        <a:rPr lang="en-US" sz="1400" dirty="0"/>
                        <a:t>, 1-3 LN+</a:t>
                      </a:r>
                    </a:p>
                  </a:txBody>
                  <a:tcPr/>
                </a:tc>
                <a:tc>
                  <a:txBody>
                    <a:bodyPr/>
                    <a:lstStyle/>
                    <a:p>
                      <a:r>
                        <a:rPr lang="en-US" sz="1600" dirty="0"/>
                        <a:t>1.5%</a:t>
                      </a:r>
                    </a:p>
                  </a:txBody>
                  <a:tcPr/>
                </a:tc>
                <a:tc>
                  <a:txBody>
                    <a:bodyPr/>
                    <a:lstStyle/>
                    <a:p>
                      <a:r>
                        <a:rPr lang="en-US" sz="1600" dirty="0"/>
                        <a:t>11.1%</a:t>
                      </a:r>
                    </a:p>
                  </a:txBody>
                  <a:tcPr/>
                </a:tc>
                <a:tc>
                  <a:txBody>
                    <a:bodyPr/>
                    <a:lstStyle/>
                    <a:p>
                      <a:r>
                        <a:rPr lang="en-US" sz="1600" dirty="0"/>
                        <a:t>.05</a:t>
                      </a:r>
                    </a:p>
                  </a:txBody>
                  <a:tcPr/>
                </a:tc>
                <a:extLst>
                  <a:ext uri="{0D108BD9-81ED-4DB2-BD59-A6C34878D82A}">
                    <a16:rowId xmlns:a16="http://schemas.microsoft.com/office/drawing/2014/main" val="359135515"/>
                  </a:ext>
                </a:extLst>
              </a:tr>
            </a:tbl>
          </a:graphicData>
        </a:graphic>
      </p:graphicFrame>
      <p:pic>
        <p:nvPicPr>
          <p:cNvPr id="9" name="New picture">
            <a:extLst>
              <a:ext uri="{FF2B5EF4-FFF2-40B4-BE49-F238E27FC236}">
                <a16:creationId xmlns:a16="http://schemas.microsoft.com/office/drawing/2014/main" id="{2EA1B3AD-F483-6194-5CB2-A035033FD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311543"/>
            <a:ext cx="3348598" cy="200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Box 4">
            <a:extLst>
              <a:ext uri="{FF2B5EF4-FFF2-40B4-BE49-F238E27FC236}">
                <a16:creationId xmlns:a16="http://schemas.microsoft.com/office/drawing/2014/main" id="{8B3A32DB-5BFD-0ABF-61C9-5867959BD9FA}"/>
              </a:ext>
            </a:extLst>
          </p:cNvPr>
          <p:cNvSpPr txBox="1"/>
          <p:nvPr/>
        </p:nvSpPr>
        <p:spPr>
          <a:xfrm>
            <a:off x="9951868" y="3162826"/>
            <a:ext cx="1799865" cy="2523768"/>
          </a:xfrm>
          <a:prstGeom prst="rect">
            <a:avLst/>
          </a:prstGeom>
          <a:noFill/>
        </p:spPr>
        <p:txBody>
          <a:bodyPr wrap="square" rtlCol="0">
            <a:spAutoFit/>
          </a:bodyPr>
          <a:lstStyle/>
          <a:p>
            <a:r>
              <a:rPr lang="en-US" sz="1400" b="0" i="0" dirty="0">
                <a:solidFill>
                  <a:srgbClr val="333333"/>
                </a:solidFill>
                <a:effectLst/>
                <a:latin typeface="Guardian TextSans Web"/>
              </a:rPr>
              <a:t>10-year actuarial </a:t>
            </a:r>
            <a:r>
              <a:rPr lang="en-US" sz="1400" b="0" i="0" dirty="0" err="1">
                <a:solidFill>
                  <a:srgbClr val="333333"/>
                </a:solidFill>
                <a:effectLst/>
                <a:latin typeface="Guardian TextSans Web"/>
              </a:rPr>
              <a:t>LRR</a:t>
            </a:r>
            <a:r>
              <a:rPr lang="en-US" sz="1400" b="0" i="0" dirty="0">
                <a:solidFill>
                  <a:srgbClr val="333333"/>
                </a:solidFill>
                <a:effectLst/>
                <a:latin typeface="Guardian TextSans Web"/>
              </a:rPr>
              <a:t> rates for all patients treated </a:t>
            </a:r>
            <a:r>
              <a:rPr lang="en-US" sz="1400" b="1" i="0" dirty="0">
                <a:solidFill>
                  <a:srgbClr val="FF0000"/>
                </a:solidFill>
                <a:effectLst/>
                <a:latin typeface="Guardian TextSans Web"/>
              </a:rPr>
              <a:t>with mastectomy without adjuvant RT </a:t>
            </a:r>
            <a:r>
              <a:rPr lang="en-US" sz="1400" b="0" i="0" dirty="0">
                <a:solidFill>
                  <a:srgbClr val="333333"/>
                </a:solidFill>
                <a:effectLst/>
                <a:latin typeface="Guardian TextSans Web"/>
              </a:rPr>
              <a:t>were 7.7% for those with low RS and 16.8% for those with intermediate or high RS (</a:t>
            </a:r>
            <a:r>
              <a:rPr lang="en-US" sz="1400" b="0" i="1" dirty="0">
                <a:solidFill>
                  <a:srgbClr val="333333"/>
                </a:solidFill>
                <a:effectLst/>
                <a:latin typeface="Guardian TextSans Web"/>
              </a:rPr>
              <a:t>P</a:t>
            </a:r>
            <a:r>
              <a:rPr lang="en-US" sz="1400" b="0" i="0" dirty="0">
                <a:solidFill>
                  <a:srgbClr val="333333"/>
                </a:solidFill>
                <a:effectLst/>
                <a:latin typeface="Guardian TextSans Web"/>
              </a:rPr>
              <a:t> = .03</a:t>
            </a:r>
            <a:r>
              <a:rPr lang="en-US" sz="1400" dirty="0">
                <a:solidFill>
                  <a:srgbClr val="333333"/>
                </a:solidFill>
                <a:latin typeface="Guardian TextSans Web"/>
              </a:rPr>
              <a:t>)</a:t>
            </a:r>
            <a:endParaRPr lang="en-US" sz="1400" dirty="0"/>
          </a:p>
          <a:p>
            <a:endParaRPr lang="en-US" dirty="0"/>
          </a:p>
        </p:txBody>
      </p:sp>
      <p:sp>
        <p:nvSpPr>
          <p:cNvPr id="7" name="TextBox 6">
            <a:extLst>
              <a:ext uri="{FF2B5EF4-FFF2-40B4-BE49-F238E27FC236}">
                <a16:creationId xmlns:a16="http://schemas.microsoft.com/office/drawing/2014/main" id="{85E04938-548A-EB48-1740-9DE9FD38FE07}"/>
              </a:ext>
            </a:extLst>
          </p:cNvPr>
          <p:cNvSpPr txBox="1"/>
          <p:nvPr/>
        </p:nvSpPr>
        <p:spPr>
          <a:xfrm>
            <a:off x="754602" y="1606858"/>
            <a:ext cx="10164932" cy="1477328"/>
          </a:xfrm>
          <a:prstGeom prst="rect">
            <a:avLst/>
          </a:prstGeom>
          <a:noFill/>
        </p:spPr>
        <p:txBody>
          <a:bodyPr wrap="square" rtlCol="0">
            <a:spAutoFit/>
          </a:bodyPr>
          <a:lstStyle/>
          <a:p>
            <a:pPr marL="742950" lvl="1" indent="-285750">
              <a:buFont typeface="Wingdings" panose="05000000000000000000" pitchFamily="2" charset="2"/>
              <a:buChar char="v"/>
            </a:pPr>
            <a:r>
              <a:rPr lang="en-US" sz="1800" dirty="0"/>
              <a:t>Retrospective analysis of </a:t>
            </a:r>
            <a:r>
              <a:rPr lang="en-US" sz="1800" dirty="0" err="1"/>
              <a:t>SWOG</a:t>
            </a:r>
            <a:r>
              <a:rPr lang="en-US" sz="1800" dirty="0"/>
              <a:t> </a:t>
            </a:r>
            <a:r>
              <a:rPr lang="en-US" sz="1800" dirty="0" err="1"/>
              <a:t>S8814</a:t>
            </a:r>
            <a:r>
              <a:rPr lang="en-US" sz="1800" dirty="0"/>
              <a:t>:  </a:t>
            </a:r>
            <a:r>
              <a:rPr lang="en-US" sz="1800" dirty="0" err="1"/>
              <a:t>RCT</a:t>
            </a:r>
            <a:r>
              <a:rPr lang="en-US" sz="1800" dirty="0"/>
              <a:t> for post-menopausal women ER/PR+, node+ of Tam alone vs. chemo</a:t>
            </a:r>
            <a:r>
              <a:rPr lang="en-US" sz="1800" dirty="0">
                <a:sym typeface="Wingdings" panose="05000000000000000000" pitchFamily="2" charset="2"/>
              </a:rPr>
              <a:t> Tam vs. </a:t>
            </a:r>
            <a:r>
              <a:rPr lang="en-US" sz="1800" dirty="0" err="1">
                <a:sym typeface="Wingdings" panose="05000000000000000000" pitchFamily="2" charset="2"/>
              </a:rPr>
              <a:t>chemo+Tam</a:t>
            </a:r>
            <a:endParaRPr lang="en-US" sz="1800" dirty="0"/>
          </a:p>
          <a:p>
            <a:pPr marL="742950" lvl="1" indent="-285750">
              <a:buFont typeface="Wingdings" panose="05000000000000000000" pitchFamily="2" charset="2"/>
              <a:buChar char="v"/>
            </a:pPr>
            <a:r>
              <a:rPr lang="en-US" sz="1800" dirty="0"/>
              <a:t>N=316 with evaluable 21-gene RS</a:t>
            </a:r>
          </a:p>
          <a:p>
            <a:pPr marL="742950" lvl="1" indent="-285750">
              <a:buFont typeface="Wingdings" panose="05000000000000000000" pitchFamily="2" charset="2"/>
              <a:buChar char="v"/>
            </a:pPr>
            <a:r>
              <a:rPr lang="en-US" sz="1800" dirty="0"/>
              <a:t>Median FU = 8.7 years</a:t>
            </a:r>
          </a:p>
          <a:p>
            <a:pPr marL="742950" lvl="1" indent="-285750">
              <a:buFont typeface="Wingdings" panose="05000000000000000000" pitchFamily="2" charset="2"/>
              <a:buChar char="v"/>
            </a:pPr>
            <a:r>
              <a:rPr lang="en-US" sz="1800" dirty="0">
                <a:solidFill>
                  <a:srgbClr val="FF0000"/>
                </a:solidFill>
              </a:rPr>
              <a:t>Higher RS was prognostic for </a:t>
            </a:r>
            <a:r>
              <a:rPr lang="en-US" sz="1800" dirty="0" err="1">
                <a:solidFill>
                  <a:srgbClr val="FF0000"/>
                </a:solidFill>
              </a:rPr>
              <a:t>LRR</a:t>
            </a:r>
            <a:r>
              <a:rPr lang="en-US" sz="1800" dirty="0">
                <a:solidFill>
                  <a:srgbClr val="FF0000"/>
                </a:solidFill>
              </a:rPr>
              <a:t> in MVA, HR = 2.36</a:t>
            </a:r>
          </a:p>
        </p:txBody>
      </p:sp>
      <p:sp>
        <p:nvSpPr>
          <p:cNvPr id="10" name="TextBox 9">
            <a:extLst>
              <a:ext uri="{FF2B5EF4-FFF2-40B4-BE49-F238E27FC236}">
                <a16:creationId xmlns:a16="http://schemas.microsoft.com/office/drawing/2014/main" id="{408A3727-FD06-C5EB-3930-1D33D2266484}"/>
              </a:ext>
            </a:extLst>
          </p:cNvPr>
          <p:cNvSpPr txBox="1"/>
          <p:nvPr/>
        </p:nvSpPr>
        <p:spPr>
          <a:xfrm>
            <a:off x="5120113" y="6350169"/>
            <a:ext cx="6631620" cy="338554"/>
          </a:xfrm>
          <a:prstGeom prst="rect">
            <a:avLst/>
          </a:prstGeom>
          <a:noFill/>
        </p:spPr>
        <p:txBody>
          <a:bodyPr wrap="square" rtlCol="0" anchor="ctr">
            <a:spAutoFit/>
          </a:bodyPr>
          <a:lstStyle/>
          <a:p>
            <a:pPr algn="ctr"/>
            <a:r>
              <a:rPr lang="en-US" sz="1600" b="0" dirty="0"/>
              <a:t>Woodward WA et al. </a:t>
            </a:r>
            <a:r>
              <a:rPr lang="en-US" sz="1600" b="0" i="1" dirty="0"/>
              <a:t>JAMA Oncol</a:t>
            </a:r>
            <a:r>
              <a:rPr lang="en-US" sz="1600" b="0" dirty="0"/>
              <a:t>.</a:t>
            </a:r>
            <a:r>
              <a:rPr lang="en-US" sz="1600" b="0" i="1" dirty="0"/>
              <a:t> </a:t>
            </a:r>
            <a:r>
              <a:rPr lang="en-US" sz="1600" b="0" dirty="0"/>
              <a:t>2020;694</a:t>
            </a:r>
            <a:r>
              <a:rPr lang="en-US" sz="1600" dirty="0"/>
              <a:t>:</a:t>
            </a:r>
            <a:r>
              <a:rPr lang="en-US" sz="1600" b="0" dirty="0"/>
              <a:t>505-11.</a:t>
            </a:r>
          </a:p>
        </p:txBody>
      </p:sp>
    </p:spTree>
    <p:extLst>
      <p:ext uri="{BB962C8B-B14F-4D97-AF65-F5344CB8AC3E}">
        <p14:creationId xmlns:p14="http://schemas.microsoft.com/office/powerpoint/2010/main" val="774109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CD9F2-5E9E-AF32-F0FB-1CE06EE5FFF0}"/>
              </a:ext>
            </a:extLst>
          </p:cNvPr>
          <p:cNvSpPr>
            <a:spLocks noGrp="1"/>
          </p:cNvSpPr>
          <p:nvPr>
            <p:ph type="title"/>
          </p:nvPr>
        </p:nvSpPr>
        <p:spPr>
          <a:xfrm>
            <a:off x="2108200" y="348660"/>
            <a:ext cx="8229600" cy="636588"/>
          </a:xfrm>
        </p:spPr>
        <p:txBody>
          <a:bodyPr>
            <a:normAutofit fontScale="90000"/>
          </a:bodyPr>
          <a:lstStyle/>
          <a:p>
            <a:pPr algn="ctr"/>
            <a:r>
              <a:rPr lang="en-US" dirty="0"/>
              <a:t>NCDB Analysis of 21-gene RS and PMRT Benefit</a:t>
            </a:r>
            <a:br>
              <a:rPr lang="en-US" dirty="0"/>
            </a:br>
            <a:endParaRPr lang="en-US" i="1" dirty="0"/>
          </a:p>
        </p:txBody>
      </p:sp>
      <p:sp>
        <p:nvSpPr>
          <p:cNvPr id="3" name="Content Placeholder 2">
            <a:extLst>
              <a:ext uri="{FF2B5EF4-FFF2-40B4-BE49-F238E27FC236}">
                <a16:creationId xmlns:a16="http://schemas.microsoft.com/office/drawing/2014/main" id="{3B7E7465-C085-ACA3-D107-1D92DE81CDA9}"/>
              </a:ext>
            </a:extLst>
          </p:cNvPr>
          <p:cNvSpPr>
            <a:spLocks noGrp="1"/>
          </p:cNvSpPr>
          <p:nvPr>
            <p:ph idx="1"/>
          </p:nvPr>
        </p:nvSpPr>
        <p:spPr>
          <a:xfrm>
            <a:off x="236738" y="1166018"/>
            <a:ext cx="5702423" cy="4525963"/>
          </a:xfrm>
        </p:spPr>
        <p:txBody>
          <a:bodyPr>
            <a:normAutofit lnSpcReduction="10000"/>
          </a:bodyPr>
          <a:lstStyle/>
          <a:p>
            <a:r>
              <a:rPr lang="en-US" dirty="0"/>
              <a:t>NCDB:  ≤ 75 years, </a:t>
            </a:r>
            <a:r>
              <a:rPr lang="en-US" dirty="0" err="1"/>
              <a:t>T1</a:t>
            </a:r>
            <a:r>
              <a:rPr lang="en-US" dirty="0"/>
              <a:t>-3 </a:t>
            </a:r>
            <a:r>
              <a:rPr lang="en-US" dirty="0" err="1"/>
              <a:t>N1</a:t>
            </a:r>
            <a:r>
              <a:rPr lang="en-US" dirty="0"/>
              <a:t> (1-3 +LN) </a:t>
            </a:r>
            <a:r>
              <a:rPr lang="en-US" dirty="0" err="1"/>
              <a:t>M0</a:t>
            </a:r>
            <a:r>
              <a:rPr lang="en-US" dirty="0"/>
              <a:t>, HR+/</a:t>
            </a:r>
            <a:r>
              <a:rPr lang="en-US" dirty="0" err="1"/>
              <a:t>Her2</a:t>
            </a:r>
            <a:r>
              <a:rPr lang="en-US" dirty="0"/>
              <a:t>-, RS available, undergoing mastectomy and axillary staging from 2010-2016  </a:t>
            </a:r>
          </a:p>
          <a:p>
            <a:pPr lvl="1"/>
            <a:r>
              <a:rPr lang="en-US" dirty="0"/>
              <a:t>N = 8907;  PMRT in 36%, No PMRT in 64%</a:t>
            </a:r>
          </a:p>
          <a:p>
            <a:pPr lvl="1"/>
            <a:r>
              <a:rPr lang="en-US" dirty="0"/>
              <a:t>5-year OS:</a:t>
            </a:r>
          </a:p>
          <a:p>
            <a:pPr lvl="2"/>
            <a:r>
              <a:rPr lang="en-US" dirty="0"/>
              <a:t>PMRT = 97.5%</a:t>
            </a:r>
          </a:p>
          <a:p>
            <a:pPr lvl="2"/>
            <a:r>
              <a:rPr lang="en-US" dirty="0"/>
              <a:t>No PMRT = 98%</a:t>
            </a:r>
          </a:p>
          <a:p>
            <a:pPr lvl="2"/>
            <a:r>
              <a:rPr lang="en-US" b="1" dirty="0">
                <a:solidFill>
                  <a:srgbClr val="FF0000"/>
                </a:solidFill>
              </a:rPr>
              <a:t>No improvement in OS for RS ≤ 25 with PMRT</a:t>
            </a:r>
          </a:p>
          <a:p>
            <a:pPr lvl="2"/>
            <a:r>
              <a:rPr lang="en-US" dirty="0"/>
              <a:t>Also no benefit of axillary dissection or chemotherapy</a:t>
            </a:r>
          </a:p>
        </p:txBody>
      </p:sp>
      <p:sp>
        <p:nvSpPr>
          <p:cNvPr id="4" name="Slide Number Placeholder 3">
            <a:extLst>
              <a:ext uri="{FF2B5EF4-FFF2-40B4-BE49-F238E27FC236}">
                <a16:creationId xmlns:a16="http://schemas.microsoft.com/office/drawing/2014/main" id="{A16655BC-FA69-EAFB-8C15-A84BB6FBD9AE}"/>
              </a:ext>
            </a:extLst>
          </p:cNvPr>
          <p:cNvSpPr>
            <a:spLocks noGrp="1"/>
          </p:cNvSpPr>
          <p:nvPr>
            <p:ph type="sldNum" sz="quarter" idx="10"/>
          </p:nvPr>
        </p:nvSpPr>
        <p:spPr/>
        <p:txBody>
          <a:bodyPr/>
          <a:lstStyle/>
          <a:p>
            <a:pPr>
              <a:defRPr/>
            </a:pPr>
            <a:fld id="{159EC7EE-72D3-4F41-9116-EBDDDD421A5C}" type="slidenum">
              <a:rPr lang="en-US" altLang="en-US" smtClean="0"/>
              <a:pPr>
                <a:defRPr/>
              </a:pPr>
              <a:t>28</a:t>
            </a:fld>
            <a:endParaRPr lang="en-US" altLang="en-US"/>
          </a:p>
        </p:txBody>
      </p:sp>
      <p:sp>
        <p:nvSpPr>
          <p:cNvPr id="5" name="TextBox 4">
            <a:extLst>
              <a:ext uri="{FF2B5EF4-FFF2-40B4-BE49-F238E27FC236}">
                <a16:creationId xmlns:a16="http://schemas.microsoft.com/office/drawing/2014/main" id="{30779BE3-3160-45F6-B4E6-BD132095D51F}"/>
              </a:ext>
            </a:extLst>
          </p:cNvPr>
          <p:cNvSpPr txBox="1"/>
          <p:nvPr/>
        </p:nvSpPr>
        <p:spPr>
          <a:xfrm>
            <a:off x="4015821" y="6335685"/>
            <a:ext cx="7800202" cy="307777"/>
          </a:xfrm>
          <a:prstGeom prst="rect">
            <a:avLst/>
          </a:prstGeom>
          <a:noFill/>
        </p:spPr>
        <p:txBody>
          <a:bodyPr wrap="square" rtlCol="0">
            <a:spAutoFit/>
          </a:bodyPr>
          <a:lstStyle/>
          <a:p>
            <a:pPr algn="ctr"/>
            <a:r>
              <a:rPr lang="en-US" sz="1400" b="0" dirty="0" err="1"/>
              <a:t>Halfteck</a:t>
            </a:r>
            <a:r>
              <a:rPr lang="en-US" sz="1400" b="0" dirty="0"/>
              <a:t> GG et al. </a:t>
            </a:r>
            <a:r>
              <a:rPr lang="en-US" sz="1400" b="0" i="1" dirty="0"/>
              <a:t>Ann Surg Oncol</a:t>
            </a:r>
            <a:r>
              <a:rPr lang="en-US" sz="1400" b="0" dirty="0"/>
              <a:t>. 2023;  30: 8335-43</a:t>
            </a:r>
            <a:endParaRPr lang="en-US" sz="1400" dirty="0"/>
          </a:p>
        </p:txBody>
      </p:sp>
      <p:pic>
        <p:nvPicPr>
          <p:cNvPr id="7" name="Picture 6" descr="A graph of a number of patients with a number of patients with radiation&#10;&#10;Description automatically generated">
            <a:extLst>
              <a:ext uri="{FF2B5EF4-FFF2-40B4-BE49-F238E27FC236}">
                <a16:creationId xmlns:a16="http://schemas.microsoft.com/office/drawing/2014/main" id="{5574385B-5B8B-9D62-2E6C-B3CA69722664}"/>
              </a:ext>
            </a:extLst>
          </p:cNvPr>
          <p:cNvPicPr>
            <a:picLocks noChangeAspect="1"/>
          </p:cNvPicPr>
          <p:nvPr/>
        </p:nvPicPr>
        <p:blipFill>
          <a:blip r:embed="rId2"/>
          <a:stretch>
            <a:fillRect/>
          </a:stretch>
        </p:blipFill>
        <p:spPr>
          <a:xfrm>
            <a:off x="6219402" y="1392602"/>
            <a:ext cx="5023084" cy="3765323"/>
          </a:xfrm>
          <a:prstGeom prst="rect">
            <a:avLst/>
          </a:prstGeom>
        </p:spPr>
      </p:pic>
    </p:spTree>
    <p:extLst>
      <p:ext uri="{BB962C8B-B14F-4D97-AF65-F5344CB8AC3E}">
        <p14:creationId xmlns:p14="http://schemas.microsoft.com/office/powerpoint/2010/main" val="2698096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C287DE3D-A243-4483-A1CA-D72B2B0025E1}"/>
              </a:ext>
            </a:extLst>
          </p:cNvPr>
          <p:cNvSpPr/>
          <p:nvPr>
            <p:custDataLst>
              <p:tags r:id="rId1"/>
            </p:custDataLst>
          </p:nvPr>
        </p:nvSpPr>
        <p:spPr>
          <a:xfrm>
            <a:off x="1545744" y="383555"/>
            <a:ext cx="9144000" cy="914400"/>
          </a:xfrm>
          <a:prstGeom prst="rect">
            <a:avLst/>
          </a:prstGeom>
          <a:solidFill>
            <a:srgbClr val="EEEEEE"/>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latin typeface="+mn-lt"/>
              <a:ea typeface="+mn-ea"/>
              <a:sym typeface="Wingdings" charset="2"/>
            </a:endParaRPr>
          </a:p>
        </p:txBody>
      </p:sp>
      <p:sp>
        <p:nvSpPr>
          <p:cNvPr id="14339" name="Date Placeholder 3">
            <a:extLst>
              <a:ext uri="{FF2B5EF4-FFF2-40B4-BE49-F238E27FC236}">
                <a16:creationId xmlns:a16="http://schemas.microsoft.com/office/drawing/2014/main" id="{19083A6E-D0C8-6F9B-B3B5-3B41193246BA}"/>
              </a:ext>
            </a:extLst>
          </p:cNvPr>
          <p:cNvSpPr>
            <a:spLocks noGrp="1" noChangeArrowheads="1"/>
          </p:cNvSpPr>
          <p:nvPr>
            <p:ph type="dt" sz="quarter" idx="11"/>
            <p:custDataLst>
              <p:tags r:id="rId2"/>
            </p:custDataLst>
          </p:nvPr>
        </p:nvSpPr>
        <p:spPr bwMode="auto">
          <a:xfrm>
            <a:off x="457200" y="6356350"/>
            <a:ext cx="2133600" cy="365125"/>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l" rtl="0" eaLnBrk="1" fontAlgn="base" hangingPunct="1">
              <a:spcBef>
                <a:spcPct val="0"/>
              </a:spcBef>
              <a:spcAft>
                <a:spcPct val="0"/>
              </a:spcAft>
              <a:buSzTx/>
              <a:defRPr sz="1200" kern="1200">
                <a:ln w="9525" cap="flat" cmpd="sng" algn="ctr">
                  <a:noFill/>
                  <a:prstDash val="solid"/>
                  <a:round/>
                  <a:headEnd type="none" w="med" len="med"/>
                  <a:tailEnd type="none" w="med" len="med"/>
                </a:ln>
                <a:solidFill>
                  <a:srgbClr val="898989"/>
                </a:solidFill>
                <a:latin typeface="Arial"/>
                <a:ea typeface="ＭＳ Ｐゴシック" charset="0"/>
                <a:cs typeface="+mn-cs"/>
                <a:sym typeface="Wingdings"/>
              </a:defRPr>
            </a:lvl1pPr>
            <a:lvl2pPr marL="457200"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ct val="0"/>
              </a:spcBef>
              <a:buSzPct val="100000"/>
              <a:buFontTx/>
              <a:buNone/>
            </a:pPr>
            <a:r>
              <a:rPr lang="en-US">
                <a:cs typeface="Arial"/>
                <a:sym typeface="Wingdings" charset="2"/>
              </a:rPr>
              <a:t>Date of download:  mm/dd/yyyy</a:t>
            </a:r>
            <a:endParaRPr lang="en-US" altLang="en-US" sz="1100">
              <a:solidFill>
                <a:srgbClr val="999999"/>
              </a:solidFill>
              <a:latin typeface="Helvetica" panose="020B0604020202020204" pitchFamily="34" charset="0"/>
            </a:endParaRPr>
          </a:p>
        </p:txBody>
      </p:sp>
      <p:sp>
        <p:nvSpPr>
          <p:cNvPr id="16389" name="Text Placeholder 2">
            <a:extLst>
              <a:ext uri="{FF2B5EF4-FFF2-40B4-BE49-F238E27FC236}">
                <a16:creationId xmlns:a16="http://schemas.microsoft.com/office/drawing/2014/main" id="{5B41E5AE-BCF1-4EA8-A84C-DFECAA44D3CB}"/>
              </a:ext>
            </a:extLst>
          </p:cNvPr>
          <p:cNvSpPr txBox="1"/>
          <p:nvPr>
            <p:custDataLst>
              <p:tags r:id="rId3"/>
            </p:custDataLst>
          </p:nvPr>
        </p:nvSpPr>
        <p:spPr bwMode="auto">
          <a:xfrm>
            <a:off x="1524000" y="394495"/>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b="1"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Radiotherapy Use and Incidence of Locoregional Recurrence in Patients With Favorable-Risk, Node-Positive Breast Cancer Enrolled in the SWOG S1007 Trial</a:t>
            </a:r>
          </a:p>
        </p:txBody>
      </p:sp>
      <p:cxnSp>
        <p:nvCxnSpPr>
          <p:cNvPr id="14342" name="Straight Connector 8">
            <a:extLst>
              <a:ext uri="{FF2B5EF4-FFF2-40B4-BE49-F238E27FC236}">
                <a16:creationId xmlns:a16="http://schemas.microsoft.com/office/drawing/2014/main" id="{29190939-E604-CA56-BF1A-26F3A4AD1D7B}"/>
              </a:ext>
            </a:extLst>
          </p:cNvPr>
          <p:cNvCxnSpPr>
            <a:cxnSpLocks noChangeShapeType="1"/>
          </p:cNvCxnSpPr>
          <p:nvPr>
            <p:custDataLst>
              <p:tags r:id="rId4"/>
            </p:custDataLst>
          </p:nvPr>
        </p:nvCxnSpPr>
        <p:spPr bwMode="auto">
          <a:xfrm flipV="1">
            <a:off x="1524000" y="6215064"/>
            <a:ext cx="9144000" cy="7937"/>
          </a:xfrm>
          <a:prstGeom prst="line">
            <a:avLst/>
          </a:prstGeom>
          <a:noFill/>
          <a:ln w="12700" algn="ctr">
            <a:solidFill>
              <a:srgbClr val="999999"/>
            </a:solidFill>
            <a:round/>
            <a:headEnd/>
            <a:tailEnd/>
          </a:ln>
          <a:extLst>
            <a:ext uri="{909E8E84-426E-40DD-AFC4-6F175D3DCCD1}">
              <a14:hiddenFill xmlns:a14="http://schemas.microsoft.com/office/drawing/2010/main">
                <a:noFill/>
              </a14:hiddenFill>
            </a:ext>
          </a:extLst>
        </p:spPr>
      </p:cxnSp>
      <p:sp>
        <p:nvSpPr>
          <p:cNvPr id="16391" name="Text Placeholder 2">
            <a:extLst>
              <a:ext uri="{FF2B5EF4-FFF2-40B4-BE49-F238E27FC236}">
                <a16:creationId xmlns:a16="http://schemas.microsoft.com/office/drawing/2014/main" id="{3A05D262-6DDC-4025-90FD-F1CEC9D03A0A}"/>
              </a:ext>
            </a:extLst>
          </p:cNvPr>
          <p:cNvSpPr txBox="1"/>
          <p:nvPr>
            <p:custDataLst>
              <p:tags r:id="rId5"/>
            </p:custDataLst>
          </p:nvPr>
        </p:nvSpPr>
        <p:spPr bwMode="auto">
          <a:xfrm>
            <a:off x="1524000" y="939405"/>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JAMA Oncol. 2023;9(8):1083-1089. doi:10.1001/jamaoncol.2023.1984</a:t>
            </a:r>
          </a:p>
        </p:txBody>
      </p:sp>
      <p:cxnSp>
        <p:nvCxnSpPr>
          <p:cNvPr id="14346" name="Straight Connector 5">
            <a:extLst>
              <a:ext uri="{FF2B5EF4-FFF2-40B4-BE49-F238E27FC236}">
                <a16:creationId xmlns:a16="http://schemas.microsoft.com/office/drawing/2014/main" id="{A3AB32A4-C89D-C7F5-FB45-F1ABB87C5F78}"/>
              </a:ext>
            </a:extLst>
          </p:cNvPr>
          <p:cNvCxnSpPr>
            <a:cxnSpLocks noChangeShapeType="1"/>
          </p:cNvCxnSpPr>
          <p:nvPr>
            <p:custDataLst>
              <p:tags r:id="rId6"/>
            </p:custDataLst>
          </p:nvPr>
        </p:nvCxnSpPr>
        <p:spPr bwMode="auto">
          <a:xfrm>
            <a:off x="1524000" y="332656"/>
            <a:ext cx="9144000" cy="0"/>
          </a:xfrm>
          <a:prstGeom prst="line">
            <a:avLst/>
          </a:prstGeom>
          <a:noFill/>
          <a:ln w="38100" algn="ctr">
            <a:solidFill>
              <a:srgbClr val="999999"/>
            </a:solidFill>
            <a:round/>
            <a:headEnd/>
            <a:tailEnd/>
          </a:ln>
          <a:extLst>
            <a:ext uri="{909E8E84-426E-40DD-AFC4-6F175D3DCCD1}">
              <a14:hiddenFill xmlns:a14="http://schemas.microsoft.com/office/drawing/2010/main">
                <a:noFill/>
              </a14:hiddenFill>
            </a:ext>
          </a:extLst>
        </p:spPr>
      </p:cxnSp>
      <p:pic>
        <p:nvPicPr>
          <p:cNvPr id="14348" name="New picture">
            <a:extLst>
              <a:ext uri="{FF2B5EF4-FFF2-40B4-BE49-F238E27FC236}">
                <a16:creationId xmlns:a16="http://schemas.microsoft.com/office/drawing/2014/main" id="{BB484427-0828-725D-62C9-AF2671A52196}"/>
              </a:ext>
            </a:extLst>
          </p:cNvPr>
          <p:cNvPicPr>
            <a:picLocks noChangeAspect="1" noChangeArrowheads="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4940468" y="3205936"/>
            <a:ext cx="5400600" cy="344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 name="New picture">
            <a:extLst>
              <a:ext uri="{FF2B5EF4-FFF2-40B4-BE49-F238E27FC236}">
                <a16:creationId xmlns:a16="http://schemas.microsoft.com/office/drawing/2014/main" id="{2547AEF2-04B4-293C-919F-4631E4EAD7F0}"/>
              </a:ext>
            </a:extLst>
          </p:cNvPr>
          <p:cNvPicPr>
            <a:picLocks noChangeAspect="1" noChangeArrowheads="1"/>
          </p:cNvPicPr>
          <p:nvPr>
            <p:custDataLst>
              <p:tags r:id="rId8"/>
            </p:custDataLst>
          </p:nvPr>
        </p:nvPicPr>
        <p:blipFill>
          <a:blip r:embed="rId11">
            <a:extLst>
              <a:ext uri="{28A0092B-C50C-407E-A947-70E740481C1C}">
                <a14:useLocalDpi xmlns:a14="http://schemas.microsoft.com/office/drawing/2010/main" val="0"/>
              </a:ext>
            </a:extLst>
          </a:blip>
          <a:srcRect/>
          <a:stretch>
            <a:fillRect/>
          </a:stretch>
        </p:blipFill>
        <p:spPr bwMode="auto">
          <a:xfrm>
            <a:off x="4940468" y="1364581"/>
            <a:ext cx="5511464" cy="17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4" name="TextBox 3">
            <a:extLst>
              <a:ext uri="{FF2B5EF4-FFF2-40B4-BE49-F238E27FC236}">
                <a16:creationId xmlns:a16="http://schemas.microsoft.com/office/drawing/2014/main" id="{488C853E-F87F-203F-CBC1-F67D113A7CA4}"/>
              </a:ext>
            </a:extLst>
          </p:cNvPr>
          <p:cNvSpPr txBox="1"/>
          <p:nvPr/>
        </p:nvSpPr>
        <p:spPr>
          <a:xfrm>
            <a:off x="338328" y="1375222"/>
            <a:ext cx="4506690" cy="5293757"/>
          </a:xfrm>
          <a:prstGeom prst="rect">
            <a:avLst/>
          </a:prstGeom>
          <a:noFill/>
        </p:spPr>
        <p:txBody>
          <a:bodyPr wrap="square" rtlCol="0">
            <a:spAutoFit/>
          </a:bodyPr>
          <a:lstStyle/>
          <a:p>
            <a:r>
              <a:rPr lang="en-US" u="sng" dirty="0"/>
              <a:t>SWOG S1007</a:t>
            </a:r>
            <a:r>
              <a:rPr lang="en-US" dirty="0"/>
              <a:t>:  </a:t>
            </a:r>
          </a:p>
          <a:p>
            <a:r>
              <a:rPr lang="en-US" sz="1400" dirty="0"/>
              <a:t>*21-Gene RS ≤ 25 -&gt; ET vs CT-ET</a:t>
            </a:r>
          </a:p>
          <a:p>
            <a:r>
              <a:rPr lang="en-US" sz="1400" dirty="0"/>
              <a:t>	HR+/Her2-;  1-3 + LNs</a:t>
            </a:r>
          </a:p>
          <a:p>
            <a:r>
              <a:rPr lang="en-US" sz="1400" dirty="0"/>
              <a:t>*Mast 790;  Mast + RT 934 </a:t>
            </a:r>
          </a:p>
          <a:p>
            <a:r>
              <a:rPr lang="en-US" sz="1400" dirty="0"/>
              <a:t>*Med FU 6 years </a:t>
            </a:r>
          </a:p>
          <a:p>
            <a:r>
              <a:rPr lang="en-US" sz="1400" dirty="0"/>
              <a:t>*Secondary analysis of IDFS &amp; LRR by use of RNI</a:t>
            </a:r>
          </a:p>
          <a:p>
            <a:r>
              <a:rPr lang="en-US" sz="1200" dirty="0"/>
              <a:t>*</a:t>
            </a:r>
            <a:r>
              <a:rPr lang="en-US" sz="1400" dirty="0"/>
              <a:t>N </a:t>
            </a:r>
            <a:r>
              <a:rPr lang="en-US" sz="1200" dirty="0"/>
              <a:t>= </a:t>
            </a:r>
            <a:r>
              <a:rPr lang="en-US" sz="1400" dirty="0"/>
              <a:t>3852 with sufficient RT information</a:t>
            </a:r>
          </a:p>
          <a:p>
            <a:r>
              <a:rPr lang="en-US" sz="1400" dirty="0"/>
              <a:t>	</a:t>
            </a:r>
            <a:r>
              <a:rPr lang="en-US" sz="1200" dirty="0"/>
              <a:t>59% received RNI</a:t>
            </a:r>
          </a:p>
          <a:p>
            <a:endParaRPr lang="en-US" sz="1400" dirty="0"/>
          </a:p>
          <a:p>
            <a:endParaRPr lang="en-US" sz="1400" dirty="0"/>
          </a:p>
          <a:p>
            <a:r>
              <a:rPr lang="en-US" sz="1400" dirty="0"/>
              <a:t> </a:t>
            </a:r>
            <a:r>
              <a:rPr lang="en-US" sz="1600" u="sng" dirty="0"/>
              <a:t>Results:</a:t>
            </a:r>
            <a:endParaRPr lang="en-US" sz="1400" u="sng" dirty="0"/>
          </a:p>
          <a:p>
            <a:pPr marL="285750" indent="-285750">
              <a:buFont typeface="Arial" panose="020B0604020202020204" pitchFamily="34" charset="0"/>
              <a:buChar char="•"/>
            </a:pPr>
            <a:r>
              <a:rPr lang="en-US" sz="1400" dirty="0"/>
              <a:t>No overall LRR difference +/- RNI or +/- CT</a:t>
            </a:r>
          </a:p>
          <a:p>
            <a:pPr marL="285750" indent="-285750">
              <a:buFont typeface="Arial" panose="020B0604020202020204" pitchFamily="34" charset="0"/>
              <a:buChar char="•"/>
            </a:pPr>
            <a:r>
              <a:rPr lang="en-US" sz="1600" dirty="0"/>
              <a:t>5-year LRR in </a:t>
            </a:r>
            <a:r>
              <a:rPr lang="en-US" sz="1600" b="1" dirty="0">
                <a:solidFill>
                  <a:srgbClr val="FF0000"/>
                </a:solidFill>
              </a:rPr>
              <a:t>PMRT patients</a:t>
            </a:r>
          </a:p>
          <a:p>
            <a:pPr lvl="2"/>
            <a:r>
              <a:rPr lang="en-US" sz="1400" dirty="0"/>
              <a:t>PMRT = 0.11%</a:t>
            </a:r>
          </a:p>
          <a:p>
            <a:pPr lvl="2"/>
            <a:r>
              <a:rPr lang="en-US" sz="1400" dirty="0"/>
              <a:t>No PMRT = 1.7%</a:t>
            </a:r>
          </a:p>
          <a:p>
            <a:pPr lvl="2"/>
            <a:r>
              <a:rPr lang="en-US" sz="1400" dirty="0"/>
              <a:t>Similarly low +/- chemotherapy</a:t>
            </a:r>
          </a:p>
          <a:p>
            <a:pPr marL="285750" indent="-285750">
              <a:buFont typeface="Arial" panose="020B0604020202020204" pitchFamily="34" charset="0"/>
              <a:buChar char="•"/>
            </a:pPr>
            <a:r>
              <a:rPr lang="en-US" sz="1400" dirty="0"/>
              <a:t>Highest LRR risk in premenopausal with mastectomy only (no RT)</a:t>
            </a:r>
          </a:p>
          <a:p>
            <a:pPr marL="285750" indent="-285750">
              <a:buFont typeface="Arial" panose="020B0604020202020204" pitchFamily="34" charset="0"/>
              <a:buChar char="•"/>
            </a:pPr>
            <a:r>
              <a:rPr lang="en-US" sz="1400" dirty="0"/>
              <a:t>IDFS significantly better in premenopausal for BSC+RT compared to mastectomy only</a:t>
            </a:r>
          </a:p>
          <a:p>
            <a:endParaRPr lang="en-US" sz="1600" dirty="0"/>
          </a:p>
          <a:p>
            <a:endParaRPr lang="en-US" sz="1600" dirty="0"/>
          </a:p>
          <a:p>
            <a:endParaRPr lang="en-US" dirty="0"/>
          </a:p>
        </p:txBody>
      </p:sp>
      <p:sp>
        <p:nvSpPr>
          <p:cNvPr id="6" name="Rectangle 5">
            <a:extLst>
              <a:ext uri="{FF2B5EF4-FFF2-40B4-BE49-F238E27FC236}">
                <a16:creationId xmlns:a16="http://schemas.microsoft.com/office/drawing/2014/main" id="{DC5877B1-D98F-AAF5-20E7-CB55E33C5A61}"/>
              </a:ext>
            </a:extLst>
          </p:cNvPr>
          <p:cNvSpPr/>
          <p:nvPr/>
        </p:nvSpPr>
        <p:spPr>
          <a:xfrm>
            <a:off x="6744072" y="1364580"/>
            <a:ext cx="936104" cy="192212"/>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EE92AE8-3EE6-66E7-BCAC-B0849DF58BCC}"/>
              </a:ext>
            </a:extLst>
          </p:cNvPr>
          <p:cNvSpPr/>
          <p:nvPr/>
        </p:nvSpPr>
        <p:spPr>
          <a:xfrm>
            <a:off x="5231904" y="3205937"/>
            <a:ext cx="1152128" cy="18659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A0A8AD3-4FC6-43B9-CF87-82FB8A1150DE}"/>
              </a:ext>
            </a:extLst>
          </p:cNvPr>
          <p:cNvSpPr/>
          <p:nvPr/>
        </p:nvSpPr>
        <p:spPr>
          <a:xfrm>
            <a:off x="4940468" y="2132856"/>
            <a:ext cx="2406516" cy="21602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16F7E8-7E56-3D87-3573-84BE82F58CF1}"/>
              </a:ext>
            </a:extLst>
          </p:cNvPr>
          <p:cNvSpPr/>
          <p:nvPr/>
        </p:nvSpPr>
        <p:spPr>
          <a:xfrm>
            <a:off x="4940468" y="3933057"/>
            <a:ext cx="3168352" cy="18659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New picture">
            <a:extLst>
              <a:ext uri="{FF2B5EF4-FFF2-40B4-BE49-F238E27FC236}">
                <a16:creationId xmlns:a16="http://schemas.microsoft.com/office/drawing/2014/main" id="{2FC5E5E3-21D3-F984-4931-FF1CE18BD34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85768" y="1494278"/>
            <a:ext cx="2700848" cy="164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Local Regional Recurrence Classic Risk Groups</a:t>
            </a:r>
          </a:p>
        </p:txBody>
      </p:sp>
      <p:sp>
        <p:nvSpPr>
          <p:cNvPr id="3" name="Content Placeholder 2"/>
          <p:cNvSpPr>
            <a:spLocks noGrp="1"/>
          </p:cNvSpPr>
          <p:nvPr>
            <p:ph idx="1"/>
          </p:nvPr>
        </p:nvSpPr>
        <p:spPr>
          <a:xfrm>
            <a:off x="1981200" y="1497788"/>
            <a:ext cx="8229600" cy="4525963"/>
          </a:xfrm>
        </p:spPr>
        <p:txBody>
          <a:bodyPr>
            <a:normAutofit fontScale="92500" lnSpcReduction="10000"/>
          </a:bodyPr>
          <a:lstStyle/>
          <a:p>
            <a:r>
              <a:rPr lang="en-US" b="1" dirty="0"/>
              <a:t>High Risk (&gt; 20% risk LRR - PMRT indicated) </a:t>
            </a:r>
          </a:p>
          <a:p>
            <a:pPr lvl="1"/>
            <a:r>
              <a:rPr lang="en-US" dirty="0"/>
              <a:t>≥ 4 positive LNs on ALND, T4 disease, T3N+ disease</a:t>
            </a:r>
          </a:p>
          <a:p>
            <a:pPr lvl="1"/>
            <a:r>
              <a:rPr lang="en-US" dirty="0" err="1"/>
              <a:t>ypN</a:t>
            </a:r>
            <a:r>
              <a:rPr lang="en-US" dirty="0"/>
              <a:t>+ after neoadjuvant chemotherapy</a:t>
            </a:r>
          </a:p>
          <a:p>
            <a:r>
              <a:rPr lang="en-US" b="1" dirty="0"/>
              <a:t>Intermediate Risk (10-20% risk LRR - use clinical judgement &amp; shared decision making) </a:t>
            </a:r>
            <a:endParaRPr lang="en-US" dirty="0"/>
          </a:p>
          <a:p>
            <a:pPr lvl="1"/>
            <a:r>
              <a:rPr lang="en-US" dirty="0"/>
              <a:t>1-3+ LNs with other factors: </a:t>
            </a:r>
          </a:p>
          <a:p>
            <a:pPr lvl="2"/>
            <a:r>
              <a:rPr lang="en-US" dirty="0"/>
              <a:t>Age &lt;50/premenopausal, &gt;20% LNs positive, </a:t>
            </a:r>
            <a:r>
              <a:rPr lang="en-US" dirty="0" err="1"/>
              <a:t>SLNB</a:t>
            </a:r>
            <a:r>
              <a:rPr lang="en-US" dirty="0"/>
              <a:t> only, hormone receptor negative, positive margins, high grade, </a:t>
            </a:r>
            <a:r>
              <a:rPr lang="en-US" dirty="0" err="1"/>
              <a:t>lymphovascular</a:t>
            </a:r>
            <a:r>
              <a:rPr lang="en-US" dirty="0"/>
              <a:t> invasion, multicenter/multifocal disease, medial location, ECE, high molecular risk or high risk genomic score</a:t>
            </a:r>
          </a:p>
          <a:p>
            <a:pPr lvl="1"/>
            <a:r>
              <a:rPr lang="en-US" dirty="0"/>
              <a:t>T3N0</a:t>
            </a:r>
          </a:p>
          <a:p>
            <a:r>
              <a:rPr lang="en-US" b="1" dirty="0"/>
              <a:t>Low Risk (&lt; 10% risk LRR - usually not indicated) </a:t>
            </a:r>
            <a:r>
              <a:rPr lang="en-US" dirty="0"/>
              <a:t> </a:t>
            </a:r>
          </a:p>
          <a:p>
            <a:pPr lvl="1"/>
            <a:r>
              <a:rPr lang="en-US" dirty="0"/>
              <a:t>T1-2N0 with negative margins</a:t>
            </a:r>
          </a:p>
          <a:p>
            <a:pPr lvl="2"/>
            <a:r>
              <a:rPr lang="en-US" dirty="0"/>
              <a:t>? triple negative</a:t>
            </a:r>
          </a:p>
        </p:txBody>
      </p:sp>
    </p:spTree>
    <p:extLst>
      <p:ext uri="{BB962C8B-B14F-4D97-AF65-F5344CB8AC3E}">
        <p14:creationId xmlns:p14="http://schemas.microsoft.com/office/powerpoint/2010/main" val="3034229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1EF5BEB-BC99-65BF-FB9F-1DFE18F561DD}"/>
              </a:ext>
            </a:extLst>
          </p:cNvPr>
          <p:cNvGrpSpPr/>
          <p:nvPr/>
        </p:nvGrpSpPr>
        <p:grpSpPr>
          <a:xfrm>
            <a:off x="922988" y="1787883"/>
            <a:ext cx="10346024" cy="4740275"/>
            <a:chOff x="1026826" y="1787883"/>
            <a:chExt cx="10346024" cy="4740275"/>
          </a:xfrm>
        </p:grpSpPr>
        <p:grpSp>
          <p:nvGrpSpPr>
            <p:cNvPr id="4" name="Group 3">
              <a:extLst>
                <a:ext uri="{FF2B5EF4-FFF2-40B4-BE49-F238E27FC236}">
                  <a16:creationId xmlns:a16="http://schemas.microsoft.com/office/drawing/2014/main" id="{6BE1EC72-9922-BECD-9300-BAF2CF5FDCB4}"/>
                </a:ext>
              </a:extLst>
            </p:cNvPr>
            <p:cNvGrpSpPr/>
            <p:nvPr/>
          </p:nvGrpSpPr>
          <p:grpSpPr>
            <a:xfrm>
              <a:off x="1026826" y="1787883"/>
              <a:ext cx="5649127" cy="4740275"/>
              <a:chOff x="1026826" y="1616433"/>
              <a:chExt cx="5649127" cy="4740275"/>
            </a:xfrm>
          </p:grpSpPr>
          <p:pic>
            <p:nvPicPr>
              <p:cNvPr id="1026" name="Picture 2"/>
              <p:cNvPicPr>
                <a:picLocks noChangeAspect="1" noChangeArrowheads="1"/>
              </p:cNvPicPr>
              <p:nvPr/>
            </p:nvPicPr>
            <p:blipFill>
              <a:blip r:embed="rId2"/>
              <a:srcRect/>
              <a:stretch>
                <a:fillRect/>
              </a:stretch>
            </p:blipFill>
            <p:spPr bwMode="auto">
              <a:xfrm>
                <a:off x="1026826" y="1616433"/>
                <a:ext cx="2516188" cy="4740275"/>
              </a:xfrm>
              <a:prstGeom prst="rect">
                <a:avLst/>
              </a:prstGeom>
              <a:noFill/>
              <a:ln w="19050">
                <a:solidFill>
                  <a:schemeClr val="bg1">
                    <a:lumMod val="20000"/>
                    <a:lumOff val="80000"/>
                  </a:schemeClr>
                </a:solid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4172465" y="1616433"/>
                <a:ext cx="2503488" cy="4740275"/>
              </a:xfrm>
              <a:prstGeom prst="rect">
                <a:avLst/>
              </a:prstGeom>
              <a:noFill/>
              <a:ln w="19050">
                <a:solidFill>
                  <a:schemeClr val="bg1">
                    <a:lumMod val="20000"/>
                    <a:lumOff val="80000"/>
                  </a:schemeClr>
                </a:solidFill>
                <a:miter lim="800000"/>
                <a:headEnd/>
                <a:tailEnd/>
              </a:ln>
            </p:spPr>
          </p:pic>
        </p:grpSp>
        <p:sp>
          <p:nvSpPr>
            <p:cNvPr id="54277" name="TextBox 2"/>
            <p:cNvSpPr txBox="1">
              <a:spLocks noChangeArrowheads="1"/>
            </p:cNvSpPr>
            <p:nvPr/>
          </p:nvSpPr>
          <p:spPr bwMode="auto">
            <a:xfrm>
              <a:off x="7201672" y="3102798"/>
              <a:ext cx="417117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5000"/>
                </a:spcAft>
                <a:buChar char="•"/>
                <a:defRPr sz="3200" b="1">
                  <a:solidFill>
                    <a:schemeClr val="tx1"/>
                  </a:solidFill>
                  <a:latin typeface="Arial" panose="020B0604020202020204" pitchFamily="34" charset="0"/>
                </a:defRPr>
              </a:lvl1pPr>
              <a:lvl2pPr marL="742950" indent="-285750">
                <a:spcBef>
                  <a:spcPct val="20000"/>
                </a:spcBef>
                <a:spcAft>
                  <a:spcPct val="25000"/>
                </a:spcAft>
                <a:buChar char="–"/>
                <a:defRPr sz="2800" b="1">
                  <a:solidFill>
                    <a:schemeClr val="tx1"/>
                  </a:solidFill>
                  <a:latin typeface="Arial" panose="020B0604020202020204" pitchFamily="34" charset="0"/>
                </a:defRPr>
              </a:lvl2pPr>
              <a:lvl3pPr marL="1143000" indent="-228600">
                <a:spcBef>
                  <a:spcPct val="20000"/>
                </a:spcBef>
                <a:spcAft>
                  <a:spcPct val="25000"/>
                </a:spcAft>
                <a:buChar char="•"/>
                <a:defRPr sz="2400">
                  <a:solidFill>
                    <a:schemeClr val="tx1"/>
                  </a:solidFill>
                  <a:latin typeface="Arial" panose="020B0604020202020204" pitchFamily="34" charset="0"/>
                </a:defRPr>
              </a:lvl3pPr>
              <a:lvl4pPr marL="1600200" indent="-228600">
                <a:spcBef>
                  <a:spcPct val="20000"/>
                </a:spcBef>
                <a:spcAft>
                  <a:spcPct val="25000"/>
                </a:spcAft>
                <a:buChar char="–"/>
                <a:defRPr sz="2000" b="1">
                  <a:solidFill>
                    <a:schemeClr val="tx1"/>
                  </a:solidFill>
                  <a:latin typeface="Arial" panose="020B0604020202020204" pitchFamily="34" charset="0"/>
                </a:defRPr>
              </a:lvl4pPr>
              <a:lvl5pPr marL="2057400" indent="-228600">
                <a:spcBef>
                  <a:spcPct val="20000"/>
                </a:spcBef>
                <a:spcAft>
                  <a:spcPct val="25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5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5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5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5000"/>
                </a:spcAft>
                <a:buChar char="»"/>
                <a:defRPr sz="2000">
                  <a:solidFill>
                    <a:schemeClr val="tx1"/>
                  </a:solidFill>
                  <a:latin typeface="Arial" panose="020B0604020202020204" pitchFamily="34" charset="0"/>
                </a:defRPr>
              </a:lvl9pPr>
            </a:lstStyle>
            <a:p>
              <a:pPr>
                <a:spcBef>
                  <a:spcPct val="0"/>
                </a:spcBef>
                <a:spcAft>
                  <a:spcPct val="0"/>
                </a:spcAft>
                <a:buFontTx/>
                <a:buNone/>
              </a:pPr>
              <a:r>
                <a:rPr lang="en-US" altLang="en-US" sz="1400" b="0" dirty="0">
                  <a:latin typeface="+mj-lt"/>
                  <a:cs typeface="Times New Roman" panose="02020603050405020304" pitchFamily="18" charset="0"/>
                </a:rPr>
                <a:t>Seven-gene profile from FFT allowed separation into “high LRR risk” and “low LRR risk” in training set (A&amp;B) such that PMRT was only beneficial in HR. Four-gene profile from FFPE in validation cohort predictive of PMRT benefit.</a:t>
              </a:r>
            </a:p>
            <a:p>
              <a:pPr>
                <a:spcBef>
                  <a:spcPct val="0"/>
                </a:spcBef>
                <a:spcAft>
                  <a:spcPct val="0"/>
                </a:spcAft>
                <a:buFontTx/>
                <a:buNone/>
              </a:pPr>
              <a:endParaRPr lang="en-US" altLang="en-US" sz="1400" b="0" dirty="0">
                <a:latin typeface="+mj-lt"/>
                <a:cs typeface="Times New Roman" panose="02020603050405020304" pitchFamily="18" charset="0"/>
              </a:endParaRPr>
            </a:p>
            <a:p>
              <a:pPr>
                <a:spcBef>
                  <a:spcPct val="0"/>
                </a:spcBef>
                <a:spcAft>
                  <a:spcPct val="0"/>
                </a:spcAft>
                <a:buFontTx/>
                <a:buNone/>
              </a:pPr>
              <a:r>
                <a:rPr lang="en-US" altLang="en-US" sz="1400" b="0" dirty="0">
                  <a:latin typeface="+mj-lt"/>
                  <a:cs typeface="Times New Roman" panose="02020603050405020304" pitchFamily="18" charset="0"/>
                </a:rPr>
                <a:t>Results need to be tested in a prospective study.</a:t>
              </a:r>
            </a:p>
            <a:p>
              <a:pPr>
                <a:spcBef>
                  <a:spcPct val="0"/>
                </a:spcBef>
                <a:spcAft>
                  <a:spcPct val="0"/>
                </a:spcAft>
                <a:buFontTx/>
                <a:buNone/>
              </a:pPr>
              <a:r>
                <a:rPr lang="en-US" altLang="en-US" sz="1400" b="0" dirty="0">
                  <a:latin typeface="+mj-lt"/>
                  <a:cs typeface="Times New Roman" panose="02020603050405020304" pitchFamily="18" charset="0"/>
                </a:rPr>
                <a:t>						                				</a:t>
              </a:r>
              <a:endParaRPr lang="en-US" altLang="en-US" sz="1400" b="0" i="1" dirty="0">
                <a:latin typeface="+mj-lt"/>
                <a:cs typeface="Times New Roman" panose="02020603050405020304" pitchFamily="18" charset="0"/>
              </a:endParaRPr>
            </a:p>
          </p:txBody>
        </p:sp>
      </p:grpSp>
      <p:sp>
        <p:nvSpPr>
          <p:cNvPr id="3" name="TextBox 1">
            <a:extLst>
              <a:ext uri="{FF2B5EF4-FFF2-40B4-BE49-F238E27FC236}">
                <a16:creationId xmlns:a16="http://schemas.microsoft.com/office/drawing/2014/main" id="{F3B2AF5C-D309-6E84-12AF-330C5025088E}"/>
              </a:ext>
            </a:extLst>
          </p:cNvPr>
          <p:cNvSpPr txBox="1">
            <a:spLocks noChangeArrowheads="1"/>
          </p:cNvSpPr>
          <p:nvPr/>
        </p:nvSpPr>
        <p:spPr bwMode="auto">
          <a:xfrm>
            <a:off x="1800687" y="470744"/>
            <a:ext cx="866664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5000"/>
              </a:spcAft>
              <a:buChar char="•"/>
              <a:defRPr sz="3200" b="1">
                <a:solidFill>
                  <a:schemeClr val="tx1"/>
                </a:solidFill>
                <a:latin typeface="Arial" panose="020B0604020202020204" pitchFamily="34" charset="0"/>
              </a:defRPr>
            </a:lvl1pPr>
            <a:lvl2pPr marL="742950" indent="-285750">
              <a:spcBef>
                <a:spcPct val="20000"/>
              </a:spcBef>
              <a:spcAft>
                <a:spcPct val="25000"/>
              </a:spcAft>
              <a:buChar char="–"/>
              <a:defRPr sz="2800" b="1">
                <a:solidFill>
                  <a:schemeClr val="tx1"/>
                </a:solidFill>
                <a:latin typeface="Arial" panose="020B0604020202020204" pitchFamily="34" charset="0"/>
              </a:defRPr>
            </a:lvl2pPr>
            <a:lvl3pPr marL="1143000" indent="-228600">
              <a:spcBef>
                <a:spcPct val="20000"/>
              </a:spcBef>
              <a:spcAft>
                <a:spcPct val="25000"/>
              </a:spcAft>
              <a:buChar char="•"/>
              <a:defRPr sz="2400">
                <a:solidFill>
                  <a:schemeClr val="tx1"/>
                </a:solidFill>
                <a:latin typeface="Arial" panose="020B0604020202020204" pitchFamily="34" charset="0"/>
              </a:defRPr>
            </a:lvl3pPr>
            <a:lvl4pPr marL="1600200" indent="-228600">
              <a:spcBef>
                <a:spcPct val="20000"/>
              </a:spcBef>
              <a:spcAft>
                <a:spcPct val="25000"/>
              </a:spcAft>
              <a:buChar char="–"/>
              <a:defRPr sz="2000" b="1">
                <a:solidFill>
                  <a:schemeClr val="tx1"/>
                </a:solidFill>
                <a:latin typeface="Arial" panose="020B0604020202020204" pitchFamily="34" charset="0"/>
              </a:defRPr>
            </a:lvl4pPr>
            <a:lvl5pPr marL="2057400" indent="-228600">
              <a:spcBef>
                <a:spcPct val="20000"/>
              </a:spcBef>
              <a:spcAft>
                <a:spcPct val="25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5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5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5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5000"/>
              </a:spcAft>
              <a:buChar char="»"/>
              <a:defRPr sz="2000">
                <a:solidFill>
                  <a:schemeClr val="tx1"/>
                </a:solidFill>
                <a:latin typeface="Arial" panose="020B0604020202020204" pitchFamily="34" charset="0"/>
              </a:defRPr>
            </a:lvl9pPr>
          </a:lstStyle>
          <a:p>
            <a:pPr algn="ctr">
              <a:spcBef>
                <a:spcPts val="0"/>
              </a:spcBef>
              <a:spcAft>
                <a:spcPts val="0"/>
              </a:spcAft>
              <a:buNone/>
            </a:pPr>
            <a:r>
              <a:rPr lang="en-US" sz="2000" dirty="0">
                <a:solidFill>
                  <a:srgbClr val="212121"/>
                </a:solidFill>
                <a:latin typeface="+mj-lt"/>
                <a:cs typeface="Times New Roman" panose="02020603050405020304" pitchFamily="18" charset="0"/>
              </a:rPr>
              <a:t>Development and Validation of a Gene Profile Predicting Benefit of </a:t>
            </a:r>
          </a:p>
          <a:p>
            <a:pPr algn="ctr">
              <a:spcBef>
                <a:spcPts val="0"/>
              </a:spcBef>
              <a:spcAft>
                <a:spcPts val="0"/>
              </a:spcAft>
              <a:buNone/>
            </a:pPr>
            <a:r>
              <a:rPr lang="en-US" sz="2000" dirty="0">
                <a:solidFill>
                  <a:srgbClr val="212121"/>
                </a:solidFill>
                <a:latin typeface="+mj-lt"/>
                <a:cs typeface="Times New Roman" panose="02020603050405020304" pitchFamily="18" charset="0"/>
              </a:rPr>
              <a:t>Post-mastectomy RT in Patients w/ High-risk BC:</a:t>
            </a:r>
          </a:p>
          <a:p>
            <a:pPr algn="ctr">
              <a:spcBef>
                <a:spcPts val="0"/>
              </a:spcBef>
              <a:spcAft>
                <a:spcPts val="0"/>
              </a:spcAft>
              <a:buNone/>
            </a:pPr>
            <a:r>
              <a:rPr lang="en-US" sz="1800" dirty="0">
                <a:solidFill>
                  <a:srgbClr val="212121"/>
                </a:solidFill>
                <a:latin typeface="+mj-lt"/>
                <a:cs typeface="Times New Roman" panose="02020603050405020304" pitchFamily="18" charset="0"/>
              </a:rPr>
              <a:t>Study of Gene Expression in the </a:t>
            </a:r>
            <a:r>
              <a:rPr lang="en-US" sz="1800" dirty="0" err="1">
                <a:solidFill>
                  <a:srgbClr val="FF0000"/>
                </a:solidFill>
                <a:latin typeface="+mj-lt"/>
                <a:cs typeface="Times New Roman" panose="02020603050405020304" pitchFamily="18" charset="0"/>
              </a:rPr>
              <a:t>DBCG82bc</a:t>
            </a:r>
            <a:r>
              <a:rPr lang="en-US" sz="1800" dirty="0">
                <a:solidFill>
                  <a:srgbClr val="FF0000"/>
                </a:solidFill>
                <a:latin typeface="+mj-lt"/>
                <a:cs typeface="Times New Roman" panose="02020603050405020304" pitchFamily="18" charset="0"/>
              </a:rPr>
              <a:t> </a:t>
            </a:r>
            <a:r>
              <a:rPr lang="en-US" sz="1800" dirty="0">
                <a:solidFill>
                  <a:srgbClr val="212121"/>
                </a:solidFill>
                <a:latin typeface="+mj-lt"/>
                <a:cs typeface="Times New Roman" panose="02020603050405020304" pitchFamily="18" charset="0"/>
              </a:rPr>
              <a:t>Cohort</a:t>
            </a:r>
          </a:p>
        </p:txBody>
      </p:sp>
      <p:sp>
        <p:nvSpPr>
          <p:cNvPr id="2" name="TextBox 1">
            <a:extLst>
              <a:ext uri="{FF2B5EF4-FFF2-40B4-BE49-F238E27FC236}">
                <a16:creationId xmlns:a16="http://schemas.microsoft.com/office/drawing/2014/main" id="{5525C7E8-1CD9-A085-30D8-3B14FBB45A79}"/>
              </a:ext>
            </a:extLst>
          </p:cNvPr>
          <p:cNvSpPr txBox="1"/>
          <p:nvPr/>
        </p:nvSpPr>
        <p:spPr>
          <a:xfrm>
            <a:off x="7290486" y="6079479"/>
            <a:ext cx="4596714" cy="338554"/>
          </a:xfrm>
          <a:prstGeom prst="rect">
            <a:avLst/>
          </a:prstGeom>
          <a:noFill/>
        </p:spPr>
        <p:txBody>
          <a:bodyPr wrap="square" rtlCol="0">
            <a:spAutoFit/>
          </a:bodyPr>
          <a:lstStyle/>
          <a:p>
            <a:r>
              <a:rPr lang="en-US" sz="1600" b="0" dirty="0" err="1"/>
              <a:t>Tramm</a:t>
            </a:r>
            <a:r>
              <a:rPr lang="en-US" sz="1600" b="0" dirty="0"/>
              <a:t> T et al. </a:t>
            </a:r>
            <a:r>
              <a:rPr lang="en-US" sz="1600" b="0" i="1" dirty="0"/>
              <a:t>Clin Cancer Res</a:t>
            </a:r>
            <a:r>
              <a:rPr lang="en-US" sz="1600" b="0" dirty="0"/>
              <a:t>. 2014;20(20).</a:t>
            </a:r>
          </a:p>
        </p:txBody>
      </p:sp>
    </p:spTree>
    <p:extLst>
      <p:ext uri="{BB962C8B-B14F-4D97-AF65-F5344CB8AC3E}">
        <p14:creationId xmlns:p14="http://schemas.microsoft.com/office/powerpoint/2010/main" val="1540760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09153A-C653-490A-A5CC-224DD3C95935}"/>
              </a:ext>
            </a:extLst>
          </p:cNvPr>
          <p:cNvSpPr txBox="1"/>
          <p:nvPr/>
        </p:nvSpPr>
        <p:spPr>
          <a:xfrm>
            <a:off x="1746831" y="1326748"/>
            <a:ext cx="8698338" cy="369332"/>
          </a:xfrm>
          <a:prstGeom prst="rect">
            <a:avLst/>
          </a:prstGeom>
          <a:noFill/>
        </p:spPr>
        <p:txBody>
          <a:bodyPr wrap="square" rtlCol="0">
            <a:spAutoFit/>
          </a:bodyPr>
          <a:lstStyle/>
          <a:p>
            <a:r>
              <a:rPr lang="en-US" altLang="en-US" dirty="0">
                <a:latin typeface="Times" panose="02020603050405020304" pitchFamily="18" charset="0"/>
              </a:rPr>
              <a:t>Association of the Radiosensitivity Signature with Clinical Outcome (</a:t>
            </a:r>
            <a:r>
              <a:rPr lang="en-US" altLang="en-US" dirty="0" err="1">
                <a:latin typeface="Times" panose="02020603050405020304" pitchFamily="18" charset="0"/>
              </a:rPr>
              <a:t>Karolinksa</a:t>
            </a:r>
            <a:r>
              <a:rPr lang="en-US" altLang="en-US" dirty="0">
                <a:latin typeface="Times" panose="02020603050405020304" pitchFamily="18" charset="0"/>
              </a:rPr>
              <a:t> dataset)</a:t>
            </a:r>
          </a:p>
        </p:txBody>
      </p:sp>
      <p:sp>
        <p:nvSpPr>
          <p:cNvPr id="6" name="Title 1">
            <a:extLst>
              <a:ext uri="{FF2B5EF4-FFF2-40B4-BE49-F238E27FC236}">
                <a16:creationId xmlns:a16="http://schemas.microsoft.com/office/drawing/2014/main" id="{56BEB91A-280C-5185-A404-D66D8BDD8D0B}"/>
              </a:ext>
            </a:extLst>
          </p:cNvPr>
          <p:cNvSpPr txBox="1">
            <a:spLocks/>
          </p:cNvSpPr>
          <p:nvPr/>
        </p:nvSpPr>
        <p:spPr>
          <a:xfrm>
            <a:off x="0" y="559757"/>
            <a:ext cx="12192000" cy="642163"/>
          </a:xfrm>
        </p:spPr>
        <p:txBody>
          <a:bodyPr>
            <a:noAutofit/>
          </a:bodyPr>
          <a:lstStyle>
            <a:lvl1pPr algn="l" defTabSz="457200" rtl="0" eaLnBrk="1" fontAlgn="base" hangingPunct="1">
              <a:spcBef>
                <a:spcPct val="0"/>
              </a:spcBef>
              <a:spcAft>
                <a:spcPct val="0"/>
              </a:spcAft>
              <a:defRPr sz="2200" b="1" kern="1200">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9pPr>
          </a:lstStyle>
          <a:p>
            <a:pPr algn="ctr"/>
            <a:r>
              <a:rPr lang="en-US" sz="2400" dirty="0">
                <a:cs typeface="Times New Roman" panose="02020603050405020304" pitchFamily="18" charset="0"/>
              </a:rPr>
              <a:t>Validation of a Radiosensitive Molecular Signature in Breast Cancer</a:t>
            </a:r>
          </a:p>
          <a:p>
            <a:pPr algn="ctr"/>
            <a:endParaRPr lang="en-US" sz="1800" i="1" dirty="0">
              <a:cs typeface="Times New Roman" panose="02020603050405020304" pitchFamily="18" charset="0"/>
            </a:endParaRPr>
          </a:p>
        </p:txBody>
      </p:sp>
      <p:grpSp>
        <p:nvGrpSpPr>
          <p:cNvPr id="3" name="Group 2">
            <a:extLst>
              <a:ext uri="{FF2B5EF4-FFF2-40B4-BE49-F238E27FC236}">
                <a16:creationId xmlns:a16="http://schemas.microsoft.com/office/drawing/2014/main" id="{142EC1E9-7249-694F-3FE6-508116E92344}"/>
              </a:ext>
            </a:extLst>
          </p:cNvPr>
          <p:cNvGrpSpPr/>
          <p:nvPr/>
        </p:nvGrpSpPr>
        <p:grpSpPr>
          <a:xfrm>
            <a:off x="1685250" y="1797583"/>
            <a:ext cx="8821499" cy="4549951"/>
            <a:chOff x="1835942" y="1797583"/>
            <a:chExt cx="8821499" cy="4549951"/>
          </a:xfrm>
        </p:grpSpPr>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942" y="1797583"/>
              <a:ext cx="4690028"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943" y="4224356"/>
              <a:ext cx="4759085" cy="212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a:extLst>
                <a:ext uri="{FF2B5EF4-FFF2-40B4-BE49-F238E27FC236}">
                  <a16:creationId xmlns:a16="http://schemas.microsoft.com/office/drawing/2014/main" id="{10B38B81-B72E-4650-01C5-B36688E1AD12}"/>
                </a:ext>
              </a:extLst>
            </p:cNvPr>
            <p:cNvSpPr txBox="1">
              <a:spLocks noChangeArrowheads="1"/>
            </p:cNvSpPr>
            <p:nvPr/>
          </p:nvSpPr>
          <p:spPr bwMode="auto">
            <a:xfrm>
              <a:off x="6595028" y="1883902"/>
              <a:ext cx="4062413"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5000"/>
                </a:spcAft>
                <a:buChar char="•"/>
                <a:defRPr sz="3200" b="1">
                  <a:solidFill>
                    <a:schemeClr val="tx1"/>
                  </a:solidFill>
                  <a:latin typeface="Arial" panose="020B0604020202020204" pitchFamily="34" charset="0"/>
                </a:defRPr>
              </a:lvl1pPr>
              <a:lvl2pPr marL="742950" indent="-285750">
                <a:spcBef>
                  <a:spcPct val="20000"/>
                </a:spcBef>
                <a:spcAft>
                  <a:spcPct val="25000"/>
                </a:spcAft>
                <a:buChar char="–"/>
                <a:defRPr sz="2800" b="1">
                  <a:solidFill>
                    <a:schemeClr val="tx1"/>
                  </a:solidFill>
                  <a:latin typeface="Arial" panose="020B0604020202020204" pitchFamily="34" charset="0"/>
                </a:defRPr>
              </a:lvl2pPr>
              <a:lvl3pPr marL="1143000" indent="-228600">
                <a:spcBef>
                  <a:spcPct val="20000"/>
                </a:spcBef>
                <a:spcAft>
                  <a:spcPct val="25000"/>
                </a:spcAft>
                <a:buChar char="•"/>
                <a:defRPr sz="2400">
                  <a:solidFill>
                    <a:schemeClr val="tx1"/>
                  </a:solidFill>
                  <a:latin typeface="Arial" panose="020B0604020202020204" pitchFamily="34" charset="0"/>
                </a:defRPr>
              </a:lvl3pPr>
              <a:lvl4pPr marL="1600200" indent="-228600">
                <a:spcBef>
                  <a:spcPct val="20000"/>
                </a:spcBef>
                <a:spcAft>
                  <a:spcPct val="25000"/>
                </a:spcAft>
                <a:buChar char="–"/>
                <a:defRPr sz="2000" b="1">
                  <a:solidFill>
                    <a:schemeClr val="tx1"/>
                  </a:solidFill>
                  <a:latin typeface="Arial" panose="020B0604020202020204" pitchFamily="34" charset="0"/>
                </a:defRPr>
              </a:lvl4pPr>
              <a:lvl5pPr marL="2057400" indent="-228600">
                <a:spcBef>
                  <a:spcPct val="20000"/>
                </a:spcBef>
                <a:spcAft>
                  <a:spcPct val="25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5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5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5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5000"/>
                </a:spcAft>
                <a:buChar char="»"/>
                <a:defRPr sz="2000">
                  <a:solidFill>
                    <a:schemeClr val="tx1"/>
                  </a:solidFill>
                  <a:latin typeface="Arial" panose="020B0604020202020204" pitchFamily="34" charset="0"/>
                </a:defRPr>
              </a:lvl9pPr>
            </a:lstStyle>
            <a:p>
              <a:pPr marL="228600" indent="-228600">
                <a:spcBef>
                  <a:spcPct val="0"/>
                </a:spcBef>
                <a:spcAft>
                  <a:spcPts val="1200"/>
                </a:spcAft>
                <a:buFontTx/>
                <a:buAutoNum type="alphaUcParenR"/>
              </a:pPr>
              <a:r>
                <a:rPr lang="en-US" altLang="en-US" sz="1200" b="0" dirty="0">
                  <a:latin typeface="+mj-lt"/>
                </a:rPr>
                <a:t>RSI identifies a radiosensitive population (25th percentile) that has an improved 5-year RFS in patients treated with surgery (lumpectomy) and RT. An interaction model between RSI and RT is consistent with RSI being RT-specific (</a:t>
              </a:r>
              <a:r>
                <a:rPr lang="en-US" altLang="en-US" sz="1200" b="0" i="1" dirty="0">
                  <a:latin typeface="+mj-lt"/>
                </a:rPr>
                <a:t>P</a:t>
              </a:r>
              <a:r>
                <a:rPr lang="en-US" altLang="en-US" sz="1200" b="0" dirty="0">
                  <a:latin typeface="+mj-lt"/>
                </a:rPr>
                <a:t> = .05). </a:t>
              </a:r>
            </a:p>
            <a:p>
              <a:pPr marL="228600" indent="-228600">
                <a:spcBef>
                  <a:spcPct val="0"/>
                </a:spcBef>
                <a:spcAft>
                  <a:spcPct val="0"/>
                </a:spcAft>
                <a:buFontTx/>
                <a:buAutoNum type="alphaUcParenR"/>
              </a:pPr>
              <a:r>
                <a:rPr lang="en-US" altLang="en-US" sz="1200" b="0" dirty="0">
                  <a:latin typeface="+mj-lt"/>
                </a:rPr>
                <a:t>Kaplan–Meier curves of predicted radiosensitive and radioresistant patients treated with mastectomy and no RT.</a:t>
              </a:r>
            </a:p>
          </p:txBody>
        </p:sp>
        <p:sp>
          <p:nvSpPr>
            <p:cNvPr id="9" name="TextBox 8">
              <a:extLst>
                <a:ext uri="{FF2B5EF4-FFF2-40B4-BE49-F238E27FC236}">
                  <a16:creationId xmlns:a16="http://schemas.microsoft.com/office/drawing/2014/main" id="{68513275-41ED-5BB6-AFA1-6DAFC551058E}"/>
                </a:ext>
              </a:extLst>
            </p:cNvPr>
            <p:cNvSpPr txBox="1"/>
            <p:nvPr/>
          </p:nvSpPr>
          <p:spPr>
            <a:xfrm>
              <a:off x="6719518" y="4203114"/>
              <a:ext cx="3814762" cy="1723549"/>
            </a:xfrm>
            <a:prstGeom prst="rect">
              <a:avLst/>
            </a:prstGeom>
            <a:noFill/>
          </p:spPr>
          <p:txBody>
            <a:bodyPr>
              <a:spAutoFit/>
            </a:bodyPr>
            <a:lstStyle/>
            <a:p>
              <a:pPr>
                <a:defRPr/>
              </a:pPr>
              <a:r>
                <a:rPr lang="en-US" sz="1200" dirty="0"/>
                <a:t>Association of the Radiosensitivity Signature with Distant Metastasis-Free Survival (Erasmus dataset). </a:t>
              </a:r>
            </a:p>
            <a:p>
              <a:pPr>
                <a:defRPr/>
              </a:pPr>
              <a:endParaRPr lang="en-US" sz="1200" dirty="0"/>
            </a:p>
            <a:p>
              <a:pPr marL="257175" indent="-257175">
                <a:spcAft>
                  <a:spcPts val="1200"/>
                </a:spcAft>
                <a:buFontTx/>
                <a:buAutoNum type="alphaUcParenR"/>
                <a:defRPr/>
              </a:pPr>
              <a:r>
                <a:rPr lang="en-US" sz="1200" dirty="0"/>
                <a:t>Kaplan–Meier curves of 282 patients treated with surgery + RT. </a:t>
              </a:r>
            </a:p>
            <a:p>
              <a:pPr marL="257175" indent="-257175">
                <a:buFontTx/>
                <a:buAutoNum type="alphaUcParenR"/>
                <a:defRPr/>
              </a:pPr>
              <a:r>
                <a:rPr lang="en-US" sz="1200" dirty="0"/>
                <a:t>Kaplan–Meier curves of 62 patients treated with mastectomy alone. </a:t>
              </a:r>
            </a:p>
            <a:p>
              <a:pPr>
                <a:defRPr/>
              </a:pPr>
              <a:endParaRPr lang="en-US" sz="1200" dirty="0"/>
            </a:p>
          </p:txBody>
        </p:sp>
      </p:grpSp>
      <p:sp>
        <p:nvSpPr>
          <p:cNvPr id="4" name="TextBox 3">
            <a:extLst>
              <a:ext uri="{FF2B5EF4-FFF2-40B4-BE49-F238E27FC236}">
                <a16:creationId xmlns:a16="http://schemas.microsoft.com/office/drawing/2014/main" id="{C1CF4845-99AC-EB44-B672-C26183F4A712}"/>
              </a:ext>
            </a:extLst>
          </p:cNvPr>
          <p:cNvSpPr txBox="1"/>
          <p:nvPr/>
        </p:nvSpPr>
        <p:spPr>
          <a:xfrm>
            <a:off x="6928022" y="6147487"/>
            <a:ext cx="5263978" cy="615553"/>
          </a:xfrm>
          <a:prstGeom prst="rect">
            <a:avLst/>
          </a:prstGeom>
          <a:noFill/>
        </p:spPr>
        <p:txBody>
          <a:bodyPr wrap="square" rtlCol="0">
            <a:spAutoFit/>
          </a:bodyPr>
          <a:lstStyle/>
          <a:p>
            <a:r>
              <a:rPr lang="en-US" sz="1600" b="0" dirty="0"/>
              <a:t>Eschrich SA et al. </a:t>
            </a:r>
            <a:r>
              <a:rPr lang="en-US" sz="1600" b="0" i="1" dirty="0"/>
              <a:t>Clin Cancer Res</a:t>
            </a:r>
            <a:r>
              <a:rPr lang="en-US" sz="1600" b="0" dirty="0"/>
              <a:t>. 2012;18(18).</a:t>
            </a:r>
          </a:p>
          <a:p>
            <a:endParaRPr lang="en-US" dirty="0"/>
          </a:p>
        </p:txBody>
      </p:sp>
    </p:spTree>
    <p:extLst>
      <p:ext uri="{BB962C8B-B14F-4D97-AF65-F5344CB8AC3E}">
        <p14:creationId xmlns:p14="http://schemas.microsoft.com/office/powerpoint/2010/main" val="4163041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4151-1BA5-6D1D-6FA8-0E706A9ED791}"/>
              </a:ext>
            </a:extLst>
          </p:cNvPr>
          <p:cNvSpPr>
            <a:spLocks noGrp="1"/>
          </p:cNvSpPr>
          <p:nvPr>
            <p:ph type="title"/>
          </p:nvPr>
        </p:nvSpPr>
        <p:spPr>
          <a:xfrm>
            <a:off x="778933" y="505492"/>
            <a:ext cx="10972800" cy="636588"/>
          </a:xfrm>
        </p:spPr>
        <p:txBody>
          <a:bodyPr>
            <a:normAutofit fontScale="90000"/>
          </a:bodyPr>
          <a:lstStyle/>
          <a:p>
            <a:r>
              <a:rPr lang="en-US" b="0" dirty="0"/>
              <a:t>Utilizing the genomically adjusted radiation dose (GARD) to personalize adjuvant radiotherapy in triple negative breast cancer management</a:t>
            </a:r>
            <a:br>
              <a:rPr lang="en-US" b="0" dirty="0"/>
            </a:br>
            <a:endParaRPr lang="en-US" dirty="0"/>
          </a:p>
        </p:txBody>
      </p:sp>
      <p:pic>
        <p:nvPicPr>
          <p:cNvPr id="6" name="Content Placeholder 5" descr="A graph showing the number of patients with cancer&#10;&#10;AI-generated content may be incorrect.">
            <a:extLst>
              <a:ext uri="{FF2B5EF4-FFF2-40B4-BE49-F238E27FC236}">
                <a16:creationId xmlns:a16="http://schemas.microsoft.com/office/drawing/2014/main" id="{E21B9EC0-8184-6D54-B454-237C30A3ADB0}"/>
              </a:ext>
            </a:extLst>
          </p:cNvPr>
          <p:cNvPicPr>
            <a:picLocks noGrp="1" noChangeAspect="1"/>
          </p:cNvPicPr>
          <p:nvPr>
            <p:ph idx="1"/>
          </p:nvPr>
        </p:nvPicPr>
        <p:blipFill>
          <a:blip r:embed="rId2"/>
          <a:stretch>
            <a:fillRect/>
          </a:stretch>
        </p:blipFill>
        <p:spPr>
          <a:xfrm>
            <a:off x="863012" y="1548783"/>
            <a:ext cx="4337331" cy="3163986"/>
          </a:xfrm>
        </p:spPr>
      </p:pic>
      <p:sp>
        <p:nvSpPr>
          <p:cNvPr id="4" name="Slide Number Placeholder 3">
            <a:extLst>
              <a:ext uri="{FF2B5EF4-FFF2-40B4-BE49-F238E27FC236}">
                <a16:creationId xmlns:a16="http://schemas.microsoft.com/office/drawing/2014/main" id="{C7C47A2D-6EF0-3DCA-4CCF-FFFDF71F8A3F}"/>
              </a:ext>
            </a:extLst>
          </p:cNvPr>
          <p:cNvSpPr>
            <a:spLocks noGrp="1"/>
          </p:cNvSpPr>
          <p:nvPr>
            <p:ph type="sldNum" sz="quarter" idx="10"/>
          </p:nvPr>
        </p:nvSpPr>
        <p:spPr/>
        <p:txBody>
          <a:bodyPr/>
          <a:lstStyle/>
          <a:p>
            <a:pPr>
              <a:defRPr/>
            </a:pPr>
            <a:fld id="{159EC7EE-72D3-4F41-9116-EBDDDD421A5C}" type="slidenum">
              <a:rPr lang="en-US" altLang="en-US" smtClean="0"/>
              <a:pPr>
                <a:defRPr/>
              </a:pPr>
              <a:t>32</a:t>
            </a:fld>
            <a:endParaRPr lang="en-US" altLang="en-US"/>
          </a:p>
        </p:txBody>
      </p:sp>
      <p:pic>
        <p:nvPicPr>
          <p:cNvPr id="8" name="Picture 7" descr="A graph with a line&#10;&#10;AI-generated content may be incorrect.">
            <a:extLst>
              <a:ext uri="{FF2B5EF4-FFF2-40B4-BE49-F238E27FC236}">
                <a16:creationId xmlns:a16="http://schemas.microsoft.com/office/drawing/2014/main" id="{275746F0-8B33-3464-BEDF-785BFBE202DF}"/>
              </a:ext>
            </a:extLst>
          </p:cNvPr>
          <p:cNvPicPr>
            <a:picLocks noChangeAspect="1"/>
          </p:cNvPicPr>
          <p:nvPr/>
        </p:nvPicPr>
        <p:blipFill>
          <a:blip r:embed="rId3"/>
          <a:stretch>
            <a:fillRect/>
          </a:stretch>
        </p:blipFill>
        <p:spPr>
          <a:xfrm>
            <a:off x="6395162" y="1484775"/>
            <a:ext cx="4321147" cy="3948913"/>
          </a:xfrm>
          <a:prstGeom prst="rect">
            <a:avLst/>
          </a:prstGeom>
        </p:spPr>
      </p:pic>
      <p:sp>
        <p:nvSpPr>
          <p:cNvPr id="9" name="TextBox 8">
            <a:extLst>
              <a:ext uri="{FF2B5EF4-FFF2-40B4-BE49-F238E27FC236}">
                <a16:creationId xmlns:a16="http://schemas.microsoft.com/office/drawing/2014/main" id="{8ABBBBE4-109B-4786-C8DE-8DD580DB58AA}"/>
              </a:ext>
            </a:extLst>
          </p:cNvPr>
          <p:cNvSpPr txBox="1"/>
          <p:nvPr/>
        </p:nvSpPr>
        <p:spPr>
          <a:xfrm>
            <a:off x="653189" y="4956048"/>
            <a:ext cx="5032686" cy="830997"/>
          </a:xfrm>
          <a:prstGeom prst="rect">
            <a:avLst/>
          </a:prstGeom>
          <a:noFill/>
        </p:spPr>
        <p:txBody>
          <a:bodyPr wrap="square" rtlCol="0">
            <a:spAutoFit/>
          </a:bodyPr>
          <a:lstStyle/>
          <a:p>
            <a:r>
              <a:rPr lang="en-US" sz="1600" dirty="0"/>
              <a:t>Kaplan Meier for local control in triple negative patients with GARD high/sensitive (&gt; 23) and GARD low/resistant (&lt;23)</a:t>
            </a:r>
          </a:p>
        </p:txBody>
      </p:sp>
      <p:sp>
        <p:nvSpPr>
          <p:cNvPr id="10" name="TextBox 9">
            <a:extLst>
              <a:ext uri="{FF2B5EF4-FFF2-40B4-BE49-F238E27FC236}">
                <a16:creationId xmlns:a16="http://schemas.microsoft.com/office/drawing/2014/main" id="{EA5A09DC-8F84-F845-4723-AF7EDCDD4B9C}"/>
              </a:ext>
            </a:extLst>
          </p:cNvPr>
          <p:cNvSpPr txBox="1"/>
          <p:nvPr/>
        </p:nvSpPr>
        <p:spPr>
          <a:xfrm>
            <a:off x="6501384" y="5605272"/>
            <a:ext cx="4434840" cy="1077218"/>
          </a:xfrm>
          <a:prstGeom prst="rect">
            <a:avLst/>
          </a:prstGeom>
          <a:noFill/>
        </p:spPr>
        <p:txBody>
          <a:bodyPr wrap="square" rtlCol="0">
            <a:spAutoFit/>
          </a:bodyPr>
          <a:lstStyle/>
          <a:p>
            <a:r>
              <a:rPr lang="en-US" sz="1600" dirty="0"/>
              <a:t>Model for the percentage of triple negative patients achieving GARD high with doses between 30 and 70 Gy.  91% of patients LRC optimized with 70 Gy</a:t>
            </a:r>
          </a:p>
        </p:txBody>
      </p:sp>
      <p:sp>
        <p:nvSpPr>
          <p:cNvPr id="11" name="TextBox 10">
            <a:extLst>
              <a:ext uri="{FF2B5EF4-FFF2-40B4-BE49-F238E27FC236}">
                <a16:creationId xmlns:a16="http://schemas.microsoft.com/office/drawing/2014/main" id="{6E9E700A-631D-8316-135D-0D0875441226}"/>
              </a:ext>
            </a:extLst>
          </p:cNvPr>
          <p:cNvSpPr txBox="1"/>
          <p:nvPr/>
        </p:nvSpPr>
        <p:spPr>
          <a:xfrm>
            <a:off x="356616" y="6210562"/>
            <a:ext cx="5192099" cy="369332"/>
          </a:xfrm>
          <a:prstGeom prst="rect">
            <a:avLst/>
          </a:prstGeom>
          <a:noFill/>
        </p:spPr>
        <p:txBody>
          <a:bodyPr wrap="square" rtlCol="0">
            <a:spAutoFit/>
          </a:bodyPr>
          <a:lstStyle/>
          <a:p>
            <a:r>
              <a:rPr lang="en-US" dirty="0"/>
              <a:t>Ahmed K., </a:t>
            </a:r>
            <a:r>
              <a:rPr lang="en-US" dirty="0" err="1"/>
              <a:t>EBioMed</a:t>
            </a:r>
            <a:r>
              <a:rPr lang="en-US" dirty="0"/>
              <a:t>, 2019:  47</a:t>
            </a:r>
          </a:p>
        </p:txBody>
      </p:sp>
    </p:spTree>
    <p:extLst>
      <p:ext uri="{BB962C8B-B14F-4D97-AF65-F5344CB8AC3E}">
        <p14:creationId xmlns:p14="http://schemas.microsoft.com/office/powerpoint/2010/main" val="1689578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ADA6-8BA1-659F-D9DE-651366FA01E4}"/>
              </a:ext>
            </a:extLst>
          </p:cNvPr>
          <p:cNvSpPr>
            <a:spLocks noGrp="1"/>
          </p:cNvSpPr>
          <p:nvPr>
            <p:ph type="title"/>
          </p:nvPr>
        </p:nvSpPr>
        <p:spPr>
          <a:xfrm>
            <a:off x="1880616" y="226758"/>
            <a:ext cx="8918448" cy="636588"/>
          </a:xfrm>
        </p:spPr>
        <p:txBody>
          <a:bodyPr/>
          <a:lstStyle/>
          <a:p>
            <a:r>
              <a:rPr lang="en-US" b="0" dirty="0"/>
              <a:t>Genomic analysis of radiosensitivity in breast cancer</a:t>
            </a:r>
            <a:endParaRPr lang="en-US" dirty="0"/>
          </a:p>
        </p:txBody>
      </p:sp>
      <p:pic>
        <p:nvPicPr>
          <p:cNvPr id="5" name="Content Placeholder 4" descr="A screenshot of a graph&#10;&#10;AI-generated content may be incorrect.">
            <a:extLst>
              <a:ext uri="{FF2B5EF4-FFF2-40B4-BE49-F238E27FC236}">
                <a16:creationId xmlns:a16="http://schemas.microsoft.com/office/drawing/2014/main" id="{E0172E8B-9EDA-830C-EE3E-3884BB54EFFD}"/>
              </a:ext>
            </a:extLst>
          </p:cNvPr>
          <p:cNvPicPr>
            <a:picLocks noGrp="1" noChangeAspect="1"/>
          </p:cNvPicPr>
          <p:nvPr>
            <p:ph idx="1"/>
          </p:nvPr>
        </p:nvPicPr>
        <p:blipFill>
          <a:blip r:embed="rId2"/>
          <a:stretch>
            <a:fillRect/>
          </a:stretch>
        </p:blipFill>
        <p:spPr>
          <a:xfrm>
            <a:off x="324193" y="694944"/>
            <a:ext cx="5949141" cy="6068124"/>
          </a:xfrm>
        </p:spPr>
      </p:pic>
      <p:sp>
        <p:nvSpPr>
          <p:cNvPr id="6" name="TextBox 5">
            <a:extLst>
              <a:ext uri="{FF2B5EF4-FFF2-40B4-BE49-F238E27FC236}">
                <a16:creationId xmlns:a16="http://schemas.microsoft.com/office/drawing/2014/main" id="{6DB1A9ED-57F7-8408-B395-3BAC9A85ADAA}"/>
              </a:ext>
            </a:extLst>
          </p:cNvPr>
          <p:cNvSpPr txBox="1"/>
          <p:nvPr/>
        </p:nvSpPr>
        <p:spPr>
          <a:xfrm>
            <a:off x="6490626" y="872490"/>
            <a:ext cx="5305134" cy="5909310"/>
          </a:xfrm>
          <a:prstGeom prst="rect">
            <a:avLst/>
          </a:prstGeom>
          <a:noFill/>
        </p:spPr>
        <p:txBody>
          <a:bodyPr wrap="square" rtlCol="0">
            <a:spAutoFit/>
          </a:bodyPr>
          <a:lstStyle/>
          <a:p>
            <a:r>
              <a:rPr lang="en-US" dirty="0"/>
              <a:t>Cancer Genome Atlas (TCGA) RNA-seq data from 1284 breast cancers analyzed and RSI calculated and GARD computed</a:t>
            </a:r>
          </a:p>
          <a:p>
            <a:r>
              <a:rPr lang="en-US" dirty="0"/>
              <a:t>Validated in METABRIC cohort (N=1981)</a:t>
            </a:r>
          </a:p>
          <a:p>
            <a:endParaRPr lang="en-US" dirty="0"/>
          </a:p>
          <a:p>
            <a:r>
              <a:rPr lang="en-US" u="sng" dirty="0"/>
              <a:t>Results:</a:t>
            </a:r>
          </a:p>
          <a:p>
            <a:r>
              <a:rPr lang="en-US" dirty="0"/>
              <a:t>*RSI was significantly lower in TNBC &amp; Luminal B subtypes;  Also with necrosis, tumor inflammation &amp; high mitoses</a:t>
            </a:r>
          </a:p>
          <a:p>
            <a:r>
              <a:rPr lang="en-US" dirty="0"/>
              <a:t>*</a:t>
            </a:r>
            <a:r>
              <a:rPr lang="en-US" dirty="0">
                <a:solidFill>
                  <a:srgbClr val="C00000"/>
                </a:solidFill>
              </a:rPr>
              <a:t>GARD High (&gt; 21) associated with improved LRC</a:t>
            </a:r>
          </a:p>
          <a:p>
            <a:r>
              <a:rPr lang="en-US" dirty="0"/>
              <a:t>	-Without RT boost, 78% patients would achieve GARD&gt;21 after 50 Gy/25 </a:t>
            </a:r>
            <a:r>
              <a:rPr lang="en-US" dirty="0" err="1"/>
              <a:t>fx</a:t>
            </a:r>
            <a:r>
              <a:rPr lang="en-US" dirty="0"/>
              <a:t> versus 65% of patients after 40 Gy/15 </a:t>
            </a:r>
            <a:r>
              <a:rPr lang="en-US" dirty="0" err="1"/>
              <a:t>fx</a:t>
            </a:r>
            <a:endParaRPr lang="en-US" dirty="0"/>
          </a:p>
          <a:p>
            <a:r>
              <a:rPr lang="en-US" dirty="0"/>
              <a:t>	-With boost achieve GARD high achieved  95% of patients at 64 Gy/28 </a:t>
            </a:r>
            <a:r>
              <a:rPr lang="en-US" dirty="0" err="1"/>
              <a:t>fx</a:t>
            </a:r>
            <a:r>
              <a:rPr lang="en-US" dirty="0"/>
              <a:t> and 82% of patients at 48 Gy/15 </a:t>
            </a:r>
            <a:r>
              <a:rPr lang="en-US" dirty="0" err="1"/>
              <a:t>fx</a:t>
            </a:r>
            <a:endParaRPr lang="en-US" dirty="0"/>
          </a:p>
          <a:p>
            <a:r>
              <a:rPr lang="en-US" dirty="0"/>
              <a:t>	-</a:t>
            </a:r>
            <a:r>
              <a:rPr lang="en-US" i="1" dirty="0"/>
              <a:t>TNBC had greatest benefit of moderate dose escalation:  95% achieve GARD high at 53 Gy/15 </a:t>
            </a:r>
            <a:r>
              <a:rPr lang="en-US" i="1" dirty="0" err="1"/>
              <a:t>fx</a:t>
            </a:r>
            <a:endParaRPr lang="en-US" i="1" dirty="0"/>
          </a:p>
          <a:p>
            <a:r>
              <a:rPr lang="en-US" dirty="0"/>
              <a:t>			</a:t>
            </a:r>
            <a:r>
              <a:rPr lang="en-US" dirty="0" err="1"/>
              <a:t>Loap</a:t>
            </a:r>
            <a:r>
              <a:rPr lang="en-US" dirty="0"/>
              <a:t> P., </a:t>
            </a:r>
            <a:r>
              <a:rPr lang="en-US" dirty="0" err="1"/>
              <a:t>Strahlen</a:t>
            </a:r>
            <a:r>
              <a:rPr lang="en-US" dirty="0"/>
              <a:t> </a:t>
            </a:r>
            <a:r>
              <a:rPr lang="en-US" dirty="0" err="1"/>
              <a:t>Onkol</a:t>
            </a:r>
            <a:r>
              <a:rPr lang="en-US" dirty="0"/>
              <a:t>, 2025</a:t>
            </a:r>
          </a:p>
          <a:p>
            <a:r>
              <a:rPr lang="en-US" dirty="0"/>
              <a:t>			</a:t>
            </a:r>
            <a:r>
              <a:rPr lang="en-US" sz="1400" dirty="0"/>
              <a:t> https://doi.org/10.1007/s00066-025-02454-4</a:t>
            </a:r>
            <a:endParaRPr lang="en-US" dirty="0"/>
          </a:p>
        </p:txBody>
      </p:sp>
    </p:spTree>
    <p:extLst>
      <p:ext uri="{BB962C8B-B14F-4D97-AF65-F5344CB8AC3E}">
        <p14:creationId xmlns:p14="http://schemas.microsoft.com/office/powerpoint/2010/main" val="211834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38CE-E10A-6D32-AF22-3E83BC28D64E}"/>
              </a:ext>
            </a:extLst>
          </p:cNvPr>
          <p:cNvSpPr>
            <a:spLocks noGrp="1"/>
          </p:cNvSpPr>
          <p:nvPr>
            <p:ph type="title"/>
          </p:nvPr>
        </p:nvSpPr>
        <p:spPr>
          <a:xfrm>
            <a:off x="1709928" y="309338"/>
            <a:ext cx="9710928" cy="507602"/>
          </a:xfrm>
        </p:spPr>
        <p:txBody>
          <a:bodyPr>
            <a:normAutofit fontScale="90000"/>
          </a:bodyPr>
          <a:lstStyle/>
          <a:p>
            <a:r>
              <a:rPr lang="en-US" b="0" dirty="0"/>
              <a:t>Profile for the Omission of Local Adjuvant Radiotherapy (POLAR) </a:t>
            </a:r>
            <a:endParaRPr lang="en-US" dirty="0"/>
          </a:p>
        </p:txBody>
      </p:sp>
      <p:pic>
        <p:nvPicPr>
          <p:cNvPr id="5" name="Content Placeholder 4" descr="A graph of a patient's disease&#10;&#10;AI-generated content may be incorrect.">
            <a:extLst>
              <a:ext uri="{FF2B5EF4-FFF2-40B4-BE49-F238E27FC236}">
                <a16:creationId xmlns:a16="http://schemas.microsoft.com/office/drawing/2014/main" id="{CBBEE687-B124-2FF6-9EAA-9312A749478F}"/>
              </a:ext>
            </a:extLst>
          </p:cNvPr>
          <p:cNvPicPr>
            <a:picLocks noGrp="1" noChangeAspect="1"/>
          </p:cNvPicPr>
          <p:nvPr>
            <p:ph idx="1"/>
          </p:nvPr>
        </p:nvPicPr>
        <p:blipFill>
          <a:blip r:embed="rId2"/>
          <a:stretch>
            <a:fillRect/>
          </a:stretch>
        </p:blipFill>
        <p:spPr>
          <a:xfrm>
            <a:off x="263343" y="1188610"/>
            <a:ext cx="5927027" cy="2687500"/>
          </a:xfrm>
        </p:spPr>
      </p:pic>
      <p:pic>
        <p:nvPicPr>
          <p:cNvPr id="7" name="Picture 6" descr="A graph with numbers and a line&#10;&#10;AI-generated content may be incorrect.">
            <a:extLst>
              <a:ext uri="{FF2B5EF4-FFF2-40B4-BE49-F238E27FC236}">
                <a16:creationId xmlns:a16="http://schemas.microsoft.com/office/drawing/2014/main" id="{9BAEA2BD-B8C9-F20D-BABC-220B25EF9132}"/>
              </a:ext>
            </a:extLst>
          </p:cNvPr>
          <p:cNvPicPr>
            <a:picLocks noChangeAspect="1"/>
          </p:cNvPicPr>
          <p:nvPr/>
        </p:nvPicPr>
        <p:blipFill>
          <a:blip r:embed="rId3"/>
          <a:stretch>
            <a:fillRect/>
          </a:stretch>
        </p:blipFill>
        <p:spPr>
          <a:xfrm>
            <a:off x="357713" y="4083189"/>
            <a:ext cx="5738285" cy="1741549"/>
          </a:xfrm>
          <a:prstGeom prst="rect">
            <a:avLst/>
          </a:prstGeom>
        </p:spPr>
      </p:pic>
      <p:pic>
        <p:nvPicPr>
          <p:cNvPr id="9" name="Picture 8" descr="A graph showing the difference between polar and polar score&#10;&#10;AI-generated content may be incorrect.">
            <a:extLst>
              <a:ext uri="{FF2B5EF4-FFF2-40B4-BE49-F238E27FC236}">
                <a16:creationId xmlns:a16="http://schemas.microsoft.com/office/drawing/2014/main" id="{2E5A8493-9DBC-EE85-B832-A7B8066FA613}"/>
              </a:ext>
            </a:extLst>
          </p:cNvPr>
          <p:cNvPicPr>
            <a:picLocks noChangeAspect="1"/>
          </p:cNvPicPr>
          <p:nvPr/>
        </p:nvPicPr>
        <p:blipFill>
          <a:blip r:embed="rId4"/>
          <a:stretch>
            <a:fillRect/>
          </a:stretch>
        </p:blipFill>
        <p:spPr>
          <a:xfrm>
            <a:off x="6432613" y="4005918"/>
            <a:ext cx="4988243" cy="2696598"/>
          </a:xfrm>
          <a:prstGeom prst="rect">
            <a:avLst/>
          </a:prstGeom>
        </p:spPr>
      </p:pic>
      <p:sp>
        <p:nvSpPr>
          <p:cNvPr id="10" name="TextBox 9">
            <a:extLst>
              <a:ext uri="{FF2B5EF4-FFF2-40B4-BE49-F238E27FC236}">
                <a16:creationId xmlns:a16="http://schemas.microsoft.com/office/drawing/2014/main" id="{0D512279-5743-18B6-6B5A-951CC1A9CD04}"/>
              </a:ext>
            </a:extLst>
          </p:cNvPr>
          <p:cNvSpPr txBox="1"/>
          <p:nvPr/>
        </p:nvSpPr>
        <p:spPr>
          <a:xfrm>
            <a:off x="6269879" y="816940"/>
            <a:ext cx="5150977" cy="3416320"/>
          </a:xfrm>
          <a:prstGeom prst="rect">
            <a:avLst/>
          </a:prstGeom>
          <a:noFill/>
        </p:spPr>
        <p:txBody>
          <a:bodyPr wrap="square" rtlCol="0">
            <a:spAutoFit/>
          </a:bodyPr>
          <a:lstStyle/>
          <a:p>
            <a:r>
              <a:rPr lang="en-US" dirty="0"/>
              <a:t>*16 gene signature to identify low risk breast cancers without RT benefit</a:t>
            </a:r>
          </a:p>
          <a:p>
            <a:r>
              <a:rPr lang="en-US" dirty="0"/>
              <a:t>*Meta-analysis of 623 node negative HR+/Her2- BC from 3 RCTs</a:t>
            </a:r>
          </a:p>
          <a:p>
            <a:pPr marL="285750" indent="-285750">
              <a:buFont typeface="Arial" panose="020B0604020202020204" pitchFamily="34" charset="0"/>
              <a:buChar char="•"/>
            </a:pPr>
            <a:r>
              <a:rPr lang="en-US" dirty="0"/>
              <a:t>POLAR high in 69%, POLAR low in 31%</a:t>
            </a:r>
          </a:p>
          <a:p>
            <a:pPr marL="285750" indent="-285750">
              <a:buFont typeface="Arial" panose="020B0604020202020204" pitchFamily="34" charset="0"/>
              <a:buChar char="•"/>
            </a:pPr>
            <a:r>
              <a:rPr lang="en-US" dirty="0"/>
              <a:t> 10 year LRR POLAR High:</a:t>
            </a:r>
          </a:p>
          <a:p>
            <a:pPr marL="742950" lvl="1" indent="-285750">
              <a:buFont typeface="Arial" panose="020B0604020202020204" pitchFamily="34" charset="0"/>
              <a:buChar char="•"/>
            </a:pPr>
            <a:r>
              <a:rPr lang="en-US" dirty="0"/>
              <a:t>No RT = 20%</a:t>
            </a:r>
          </a:p>
          <a:p>
            <a:pPr marL="742950" lvl="1" indent="-285750">
              <a:buFont typeface="Arial" panose="020B0604020202020204" pitchFamily="34" charset="0"/>
              <a:buChar char="•"/>
            </a:pPr>
            <a:r>
              <a:rPr lang="en-US" dirty="0"/>
              <a:t>RT = 7%</a:t>
            </a:r>
          </a:p>
          <a:p>
            <a:pPr marL="285750" indent="-285750">
              <a:buFont typeface="Arial" panose="020B0604020202020204" pitchFamily="34" charset="0"/>
              <a:buChar char="•"/>
            </a:pPr>
            <a:r>
              <a:rPr lang="en-US" dirty="0"/>
              <a:t>10 year LRR POLAR Low</a:t>
            </a:r>
          </a:p>
          <a:p>
            <a:pPr marL="742950" lvl="1" indent="-285750">
              <a:buFont typeface="Arial" panose="020B0604020202020204" pitchFamily="34" charset="0"/>
              <a:buChar char="•"/>
            </a:pPr>
            <a:r>
              <a:rPr lang="en-US" dirty="0"/>
              <a:t>No RT = 5%</a:t>
            </a:r>
          </a:p>
          <a:p>
            <a:pPr marL="742950" lvl="1" indent="-285750">
              <a:buFont typeface="Arial" panose="020B0604020202020204" pitchFamily="34" charset="0"/>
              <a:buChar char="•"/>
            </a:pPr>
            <a:r>
              <a:rPr lang="en-US" dirty="0"/>
              <a:t>RT = 7%</a:t>
            </a:r>
          </a:p>
          <a:p>
            <a:pPr marL="742950" lvl="1" indent="-28575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E13B85FE-DAAB-E7AB-D091-1F1E084B02DD}"/>
              </a:ext>
            </a:extLst>
          </p:cNvPr>
          <p:cNvSpPr txBox="1"/>
          <p:nvPr/>
        </p:nvSpPr>
        <p:spPr>
          <a:xfrm>
            <a:off x="630936" y="6170186"/>
            <a:ext cx="4988243" cy="369332"/>
          </a:xfrm>
          <a:prstGeom prst="rect">
            <a:avLst/>
          </a:prstGeom>
          <a:noFill/>
        </p:spPr>
        <p:txBody>
          <a:bodyPr wrap="square" rtlCol="0">
            <a:spAutoFit/>
          </a:bodyPr>
          <a:lstStyle/>
          <a:p>
            <a:r>
              <a:rPr lang="en-US" dirty="0"/>
              <a:t>Karlsson P., JNCI 2025:  117(3)</a:t>
            </a:r>
          </a:p>
        </p:txBody>
      </p:sp>
    </p:spTree>
    <p:extLst>
      <p:ext uri="{BB962C8B-B14F-4D97-AF65-F5344CB8AC3E}">
        <p14:creationId xmlns:p14="http://schemas.microsoft.com/office/powerpoint/2010/main" val="3852261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1155192"/>
            <a:ext cx="7729728" cy="1188720"/>
          </a:xfrm>
        </p:spPr>
        <p:txBody>
          <a:bodyPr/>
          <a:lstStyle/>
          <a:p>
            <a:endParaRPr lang="en-US" dirty="0"/>
          </a:p>
        </p:txBody>
      </p:sp>
      <p:sp>
        <p:nvSpPr>
          <p:cNvPr id="7" name="Rectangle 6"/>
          <p:cNvSpPr/>
          <p:nvPr/>
        </p:nvSpPr>
        <p:spPr>
          <a:xfrm>
            <a:off x="217085" y="4989891"/>
            <a:ext cx="11757829" cy="1200329"/>
          </a:xfrm>
          <a:prstGeom prst="rect">
            <a:avLst/>
          </a:prstGeom>
        </p:spPr>
        <p:txBody>
          <a:bodyPr wrap="square">
            <a:spAutoFit/>
          </a:bodyPr>
          <a:lstStyle/>
          <a:p>
            <a:r>
              <a:rPr lang="en-US" b="1" dirty="0"/>
              <a:t>Performance of ARTIC for prognostication of locoregional recurrence and treatment prediction for adjuvant radiotherapy in the SweBCG91-RT validation cohort</a:t>
            </a:r>
            <a:r>
              <a:rPr lang="en-US" dirty="0"/>
              <a:t>.</a:t>
            </a:r>
          </a:p>
          <a:p>
            <a:r>
              <a:rPr lang="en-US" dirty="0"/>
              <a:t>Cumulative incidence of locoregional recurrence for high and low classifier scores (as split by the 75th percentile score) and interaction with RT. </a:t>
            </a:r>
          </a:p>
        </p:txBody>
      </p:sp>
      <p:pic>
        <p:nvPicPr>
          <p:cNvPr id="4098" name="Picture 2" descr="Figure"/>
          <p:cNvPicPr>
            <a:picLocks noChangeAspect="1" noChangeArrowheads="1"/>
          </p:cNvPicPr>
          <p:nvPr/>
        </p:nvPicPr>
        <p:blipFill rotWithShape="1">
          <a:blip r:embed="rId3">
            <a:extLst>
              <a:ext uri="{28A0092B-C50C-407E-A947-70E740481C1C}">
                <a14:useLocalDpi xmlns:a14="http://schemas.microsoft.com/office/drawing/2010/main" val="0"/>
              </a:ext>
            </a:extLst>
          </a:blip>
          <a:srcRect l="798" t="910" r="1065" b="53337"/>
          <a:stretch/>
        </p:blipFill>
        <p:spPr bwMode="auto">
          <a:xfrm>
            <a:off x="1493136" y="866654"/>
            <a:ext cx="9033934" cy="412323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608580" y="1577854"/>
            <a:ext cx="2296160" cy="156966"/>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8305800" y="3066602"/>
            <a:ext cx="2113280" cy="161737"/>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5640" y="2431869"/>
            <a:ext cx="1585732" cy="646331"/>
          </a:xfrm>
          <a:prstGeom prst="rect">
            <a:avLst/>
          </a:prstGeom>
          <a:solidFill>
            <a:srgbClr val="92D050">
              <a:alpha val="65098"/>
            </a:srgbClr>
          </a:solidFill>
        </p:spPr>
        <p:txBody>
          <a:bodyPr wrap="square" rtlCol="0">
            <a:spAutoFit/>
          </a:bodyPr>
          <a:lstStyle/>
          <a:p>
            <a:pPr algn="ctr"/>
            <a:r>
              <a:rPr lang="en-US" b="1" dirty="0"/>
              <a:t>Predicted to be sensitive</a:t>
            </a:r>
          </a:p>
        </p:txBody>
      </p:sp>
      <p:sp>
        <p:nvSpPr>
          <p:cNvPr id="10" name="TextBox 9"/>
          <p:cNvSpPr txBox="1"/>
          <p:nvPr/>
        </p:nvSpPr>
        <p:spPr>
          <a:xfrm>
            <a:off x="10391987" y="2431868"/>
            <a:ext cx="1585732" cy="646331"/>
          </a:xfrm>
          <a:prstGeom prst="rect">
            <a:avLst/>
          </a:prstGeom>
          <a:solidFill>
            <a:srgbClr val="FF0000">
              <a:alpha val="65098"/>
            </a:srgbClr>
          </a:solidFill>
        </p:spPr>
        <p:txBody>
          <a:bodyPr wrap="square" rtlCol="0">
            <a:spAutoFit/>
          </a:bodyPr>
          <a:lstStyle/>
          <a:p>
            <a:pPr algn="ctr"/>
            <a:r>
              <a:rPr lang="en-US" b="1" dirty="0"/>
              <a:t>Predicted to be resistant</a:t>
            </a:r>
          </a:p>
        </p:txBody>
      </p:sp>
      <p:sp>
        <p:nvSpPr>
          <p:cNvPr id="5" name="TextBox 4">
            <a:extLst>
              <a:ext uri="{FF2B5EF4-FFF2-40B4-BE49-F238E27FC236}">
                <a16:creationId xmlns:a16="http://schemas.microsoft.com/office/drawing/2014/main" id="{4E2EF291-96D0-B1BB-D9EF-2D57418561AD}"/>
              </a:ext>
            </a:extLst>
          </p:cNvPr>
          <p:cNvSpPr txBox="1"/>
          <p:nvPr/>
        </p:nvSpPr>
        <p:spPr>
          <a:xfrm>
            <a:off x="5542405" y="6396334"/>
            <a:ext cx="5918886" cy="307777"/>
          </a:xfrm>
          <a:prstGeom prst="rect">
            <a:avLst/>
          </a:prstGeom>
          <a:noFill/>
        </p:spPr>
        <p:txBody>
          <a:bodyPr wrap="square" rtlCol="0">
            <a:spAutoFit/>
          </a:bodyPr>
          <a:lstStyle/>
          <a:p>
            <a:pPr algn="ctr"/>
            <a:r>
              <a:rPr lang="en-US" sz="1400" dirty="0" err="1">
                <a:latin typeface="+mn-lt"/>
              </a:rPr>
              <a:t>Sjöström</a:t>
            </a:r>
            <a:r>
              <a:rPr lang="en-US" sz="1400" dirty="0">
                <a:latin typeface="+mn-lt"/>
              </a:rPr>
              <a:t> M et al. </a:t>
            </a:r>
            <a:r>
              <a:rPr lang="en-US" sz="1400" i="1" dirty="0">
                <a:latin typeface="+mn-lt"/>
              </a:rPr>
              <a:t>J Clin Oncol</a:t>
            </a:r>
            <a:r>
              <a:rPr lang="en-US" sz="1400" dirty="0">
                <a:latin typeface="+mn-lt"/>
              </a:rPr>
              <a:t>. 2019;37(35):3340-9.</a:t>
            </a:r>
            <a:endParaRPr lang="en-US" sz="1400" dirty="0"/>
          </a:p>
        </p:txBody>
      </p:sp>
      <p:sp>
        <p:nvSpPr>
          <p:cNvPr id="6" name="Rectangle 5">
            <a:extLst>
              <a:ext uri="{FF2B5EF4-FFF2-40B4-BE49-F238E27FC236}">
                <a16:creationId xmlns:a16="http://schemas.microsoft.com/office/drawing/2014/main" id="{23CB82E0-E38A-F785-4E36-DDAA3DCBD7F6}"/>
              </a:ext>
            </a:extLst>
          </p:cNvPr>
          <p:cNvSpPr/>
          <p:nvPr/>
        </p:nvSpPr>
        <p:spPr>
          <a:xfrm>
            <a:off x="1381125" y="866654"/>
            <a:ext cx="5181600" cy="364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
          <p:cNvSpPr txBox="1">
            <a:spLocks/>
          </p:cNvSpPr>
          <p:nvPr/>
        </p:nvSpPr>
        <p:spPr>
          <a:xfrm>
            <a:off x="1524000" y="438150"/>
            <a:ext cx="9144000" cy="571379"/>
          </a:xfrm>
          <a:prstGeom prst="rect">
            <a:avLst/>
          </a:prstGeom>
          <a:solidFill>
            <a:schemeClr val="bg1"/>
          </a:solidFill>
        </p:spPr>
        <p:txBody>
          <a:bodyPr anchor="ct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600" b="1" dirty="0"/>
              <a:t>Performance of ARTIC</a:t>
            </a:r>
          </a:p>
        </p:txBody>
      </p:sp>
    </p:spTree>
    <p:extLst>
      <p:ext uri="{BB962C8B-B14F-4D97-AF65-F5344CB8AC3E}">
        <p14:creationId xmlns:p14="http://schemas.microsoft.com/office/powerpoint/2010/main" val="15262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1D88CFB-4E30-5438-BDB9-5F4DD260ADB9}"/>
              </a:ext>
            </a:extLst>
          </p:cNvPr>
          <p:cNvSpPr txBox="1">
            <a:spLocks/>
          </p:cNvSpPr>
          <p:nvPr/>
        </p:nvSpPr>
        <p:spPr>
          <a:xfrm>
            <a:off x="115410" y="482925"/>
            <a:ext cx="12191999" cy="655638"/>
          </a:xfrm>
          <a:prstGeom prst="rect">
            <a:avLst/>
          </a:prstGeom>
        </p:spPr>
        <p:txBody>
          <a:bodyPr anchor="ctr"/>
          <a:lstStyle>
            <a:lvl1pPr marL="342900" indent="-342900" algn="l" defTabSz="457200" rtl="0" eaLnBrk="1" fontAlgn="base" hangingPunct="1">
              <a:lnSpc>
                <a:spcPct val="120000"/>
              </a:lnSpc>
              <a:spcBef>
                <a:spcPct val="20000"/>
              </a:spcBef>
              <a:spcAft>
                <a:spcPct val="0"/>
              </a:spcAft>
              <a:buFont typeface="Arial" panose="020B0604020202020204" pitchFamily="34" charset="0"/>
              <a:defRPr sz="14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200" b="1" dirty="0"/>
              <a:t>Additional genomically stratified clinical trials for radiation omission in N+ patients</a:t>
            </a:r>
          </a:p>
        </p:txBody>
      </p:sp>
      <p:sp>
        <p:nvSpPr>
          <p:cNvPr id="11" name="Content Placeholder 10">
            <a:extLst>
              <a:ext uri="{FF2B5EF4-FFF2-40B4-BE49-F238E27FC236}">
                <a16:creationId xmlns:a16="http://schemas.microsoft.com/office/drawing/2014/main" id="{3889600F-F221-BC9E-1309-B876C04EBC4A}"/>
              </a:ext>
            </a:extLst>
          </p:cNvPr>
          <p:cNvSpPr>
            <a:spLocks noGrp="1"/>
          </p:cNvSpPr>
          <p:nvPr>
            <p:ph idx="1"/>
          </p:nvPr>
        </p:nvSpPr>
        <p:spPr>
          <a:xfrm>
            <a:off x="440923" y="1138563"/>
            <a:ext cx="10972800" cy="4525963"/>
          </a:xfrm>
        </p:spPr>
        <p:txBody>
          <a:bodyPr>
            <a:normAutofit fontScale="92500" lnSpcReduction="10000"/>
          </a:bodyPr>
          <a:lstStyle/>
          <a:p>
            <a:pPr marL="0" indent="0">
              <a:buNone/>
            </a:pPr>
            <a:r>
              <a:rPr lang="en-US" b="1" dirty="0">
                <a:latin typeface="+mj-lt"/>
              </a:rPr>
              <a:t>For whom is radiation omission appropriate?</a:t>
            </a:r>
          </a:p>
          <a:p>
            <a:pPr>
              <a:buFont typeface="Wingdings" panose="05000000000000000000" pitchFamily="2" charset="2"/>
              <a:buChar char="v"/>
            </a:pPr>
            <a:r>
              <a:rPr lang="en-US" sz="1800" b="1" dirty="0">
                <a:solidFill>
                  <a:srgbClr val="FF0000"/>
                </a:solidFill>
                <a:latin typeface="+mj-lt"/>
              </a:rPr>
              <a:t>Tailored Regional External Beam Radiotherapy in Clinically Node-negative Breast Cancer Patients With 1-2 Sentinel Node </a:t>
            </a:r>
            <a:r>
              <a:rPr lang="en-US" sz="1800" b="1" dirty="0" err="1">
                <a:solidFill>
                  <a:srgbClr val="FF0000"/>
                </a:solidFill>
                <a:latin typeface="+mj-lt"/>
              </a:rPr>
              <a:t>Macrometastases</a:t>
            </a:r>
            <a:r>
              <a:rPr lang="en-US" sz="1800" b="1" dirty="0">
                <a:solidFill>
                  <a:srgbClr val="FF0000"/>
                </a:solidFill>
                <a:latin typeface="+mj-lt"/>
              </a:rPr>
              <a:t> (TREX) </a:t>
            </a:r>
            <a:r>
              <a:rPr lang="en-US" sz="2000" dirty="0">
                <a:solidFill>
                  <a:srgbClr val="FF0000"/>
                </a:solidFill>
                <a:latin typeface="+mj-lt"/>
              </a:rPr>
              <a:t>– </a:t>
            </a:r>
            <a:r>
              <a:rPr lang="en-US" sz="2000" dirty="0">
                <a:latin typeface="+mj-lt"/>
              </a:rPr>
              <a:t>ARTIC and POLAR test (</a:t>
            </a:r>
            <a:r>
              <a:rPr lang="en-US" sz="1800" i="1" dirty="0">
                <a:latin typeface="+mj-lt"/>
              </a:rPr>
              <a:t>PI: Dr. Per Karlsson on behalf of Nordic Countries) </a:t>
            </a:r>
            <a:r>
              <a:rPr lang="en-US" sz="1800" dirty="0">
                <a:latin typeface="+mj-lt"/>
              </a:rPr>
              <a:t>Randomized phase III, 1350 pts</a:t>
            </a:r>
            <a:endParaRPr lang="en-US" sz="2000" dirty="0">
              <a:latin typeface="+mj-lt"/>
            </a:endParaRPr>
          </a:p>
          <a:p>
            <a:pPr lvl="1"/>
            <a:r>
              <a:rPr lang="en-US" sz="2000" dirty="0">
                <a:latin typeface="+mj-lt"/>
              </a:rPr>
              <a:t>≥18 </a:t>
            </a:r>
            <a:r>
              <a:rPr lang="en-US" sz="2000" dirty="0" err="1">
                <a:latin typeface="+mj-lt"/>
              </a:rPr>
              <a:t>yo</a:t>
            </a:r>
            <a:r>
              <a:rPr lang="en-US" sz="2000" dirty="0">
                <a:latin typeface="+mj-lt"/>
              </a:rPr>
              <a:t> w/ T1-2 with 1-3 positive axillary nodes (</a:t>
            </a:r>
            <a:r>
              <a:rPr lang="en-US" sz="2000" dirty="0" err="1">
                <a:latin typeface="+mj-lt"/>
              </a:rPr>
              <a:t>macrometastases</a:t>
            </a:r>
            <a:r>
              <a:rPr lang="en-US" sz="2000" dirty="0">
                <a:latin typeface="+mj-lt"/>
              </a:rPr>
              <a:t>, &gt; 2 mm) </a:t>
            </a:r>
          </a:p>
          <a:p>
            <a:pPr lvl="1"/>
            <a:r>
              <a:rPr lang="en-US" sz="2000" dirty="0">
                <a:latin typeface="+mj-lt"/>
              </a:rPr>
              <a:t>Breast or CW RT +/- regional nodal RT (supraclavicular, non-dissected axillary, and internal mammary)</a:t>
            </a:r>
          </a:p>
          <a:p>
            <a:pPr lvl="1"/>
            <a:r>
              <a:rPr lang="en-US" dirty="0">
                <a:latin typeface="+mj-lt"/>
              </a:rPr>
              <a:t>Primary </a:t>
            </a:r>
            <a:r>
              <a:rPr lang="en-US" sz="2000" dirty="0">
                <a:latin typeface="+mj-lt"/>
              </a:rPr>
              <a:t>endpoint: RFS at 5 years</a:t>
            </a:r>
          </a:p>
          <a:p>
            <a:pPr>
              <a:buFont typeface="Wingdings" panose="05000000000000000000" pitchFamily="2" charset="2"/>
              <a:buChar char="v"/>
            </a:pPr>
            <a:r>
              <a:rPr kumimoji="0" lang="en-US" sz="1900" b="1" i="0" u="sng" strike="noStrike" kern="1200" cap="none" spc="0" normalizeH="0" baseline="0" noProof="0" dirty="0">
                <a:ln>
                  <a:noFill/>
                </a:ln>
                <a:solidFill>
                  <a:srgbClr val="FF0000"/>
                </a:solidFill>
                <a:effectLst/>
                <a:uLnTx/>
                <a:uFillTx/>
                <a:latin typeface="Arial"/>
                <a:ea typeface="+mn-ea"/>
                <a:cs typeface="+mn-cs"/>
              </a:rPr>
              <a:t>C</a:t>
            </a:r>
            <a:r>
              <a:rPr kumimoji="0" lang="en-US" sz="1900" b="1" i="0" u="none" strike="noStrike" kern="1200" cap="none" spc="0" normalizeH="0" baseline="0" noProof="0" dirty="0">
                <a:ln>
                  <a:noFill/>
                </a:ln>
                <a:solidFill>
                  <a:srgbClr val="FF0000"/>
                </a:solidFill>
                <a:effectLst/>
                <a:uLnTx/>
                <a:uFillTx/>
                <a:latin typeface="Arial"/>
                <a:ea typeface="+mn-ea"/>
                <a:cs typeface="+mn-cs"/>
              </a:rPr>
              <a:t>ustomizing </a:t>
            </a:r>
            <a:r>
              <a:rPr kumimoji="0" lang="en-US" sz="1900" b="1" i="0" u="sng" strike="noStrike" kern="1200" cap="none" spc="0" normalizeH="0" baseline="0" noProof="0" dirty="0">
                <a:ln>
                  <a:noFill/>
                </a:ln>
                <a:solidFill>
                  <a:srgbClr val="FF0000"/>
                </a:solidFill>
                <a:effectLst/>
                <a:uLnTx/>
                <a:uFillTx/>
                <a:latin typeface="Arial"/>
                <a:ea typeface="+mn-ea"/>
                <a:cs typeface="+mn-cs"/>
              </a:rPr>
              <a:t>R</a:t>
            </a:r>
            <a:r>
              <a:rPr kumimoji="0" lang="en-US" sz="1900" b="1" i="0" u="none" strike="noStrike" kern="1200" cap="none" spc="0" normalizeH="0" baseline="0" noProof="0" dirty="0">
                <a:ln>
                  <a:noFill/>
                </a:ln>
                <a:solidFill>
                  <a:srgbClr val="FF0000"/>
                </a:solidFill>
                <a:effectLst/>
                <a:uLnTx/>
                <a:uFillTx/>
                <a:latin typeface="Arial"/>
                <a:ea typeface="+mn-ea"/>
                <a:cs typeface="+mn-cs"/>
              </a:rPr>
              <a:t>adiotherapy </a:t>
            </a:r>
            <a:r>
              <a:rPr kumimoji="0" lang="en-US" sz="1900" b="1" i="0" u="sng" strike="noStrike" kern="1200" cap="none" spc="0" normalizeH="0" baseline="0" noProof="0" dirty="0">
                <a:ln>
                  <a:noFill/>
                </a:ln>
                <a:solidFill>
                  <a:srgbClr val="FF0000"/>
                </a:solidFill>
                <a:effectLst/>
                <a:uLnTx/>
                <a:uFillTx/>
                <a:latin typeface="Arial"/>
                <a:ea typeface="+mn-ea"/>
                <a:cs typeface="+mn-cs"/>
              </a:rPr>
              <a:t>i</a:t>
            </a:r>
            <a:r>
              <a:rPr kumimoji="0" lang="en-US" sz="1900" b="1" i="0" u="none" strike="noStrike" kern="1200" cap="none" spc="0" normalizeH="0" baseline="0" noProof="0" dirty="0">
                <a:ln>
                  <a:noFill/>
                </a:ln>
                <a:solidFill>
                  <a:srgbClr val="FF0000"/>
                </a:solidFill>
                <a:effectLst/>
                <a:uLnTx/>
                <a:uFillTx/>
                <a:latin typeface="Arial"/>
                <a:ea typeface="+mn-ea"/>
                <a:cs typeface="+mn-cs"/>
              </a:rPr>
              <a:t>n </a:t>
            </a:r>
            <a:r>
              <a:rPr kumimoji="0" lang="en-US" sz="1900" b="1" i="0" u="sng" strike="noStrike" kern="1200" cap="none" spc="0" normalizeH="0" baseline="0" noProof="0" dirty="0">
                <a:ln>
                  <a:noFill/>
                </a:ln>
                <a:solidFill>
                  <a:srgbClr val="FF0000"/>
                </a:solidFill>
                <a:effectLst/>
                <a:uLnTx/>
                <a:uFillTx/>
                <a:latin typeface="Arial"/>
                <a:ea typeface="+mn-ea"/>
                <a:cs typeface="+mn-cs"/>
              </a:rPr>
              <a:t>S</a:t>
            </a:r>
            <a:r>
              <a:rPr kumimoji="0" lang="en-US" sz="1900" b="1" i="0" u="none" strike="noStrike" kern="1200" cap="none" spc="0" normalizeH="0" baseline="0" noProof="0" dirty="0">
                <a:ln>
                  <a:noFill/>
                </a:ln>
                <a:solidFill>
                  <a:srgbClr val="FF0000"/>
                </a:solidFill>
                <a:effectLst/>
                <a:uLnTx/>
                <a:uFillTx/>
                <a:latin typeface="Arial"/>
                <a:ea typeface="+mn-ea"/>
                <a:cs typeface="+mn-cs"/>
              </a:rPr>
              <a:t>elect </a:t>
            </a:r>
            <a:r>
              <a:rPr kumimoji="0" lang="en-US" sz="1900" b="1" i="0" u="sng" strike="noStrike" kern="1200" cap="none" spc="0" normalizeH="0" baseline="0" noProof="0" dirty="0">
                <a:ln>
                  <a:noFill/>
                </a:ln>
                <a:solidFill>
                  <a:srgbClr val="FF0000"/>
                </a:solidFill>
                <a:effectLst/>
                <a:uLnTx/>
                <a:uFillTx/>
                <a:latin typeface="Arial"/>
                <a:ea typeface="+mn-ea"/>
                <a:cs typeface="+mn-cs"/>
              </a:rPr>
              <a:t>P</a:t>
            </a:r>
            <a:r>
              <a:rPr kumimoji="0" lang="en-US" sz="1900" b="1" i="0" u="none" strike="noStrike" kern="1200" cap="none" spc="0" normalizeH="0" baseline="0" noProof="0" dirty="0">
                <a:ln>
                  <a:noFill/>
                </a:ln>
                <a:solidFill>
                  <a:srgbClr val="FF0000"/>
                </a:solidFill>
                <a:effectLst/>
                <a:uLnTx/>
                <a:uFillTx/>
                <a:latin typeface="Arial"/>
                <a:ea typeface="+mn-ea"/>
                <a:cs typeface="+mn-cs"/>
              </a:rPr>
              <a:t>atients with High-Risk Breast Cancer: </a:t>
            </a:r>
            <a:r>
              <a:rPr kumimoji="0" lang="en-US" sz="19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rPr>
              <a:t>The CRISP Trial, </a:t>
            </a:r>
            <a:r>
              <a:rPr kumimoji="0" lang="en-US" sz="1900" b="1" i="1" u="none" strike="noStrike" kern="1200" cap="none" spc="0" normalizeH="0" baseline="0" noProof="0" dirty="0">
                <a:ln>
                  <a:noFill/>
                </a:ln>
                <a:solidFill>
                  <a:srgbClr val="FF0000"/>
                </a:solidFill>
                <a:uLnTx/>
                <a:uFillTx/>
                <a:latin typeface="Arial"/>
                <a:ea typeface="+mn-ea"/>
                <a:cs typeface="+mn-cs"/>
              </a:rPr>
              <a:t>NRG </a:t>
            </a:r>
            <a:r>
              <a:rPr lang="en-US" sz="1900" b="1" i="1" dirty="0">
                <a:solidFill>
                  <a:srgbClr val="FF0000"/>
                </a:solidFill>
                <a:latin typeface="Arial"/>
                <a:ea typeface="+mn-ea"/>
                <a:cs typeface="+mn-cs"/>
              </a:rPr>
              <a:t>Research Strategy approved</a:t>
            </a:r>
            <a:endParaRPr kumimoji="0" lang="en-US" sz="1900" b="1" i="1" u="none" strike="noStrike" kern="1200" cap="none" spc="0" normalizeH="0" baseline="0" noProof="0" dirty="0">
              <a:ln>
                <a:noFill/>
              </a:ln>
              <a:solidFill>
                <a:srgbClr val="FF0000"/>
              </a:solidFill>
              <a:uLnTx/>
              <a:uFillTx/>
              <a:latin typeface="Arial"/>
              <a:ea typeface="+mn-ea"/>
              <a:cs typeface="+mn-cs"/>
            </a:endParaRPr>
          </a:p>
          <a:p>
            <a:pPr marL="457200" lvl="1" indent="0">
              <a:buNone/>
            </a:pPr>
            <a:r>
              <a:rPr kumimoji="0" lang="en-US" u="none" strike="noStrike" kern="1200" cap="none" spc="0" normalizeH="0" baseline="0" noProof="0" dirty="0">
                <a:ln>
                  <a:noFill/>
                </a:ln>
                <a:uLnTx/>
                <a:uFillTx/>
                <a:latin typeface="Arial"/>
                <a:ea typeface="+mn-ea"/>
                <a:cs typeface="+mn-cs"/>
              </a:rPr>
              <a:t>- </a:t>
            </a:r>
            <a:r>
              <a:rPr lang="en-US" sz="2000" b="1" dirty="0"/>
              <a:t>Hypothesis</a:t>
            </a:r>
            <a:r>
              <a:rPr lang="en-US" sz="2000" dirty="0"/>
              <a:t>: RT</a:t>
            </a:r>
            <a:r>
              <a:rPr lang="en-US" sz="2000" dirty="0">
                <a:solidFill>
                  <a:schemeClr val="tx1"/>
                </a:solidFill>
              </a:rPr>
              <a:t> dose </a:t>
            </a:r>
            <a:r>
              <a:rPr lang="en-US" sz="2000" dirty="0"/>
              <a:t>delivered per GARD will be associated with superior LRC compared to standard of care RT among high-risk </a:t>
            </a:r>
            <a:r>
              <a:rPr lang="en-US" sz="2000" b="1" dirty="0" err="1"/>
              <a:t>TNBC</a:t>
            </a:r>
            <a:r>
              <a:rPr lang="en-US" sz="2000" b="1" dirty="0"/>
              <a:t> </a:t>
            </a:r>
            <a:r>
              <a:rPr lang="en-US" sz="2000" dirty="0"/>
              <a:t>patients with residual disease (</a:t>
            </a:r>
            <a:r>
              <a:rPr lang="en-US" sz="2000" dirty="0" err="1"/>
              <a:t>RCB</a:t>
            </a:r>
            <a:r>
              <a:rPr lang="en-US" sz="2000" dirty="0"/>
              <a:t> II-III) after neoadjuvant chemotherapy</a:t>
            </a:r>
          </a:p>
          <a:p>
            <a:pPr marL="457200" lvl="1" indent="0">
              <a:buNone/>
            </a:pPr>
            <a:r>
              <a:rPr kumimoji="0" lang="en-US" u="none" strike="noStrike" kern="1200" cap="none" spc="0" normalizeH="0" baseline="0" noProof="0" dirty="0">
                <a:ln>
                  <a:noFill/>
                </a:ln>
                <a:uLnTx/>
                <a:uFillTx/>
                <a:latin typeface="Arial"/>
                <a:ea typeface="+mn-ea"/>
                <a:cs typeface="+mn-cs"/>
              </a:rPr>
              <a:t>- Primary endpoint: </a:t>
            </a:r>
            <a:r>
              <a:rPr kumimoji="0" lang="en-US" u="none" strike="noStrike" kern="1200" cap="none" spc="0" normalizeH="0" baseline="0" noProof="0" dirty="0">
                <a:ln>
                  <a:noFill/>
                </a:ln>
                <a:solidFill>
                  <a:srgbClr val="000000"/>
                </a:solidFill>
                <a:uLnTx/>
                <a:uFillTx/>
                <a:latin typeface="Arial" panose="020B0604020202020204" pitchFamily="34" charset="0"/>
                <a:ea typeface="+mn-ea"/>
                <a:cs typeface="+mn-cs"/>
              </a:rPr>
              <a:t>5 </a:t>
            </a:r>
            <a:r>
              <a:rPr lang="en-US" sz="2000" dirty="0">
                <a:solidFill>
                  <a:srgbClr val="000000"/>
                </a:solidFill>
                <a:effectLst/>
                <a:latin typeface="Arial" panose="020B0604020202020204" pitchFamily="34" charset="0"/>
                <a:ea typeface="Arial Unicode MS"/>
              </a:rPr>
              <a:t>year rates of local-regional control with and without GARD radiation dose</a:t>
            </a:r>
            <a:endParaRPr kumimoji="0" lang="en-US" u="none" strike="noStrike" kern="1200" cap="none" spc="0" normalizeH="0" baseline="0" noProof="0" dirty="0">
              <a:ln>
                <a:noFill/>
              </a:ln>
              <a:uLnTx/>
              <a:uFillTx/>
              <a:latin typeface="Arial"/>
              <a:ea typeface="+mn-ea"/>
              <a:cs typeface="+mn-cs"/>
            </a:endParaRPr>
          </a:p>
          <a:p>
            <a:pPr marL="0" indent="0">
              <a:buNone/>
            </a:pPr>
            <a:endParaRPr lang="en-US" dirty="0">
              <a:latin typeface="+mj-lt"/>
            </a:endParaRPr>
          </a:p>
          <a:p>
            <a:pPr marL="0" indent="0">
              <a:buNone/>
            </a:pPr>
            <a:endParaRPr lang="en-US" dirty="0">
              <a:latin typeface="+mj-lt"/>
            </a:endParaRPr>
          </a:p>
        </p:txBody>
      </p:sp>
    </p:spTree>
    <p:extLst>
      <p:ext uri="{BB962C8B-B14F-4D97-AF65-F5344CB8AC3E}">
        <p14:creationId xmlns:p14="http://schemas.microsoft.com/office/powerpoint/2010/main" val="967887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body" idx="1"/>
          </p:nvPr>
        </p:nvSpPr>
        <p:spPr>
          <a:xfrm>
            <a:off x="1981197" y="1600201"/>
            <a:ext cx="8229600" cy="4525963"/>
          </a:xfrm>
        </p:spPr>
        <p:txBody>
          <a:bodyPr/>
          <a:lstStyle/>
          <a:p>
            <a:endParaRPr lang="en-US" altLang="en-US" dirty="0"/>
          </a:p>
          <a:p>
            <a:endParaRPr lang="en-US" altLang="en-US" dirty="0"/>
          </a:p>
          <a:p>
            <a:pPr marL="0" indent="0">
              <a:buNone/>
            </a:pPr>
            <a:br>
              <a:rPr lang="en-US" altLang="en-US" dirty="0"/>
            </a:br>
            <a:endParaRPr lang="en-US" altLang="en-US" dirty="0"/>
          </a:p>
        </p:txBody>
      </p:sp>
      <p:sp>
        <p:nvSpPr>
          <p:cNvPr id="70659" name="Rectangle 4"/>
          <p:cNvSpPr>
            <a:spLocks noChangeArrowheads="1"/>
          </p:cNvSpPr>
          <p:nvPr/>
        </p:nvSpPr>
        <p:spPr bwMode="auto">
          <a:xfrm>
            <a:off x="3242346" y="863654"/>
            <a:ext cx="570730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5000"/>
              </a:spcAft>
              <a:buChar char="•"/>
              <a:defRPr sz="3200" b="1">
                <a:solidFill>
                  <a:schemeClr val="tx1"/>
                </a:solidFill>
                <a:latin typeface="Arial" panose="020B0604020202020204" pitchFamily="34" charset="0"/>
              </a:defRPr>
            </a:lvl1pPr>
            <a:lvl2pPr marL="742950" indent="-285750">
              <a:spcBef>
                <a:spcPct val="20000"/>
              </a:spcBef>
              <a:spcAft>
                <a:spcPct val="25000"/>
              </a:spcAft>
              <a:buChar char="–"/>
              <a:defRPr sz="2800" b="1">
                <a:solidFill>
                  <a:schemeClr val="tx1"/>
                </a:solidFill>
                <a:latin typeface="Arial" panose="020B0604020202020204" pitchFamily="34" charset="0"/>
              </a:defRPr>
            </a:lvl2pPr>
            <a:lvl3pPr marL="1143000" indent="-228600">
              <a:spcBef>
                <a:spcPct val="20000"/>
              </a:spcBef>
              <a:spcAft>
                <a:spcPct val="25000"/>
              </a:spcAft>
              <a:buChar char="•"/>
              <a:defRPr sz="2400">
                <a:solidFill>
                  <a:schemeClr val="tx1"/>
                </a:solidFill>
                <a:latin typeface="Arial" panose="020B0604020202020204" pitchFamily="34" charset="0"/>
              </a:defRPr>
            </a:lvl3pPr>
            <a:lvl4pPr marL="1600200" indent="-228600">
              <a:spcBef>
                <a:spcPct val="20000"/>
              </a:spcBef>
              <a:spcAft>
                <a:spcPct val="25000"/>
              </a:spcAft>
              <a:buChar char="–"/>
              <a:defRPr sz="2000" b="1">
                <a:solidFill>
                  <a:schemeClr val="tx1"/>
                </a:solidFill>
                <a:latin typeface="Arial" panose="020B0604020202020204" pitchFamily="34" charset="0"/>
              </a:defRPr>
            </a:lvl4pPr>
            <a:lvl5pPr marL="2057400" indent="-228600">
              <a:spcBef>
                <a:spcPct val="20000"/>
              </a:spcBef>
              <a:spcAft>
                <a:spcPct val="25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5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5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5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5000"/>
              </a:spcAft>
              <a:buChar char="»"/>
              <a:defRPr sz="2000">
                <a:solidFill>
                  <a:schemeClr val="tx1"/>
                </a:solidFill>
                <a:latin typeface="Arial" panose="020B0604020202020204" pitchFamily="34" charset="0"/>
              </a:defRPr>
            </a:lvl9pPr>
          </a:lstStyle>
          <a:p>
            <a:pPr algn="ctr">
              <a:spcBef>
                <a:spcPct val="0"/>
              </a:spcBef>
              <a:spcAft>
                <a:spcPct val="0"/>
              </a:spcAft>
              <a:buFontTx/>
              <a:buNone/>
            </a:pPr>
            <a:r>
              <a:rPr lang="en-US" altLang="en-US" sz="2500" dirty="0">
                <a:latin typeface="+mj-lt"/>
              </a:rPr>
              <a:t>Radiation Treatment Planning for Breast Cancer</a:t>
            </a:r>
          </a:p>
          <a:p>
            <a:pPr algn="ctr">
              <a:spcBef>
                <a:spcPct val="0"/>
              </a:spcBef>
              <a:spcAft>
                <a:spcPct val="0"/>
              </a:spcAft>
              <a:buFontTx/>
              <a:buNone/>
            </a:pPr>
            <a:endParaRPr lang="en-US" altLang="en-US" sz="2500" dirty="0">
              <a:latin typeface="+mj-lt"/>
            </a:endParaRPr>
          </a:p>
          <a:p>
            <a:pPr algn="ctr">
              <a:spcBef>
                <a:spcPct val="0"/>
              </a:spcBef>
              <a:spcAft>
                <a:spcPct val="0"/>
              </a:spcAft>
              <a:buFontTx/>
              <a:buNone/>
            </a:pPr>
            <a:r>
              <a:rPr lang="en-US" altLang="en-US" sz="2500" dirty="0">
                <a:latin typeface="+mj-lt"/>
              </a:rPr>
              <a:t>Treatment Planning Techniques</a:t>
            </a:r>
          </a:p>
        </p:txBody>
      </p:sp>
      <p:pic>
        <p:nvPicPr>
          <p:cNvPr id="4" name="Picture 3" descr="A close-up of an x-ray&#10;&#10;Description automatically generated">
            <a:extLst>
              <a:ext uri="{FF2B5EF4-FFF2-40B4-BE49-F238E27FC236}">
                <a16:creationId xmlns:a16="http://schemas.microsoft.com/office/drawing/2014/main" id="{692E787C-F690-C7BD-7C24-A55D049ECE54}"/>
              </a:ext>
            </a:extLst>
          </p:cNvPr>
          <p:cNvPicPr>
            <a:picLocks noChangeAspect="1"/>
          </p:cNvPicPr>
          <p:nvPr/>
        </p:nvPicPr>
        <p:blipFill>
          <a:blip r:embed="rId2"/>
          <a:stretch>
            <a:fillRect/>
          </a:stretch>
        </p:blipFill>
        <p:spPr>
          <a:xfrm>
            <a:off x="3076832" y="2773776"/>
            <a:ext cx="5800841" cy="3776638"/>
          </a:xfrm>
          <a:prstGeom prst="rect">
            <a:avLst/>
          </a:prstGeom>
        </p:spPr>
      </p:pic>
    </p:spTree>
    <p:extLst>
      <p:ext uri="{BB962C8B-B14F-4D97-AF65-F5344CB8AC3E}">
        <p14:creationId xmlns:p14="http://schemas.microsoft.com/office/powerpoint/2010/main" val="796838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75798" y="1775960"/>
            <a:ext cx="7095173" cy="4575029"/>
          </a:xfrm>
          <a:prstGeom prst="rect">
            <a:avLst/>
          </a:prstGeom>
        </p:spPr>
      </p:pic>
      <p:sp>
        <p:nvSpPr>
          <p:cNvPr id="3" name="Rectangle 2"/>
          <p:cNvSpPr/>
          <p:nvPr/>
        </p:nvSpPr>
        <p:spPr>
          <a:xfrm>
            <a:off x="8961670" y="2652966"/>
            <a:ext cx="2486771" cy="6023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sp>
        <p:nvSpPr>
          <p:cNvPr id="4" name="Rectangle 3"/>
          <p:cNvSpPr/>
          <p:nvPr/>
        </p:nvSpPr>
        <p:spPr>
          <a:xfrm>
            <a:off x="6522608" y="3779549"/>
            <a:ext cx="4925833" cy="402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522609" y="4168239"/>
            <a:ext cx="4925833" cy="52478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522607" y="4692512"/>
            <a:ext cx="4925834" cy="5307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a:xfrm>
            <a:off x="375264" y="1826823"/>
            <a:ext cx="3904407" cy="4698264"/>
          </a:xfrm>
        </p:spPr>
        <p:txBody>
          <a:bodyPr>
            <a:normAutofit/>
          </a:bodyPr>
          <a:lstStyle/>
          <a:p>
            <a:pPr marL="0" indent="0">
              <a:buNone/>
            </a:pPr>
            <a:r>
              <a:rPr lang="en-US" sz="1700" dirty="0"/>
              <a:t>*Meta-analysis of NSABP B-15, -16,  -18, -22, and -25</a:t>
            </a:r>
          </a:p>
          <a:p>
            <a:pPr marL="0" indent="0">
              <a:buNone/>
            </a:pPr>
            <a:r>
              <a:rPr lang="en-US" sz="1600" dirty="0"/>
              <a:t>*5,758 patients, s/p MRM, ≥ 1 axillary LN and no </a:t>
            </a:r>
            <a:r>
              <a:rPr lang="en-US" sz="1600" dirty="0" err="1"/>
              <a:t>PMRT</a:t>
            </a:r>
            <a:endParaRPr lang="en-US" sz="1400" dirty="0"/>
          </a:p>
          <a:p>
            <a:pPr marL="0" indent="0">
              <a:buNone/>
            </a:pPr>
            <a:r>
              <a:rPr lang="en-US" sz="1600" dirty="0"/>
              <a:t>*Included doxorubicin-based chemotherapy</a:t>
            </a:r>
          </a:p>
          <a:p>
            <a:pPr marL="0" indent="0">
              <a:buNone/>
            </a:pPr>
            <a:r>
              <a:rPr lang="en-US" sz="1600" u="sng" dirty="0"/>
              <a:t>Local Regional Recurrence:</a:t>
            </a:r>
          </a:p>
          <a:p>
            <a:pPr marL="457200" lvl="1" indent="0">
              <a:buNone/>
            </a:pPr>
            <a:r>
              <a:rPr lang="en-US" sz="1400" dirty="0">
                <a:solidFill>
                  <a:srgbClr val="FF0000"/>
                </a:solidFill>
              </a:rPr>
              <a:t>*Majority occurred in the chest wall/mastectomy scar (57%)</a:t>
            </a:r>
          </a:p>
          <a:p>
            <a:pPr marL="457200" lvl="1" indent="0">
              <a:buNone/>
            </a:pPr>
            <a:r>
              <a:rPr lang="en-US" sz="1400" dirty="0">
                <a:solidFill>
                  <a:srgbClr val="FF0000"/>
                </a:solidFill>
              </a:rPr>
              <a:t>*Supraclavicular LN RR = 23%</a:t>
            </a:r>
          </a:p>
          <a:p>
            <a:pPr marL="457200" lvl="1" indent="0">
              <a:buNone/>
            </a:pPr>
            <a:r>
              <a:rPr lang="en-US" sz="1400" dirty="0">
                <a:solidFill>
                  <a:srgbClr val="FF0000"/>
                </a:solidFill>
              </a:rPr>
              <a:t>*Axillary LN RR = 17%</a:t>
            </a:r>
          </a:p>
          <a:p>
            <a:pPr marL="457200" lvl="1" indent="0">
              <a:buNone/>
            </a:pPr>
            <a:r>
              <a:rPr lang="en-US" sz="1400" dirty="0"/>
              <a:t>*Parasternal &amp; </a:t>
            </a:r>
            <a:r>
              <a:rPr lang="en-US" sz="1400" dirty="0" err="1"/>
              <a:t>subclavicular</a:t>
            </a:r>
            <a:r>
              <a:rPr lang="en-US" sz="1400" dirty="0"/>
              <a:t> LN RR &lt;1%</a:t>
            </a:r>
          </a:p>
          <a:p>
            <a:pPr marL="457200" lvl="1" indent="0">
              <a:buNone/>
            </a:pPr>
            <a:r>
              <a:rPr lang="en-US" sz="1400" dirty="0"/>
              <a:t>*Age, number of LN+, and number of dissected </a:t>
            </a:r>
            <a:r>
              <a:rPr lang="en-US" sz="1400" dirty="0" err="1"/>
              <a:t>LNs</a:t>
            </a:r>
            <a:r>
              <a:rPr lang="en-US" sz="1400" dirty="0"/>
              <a:t> were statistically significant independent predictors for isolated </a:t>
            </a:r>
            <a:r>
              <a:rPr lang="en-US" sz="1400" dirty="0" err="1"/>
              <a:t>LRR</a:t>
            </a:r>
            <a:r>
              <a:rPr lang="en-US" sz="1400" dirty="0"/>
              <a:t>, </a:t>
            </a:r>
            <a:r>
              <a:rPr lang="en-US" sz="1400" dirty="0" err="1"/>
              <a:t>LRR</a:t>
            </a:r>
            <a:r>
              <a:rPr lang="en-US" sz="1400" dirty="0"/>
              <a:t> ± DM, and DM</a:t>
            </a:r>
          </a:p>
          <a:p>
            <a:pPr marL="457200" lvl="1" indent="0">
              <a:buNone/>
            </a:pPr>
            <a:endParaRPr lang="en-US" sz="1400" dirty="0"/>
          </a:p>
          <a:p>
            <a:pPr marL="0" indent="0">
              <a:buNone/>
            </a:pPr>
            <a:endParaRPr lang="en-US" sz="1600" dirty="0"/>
          </a:p>
          <a:p>
            <a:pPr marL="0" indent="0">
              <a:buNone/>
            </a:pPr>
            <a:endParaRPr lang="en-US" dirty="0"/>
          </a:p>
        </p:txBody>
      </p:sp>
      <p:sp>
        <p:nvSpPr>
          <p:cNvPr id="10" name="Slide Number Placeholder 9">
            <a:extLst>
              <a:ext uri="{FF2B5EF4-FFF2-40B4-BE49-F238E27FC236}">
                <a16:creationId xmlns:a16="http://schemas.microsoft.com/office/drawing/2014/main" id="{92B47878-B1BD-4467-9FD8-F3F393DED614}"/>
              </a:ext>
            </a:extLst>
          </p:cNvPr>
          <p:cNvSpPr>
            <a:spLocks noGrp="1"/>
          </p:cNvSpPr>
          <p:nvPr>
            <p:ph type="sldNum" sz="quarter" idx="10"/>
          </p:nvPr>
        </p:nvSpPr>
        <p:spPr>
          <a:prstGeom prst="rect">
            <a:avLst/>
          </a:prstGeom>
        </p:spPr>
        <p:txBody>
          <a:bodyPr/>
          <a:lstStyle/>
          <a:p>
            <a:pPr>
              <a:defRPr/>
            </a:pPr>
            <a:fld id="{159EC7EE-72D3-4F41-9116-EBDDDD421A5C}" type="slidenum">
              <a:rPr lang="en-US" altLang="en-US" smtClean="0"/>
              <a:pPr>
                <a:defRPr/>
              </a:pPr>
              <a:t>38</a:t>
            </a:fld>
            <a:endParaRPr lang="en-US" altLang="en-US"/>
          </a:p>
        </p:txBody>
      </p:sp>
      <p:sp>
        <p:nvSpPr>
          <p:cNvPr id="9" name="TextBox 8">
            <a:extLst>
              <a:ext uri="{FF2B5EF4-FFF2-40B4-BE49-F238E27FC236}">
                <a16:creationId xmlns:a16="http://schemas.microsoft.com/office/drawing/2014/main" id="{4CF063F5-DF22-BC41-8587-737AC1453074}"/>
              </a:ext>
            </a:extLst>
          </p:cNvPr>
          <p:cNvSpPr txBox="1"/>
          <p:nvPr/>
        </p:nvSpPr>
        <p:spPr>
          <a:xfrm>
            <a:off x="6834436" y="6431902"/>
            <a:ext cx="3904407" cy="307777"/>
          </a:xfrm>
          <a:prstGeom prst="rect">
            <a:avLst/>
          </a:prstGeom>
          <a:noFill/>
        </p:spPr>
        <p:txBody>
          <a:bodyPr wrap="square" rtlCol="0">
            <a:spAutoFit/>
          </a:bodyPr>
          <a:lstStyle/>
          <a:p>
            <a:pPr algn="r"/>
            <a:r>
              <a:rPr lang="en-US" sz="1400" dirty="0" err="1"/>
              <a:t>Taghian</a:t>
            </a:r>
            <a:r>
              <a:rPr lang="en-US" sz="1400" dirty="0"/>
              <a:t> A. et al. </a:t>
            </a:r>
            <a:r>
              <a:rPr lang="en-US" sz="1400" i="1" dirty="0"/>
              <a:t>J Clin Oncol. </a:t>
            </a:r>
            <a:r>
              <a:rPr lang="en-US" sz="1400" dirty="0"/>
              <a:t>2004;22(21).</a:t>
            </a:r>
          </a:p>
        </p:txBody>
      </p:sp>
      <p:sp>
        <p:nvSpPr>
          <p:cNvPr id="11" name="TextBox 10">
            <a:extLst>
              <a:ext uri="{FF2B5EF4-FFF2-40B4-BE49-F238E27FC236}">
                <a16:creationId xmlns:a16="http://schemas.microsoft.com/office/drawing/2014/main" id="{AFDA12E2-666D-206C-A1F7-3EC15096A938}"/>
              </a:ext>
            </a:extLst>
          </p:cNvPr>
          <p:cNvSpPr txBox="1"/>
          <p:nvPr/>
        </p:nvSpPr>
        <p:spPr>
          <a:xfrm>
            <a:off x="1524001" y="1347751"/>
            <a:ext cx="9144001" cy="338554"/>
          </a:xfrm>
          <a:prstGeom prst="rect">
            <a:avLst/>
          </a:prstGeom>
          <a:noFill/>
        </p:spPr>
        <p:txBody>
          <a:bodyPr wrap="square">
            <a:spAutoFit/>
          </a:bodyPr>
          <a:lstStyle/>
          <a:p>
            <a:pPr algn="ctr"/>
            <a:r>
              <a:rPr lang="en-US" sz="1600" b="1" dirty="0">
                <a:solidFill>
                  <a:srgbClr val="212121"/>
                </a:solidFill>
                <a:latin typeface="+mj-lt"/>
                <a:cs typeface="Times New Roman" panose="02020603050405020304" pitchFamily="18" charset="0"/>
              </a:rPr>
              <a:t>Results from Five </a:t>
            </a:r>
            <a:r>
              <a:rPr lang="en-US" sz="1600" b="1" dirty="0">
                <a:solidFill>
                  <a:srgbClr val="FF0000"/>
                </a:solidFill>
                <a:latin typeface="+mj-lt"/>
                <a:cs typeface="Times New Roman" panose="02020603050405020304" pitchFamily="18" charset="0"/>
              </a:rPr>
              <a:t>National Surgical Adjuvant Breast and Bowel Project</a:t>
            </a:r>
            <a:r>
              <a:rPr lang="en-US" sz="1600" b="1" dirty="0">
                <a:solidFill>
                  <a:srgbClr val="212121"/>
                </a:solidFill>
                <a:latin typeface="+mj-lt"/>
                <a:cs typeface="Times New Roman" panose="02020603050405020304" pitchFamily="18" charset="0"/>
              </a:rPr>
              <a:t> RCTs </a:t>
            </a:r>
            <a:endParaRPr lang="en-US" sz="1600" dirty="0">
              <a:latin typeface="+mj-lt"/>
            </a:endParaRPr>
          </a:p>
        </p:txBody>
      </p:sp>
      <p:sp>
        <p:nvSpPr>
          <p:cNvPr id="15" name="Title 6">
            <a:extLst>
              <a:ext uri="{FF2B5EF4-FFF2-40B4-BE49-F238E27FC236}">
                <a16:creationId xmlns:a16="http://schemas.microsoft.com/office/drawing/2014/main" id="{9D2A5555-2520-8B62-F2D1-981E467525AA}"/>
              </a:ext>
            </a:extLst>
          </p:cNvPr>
          <p:cNvSpPr>
            <a:spLocks noGrp="1"/>
          </p:cNvSpPr>
          <p:nvPr>
            <p:ph type="title"/>
          </p:nvPr>
        </p:nvSpPr>
        <p:spPr>
          <a:xfrm>
            <a:off x="1765778" y="380802"/>
            <a:ext cx="8660443" cy="636588"/>
          </a:xfrm>
        </p:spPr>
        <p:txBody>
          <a:bodyPr>
            <a:noAutofit/>
          </a:bodyPr>
          <a:lstStyle/>
          <a:p>
            <a:pPr algn="ctr"/>
            <a:r>
              <a:rPr lang="en-US" sz="1800" dirty="0">
                <a:solidFill>
                  <a:srgbClr val="212121"/>
                </a:solidFill>
                <a:latin typeface="+mn-lt"/>
                <a:cs typeface="Times New Roman" panose="02020603050405020304" pitchFamily="18" charset="0"/>
              </a:rPr>
              <a:t>Patterns of Locoregional Failure in Patients w/ Operable BC Treated by </a:t>
            </a:r>
            <a:br>
              <a:rPr lang="en-US" sz="1800" dirty="0">
                <a:solidFill>
                  <a:srgbClr val="212121"/>
                </a:solidFill>
                <a:latin typeface="+mn-lt"/>
                <a:cs typeface="Times New Roman" panose="02020603050405020304" pitchFamily="18" charset="0"/>
              </a:rPr>
            </a:br>
            <a:r>
              <a:rPr lang="en-US" sz="1800" dirty="0">
                <a:solidFill>
                  <a:srgbClr val="212121"/>
                </a:solidFill>
                <a:latin typeface="+mn-lt"/>
                <a:cs typeface="Times New Roman" panose="02020603050405020304" pitchFamily="18" charset="0"/>
              </a:rPr>
              <a:t>Mastectomy and Adj Chemo ± Tamoxifen and w/o RT</a:t>
            </a:r>
            <a:br>
              <a:rPr lang="en-US" sz="1800" dirty="0">
                <a:latin typeface="+mn-lt"/>
                <a:cs typeface="Times New Roman" panose="02020603050405020304" pitchFamily="18" charset="0"/>
              </a:rPr>
            </a:br>
            <a:br>
              <a:rPr lang="en-US" sz="1800" dirty="0">
                <a:solidFill>
                  <a:srgbClr val="212121"/>
                </a:solidFill>
                <a:latin typeface="+mn-lt"/>
                <a:cs typeface="Times New Roman" panose="02020603050405020304" pitchFamily="18" charset="0"/>
              </a:rPr>
            </a:br>
            <a:br>
              <a:rPr lang="en-US" sz="1800" dirty="0">
                <a:latin typeface="+mn-lt"/>
              </a:rPr>
            </a:br>
            <a:endParaRPr lang="en-US" sz="1800" dirty="0">
              <a:latin typeface="+mn-lt"/>
            </a:endParaRPr>
          </a:p>
        </p:txBody>
      </p:sp>
    </p:spTree>
    <p:extLst>
      <p:ext uri="{BB962C8B-B14F-4D97-AF65-F5344CB8AC3E}">
        <p14:creationId xmlns:p14="http://schemas.microsoft.com/office/powerpoint/2010/main" val="2926724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Treatment Planning Techniques</a:t>
            </a:r>
          </a:p>
        </p:txBody>
      </p:sp>
      <p:sp>
        <p:nvSpPr>
          <p:cNvPr id="3" name="Content Placeholder 2"/>
          <p:cNvSpPr>
            <a:spLocks noGrp="1"/>
          </p:cNvSpPr>
          <p:nvPr>
            <p:ph idx="1"/>
          </p:nvPr>
        </p:nvSpPr>
        <p:spPr>
          <a:xfrm>
            <a:off x="1981200" y="1497788"/>
            <a:ext cx="8229600" cy="4525963"/>
          </a:xfrm>
        </p:spPr>
        <p:txBody>
          <a:bodyPr>
            <a:normAutofit fontScale="92500" lnSpcReduction="20000"/>
          </a:bodyPr>
          <a:lstStyle/>
          <a:p>
            <a:r>
              <a:rPr lang="en-US" dirty="0"/>
              <a:t>Photon (Megavoltage) Techniques:</a:t>
            </a:r>
          </a:p>
          <a:p>
            <a:pPr lvl="1"/>
            <a:r>
              <a:rPr lang="en-US" dirty="0"/>
              <a:t>2D fluoroscopic based (no longer used)</a:t>
            </a:r>
          </a:p>
          <a:p>
            <a:pPr lvl="1"/>
            <a:r>
              <a:rPr lang="en-US" dirty="0"/>
              <a:t>3D conformal CT-anatomy based</a:t>
            </a:r>
          </a:p>
          <a:p>
            <a:pPr lvl="2">
              <a:buFont typeface="Wingdings" panose="05000000000000000000" pitchFamily="2" charset="2"/>
              <a:buChar char="§"/>
            </a:pPr>
            <a:r>
              <a:rPr lang="en-US" dirty="0"/>
              <a:t>Target volumes and Organs at Risk (OARs) should be contoured</a:t>
            </a:r>
          </a:p>
          <a:p>
            <a:pPr lvl="2">
              <a:buFont typeface="Wingdings" panose="05000000000000000000" pitchFamily="2" charset="2"/>
              <a:buChar char="§"/>
            </a:pPr>
            <a:r>
              <a:rPr lang="en-US" dirty="0"/>
              <a:t>Often incorporates multiple modulation techniques</a:t>
            </a:r>
          </a:p>
          <a:p>
            <a:pPr lvl="1"/>
            <a:r>
              <a:rPr lang="en-US" dirty="0"/>
              <a:t>Intensity modulated radiotherapy (IMRT)</a:t>
            </a:r>
          </a:p>
          <a:p>
            <a:pPr lvl="2">
              <a:buFont typeface="Wingdings" panose="05000000000000000000" pitchFamily="2" charset="2"/>
              <a:buChar char="§"/>
            </a:pPr>
            <a:r>
              <a:rPr lang="en-US" dirty="0"/>
              <a:t>Step and shoot multiple beam angles</a:t>
            </a:r>
          </a:p>
          <a:p>
            <a:pPr lvl="2">
              <a:buFont typeface="Wingdings" panose="05000000000000000000" pitchFamily="2" charset="2"/>
              <a:buChar char="§"/>
            </a:pPr>
            <a:r>
              <a:rPr lang="en-US" dirty="0"/>
              <a:t>Volumetric modulated arc therapy (VMAT) </a:t>
            </a:r>
          </a:p>
          <a:p>
            <a:pPr lvl="2">
              <a:buFont typeface="Wingdings" panose="05000000000000000000" pitchFamily="2" charset="2"/>
              <a:buChar char="§"/>
            </a:pPr>
            <a:r>
              <a:rPr lang="en-US" dirty="0"/>
              <a:t>Forward planned and Inverse planned</a:t>
            </a:r>
          </a:p>
          <a:p>
            <a:r>
              <a:rPr lang="en-US" dirty="0"/>
              <a:t>Proton beam therapy</a:t>
            </a:r>
          </a:p>
          <a:p>
            <a:r>
              <a:rPr lang="en-US" altLang="en-US" dirty="0"/>
              <a:t>No one planning technique is uniquely superior for all cases. Individualized treatment planning is critical to minimize radiation-associated long-term toxicities.</a:t>
            </a:r>
          </a:p>
          <a:p>
            <a:endParaRPr lang="en-US" dirty="0"/>
          </a:p>
        </p:txBody>
      </p:sp>
      <p:sp>
        <p:nvSpPr>
          <p:cNvPr id="4" name="Slide Number Placeholder 3">
            <a:extLst>
              <a:ext uri="{FF2B5EF4-FFF2-40B4-BE49-F238E27FC236}">
                <a16:creationId xmlns:a16="http://schemas.microsoft.com/office/drawing/2014/main" id="{D90989CF-373E-41EC-A5CB-5B4AFBCC38D8}"/>
              </a:ext>
            </a:extLst>
          </p:cNvPr>
          <p:cNvSpPr>
            <a:spLocks noGrp="1"/>
          </p:cNvSpPr>
          <p:nvPr>
            <p:ph type="sldNum" sz="quarter" idx="10"/>
          </p:nvPr>
        </p:nvSpPr>
        <p:spPr>
          <a:xfrm>
            <a:off x="8906933" y="6450014"/>
            <a:ext cx="2844800" cy="365125"/>
          </a:xfrm>
          <a:prstGeom prst="rect">
            <a:avLst/>
          </a:prstGeom>
        </p:spPr>
        <p:txBody>
          <a:bodyPr/>
          <a:lstStyle/>
          <a:p>
            <a:pPr>
              <a:defRPr/>
            </a:pPr>
            <a:fld id="{159EC7EE-72D3-4F41-9116-EBDDDD421A5C}" type="slidenum">
              <a:rPr lang="en-US" altLang="en-US" smtClean="0"/>
              <a:pPr>
                <a:defRPr/>
              </a:pPr>
              <a:t>39</a:t>
            </a:fld>
            <a:endParaRPr lang="en-US" altLang="en-US"/>
          </a:p>
        </p:txBody>
      </p:sp>
    </p:spTree>
    <p:extLst>
      <p:ext uri="{BB962C8B-B14F-4D97-AF65-F5344CB8AC3E}">
        <p14:creationId xmlns:p14="http://schemas.microsoft.com/office/powerpoint/2010/main" val="1902787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0848" y="1608838"/>
            <a:ext cx="8350301" cy="4778655"/>
          </a:xfrm>
        </p:spPr>
        <p:txBody>
          <a:bodyPr>
            <a:normAutofit/>
          </a:bodyPr>
          <a:lstStyle/>
          <a:p>
            <a:r>
              <a:rPr lang="en-US" altLang="en-US" sz="1600" dirty="0"/>
              <a:t>Meta-analysis of pooled data including 8135 women in trials conducted 1964-1986 from 22 trials with mastectomy and axillary surgery randomized to </a:t>
            </a:r>
            <a:r>
              <a:rPr lang="en-US" altLang="en-US" sz="1600" b="1" dirty="0"/>
              <a:t>+/- PMRT</a:t>
            </a:r>
          </a:p>
          <a:p>
            <a:r>
              <a:rPr lang="en-US" altLang="en-US" sz="1600" b="1" u="sng" dirty="0"/>
              <a:t>Node Negative</a:t>
            </a:r>
            <a:r>
              <a:rPr lang="en-US" altLang="en-US" sz="1600" dirty="0"/>
              <a:t>:  </a:t>
            </a:r>
          </a:p>
          <a:p>
            <a:pPr lvl="1"/>
            <a:r>
              <a:rPr lang="en-US" altLang="en-US" sz="1600" dirty="0"/>
              <a:t>10-year </a:t>
            </a:r>
            <a:r>
              <a:rPr lang="en-US" altLang="en-US" sz="1600" dirty="0">
                <a:solidFill>
                  <a:schemeClr val="tx2"/>
                </a:solidFill>
              </a:rPr>
              <a:t>LR recurrence </a:t>
            </a:r>
            <a:r>
              <a:rPr lang="en-US" altLang="en-US" sz="1600" dirty="0"/>
              <a:t>not significantly reduced </a:t>
            </a:r>
          </a:p>
          <a:p>
            <a:pPr lvl="1"/>
            <a:r>
              <a:rPr lang="en-US" altLang="en-US" sz="1600" dirty="0"/>
              <a:t>20-year </a:t>
            </a:r>
            <a:r>
              <a:rPr lang="en-US" altLang="en-US" sz="1600" dirty="0">
                <a:solidFill>
                  <a:schemeClr val="tx2"/>
                </a:solidFill>
              </a:rPr>
              <a:t>overall mortality </a:t>
            </a:r>
            <a:r>
              <a:rPr lang="en-US" altLang="en-US" sz="1600" dirty="0"/>
              <a:t>significantly increased from 42% to 48% with PMRT</a:t>
            </a:r>
          </a:p>
          <a:p>
            <a:r>
              <a:rPr lang="en-US" altLang="en-US" sz="1600" b="1" u="sng" dirty="0"/>
              <a:t>Node 1-3+:</a:t>
            </a:r>
          </a:p>
          <a:p>
            <a:pPr lvl="1"/>
            <a:r>
              <a:rPr lang="en-US" altLang="en-US" sz="1600" dirty="0"/>
              <a:t>10-year </a:t>
            </a:r>
            <a:r>
              <a:rPr lang="en-US" altLang="en-US" sz="1600" dirty="0">
                <a:solidFill>
                  <a:schemeClr val="tx2"/>
                </a:solidFill>
              </a:rPr>
              <a:t>LR recurrence </a:t>
            </a:r>
            <a:r>
              <a:rPr lang="en-US" altLang="en-US" sz="1600" dirty="0"/>
              <a:t>significantly reduced from 20% to 4% and any recurrence from 46% to 34% </a:t>
            </a:r>
          </a:p>
          <a:p>
            <a:pPr lvl="1"/>
            <a:r>
              <a:rPr lang="en-US" altLang="en-US" sz="1600" dirty="0"/>
              <a:t>20-year </a:t>
            </a:r>
            <a:r>
              <a:rPr lang="en-US" altLang="en-US" sz="1600" dirty="0">
                <a:solidFill>
                  <a:schemeClr val="tx2"/>
                </a:solidFill>
              </a:rPr>
              <a:t>breast cancer mortality </a:t>
            </a:r>
            <a:r>
              <a:rPr lang="en-US" altLang="en-US" sz="1600" dirty="0"/>
              <a:t>was reduced from 50% to 42% and overall mortality from 56.5% to 53.5%</a:t>
            </a:r>
          </a:p>
          <a:p>
            <a:r>
              <a:rPr lang="en-US" altLang="en-US" sz="1600" b="1" u="sng" dirty="0"/>
              <a:t>Nodes 4+:</a:t>
            </a:r>
          </a:p>
          <a:p>
            <a:pPr lvl="1"/>
            <a:r>
              <a:rPr lang="en-US" altLang="en-US" sz="1600" dirty="0"/>
              <a:t>10-year </a:t>
            </a:r>
            <a:r>
              <a:rPr lang="en-US" altLang="en-US" sz="1600" dirty="0">
                <a:solidFill>
                  <a:schemeClr val="tx2"/>
                </a:solidFill>
              </a:rPr>
              <a:t>LR recurrence </a:t>
            </a:r>
            <a:r>
              <a:rPr lang="en-US" altLang="en-US" sz="1600" dirty="0"/>
              <a:t>significantly reduced from 32% to 13% and any recurrence from 75% to 66% </a:t>
            </a:r>
          </a:p>
          <a:p>
            <a:pPr lvl="1"/>
            <a:r>
              <a:rPr lang="en-US" altLang="en-US" sz="1600" dirty="0"/>
              <a:t>20-year </a:t>
            </a:r>
            <a:r>
              <a:rPr lang="en-US" altLang="en-US" sz="1600" dirty="0">
                <a:solidFill>
                  <a:schemeClr val="tx2"/>
                </a:solidFill>
              </a:rPr>
              <a:t>breast cancer mortality </a:t>
            </a:r>
            <a:r>
              <a:rPr lang="en-US" altLang="en-US" sz="1600" dirty="0"/>
              <a:t>significantly reduced from 80% to 71% and overall mortality from 83% to 75% </a:t>
            </a:r>
          </a:p>
          <a:p>
            <a:pPr marL="3657600" lvl="8" indent="0">
              <a:buNone/>
            </a:pPr>
            <a:r>
              <a:rPr lang="en-US" altLang="en-US" sz="1800" dirty="0"/>
              <a:t>                       </a:t>
            </a:r>
          </a:p>
        </p:txBody>
      </p:sp>
      <p:sp>
        <p:nvSpPr>
          <p:cNvPr id="5" name="TextBox 4">
            <a:extLst>
              <a:ext uri="{FF2B5EF4-FFF2-40B4-BE49-F238E27FC236}">
                <a16:creationId xmlns:a16="http://schemas.microsoft.com/office/drawing/2014/main" id="{B0B896A0-A91A-7A1F-9031-DF42649D4EDB}"/>
              </a:ext>
            </a:extLst>
          </p:cNvPr>
          <p:cNvSpPr txBox="1"/>
          <p:nvPr/>
        </p:nvSpPr>
        <p:spPr>
          <a:xfrm>
            <a:off x="6200938" y="6404002"/>
            <a:ext cx="3522846" cy="307777"/>
          </a:xfrm>
          <a:prstGeom prst="rect">
            <a:avLst/>
          </a:prstGeom>
          <a:noFill/>
        </p:spPr>
        <p:txBody>
          <a:bodyPr wrap="square" rtlCol="0">
            <a:spAutoFit/>
          </a:bodyPr>
          <a:lstStyle/>
          <a:p>
            <a:pPr algn="r"/>
            <a:r>
              <a:rPr lang="en-US" sz="1400" dirty="0"/>
              <a:t>EBCTCG. </a:t>
            </a:r>
            <a:r>
              <a:rPr lang="en-US" sz="1400" i="1" dirty="0"/>
              <a:t>Lancet. </a:t>
            </a:r>
            <a:r>
              <a:rPr lang="en-US" sz="1400" dirty="0"/>
              <a:t>2014;383(9935).</a:t>
            </a:r>
          </a:p>
        </p:txBody>
      </p:sp>
      <p:sp>
        <p:nvSpPr>
          <p:cNvPr id="2" name="Title 6">
            <a:extLst>
              <a:ext uri="{FF2B5EF4-FFF2-40B4-BE49-F238E27FC236}">
                <a16:creationId xmlns:a16="http://schemas.microsoft.com/office/drawing/2014/main" id="{1D0AA4B1-AFE8-A47F-CB15-9817B109191D}"/>
              </a:ext>
            </a:extLst>
          </p:cNvPr>
          <p:cNvSpPr txBox="1">
            <a:spLocks/>
          </p:cNvSpPr>
          <p:nvPr/>
        </p:nvSpPr>
        <p:spPr>
          <a:xfrm>
            <a:off x="1765778" y="414599"/>
            <a:ext cx="8660443" cy="636588"/>
          </a:xfrm>
          <a:prstGeom prst="rect">
            <a:avLst/>
          </a:prstGeom>
        </p:spPr>
        <p:txBody>
          <a:bodyPr>
            <a:noAutofit/>
          </a:bodyPr>
          <a:lstStyle>
            <a:lvl1pPr algn="l" defTabSz="457200" rtl="0" eaLnBrk="1" fontAlgn="base" hangingPunct="1">
              <a:spcBef>
                <a:spcPct val="0"/>
              </a:spcBef>
              <a:spcAft>
                <a:spcPct val="0"/>
              </a:spcAft>
              <a:defRPr sz="2800" b="1" kern="1200">
                <a:solidFill>
                  <a:schemeClr val="tx1"/>
                </a:solidFill>
                <a:latin typeface="+mj-lt"/>
                <a:ea typeface="ＭＳ Ｐゴシック" charset="0"/>
                <a:cs typeface="Arial"/>
              </a:defRPr>
            </a:lvl1pPr>
            <a:lvl2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9pPr>
          </a:lstStyle>
          <a:p>
            <a:pPr algn="ctr"/>
            <a:r>
              <a:rPr lang="en-US" sz="1800" dirty="0">
                <a:solidFill>
                  <a:srgbClr val="212121"/>
                </a:solidFill>
                <a:latin typeface="+mn-lt"/>
                <a:cs typeface="Times New Roman" panose="02020603050405020304" pitchFamily="18" charset="0"/>
              </a:rPr>
              <a:t>Effect of RT After Mastectomy and Axillary Surgery on 10-year Recurrence and 20-year BC Mortality</a:t>
            </a:r>
            <a:endParaRPr lang="en-US" sz="1800" dirty="0">
              <a:latin typeface="+mn-lt"/>
            </a:endParaRPr>
          </a:p>
        </p:txBody>
      </p:sp>
      <p:sp>
        <p:nvSpPr>
          <p:cNvPr id="4" name="TextBox 3">
            <a:extLst>
              <a:ext uri="{FF2B5EF4-FFF2-40B4-BE49-F238E27FC236}">
                <a16:creationId xmlns:a16="http://schemas.microsoft.com/office/drawing/2014/main" id="{61BFD1AE-95B9-7CCD-4D76-8CB7F5E54CC0}"/>
              </a:ext>
            </a:extLst>
          </p:cNvPr>
          <p:cNvSpPr txBox="1"/>
          <p:nvPr/>
        </p:nvSpPr>
        <p:spPr>
          <a:xfrm>
            <a:off x="1524001" y="1051187"/>
            <a:ext cx="9144001" cy="338554"/>
          </a:xfrm>
          <a:prstGeom prst="rect">
            <a:avLst/>
          </a:prstGeom>
          <a:noFill/>
        </p:spPr>
        <p:txBody>
          <a:bodyPr wrap="square">
            <a:spAutoFit/>
          </a:bodyPr>
          <a:lstStyle/>
          <a:p>
            <a:pPr algn="ctr"/>
            <a:r>
              <a:rPr lang="en-US" sz="1600" b="1" dirty="0">
                <a:solidFill>
                  <a:srgbClr val="212121"/>
                </a:solidFill>
                <a:latin typeface="+mj-lt"/>
                <a:cs typeface="Times New Roman" panose="02020603050405020304" pitchFamily="18" charset="0"/>
              </a:rPr>
              <a:t>Meta-analysis of Individual Patient Data for 8135 Women in 22 RCTs</a:t>
            </a:r>
            <a:endParaRPr lang="en-US" sz="1600" dirty="0">
              <a:latin typeface="+mj-lt"/>
            </a:endParaRPr>
          </a:p>
        </p:txBody>
      </p:sp>
    </p:spTree>
    <p:extLst>
      <p:ext uri="{BB962C8B-B14F-4D97-AF65-F5344CB8AC3E}">
        <p14:creationId xmlns:p14="http://schemas.microsoft.com/office/powerpoint/2010/main" val="3467671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857251"/>
            <a:ext cx="7886700" cy="994172"/>
          </a:xfrm>
        </p:spPr>
        <p:txBody>
          <a:bodyPr/>
          <a:lstStyle/>
          <a:p>
            <a:r>
              <a:rPr lang="en-US" dirty="0"/>
              <a:t>Post-mastectomy Radiation: RTOG Atlas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7262" y="1439168"/>
            <a:ext cx="5628294" cy="422122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1618" y="1851423"/>
            <a:ext cx="2975865" cy="3701324"/>
          </a:xfrm>
          <a:prstGeom prst="rect">
            <a:avLst/>
          </a:prstGeom>
        </p:spPr>
      </p:pic>
      <p:sp>
        <p:nvSpPr>
          <p:cNvPr id="3" name="TextBox 2">
            <a:extLst>
              <a:ext uri="{FF2B5EF4-FFF2-40B4-BE49-F238E27FC236}">
                <a16:creationId xmlns:a16="http://schemas.microsoft.com/office/drawing/2014/main" id="{5295B391-B0DB-2B0F-6B3C-2AC2ECB49C29}"/>
              </a:ext>
            </a:extLst>
          </p:cNvPr>
          <p:cNvSpPr txBox="1"/>
          <p:nvPr/>
        </p:nvSpPr>
        <p:spPr>
          <a:xfrm>
            <a:off x="1753497" y="5917954"/>
            <a:ext cx="7108723" cy="369332"/>
          </a:xfrm>
          <a:prstGeom prst="rect">
            <a:avLst/>
          </a:prstGeom>
          <a:noFill/>
        </p:spPr>
        <p:txBody>
          <a:bodyPr wrap="square" rtlCol="0">
            <a:spAutoFit/>
          </a:bodyPr>
          <a:lstStyle/>
          <a:p>
            <a:r>
              <a:rPr lang="en-US" dirty="0"/>
              <a:t>Also published: ESTRO and RADCOMP atlases</a:t>
            </a:r>
          </a:p>
        </p:txBody>
      </p:sp>
    </p:spTree>
    <p:extLst>
      <p:ext uri="{BB962C8B-B14F-4D97-AF65-F5344CB8AC3E}">
        <p14:creationId xmlns:p14="http://schemas.microsoft.com/office/powerpoint/2010/main" val="1943508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ECAD-6318-179B-7A99-2892AC4A4CC6}"/>
              </a:ext>
            </a:extLst>
          </p:cNvPr>
          <p:cNvSpPr>
            <a:spLocks noGrp="1"/>
          </p:cNvSpPr>
          <p:nvPr>
            <p:ph type="title"/>
          </p:nvPr>
        </p:nvSpPr>
        <p:spPr>
          <a:xfrm>
            <a:off x="3512346" y="159378"/>
            <a:ext cx="5598160" cy="636588"/>
          </a:xfrm>
        </p:spPr>
        <p:txBody>
          <a:bodyPr/>
          <a:lstStyle/>
          <a:p>
            <a:r>
              <a:rPr lang="en-US" dirty="0"/>
              <a:t>NRG </a:t>
            </a:r>
            <a:r>
              <a:rPr lang="en-US" dirty="0" err="1"/>
              <a:t>RADCOMP</a:t>
            </a:r>
            <a:r>
              <a:rPr lang="en-US" dirty="0"/>
              <a:t> Breast Atlas</a:t>
            </a:r>
          </a:p>
        </p:txBody>
      </p:sp>
      <p:sp>
        <p:nvSpPr>
          <p:cNvPr id="4" name="Slide Number Placeholder 3">
            <a:extLst>
              <a:ext uri="{FF2B5EF4-FFF2-40B4-BE49-F238E27FC236}">
                <a16:creationId xmlns:a16="http://schemas.microsoft.com/office/drawing/2014/main" id="{3FAD7073-153F-137F-8538-A458395A7A05}"/>
              </a:ext>
            </a:extLst>
          </p:cNvPr>
          <p:cNvSpPr>
            <a:spLocks noGrp="1"/>
          </p:cNvSpPr>
          <p:nvPr>
            <p:ph type="sldNum" sz="quarter" idx="10"/>
          </p:nvPr>
        </p:nvSpPr>
        <p:spPr/>
        <p:txBody>
          <a:bodyPr/>
          <a:lstStyle/>
          <a:p>
            <a:pPr>
              <a:defRPr/>
            </a:pPr>
            <a:fld id="{159EC7EE-72D3-4F41-9116-EBDDDD421A5C}" type="slidenum">
              <a:rPr lang="en-US" altLang="en-US" smtClean="0"/>
              <a:pPr>
                <a:defRPr/>
              </a:pPr>
              <a:t>41</a:t>
            </a:fld>
            <a:endParaRPr lang="en-US" altLang="en-US"/>
          </a:p>
        </p:txBody>
      </p:sp>
      <p:pic>
        <p:nvPicPr>
          <p:cNvPr id="6" name="Picture 5" descr="A close-up of an x-ray&#10;&#10;AI-generated content may be incorrect.">
            <a:extLst>
              <a:ext uri="{FF2B5EF4-FFF2-40B4-BE49-F238E27FC236}">
                <a16:creationId xmlns:a16="http://schemas.microsoft.com/office/drawing/2014/main" id="{054D54EC-E561-ECB7-735E-F7909F138928}"/>
              </a:ext>
            </a:extLst>
          </p:cNvPr>
          <p:cNvPicPr>
            <a:picLocks noChangeAspect="1"/>
          </p:cNvPicPr>
          <p:nvPr/>
        </p:nvPicPr>
        <p:blipFill>
          <a:blip r:embed="rId2"/>
          <a:stretch>
            <a:fillRect/>
          </a:stretch>
        </p:blipFill>
        <p:spPr>
          <a:xfrm>
            <a:off x="438873" y="1003103"/>
            <a:ext cx="4899595" cy="2271414"/>
          </a:xfrm>
          <a:prstGeom prst="rect">
            <a:avLst/>
          </a:prstGeom>
        </p:spPr>
      </p:pic>
      <p:pic>
        <p:nvPicPr>
          <p:cNvPr id="8" name="Picture 7" descr="A chest x-ray of a person&#10;&#10;AI-generated content may be incorrect.">
            <a:extLst>
              <a:ext uri="{FF2B5EF4-FFF2-40B4-BE49-F238E27FC236}">
                <a16:creationId xmlns:a16="http://schemas.microsoft.com/office/drawing/2014/main" id="{49E30F78-701C-BE87-F376-A9D8390EDBEF}"/>
              </a:ext>
            </a:extLst>
          </p:cNvPr>
          <p:cNvPicPr>
            <a:picLocks noChangeAspect="1"/>
          </p:cNvPicPr>
          <p:nvPr/>
        </p:nvPicPr>
        <p:blipFill>
          <a:blip r:embed="rId3"/>
          <a:stretch>
            <a:fillRect/>
          </a:stretch>
        </p:blipFill>
        <p:spPr>
          <a:xfrm>
            <a:off x="438873" y="3682112"/>
            <a:ext cx="4899595" cy="2512613"/>
          </a:xfrm>
          <a:prstGeom prst="rect">
            <a:avLst/>
          </a:prstGeom>
        </p:spPr>
      </p:pic>
      <p:pic>
        <p:nvPicPr>
          <p:cNvPr id="10" name="Picture 9" descr="A chest x-ray of a person&#10;&#10;AI-generated content may be incorrect.">
            <a:extLst>
              <a:ext uri="{FF2B5EF4-FFF2-40B4-BE49-F238E27FC236}">
                <a16:creationId xmlns:a16="http://schemas.microsoft.com/office/drawing/2014/main" id="{22571FF8-82DD-D958-1087-48178107327F}"/>
              </a:ext>
            </a:extLst>
          </p:cNvPr>
          <p:cNvPicPr>
            <a:picLocks noChangeAspect="1"/>
          </p:cNvPicPr>
          <p:nvPr/>
        </p:nvPicPr>
        <p:blipFill>
          <a:blip r:embed="rId4"/>
          <a:stretch>
            <a:fillRect/>
          </a:stretch>
        </p:blipFill>
        <p:spPr>
          <a:xfrm>
            <a:off x="6400800" y="927619"/>
            <a:ext cx="4607447" cy="2422382"/>
          </a:xfrm>
          <a:prstGeom prst="rect">
            <a:avLst/>
          </a:prstGeom>
        </p:spPr>
      </p:pic>
      <p:pic>
        <p:nvPicPr>
          <p:cNvPr id="12" name="Picture 11" descr="A close-up of a chest x-ray&#10;&#10;AI-generated content may be incorrect.">
            <a:extLst>
              <a:ext uri="{FF2B5EF4-FFF2-40B4-BE49-F238E27FC236}">
                <a16:creationId xmlns:a16="http://schemas.microsoft.com/office/drawing/2014/main" id="{CF6C5C10-1C6B-119D-91EC-2D7C4A1275D7}"/>
              </a:ext>
            </a:extLst>
          </p:cNvPr>
          <p:cNvPicPr>
            <a:picLocks noChangeAspect="1"/>
          </p:cNvPicPr>
          <p:nvPr/>
        </p:nvPicPr>
        <p:blipFill>
          <a:blip r:embed="rId5"/>
          <a:stretch>
            <a:fillRect/>
          </a:stretch>
        </p:blipFill>
        <p:spPr>
          <a:xfrm>
            <a:off x="6630545" y="3570993"/>
            <a:ext cx="4147955" cy="2734849"/>
          </a:xfrm>
          <a:prstGeom prst="rect">
            <a:avLst/>
          </a:prstGeom>
        </p:spPr>
      </p:pic>
      <p:sp>
        <p:nvSpPr>
          <p:cNvPr id="13" name="TextBox 12">
            <a:extLst>
              <a:ext uri="{FF2B5EF4-FFF2-40B4-BE49-F238E27FC236}">
                <a16:creationId xmlns:a16="http://schemas.microsoft.com/office/drawing/2014/main" id="{6BE8B664-5DD6-40D5-6949-AC3520D05711}"/>
              </a:ext>
            </a:extLst>
          </p:cNvPr>
          <p:cNvSpPr txBox="1"/>
          <p:nvPr/>
        </p:nvSpPr>
        <p:spPr>
          <a:xfrm>
            <a:off x="7237279" y="6445807"/>
            <a:ext cx="3339307" cy="369332"/>
          </a:xfrm>
          <a:prstGeom prst="rect">
            <a:avLst/>
          </a:prstGeom>
          <a:noFill/>
        </p:spPr>
        <p:txBody>
          <a:bodyPr wrap="square" rtlCol="0">
            <a:spAutoFit/>
          </a:bodyPr>
          <a:lstStyle/>
          <a:p>
            <a:r>
              <a:rPr lang="en-US">
                <a:hlinkClick r:id="rId6"/>
              </a:rPr>
              <a:t>RADCOMP Breast Atlas</a:t>
            </a:r>
            <a:endParaRPr lang="en-US" dirty="0"/>
          </a:p>
        </p:txBody>
      </p:sp>
    </p:spTree>
    <p:extLst>
      <p:ext uri="{BB962C8B-B14F-4D97-AF65-F5344CB8AC3E}">
        <p14:creationId xmlns:p14="http://schemas.microsoft.com/office/powerpoint/2010/main" val="3578794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551843" y="186807"/>
            <a:ext cx="8229600" cy="636588"/>
          </a:xfrm>
        </p:spPr>
        <p:txBody>
          <a:bodyPr>
            <a:normAutofit/>
          </a:bodyPr>
          <a:lstStyle/>
          <a:p>
            <a:pPr algn="ctr"/>
            <a:r>
              <a:rPr lang="en-US" altLang="en-US" sz="3200" dirty="0"/>
              <a:t>Radiation Treatment Planning</a:t>
            </a:r>
          </a:p>
        </p:txBody>
      </p:sp>
      <p:sp>
        <p:nvSpPr>
          <p:cNvPr id="91144" name="Text Box 11"/>
          <p:cNvSpPr txBox="1">
            <a:spLocks noChangeArrowheads="1"/>
          </p:cNvSpPr>
          <p:nvPr/>
        </p:nvSpPr>
        <p:spPr bwMode="auto">
          <a:xfrm>
            <a:off x="1858915" y="823395"/>
            <a:ext cx="77608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5000"/>
              </a:spcAft>
              <a:buChar char="•"/>
              <a:defRPr sz="3200" b="1">
                <a:solidFill>
                  <a:schemeClr val="tx1"/>
                </a:solidFill>
                <a:latin typeface="Arial" panose="020B0604020202020204" pitchFamily="34" charset="0"/>
              </a:defRPr>
            </a:lvl1pPr>
            <a:lvl2pPr marL="742950" indent="-285750">
              <a:spcBef>
                <a:spcPct val="20000"/>
              </a:spcBef>
              <a:spcAft>
                <a:spcPct val="25000"/>
              </a:spcAft>
              <a:buChar char="–"/>
              <a:defRPr sz="2800" b="1">
                <a:solidFill>
                  <a:schemeClr val="tx1"/>
                </a:solidFill>
                <a:latin typeface="Arial" panose="020B0604020202020204" pitchFamily="34" charset="0"/>
              </a:defRPr>
            </a:lvl2pPr>
            <a:lvl3pPr marL="1143000" indent="-228600">
              <a:spcBef>
                <a:spcPct val="20000"/>
              </a:spcBef>
              <a:spcAft>
                <a:spcPct val="25000"/>
              </a:spcAft>
              <a:buChar char="•"/>
              <a:defRPr sz="2400">
                <a:solidFill>
                  <a:schemeClr val="tx1"/>
                </a:solidFill>
                <a:latin typeface="Arial" panose="020B0604020202020204" pitchFamily="34" charset="0"/>
              </a:defRPr>
            </a:lvl3pPr>
            <a:lvl4pPr marL="1600200" indent="-228600">
              <a:spcBef>
                <a:spcPct val="20000"/>
              </a:spcBef>
              <a:spcAft>
                <a:spcPct val="25000"/>
              </a:spcAft>
              <a:buChar char="–"/>
              <a:defRPr sz="2000" b="1">
                <a:solidFill>
                  <a:schemeClr val="tx1"/>
                </a:solidFill>
                <a:latin typeface="Arial" panose="020B0604020202020204" pitchFamily="34" charset="0"/>
              </a:defRPr>
            </a:lvl4pPr>
            <a:lvl5pPr marL="2057400" indent="-228600">
              <a:spcBef>
                <a:spcPct val="20000"/>
              </a:spcBef>
              <a:spcAft>
                <a:spcPct val="25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5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5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5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5000"/>
              </a:spcAft>
              <a:buChar char="»"/>
              <a:defRPr sz="2000">
                <a:solidFill>
                  <a:schemeClr val="tx1"/>
                </a:solidFill>
                <a:latin typeface="Arial" panose="020B0604020202020204" pitchFamily="34" charset="0"/>
              </a:defRPr>
            </a:lvl9pPr>
          </a:lstStyle>
          <a:p>
            <a:pPr algn="ctr">
              <a:spcBef>
                <a:spcPct val="50000"/>
              </a:spcBef>
              <a:spcAft>
                <a:spcPct val="0"/>
              </a:spcAft>
              <a:buFontTx/>
              <a:buNone/>
            </a:pPr>
            <a:r>
              <a:rPr lang="en-US" altLang="en-US" sz="2800" b="0" dirty="0">
                <a:latin typeface="+mj-lt"/>
              </a:rPr>
              <a:t>3D Conformal CT-Based Treatment Planning </a:t>
            </a:r>
          </a:p>
        </p:txBody>
      </p:sp>
      <p:pic>
        <p:nvPicPr>
          <p:cNvPr id="11" name="Picture 10" descr="A close-up of a scan&#10;&#10;Description automatically generated">
            <a:extLst>
              <a:ext uri="{FF2B5EF4-FFF2-40B4-BE49-F238E27FC236}">
                <a16:creationId xmlns:a16="http://schemas.microsoft.com/office/drawing/2014/main" id="{3FF74ADB-7265-8BE7-E6E4-56630CF4E1B9}"/>
              </a:ext>
            </a:extLst>
          </p:cNvPr>
          <p:cNvPicPr>
            <a:picLocks noChangeAspect="1"/>
          </p:cNvPicPr>
          <p:nvPr/>
        </p:nvPicPr>
        <p:blipFill>
          <a:blip r:embed="rId3"/>
          <a:stretch>
            <a:fillRect/>
          </a:stretch>
        </p:blipFill>
        <p:spPr>
          <a:xfrm>
            <a:off x="447223" y="1398200"/>
            <a:ext cx="4014035" cy="2481821"/>
          </a:xfrm>
          <a:prstGeom prst="rect">
            <a:avLst/>
          </a:prstGeom>
        </p:spPr>
      </p:pic>
      <p:pic>
        <p:nvPicPr>
          <p:cNvPr id="13" name="Picture 12" descr="A close-up of an x-ray&#10;&#10;Description automatically generated">
            <a:extLst>
              <a:ext uri="{FF2B5EF4-FFF2-40B4-BE49-F238E27FC236}">
                <a16:creationId xmlns:a16="http://schemas.microsoft.com/office/drawing/2014/main" id="{BD6EE94B-88E5-7B36-2583-5E7D2256FE89}"/>
              </a:ext>
            </a:extLst>
          </p:cNvPr>
          <p:cNvPicPr>
            <a:picLocks noChangeAspect="1"/>
          </p:cNvPicPr>
          <p:nvPr/>
        </p:nvPicPr>
        <p:blipFill>
          <a:blip r:embed="rId4"/>
          <a:stretch>
            <a:fillRect/>
          </a:stretch>
        </p:blipFill>
        <p:spPr>
          <a:xfrm>
            <a:off x="447223" y="4091974"/>
            <a:ext cx="4100063" cy="2487757"/>
          </a:xfrm>
          <a:prstGeom prst="rect">
            <a:avLst/>
          </a:prstGeom>
        </p:spPr>
      </p:pic>
      <p:pic>
        <p:nvPicPr>
          <p:cNvPr id="15" name="Picture 14" descr="A close-up of a ct scan&#10;&#10;Description automatically generated">
            <a:extLst>
              <a:ext uri="{FF2B5EF4-FFF2-40B4-BE49-F238E27FC236}">
                <a16:creationId xmlns:a16="http://schemas.microsoft.com/office/drawing/2014/main" id="{B31FA1BA-5512-73DD-B180-12C89C0FAB84}"/>
              </a:ext>
            </a:extLst>
          </p:cNvPr>
          <p:cNvPicPr>
            <a:picLocks noChangeAspect="1"/>
          </p:cNvPicPr>
          <p:nvPr/>
        </p:nvPicPr>
        <p:blipFill>
          <a:blip r:embed="rId5"/>
          <a:stretch>
            <a:fillRect/>
          </a:stretch>
        </p:blipFill>
        <p:spPr>
          <a:xfrm>
            <a:off x="5055358" y="1346615"/>
            <a:ext cx="2589358" cy="3222395"/>
          </a:xfrm>
          <a:prstGeom prst="rect">
            <a:avLst/>
          </a:prstGeom>
        </p:spPr>
      </p:pic>
      <p:pic>
        <p:nvPicPr>
          <p:cNvPr id="17" name="Picture 16" descr="A close-up of an x-ray&#10;&#10;Description automatically generated">
            <a:extLst>
              <a:ext uri="{FF2B5EF4-FFF2-40B4-BE49-F238E27FC236}">
                <a16:creationId xmlns:a16="http://schemas.microsoft.com/office/drawing/2014/main" id="{A2D40C2A-D083-8007-EBF8-53CE9DC2037A}"/>
              </a:ext>
            </a:extLst>
          </p:cNvPr>
          <p:cNvPicPr>
            <a:picLocks noChangeAspect="1"/>
          </p:cNvPicPr>
          <p:nvPr/>
        </p:nvPicPr>
        <p:blipFill>
          <a:blip r:embed="rId6"/>
          <a:stretch>
            <a:fillRect/>
          </a:stretch>
        </p:blipFill>
        <p:spPr>
          <a:xfrm>
            <a:off x="8152788" y="1423406"/>
            <a:ext cx="3531108" cy="3222396"/>
          </a:xfrm>
          <a:prstGeom prst="rect">
            <a:avLst/>
          </a:prstGeom>
        </p:spPr>
      </p:pic>
      <p:pic>
        <p:nvPicPr>
          <p:cNvPr id="19" name="Picture 18" descr="A close-up of a ct scan&#10;&#10;Description automatically generated">
            <a:extLst>
              <a:ext uri="{FF2B5EF4-FFF2-40B4-BE49-F238E27FC236}">
                <a16:creationId xmlns:a16="http://schemas.microsoft.com/office/drawing/2014/main" id="{6379ED6F-19F9-B498-7722-175157D0D085}"/>
              </a:ext>
            </a:extLst>
          </p:cNvPr>
          <p:cNvPicPr>
            <a:picLocks noChangeAspect="1"/>
          </p:cNvPicPr>
          <p:nvPr/>
        </p:nvPicPr>
        <p:blipFill>
          <a:blip r:embed="rId7"/>
          <a:stretch>
            <a:fillRect/>
          </a:stretch>
        </p:blipFill>
        <p:spPr>
          <a:xfrm>
            <a:off x="5024952" y="4722593"/>
            <a:ext cx="2619764" cy="2035454"/>
          </a:xfrm>
          <a:prstGeom prst="rect">
            <a:avLst/>
          </a:prstGeom>
        </p:spPr>
      </p:pic>
    </p:spTree>
    <p:extLst>
      <p:ext uri="{BB962C8B-B14F-4D97-AF65-F5344CB8AC3E}">
        <p14:creationId xmlns:p14="http://schemas.microsoft.com/office/powerpoint/2010/main" val="390299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type="body" idx="1"/>
          </p:nvPr>
        </p:nvSpPr>
        <p:spPr>
          <a:xfrm>
            <a:off x="105805" y="1567616"/>
            <a:ext cx="8620946" cy="4525963"/>
          </a:xfrm>
        </p:spPr>
        <p:txBody>
          <a:bodyPr>
            <a:normAutofit/>
          </a:bodyPr>
          <a:lstStyle/>
          <a:p>
            <a:r>
              <a:rPr lang="en-US" altLang="en-US" b="1" dirty="0"/>
              <a:t>Intensity Modulated Radiation Therapy (IMRT)</a:t>
            </a:r>
          </a:p>
          <a:p>
            <a:pPr lvl="1"/>
            <a:r>
              <a:rPr lang="en-US" altLang="en-US" dirty="0"/>
              <a:t>Uses CT-based 3D anatomy</a:t>
            </a:r>
          </a:p>
          <a:p>
            <a:pPr lvl="1"/>
            <a:r>
              <a:rPr lang="en-US" altLang="en-US" dirty="0"/>
              <a:t>Rather than one uniform intensity across a field, the intensity can vary to achieve a more conformal plan</a:t>
            </a:r>
          </a:p>
          <a:p>
            <a:pPr lvl="1"/>
            <a:r>
              <a:rPr lang="en-US" altLang="en-US" dirty="0"/>
              <a:t>Target volumes are contoured for dose coverage and organs at risk are contoured for avoidance using evidence-based dose constraints related to organ toxicity risk</a:t>
            </a:r>
          </a:p>
          <a:p>
            <a:pPr lvl="2"/>
            <a:r>
              <a:rPr lang="en-US" altLang="en-US" dirty="0"/>
              <a:t>Max dose to a point or volume</a:t>
            </a:r>
          </a:p>
          <a:p>
            <a:pPr lvl="2"/>
            <a:r>
              <a:rPr lang="en-US" altLang="en-US" dirty="0"/>
              <a:t>Minimum dose to target volumes and percent covered by 95-100% of prescribed dose</a:t>
            </a:r>
          </a:p>
          <a:p>
            <a:pPr lvl="1"/>
            <a:r>
              <a:rPr lang="en-US" altLang="en-US" dirty="0"/>
              <a:t>Multiple techniques:  Step and Shoot;  </a:t>
            </a:r>
            <a:r>
              <a:rPr lang="en-US" altLang="en-US" dirty="0" err="1"/>
              <a:t>VMAT</a:t>
            </a:r>
            <a:endParaRPr lang="en-US" altLang="en-US" dirty="0"/>
          </a:p>
          <a:p>
            <a:pPr lvl="1"/>
            <a:endParaRPr lang="en-US" altLang="en-US" dirty="0"/>
          </a:p>
        </p:txBody>
      </p:sp>
      <p:sp>
        <p:nvSpPr>
          <p:cNvPr id="4" name="Rectangle 2">
            <a:extLst>
              <a:ext uri="{FF2B5EF4-FFF2-40B4-BE49-F238E27FC236}">
                <a16:creationId xmlns:a16="http://schemas.microsoft.com/office/drawing/2014/main" id="{7C0CB83E-792A-1CC4-17A8-F81E08C507EE}"/>
              </a:ext>
            </a:extLst>
          </p:cNvPr>
          <p:cNvSpPr txBox="1">
            <a:spLocks noChangeArrowheads="1"/>
          </p:cNvSpPr>
          <p:nvPr/>
        </p:nvSpPr>
        <p:spPr>
          <a:xfrm>
            <a:off x="1981200" y="341942"/>
            <a:ext cx="8229600" cy="636588"/>
          </a:xfrm>
          <a:prstGeom prst="rect">
            <a:avLst/>
          </a:prstGeom>
        </p:spPr>
        <p:txBody>
          <a:bodyPr>
            <a:normAutofit/>
          </a:bodyPr>
          <a:lstStyle>
            <a:lvl1pPr algn="l" defTabSz="457200" rtl="0" eaLnBrk="1" fontAlgn="base" hangingPunct="1">
              <a:spcBef>
                <a:spcPct val="0"/>
              </a:spcBef>
              <a:spcAft>
                <a:spcPct val="0"/>
              </a:spcAft>
              <a:defRPr sz="2800" b="1" kern="1200">
                <a:solidFill>
                  <a:schemeClr val="tx1"/>
                </a:solidFill>
                <a:latin typeface="+mj-lt"/>
                <a:ea typeface="ＭＳ Ｐゴシック" charset="0"/>
                <a:cs typeface="Arial"/>
              </a:defRPr>
            </a:lvl1pPr>
            <a:lvl2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9pPr>
          </a:lstStyle>
          <a:p>
            <a:pPr algn="ctr"/>
            <a:r>
              <a:rPr lang="en-US" altLang="en-US" sz="3200" dirty="0"/>
              <a:t>Radiation Treatment Planning</a:t>
            </a:r>
          </a:p>
        </p:txBody>
      </p:sp>
      <p:pic>
        <p:nvPicPr>
          <p:cNvPr id="3" name="Picture 2" descr="A close-up of an x-ray&#10;&#10;Description automatically generated">
            <a:extLst>
              <a:ext uri="{FF2B5EF4-FFF2-40B4-BE49-F238E27FC236}">
                <a16:creationId xmlns:a16="http://schemas.microsoft.com/office/drawing/2014/main" id="{77B5FBC2-DBD2-26B4-3AA6-EB1B7652EAF1}"/>
              </a:ext>
            </a:extLst>
          </p:cNvPr>
          <p:cNvPicPr>
            <a:picLocks noChangeAspect="1"/>
          </p:cNvPicPr>
          <p:nvPr/>
        </p:nvPicPr>
        <p:blipFill>
          <a:blip r:embed="rId2"/>
          <a:stretch>
            <a:fillRect/>
          </a:stretch>
        </p:blipFill>
        <p:spPr>
          <a:xfrm>
            <a:off x="8872088" y="1567616"/>
            <a:ext cx="3214107" cy="2092544"/>
          </a:xfrm>
          <a:prstGeom prst="rect">
            <a:avLst/>
          </a:prstGeom>
        </p:spPr>
      </p:pic>
    </p:spTree>
    <p:extLst>
      <p:ext uri="{BB962C8B-B14F-4D97-AF65-F5344CB8AC3E}">
        <p14:creationId xmlns:p14="http://schemas.microsoft.com/office/powerpoint/2010/main" val="2242630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CC3AA-3545-E805-40FA-A8079B296338}"/>
              </a:ext>
            </a:extLst>
          </p:cNvPr>
          <p:cNvSpPr>
            <a:spLocks noGrp="1"/>
          </p:cNvSpPr>
          <p:nvPr>
            <p:ph type="title"/>
          </p:nvPr>
        </p:nvSpPr>
        <p:spPr>
          <a:xfrm>
            <a:off x="306859" y="299137"/>
            <a:ext cx="10972800" cy="636588"/>
          </a:xfrm>
        </p:spPr>
        <p:txBody>
          <a:bodyPr/>
          <a:lstStyle/>
          <a:p>
            <a:pPr algn="ctr"/>
            <a:r>
              <a:rPr lang="en-US" altLang="en-US" sz="2800" dirty="0"/>
              <a:t>Radiation Treatment Planning</a:t>
            </a:r>
            <a:endParaRPr lang="en-US" dirty="0"/>
          </a:p>
        </p:txBody>
      </p:sp>
      <p:sp>
        <p:nvSpPr>
          <p:cNvPr id="3" name="Content Placeholder 2">
            <a:extLst>
              <a:ext uri="{FF2B5EF4-FFF2-40B4-BE49-F238E27FC236}">
                <a16:creationId xmlns:a16="http://schemas.microsoft.com/office/drawing/2014/main" id="{E35E2647-C905-12D6-4DE7-CDD5D0EEDA03}"/>
              </a:ext>
            </a:extLst>
          </p:cNvPr>
          <p:cNvSpPr>
            <a:spLocks noGrp="1"/>
          </p:cNvSpPr>
          <p:nvPr>
            <p:ph idx="1"/>
          </p:nvPr>
        </p:nvSpPr>
        <p:spPr>
          <a:xfrm>
            <a:off x="560173" y="1056504"/>
            <a:ext cx="10972800" cy="4525963"/>
          </a:xfrm>
        </p:spPr>
        <p:txBody>
          <a:bodyPr/>
          <a:lstStyle/>
          <a:p>
            <a:pPr marL="0" indent="0" algn="ctr">
              <a:buNone/>
            </a:pPr>
            <a:r>
              <a:rPr lang="en-US" b="1" dirty="0"/>
              <a:t>Intensity Modulated Radiation Therapy (</a:t>
            </a:r>
            <a:r>
              <a:rPr lang="en-US" b="1" dirty="0" err="1"/>
              <a:t>IMRT</a:t>
            </a:r>
            <a:r>
              <a:rPr lang="en-US" b="1" dirty="0"/>
              <a:t>) / Volumetric Arc Therapy (</a:t>
            </a:r>
            <a:r>
              <a:rPr lang="en-US" b="1" dirty="0" err="1"/>
              <a:t>VMAT</a:t>
            </a:r>
            <a:r>
              <a:rPr lang="en-US" b="1" dirty="0"/>
              <a:t>)</a:t>
            </a:r>
          </a:p>
        </p:txBody>
      </p:sp>
      <p:sp>
        <p:nvSpPr>
          <p:cNvPr id="4" name="Slide Number Placeholder 3">
            <a:extLst>
              <a:ext uri="{FF2B5EF4-FFF2-40B4-BE49-F238E27FC236}">
                <a16:creationId xmlns:a16="http://schemas.microsoft.com/office/drawing/2014/main" id="{BF16D237-816E-EF9E-2B12-9D6118180E9B}"/>
              </a:ext>
            </a:extLst>
          </p:cNvPr>
          <p:cNvSpPr>
            <a:spLocks noGrp="1"/>
          </p:cNvSpPr>
          <p:nvPr>
            <p:ph type="sldNum" sz="quarter" idx="10"/>
          </p:nvPr>
        </p:nvSpPr>
        <p:spPr/>
        <p:txBody>
          <a:bodyPr/>
          <a:lstStyle/>
          <a:p>
            <a:pPr>
              <a:defRPr/>
            </a:pPr>
            <a:fld id="{159EC7EE-72D3-4F41-9116-EBDDDD421A5C}" type="slidenum">
              <a:rPr lang="en-US" altLang="en-US" smtClean="0"/>
              <a:pPr>
                <a:defRPr/>
              </a:pPr>
              <a:t>44</a:t>
            </a:fld>
            <a:endParaRPr lang="en-US" altLang="en-US"/>
          </a:p>
        </p:txBody>
      </p:sp>
      <p:pic>
        <p:nvPicPr>
          <p:cNvPr id="6" name="Picture 5" descr="A close-up of an ultrasound&#10;&#10;Description automatically generated">
            <a:extLst>
              <a:ext uri="{FF2B5EF4-FFF2-40B4-BE49-F238E27FC236}">
                <a16:creationId xmlns:a16="http://schemas.microsoft.com/office/drawing/2014/main" id="{E910E768-E56C-D9BA-8E29-4B45D87CF93D}"/>
              </a:ext>
            </a:extLst>
          </p:cNvPr>
          <p:cNvPicPr>
            <a:picLocks noChangeAspect="1"/>
          </p:cNvPicPr>
          <p:nvPr/>
        </p:nvPicPr>
        <p:blipFill>
          <a:blip r:embed="rId2"/>
          <a:stretch>
            <a:fillRect/>
          </a:stretch>
        </p:blipFill>
        <p:spPr>
          <a:xfrm>
            <a:off x="306859" y="1724829"/>
            <a:ext cx="3647890" cy="2990747"/>
          </a:xfrm>
          <a:prstGeom prst="rect">
            <a:avLst/>
          </a:prstGeom>
        </p:spPr>
      </p:pic>
      <p:pic>
        <p:nvPicPr>
          <p:cNvPr id="8" name="Picture 7" descr="A close-up of a ct scan&#10;&#10;Description automatically generated">
            <a:extLst>
              <a:ext uri="{FF2B5EF4-FFF2-40B4-BE49-F238E27FC236}">
                <a16:creationId xmlns:a16="http://schemas.microsoft.com/office/drawing/2014/main" id="{7E07C905-C4AE-2A1F-424B-DF6FD0F2B4D4}"/>
              </a:ext>
            </a:extLst>
          </p:cNvPr>
          <p:cNvPicPr>
            <a:picLocks noChangeAspect="1"/>
          </p:cNvPicPr>
          <p:nvPr/>
        </p:nvPicPr>
        <p:blipFill>
          <a:blip r:embed="rId3"/>
          <a:stretch>
            <a:fillRect/>
          </a:stretch>
        </p:blipFill>
        <p:spPr>
          <a:xfrm>
            <a:off x="4208063" y="1724829"/>
            <a:ext cx="3887440" cy="3050078"/>
          </a:xfrm>
          <a:prstGeom prst="rect">
            <a:avLst/>
          </a:prstGeom>
        </p:spPr>
      </p:pic>
      <p:pic>
        <p:nvPicPr>
          <p:cNvPr id="10" name="Picture 9" descr="A close-up of a ct scan&#10;&#10;Description automatically generated">
            <a:extLst>
              <a:ext uri="{FF2B5EF4-FFF2-40B4-BE49-F238E27FC236}">
                <a16:creationId xmlns:a16="http://schemas.microsoft.com/office/drawing/2014/main" id="{BC3691F0-8756-E1C1-EB54-3856C8094E7B}"/>
              </a:ext>
            </a:extLst>
          </p:cNvPr>
          <p:cNvPicPr>
            <a:picLocks noChangeAspect="1"/>
          </p:cNvPicPr>
          <p:nvPr/>
        </p:nvPicPr>
        <p:blipFill>
          <a:blip r:embed="rId4"/>
          <a:stretch>
            <a:fillRect/>
          </a:stretch>
        </p:blipFill>
        <p:spPr>
          <a:xfrm>
            <a:off x="8237253" y="1754560"/>
            <a:ext cx="3742262" cy="2998086"/>
          </a:xfrm>
          <a:prstGeom prst="rect">
            <a:avLst/>
          </a:prstGeom>
        </p:spPr>
      </p:pic>
    </p:spTree>
    <p:extLst>
      <p:ext uri="{BB962C8B-B14F-4D97-AF65-F5344CB8AC3E}">
        <p14:creationId xmlns:p14="http://schemas.microsoft.com/office/powerpoint/2010/main" val="3487631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377009"/>
            <a:ext cx="8077200" cy="3908762"/>
          </a:xfrm>
          <a:prstGeom prst="rect">
            <a:avLst/>
          </a:prstGeom>
          <a:noFill/>
        </p:spPr>
        <p:txBody>
          <a:bodyPr>
            <a:spAutoFit/>
          </a:bodyPr>
          <a:lstStyle/>
          <a:p>
            <a:pPr marL="342900" indent="-342900">
              <a:buFont typeface="Arial" panose="020B0604020202020204" pitchFamily="34" charset="0"/>
              <a:buChar char="•"/>
              <a:defRPr/>
            </a:pPr>
            <a:r>
              <a:rPr lang="en-US" dirty="0">
                <a:latin typeface="+mj-lt"/>
                <a:cs typeface="Times New Roman" panose="02020603050405020304" pitchFamily="18" charset="0"/>
              </a:rPr>
              <a:t>Positively charged particles with mass 2,000 x that of electrons thus require more expensive equipment to accelerate to useful energies</a:t>
            </a:r>
          </a:p>
          <a:p>
            <a:pPr>
              <a:defRPr/>
            </a:pPr>
            <a:endParaRPr lang="en-US" dirty="0">
              <a:latin typeface="+mj-lt"/>
              <a:cs typeface="Times New Roman" panose="02020603050405020304" pitchFamily="18" charset="0"/>
            </a:endParaRPr>
          </a:p>
          <a:p>
            <a:pPr>
              <a:defRPr/>
            </a:pPr>
            <a:r>
              <a:rPr lang="en-US" sz="2400" dirty="0">
                <a:latin typeface="+mj-lt"/>
                <a:cs typeface="Times New Roman" panose="02020603050405020304" pitchFamily="18" charset="0"/>
              </a:rPr>
              <a:t>Potential Benefits </a:t>
            </a:r>
          </a:p>
          <a:p>
            <a:pPr marL="342900" indent="-342900">
              <a:buFont typeface="Arial" panose="020B0604020202020204" pitchFamily="34" charset="0"/>
              <a:buChar char="•"/>
              <a:defRPr/>
            </a:pPr>
            <a:r>
              <a:rPr lang="en-US" sz="1800" dirty="0">
                <a:latin typeface="+mj-lt"/>
                <a:cs typeface="Times New Roman" panose="02020603050405020304" pitchFamily="18" charset="0"/>
              </a:rPr>
              <a:t>Reduced exposure to heart, lung and contralateral breast</a:t>
            </a:r>
          </a:p>
          <a:p>
            <a:pPr marL="342900" indent="-342900">
              <a:buFont typeface="Arial" panose="020B0604020202020204" pitchFamily="34" charset="0"/>
              <a:buChar char="•"/>
              <a:defRPr/>
            </a:pPr>
            <a:r>
              <a:rPr lang="en-US" sz="1800" dirty="0">
                <a:latin typeface="+mj-lt"/>
                <a:cs typeface="Times New Roman" panose="02020603050405020304" pitchFamily="18" charset="0"/>
              </a:rPr>
              <a:t>May allow dose escalation, where indicated</a:t>
            </a:r>
          </a:p>
          <a:p>
            <a:pPr>
              <a:defRPr/>
            </a:pPr>
            <a:endParaRPr lang="en-US" sz="2000" dirty="0">
              <a:latin typeface="+mj-lt"/>
              <a:cs typeface="Times New Roman" panose="02020603050405020304" pitchFamily="18" charset="0"/>
            </a:endParaRPr>
          </a:p>
          <a:p>
            <a:pPr>
              <a:defRPr/>
            </a:pPr>
            <a:r>
              <a:rPr lang="en-US" sz="2400" dirty="0">
                <a:latin typeface="+mj-lt"/>
                <a:cs typeface="Times New Roman" panose="02020603050405020304" pitchFamily="18" charset="0"/>
              </a:rPr>
              <a:t>Potential concerns</a:t>
            </a:r>
          </a:p>
          <a:p>
            <a:pPr marL="342900" indent="-342900">
              <a:buFont typeface="Arial" panose="020B0604020202020204" pitchFamily="34" charset="0"/>
              <a:buChar char="•"/>
              <a:defRPr/>
            </a:pPr>
            <a:r>
              <a:rPr lang="en-US" sz="1800" dirty="0">
                <a:latin typeface="+mj-lt"/>
                <a:cs typeface="Times New Roman" panose="02020603050405020304" pitchFamily="18" charset="0"/>
              </a:rPr>
              <a:t>High cost and variable insurance coverage policies </a:t>
            </a:r>
          </a:p>
          <a:p>
            <a:pPr marL="342900" indent="-342900">
              <a:buFont typeface="Arial" panose="020B0604020202020204" pitchFamily="34" charset="0"/>
              <a:buChar char="•"/>
              <a:defRPr/>
            </a:pPr>
            <a:r>
              <a:rPr lang="en-US" sz="1800" dirty="0">
                <a:latin typeface="+mj-lt"/>
                <a:cs typeface="Times New Roman" panose="02020603050405020304" pitchFamily="18" charset="0"/>
              </a:rPr>
              <a:t>Motion could lead to under-dosing of target and over-dosing of heart</a:t>
            </a:r>
          </a:p>
          <a:p>
            <a:pPr marL="342900" indent="-342900">
              <a:buFont typeface="Arial" panose="020B0604020202020204" pitchFamily="34" charset="0"/>
              <a:buChar char="•"/>
              <a:defRPr/>
            </a:pPr>
            <a:r>
              <a:rPr lang="en-US" sz="1800" dirty="0">
                <a:latin typeface="+mj-lt"/>
                <a:cs typeface="Times New Roman" panose="02020603050405020304" pitchFamily="18" charset="0"/>
              </a:rPr>
              <a:t>Increased skin dose</a:t>
            </a:r>
          </a:p>
          <a:p>
            <a:pPr marL="342900" indent="-342900">
              <a:buFont typeface="Arial" panose="020B0604020202020204" pitchFamily="34" charset="0"/>
              <a:buChar char="•"/>
              <a:defRPr/>
            </a:pPr>
            <a:endParaRPr lang="en-US" dirty="0">
              <a:latin typeface="+mj-lt"/>
              <a:cs typeface="Times New Roman" panose="02020603050405020304" pitchFamily="18" charset="0"/>
            </a:endParaRPr>
          </a:p>
          <a:p>
            <a:pPr>
              <a:defRPr/>
            </a:pPr>
            <a:endParaRPr lang="en-US" dirty="0">
              <a:latin typeface="+mj-lt"/>
              <a:cs typeface="Times New Roman" panose="02020603050405020304" pitchFamily="18" charset="0"/>
            </a:endParaRPr>
          </a:p>
        </p:txBody>
      </p:sp>
      <p:pic>
        <p:nvPicPr>
          <p:cNvPr id="1027" name="Picture 3"/>
          <p:cNvPicPr>
            <a:picLocks noChangeAspect="1" noChangeArrowheads="1"/>
          </p:cNvPicPr>
          <p:nvPr/>
        </p:nvPicPr>
        <p:blipFill>
          <a:blip r:embed="rId2"/>
          <a:srcRect/>
          <a:stretch>
            <a:fillRect/>
          </a:stretch>
        </p:blipFill>
        <p:spPr bwMode="auto">
          <a:xfrm>
            <a:off x="7991063" y="777097"/>
            <a:ext cx="3937069" cy="3957075"/>
          </a:xfrm>
          <a:prstGeom prst="rect">
            <a:avLst/>
          </a:prstGeom>
          <a:noFill/>
          <a:ln w="28575">
            <a:solidFill>
              <a:schemeClr val="bg1">
                <a:lumMod val="40000"/>
                <a:lumOff val="60000"/>
              </a:schemeClr>
            </a:solidFill>
            <a:miter lim="800000"/>
            <a:headEnd/>
            <a:tailEnd/>
          </a:ln>
        </p:spPr>
      </p:pic>
      <p:sp>
        <p:nvSpPr>
          <p:cNvPr id="2" name="Title 1">
            <a:extLst>
              <a:ext uri="{FF2B5EF4-FFF2-40B4-BE49-F238E27FC236}">
                <a16:creationId xmlns:a16="http://schemas.microsoft.com/office/drawing/2014/main" id="{3F8CA34C-2FCB-5A7A-079F-32ED2CCB00CB}"/>
              </a:ext>
            </a:extLst>
          </p:cNvPr>
          <p:cNvSpPr txBox="1">
            <a:spLocks/>
          </p:cNvSpPr>
          <p:nvPr/>
        </p:nvSpPr>
        <p:spPr>
          <a:xfrm>
            <a:off x="2308654" y="144462"/>
            <a:ext cx="10972800" cy="636588"/>
          </a:xfrm>
          <a:prstGeom prst="rect">
            <a:avLst/>
          </a:prstGeom>
        </p:spPr>
        <p:txBody>
          <a:bodyPr/>
          <a:lstStyle>
            <a:lvl1pPr algn="l" defTabSz="457200" rtl="0" eaLnBrk="1" fontAlgn="base" hangingPunct="1">
              <a:spcBef>
                <a:spcPct val="0"/>
              </a:spcBef>
              <a:spcAft>
                <a:spcPct val="0"/>
              </a:spcAft>
              <a:defRPr sz="2200" b="1" kern="1200">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9pPr>
          </a:lstStyle>
          <a:p>
            <a:r>
              <a:rPr lang="en-US" sz="2800" dirty="0"/>
              <a:t>Proton Beam Therapy</a:t>
            </a:r>
          </a:p>
        </p:txBody>
      </p:sp>
    </p:spTree>
    <p:extLst>
      <p:ext uri="{BB962C8B-B14F-4D97-AF65-F5344CB8AC3E}">
        <p14:creationId xmlns:p14="http://schemas.microsoft.com/office/powerpoint/2010/main" val="915078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750" y="587971"/>
            <a:ext cx="8229600" cy="636588"/>
          </a:xfrm>
        </p:spPr>
        <p:txBody>
          <a:bodyPr>
            <a:normAutofit fontScale="90000"/>
          </a:bodyPr>
          <a:lstStyle/>
          <a:p>
            <a:r>
              <a:rPr lang="en-US" dirty="0"/>
              <a:t>		Protons							Photons</a:t>
            </a:r>
            <a:br>
              <a:rPr lang="en-US" dirty="0"/>
            </a:br>
            <a:r>
              <a:rPr lang="en-US" dirty="0"/>
              <a:t>							Same CT</a:t>
            </a:r>
          </a:p>
        </p:txBody>
      </p:sp>
      <p:pic>
        <p:nvPicPr>
          <p:cNvPr id="983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30339"/>
            <a:ext cx="4349750"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1" y="1403350"/>
            <a:ext cx="42767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4157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98B74-FA07-707A-5C8C-F949E2872BDC}"/>
              </a:ext>
            </a:extLst>
          </p:cNvPr>
          <p:cNvSpPr>
            <a:spLocks noGrp="1"/>
          </p:cNvSpPr>
          <p:nvPr>
            <p:ph type="title"/>
          </p:nvPr>
        </p:nvSpPr>
        <p:spPr>
          <a:xfrm>
            <a:off x="1981200" y="339616"/>
            <a:ext cx="8229600" cy="636588"/>
          </a:xfrm>
        </p:spPr>
        <p:txBody>
          <a:bodyPr>
            <a:normAutofit fontScale="90000"/>
          </a:bodyPr>
          <a:lstStyle/>
          <a:p>
            <a:pPr algn="ctr"/>
            <a:r>
              <a:rPr lang="en-US" dirty="0">
                <a:solidFill>
                  <a:srgbClr val="FF0000"/>
                </a:solidFill>
              </a:rPr>
              <a:t>FABREC Study</a:t>
            </a:r>
            <a:br>
              <a:rPr lang="en-US" dirty="0"/>
            </a:br>
            <a:endParaRPr lang="en-US" dirty="0"/>
          </a:p>
        </p:txBody>
      </p:sp>
      <p:sp>
        <p:nvSpPr>
          <p:cNvPr id="5" name="Content Placeholder 4">
            <a:extLst>
              <a:ext uri="{FF2B5EF4-FFF2-40B4-BE49-F238E27FC236}">
                <a16:creationId xmlns:a16="http://schemas.microsoft.com/office/drawing/2014/main" id="{AD1F8BA8-CE45-7BCF-61A4-57C8E80AB7CB}"/>
              </a:ext>
            </a:extLst>
          </p:cNvPr>
          <p:cNvSpPr>
            <a:spLocks noGrp="1"/>
          </p:cNvSpPr>
          <p:nvPr>
            <p:ph idx="1"/>
          </p:nvPr>
        </p:nvSpPr>
        <p:spPr>
          <a:xfrm>
            <a:off x="294930" y="907862"/>
            <a:ext cx="6773382" cy="5474650"/>
          </a:xfrm>
        </p:spPr>
        <p:txBody>
          <a:bodyPr>
            <a:normAutofit fontScale="92500" lnSpcReduction="10000"/>
          </a:bodyPr>
          <a:lstStyle/>
          <a:p>
            <a:r>
              <a:rPr lang="en-US" sz="1900" b="1" dirty="0"/>
              <a:t>Multicenter </a:t>
            </a:r>
            <a:r>
              <a:rPr lang="en-US" sz="1900" b="1" dirty="0" err="1"/>
              <a:t>RCT</a:t>
            </a:r>
            <a:r>
              <a:rPr lang="en-US" sz="1900" b="1" dirty="0"/>
              <a:t> Hypofractionation (HF) Vs. Conventional (CF) PMRT after Implant Reconstruction</a:t>
            </a:r>
          </a:p>
          <a:p>
            <a:pPr lvl="1"/>
            <a:r>
              <a:rPr lang="en-US" sz="1700" dirty="0"/>
              <a:t>N = 400 Stage 0-III BC with immediate tissue expander (TE) or Implant (I); Median FU = 32 months; Median age = 47</a:t>
            </a:r>
          </a:p>
          <a:p>
            <a:pPr lvl="1"/>
            <a:r>
              <a:rPr lang="en-US" sz="1700" u="sng" dirty="0"/>
              <a:t>Primary outcome</a:t>
            </a:r>
            <a:r>
              <a:rPr lang="en-US" sz="1700" dirty="0"/>
              <a:t>:  6 month change in Primary Well Being (PWB) domain of FACT-B QOL tool;  Secondary toxicity &amp; recurrence</a:t>
            </a:r>
          </a:p>
          <a:p>
            <a:pPr lvl="1"/>
            <a:r>
              <a:rPr lang="en-US" sz="1700" dirty="0"/>
              <a:t>HF:  42.56 </a:t>
            </a:r>
            <a:r>
              <a:rPr lang="en-US" sz="1700" dirty="0" err="1"/>
              <a:t>Gy</a:t>
            </a:r>
            <a:r>
              <a:rPr lang="en-US" sz="1700" dirty="0"/>
              <a:t> to chest wall (CW), 39.9 </a:t>
            </a:r>
            <a:r>
              <a:rPr lang="en-US" sz="1700" dirty="0" err="1"/>
              <a:t>Gy</a:t>
            </a:r>
            <a:r>
              <a:rPr lang="en-US" sz="1700" dirty="0"/>
              <a:t> to </a:t>
            </a:r>
            <a:r>
              <a:rPr lang="en-US" sz="1700" dirty="0" err="1"/>
              <a:t>supraclav</a:t>
            </a:r>
            <a:r>
              <a:rPr lang="en-US" sz="1700" dirty="0"/>
              <a:t> (SC)</a:t>
            </a:r>
          </a:p>
          <a:p>
            <a:pPr lvl="1"/>
            <a:r>
              <a:rPr lang="en-US" sz="1700" dirty="0"/>
              <a:t>CF:  50 </a:t>
            </a:r>
            <a:r>
              <a:rPr lang="en-US" sz="1700" dirty="0" err="1"/>
              <a:t>Gy</a:t>
            </a:r>
            <a:r>
              <a:rPr lang="en-US" sz="1700" dirty="0"/>
              <a:t> to CW, 46-50 </a:t>
            </a:r>
            <a:r>
              <a:rPr lang="en-US" sz="1700" dirty="0" err="1"/>
              <a:t>Gy</a:t>
            </a:r>
            <a:r>
              <a:rPr lang="en-US" sz="1700" dirty="0"/>
              <a:t> to SC</a:t>
            </a:r>
          </a:p>
          <a:p>
            <a:pPr lvl="2"/>
            <a:r>
              <a:rPr lang="en-US" sz="1700" dirty="0"/>
              <a:t>Pre-op </a:t>
            </a:r>
            <a:r>
              <a:rPr lang="en-US" sz="1700" dirty="0" err="1"/>
              <a:t>chemotx</a:t>
            </a:r>
            <a:r>
              <a:rPr lang="en-US" sz="1700" dirty="0"/>
              <a:t> in 68%; Pre-op ET in 22%</a:t>
            </a:r>
          </a:p>
          <a:p>
            <a:pPr lvl="1"/>
            <a:r>
              <a:rPr lang="en-US" dirty="0"/>
              <a:t>CW toxicity </a:t>
            </a:r>
            <a:r>
              <a:rPr lang="en-US" i="1" dirty="0"/>
              <a:t>similar</a:t>
            </a:r>
            <a:r>
              <a:rPr lang="en-US" dirty="0"/>
              <a:t> in each arm</a:t>
            </a:r>
          </a:p>
          <a:p>
            <a:pPr lvl="1"/>
            <a:r>
              <a:rPr lang="en-US" dirty="0"/>
              <a:t>Factors associated with CW toxicity: Prior post-op infection, RT to TE vs. I, Preop ET, # nodes removed</a:t>
            </a:r>
          </a:p>
          <a:p>
            <a:pPr lvl="1"/>
            <a:r>
              <a:rPr lang="en-US" b="1" dirty="0">
                <a:solidFill>
                  <a:srgbClr val="FF0000"/>
                </a:solidFill>
              </a:rPr>
              <a:t>Fractionation was NOT associated with toxicity</a:t>
            </a:r>
          </a:p>
          <a:p>
            <a:pPr lvl="1"/>
            <a:r>
              <a:rPr lang="en-US" dirty="0"/>
              <a:t>No difference by arm in PWB scores or among age groups</a:t>
            </a:r>
          </a:p>
          <a:p>
            <a:pPr lvl="2"/>
            <a:r>
              <a:rPr lang="en-US" sz="1700" dirty="0"/>
              <a:t>Less bother from toxicity in HF arm in women &lt; 45 years</a:t>
            </a:r>
          </a:p>
          <a:p>
            <a:pPr lvl="2"/>
            <a:r>
              <a:rPr lang="en-US" sz="1700" dirty="0"/>
              <a:t>Less unpaid time off in HF arm</a:t>
            </a:r>
          </a:p>
          <a:p>
            <a:pPr lvl="1"/>
            <a:r>
              <a:rPr lang="en-US" sz="1700" dirty="0"/>
              <a:t>1 LRR is each arm</a:t>
            </a:r>
          </a:p>
        </p:txBody>
      </p:sp>
      <p:sp>
        <p:nvSpPr>
          <p:cNvPr id="2" name="TextBox 1">
            <a:extLst>
              <a:ext uri="{FF2B5EF4-FFF2-40B4-BE49-F238E27FC236}">
                <a16:creationId xmlns:a16="http://schemas.microsoft.com/office/drawing/2014/main" id="{F22DE43B-D6F1-6238-8E6A-EC65D47E4BD0}"/>
              </a:ext>
            </a:extLst>
          </p:cNvPr>
          <p:cNvSpPr txBox="1"/>
          <p:nvPr/>
        </p:nvSpPr>
        <p:spPr>
          <a:xfrm>
            <a:off x="7315201" y="6109168"/>
            <a:ext cx="4208016" cy="646331"/>
          </a:xfrm>
          <a:prstGeom prst="rect">
            <a:avLst/>
          </a:prstGeom>
          <a:noFill/>
        </p:spPr>
        <p:txBody>
          <a:bodyPr wrap="square" rtlCol="0">
            <a:spAutoFit/>
          </a:bodyPr>
          <a:lstStyle/>
          <a:p>
            <a:r>
              <a:rPr lang="en-US" sz="1600" b="0" dirty="0"/>
              <a:t>Wong JS</a:t>
            </a:r>
            <a:r>
              <a:rPr lang="en-US" sz="1800" b="0" dirty="0"/>
              <a:t>., JAMA Oncol. 2024:  10(10)</a:t>
            </a:r>
            <a:br>
              <a:rPr lang="en-US" dirty="0"/>
            </a:br>
            <a:endParaRPr lang="en-US" dirty="0"/>
          </a:p>
        </p:txBody>
      </p:sp>
      <p:pic>
        <p:nvPicPr>
          <p:cNvPr id="3" name="New picture">
            <a:extLst>
              <a:ext uri="{FF2B5EF4-FFF2-40B4-BE49-F238E27FC236}">
                <a16:creationId xmlns:a16="http://schemas.microsoft.com/office/drawing/2014/main" id="{F2B8D859-237A-CC18-9CAB-AF9CF833F9FE}"/>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7315201" y="976204"/>
            <a:ext cx="4316856" cy="312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6" name="TextBox 5">
            <a:extLst>
              <a:ext uri="{FF2B5EF4-FFF2-40B4-BE49-F238E27FC236}">
                <a16:creationId xmlns:a16="http://schemas.microsoft.com/office/drawing/2014/main" id="{5606A765-6E2E-3603-75D6-0B094E9FE904}"/>
              </a:ext>
            </a:extLst>
          </p:cNvPr>
          <p:cNvSpPr txBox="1"/>
          <p:nvPr/>
        </p:nvSpPr>
        <p:spPr>
          <a:xfrm>
            <a:off x="7781544" y="4321935"/>
            <a:ext cx="3850513" cy="461665"/>
          </a:xfrm>
          <a:prstGeom prst="rect">
            <a:avLst/>
          </a:prstGeom>
          <a:noFill/>
        </p:spPr>
        <p:txBody>
          <a:bodyPr wrap="square" rtlCol="0">
            <a:spAutoFit/>
          </a:bodyPr>
          <a:lstStyle/>
          <a:p>
            <a:pPr algn="ct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Kaplan-Meier Plot for Freedom From Chest Wall Toxic Effects by Treatment Arm</a:t>
            </a:r>
            <a:endParaRPr lang="en-US" sz="1200" dirty="0"/>
          </a:p>
        </p:txBody>
      </p:sp>
    </p:spTree>
    <p:extLst>
      <p:ext uri="{BB962C8B-B14F-4D97-AF65-F5344CB8AC3E}">
        <p14:creationId xmlns:p14="http://schemas.microsoft.com/office/powerpoint/2010/main" val="876147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426032"/>
            <a:ext cx="8229600" cy="636588"/>
          </a:xfrm>
        </p:spPr>
        <p:txBody>
          <a:bodyPr>
            <a:noAutofit/>
          </a:bodyPr>
          <a:lstStyle/>
          <a:p>
            <a:pPr algn="ctr"/>
            <a:r>
              <a:rPr lang="en-US" sz="1800" dirty="0">
                <a:solidFill>
                  <a:srgbClr val="FF0000"/>
                </a:solidFill>
              </a:rPr>
              <a:t>Alliance 221505 RT-CHARM:</a:t>
            </a:r>
            <a:r>
              <a:rPr lang="en-US" sz="1800" dirty="0"/>
              <a:t> </a:t>
            </a:r>
            <a:r>
              <a:rPr lang="en-US" sz="1800" dirty="0" err="1"/>
              <a:t>Hypofractionated</a:t>
            </a:r>
            <a:r>
              <a:rPr lang="en-US" sz="1800" dirty="0"/>
              <a:t> Radiation Therapy After Mastectomy in Preventing Recurrence in Patients With Stage </a:t>
            </a:r>
            <a:r>
              <a:rPr lang="en-US" sz="1800" dirty="0" err="1"/>
              <a:t>IIa</a:t>
            </a:r>
            <a:r>
              <a:rPr lang="en-US" sz="1800" dirty="0"/>
              <a:t> – IIIa BC</a:t>
            </a:r>
          </a:p>
        </p:txBody>
      </p:sp>
      <p:pic>
        <p:nvPicPr>
          <p:cNvPr id="2" name="Content Placeholder 1"/>
          <p:cNvPicPr>
            <a:picLocks noGrp="1" noChangeAspect="1"/>
          </p:cNvPicPr>
          <p:nvPr>
            <p:ph idx="1"/>
          </p:nvPr>
        </p:nvPicPr>
        <p:blipFill rotWithShape="1">
          <a:blip r:embed="rId2">
            <a:extLst>
              <a:ext uri="{28A0092B-C50C-407E-A947-70E740481C1C}">
                <a14:useLocalDpi xmlns:a14="http://schemas.microsoft.com/office/drawing/2010/main" val="0"/>
              </a:ext>
            </a:extLst>
          </a:blip>
          <a:srcRect t="3418"/>
          <a:stretch/>
        </p:blipFill>
        <p:spPr>
          <a:xfrm>
            <a:off x="5086502" y="2069302"/>
            <a:ext cx="5235458" cy="2909484"/>
          </a:xfrm>
        </p:spPr>
      </p:pic>
      <p:sp>
        <p:nvSpPr>
          <p:cNvPr id="4" name="Slide Number Placeholder 3"/>
          <p:cNvSpPr>
            <a:spLocks noGrp="1"/>
          </p:cNvSpPr>
          <p:nvPr>
            <p:ph type="sldNum" sz="quarter" idx="10"/>
          </p:nvPr>
        </p:nvSpPr>
        <p:spPr>
          <a:xfrm>
            <a:off x="9144000" y="6401234"/>
            <a:ext cx="2133600" cy="365125"/>
          </a:xfrm>
          <a:prstGeom prst="rect">
            <a:avLst/>
          </a:prstGeom>
        </p:spPr>
        <p:txBody>
          <a:bodyPr/>
          <a:lstStyle/>
          <a:p>
            <a:pPr>
              <a:defRPr/>
            </a:pPr>
            <a:fld id="{0D962EF3-A779-4937-AE61-7D04CE5E55CC}" type="slidenum">
              <a:rPr lang="en-US" altLang="en-US" smtClean="0"/>
              <a:pPr>
                <a:defRPr/>
              </a:pPr>
              <a:t>48</a:t>
            </a:fld>
            <a:endParaRPr lang="en-US" altLang="en-US" dirty="0"/>
          </a:p>
        </p:txBody>
      </p:sp>
      <p:sp>
        <p:nvSpPr>
          <p:cNvPr id="3" name="TextBox 2"/>
          <p:cNvSpPr txBox="1"/>
          <p:nvPr/>
        </p:nvSpPr>
        <p:spPr>
          <a:xfrm>
            <a:off x="1882446" y="1505484"/>
            <a:ext cx="3204057" cy="5078313"/>
          </a:xfrm>
          <a:prstGeom prst="rect">
            <a:avLst/>
          </a:prstGeom>
          <a:noFill/>
        </p:spPr>
        <p:txBody>
          <a:bodyPr wrap="square" rtlCol="0">
            <a:spAutoFit/>
          </a:bodyPr>
          <a:lstStyle/>
          <a:p>
            <a:endParaRPr lang="en-US" dirty="0"/>
          </a:p>
          <a:p>
            <a:endParaRPr lang="en-US" dirty="0"/>
          </a:p>
          <a:p>
            <a:r>
              <a:rPr lang="en-US" dirty="0"/>
              <a:t>Eligibility:</a:t>
            </a:r>
          </a:p>
          <a:p>
            <a:pPr marL="285750" indent="-285750">
              <a:buFont typeface="Arial" panose="020B0604020202020204" pitchFamily="34" charset="0"/>
              <a:buChar char="•"/>
            </a:pPr>
            <a:r>
              <a:rPr lang="en-US" sz="1400" dirty="0"/>
              <a:t>T0-3N1-2a M0, negative margins</a:t>
            </a:r>
          </a:p>
          <a:p>
            <a:pPr marL="285750" indent="-285750">
              <a:buFont typeface="Arial" panose="020B0604020202020204" pitchFamily="34" charset="0"/>
              <a:buChar char="•"/>
            </a:pPr>
            <a:r>
              <a:rPr lang="en-US" sz="1400" dirty="0"/>
              <a:t>Mastectomy with reconstruction or planning to have reconstruction</a:t>
            </a:r>
          </a:p>
          <a:p>
            <a:pPr marL="285750" indent="-285750">
              <a:buFont typeface="Arial" panose="020B0604020202020204" pitchFamily="34" charset="0"/>
              <a:buChar char="•"/>
            </a:pPr>
            <a:r>
              <a:rPr lang="en-US" sz="1400" dirty="0"/>
              <a:t>Plan for treatment to regional nodes including IMNs, no chest wall boost</a:t>
            </a:r>
          </a:p>
          <a:p>
            <a:pPr marL="285750" indent="-285750">
              <a:buFont typeface="Arial" panose="020B0604020202020204" pitchFamily="34" charset="0"/>
              <a:buChar char="•"/>
            </a:pPr>
            <a:r>
              <a:rPr lang="en-US" sz="1400" dirty="0"/>
              <a:t>Reconstruction within 18 months after radiation</a:t>
            </a:r>
          </a:p>
          <a:p>
            <a:endParaRPr lang="en-US" sz="1400" dirty="0"/>
          </a:p>
          <a:p>
            <a:r>
              <a:rPr lang="en-US" sz="1600" dirty="0"/>
              <a:t>Objectives:</a:t>
            </a:r>
          </a:p>
          <a:p>
            <a:pPr marL="285750" indent="-285750">
              <a:buFont typeface="Arial" panose="020B0604020202020204" pitchFamily="34" charset="0"/>
              <a:buChar char="•"/>
            </a:pPr>
            <a:r>
              <a:rPr lang="en-US" sz="1400" dirty="0"/>
              <a:t>Primary: Whether reconstruction rate at 24 months is non-inferior with </a:t>
            </a:r>
            <a:r>
              <a:rPr lang="en-US" sz="1400" dirty="0" err="1"/>
              <a:t>hypofx</a:t>
            </a:r>
            <a:endParaRPr lang="en-US" sz="1400" dirty="0"/>
          </a:p>
          <a:p>
            <a:pPr marL="285750" indent="-285750">
              <a:buFont typeface="Arial" panose="020B0604020202020204" pitchFamily="34" charset="0"/>
              <a:buChar char="•"/>
            </a:pPr>
            <a:r>
              <a:rPr lang="en-US" sz="1400" dirty="0"/>
              <a:t>Secondary: Acute and late radiation toxicity</a:t>
            </a:r>
          </a:p>
          <a:p>
            <a:pPr marL="285750" indent="-285750">
              <a:buFont typeface="Arial" panose="020B0604020202020204" pitchFamily="34" charset="0"/>
              <a:buChar char="•"/>
            </a:pPr>
            <a:r>
              <a:rPr lang="en-US" sz="1400" dirty="0"/>
              <a:t>Local-regional recurrence rates</a:t>
            </a:r>
          </a:p>
          <a:p>
            <a:pPr marL="285750" indent="-285750">
              <a:buFont typeface="Arial" panose="020B0604020202020204" pitchFamily="34" charset="0"/>
              <a:buChar char="•"/>
            </a:pPr>
            <a:r>
              <a:rPr lang="en-US" sz="1400" dirty="0"/>
              <a:t>Reconstruction complication rates</a:t>
            </a:r>
          </a:p>
          <a:p>
            <a:endParaRPr lang="en-US" sz="1400" dirty="0"/>
          </a:p>
          <a:p>
            <a:pPr marL="285750" indent="-285750">
              <a:buFont typeface="Arial" panose="020B0604020202020204" pitchFamily="34" charset="0"/>
              <a:buChar char="•"/>
            </a:pPr>
            <a:endParaRPr lang="en-US" sz="1600" dirty="0"/>
          </a:p>
        </p:txBody>
      </p:sp>
      <p:sp>
        <p:nvSpPr>
          <p:cNvPr id="7" name="TextBox 6">
            <a:extLst>
              <a:ext uri="{FF2B5EF4-FFF2-40B4-BE49-F238E27FC236}">
                <a16:creationId xmlns:a16="http://schemas.microsoft.com/office/drawing/2014/main" id="{F4BD2E20-C7FE-18BF-14EA-600417D6C922}"/>
              </a:ext>
            </a:extLst>
          </p:cNvPr>
          <p:cNvSpPr txBox="1"/>
          <p:nvPr/>
        </p:nvSpPr>
        <p:spPr>
          <a:xfrm>
            <a:off x="1913506" y="1174395"/>
            <a:ext cx="4572000" cy="830997"/>
          </a:xfrm>
          <a:prstGeom prst="rect">
            <a:avLst/>
          </a:prstGeom>
          <a:noFill/>
        </p:spPr>
        <p:txBody>
          <a:bodyPr wrap="square">
            <a:spAutoFit/>
          </a:bodyPr>
          <a:lstStyle/>
          <a:p>
            <a:r>
              <a:rPr lang="en-US" altLang="en-US" sz="1600" b="1" dirty="0"/>
              <a:t>Closed to accrual September 2021</a:t>
            </a:r>
          </a:p>
          <a:p>
            <a:r>
              <a:rPr lang="en-US" altLang="en-US" sz="1600" b="1" dirty="0"/>
              <a:t>Presented ASTRO 2024</a:t>
            </a:r>
          </a:p>
          <a:p>
            <a:endParaRPr lang="en-US" altLang="en-US" sz="1600" b="1" dirty="0"/>
          </a:p>
        </p:txBody>
      </p:sp>
    </p:spTree>
    <p:extLst>
      <p:ext uri="{BB962C8B-B14F-4D97-AF65-F5344CB8AC3E}">
        <p14:creationId xmlns:p14="http://schemas.microsoft.com/office/powerpoint/2010/main" val="1202059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0041A-813B-75DB-741E-D22EDB77AF12}"/>
              </a:ext>
            </a:extLst>
          </p:cNvPr>
          <p:cNvSpPr>
            <a:spLocks noGrp="1"/>
          </p:cNvSpPr>
          <p:nvPr>
            <p:ph type="title"/>
          </p:nvPr>
        </p:nvSpPr>
        <p:spPr>
          <a:xfrm>
            <a:off x="417250" y="781050"/>
            <a:ext cx="11165150" cy="636588"/>
          </a:xfrm>
        </p:spPr>
        <p:txBody>
          <a:bodyPr>
            <a:noAutofit/>
          </a:bodyPr>
          <a:lstStyle/>
          <a:p>
            <a:r>
              <a:rPr lang="en-US" sz="1800" i="1" dirty="0"/>
              <a:t>ASTRO 2024: </a:t>
            </a:r>
            <a:r>
              <a:rPr lang="en-US" sz="1800" dirty="0">
                <a:solidFill>
                  <a:srgbClr val="FF0000"/>
                </a:solidFill>
              </a:rPr>
              <a:t>Alliance 221505 RT-CHARM:</a:t>
            </a:r>
            <a:r>
              <a:rPr lang="en-US" sz="1800" dirty="0"/>
              <a:t> </a:t>
            </a:r>
            <a:r>
              <a:rPr lang="en-US" sz="1800" dirty="0" err="1"/>
              <a:t>Hypofractionated</a:t>
            </a:r>
            <a:r>
              <a:rPr lang="en-US" sz="1800" dirty="0"/>
              <a:t> Radiation Therapy After Mastectomy in Preventing Recurrence in Patients With Stage </a:t>
            </a:r>
            <a:r>
              <a:rPr lang="en-US" sz="1800" dirty="0" err="1"/>
              <a:t>IIa</a:t>
            </a:r>
            <a:r>
              <a:rPr lang="en-US" sz="1800" dirty="0"/>
              <a:t> – IIIa BC</a:t>
            </a:r>
            <a:endParaRPr lang="en-US" sz="1800" i="1" dirty="0"/>
          </a:p>
        </p:txBody>
      </p:sp>
      <p:sp>
        <p:nvSpPr>
          <p:cNvPr id="3" name="Content Placeholder 2">
            <a:extLst>
              <a:ext uri="{FF2B5EF4-FFF2-40B4-BE49-F238E27FC236}">
                <a16:creationId xmlns:a16="http://schemas.microsoft.com/office/drawing/2014/main" id="{DFDBD99C-8A67-2556-02BB-E4C416FFF8C5}"/>
              </a:ext>
            </a:extLst>
          </p:cNvPr>
          <p:cNvSpPr>
            <a:spLocks noGrp="1"/>
          </p:cNvSpPr>
          <p:nvPr>
            <p:ph idx="1"/>
          </p:nvPr>
        </p:nvSpPr>
        <p:spPr/>
        <p:txBody>
          <a:bodyPr>
            <a:normAutofit fontScale="77500" lnSpcReduction="20000"/>
          </a:bodyPr>
          <a:lstStyle/>
          <a:p>
            <a:r>
              <a:rPr lang="en-US" dirty="0"/>
              <a:t>N= 898;  Median FU =4.5 years</a:t>
            </a:r>
          </a:p>
          <a:p>
            <a:r>
              <a:rPr lang="en-US" dirty="0"/>
              <a:t>Non-inferiority margin set at 10% difference in complications, assuming 25% with conventional RT</a:t>
            </a:r>
          </a:p>
          <a:p>
            <a:r>
              <a:rPr lang="en-US" dirty="0"/>
              <a:t>Characteristics:  </a:t>
            </a:r>
          </a:p>
          <a:p>
            <a:pPr lvl="1"/>
            <a:r>
              <a:rPr lang="en-US" dirty="0"/>
              <a:t>67% BMI &gt; 25;  51% NAC</a:t>
            </a:r>
          </a:p>
          <a:p>
            <a:pPr lvl="1"/>
            <a:r>
              <a:rPr lang="en-US" dirty="0"/>
              <a:t>Reconstruction:  </a:t>
            </a:r>
          </a:p>
          <a:p>
            <a:pPr lvl="2"/>
            <a:r>
              <a:rPr lang="en-US" dirty="0"/>
              <a:t>45% immediate;  55% delayed;  </a:t>
            </a:r>
          </a:p>
          <a:p>
            <a:pPr lvl="2"/>
            <a:r>
              <a:rPr lang="en-US" dirty="0"/>
              <a:t>57% implant only;  43% flap + implant</a:t>
            </a:r>
          </a:p>
          <a:p>
            <a:r>
              <a:rPr lang="en-US" dirty="0"/>
              <a:t>Results:</a:t>
            </a:r>
          </a:p>
          <a:p>
            <a:pPr lvl="1"/>
            <a:r>
              <a:rPr lang="en-US" dirty="0"/>
              <a:t>Implant complications at 24 months:  </a:t>
            </a:r>
            <a:r>
              <a:rPr lang="en-US" dirty="0" err="1"/>
              <a:t>hypofx</a:t>
            </a:r>
            <a:r>
              <a:rPr lang="en-US" dirty="0"/>
              <a:t> = 14% vs. conventional = 11.7%  (p=0.0005)</a:t>
            </a:r>
          </a:p>
          <a:p>
            <a:pPr lvl="1"/>
            <a:r>
              <a:rPr lang="en-US" dirty="0"/>
              <a:t>Complications less for </a:t>
            </a:r>
            <a:r>
              <a:rPr lang="en-US" dirty="0" err="1"/>
              <a:t>flap+implant</a:t>
            </a:r>
            <a:r>
              <a:rPr lang="en-US" dirty="0"/>
              <a:t> vs. implant only regardless of RT arm</a:t>
            </a:r>
          </a:p>
          <a:p>
            <a:pPr lvl="1"/>
            <a:r>
              <a:rPr lang="en-US" dirty="0"/>
              <a:t>No difference in acute or late toxicity</a:t>
            </a:r>
          </a:p>
          <a:p>
            <a:pPr lvl="1"/>
            <a:r>
              <a:rPr lang="en-US" dirty="0"/>
              <a:t>3 year </a:t>
            </a:r>
            <a:r>
              <a:rPr lang="en-US" dirty="0" err="1"/>
              <a:t>LRR</a:t>
            </a:r>
            <a:r>
              <a:rPr lang="en-US" dirty="0"/>
              <a:t>:  1.5% </a:t>
            </a:r>
            <a:r>
              <a:rPr lang="en-US" dirty="0" err="1"/>
              <a:t>hypofx</a:t>
            </a:r>
            <a:r>
              <a:rPr lang="en-US" dirty="0"/>
              <a:t> vs. 2.3% conventional</a:t>
            </a:r>
          </a:p>
          <a:p>
            <a:r>
              <a:rPr lang="en-US" dirty="0"/>
              <a:t>Conclusions:</a:t>
            </a:r>
          </a:p>
          <a:p>
            <a:pPr lvl="1"/>
            <a:r>
              <a:rPr lang="en-US" b="0" i="1" dirty="0">
                <a:solidFill>
                  <a:srgbClr val="FF0000"/>
                </a:solidFill>
                <a:effectLst/>
                <a:latin typeface="+mj-lt"/>
              </a:rPr>
              <a:t>A 16-fraction course of </a:t>
            </a:r>
            <a:r>
              <a:rPr lang="en-US" b="0" i="1" dirty="0" err="1">
                <a:solidFill>
                  <a:srgbClr val="FF0000"/>
                </a:solidFill>
                <a:effectLst/>
                <a:latin typeface="+mj-lt"/>
              </a:rPr>
              <a:t>hypofractionated</a:t>
            </a:r>
            <a:r>
              <a:rPr lang="en-US" b="0" i="1" dirty="0">
                <a:solidFill>
                  <a:srgbClr val="FF0000"/>
                </a:solidFill>
                <a:effectLst/>
                <a:latin typeface="+mj-lt"/>
              </a:rPr>
              <a:t> </a:t>
            </a:r>
            <a:r>
              <a:rPr lang="en-US" b="0" i="1" dirty="0" err="1">
                <a:solidFill>
                  <a:srgbClr val="FF0000"/>
                </a:solidFill>
                <a:effectLst/>
                <a:latin typeface="+mj-lt"/>
              </a:rPr>
              <a:t>PMRT</a:t>
            </a:r>
            <a:r>
              <a:rPr lang="en-US" b="0" i="1" dirty="0">
                <a:solidFill>
                  <a:srgbClr val="FF0000"/>
                </a:solidFill>
                <a:effectLst/>
                <a:latin typeface="+mj-lt"/>
              </a:rPr>
              <a:t> appears safe and effective for pts undergoing breast reconstruction and is non-inferior to traditional 25-fraction course of </a:t>
            </a:r>
            <a:r>
              <a:rPr lang="en-US" b="0" i="1" dirty="0" err="1">
                <a:solidFill>
                  <a:srgbClr val="FF0000"/>
                </a:solidFill>
                <a:effectLst/>
                <a:latin typeface="+mj-lt"/>
              </a:rPr>
              <a:t>PMRT</a:t>
            </a:r>
            <a:endParaRPr lang="en-US" b="0" i="1" dirty="0">
              <a:solidFill>
                <a:srgbClr val="FF0000"/>
              </a:solidFill>
              <a:effectLst/>
              <a:latin typeface="+mj-lt"/>
            </a:endParaRPr>
          </a:p>
          <a:p>
            <a:pPr marL="0" indent="0" algn="l">
              <a:buNone/>
            </a:pPr>
            <a:r>
              <a:rPr lang="en-US" i="1" dirty="0">
                <a:solidFill>
                  <a:srgbClr val="2E2E2E"/>
                </a:solidFill>
                <a:latin typeface="+mj-lt"/>
              </a:rPr>
              <a:t>                          </a:t>
            </a:r>
          </a:p>
          <a:p>
            <a:pPr marL="0" indent="0" algn="l">
              <a:buNone/>
            </a:pPr>
            <a:r>
              <a:rPr lang="en-US" sz="1700" i="1" dirty="0">
                <a:solidFill>
                  <a:srgbClr val="2E2E2E"/>
                </a:solidFill>
                <a:latin typeface="+mj-lt"/>
              </a:rPr>
              <a:t>                                                                                                                 </a:t>
            </a:r>
            <a:r>
              <a:rPr lang="en-US" sz="1700" b="0" i="0" dirty="0" err="1">
                <a:solidFill>
                  <a:srgbClr val="333333"/>
                </a:solidFill>
                <a:effectLst/>
                <a:latin typeface="Helvetica Neue"/>
              </a:rPr>
              <a:t>Poppe</a:t>
            </a:r>
            <a:r>
              <a:rPr lang="en-US" sz="1700" b="0" i="0" dirty="0">
                <a:solidFill>
                  <a:srgbClr val="333333"/>
                </a:solidFill>
                <a:effectLst/>
                <a:latin typeface="Helvetica Neue"/>
              </a:rPr>
              <a:t>, M.M. et al. </a:t>
            </a:r>
            <a:r>
              <a:rPr lang="en-US" sz="1700" b="0" i="0" dirty="0" err="1">
                <a:solidFill>
                  <a:srgbClr val="333333"/>
                </a:solidFill>
                <a:effectLst/>
                <a:latin typeface="Helvetica Neue"/>
              </a:rPr>
              <a:t>IJROBP</a:t>
            </a:r>
            <a:r>
              <a:rPr lang="en-US" sz="1700" b="0" i="0" dirty="0">
                <a:solidFill>
                  <a:srgbClr val="333333"/>
                </a:solidFill>
                <a:effectLst/>
                <a:latin typeface="Helvetica Neue"/>
              </a:rPr>
              <a:t>, 120 (2</a:t>
            </a:r>
            <a:r>
              <a:rPr lang="en-US" sz="1700" dirty="0">
                <a:solidFill>
                  <a:srgbClr val="333333"/>
                </a:solidFill>
                <a:latin typeface="Helvetica Neue"/>
              </a:rPr>
              <a:t>)</a:t>
            </a:r>
            <a:r>
              <a:rPr lang="en-US" sz="1700" b="0" i="0" dirty="0">
                <a:solidFill>
                  <a:srgbClr val="333333"/>
                </a:solidFill>
                <a:effectLst/>
                <a:latin typeface="Helvetica Neue"/>
              </a:rPr>
              <a:t> </a:t>
            </a:r>
            <a:r>
              <a:rPr lang="en-US" sz="1700" b="0" i="0" dirty="0" err="1">
                <a:solidFill>
                  <a:srgbClr val="333333"/>
                </a:solidFill>
                <a:effectLst/>
                <a:latin typeface="Helvetica Neue"/>
              </a:rPr>
              <a:t>S11</a:t>
            </a:r>
            <a:r>
              <a:rPr lang="en-US" sz="1700" b="0" i="0" dirty="0">
                <a:solidFill>
                  <a:srgbClr val="333333"/>
                </a:solidFill>
                <a:effectLst/>
                <a:latin typeface="Helvetica Neue"/>
              </a:rPr>
              <a:t>, 2024</a:t>
            </a:r>
          </a:p>
          <a:p>
            <a:pPr lvl="3"/>
            <a:endParaRPr lang="en-US" i="1" dirty="0">
              <a:latin typeface="+mj-lt"/>
            </a:endParaRPr>
          </a:p>
          <a:p>
            <a:pPr marL="0" indent="0">
              <a:buNone/>
            </a:pPr>
            <a:endParaRPr lang="en-US" dirty="0"/>
          </a:p>
        </p:txBody>
      </p:sp>
      <p:sp>
        <p:nvSpPr>
          <p:cNvPr id="4" name="Slide Number Placeholder 3">
            <a:extLst>
              <a:ext uri="{FF2B5EF4-FFF2-40B4-BE49-F238E27FC236}">
                <a16:creationId xmlns:a16="http://schemas.microsoft.com/office/drawing/2014/main" id="{5553CE76-422B-8CD3-A48C-016B5040E32E}"/>
              </a:ext>
            </a:extLst>
          </p:cNvPr>
          <p:cNvSpPr>
            <a:spLocks noGrp="1"/>
          </p:cNvSpPr>
          <p:nvPr>
            <p:ph type="sldNum" sz="quarter" idx="10"/>
          </p:nvPr>
        </p:nvSpPr>
        <p:spPr/>
        <p:txBody>
          <a:bodyPr/>
          <a:lstStyle/>
          <a:p>
            <a:pPr>
              <a:defRPr/>
            </a:pPr>
            <a:fld id="{159EC7EE-72D3-4F41-9116-EBDDDD421A5C}" type="slidenum">
              <a:rPr lang="en-US" altLang="en-US" smtClean="0"/>
              <a:pPr>
                <a:defRPr/>
              </a:pPr>
              <a:t>49</a:t>
            </a:fld>
            <a:endParaRPr lang="en-US" altLang="en-US"/>
          </a:p>
        </p:txBody>
      </p:sp>
    </p:spTree>
    <p:extLst>
      <p:ext uri="{BB962C8B-B14F-4D97-AF65-F5344CB8AC3E}">
        <p14:creationId xmlns:p14="http://schemas.microsoft.com/office/powerpoint/2010/main" val="3313266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0484" y="1470024"/>
            <a:ext cx="6391035" cy="488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6">
            <a:extLst>
              <a:ext uri="{FF2B5EF4-FFF2-40B4-BE49-F238E27FC236}">
                <a16:creationId xmlns:a16="http://schemas.microsoft.com/office/drawing/2014/main" id="{98C0051F-5943-ADF3-BCE4-8C8761E08978}"/>
              </a:ext>
            </a:extLst>
          </p:cNvPr>
          <p:cNvSpPr txBox="1">
            <a:spLocks/>
          </p:cNvSpPr>
          <p:nvPr/>
        </p:nvSpPr>
        <p:spPr>
          <a:xfrm>
            <a:off x="1765778" y="414599"/>
            <a:ext cx="8660443" cy="636588"/>
          </a:xfrm>
          <a:prstGeom prst="rect">
            <a:avLst/>
          </a:prstGeom>
        </p:spPr>
        <p:txBody>
          <a:bodyPr>
            <a:noAutofit/>
          </a:bodyPr>
          <a:lstStyle>
            <a:lvl1pPr algn="l" defTabSz="457200" rtl="0" eaLnBrk="1" fontAlgn="base" hangingPunct="1">
              <a:spcBef>
                <a:spcPct val="0"/>
              </a:spcBef>
              <a:spcAft>
                <a:spcPct val="0"/>
              </a:spcAft>
              <a:defRPr sz="2800" b="1" kern="1200">
                <a:solidFill>
                  <a:schemeClr val="tx1"/>
                </a:solidFill>
                <a:latin typeface="+mj-lt"/>
                <a:ea typeface="ＭＳ Ｐゴシック" charset="0"/>
                <a:cs typeface="Arial"/>
              </a:defRPr>
            </a:lvl1pPr>
            <a:lvl2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9pPr>
          </a:lstStyle>
          <a:p>
            <a:pPr algn="ctr"/>
            <a:r>
              <a:rPr lang="en-US" sz="1800" dirty="0">
                <a:solidFill>
                  <a:srgbClr val="212121"/>
                </a:solidFill>
                <a:latin typeface="+mn-lt"/>
                <a:cs typeface="Times New Roman" panose="02020603050405020304" pitchFamily="18" charset="0"/>
              </a:rPr>
              <a:t>Effect of RT After Mastectomy and Axillary Surgery on 10-year Recurrence and 20-year BC Mortality</a:t>
            </a:r>
            <a:endParaRPr lang="en-US" sz="1800" dirty="0">
              <a:latin typeface="+mn-lt"/>
            </a:endParaRPr>
          </a:p>
        </p:txBody>
      </p:sp>
      <p:sp>
        <p:nvSpPr>
          <p:cNvPr id="7" name="TextBox 6">
            <a:extLst>
              <a:ext uri="{FF2B5EF4-FFF2-40B4-BE49-F238E27FC236}">
                <a16:creationId xmlns:a16="http://schemas.microsoft.com/office/drawing/2014/main" id="{94A453B0-F802-BAFC-EF07-10E484CC9BA2}"/>
              </a:ext>
            </a:extLst>
          </p:cNvPr>
          <p:cNvSpPr txBox="1"/>
          <p:nvPr/>
        </p:nvSpPr>
        <p:spPr>
          <a:xfrm>
            <a:off x="1524001" y="1051187"/>
            <a:ext cx="9144001" cy="338554"/>
          </a:xfrm>
          <a:prstGeom prst="rect">
            <a:avLst/>
          </a:prstGeom>
          <a:noFill/>
        </p:spPr>
        <p:txBody>
          <a:bodyPr wrap="square">
            <a:spAutoFit/>
          </a:bodyPr>
          <a:lstStyle/>
          <a:p>
            <a:pPr algn="ctr"/>
            <a:r>
              <a:rPr lang="en-US" sz="1600" b="1" dirty="0">
                <a:solidFill>
                  <a:srgbClr val="212121"/>
                </a:solidFill>
                <a:latin typeface="+mj-lt"/>
                <a:cs typeface="Times New Roman" panose="02020603050405020304" pitchFamily="18" charset="0"/>
              </a:rPr>
              <a:t>Meta-analysis of Individual Patient Data for 8135 Women in 22 RCTs</a:t>
            </a:r>
            <a:endParaRPr lang="en-US" sz="1600" dirty="0">
              <a:latin typeface="+mj-lt"/>
            </a:endParaRPr>
          </a:p>
        </p:txBody>
      </p:sp>
      <p:sp>
        <p:nvSpPr>
          <p:cNvPr id="3" name="Oval 2">
            <a:extLst>
              <a:ext uri="{FF2B5EF4-FFF2-40B4-BE49-F238E27FC236}">
                <a16:creationId xmlns:a16="http://schemas.microsoft.com/office/drawing/2014/main" id="{91A42860-49EC-441C-A150-F1BD858A175F}"/>
              </a:ext>
            </a:extLst>
          </p:cNvPr>
          <p:cNvSpPr/>
          <p:nvPr/>
        </p:nvSpPr>
        <p:spPr>
          <a:xfrm>
            <a:off x="5721532" y="1470024"/>
            <a:ext cx="226423" cy="271690"/>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EE58A2F-46EB-4193-BA85-0C18AFAC04A5}"/>
              </a:ext>
            </a:extLst>
          </p:cNvPr>
          <p:cNvSpPr/>
          <p:nvPr/>
        </p:nvSpPr>
        <p:spPr>
          <a:xfrm>
            <a:off x="5760720" y="3783543"/>
            <a:ext cx="226423" cy="271690"/>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4CE4CBF-A0B0-E149-6229-2DDAB5CFEF96}"/>
              </a:ext>
            </a:extLst>
          </p:cNvPr>
          <p:cNvSpPr txBox="1"/>
          <p:nvPr/>
        </p:nvSpPr>
        <p:spPr>
          <a:xfrm>
            <a:off x="6200938" y="6404002"/>
            <a:ext cx="3522846" cy="307777"/>
          </a:xfrm>
          <a:prstGeom prst="rect">
            <a:avLst/>
          </a:prstGeom>
          <a:noFill/>
        </p:spPr>
        <p:txBody>
          <a:bodyPr wrap="square" rtlCol="0">
            <a:spAutoFit/>
          </a:bodyPr>
          <a:lstStyle/>
          <a:p>
            <a:pPr algn="r"/>
            <a:r>
              <a:rPr lang="en-US" sz="1400" dirty="0"/>
              <a:t>EBCTCG. </a:t>
            </a:r>
            <a:r>
              <a:rPr lang="en-US" sz="1400" i="1" dirty="0"/>
              <a:t>Lancet. </a:t>
            </a:r>
            <a:r>
              <a:rPr lang="en-US" sz="1400" dirty="0"/>
              <a:t>2014;383(9935).</a:t>
            </a:r>
          </a:p>
        </p:txBody>
      </p:sp>
    </p:spTree>
    <p:extLst>
      <p:ext uri="{BB962C8B-B14F-4D97-AF65-F5344CB8AC3E}">
        <p14:creationId xmlns:p14="http://schemas.microsoft.com/office/powerpoint/2010/main" val="4212039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21085-1A40-F7A1-7A1D-B76FDC30EE15}"/>
              </a:ext>
            </a:extLst>
          </p:cNvPr>
          <p:cNvSpPr>
            <a:spLocks noGrp="1"/>
          </p:cNvSpPr>
          <p:nvPr>
            <p:ph type="title"/>
          </p:nvPr>
        </p:nvSpPr>
        <p:spPr>
          <a:xfrm>
            <a:off x="547816" y="483394"/>
            <a:ext cx="10972800" cy="636588"/>
          </a:xfrm>
        </p:spPr>
        <p:txBody>
          <a:bodyPr>
            <a:noAutofit/>
          </a:bodyPr>
          <a:lstStyle/>
          <a:p>
            <a:pPr algn="ctr"/>
            <a:r>
              <a:rPr lang="en-US" sz="1800" b="1" kern="1800" spc="-75" dirty="0">
                <a:effectLst/>
                <a:latin typeface="Roboto Slab" panose="020F0502020204030204" pitchFamily="2" charset="0"/>
                <a:ea typeface="Times New Roman" panose="02020603050405020304" pitchFamily="18" charset="0"/>
                <a:cs typeface="Times New Roman" panose="02020603050405020304" pitchFamily="18" charset="0"/>
              </a:rPr>
              <a:t>ASTRO 2024:  Primary Outcome Analysis for Shortening Adjuvant Photon Irradiation to Reduce Edema (</a:t>
            </a:r>
            <a:r>
              <a:rPr lang="en-US" sz="1800" b="1" kern="1800" spc="-75" dirty="0">
                <a:solidFill>
                  <a:srgbClr val="FF0000"/>
                </a:solidFill>
                <a:effectLst/>
                <a:latin typeface="Roboto Slab" panose="020F0502020204030204" pitchFamily="2" charset="0"/>
                <a:ea typeface="Times New Roman" panose="02020603050405020304" pitchFamily="18" charset="0"/>
                <a:cs typeface="Times New Roman" panose="02020603050405020304" pitchFamily="18" charset="0"/>
              </a:rPr>
              <a:t>SAPHIRE</a:t>
            </a:r>
            <a:r>
              <a:rPr lang="en-US" sz="1800" b="1" kern="1800" spc="-75" dirty="0">
                <a:effectLst/>
                <a:latin typeface="Roboto Slab" panose="020F0502020204030204" pitchFamily="2" charset="0"/>
                <a:ea typeface="Times New Roman" panose="02020603050405020304" pitchFamily="18" charset="0"/>
                <a:cs typeface="Times New Roman" panose="02020603050405020304" pitchFamily="18" charset="0"/>
              </a:rPr>
              <a:t>): A Randomized, Phase III Trial of Hypo- vs. Conventionally Fractionated Regional Nodal Irradiation (</a:t>
            </a:r>
            <a:r>
              <a:rPr lang="en-US" sz="1800" b="1" kern="1800" spc="-75" dirty="0" err="1">
                <a:effectLst/>
                <a:latin typeface="Roboto Slab" panose="020F0502020204030204" pitchFamily="2" charset="0"/>
                <a:ea typeface="Times New Roman" panose="02020603050405020304" pitchFamily="18" charset="0"/>
                <a:cs typeface="Times New Roman" panose="02020603050405020304" pitchFamily="18" charset="0"/>
              </a:rPr>
              <a:t>RNI</a:t>
            </a:r>
            <a:r>
              <a:rPr lang="en-US" sz="1800" b="1" kern="1800" spc="-75" dirty="0">
                <a:effectLst/>
                <a:latin typeface="Roboto Slab" panose="020F0502020204030204" pitchFamily="2" charset="0"/>
                <a:ea typeface="Times New Roman" panose="02020603050405020304" pitchFamily="18" charset="0"/>
                <a:cs typeface="Times New Roman" panose="02020603050405020304" pitchFamily="18" charset="0"/>
              </a:rPr>
              <a:t>)</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FC49ADBA-CFE5-61C5-589D-A71F5E23C6C7}"/>
              </a:ext>
            </a:extLst>
          </p:cNvPr>
          <p:cNvSpPr>
            <a:spLocks noGrp="1"/>
          </p:cNvSpPr>
          <p:nvPr>
            <p:ph idx="1"/>
          </p:nvPr>
        </p:nvSpPr>
        <p:spPr/>
        <p:txBody>
          <a:bodyPr>
            <a:normAutofit fontScale="92500" lnSpcReduction="20000"/>
          </a:bodyPr>
          <a:lstStyle/>
          <a:p>
            <a:r>
              <a:rPr lang="en-US" dirty="0"/>
              <a:t>Eligibility:  cT0-T3 N0-N3a invasive breast cancer randomized to conventional STD-RNI (50 Gy breast/CW + 45 Gy RN) vs. shorter SH-</a:t>
            </a:r>
            <a:r>
              <a:rPr lang="en-US" dirty="0" err="1"/>
              <a:t>RNI</a:t>
            </a:r>
            <a:r>
              <a:rPr lang="en-US" dirty="0"/>
              <a:t> (40 </a:t>
            </a:r>
            <a:r>
              <a:rPr lang="en-US" dirty="0" err="1"/>
              <a:t>Gy</a:t>
            </a:r>
            <a:r>
              <a:rPr lang="en-US" dirty="0"/>
              <a:t> breast/CW + 37.5 </a:t>
            </a:r>
            <a:r>
              <a:rPr lang="en-US" dirty="0" err="1"/>
              <a:t>Gy</a:t>
            </a:r>
            <a:r>
              <a:rPr lang="en-US" dirty="0"/>
              <a:t> RN)</a:t>
            </a:r>
          </a:p>
          <a:p>
            <a:pPr lvl="1"/>
            <a:r>
              <a:rPr lang="en-US" dirty="0"/>
              <a:t>N = 324, 2017-2022;  Median FU = 4.75 years</a:t>
            </a:r>
          </a:p>
          <a:p>
            <a:pPr lvl="1"/>
            <a:r>
              <a:rPr lang="en-US" dirty="0" err="1"/>
              <a:t>RNI</a:t>
            </a:r>
            <a:r>
              <a:rPr lang="en-US" dirty="0"/>
              <a:t> targets:  </a:t>
            </a:r>
            <a:r>
              <a:rPr lang="en-US" dirty="0" err="1"/>
              <a:t>IMN</a:t>
            </a:r>
            <a:r>
              <a:rPr lang="en-US" dirty="0"/>
              <a:t>, infra &amp; supraclavicular, level I-II axilla if no </a:t>
            </a:r>
            <a:r>
              <a:rPr lang="en-US" dirty="0" err="1"/>
              <a:t>ALN</a:t>
            </a:r>
            <a:endParaRPr lang="en-US" dirty="0"/>
          </a:p>
          <a:p>
            <a:r>
              <a:rPr lang="en-US" dirty="0"/>
              <a:t>Primary endpoint was lymphedema difference of 10% difference in post-RT arm circumference ne </a:t>
            </a:r>
            <a:r>
              <a:rPr lang="en-US" dirty="0" err="1"/>
              <a:t>perometry</a:t>
            </a:r>
            <a:r>
              <a:rPr lang="en-US" dirty="0"/>
              <a:t> assessment (normalized by pre-op circumference)</a:t>
            </a:r>
          </a:p>
          <a:p>
            <a:r>
              <a:rPr lang="en-US" u="sng" dirty="0"/>
              <a:t>Results:</a:t>
            </a:r>
          </a:p>
          <a:p>
            <a:pPr lvl="1"/>
            <a:r>
              <a:rPr lang="en-US" dirty="0" err="1"/>
              <a:t>Perometry</a:t>
            </a:r>
            <a:r>
              <a:rPr lang="en-US" dirty="0"/>
              <a:t> assessed lymphedema </a:t>
            </a:r>
            <a:r>
              <a:rPr lang="en-US" dirty="0">
                <a:solidFill>
                  <a:srgbClr val="FF0000"/>
                </a:solidFill>
              </a:rPr>
              <a:t>lower for SH-</a:t>
            </a:r>
            <a:r>
              <a:rPr lang="en-US" dirty="0" err="1">
                <a:solidFill>
                  <a:srgbClr val="FF0000"/>
                </a:solidFill>
              </a:rPr>
              <a:t>RNI</a:t>
            </a:r>
            <a:r>
              <a:rPr lang="en-US" dirty="0">
                <a:solidFill>
                  <a:srgbClr val="FF0000"/>
                </a:solidFill>
              </a:rPr>
              <a:t> (29%) than STD-</a:t>
            </a:r>
            <a:r>
              <a:rPr lang="en-US" dirty="0" err="1">
                <a:solidFill>
                  <a:srgbClr val="FF0000"/>
                </a:solidFill>
              </a:rPr>
              <a:t>RNI</a:t>
            </a:r>
            <a:r>
              <a:rPr lang="en-US" dirty="0">
                <a:solidFill>
                  <a:srgbClr val="FF0000"/>
                </a:solidFill>
              </a:rPr>
              <a:t> (36%);  p=0.24</a:t>
            </a:r>
          </a:p>
          <a:p>
            <a:pPr lvl="1"/>
            <a:r>
              <a:rPr lang="en-US" dirty="0"/>
              <a:t>Physician assessed lymphedema was </a:t>
            </a:r>
            <a:r>
              <a:rPr lang="en-US" dirty="0">
                <a:solidFill>
                  <a:srgbClr val="FF0000"/>
                </a:solidFill>
              </a:rPr>
              <a:t>lower for SH-</a:t>
            </a:r>
            <a:r>
              <a:rPr lang="en-US" dirty="0" err="1">
                <a:solidFill>
                  <a:srgbClr val="FF0000"/>
                </a:solidFill>
              </a:rPr>
              <a:t>RNI</a:t>
            </a:r>
            <a:r>
              <a:rPr lang="en-US" dirty="0">
                <a:solidFill>
                  <a:srgbClr val="FF0000"/>
                </a:solidFill>
              </a:rPr>
              <a:t> (15%) than STD-</a:t>
            </a:r>
            <a:r>
              <a:rPr lang="en-US" dirty="0" err="1">
                <a:solidFill>
                  <a:srgbClr val="FF0000"/>
                </a:solidFill>
              </a:rPr>
              <a:t>RNI</a:t>
            </a:r>
            <a:r>
              <a:rPr lang="en-US" dirty="0">
                <a:solidFill>
                  <a:srgbClr val="FF0000"/>
                </a:solidFill>
              </a:rPr>
              <a:t> (27%);  p=0.009</a:t>
            </a:r>
          </a:p>
          <a:p>
            <a:pPr lvl="1"/>
            <a:r>
              <a:rPr lang="en-US" dirty="0"/>
              <a:t>SH-</a:t>
            </a:r>
            <a:r>
              <a:rPr lang="en-US" dirty="0" err="1"/>
              <a:t>RNI</a:t>
            </a:r>
            <a:r>
              <a:rPr lang="en-US" dirty="0"/>
              <a:t> overall lower any grade 2 toxicity, 52% vs 78%, p&lt;0.001</a:t>
            </a:r>
          </a:p>
          <a:p>
            <a:pPr lvl="1"/>
            <a:r>
              <a:rPr lang="en-US" dirty="0">
                <a:solidFill>
                  <a:srgbClr val="FF0000"/>
                </a:solidFill>
              </a:rPr>
              <a:t>No brachial plexopathy events</a:t>
            </a:r>
          </a:p>
          <a:p>
            <a:pPr lvl="1"/>
            <a:r>
              <a:rPr lang="en-US" dirty="0"/>
              <a:t>5 year </a:t>
            </a:r>
            <a:r>
              <a:rPr lang="en-US" dirty="0" err="1"/>
              <a:t>LRR</a:t>
            </a:r>
            <a:r>
              <a:rPr lang="en-US" dirty="0"/>
              <a:t> was similar (SH-</a:t>
            </a:r>
            <a:r>
              <a:rPr lang="en-US" dirty="0" err="1"/>
              <a:t>RNI</a:t>
            </a:r>
            <a:r>
              <a:rPr lang="en-US" dirty="0"/>
              <a:t> 3% vs STD-</a:t>
            </a:r>
            <a:r>
              <a:rPr lang="en-US" dirty="0" err="1"/>
              <a:t>RNI</a:t>
            </a:r>
            <a:r>
              <a:rPr lang="en-US" dirty="0"/>
              <a:t> 2%)</a:t>
            </a:r>
          </a:p>
          <a:p>
            <a:pPr lvl="6"/>
            <a:r>
              <a:rPr lang="en-US" dirty="0"/>
              <a:t>Hoffman K, </a:t>
            </a:r>
            <a:r>
              <a:rPr lang="en-US" sz="2000" b="0" i="0" dirty="0">
                <a:solidFill>
                  <a:srgbClr val="333333"/>
                </a:solidFill>
                <a:effectLst/>
                <a:latin typeface="Helvetica Neue"/>
              </a:rPr>
              <a:t>et al. </a:t>
            </a:r>
            <a:r>
              <a:rPr lang="en-US" sz="2000" b="0" i="0" dirty="0" err="1">
                <a:solidFill>
                  <a:srgbClr val="333333"/>
                </a:solidFill>
                <a:effectLst/>
                <a:latin typeface="Helvetica Neue"/>
              </a:rPr>
              <a:t>IJROBP</a:t>
            </a:r>
            <a:r>
              <a:rPr lang="en-US" sz="2000" b="0" i="0" dirty="0">
                <a:solidFill>
                  <a:srgbClr val="333333"/>
                </a:solidFill>
                <a:effectLst/>
                <a:latin typeface="Helvetica Neue"/>
              </a:rPr>
              <a:t>, 120 (2</a:t>
            </a:r>
            <a:r>
              <a:rPr lang="en-US" sz="2000" dirty="0">
                <a:solidFill>
                  <a:srgbClr val="333333"/>
                </a:solidFill>
                <a:latin typeface="Helvetica Neue"/>
              </a:rPr>
              <a:t>)</a:t>
            </a:r>
            <a:r>
              <a:rPr lang="en-US" sz="2000" b="0" i="0" dirty="0">
                <a:solidFill>
                  <a:srgbClr val="333333"/>
                </a:solidFill>
                <a:effectLst/>
                <a:latin typeface="Helvetica Neue"/>
              </a:rPr>
              <a:t> </a:t>
            </a:r>
            <a:r>
              <a:rPr lang="en-US" sz="2000" b="0" i="0" dirty="0" err="1">
                <a:solidFill>
                  <a:srgbClr val="333333"/>
                </a:solidFill>
                <a:effectLst/>
                <a:latin typeface="Helvetica Neue"/>
              </a:rPr>
              <a:t>S14</a:t>
            </a:r>
            <a:r>
              <a:rPr lang="en-US" sz="2000" b="0" i="0" dirty="0">
                <a:solidFill>
                  <a:srgbClr val="333333"/>
                </a:solidFill>
                <a:effectLst/>
                <a:latin typeface="Helvetica Neue"/>
              </a:rPr>
              <a:t>-15, 2024</a:t>
            </a: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4A461554-6C3C-1245-0B2E-94E6EF5443D3}"/>
              </a:ext>
            </a:extLst>
          </p:cNvPr>
          <p:cNvSpPr>
            <a:spLocks noGrp="1"/>
          </p:cNvSpPr>
          <p:nvPr>
            <p:ph type="sldNum" sz="quarter" idx="10"/>
          </p:nvPr>
        </p:nvSpPr>
        <p:spPr/>
        <p:txBody>
          <a:bodyPr/>
          <a:lstStyle/>
          <a:p>
            <a:pPr>
              <a:defRPr/>
            </a:pPr>
            <a:fld id="{159EC7EE-72D3-4F41-9116-EBDDDD421A5C}" type="slidenum">
              <a:rPr lang="en-US" altLang="en-US" smtClean="0"/>
              <a:pPr>
                <a:defRPr/>
              </a:pPr>
              <a:t>50</a:t>
            </a:fld>
            <a:endParaRPr lang="en-US" altLang="en-US"/>
          </a:p>
        </p:txBody>
      </p:sp>
    </p:spTree>
    <p:extLst>
      <p:ext uri="{BB962C8B-B14F-4D97-AF65-F5344CB8AC3E}">
        <p14:creationId xmlns:p14="http://schemas.microsoft.com/office/powerpoint/2010/main" val="37998899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82596-8673-C8DA-DBC1-E835E876C31C}"/>
              </a:ext>
            </a:extLst>
          </p:cNvPr>
          <p:cNvSpPr>
            <a:spLocks noGrp="1"/>
          </p:cNvSpPr>
          <p:nvPr>
            <p:ph type="title"/>
          </p:nvPr>
        </p:nvSpPr>
        <p:spPr>
          <a:xfrm>
            <a:off x="609600" y="688364"/>
            <a:ext cx="10972800" cy="636588"/>
          </a:xfrm>
        </p:spPr>
        <p:txBody>
          <a:bodyPr>
            <a:noAutofit/>
          </a:bodyPr>
          <a:lstStyle/>
          <a:p>
            <a:r>
              <a:rPr lang="en-US" sz="2000" dirty="0" err="1"/>
              <a:t>ESMO</a:t>
            </a:r>
            <a:r>
              <a:rPr lang="en-US" sz="2000" dirty="0"/>
              <a:t> 2024:  </a:t>
            </a:r>
            <a:r>
              <a:rPr lang="en-US" sz="2000" dirty="0" err="1">
                <a:solidFill>
                  <a:srgbClr val="FF0000"/>
                </a:solidFill>
              </a:rPr>
              <a:t>HypoG</a:t>
            </a:r>
            <a:r>
              <a:rPr lang="en-US" sz="2000" dirty="0">
                <a:solidFill>
                  <a:srgbClr val="FF0000"/>
                </a:solidFill>
              </a:rPr>
              <a:t>-01 Phase III </a:t>
            </a:r>
            <a:r>
              <a:rPr lang="en-US" sz="2000" dirty="0" err="1">
                <a:solidFill>
                  <a:srgbClr val="FF0000"/>
                </a:solidFill>
              </a:rPr>
              <a:t>UNICANCER</a:t>
            </a:r>
            <a:r>
              <a:rPr lang="en-US" sz="2000" dirty="0"/>
              <a:t>:  Locoregional hypo vs </a:t>
            </a:r>
            <a:r>
              <a:rPr lang="en-US" sz="2000" dirty="0" err="1"/>
              <a:t>normofractionated</a:t>
            </a:r>
            <a:r>
              <a:rPr lang="en-US" sz="2000" dirty="0"/>
              <a:t> RT in early breast cancer</a:t>
            </a:r>
          </a:p>
        </p:txBody>
      </p:sp>
      <p:sp>
        <p:nvSpPr>
          <p:cNvPr id="3" name="Content Placeholder 2">
            <a:extLst>
              <a:ext uri="{FF2B5EF4-FFF2-40B4-BE49-F238E27FC236}">
                <a16:creationId xmlns:a16="http://schemas.microsoft.com/office/drawing/2014/main" id="{76CE748C-A492-55B9-8C0B-4BEA78D7CD1C}"/>
              </a:ext>
            </a:extLst>
          </p:cNvPr>
          <p:cNvSpPr>
            <a:spLocks noGrp="1"/>
          </p:cNvSpPr>
          <p:nvPr>
            <p:ph idx="1"/>
          </p:nvPr>
        </p:nvSpPr>
        <p:spPr>
          <a:xfrm>
            <a:off x="609599" y="1712699"/>
            <a:ext cx="11233211" cy="4998819"/>
          </a:xfrm>
        </p:spPr>
        <p:txBody>
          <a:bodyPr>
            <a:normAutofit fontScale="85000" lnSpcReduction="10000"/>
          </a:bodyPr>
          <a:lstStyle/>
          <a:p>
            <a:r>
              <a:rPr lang="en-US" dirty="0"/>
              <a:t>Hypo (HF;  40 </a:t>
            </a:r>
            <a:r>
              <a:rPr lang="en-US" dirty="0" err="1"/>
              <a:t>Gy</a:t>
            </a:r>
            <a:r>
              <a:rPr lang="en-US" dirty="0"/>
              <a:t>/15 </a:t>
            </a:r>
            <a:r>
              <a:rPr lang="en-US" dirty="0" err="1"/>
              <a:t>fx</a:t>
            </a:r>
            <a:r>
              <a:rPr lang="en-US" dirty="0"/>
              <a:t>)) vs. </a:t>
            </a:r>
            <a:r>
              <a:rPr lang="en-US" dirty="0" err="1"/>
              <a:t>Normo</a:t>
            </a:r>
            <a:r>
              <a:rPr lang="en-US" dirty="0"/>
              <a:t> (NF;  50 </a:t>
            </a:r>
            <a:r>
              <a:rPr lang="en-US" dirty="0" err="1"/>
              <a:t>Gy</a:t>
            </a:r>
            <a:r>
              <a:rPr lang="en-US" dirty="0"/>
              <a:t>/25 </a:t>
            </a:r>
            <a:r>
              <a:rPr lang="en-US" dirty="0" err="1"/>
              <a:t>fx</a:t>
            </a:r>
            <a:r>
              <a:rPr lang="en-US" dirty="0"/>
              <a:t>) fractionated RT randomized non-inferiority trial</a:t>
            </a:r>
          </a:p>
          <a:p>
            <a:pPr lvl="1"/>
            <a:r>
              <a:rPr lang="en-US" dirty="0"/>
              <a:t>Eligibility:  &gt; 18 year, </a:t>
            </a:r>
            <a:r>
              <a:rPr lang="en-US" dirty="0" err="1"/>
              <a:t>T1</a:t>
            </a:r>
            <a:r>
              <a:rPr lang="en-US" dirty="0"/>
              <a:t>-</a:t>
            </a:r>
            <a:r>
              <a:rPr lang="en-US" dirty="0" err="1"/>
              <a:t>3N0</a:t>
            </a:r>
            <a:r>
              <a:rPr lang="en-US" dirty="0"/>
              <a:t>-3 </a:t>
            </a:r>
            <a:r>
              <a:rPr lang="en-US" dirty="0" err="1"/>
              <a:t>M0</a:t>
            </a:r>
            <a:r>
              <a:rPr lang="en-US" dirty="0"/>
              <a:t> breast cancer with RT to breast or chest wall and regional nodes</a:t>
            </a:r>
          </a:p>
          <a:p>
            <a:pPr lvl="1"/>
            <a:r>
              <a:rPr lang="en-US" dirty="0"/>
              <a:t>Primary endpoint:  Time to arm lymphedema;  Secondary:  </a:t>
            </a:r>
            <a:r>
              <a:rPr lang="en-US" dirty="0" err="1"/>
              <a:t>LRFS</a:t>
            </a:r>
            <a:r>
              <a:rPr lang="en-US" dirty="0"/>
              <a:t>, </a:t>
            </a:r>
            <a:r>
              <a:rPr lang="en-US" dirty="0" err="1"/>
              <a:t>DDFS</a:t>
            </a:r>
            <a:r>
              <a:rPr lang="en-US" dirty="0"/>
              <a:t>, OS</a:t>
            </a:r>
          </a:p>
          <a:p>
            <a:pPr lvl="1"/>
            <a:r>
              <a:rPr lang="en-US" dirty="0"/>
              <a:t>N= 1265;  Median FU = 4.8 years</a:t>
            </a:r>
          </a:p>
          <a:p>
            <a:pPr lvl="2"/>
            <a:r>
              <a:rPr lang="en-US" dirty="0"/>
              <a:t>Mastectomy 45%; </a:t>
            </a:r>
            <a:r>
              <a:rPr lang="en-US" dirty="0" err="1"/>
              <a:t>ALND</a:t>
            </a:r>
            <a:r>
              <a:rPr lang="en-US" dirty="0"/>
              <a:t> 83%</a:t>
            </a:r>
          </a:p>
          <a:p>
            <a:pPr lvl="1"/>
            <a:r>
              <a:rPr lang="en-US" dirty="0"/>
              <a:t>Results:</a:t>
            </a:r>
          </a:p>
          <a:p>
            <a:pPr lvl="2"/>
            <a:r>
              <a:rPr lang="en-US" dirty="0"/>
              <a:t>Lymphedema occurred in 2.2% (N=275)</a:t>
            </a:r>
          </a:p>
          <a:p>
            <a:pPr lvl="2"/>
            <a:r>
              <a:rPr lang="en-US" dirty="0"/>
              <a:t>HF non-inferior to NF (HR =1.02)</a:t>
            </a:r>
          </a:p>
          <a:p>
            <a:pPr lvl="2"/>
            <a:r>
              <a:rPr lang="en-US" dirty="0"/>
              <a:t>Survival outcomes showed “no concerns”</a:t>
            </a:r>
          </a:p>
          <a:p>
            <a:pPr lvl="2"/>
            <a:endParaRPr lang="en-US" dirty="0"/>
          </a:p>
          <a:p>
            <a:pPr lvl="2"/>
            <a:endParaRPr lang="en-US" dirty="0"/>
          </a:p>
          <a:p>
            <a:pPr lvl="2"/>
            <a:endParaRPr lang="en-US" dirty="0"/>
          </a:p>
          <a:p>
            <a:r>
              <a:rPr lang="en-US" dirty="0"/>
              <a:t>Conclusions:  </a:t>
            </a:r>
            <a:r>
              <a:rPr lang="en-US" dirty="0">
                <a:solidFill>
                  <a:srgbClr val="FF0000"/>
                </a:solidFill>
              </a:rPr>
              <a:t>Moderately HF loco-regional RT is non-inferior to NF RT in terms of arm lymphedema risk in </a:t>
            </a:r>
            <a:r>
              <a:rPr lang="en-US" dirty="0" err="1">
                <a:solidFill>
                  <a:srgbClr val="FF0000"/>
                </a:solidFill>
              </a:rPr>
              <a:t>eBC</a:t>
            </a:r>
            <a:r>
              <a:rPr lang="en-US" dirty="0">
                <a:solidFill>
                  <a:srgbClr val="FF0000"/>
                </a:solidFill>
              </a:rPr>
              <a:t> and did not lead to unfavorable safety nor LRFS, DDFS, OS concerns. </a:t>
            </a:r>
          </a:p>
          <a:p>
            <a:pPr marL="914400" lvl="2" indent="0">
              <a:buNone/>
            </a:pPr>
            <a:endParaRPr lang="en-US" dirty="0"/>
          </a:p>
          <a:p>
            <a:pPr lvl="8"/>
            <a:r>
              <a:rPr lang="en-US" dirty="0"/>
              <a:t>Brian T, </a:t>
            </a:r>
            <a:r>
              <a:rPr lang="en-US" dirty="0" err="1"/>
              <a:t>Radioth</a:t>
            </a:r>
            <a:r>
              <a:rPr lang="en-US" dirty="0"/>
              <a:t> Oncol, 2025:  207</a:t>
            </a:r>
          </a:p>
          <a:p>
            <a:pPr marL="0" indent="0">
              <a:buNone/>
            </a:pPr>
            <a:endParaRPr lang="en-US" dirty="0"/>
          </a:p>
        </p:txBody>
      </p:sp>
      <p:sp>
        <p:nvSpPr>
          <p:cNvPr id="4" name="Slide Number Placeholder 3">
            <a:extLst>
              <a:ext uri="{FF2B5EF4-FFF2-40B4-BE49-F238E27FC236}">
                <a16:creationId xmlns:a16="http://schemas.microsoft.com/office/drawing/2014/main" id="{FB5079AD-6A3E-6B2C-3116-6FB26A5D39F7}"/>
              </a:ext>
            </a:extLst>
          </p:cNvPr>
          <p:cNvSpPr>
            <a:spLocks noGrp="1"/>
          </p:cNvSpPr>
          <p:nvPr>
            <p:ph type="sldNum" sz="quarter" idx="10"/>
          </p:nvPr>
        </p:nvSpPr>
        <p:spPr/>
        <p:txBody>
          <a:bodyPr/>
          <a:lstStyle/>
          <a:p>
            <a:pPr>
              <a:defRPr/>
            </a:pPr>
            <a:fld id="{159EC7EE-72D3-4F41-9116-EBDDDD421A5C}" type="slidenum">
              <a:rPr lang="en-US" altLang="en-US" smtClean="0"/>
              <a:pPr>
                <a:defRPr/>
              </a:pPr>
              <a:t>51</a:t>
            </a:fld>
            <a:endParaRPr lang="en-US" altLang="en-US" dirty="0"/>
          </a:p>
        </p:txBody>
      </p:sp>
      <p:pic>
        <p:nvPicPr>
          <p:cNvPr id="6" name="Picture 5" descr="A screenshot of a graph&#10;&#10;Description automatically generated">
            <a:extLst>
              <a:ext uri="{FF2B5EF4-FFF2-40B4-BE49-F238E27FC236}">
                <a16:creationId xmlns:a16="http://schemas.microsoft.com/office/drawing/2014/main" id="{8351142A-E9A8-3406-17C1-B40950C9C96B}"/>
              </a:ext>
            </a:extLst>
          </p:cNvPr>
          <p:cNvPicPr>
            <a:picLocks noChangeAspect="1"/>
          </p:cNvPicPr>
          <p:nvPr/>
        </p:nvPicPr>
        <p:blipFill>
          <a:blip r:embed="rId2"/>
          <a:stretch>
            <a:fillRect/>
          </a:stretch>
        </p:blipFill>
        <p:spPr>
          <a:xfrm>
            <a:off x="5950345" y="2749378"/>
            <a:ext cx="5777405" cy="2395923"/>
          </a:xfrm>
          <a:prstGeom prst="rect">
            <a:avLst/>
          </a:prstGeom>
        </p:spPr>
      </p:pic>
    </p:spTree>
    <p:extLst>
      <p:ext uri="{BB962C8B-B14F-4D97-AF65-F5344CB8AC3E}">
        <p14:creationId xmlns:p14="http://schemas.microsoft.com/office/powerpoint/2010/main" val="2641028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3B3AB-CC14-B0F6-CA6C-557B02260141}"/>
              </a:ext>
            </a:extLst>
          </p:cNvPr>
          <p:cNvSpPr>
            <a:spLocks noGrp="1"/>
          </p:cNvSpPr>
          <p:nvPr>
            <p:ph type="title"/>
          </p:nvPr>
        </p:nvSpPr>
        <p:spPr>
          <a:xfrm>
            <a:off x="307848" y="312864"/>
            <a:ext cx="6521288" cy="636588"/>
          </a:xfrm>
        </p:spPr>
        <p:txBody>
          <a:bodyPr>
            <a:noAutofit/>
          </a:bodyPr>
          <a:lstStyle/>
          <a:p>
            <a:r>
              <a:rPr lang="en-US" sz="1600" b="0" dirty="0"/>
              <a:t>Comparison of hypofractionation and conventional fractionation in postmastectomy radiotherapy after immediate breast reconstruction: A meta-analysis of complications,  </a:t>
            </a:r>
            <a:r>
              <a:rPr lang="en-US" sz="1100" b="0" dirty="0"/>
              <a:t>Hayashi et al., </a:t>
            </a:r>
            <a:r>
              <a:rPr lang="en-US" sz="1100" b="0" dirty="0" err="1"/>
              <a:t>Eur</a:t>
            </a:r>
            <a:r>
              <a:rPr lang="en-US" sz="1100" b="0" dirty="0"/>
              <a:t> J Cancer, 2025: 227</a:t>
            </a:r>
            <a:br>
              <a:rPr lang="en-US" sz="1600" b="0" dirty="0"/>
            </a:br>
            <a:endParaRPr lang="en-US" sz="1600" dirty="0"/>
          </a:p>
        </p:txBody>
      </p:sp>
      <p:pic>
        <p:nvPicPr>
          <p:cNvPr id="6" name="Content Placeholder 5" descr="A close-up of a graph&#10;&#10;AI-generated content may be incorrect.">
            <a:extLst>
              <a:ext uri="{FF2B5EF4-FFF2-40B4-BE49-F238E27FC236}">
                <a16:creationId xmlns:a16="http://schemas.microsoft.com/office/drawing/2014/main" id="{F28A14E7-F6F0-8526-FB29-833E51218FE2}"/>
              </a:ext>
            </a:extLst>
          </p:cNvPr>
          <p:cNvPicPr>
            <a:picLocks noGrp="1" noChangeAspect="1"/>
          </p:cNvPicPr>
          <p:nvPr>
            <p:ph idx="1"/>
          </p:nvPr>
        </p:nvPicPr>
        <p:blipFill>
          <a:blip r:embed="rId2"/>
          <a:stretch>
            <a:fillRect/>
          </a:stretch>
        </p:blipFill>
        <p:spPr>
          <a:xfrm>
            <a:off x="479838" y="1368107"/>
            <a:ext cx="4695666" cy="5303673"/>
          </a:xfrm>
        </p:spPr>
      </p:pic>
      <p:sp>
        <p:nvSpPr>
          <p:cNvPr id="4" name="Slide Number Placeholder 3">
            <a:extLst>
              <a:ext uri="{FF2B5EF4-FFF2-40B4-BE49-F238E27FC236}">
                <a16:creationId xmlns:a16="http://schemas.microsoft.com/office/drawing/2014/main" id="{36C3ED37-901C-C766-58FB-522C1287BDB1}"/>
              </a:ext>
            </a:extLst>
          </p:cNvPr>
          <p:cNvSpPr>
            <a:spLocks noGrp="1"/>
          </p:cNvSpPr>
          <p:nvPr>
            <p:ph type="sldNum" sz="quarter" idx="10"/>
          </p:nvPr>
        </p:nvSpPr>
        <p:spPr/>
        <p:txBody>
          <a:bodyPr/>
          <a:lstStyle/>
          <a:p>
            <a:pPr>
              <a:defRPr/>
            </a:pPr>
            <a:fld id="{159EC7EE-72D3-4F41-9116-EBDDDD421A5C}" type="slidenum">
              <a:rPr lang="en-US" altLang="en-US" smtClean="0"/>
              <a:pPr>
                <a:defRPr/>
              </a:pPr>
              <a:t>52</a:t>
            </a:fld>
            <a:endParaRPr lang="en-US" altLang="en-US"/>
          </a:p>
        </p:txBody>
      </p:sp>
      <p:pic>
        <p:nvPicPr>
          <p:cNvPr id="8" name="Picture 7" descr="A close-up of a chart&#10;&#10;AI-generated content may be incorrect.">
            <a:extLst>
              <a:ext uri="{FF2B5EF4-FFF2-40B4-BE49-F238E27FC236}">
                <a16:creationId xmlns:a16="http://schemas.microsoft.com/office/drawing/2014/main" id="{578AE6AE-C184-09BC-04CE-77A913B7029E}"/>
              </a:ext>
            </a:extLst>
          </p:cNvPr>
          <p:cNvPicPr>
            <a:picLocks noChangeAspect="1"/>
          </p:cNvPicPr>
          <p:nvPr/>
        </p:nvPicPr>
        <p:blipFill>
          <a:blip r:embed="rId3"/>
          <a:stretch>
            <a:fillRect/>
          </a:stretch>
        </p:blipFill>
        <p:spPr>
          <a:xfrm>
            <a:off x="6829136" y="542107"/>
            <a:ext cx="4883026" cy="6273032"/>
          </a:xfrm>
          <a:prstGeom prst="rect">
            <a:avLst/>
          </a:prstGeom>
        </p:spPr>
      </p:pic>
    </p:spTree>
    <p:extLst>
      <p:ext uri="{BB962C8B-B14F-4D97-AF65-F5344CB8AC3E}">
        <p14:creationId xmlns:p14="http://schemas.microsoft.com/office/powerpoint/2010/main" val="3261554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srcRect/>
          <a:stretch>
            <a:fillRect/>
          </a:stretch>
        </p:blipFill>
        <p:spPr bwMode="auto">
          <a:xfrm>
            <a:off x="3799871" y="1011770"/>
            <a:ext cx="4354513" cy="4922838"/>
          </a:xfrm>
          <a:prstGeom prst="rect">
            <a:avLst/>
          </a:prstGeom>
          <a:noFill/>
          <a:ln w="19050">
            <a:solidFill>
              <a:schemeClr val="bg1">
                <a:lumMod val="40000"/>
                <a:lumOff val="60000"/>
              </a:schemeClr>
            </a:solidFill>
            <a:miter lim="800000"/>
            <a:headEnd/>
            <a:tailEnd/>
          </a:ln>
        </p:spPr>
      </p:pic>
      <p:sp>
        <p:nvSpPr>
          <p:cNvPr id="89091" name="TextBox 2"/>
          <p:cNvSpPr txBox="1">
            <a:spLocks noChangeArrowheads="1"/>
          </p:cNvSpPr>
          <p:nvPr/>
        </p:nvSpPr>
        <p:spPr bwMode="auto">
          <a:xfrm>
            <a:off x="3047728" y="334424"/>
            <a:ext cx="60965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5000"/>
              </a:spcAft>
              <a:buChar char="•"/>
              <a:defRPr sz="3200" b="1">
                <a:solidFill>
                  <a:schemeClr val="tx1"/>
                </a:solidFill>
                <a:latin typeface="Arial" panose="020B0604020202020204" pitchFamily="34" charset="0"/>
              </a:defRPr>
            </a:lvl1pPr>
            <a:lvl2pPr marL="742950" indent="-285750">
              <a:spcBef>
                <a:spcPct val="20000"/>
              </a:spcBef>
              <a:spcAft>
                <a:spcPct val="25000"/>
              </a:spcAft>
              <a:buChar char="–"/>
              <a:defRPr sz="2800" b="1">
                <a:solidFill>
                  <a:schemeClr val="tx1"/>
                </a:solidFill>
                <a:latin typeface="Arial" panose="020B0604020202020204" pitchFamily="34" charset="0"/>
              </a:defRPr>
            </a:lvl2pPr>
            <a:lvl3pPr marL="1143000" indent="-228600">
              <a:spcBef>
                <a:spcPct val="20000"/>
              </a:spcBef>
              <a:spcAft>
                <a:spcPct val="25000"/>
              </a:spcAft>
              <a:buChar char="•"/>
              <a:defRPr sz="2400">
                <a:solidFill>
                  <a:schemeClr val="tx1"/>
                </a:solidFill>
                <a:latin typeface="Arial" panose="020B0604020202020204" pitchFamily="34" charset="0"/>
              </a:defRPr>
            </a:lvl3pPr>
            <a:lvl4pPr marL="1600200" indent="-228600">
              <a:spcBef>
                <a:spcPct val="20000"/>
              </a:spcBef>
              <a:spcAft>
                <a:spcPct val="25000"/>
              </a:spcAft>
              <a:buChar char="–"/>
              <a:defRPr sz="2000" b="1">
                <a:solidFill>
                  <a:schemeClr val="tx1"/>
                </a:solidFill>
                <a:latin typeface="Arial" panose="020B0604020202020204" pitchFamily="34" charset="0"/>
              </a:defRPr>
            </a:lvl4pPr>
            <a:lvl5pPr marL="2057400" indent="-228600">
              <a:spcBef>
                <a:spcPct val="20000"/>
              </a:spcBef>
              <a:spcAft>
                <a:spcPct val="25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5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5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5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5000"/>
              </a:spcAft>
              <a:buChar char="»"/>
              <a:defRPr sz="2000">
                <a:solidFill>
                  <a:schemeClr val="tx1"/>
                </a:solidFill>
                <a:latin typeface="Arial" panose="020B0604020202020204" pitchFamily="34" charset="0"/>
              </a:defRPr>
            </a:lvl9pPr>
          </a:lstStyle>
          <a:p>
            <a:pPr algn="ctr">
              <a:spcBef>
                <a:spcPct val="0"/>
              </a:spcBef>
              <a:spcAft>
                <a:spcPct val="0"/>
              </a:spcAft>
              <a:buFontTx/>
              <a:buNone/>
            </a:pPr>
            <a:r>
              <a:rPr lang="en-US" altLang="en-US" sz="2800" dirty="0">
                <a:latin typeface="+mj-lt"/>
                <a:cs typeface="Times New Roman" panose="02020603050405020304" pitchFamily="18" charset="0"/>
              </a:rPr>
              <a:t>Magnitude of Cardiac Risk with RT</a:t>
            </a:r>
          </a:p>
        </p:txBody>
      </p:sp>
      <p:sp>
        <p:nvSpPr>
          <p:cNvPr id="89092" name="TextBox 4"/>
          <p:cNvSpPr txBox="1">
            <a:spLocks noChangeArrowheads="1"/>
          </p:cNvSpPr>
          <p:nvPr/>
        </p:nvSpPr>
        <p:spPr bwMode="auto">
          <a:xfrm>
            <a:off x="8337266" y="2642926"/>
            <a:ext cx="224234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5000"/>
              </a:spcAft>
              <a:buChar char="•"/>
              <a:defRPr sz="3200" b="1">
                <a:solidFill>
                  <a:schemeClr val="tx1"/>
                </a:solidFill>
                <a:latin typeface="Arial" panose="020B0604020202020204" pitchFamily="34" charset="0"/>
              </a:defRPr>
            </a:lvl1pPr>
            <a:lvl2pPr marL="742950" indent="-285750">
              <a:spcBef>
                <a:spcPct val="20000"/>
              </a:spcBef>
              <a:spcAft>
                <a:spcPct val="25000"/>
              </a:spcAft>
              <a:buChar char="–"/>
              <a:defRPr sz="2800" b="1">
                <a:solidFill>
                  <a:schemeClr val="tx1"/>
                </a:solidFill>
                <a:latin typeface="Arial" panose="020B0604020202020204" pitchFamily="34" charset="0"/>
              </a:defRPr>
            </a:lvl2pPr>
            <a:lvl3pPr marL="1143000" indent="-228600">
              <a:spcBef>
                <a:spcPct val="20000"/>
              </a:spcBef>
              <a:spcAft>
                <a:spcPct val="25000"/>
              </a:spcAft>
              <a:buChar char="•"/>
              <a:defRPr sz="2400">
                <a:solidFill>
                  <a:schemeClr val="tx1"/>
                </a:solidFill>
                <a:latin typeface="Arial" panose="020B0604020202020204" pitchFamily="34" charset="0"/>
              </a:defRPr>
            </a:lvl3pPr>
            <a:lvl4pPr marL="1600200" indent="-228600">
              <a:spcBef>
                <a:spcPct val="20000"/>
              </a:spcBef>
              <a:spcAft>
                <a:spcPct val="25000"/>
              </a:spcAft>
              <a:buChar char="–"/>
              <a:defRPr sz="2000" b="1">
                <a:solidFill>
                  <a:schemeClr val="tx1"/>
                </a:solidFill>
                <a:latin typeface="Arial" panose="020B0604020202020204" pitchFamily="34" charset="0"/>
              </a:defRPr>
            </a:lvl4pPr>
            <a:lvl5pPr marL="2057400" indent="-228600">
              <a:spcBef>
                <a:spcPct val="20000"/>
              </a:spcBef>
              <a:spcAft>
                <a:spcPct val="25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5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5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5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5000"/>
              </a:spcAft>
              <a:buChar char="»"/>
              <a:defRPr sz="2000">
                <a:solidFill>
                  <a:schemeClr val="tx1"/>
                </a:solidFill>
                <a:latin typeface="Arial" panose="020B0604020202020204" pitchFamily="34" charset="0"/>
              </a:defRPr>
            </a:lvl9pPr>
          </a:lstStyle>
          <a:p>
            <a:pPr algn="ctr">
              <a:spcBef>
                <a:spcPct val="0"/>
              </a:spcBef>
              <a:spcAft>
                <a:spcPct val="0"/>
              </a:spcAft>
              <a:buFontTx/>
              <a:buNone/>
            </a:pPr>
            <a:r>
              <a:rPr lang="en-US" altLang="en-US" sz="2400" b="0" dirty="0">
                <a:latin typeface="+mj-lt"/>
                <a:cs typeface="Times New Roman" panose="02020603050405020304" pitchFamily="18" charset="0"/>
              </a:rPr>
              <a:t>Dose effect on the heart</a:t>
            </a:r>
          </a:p>
        </p:txBody>
      </p:sp>
      <p:sp>
        <p:nvSpPr>
          <p:cNvPr id="2" name="TextBox 1">
            <a:extLst>
              <a:ext uri="{FF2B5EF4-FFF2-40B4-BE49-F238E27FC236}">
                <a16:creationId xmlns:a16="http://schemas.microsoft.com/office/drawing/2014/main" id="{2F6C115D-AB83-36A6-CBF8-9193F4763F9B}"/>
              </a:ext>
            </a:extLst>
          </p:cNvPr>
          <p:cNvSpPr txBox="1"/>
          <p:nvPr/>
        </p:nvSpPr>
        <p:spPr>
          <a:xfrm>
            <a:off x="4608622" y="6247244"/>
            <a:ext cx="5435601" cy="307777"/>
          </a:xfrm>
          <a:prstGeom prst="rect">
            <a:avLst/>
          </a:prstGeom>
          <a:noFill/>
        </p:spPr>
        <p:txBody>
          <a:bodyPr wrap="square" rtlCol="0">
            <a:spAutoFit/>
          </a:bodyPr>
          <a:lstStyle/>
          <a:p>
            <a:pPr algn="r"/>
            <a:r>
              <a:rPr lang="en-US" sz="1400" dirty="0"/>
              <a:t>Darby SC et al. </a:t>
            </a:r>
            <a:r>
              <a:rPr lang="en-US" sz="1400" i="1" dirty="0"/>
              <a:t>N </a:t>
            </a:r>
            <a:r>
              <a:rPr lang="en-US" sz="1400" i="1" dirty="0" err="1"/>
              <a:t>Engl</a:t>
            </a:r>
            <a:r>
              <a:rPr lang="en-US" sz="1400" i="1" dirty="0"/>
              <a:t> J Med. </a:t>
            </a:r>
            <a:r>
              <a:rPr lang="en-US" sz="1400" dirty="0"/>
              <a:t>2013;368(11).</a:t>
            </a:r>
          </a:p>
        </p:txBody>
      </p:sp>
    </p:spTree>
    <p:extLst>
      <p:ext uri="{BB962C8B-B14F-4D97-AF65-F5344CB8AC3E}">
        <p14:creationId xmlns:p14="http://schemas.microsoft.com/office/powerpoint/2010/main" val="21456951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a:xfrm>
            <a:off x="1891085" y="551960"/>
            <a:ext cx="8534400" cy="782638"/>
          </a:xfrm>
        </p:spPr>
        <p:txBody>
          <a:bodyPr anchor="ctr"/>
          <a:lstStyle/>
          <a:p>
            <a:pPr algn="ctr" eaLnBrk="1" hangingPunct="1">
              <a:defRPr/>
            </a:pPr>
            <a:r>
              <a:rPr lang="en-US" altLang="en-US" dirty="0"/>
              <a:t>Deep Inspiration Breath Hold</a:t>
            </a:r>
          </a:p>
        </p:txBody>
      </p:sp>
      <p:pic>
        <p:nvPicPr>
          <p:cNvPr id="185347" name="Picture 3" descr="DIB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283" y="1468527"/>
            <a:ext cx="8610600"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84823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996" y="695325"/>
            <a:ext cx="6476009" cy="507669"/>
          </a:xfrm>
        </p:spPr>
        <p:txBody>
          <a:bodyPr>
            <a:noAutofit/>
          </a:bodyPr>
          <a:lstStyle/>
          <a:p>
            <a:pPr algn="ctr">
              <a:defRPr/>
            </a:pPr>
            <a:r>
              <a:rPr lang="en-US" sz="3200" dirty="0">
                <a:solidFill>
                  <a:schemeClr val="tx2"/>
                </a:solidFill>
              </a:rPr>
              <a:t>Summary of PMRT Indications</a:t>
            </a:r>
          </a:p>
        </p:txBody>
      </p:sp>
      <p:sp>
        <p:nvSpPr>
          <p:cNvPr id="54275" name="Content Placeholder 2"/>
          <p:cNvSpPr>
            <a:spLocks noGrp="1"/>
          </p:cNvSpPr>
          <p:nvPr>
            <p:ph sz="quarter" idx="1"/>
          </p:nvPr>
        </p:nvSpPr>
        <p:spPr>
          <a:xfrm>
            <a:off x="835111" y="1290303"/>
            <a:ext cx="9342426" cy="4630758"/>
          </a:xfrm>
        </p:spPr>
        <p:txBody>
          <a:bodyPr>
            <a:normAutofit fontScale="70000" lnSpcReduction="20000"/>
          </a:bodyPr>
          <a:lstStyle/>
          <a:p>
            <a:r>
              <a:rPr lang="en-US" altLang="en-US" sz="2500" u="sng" dirty="0"/>
              <a:t>High risk (PMRT Indicated)</a:t>
            </a:r>
          </a:p>
          <a:p>
            <a:pPr lvl="1"/>
            <a:r>
              <a:rPr lang="en-US" altLang="en-US" sz="2500" dirty="0"/>
              <a:t>4+ lymph nodes after axillary dissection</a:t>
            </a:r>
          </a:p>
          <a:p>
            <a:pPr lvl="1"/>
            <a:r>
              <a:rPr lang="en-US" altLang="en-US" sz="2500" dirty="0"/>
              <a:t>N2 or N3 disease</a:t>
            </a:r>
          </a:p>
          <a:p>
            <a:pPr lvl="1"/>
            <a:r>
              <a:rPr lang="en-US" altLang="en-US" sz="2500" dirty="0"/>
              <a:t>T4</a:t>
            </a:r>
          </a:p>
          <a:p>
            <a:pPr lvl="1"/>
            <a:r>
              <a:rPr lang="en-US" altLang="en-US" sz="2500" dirty="0"/>
              <a:t>T3N1</a:t>
            </a:r>
          </a:p>
          <a:p>
            <a:pPr lvl="1"/>
            <a:r>
              <a:rPr lang="en-US" altLang="en-US" sz="2500" dirty="0"/>
              <a:t>N+ after </a:t>
            </a:r>
            <a:r>
              <a:rPr lang="en-US" altLang="en-US" sz="2500" dirty="0" err="1"/>
              <a:t>neoadjuvant</a:t>
            </a:r>
            <a:r>
              <a:rPr lang="en-US" altLang="en-US" sz="2500" dirty="0"/>
              <a:t> chemotherapy</a:t>
            </a:r>
          </a:p>
          <a:p>
            <a:pPr lvl="1"/>
            <a:r>
              <a:rPr lang="en-US" altLang="en-US" sz="2500" dirty="0"/>
              <a:t>Positive margin(s)</a:t>
            </a:r>
          </a:p>
          <a:p>
            <a:r>
              <a:rPr lang="en-US" altLang="en-US" sz="2500" u="sng" dirty="0"/>
              <a:t>Intermediate risk (Consider PMRT)</a:t>
            </a:r>
          </a:p>
          <a:p>
            <a:pPr lvl="1"/>
            <a:r>
              <a:rPr lang="en-US" altLang="en-US" sz="2500" dirty="0"/>
              <a:t>1-3+ lymph nodes w/ one or more risk factors</a:t>
            </a:r>
          </a:p>
          <a:p>
            <a:pPr lvl="2"/>
            <a:r>
              <a:rPr lang="en-US" altLang="en-US" sz="2500" dirty="0"/>
              <a:t>Increased nodal ratio, LVSI, young age, HR-, high grade, triple negative, </a:t>
            </a:r>
            <a:r>
              <a:rPr lang="en-US" altLang="en-US" sz="2500" dirty="0" err="1"/>
              <a:t>multicentric</a:t>
            </a:r>
            <a:r>
              <a:rPr lang="en-US" altLang="en-US" sz="2500" dirty="0"/>
              <a:t>/multifocal, medial tumor location, ECE (≥ 2 mm)</a:t>
            </a:r>
          </a:p>
          <a:p>
            <a:pPr lvl="1"/>
            <a:r>
              <a:rPr lang="en-US" altLang="en-US" sz="2500" dirty="0" err="1"/>
              <a:t>T3N0</a:t>
            </a:r>
            <a:r>
              <a:rPr lang="en-US" altLang="en-US" sz="2500" dirty="0"/>
              <a:t> </a:t>
            </a:r>
          </a:p>
          <a:p>
            <a:pPr lvl="1"/>
            <a:r>
              <a:rPr lang="en-US" altLang="en-US" sz="2500" dirty="0" err="1"/>
              <a:t>pCR</a:t>
            </a:r>
            <a:r>
              <a:rPr lang="en-US" altLang="en-US" sz="2500" dirty="0"/>
              <a:t> after NAC</a:t>
            </a:r>
          </a:p>
          <a:p>
            <a:r>
              <a:rPr lang="en-US" altLang="en-US" sz="2500" u="sng" dirty="0"/>
              <a:t>Low risk (PMRT usually not indicated)</a:t>
            </a:r>
          </a:p>
          <a:p>
            <a:pPr lvl="1"/>
            <a:r>
              <a:rPr lang="en-US" altLang="en-US" sz="2500" dirty="0"/>
              <a:t>T1-2N0, margin negative </a:t>
            </a:r>
          </a:p>
          <a:p>
            <a:pPr lvl="1"/>
            <a:r>
              <a:rPr lang="en-US" altLang="en-US" sz="2500" dirty="0"/>
              <a:t>Controversial for large TNBC, metaplastic, malignant </a:t>
            </a:r>
            <a:r>
              <a:rPr lang="en-US" altLang="en-US" sz="2500" dirty="0" err="1"/>
              <a:t>phyllodes</a:t>
            </a:r>
            <a:r>
              <a:rPr lang="en-US" altLang="en-US" sz="2500" dirty="0"/>
              <a:t>, sarcoma</a:t>
            </a:r>
            <a:endParaRPr lang="en-US" altLang="en-US" sz="1200" dirty="0"/>
          </a:p>
          <a:p>
            <a:pPr lvl="1"/>
            <a:endParaRPr lang="en-US" altLang="en-US" sz="1200" dirty="0"/>
          </a:p>
          <a:p>
            <a:endParaRPr lang="en-US" altLang="en-US" sz="1200" dirty="0"/>
          </a:p>
          <a:p>
            <a:endParaRPr lang="en-US" altLang="en-US" sz="1200" dirty="0"/>
          </a:p>
          <a:p>
            <a:pPr lvl="1"/>
            <a:endParaRPr lang="en-US" altLang="en-US" sz="1200" dirty="0"/>
          </a:p>
        </p:txBody>
      </p:sp>
    </p:spTree>
    <p:extLst>
      <p:ext uri="{BB962C8B-B14F-4D97-AF65-F5344CB8AC3E}">
        <p14:creationId xmlns:p14="http://schemas.microsoft.com/office/powerpoint/2010/main" val="21295804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a:t>Guidelines for Post-mastectomy Radiation Patient Selection and Techniques</a:t>
            </a:r>
          </a:p>
        </p:txBody>
      </p:sp>
      <p:sp>
        <p:nvSpPr>
          <p:cNvPr id="2" name="Slide Number Placeholder 1">
            <a:extLst>
              <a:ext uri="{FF2B5EF4-FFF2-40B4-BE49-F238E27FC236}">
                <a16:creationId xmlns:a16="http://schemas.microsoft.com/office/drawing/2014/main" id="{129C2CEA-8C68-46AF-8EA1-27F77CD85D86}"/>
              </a:ext>
            </a:extLst>
          </p:cNvPr>
          <p:cNvSpPr>
            <a:spLocks noGrp="1"/>
          </p:cNvSpPr>
          <p:nvPr>
            <p:ph type="sldNum" sz="quarter" idx="12"/>
          </p:nvPr>
        </p:nvSpPr>
        <p:spPr/>
        <p:txBody>
          <a:bodyPr/>
          <a:lstStyle/>
          <a:p>
            <a:pPr>
              <a:defRPr/>
            </a:pPr>
            <a:fld id="{0D962EF3-A779-4937-AE61-7D04CE5E55CC}" type="slidenum">
              <a:rPr lang="en-US" altLang="en-US" smtClean="0"/>
              <a:pPr>
                <a:defRPr/>
              </a:pPr>
              <a:t>56</a:t>
            </a:fld>
            <a:endParaRPr lang="en-US" altLang="en-US"/>
          </a:p>
        </p:txBody>
      </p:sp>
    </p:spTree>
    <p:extLst>
      <p:ext uri="{BB962C8B-B14F-4D97-AF65-F5344CB8AC3E}">
        <p14:creationId xmlns:p14="http://schemas.microsoft.com/office/powerpoint/2010/main" val="30409376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1 </a:t>
            </a:r>
          </a:p>
        </p:txBody>
      </p:sp>
      <p:pic>
        <p:nvPicPr>
          <p:cNvPr id="48" name="Main graphic"/>
          <p:cNvPicPr/>
          <p:nvPr/>
        </p:nvPicPr>
        <p:blipFill>
          <a:blip r:embed="rId3"/>
          <a:stretch/>
        </p:blipFill>
        <p:spPr>
          <a:xfrm>
            <a:off x="2215426" y="1025120"/>
            <a:ext cx="7439600" cy="4807760"/>
          </a:xfrm>
          <a:prstGeom prst="rect">
            <a:avLst/>
          </a:prstGeom>
          <a:ln>
            <a:noFill/>
          </a:ln>
        </p:spPr>
      </p:pic>
      <p:pic>
        <p:nvPicPr>
          <p:cNvPr id="51" name="Logo"/>
          <p:cNvPicPr/>
          <p:nvPr/>
        </p:nvPicPr>
        <p:blipFill>
          <a:blip r:embed="rId4"/>
          <a:stretch/>
        </p:blipFill>
        <p:spPr>
          <a:xfrm>
            <a:off x="148833" y="5830200"/>
            <a:ext cx="707760" cy="793800"/>
          </a:xfrm>
          <a:prstGeom prst="rect">
            <a:avLst/>
          </a:prstGeom>
          <a:ln>
            <a:noFill/>
          </a:ln>
        </p:spPr>
      </p:pic>
      <p:sp>
        <p:nvSpPr>
          <p:cNvPr id="4" name="TextBox 3">
            <a:extLst>
              <a:ext uri="{FF2B5EF4-FFF2-40B4-BE49-F238E27FC236}">
                <a16:creationId xmlns:a16="http://schemas.microsoft.com/office/drawing/2014/main" id="{488BBD32-F6BB-AC30-F084-910F10FF89F8}"/>
              </a:ext>
            </a:extLst>
          </p:cNvPr>
          <p:cNvSpPr txBox="1"/>
          <p:nvPr/>
        </p:nvSpPr>
        <p:spPr>
          <a:xfrm>
            <a:off x="1668027" y="232740"/>
            <a:ext cx="8691824" cy="707886"/>
          </a:xfrm>
          <a:prstGeom prst="rect">
            <a:avLst/>
          </a:prstGeom>
          <a:noFill/>
        </p:spPr>
        <p:txBody>
          <a:bodyPr wrap="square" rtlCol="0">
            <a:spAutoFit/>
          </a:bodyPr>
          <a:lstStyle/>
          <a:p>
            <a:pPr algn="ctr">
              <a:lnSpc>
                <a:spcPct val="100000"/>
              </a:lnSpc>
              <a:spcAft>
                <a:spcPts val="3186"/>
              </a:spcAft>
            </a:pPr>
            <a:r>
              <a:rPr lang="en-US" sz="2000" b="1" i="1" spc="-1" dirty="0">
                <a:solidFill>
                  <a:srgbClr val="C00000"/>
                </a:solidFill>
                <a:latin typeface="Arial"/>
              </a:rPr>
              <a:t>Postmastectomy Radiation Therapy: An ASTRO/ASCO/</a:t>
            </a:r>
            <a:r>
              <a:rPr lang="en-US" sz="2000" b="1" i="1" spc="-1" dirty="0" err="1">
                <a:solidFill>
                  <a:srgbClr val="C00000"/>
                </a:solidFill>
                <a:latin typeface="Arial"/>
              </a:rPr>
              <a:t>SSO</a:t>
            </a:r>
            <a:r>
              <a:rPr lang="en-US" sz="2000" b="1" i="1" spc="-1" dirty="0">
                <a:solidFill>
                  <a:srgbClr val="C00000"/>
                </a:solidFill>
                <a:latin typeface="Arial"/>
              </a:rPr>
              <a:t> Clinical Practice Guideline</a:t>
            </a:r>
          </a:p>
        </p:txBody>
      </p:sp>
      <p:sp>
        <p:nvSpPr>
          <p:cNvPr id="6" name="TextBox 5">
            <a:extLst>
              <a:ext uri="{FF2B5EF4-FFF2-40B4-BE49-F238E27FC236}">
                <a16:creationId xmlns:a16="http://schemas.microsoft.com/office/drawing/2014/main" id="{482848C1-9395-663D-A534-C2867DCD036E}"/>
              </a:ext>
            </a:extLst>
          </p:cNvPr>
          <p:cNvSpPr txBox="1"/>
          <p:nvPr/>
        </p:nvSpPr>
        <p:spPr>
          <a:xfrm>
            <a:off x="6691890" y="6022465"/>
            <a:ext cx="5500110" cy="861774"/>
          </a:xfrm>
          <a:prstGeom prst="rect">
            <a:avLst/>
          </a:prstGeom>
          <a:noFill/>
        </p:spPr>
        <p:txBody>
          <a:bodyPr wrap="square" rtlCol="0">
            <a:spAutoFit/>
          </a:bodyPr>
          <a:lstStyle/>
          <a:p>
            <a:r>
              <a:rPr lang="en-US" sz="1600" dirty="0"/>
              <a:t>RB Jiminez, et al. Practical Radiation Oncology, </a:t>
            </a:r>
          </a:p>
          <a:p>
            <a:r>
              <a:rPr lang="en-US" sz="1600" spc="-1" dirty="0">
                <a:latin typeface="Arial"/>
              </a:rPr>
              <a:t>DOI:  10.1016/</a:t>
            </a:r>
            <a:r>
              <a:rPr lang="en-US" sz="1600" spc="-1" dirty="0" err="1">
                <a:latin typeface="Arial"/>
              </a:rPr>
              <a:t>j.prro.2025.05.001</a:t>
            </a:r>
            <a:endParaRPr lang="en-US" sz="1600" spc="-1" dirty="0">
              <a:latin typeface="Arial"/>
            </a:endParaRPr>
          </a:p>
          <a:p>
            <a:r>
              <a:rPr lang="en-US" sz="1600" dirty="0"/>
              <a:t> </a:t>
            </a:r>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60F2-62ED-67AC-E527-22753187D8AF}"/>
              </a:ext>
            </a:extLst>
          </p:cNvPr>
          <p:cNvSpPr>
            <a:spLocks noGrp="1"/>
          </p:cNvSpPr>
          <p:nvPr>
            <p:ph type="title"/>
          </p:nvPr>
        </p:nvSpPr>
        <p:spPr>
          <a:xfrm>
            <a:off x="609600" y="490721"/>
            <a:ext cx="10972800" cy="636588"/>
          </a:xfrm>
        </p:spPr>
        <p:txBody>
          <a:bodyPr>
            <a:normAutofit fontScale="90000"/>
          </a:bodyPr>
          <a:lstStyle/>
          <a:p>
            <a:r>
              <a:rPr lang="en-US" sz="2200" i="1" spc="-1" dirty="0">
                <a:solidFill>
                  <a:srgbClr val="C00000"/>
                </a:solidFill>
              </a:rPr>
              <a:t>Postmastectomy Radiation Therapy: An ASTRO/ASCO/</a:t>
            </a:r>
            <a:r>
              <a:rPr lang="en-US" sz="2200" i="1" spc="-1" dirty="0" err="1">
                <a:solidFill>
                  <a:srgbClr val="C00000"/>
                </a:solidFill>
              </a:rPr>
              <a:t>SSO</a:t>
            </a:r>
            <a:r>
              <a:rPr lang="en-US" sz="2200" i="1" spc="-1" dirty="0">
                <a:solidFill>
                  <a:srgbClr val="C00000"/>
                </a:solidFill>
              </a:rPr>
              <a:t> Clinical Practice Guideline</a:t>
            </a:r>
            <a:br>
              <a:rPr lang="en-US" i="1" spc="-1" dirty="0">
                <a:solidFill>
                  <a:srgbClr val="C00000"/>
                </a:solidFill>
              </a:rPr>
            </a:br>
            <a:endParaRPr lang="en-US" dirty="0"/>
          </a:p>
        </p:txBody>
      </p:sp>
      <p:pic>
        <p:nvPicPr>
          <p:cNvPr id="6" name="Content Placeholder 5" descr="A screenshot of a medical report&#10;&#10;AI-generated content may be incorrect.">
            <a:extLst>
              <a:ext uri="{FF2B5EF4-FFF2-40B4-BE49-F238E27FC236}">
                <a16:creationId xmlns:a16="http://schemas.microsoft.com/office/drawing/2014/main" id="{5F251A2D-EBE0-FBE3-A289-F74552D987CB}"/>
              </a:ext>
            </a:extLst>
          </p:cNvPr>
          <p:cNvPicPr>
            <a:picLocks noGrp="1" noChangeAspect="1"/>
          </p:cNvPicPr>
          <p:nvPr>
            <p:ph idx="1"/>
          </p:nvPr>
        </p:nvPicPr>
        <p:blipFill>
          <a:blip r:embed="rId2"/>
          <a:stretch>
            <a:fillRect/>
          </a:stretch>
        </p:blipFill>
        <p:spPr>
          <a:xfrm>
            <a:off x="2020332" y="1016000"/>
            <a:ext cx="8351520" cy="5567680"/>
          </a:xfrm>
        </p:spPr>
      </p:pic>
      <p:sp>
        <p:nvSpPr>
          <p:cNvPr id="4" name="Slide Number Placeholder 3">
            <a:extLst>
              <a:ext uri="{FF2B5EF4-FFF2-40B4-BE49-F238E27FC236}">
                <a16:creationId xmlns:a16="http://schemas.microsoft.com/office/drawing/2014/main" id="{21AD6256-5413-CBE1-52F7-56D56CDC6642}"/>
              </a:ext>
            </a:extLst>
          </p:cNvPr>
          <p:cNvSpPr>
            <a:spLocks noGrp="1"/>
          </p:cNvSpPr>
          <p:nvPr>
            <p:ph type="sldNum" sz="quarter" idx="10"/>
          </p:nvPr>
        </p:nvSpPr>
        <p:spPr/>
        <p:txBody>
          <a:bodyPr/>
          <a:lstStyle/>
          <a:p>
            <a:pPr>
              <a:defRPr/>
            </a:pPr>
            <a:fld id="{159EC7EE-72D3-4F41-9116-EBDDDD421A5C}" type="slidenum">
              <a:rPr lang="en-US" altLang="en-US" smtClean="0"/>
              <a:pPr>
                <a:defRPr/>
              </a:pPr>
              <a:t>58</a:t>
            </a:fld>
            <a:endParaRPr lang="en-US" altLang="en-US"/>
          </a:p>
        </p:txBody>
      </p:sp>
      <p:sp>
        <p:nvSpPr>
          <p:cNvPr id="5" name="Rectangle 4">
            <a:extLst>
              <a:ext uri="{FF2B5EF4-FFF2-40B4-BE49-F238E27FC236}">
                <a16:creationId xmlns:a16="http://schemas.microsoft.com/office/drawing/2014/main" id="{B91C74CF-074C-8C14-538A-41CBF177C75C}"/>
              </a:ext>
            </a:extLst>
          </p:cNvPr>
          <p:cNvSpPr/>
          <p:nvPr/>
        </p:nvSpPr>
        <p:spPr>
          <a:xfrm>
            <a:off x="2313432" y="3657600"/>
            <a:ext cx="4846320" cy="301752"/>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70424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78E5-69B1-851E-1A85-1B8C35DEE388}"/>
              </a:ext>
            </a:extLst>
          </p:cNvPr>
          <p:cNvSpPr>
            <a:spLocks noGrp="1"/>
          </p:cNvSpPr>
          <p:nvPr>
            <p:ph type="title"/>
          </p:nvPr>
        </p:nvSpPr>
        <p:spPr>
          <a:xfrm>
            <a:off x="609600" y="464370"/>
            <a:ext cx="10972800" cy="636588"/>
          </a:xfrm>
        </p:spPr>
        <p:txBody>
          <a:bodyPr>
            <a:noAutofit/>
          </a:bodyPr>
          <a:lstStyle/>
          <a:p>
            <a:r>
              <a:rPr lang="en-US" sz="2000" i="1" spc="-1" dirty="0">
                <a:solidFill>
                  <a:srgbClr val="C00000"/>
                </a:solidFill>
              </a:rPr>
              <a:t>Postmastectomy Radiation Therapy: An ASTRO/ASCO/</a:t>
            </a:r>
            <a:r>
              <a:rPr lang="en-US" sz="2000" i="1" spc="-1" dirty="0" err="1">
                <a:solidFill>
                  <a:srgbClr val="C00000"/>
                </a:solidFill>
              </a:rPr>
              <a:t>SSO</a:t>
            </a:r>
            <a:r>
              <a:rPr lang="en-US" sz="2000" i="1" spc="-1" dirty="0">
                <a:solidFill>
                  <a:srgbClr val="C00000"/>
                </a:solidFill>
              </a:rPr>
              <a:t> Clinical Practice Guideline</a:t>
            </a:r>
            <a:endParaRPr lang="en-US" sz="2000" dirty="0"/>
          </a:p>
        </p:txBody>
      </p:sp>
      <p:pic>
        <p:nvPicPr>
          <p:cNvPr id="6" name="Content Placeholder 5" descr="A black and white medical report&#10;&#10;AI-generated content may be incorrect.">
            <a:extLst>
              <a:ext uri="{FF2B5EF4-FFF2-40B4-BE49-F238E27FC236}">
                <a16:creationId xmlns:a16="http://schemas.microsoft.com/office/drawing/2014/main" id="{4DC90E31-FD0C-7EB6-5BC9-D1EC53A0CCE6}"/>
              </a:ext>
            </a:extLst>
          </p:cNvPr>
          <p:cNvPicPr>
            <a:picLocks noGrp="1" noChangeAspect="1"/>
          </p:cNvPicPr>
          <p:nvPr>
            <p:ph idx="1"/>
          </p:nvPr>
        </p:nvPicPr>
        <p:blipFill>
          <a:blip r:embed="rId2"/>
          <a:stretch>
            <a:fillRect/>
          </a:stretch>
        </p:blipFill>
        <p:spPr>
          <a:xfrm>
            <a:off x="1341449" y="1074156"/>
            <a:ext cx="9306593" cy="5349056"/>
          </a:xfrm>
        </p:spPr>
      </p:pic>
      <p:sp>
        <p:nvSpPr>
          <p:cNvPr id="4" name="Slide Number Placeholder 3">
            <a:extLst>
              <a:ext uri="{FF2B5EF4-FFF2-40B4-BE49-F238E27FC236}">
                <a16:creationId xmlns:a16="http://schemas.microsoft.com/office/drawing/2014/main" id="{AC7AF17D-1B8A-079D-37AB-EA8787F8C8F3}"/>
              </a:ext>
            </a:extLst>
          </p:cNvPr>
          <p:cNvSpPr>
            <a:spLocks noGrp="1"/>
          </p:cNvSpPr>
          <p:nvPr>
            <p:ph type="sldNum" sz="quarter" idx="10"/>
          </p:nvPr>
        </p:nvSpPr>
        <p:spPr/>
        <p:txBody>
          <a:bodyPr/>
          <a:lstStyle/>
          <a:p>
            <a:pPr>
              <a:defRPr/>
            </a:pPr>
            <a:fld id="{159EC7EE-72D3-4F41-9116-EBDDDD421A5C}" type="slidenum">
              <a:rPr lang="en-US" altLang="en-US" smtClean="0"/>
              <a:pPr>
                <a:defRPr/>
              </a:pPr>
              <a:t>59</a:t>
            </a:fld>
            <a:endParaRPr lang="en-US" altLang="en-US"/>
          </a:p>
        </p:txBody>
      </p:sp>
      <p:sp>
        <p:nvSpPr>
          <p:cNvPr id="3" name="Rectangle 2">
            <a:extLst>
              <a:ext uri="{FF2B5EF4-FFF2-40B4-BE49-F238E27FC236}">
                <a16:creationId xmlns:a16="http://schemas.microsoft.com/office/drawing/2014/main" id="{8827721E-B62C-2C34-FCE2-8989CAA2F780}"/>
              </a:ext>
            </a:extLst>
          </p:cNvPr>
          <p:cNvSpPr/>
          <p:nvPr/>
        </p:nvSpPr>
        <p:spPr>
          <a:xfrm>
            <a:off x="1755648" y="2962656"/>
            <a:ext cx="6025896" cy="466344"/>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946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Box 2"/>
          <p:cNvSpPr txBox="1">
            <a:spLocks noChangeArrowheads="1"/>
          </p:cNvSpPr>
          <p:nvPr/>
        </p:nvSpPr>
        <p:spPr bwMode="auto">
          <a:xfrm>
            <a:off x="7780414" y="2274837"/>
            <a:ext cx="388673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5000"/>
              </a:spcAft>
              <a:buChar char="•"/>
              <a:defRPr sz="3200" b="1">
                <a:solidFill>
                  <a:schemeClr val="tx1"/>
                </a:solidFill>
                <a:latin typeface="Arial" panose="020B0604020202020204" pitchFamily="34" charset="0"/>
              </a:defRPr>
            </a:lvl1pPr>
            <a:lvl2pPr marL="742950" indent="-285750">
              <a:spcBef>
                <a:spcPct val="20000"/>
              </a:spcBef>
              <a:spcAft>
                <a:spcPct val="25000"/>
              </a:spcAft>
              <a:buChar char="–"/>
              <a:defRPr sz="2800" b="1">
                <a:solidFill>
                  <a:schemeClr val="tx1"/>
                </a:solidFill>
                <a:latin typeface="Arial" panose="020B0604020202020204" pitchFamily="34" charset="0"/>
              </a:defRPr>
            </a:lvl2pPr>
            <a:lvl3pPr marL="1143000" indent="-228600">
              <a:spcBef>
                <a:spcPct val="20000"/>
              </a:spcBef>
              <a:spcAft>
                <a:spcPct val="25000"/>
              </a:spcAft>
              <a:buChar char="•"/>
              <a:defRPr sz="2400">
                <a:solidFill>
                  <a:schemeClr val="tx1"/>
                </a:solidFill>
                <a:latin typeface="Arial" panose="020B0604020202020204" pitchFamily="34" charset="0"/>
              </a:defRPr>
            </a:lvl3pPr>
            <a:lvl4pPr marL="1600200" indent="-228600">
              <a:spcBef>
                <a:spcPct val="20000"/>
              </a:spcBef>
              <a:spcAft>
                <a:spcPct val="25000"/>
              </a:spcAft>
              <a:buChar char="–"/>
              <a:defRPr sz="2000" b="1">
                <a:solidFill>
                  <a:schemeClr val="tx1"/>
                </a:solidFill>
                <a:latin typeface="Arial" panose="020B0604020202020204" pitchFamily="34" charset="0"/>
              </a:defRPr>
            </a:lvl4pPr>
            <a:lvl5pPr marL="2057400" indent="-228600">
              <a:spcBef>
                <a:spcPct val="20000"/>
              </a:spcBef>
              <a:spcAft>
                <a:spcPct val="25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5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5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5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5000"/>
              </a:spcAft>
              <a:buChar char="»"/>
              <a:defRPr sz="2000">
                <a:solidFill>
                  <a:schemeClr val="tx1"/>
                </a:solidFill>
                <a:latin typeface="Arial" panose="020B0604020202020204" pitchFamily="34" charset="0"/>
              </a:defRPr>
            </a:lvl9pPr>
          </a:lstStyle>
          <a:p>
            <a:pPr>
              <a:spcBef>
                <a:spcPct val="0"/>
              </a:spcBef>
              <a:spcAft>
                <a:spcPct val="0"/>
              </a:spcAft>
              <a:buFontTx/>
              <a:buNone/>
            </a:pPr>
            <a:r>
              <a:rPr lang="en-US" altLang="en-US" sz="1600" b="0" dirty="0">
                <a:latin typeface="+mj-lt"/>
                <a:cs typeface="Times New Roman" panose="02020603050405020304" pitchFamily="18" charset="0"/>
              </a:rPr>
              <a:t>Effect of radiotherapy (RT) after mastectomy and axillary dissection (</a:t>
            </a:r>
            <a:r>
              <a:rPr lang="en-US" altLang="en-US" sz="1600" b="0" dirty="0" err="1">
                <a:latin typeface="+mj-lt"/>
                <a:cs typeface="Times New Roman" panose="02020603050405020304" pitchFamily="18" charset="0"/>
              </a:rPr>
              <a:t>Mast+AD</a:t>
            </a:r>
            <a:r>
              <a:rPr lang="en-US" altLang="en-US" sz="1600" b="0" dirty="0">
                <a:latin typeface="+mj-lt"/>
                <a:cs typeface="Times New Roman" panose="02020603050405020304" pitchFamily="18" charset="0"/>
              </a:rPr>
              <a:t>) on 10-year risks of locoregional and overall recurrence and on 20-year risk of breast cancer mortality in 1314 women with one to three pathologically positive nodes (pN1-3) and in 1772 women with four or more pathologically positive nodes (pN4+)</a:t>
            </a:r>
          </a:p>
        </p:txBody>
      </p:sp>
      <p:sp>
        <p:nvSpPr>
          <p:cNvPr id="3" name="TextBox 2">
            <a:extLst>
              <a:ext uri="{FF2B5EF4-FFF2-40B4-BE49-F238E27FC236}">
                <a16:creationId xmlns:a16="http://schemas.microsoft.com/office/drawing/2014/main" id="{28311174-4B7B-CAEB-F127-00EB2789F7C1}"/>
              </a:ext>
            </a:extLst>
          </p:cNvPr>
          <p:cNvSpPr txBox="1"/>
          <p:nvPr/>
        </p:nvSpPr>
        <p:spPr>
          <a:xfrm>
            <a:off x="6200938" y="6404002"/>
            <a:ext cx="3522846" cy="307777"/>
          </a:xfrm>
          <a:prstGeom prst="rect">
            <a:avLst/>
          </a:prstGeom>
          <a:noFill/>
        </p:spPr>
        <p:txBody>
          <a:bodyPr wrap="square" rtlCol="0">
            <a:spAutoFit/>
          </a:bodyPr>
          <a:lstStyle/>
          <a:p>
            <a:pPr algn="r"/>
            <a:r>
              <a:rPr lang="en-US" sz="1400" dirty="0"/>
              <a:t>EBCTCG. </a:t>
            </a:r>
            <a:r>
              <a:rPr lang="en-US" sz="1400" i="1" dirty="0"/>
              <a:t>Lancet. </a:t>
            </a:r>
            <a:r>
              <a:rPr lang="en-US" sz="1400" dirty="0"/>
              <a:t>2014;383(9935).</a:t>
            </a:r>
          </a:p>
        </p:txBody>
      </p:sp>
      <p:pic>
        <p:nvPicPr>
          <p:cNvPr id="5" name="Picture 4">
            <a:extLst>
              <a:ext uri="{FF2B5EF4-FFF2-40B4-BE49-F238E27FC236}">
                <a16:creationId xmlns:a16="http://schemas.microsoft.com/office/drawing/2014/main" id="{D10F0AFA-726A-AD70-7DFB-527BFA42A05B}"/>
              </a:ext>
            </a:extLst>
          </p:cNvPr>
          <p:cNvPicPr>
            <a:picLocks noChangeAspect="1"/>
          </p:cNvPicPr>
          <p:nvPr/>
        </p:nvPicPr>
        <p:blipFill>
          <a:blip r:embed="rId2"/>
          <a:stretch>
            <a:fillRect/>
          </a:stretch>
        </p:blipFill>
        <p:spPr>
          <a:xfrm>
            <a:off x="767052" y="537151"/>
            <a:ext cx="6700548" cy="5783697"/>
          </a:xfrm>
          <a:prstGeom prst="rect">
            <a:avLst/>
          </a:prstGeom>
        </p:spPr>
      </p:pic>
    </p:spTree>
    <p:extLst>
      <p:ext uri="{BB962C8B-B14F-4D97-AF65-F5344CB8AC3E}">
        <p14:creationId xmlns:p14="http://schemas.microsoft.com/office/powerpoint/2010/main" val="3630508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BE3A-F7C4-01FF-D7F9-67216DBFDF7F}"/>
              </a:ext>
            </a:extLst>
          </p:cNvPr>
          <p:cNvSpPr>
            <a:spLocks noGrp="1"/>
          </p:cNvSpPr>
          <p:nvPr>
            <p:ph type="title"/>
          </p:nvPr>
        </p:nvSpPr>
        <p:spPr>
          <a:xfrm>
            <a:off x="609600" y="462756"/>
            <a:ext cx="10972800" cy="636588"/>
          </a:xfrm>
        </p:spPr>
        <p:txBody>
          <a:bodyPr>
            <a:normAutofit fontScale="90000"/>
          </a:bodyPr>
          <a:lstStyle/>
          <a:p>
            <a:r>
              <a:rPr lang="en-US" sz="2200" i="1" spc="-1" dirty="0">
                <a:solidFill>
                  <a:srgbClr val="C00000"/>
                </a:solidFill>
              </a:rPr>
              <a:t>Postmastectomy Radiation Therapy: An ASTRO/ASCO/</a:t>
            </a:r>
            <a:r>
              <a:rPr lang="en-US" sz="2200" i="1" spc="-1" dirty="0" err="1">
                <a:solidFill>
                  <a:srgbClr val="C00000"/>
                </a:solidFill>
              </a:rPr>
              <a:t>SSO</a:t>
            </a:r>
            <a:r>
              <a:rPr lang="en-US" sz="2200" i="1" spc="-1" dirty="0">
                <a:solidFill>
                  <a:srgbClr val="C00000"/>
                </a:solidFill>
              </a:rPr>
              <a:t> Clinical Practice Guideline</a:t>
            </a:r>
            <a:br>
              <a:rPr lang="en-US" i="1" spc="-1" dirty="0">
                <a:solidFill>
                  <a:srgbClr val="C00000"/>
                </a:solidFill>
              </a:rPr>
            </a:br>
            <a:endParaRPr lang="en-US" dirty="0"/>
          </a:p>
        </p:txBody>
      </p:sp>
      <p:pic>
        <p:nvPicPr>
          <p:cNvPr id="6" name="Content Placeholder 5" descr="A screenshot of a medical form&#10;&#10;AI-generated content may be incorrect.">
            <a:extLst>
              <a:ext uri="{FF2B5EF4-FFF2-40B4-BE49-F238E27FC236}">
                <a16:creationId xmlns:a16="http://schemas.microsoft.com/office/drawing/2014/main" id="{DC7E6620-42E6-A9F3-AAC4-96DAECA8DF36}"/>
              </a:ext>
            </a:extLst>
          </p:cNvPr>
          <p:cNvPicPr>
            <a:picLocks noGrp="1" noChangeAspect="1"/>
          </p:cNvPicPr>
          <p:nvPr>
            <p:ph idx="1"/>
          </p:nvPr>
        </p:nvPicPr>
        <p:blipFill>
          <a:blip r:embed="rId2"/>
          <a:stretch>
            <a:fillRect/>
          </a:stretch>
        </p:blipFill>
        <p:spPr>
          <a:xfrm>
            <a:off x="2532485" y="960614"/>
            <a:ext cx="7127030" cy="5628130"/>
          </a:xfrm>
        </p:spPr>
      </p:pic>
      <p:sp>
        <p:nvSpPr>
          <p:cNvPr id="4" name="Slide Number Placeholder 3">
            <a:extLst>
              <a:ext uri="{FF2B5EF4-FFF2-40B4-BE49-F238E27FC236}">
                <a16:creationId xmlns:a16="http://schemas.microsoft.com/office/drawing/2014/main" id="{C7D452AF-3DCD-7F7E-9119-D1F428DCA52E}"/>
              </a:ext>
            </a:extLst>
          </p:cNvPr>
          <p:cNvSpPr>
            <a:spLocks noGrp="1"/>
          </p:cNvSpPr>
          <p:nvPr>
            <p:ph type="sldNum" sz="quarter" idx="10"/>
          </p:nvPr>
        </p:nvSpPr>
        <p:spPr/>
        <p:txBody>
          <a:bodyPr/>
          <a:lstStyle/>
          <a:p>
            <a:pPr>
              <a:defRPr/>
            </a:pPr>
            <a:fld id="{159EC7EE-72D3-4F41-9116-EBDDDD421A5C}" type="slidenum">
              <a:rPr lang="en-US" altLang="en-US" smtClean="0"/>
              <a:pPr>
                <a:defRPr/>
              </a:pPr>
              <a:t>60</a:t>
            </a:fld>
            <a:endParaRPr lang="en-US" altLang="en-US"/>
          </a:p>
        </p:txBody>
      </p:sp>
      <p:sp>
        <p:nvSpPr>
          <p:cNvPr id="7" name="Rectangle 6">
            <a:extLst>
              <a:ext uri="{FF2B5EF4-FFF2-40B4-BE49-F238E27FC236}">
                <a16:creationId xmlns:a16="http://schemas.microsoft.com/office/drawing/2014/main" id="{41D97C4C-DC15-825B-D76C-197B998AA44A}"/>
              </a:ext>
            </a:extLst>
          </p:cNvPr>
          <p:cNvSpPr/>
          <p:nvPr/>
        </p:nvSpPr>
        <p:spPr>
          <a:xfrm>
            <a:off x="2834640" y="3027680"/>
            <a:ext cx="4632960" cy="304800"/>
          </a:xfrm>
          <a:prstGeom prst="rect">
            <a:avLst/>
          </a:prstGeom>
          <a:noFill/>
          <a:ln w="190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D049A8-50D2-6B78-994F-09F256B88D8B}"/>
              </a:ext>
            </a:extLst>
          </p:cNvPr>
          <p:cNvSpPr/>
          <p:nvPr/>
        </p:nvSpPr>
        <p:spPr>
          <a:xfrm>
            <a:off x="2871484" y="4069581"/>
            <a:ext cx="4541855" cy="381837"/>
          </a:xfrm>
          <a:prstGeom prst="rect">
            <a:avLst/>
          </a:prstGeom>
          <a:noFill/>
          <a:ln w="1905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9478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72865"/>
            <a:ext cx="8229600" cy="922559"/>
          </a:xfrm>
        </p:spPr>
        <p:txBody>
          <a:bodyPr>
            <a:normAutofit fontScale="90000"/>
          </a:bodyPr>
          <a:lstStyle/>
          <a:p>
            <a:pPr algn="ctr"/>
            <a:r>
              <a:rPr lang="en-US" dirty="0"/>
              <a:t>American Radium Society Appropriate Use Criteria Guideline for Post-mastectomy Radiation</a:t>
            </a:r>
          </a:p>
        </p:txBody>
      </p:sp>
      <p:sp>
        <p:nvSpPr>
          <p:cNvPr id="3" name="Content Placeholder 2"/>
          <p:cNvSpPr>
            <a:spLocks noGrp="1"/>
          </p:cNvSpPr>
          <p:nvPr>
            <p:ph idx="1"/>
          </p:nvPr>
        </p:nvSpPr>
        <p:spPr>
          <a:xfrm>
            <a:off x="962025" y="1500753"/>
            <a:ext cx="9705975" cy="4525963"/>
          </a:xfrm>
        </p:spPr>
        <p:txBody>
          <a:bodyPr>
            <a:normAutofit fontScale="92500"/>
          </a:bodyPr>
          <a:lstStyle/>
          <a:p>
            <a:r>
              <a:rPr lang="en-US" dirty="0"/>
              <a:t>PMRT is recommended for patients with stage III disease (T3N1, T4N1, and T4N2 primary tumors as well as stage T1-2 disease with 4 or more positive LNs).</a:t>
            </a:r>
          </a:p>
          <a:p>
            <a:r>
              <a:rPr lang="en-US" dirty="0"/>
              <a:t>The role of PMRT in patients with stage II node positive disease (T1-2 disease and with one to three positive LNs) is not supported by the data, particularly for patients who have received contemporary systemic therapy. Individualized recommendations are appropriate in some cases. </a:t>
            </a:r>
          </a:p>
          <a:p>
            <a:r>
              <a:rPr lang="en-US" dirty="0"/>
              <a:t>Patients with negative lymph nodes but intermediate risk disease, including stage pT3N0 tumor, positive margins or triple negative disease, may benefit from PMRT in terms of </a:t>
            </a:r>
            <a:r>
              <a:rPr lang="en-US" dirty="0" err="1"/>
              <a:t>locoregional</a:t>
            </a:r>
            <a:r>
              <a:rPr lang="en-US" dirty="0"/>
              <a:t> control, although its impact on survival is unclear.</a:t>
            </a:r>
          </a:p>
          <a:p>
            <a:r>
              <a:rPr lang="en-US" dirty="0"/>
              <a:t>The role of PMRT with </a:t>
            </a:r>
            <a:r>
              <a:rPr lang="en-US" dirty="0" err="1"/>
              <a:t>pCR</a:t>
            </a:r>
            <a:r>
              <a:rPr lang="en-US" dirty="0"/>
              <a:t> after NAC is actively being studied. Most patients presenting with clinical stage III disease or having residual disease after mastectomy should receive PMRT.   </a:t>
            </a:r>
          </a:p>
          <a:p>
            <a:endParaRPr lang="en-US" dirty="0"/>
          </a:p>
        </p:txBody>
      </p:sp>
      <p:sp>
        <p:nvSpPr>
          <p:cNvPr id="4" name="Slide Number Placeholder 3"/>
          <p:cNvSpPr>
            <a:spLocks noGrp="1"/>
          </p:cNvSpPr>
          <p:nvPr>
            <p:ph type="sldNum" sz="quarter" idx="10"/>
          </p:nvPr>
        </p:nvSpPr>
        <p:spPr>
          <a:xfrm>
            <a:off x="8906933" y="6450014"/>
            <a:ext cx="2844800" cy="365125"/>
          </a:xfrm>
          <a:prstGeom prst="rect">
            <a:avLst/>
          </a:prstGeom>
        </p:spPr>
        <p:txBody>
          <a:bodyPr/>
          <a:lstStyle/>
          <a:p>
            <a:pPr>
              <a:defRPr/>
            </a:pPr>
            <a:fld id="{159EC7EE-72D3-4F41-9116-EBDDDD421A5C}" type="slidenum">
              <a:rPr lang="en-US" altLang="en-US" smtClean="0"/>
              <a:pPr>
                <a:defRPr/>
              </a:pPr>
              <a:t>61</a:t>
            </a:fld>
            <a:endParaRPr lang="en-US" altLang="en-US"/>
          </a:p>
        </p:txBody>
      </p:sp>
      <p:sp>
        <p:nvSpPr>
          <p:cNvPr id="5" name="TextBox 4"/>
          <p:cNvSpPr txBox="1"/>
          <p:nvPr/>
        </p:nvSpPr>
        <p:spPr>
          <a:xfrm>
            <a:off x="1854201" y="6173015"/>
            <a:ext cx="8229599" cy="523220"/>
          </a:xfrm>
          <a:prstGeom prst="rect">
            <a:avLst/>
          </a:prstGeom>
          <a:noFill/>
        </p:spPr>
        <p:txBody>
          <a:bodyPr wrap="square" rtlCol="0">
            <a:spAutoFit/>
          </a:bodyPr>
          <a:lstStyle/>
          <a:p>
            <a:r>
              <a:rPr lang="en-US" sz="1400" dirty="0">
                <a:latin typeface="+mj-lt"/>
              </a:rPr>
              <a:t>Novick K et al. </a:t>
            </a:r>
            <a:r>
              <a:rPr lang="en-US" sz="1400" i="1" dirty="0">
                <a:latin typeface="+mj-lt"/>
              </a:rPr>
              <a:t>Int J Rad Oncol Bio Phys</a:t>
            </a:r>
            <a:r>
              <a:rPr lang="en-US" sz="1400" dirty="0">
                <a:latin typeface="+mj-lt"/>
              </a:rPr>
              <a:t>. 2023:</a:t>
            </a:r>
            <a:r>
              <a:rPr lang="en-US" sz="1400" b="0" i="0" dirty="0">
                <a:effectLst/>
                <a:latin typeface="+mj-lt"/>
              </a:rPr>
              <a:t>S0360-3016(23)07638-1.</a:t>
            </a:r>
            <a:r>
              <a:rPr lang="en-US" sz="1400" dirty="0">
                <a:latin typeface="+mj-lt"/>
              </a:rPr>
              <a:t>  </a:t>
            </a:r>
            <a:r>
              <a:rPr lang="en-US" sz="1400" dirty="0">
                <a:latin typeface="+mj-lt"/>
                <a:hlinkClick r:id="rId2"/>
              </a:rPr>
              <a:t>https://www.americanradiumsociety.org/page/docsbypanel</a:t>
            </a:r>
            <a:r>
              <a:rPr lang="en-US" sz="1400" dirty="0">
                <a:latin typeface="+mj-lt"/>
              </a:rPr>
              <a:t>. Updated 2022.</a:t>
            </a:r>
          </a:p>
        </p:txBody>
      </p:sp>
    </p:spTree>
    <p:extLst>
      <p:ext uri="{BB962C8B-B14F-4D97-AF65-F5344CB8AC3E}">
        <p14:creationId xmlns:p14="http://schemas.microsoft.com/office/powerpoint/2010/main" val="1083525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200" y="528974"/>
            <a:ext cx="8229600" cy="636588"/>
          </a:xfrm>
        </p:spPr>
        <p:txBody>
          <a:bodyPr>
            <a:normAutofit fontScale="90000"/>
          </a:bodyPr>
          <a:lstStyle/>
          <a:p>
            <a:pPr algn="ctr"/>
            <a:r>
              <a:rPr lang="en-US" dirty="0"/>
              <a:t>American Radium Society Appropriate Use Criteria Guideline for Post-mastectomy Radiation</a:t>
            </a:r>
          </a:p>
        </p:txBody>
      </p:sp>
      <p:sp>
        <p:nvSpPr>
          <p:cNvPr id="3" name="Content Placeholder 2"/>
          <p:cNvSpPr>
            <a:spLocks noGrp="1"/>
          </p:cNvSpPr>
          <p:nvPr>
            <p:ph idx="1"/>
          </p:nvPr>
        </p:nvSpPr>
        <p:spPr>
          <a:xfrm>
            <a:off x="981075" y="1471518"/>
            <a:ext cx="9812337" cy="4525963"/>
          </a:xfrm>
        </p:spPr>
        <p:txBody>
          <a:bodyPr>
            <a:normAutofit fontScale="85000" lnSpcReduction="10000"/>
          </a:bodyPr>
          <a:lstStyle/>
          <a:p>
            <a:r>
              <a:rPr lang="en-US" dirty="0" err="1"/>
              <a:t>Hypofractionated</a:t>
            </a:r>
            <a:r>
              <a:rPr lang="en-US" dirty="0"/>
              <a:t> radiation to the chest wall and regional lymph nodes may be feasible, but longer follow up is required before it can be recommended for routine use. </a:t>
            </a:r>
            <a:r>
              <a:rPr lang="en-US" dirty="0" err="1"/>
              <a:t>Hypofractionated</a:t>
            </a:r>
            <a:r>
              <a:rPr lang="en-US" dirty="0"/>
              <a:t> radiation to the reconstructed breast should only be done on study.   </a:t>
            </a:r>
          </a:p>
          <a:p>
            <a:r>
              <a:rPr lang="en-US" dirty="0"/>
              <a:t>PMRT to the reconstructed breast may increase the risk of failure of the reconstructed flap, capsular contracture and poor cosmetic outcome. Additional studies are needed to determine whether outcomes are improved by radiation post-implant versus pre-implant exchange.  </a:t>
            </a:r>
          </a:p>
          <a:p>
            <a:r>
              <a:rPr lang="en-US" dirty="0"/>
              <a:t>The benefit of IM irradiation in addition to the chest wall and supraclavicular/axillary apex region is unclear, and long-term results from several trials will be important in defining which patients should receive treatment to the IM LNs. Treatment should be considered for patients at risk of IM involvement, such as those with medial or centrally located tumors and multiple positive axillary LNs.</a:t>
            </a:r>
          </a:p>
          <a:p>
            <a:r>
              <a:rPr lang="en-US" dirty="0"/>
              <a:t>Three-dimensional treatment planning is standard of care in breast radiotherapy to minimize dose to the lung and heart, particularly the left ventricle and left-anterior descending artery, in order to assure that improvements in breast-cancer-specific survival are not offset by non-breast-cancer mortality.</a:t>
            </a:r>
          </a:p>
          <a:p>
            <a:endParaRPr lang="en-US" dirty="0"/>
          </a:p>
          <a:p>
            <a:endParaRPr lang="en-US" dirty="0"/>
          </a:p>
          <a:p>
            <a:endParaRPr lang="en-US" dirty="0"/>
          </a:p>
        </p:txBody>
      </p:sp>
      <p:sp>
        <p:nvSpPr>
          <p:cNvPr id="4" name="Slide Number Placeholder 3"/>
          <p:cNvSpPr>
            <a:spLocks noGrp="1"/>
          </p:cNvSpPr>
          <p:nvPr>
            <p:ph type="sldNum" sz="quarter" idx="10"/>
          </p:nvPr>
        </p:nvSpPr>
        <p:spPr>
          <a:xfrm>
            <a:off x="8906933" y="6450014"/>
            <a:ext cx="2844800" cy="365125"/>
          </a:xfrm>
          <a:prstGeom prst="rect">
            <a:avLst/>
          </a:prstGeom>
        </p:spPr>
        <p:txBody>
          <a:bodyPr/>
          <a:lstStyle/>
          <a:p>
            <a:pPr>
              <a:defRPr/>
            </a:pPr>
            <a:fld id="{159EC7EE-72D3-4F41-9116-EBDDDD421A5C}" type="slidenum">
              <a:rPr lang="en-US" altLang="en-US" smtClean="0"/>
              <a:pPr>
                <a:defRPr/>
              </a:pPr>
              <a:t>62</a:t>
            </a:fld>
            <a:endParaRPr lang="en-US" altLang="en-US"/>
          </a:p>
        </p:txBody>
      </p:sp>
      <p:sp>
        <p:nvSpPr>
          <p:cNvPr id="6" name="TextBox 5">
            <a:extLst>
              <a:ext uri="{FF2B5EF4-FFF2-40B4-BE49-F238E27FC236}">
                <a16:creationId xmlns:a16="http://schemas.microsoft.com/office/drawing/2014/main" id="{D7460139-DA12-DCAF-5482-71542B5B71E7}"/>
              </a:ext>
            </a:extLst>
          </p:cNvPr>
          <p:cNvSpPr txBox="1"/>
          <p:nvPr/>
        </p:nvSpPr>
        <p:spPr>
          <a:xfrm>
            <a:off x="1854201" y="6173015"/>
            <a:ext cx="8229599" cy="523220"/>
          </a:xfrm>
          <a:prstGeom prst="rect">
            <a:avLst/>
          </a:prstGeom>
          <a:noFill/>
        </p:spPr>
        <p:txBody>
          <a:bodyPr wrap="square" rtlCol="0">
            <a:spAutoFit/>
          </a:bodyPr>
          <a:lstStyle/>
          <a:p>
            <a:r>
              <a:rPr lang="en-US" sz="1400" dirty="0">
                <a:latin typeface="+mj-lt"/>
              </a:rPr>
              <a:t>Novick K et al. </a:t>
            </a:r>
            <a:r>
              <a:rPr lang="en-US" sz="1400" i="1" dirty="0">
                <a:latin typeface="+mj-lt"/>
              </a:rPr>
              <a:t>Int J Rad Oncol Bio Phys</a:t>
            </a:r>
            <a:r>
              <a:rPr lang="en-US" sz="1400" dirty="0">
                <a:latin typeface="+mj-lt"/>
              </a:rPr>
              <a:t>. 2023:</a:t>
            </a:r>
            <a:r>
              <a:rPr lang="en-US" sz="1400" b="0" i="0" dirty="0">
                <a:effectLst/>
                <a:latin typeface="+mj-lt"/>
              </a:rPr>
              <a:t>S0360-3016(23)07638-1.</a:t>
            </a:r>
            <a:r>
              <a:rPr lang="en-US" sz="1400" dirty="0">
                <a:latin typeface="+mj-lt"/>
              </a:rPr>
              <a:t>  </a:t>
            </a:r>
            <a:r>
              <a:rPr lang="en-US" sz="1400" dirty="0">
                <a:latin typeface="+mj-lt"/>
                <a:hlinkClick r:id="rId2"/>
              </a:rPr>
              <a:t>https://www.americanradiumsociety.org/page/docsbypanel</a:t>
            </a:r>
            <a:r>
              <a:rPr lang="en-US" sz="1400" dirty="0">
                <a:latin typeface="+mj-lt"/>
              </a:rPr>
              <a:t>. Updated 2022.</a:t>
            </a:r>
          </a:p>
        </p:txBody>
      </p:sp>
    </p:spTree>
    <p:extLst>
      <p:ext uri="{BB962C8B-B14F-4D97-AF65-F5344CB8AC3E}">
        <p14:creationId xmlns:p14="http://schemas.microsoft.com/office/powerpoint/2010/main" val="3119401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34400" y="6450014"/>
            <a:ext cx="2133600" cy="365125"/>
          </a:xfrm>
          <a:prstGeom prst="rect">
            <a:avLst/>
          </a:prstGeom>
        </p:spPr>
        <p:txBody>
          <a:bodyPr/>
          <a:lstStyle/>
          <a:p>
            <a:pPr>
              <a:defRPr/>
            </a:pPr>
            <a:fld id="{0D962EF3-A779-4937-AE61-7D04CE5E55CC}" type="slidenum">
              <a:rPr lang="en-US" altLang="en-US" smtClean="0"/>
              <a:pPr>
                <a:defRPr/>
              </a:pPr>
              <a:t>63</a:t>
            </a:fld>
            <a:endParaRPr lang="en-US" altLang="en-US"/>
          </a:p>
        </p:txBody>
      </p:sp>
      <p:sp>
        <p:nvSpPr>
          <p:cNvPr id="2" name="Title 1">
            <a:extLst>
              <a:ext uri="{FF2B5EF4-FFF2-40B4-BE49-F238E27FC236}">
                <a16:creationId xmlns:a16="http://schemas.microsoft.com/office/drawing/2014/main" id="{E3AABBE2-4264-7A1A-622C-1594094818FA}"/>
              </a:ext>
            </a:extLst>
          </p:cNvPr>
          <p:cNvSpPr txBox="1">
            <a:spLocks/>
          </p:cNvSpPr>
          <p:nvPr/>
        </p:nvSpPr>
        <p:spPr>
          <a:xfrm>
            <a:off x="2108200" y="550704"/>
            <a:ext cx="8229600" cy="636588"/>
          </a:xfrm>
          <a:prstGeom prst="rect">
            <a:avLst/>
          </a:prstGeom>
        </p:spPr>
        <p:txBody>
          <a:bodyPr>
            <a:normAutofit fontScale="97500"/>
          </a:bodyPr>
          <a:lstStyle>
            <a:lvl1pPr algn="l" defTabSz="457200" rtl="0" eaLnBrk="1" fontAlgn="base" hangingPunct="1">
              <a:spcBef>
                <a:spcPct val="0"/>
              </a:spcBef>
              <a:spcAft>
                <a:spcPct val="0"/>
              </a:spcAft>
              <a:defRPr sz="2200" b="1" kern="1200">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9pPr>
          </a:lstStyle>
          <a:p>
            <a:pPr algn="ctr"/>
            <a:r>
              <a:rPr lang="en-US" sz="2400" dirty="0" err="1"/>
              <a:t>NCCN</a:t>
            </a:r>
            <a:r>
              <a:rPr lang="en-US" sz="2400" dirty="0"/>
              <a:t> </a:t>
            </a:r>
            <a:r>
              <a:rPr lang="en-US" sz="2400" dirty="0" err="1"/>
              <a:t>v4.2025</a:t>
            </a:r>
            <a:r>
              <a:rPr lang="en-US" sz="2400" dirty="0"/>
              <a:t> Guidelines for Invasive Breast Cancer </a:t>
            </a:r>
          </a:p>
        </p:txBody>
      </p:sp>
      <p:pic>
        <p:nvPicPr>
          <p:cNvPr id="6" name="Picture 5" descr="A screenshot of a medical chart&#10;&#10;AI-generated content may be incorrect.">
            <a:extLst>
              <a:ext uri="{FF2B5EF4-FFF2-40B4-BE49-F238E27FC236}">
                <a16:creationId xmlns:a16="http://schemas.microsoft.com/office/drawing/2014/main" id="{07ACA7AE-53D4-84B3-B353-6EE87C0DAB26}"/>
              </a:ext>
            </a:extLst>
          </p:cNvPr>
          <p:cNvPicPr>
            <a:picLocks noChangeAspect="1"/>
          </p:cNvPicPr>
          <p:nvPr/>
        </p:nvPicPr>
        <p:blipFill>
          <a:blip r:embed="rId2"/>
          <a:stretch>
            <a:fillRect/>
          </a:stretch>
        </p:blipFill>
        <p:spPr>
          <a:xfrm>
            <a:off x="543956" y="1187292"/>
            <a:ext cx="11486617" cy="5120004"/>
          </a:xfrm>
          <a:prstGeom prst="rect">
            <a:avLst/>
          </a:prstGeom>
        </p:spPr>
      </p:pic>
    </p:spTree>
    <p:extLst>
      <p:ext uri="{BB962C8B-B14F-4D97-AF65-F5344CB8AC3E}">
        <p14:creationId xmlns:p14="http://schemas.microsoft.com/office/powerpoint/2010/main" val="20248745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FE9B-2CD7-18C4-44B5-3DCDEFADF63E}"/>
              </a:ext>
            </a:extLst>
          </p:cNvPr>
          <p:cNvSpPr txBox="1">
            <a:spLocks/>
          </p:cNvSpPr>
          <p:nvPr/>
        </p:nvSpPr>
        <p:spPr>
          <a:xfrm>
            <a:off x="2108200" y="550704"/>
            <a:ext cx="8229600" cy="636588"/>
          </a:xfrm>
          <a:prstGeom prst="rect">
            <a:avLst/>
          </a:prstGeom>
        </p:spPr>
        <p:txBody>
          <a:bodyPr>
            <a:normAutofit fontScale="97500"/>
          </a:bodyPr>
          <a:lstStyle>
            <a:lvl1pPr algn="l" defTabSz="457200" rtl="0" eaLnBrk="1" fontAlgn="base" hangingPunct="1">
              <a:spcBef>
                <a:spcPct val="0"/>
              </a:spcBef>
              <a:spcAft>
                <a:spcPct val="0"/>
              </a:spcAft>
              <a:defRPr sz="2200" b="1" kern="1200">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9pPr>
          </a:lstStyle>
          <a:p>
            <a:pPr algn="ctr"/>
            <a:r>
              <a:rPr lang="en-US" sz="2400" dirty="0" err="1"/>
              <a:t>NCCN</a:t>
            </a:r>
            <a:r>
              <a:rPr lang="en-US" sz="2400" dirty="0"/>
              <a:t> </a:t>
            </a:r>
            <a:r>
              <a:rPr lang="en-US" sz="2400" dirty="0" err="1"/>
              <a:t>v4.2025</a:t>
            </a:r>
            <a:r>
              <a:rPr lang="en-US" sz="2400" dirty="0"/>
              <a:t> Guidelines for Invasive Breast Cancer </a:t>
            </a:r>
          </a:p>
        </p:txBody>
      </p:sp>
      <p:pic>
        <p:nvPicPr>
          <p:cNvPr id="5" name="Picture 4" descr="A diagram of a therapy treatment&#10;&#10;AI-generated content may be incorrect.">
            <a:extLst>
              <a:ext uri="{FF2B5EF4-FFF2-40B4-BE49-F238E27FC236}">
                <a16:creationId xmlns:a16="http://schemas.microsoft.com/office/drawing/2014/main" id="{9BA8FAC9-EA0B-A3BD-78C0-50C610D37A62}"/>
              </a:ext>
            </a:extLst>
          </p:cNvPr>
          <p:cNvPicPr>
            <a:picLocks noChangeAspect="1"/>
          </p:cNvPicPr>
          <p:nvPr/>
        </p:nvPicPr>
        <p:blipFill>
          <a:blip r:embed="rId2"/>
          <a:stretch>
            <a:fillRect/>
          </a:stretch>
        </p:blipFill>
        <p:spPr>
          <a:xfrm>
            <a:off x="550119" y="1187292"/>
            <a:ext cx="11269162" cy="4675028"/>
          </a:xfrm>
          <a:prstGeom prst="rect">
            <a:avLst/>
          </a:prstGeom>
        </p:spPr>
      </p:pic>
    </p:spTree>
    <p:extLst>
      <p:ext uri="{BB962C8B-B14F-4D97-AF65-F5344CB8AC3E}">
        <p14:creationId xmlns:p14="http://schemas.microsoft.com/office/powerpoint/2010/main" val="20993469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FE9B-2CD7-18C4-44B5-3DCDEFADF63E}"/>
              </a:ext>
            </a:extLst>
          </p:cNvPr>
          <p:cNvSpPr txBox="1">
            <a:spLocks/>
          </p:cNvSpPr>
          <p:nvPr/>
        </p:nvSpPr>
        <p:spPr>
          <a:xfrm>
            <a:off x="2108200" y="550704"/>
            <a:ext cx="8229600" cy="636588"/>
          </a:xfrm>
          <a:prstGeom prst="rect">
            <a:avLst/>
          </a:prstGeom>
        </p:spPr>
        <p:txBody>
          <a:bodyPr>
            <a:normAutofit fontScale="97500"/>
          </a:bodyPr>
          <a:lstStyle>
            <a:lvl1pPr algn="l" defTabSz="457200" rtl="0" eaLnBrk="1" fontAlgn="base" hangingPunct="1">
              <a:spcBef>
                <a:spcPct val="0"/>
              </a:spcBef>
              <a:spcAft>
                <a:spcPct val="0"/>
              </a:spcAft>
              <a:defRPr sz="2200" b="1" kern="1200">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9pPr>
          </a:lstStyle>
          <a:p>
            <a:pPr algn="ctr"/>
            <a:r>
              <a:rPr lang="en-US" sz="2400" dirty="0" err="1"/>
              <a:t>NCCN</a:t>
            </a:r>
            <a:r>
              <a:rPr lang="en-US" sz="2400" dirty="0"/>
              <a:t> </a:t>
            </a:r>
            <a:r>
              <a:rPr lang="en-US" sz="2400" dirty="0" err="1"/>
              <a:t>v4.2025</a:t>
            </a:r>
            <a:r>
              <a:rPr lang="en-US" sz="2400" dirty="0"/>
              <a:t> Guidelines for Invasive Breast Cancer </a:t>
            </a:r>
          </a:p>
        </p:txBody>
      </p:sp>
      <p:pic>
        <p:nvPicPr>
          <p:cNvPr id="5" name="Picture 4" descr="A diagram of a patient's treatment&#10;&#10;AI-generated content may be incorrect.">
            <a:extLst>
              <a:ext uri="{FF2B5EF4-FFF2-40B4-BE49-F238E27FC236}">
                <a16:creationId xmlns:a16="http://schemas.microsoft.com/office/drawing/2014/main" id="{432E4F03-FBB6-7A03-67DE-4C80F3D762BD}"/>
              </a:ext>
            </a:extLst>
          </p:cNvPr>
          <p:cNvPicPr>
            <a:picLocks noChangeAspect="1"/>
          </p:cNvPicPr>
          <p:nvPr/>
        </p:nvPicPr>
        <p:blipFill>
          <a:blip r:embed="rId2"/>
          <a:stretch>
            <a:fillRect/>
          </a:stretch>
        </p:blipFill>
        <p:spPr>
          <a:xfrm>
            <a:off x="571154" y="1299052"/>
            <a:ext cx="11365908" cy="4553108"/>
          </a:xfrm>
          <a:prstGeom prst="rect">
            <a:avLst/>
          </a:prstGeom>
        </p:spPr>
      </p:pic>
    </p:spTree>
    <p:extLst>
      <p:ext uri="{BB962C8B-B14F-4D97-AF65-F5344CB8AC3E}">
        <p14:creationId xmlns:p14="http://schemas.microsoft.com/office/powerpoint/2010/main" val="27738873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FE9B-2CD7-18C4-44B5-3DCDEFADF63E}"/>
              </a:ext>
            </a:extLst>
          </p:cNvPr>
          <p:cNvSpPr txBox="1">
            <a:spLocks/>
          </p:cNvSpPr>
          <p:nvPr/>
        </p:nvSpPr>
        <p:spPr>
          <a:xfrm>
            <a:off x="2108200" y="550704"/>
            <a:ext cx="8229600" cy="636588"/>
          </a:xfrm>
          <a:prstGeom prst="rect">
            <a:avLst/>
          </a:prstGeom>
        </p:spPr>
        <p:txBody>
          <a:bodyPr>
            <a:normAutofit fontScale="97500"/>
          </a:bodyPr>
          <a:lstStyle>
            <a:lvl1pPr algn="l" defTabSz="457200" rtl="0" eaLnBrk="1" fontAlgn="base" hangingPunct="1">
              <a:spcBef>
                <a:spcPct val="0"/>
              </a:spcBef>
              <a:spcAft>
                <a:spcPct val="0"/>
              </a:spcAft>
              <a:defRPr sz="2200" b="1" kern="1200">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9pPr>
          </a:lstStyle>
          <a:p>
            <a:pPr algn="ctr"/>
            <a:r>
              <a:rPr lang="en-US" sz="2400" dirty="0" err="1"/>
              <a:t>NCCN</a:t>
            </a:r>
            <a:r>
              <a:rPr lang="en-US" sz="2400" dirty="0"/>
              <a:t> </a:t>
            </a:r>
            <a:r>
              <a:rPr lang="en-US" sz="2400" dirty="0" err="1"/>
              <a:t>v4.2025</a:t>
            </a:r>
            <a:r>
              <a:rPr lang="en-US" sz="2400" dirty="0"/>
              <a:t> Guidelines for Invasive Breast Cancer </a:t>
            </a:r>
          </a:p>
        </p:txBody>
      </p:sp>
      <p:pic>
        <p:nvPicPr>
          <p:cNvPr id="5" name="Picture 4" descr="A white and black text on a white background&#10;&#10;AI-generated content may be incorrect.">
            <a:extLst>
              <a:ext uri="{FF2B5EF4-FFF2-40B4-BE49-F238E27FC236}">
                <a16:creationId xmlns:a16="http://schemas.microsoft.com/office/drawing/2014/main" id="{666C7CBB-0832-A0A0-5977-F4F42C69A041}"/>
              </a:ext>
            </a:extLst>
          </p:cNvPr>
          <p:cNvPicPr>
            <a:picLocks noChangeAspect="1"/>
          </p:cNvPicPr>
          <p:nvPr/>
        </p:nvPicPr>
        <p:blipFill>
          <a:blip r:embed="rId3"/>
          <a:stretch>
            <a:fillRect/>
          </a:stretch>
        </p:blipFill>
        <p:spPr>
          <a:xfrm>
            <a:off x="1178840" y="1187292"/>
            <a:ext cx="9976840" cy="5486768"/>
          </a:xfrm>
          <a:prstGeom prst="rect">
            <a:avLst/>
          </a:prstGeom>
        </p:spPr>
      </p:pic>
    </p:spTree>
    <p:extLst>
      <p:ext uri="{BB962C8B-B14F-4D97-AF65-F5344CB8AC3E}">
        <p14:creationId xmlns:p14="http://schemas.microsoft.com/office/powerpoint/2010/main" val="5198036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ltLang="en-US" sz="2500" dirty="0">
                <a:latin typeface="+mj-lt"/>
              </a:rPr>
              <a:t>Pending and Ongoing Trials of Post-Mastectomy Radiotherapy</a:t>
            </a:r>
            <a:br>
              <a:rPr lang="en-US" altLang="en-US" sz="2500" dirty="0">
                <a:latin typeface="+mj-lt"/>
              </a:rPr>
            </a:br>
            <a:endParaRPr lang="en-US" sz="2500" dirty="0">
              <a:latin typeface="+mj-lt"/>
            </a:endParaRPr>
          </a:p>
        </p:txBody>
      </p:sp>
      <p:sp>
        <p:nvSpPr>
          <p:cNvPr id="4" name="Slide Number Placeholder 3"/>
          <p:cNvSpPr>
            <a:spLocks noGrp="1"/>
          </p:cNvSpPr>
          <p:nvPr>
            <p:ph type="sldNum" sz="quarter" idx="12"/>
          </p:nvPr>
        </p:nvSpPr>
        <p:spPr/>
        <p:txBody>
          <a:bodyPr/>
          <a:lstStyle/>
          <a:p>
            <a:pPr>
              <a:defRPr/>
            </a:pPr>
            <a:fld id="{0D962EF3-A779-4937-AE61-7D04CE5E55CC}" type="slidenum">
              <a:rPr lang="en-US" altLang="en-US" smtClean="0"/>
              <a:pPr>
                <a:defRPr/>
              </a:pPr>
              <a:t>67</a:t>
            </a:fld>
            <a:endParaRPr lang="en-US" altLang="en-US"/>
          </a:p>
        </p:txBody>
      </p:sp>
    </p:spTree>
    <p:extLst>
      <p:ext uri="{BB962C8B-B14F-4D97-AF65-F5344CB8AC3E}">
        <p14:creationId xmlns:p14="http://schemas.microsoft.com/office/powerpoint/2010/main" val="29319521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72375"/>
            <a:ext cx="12192000" cy="1096405"/>
          </a:xfrm>
          <a:prstGeom prst="rect">
            <a:avLst/>
          </a:prstGeom>
        </p:spPr>
        <p:txBody>
          <a:bodyPr>
            <a:noAutofit/>
          </a:bodyPr>
          <a:lstStyle/>
          <a:p>
            <a:pPr algn="ctr">
              <a:defRPr/>
            </a:pPr>
            <a:r>
              <a:rPr lang="en-US" sz="2000" dirty="0">
                <a:solidFill>
                  <a:srgbClr val="FF0000"/>
                </a:solidFill>
              </a:rPr>
              <a:t>Alliance 011202:</a:t>
            </a:r>
            <a:r>
              <a:rPr lang="en-US" sz="2000" dirty="0"/>
              <a:t> Randomized Phase III Trial Comparing Axillary Lymph Node Dissection to Axillary Radiation in BC (cT1-3N1) With Positive SLN Disease After Neoadjuvant Chemotherapy</a:t>
            </a:r>
          </a:p>
        </p:txBody>
      </p:sp>
      <p:sp>
        <p:nvSpPr>
          <p:cNvPr id="69635" name="Content Placeholder 2"/>
          <p:cNvSpPr>
            <a:spLocks noGrp="1"/>
          </p:cNvSpPr>
          <p:nvPr>
            <p:ph sz="quarter" idx="4294967295"/>
          </p:nvPr>
        </p:nvSpPr>
        <p:spPr>
          <a:xfrm>
            <a:off x="1084282" y="1668780"/>
            <a:ext cx="4132263" cy="3751263"/>
          </a:xfrm>
          <a:prstGeom prst="rect">
            <a:avLst/>
          </a:prstGeom>
        </p:spPr>
        <p:txBody>
          <a:bodyPr>
            <a:noAutofit/>
          </a:bodyPr>
          <a:lstStyle/>
          <a:p>
            <a:pPr marL="0" indent="0">
              <a:buNone/>
            </a:pPr>
            <a:r>
              <a:rPr lang="en-US" altLang="en-US" sz="1400" b="1" dirty="0"/>
              <a:t>Closed to accrual July 1, 2022</a:t>
            </a:r>
          </a:p>
          <a:p>
            <a:r>
              <a:rPr lang="en-US" altLang="en-US" sz="1100" dirty="0"/>
              <a:t>Primary objective is to evaluate whether radiation to the undissected axilla and regional lymph nodes is not inferior to ALND with RNI in terms of invasive breast cancer recurrence-free interval </a:t>
            </a:r>
          </a:p>
          <a:p>
            <a:pPr marL="0" indent="0">
              <a:buNone/>
            </a:pPr>
            <a:endParaRPr lang="en-US" altLang="en-US" sz="1100" dirty="0"/>
          </a:p>
          <a:p>
            <a:r>
              <a:rPr lang="en-US" altLang="en-US" sz="1100" dirty="0"/>
              <a:t>The 5-year invasive breast cancer recurrence-free interval among the subset of B-18 and B-27 patients with clinically positive nodes found to have pathologically node positive disease following neoadjuvant chemotherapy was 58.1%</a:t>
            </a:r>
          </a:p>
          <a:p>
            <a:pPr lvl="1"/>
            <a:r>
              <a:rPr lang="en-US" altLang="en-US" sz="1100" dirty="0"/>
              <a:t>Reducing this estimate of the hazard rate by 15% to account for the fact that these legacy trials tend to over-estimate the hazard rates in today’s patient population brings the estimate of the expected annual hazard rate to 0.0923 or a 5-year RFI of 63%</a:t>
            </a:r>
          </a:p>
          <a:p>
            <a:pPr marL="457200" lvl="1" indent="0">
              <a:buNone/>
            </a:pPr>
            <a:endParaRPr lang="en-US" altLang="en-US" sz="1100" dirty="0"/>
          </a:p>
          <a:p>
            <a:r>
              <a:rPr lang="en-US" altLang="en-US" sz="1100" dirty="0"/>
              <a:t>Radiation to the undissected axilla and regional lymph nodes will be considered non-inferior to ALND and radiation to the regional lymph nodes but not to the dissected axilla if 5-year DFI is at least 57%.</a:t>
            </a:r>
          </a:p>
          <a:p>
            <a:endParaRPr lang="en-US" altLang="en-US" sz="1100" dirty="0"/>
          </a:p>
        </p:txBody>
      </p:sp>
      <p:pic>
        <p:nvPicPr>
          <p:cNvPr id="69636" name="Picture 3"/>
          <p:cNvPicPr>
            <a:picLocks noChangeAspect="1"/>
          </p:cNvPicPr>
          <p:nvPr/>
        </p:nvPicPr>
        <p:blipFill rotWithShape="1">
          <a:blip r:embed="rId2">
            <a:extLst>
              <a:ext uri="{28A0092B-C50C-407E-A947-70E740481C1C}">
                <a14:useLocalDpi xmlns:a14="http://schemas.microsoft.com/office/drawing/2010/main" val="0"/>
              </a:ext>
            </a:extLst>
          </a:blip>
          <a:srcRect t="845"/>
          <a:stretch/>
        </p:blipFill>
        <p:spPr bwMode="auto">
          <a:xfrm>
            <a:off x="6300827" y="1489607"/>
            <a:ext cx="3971307" cy="489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0071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B15A3-76E4-1991-214D-FF4BE5E502DE}"/>
              </a:ext>
            </a:extLst>
          </p:cNvPr>
          <p:cNvSpPr>
            <a:spLocks noGrp="1"/>
          </p:cNvSpPr>
          <p:nvPr>
            <p:ph type="title"/>
          </p:nvPr>
        </p:nvSpPr>
        <p:spPr>
          <a:xfrm>
            <a:off x="609600" y="413542"/>
            <a:ext cx="10972800" cy="636588"/>
          </a:xfrm>
        </p:spPr>
        <p:txBody>
          <a:bodyPr>
            <a:noAutofit/>
          </a:bodyPr>
          <a:lstStyle/>
          <a:p>
            <a:pPr algn="ctr"/>
            <a:r>
              <a:rPr lang="en-US" sz="1800" dirty="0" err="1"/>
              <a:t>RF2</a:t>
            </a:r>
            <a:r>
              <a:rPr lang="en-US" sz="1800" dirty="0"/>
              <a:t>-01: Factors Influencing Additional Nodal Disease and Pathologic Nodal Upstaging with Axillary Dissection in Patients with Residual Node Positive Breast Cancer After Neoadjuvant Chemotherapy Enrolled on Alliance </a:t>
            </a:r>
            <a:r>
              <a:rPr lang="en-US" sz="1800" dirty="0" err="1"/>
              <a:t>A011202</a:t>
            </a:r>
            <a:r>
              <a:rPr lang="en-US" sz="1800" dirty="0"/>
              <a:t> Clinical Trial</a:t>
            </a:r>
            <a:br>
              <a:rPr lang="en-US" sz="1800" dirty="0"/>
            </a:br>
            <a:r>
              <a:rPr lang="en-US" sz="1400" dirty="0"/>
              <a:t>J Boughey, </a:t>
            </a:r>
            <a:r>
              <a:rPr lang="en-US" sz="1400" dirty="0" err="1"/>
              <a:t>SABCS</a:t>
            </a:r>
            <a:r>
              <a:rPr lang="en-US" sz="1400" dirty="0"/>
              <a:t> 2024 </a:t>
            </a:r>
            <a:endParaRPr lang="en-US" sz="1800" dirty="0"/>
          </a:p>
        </p:txBody>
      </p:sp>
      <p:sp>
        <p:nvSpPr>
          <p:cNvPr id="3" name="Content Placeholder 2">
            <a:extLst>
              <a:ext uri="{FF2B5EF4-FFF2-40B4-BE49-F238E27FC236}">
                <a16:creationId xmlns:a16="http://schemas.microsoft.com/office/drawing/2014/main" id="{8AB9F4D9-CBF1-8D49-6D67-E2531B2D57F4}"/>
              </a:ext>
            </a:extLst>
          </p:cNvPr>
          <p:cNvSpPr>
            <a:spLocks noGrp="1"/>
          </p:cNvSpPr>
          <p:nvPr>
            <p:ph idx="1"/>
          </p:nvPr>
        </p:nvSpPr>
        <p:spPr>
          <a:xfrm>
            <a:off x="609600" y="1600201"/>
            <a:ext cx="11247455" cy="5031711"/>
          </a:xfrm>
        </p:spPr>
        <p:txBody>
          <a:bodyPr>
            <a:normAutofit/>
          </a:bodyPr>
          <a:lstStyle/>
          <a:p>
            <a:r>
              <a:rPr lang="en-US" u="sng" dirty="0"/>
              <a:t>Descriptive statistics of pathologic findings from </a:t>
            </a:r>
            <a:r>
              <a:rPr lang="en-US" u="sng" dirty="0" err="1"/>
              <a:t>A011202</a:t>
            </a:r>
            <a:endParaRPr lang="en-US" u="sng" dirty="0"/>
          </a:p>
          <a:p>
            <a:pPr lvl="1"/>
            <a:r>
              <a:rPr lang="en-US" dirty="0"/>
              <a:t>N= 1672 with +SLN;  785 (48%) </a:t>
            </a:r>
            <a:r>
              <a:rPr lang="en-US" dirty="0">
                <a:sym typeface="Wingdings" panose="05000000000000000000" pitchFamily="2" charset="2"/>
              </a:rPr>
              <a:t> ALND and 842 (52%)   </a:t>
            </a:r>
            <a:r>
              <a:rPr lang="en-US" dirty="0" err="1">
                <a:sym typeface="Wingdings" panose="05000000000000000000" pitchFamily="2" charset="2"/>
              </a:rPr>
              <a:t>AxRT</a:t>
            </a:r>
            <a:endParaRPr lang="en-US" dirty="0">
              <a:sym typeface="Wingdings" panose="05000000000000000000" pitchFamily="2" charset="2"/>
            </a:endParaRPr>
          </a:p>
          <a:p>
            <a:pPr lvl="1"/>
            <a:r>
              <a:rPr lang="en-US" dirty="0">
                <a:sym typeface="Wingdings" panose="05000000000000000000" pitchFamily="2" charset="2"/>
              </a:rPr>
              <a:t>Median # </a:t>
            </a:r>
            <a:r>
              <a:rPr lang="en-US" dirty="0" err="1">
                <a:sym typeface="Wingdings" panose="05000000000000000000" pitchFamily="2" charset="2"/>
              </a:rPr>
              <a:t>LNs</a:t>
            </a:r>
            <a:r>
              <a:rPr lang="en-US" dirty="0">
                <a:sym typeface="Wingdings" panose="05000000000000000000" pitchFamily="2" charset="2"/>
              </a:rPr>
              <a:t> examined = 4 (range 1-8);  79% had 3-8 </a:t>
            </a:r>
            <a:r>
              <a:rPr lang="en-US" dirty="0" err="1">
                <a:sym typeface="Wingdings" panose="05000000000000000000" pitchFamily="2" charset="2"/>
              </a:rPr>
              <a:t>LNs</a:t>
            </a:r>
            <a:r>
              <a:rPr lang="en-US" dirty="0">
                <a:sym typeface="Wingdings" panose="05000000000000000000" pitchFamily="2" charset="2"/>
              </a:rPr>
              <a:t> examined</a:t>
            </a:r>
          </a:p>
          <a:p>
            <a:pPr lvl="1"/>
            <a:r>
              <a:rPr lang="en-US" dirty="0">
                <a:sym typeface="Wingdings" panose="05000000000000000000" pitchFamily="2" charset="2"/>
              </a:rPr>
              <a:t>53% had 1 + SLN;  26% had 2+ SLNs;  19% had ≥3 +SLNs</a:t>
            </a:r>
          </a:p>
          <a:p>
            <a:pPr lvl="1"/>
            <a:r>
              <a:rPr lang="en-US" dirty="0">
                <a:sym typeface="Wingdings" panose="05000000000000000000" pitchFamily="2" charset="2"/>
              </a:rPr>
              <a:t>Nodal disease was macroscopic in 83%</a:t>
            </a:r>
          </a:p>
          <a:p>
            <a:pPr lvl="1"/>
            <a:r>
              <a:rPr lang="en-US" dirty="0"/>
              <a:t>In </a:t>
            </a:r>
            <a:r>
              <a:rPr lang="en-US" b="1" u="sng" dirty="0"/>
              <a:t>ALND arm</a:t>
            </a:r>
            <a:r>
              <a:rPr lang="en-US" dirty="0"/>
              <a:t>, </a:t>
            </a:r>
            <a:r>
              <a:rPr lang="en-US" dirty="0">
                <a:solidFill>
                  <a:srgbClr val="C00000"/>
                </a:solidFill>
              </a:rPr>
              <a:t>46% had additional positive </a:t>
            </a:r>
            <a:r>
              <a:rPr lang="en-US" dirty="0" err="1">
                <a:solidFill>
                  <a:srgbClr val="C00000"/>
                </a:solidFill>
              </a:rPr>
              <a:t>LNs</a:t>
            </a:r>
            <a:r>
              <a:rPr lang="en-US" dirty="0">
                <a:solidFill>
                  <a:srgbClr val="C00000"/>
                </a:solidFill>
              </a:rPr>
              <a:t>  </a:t>
            </a:r>
            <a:r>
              <a:rPr lang="en-US" dirty="0"/>
              <a:t>(47% of </a:t>
            </a:r>
            <a:r>
              <a:rPr lang="en-US" dirty="0" err="1"/>
              <a:t>macromets</a:t>
            </a:r>
            <a:r>
              <a:rPr lang="en-US" dirty="0"/>
              <a:t> &amp; 37% of </a:t>
            </a:r>
            <a:r>
              <a:rPr lang="en-US" dirty="0" err="1"/>
              <a:t>micromets</a:t>
            </a:r>
            <a:r>
              <a:rPr lang="en-US" dirty="0"/>
              <a:t>)</a:t>
            </a:r>
          </a:p>
          <a:p>
            <a:pPr lvl="2"/>
            <a:r>
              <a:rPr lang="en-US" sz="1800" dirty="0"/>
              <a:t>No difference based on subtype</a:t>
            </a:r>
          </a:p>
          <a:p>
            <a:pPr lvl="2"/>
            <a:r>
              <a:rPr lang="en-US" sz="1800" dirty="0"/>
              <a:t>Additional </a:t>
            </a:r>
            <a:r>
              <a:rPr lang="en-US" sz="1800" dirty="0" err="1"/>
              <a:t>LNs</a:t>
            </a:r>
            <a:r>
              <a:rPr lang="en-US" sz="1800" dirty="0"/>
              <a:t> based on # SLNs+:  1+ SLN = 33%;  2+ SLNs = 53%; </a:t>
            </a:r>
            <a:r>
              <a:rPr lang="en-US" sz="1800" dirty="0">
                <a:sym typeface="Wingdings" panose="05000000000000000000" pitchFamily="2" charset="2"/>
              </a:rPr>
              <a:t>≥3 +SLNs = 76%</a:t>
            </a:r>
          </a:p>
          <a:p>
            <a:pPr lvl="2"/>
            <a:r>
              <a:rPr lang="en-US" sz="1800" dirty="0">
                <a:sym typeface="Wingdings" panose="05000000000000000000" pitchFamily="2" charset="2"/>
              </a:rPr>
              <a:t>Number additional </a:t>
            </a:r>
            <a:r>
              <a:rPr lang="en-US" sz="1800" dirty="0" err="1">
                <a:sym typeface="Wingdings" panose="05000000000000000000" pitchFamily="2" charset="2"/>
              </a:rPr>
              <a:t>LNs</a:t>
            </a:r>
            <a:r>
              <a:rPr lang="en-US" sz="1800" dirty="0">
                <a:sym typeface="Wingdings" panose="05000000000000000000" pitchFamily="2" charset="2"/>
              </a:rPr>
              <a:t> +:  1 = 36%;  2 = 19%; ≥3 = 45%</a:t>
            </a:r>
          </a:p>
          <a:p>
            <a:pPr lvl="2"/>
            <a:r>
              <a:rPr lang="en-US" sz="1800" dirty="0"/>
              <a:t>Upstaging </a:t>
            </a:r>
            <a:r>
              <a:rPr lang="en-US" sz="1800" dirty="0" err="1"/>
              <a:t>ypN</a:t>
            </a:r>
            <a:r>
              <a:rPr lang="en-US" sz="1800" dirty="0"/>
              <a:t> stage in 25%:  </a:t>
            </a:r>
            <a:r>
              <a:rPr lang="en-US" sz="1800" dirty="0" err="1"/>
              <a:t>ypN1</a:t>
            </a:r>
            <a:r>
              <a:rPr lang="en-US" sz="1800" dirty="0">
                <a:sym typeface="Wingdings" panose="05000000000000000000" pitchFamily="2" charset="2"/>
              </a:rPr>
              <a:t> </a:t>
            </a:r>
            <a:r>
              <a:rPr lang="en-US" sz="1800" dirty="0" err="1">
                <a:sym typeface="Wingdings" panose="05000000000000000000" pitchFamily="2" charset="2"/>
              </a:rPr>
              <a:t>ypN2</a:t>
            </a:r>
            <a:r>
              <a:rPr lang="en-US" sz="1800" dirty="0">
                <a:sym typeface="Wingdings" panose="05000000000000000000" pitchFamily="2" charset="2"/>
              </a:rPr>
              <a:t> = 19%;  </a:t>
            </a:r>
            <a:r>
              <a:rPr lang="en-US" sz="1800" dirty="0" err="1">
                <a:sym typeface="Wingdings" panose="05000000000000000000" pitchFamily="2" charset="2"/>
              </a:rPr>
              <a:t>ypN1</a:t>
            </a:r>
            <a:r>
              <a:rPr lang="en-US" sz="1800" dirty="0">
                <a:sym typeface="Wingdings" panose="05000000000000000000" pitchFamily="2" charset="2"/>
              </a:rPr>
              <a:t>  </a:t>
            </a:r>
            <a:r>
              <a:rPr lang="en-US" sz="1800" dirty="0" err="1">
                <a:sym typeface="Wingdings" panose="05000000000000000000" pitchFamily="2" charset="2"/>
              </a:rPr>
              <a:t>ypN3</a:t>
            </a:r>
            <a:r>
              <a:rPr lang="en-US" sz="1800" dirty="0">
                <a:sym typeface="Wingdings" panose="05000000000000000000" pitchFamily="2" charset="2"/>
              </a:rPr>
              <a:t> = 4%;  </a:t>
            </a:r>
            <a:r>
              <a:rPr lang="en-US" sz="1800" dirty="0" err="1">
                <a:sym typeface="Wingdings" panose="05000000000000000000" pitchFamily="2" charset="2"/>
              </a:rPr>
              <a:t>ypN2</a:t>
            </a:r>
            <a:r>
              <a:rPr lang="en-US" sz="1800" dirty="0">
                <a:sym typeface="Wingdings" panose="05000000000000000000" pitchFamily="2" charset="2"/>
              </a:rPr>
              <a:t>  </a:t>
            </a:r>
            <a:r>
              <a:rPr lang="en-US" sz="1800" dirty="0" err="1">
                <a:sym typeface="Wingdings" panose="05000000000000000000" pitchFamily="2" charset="2"/>
              </a:rPr>
              <a:t>ypN3</a:t>
            </a:r>
            <a:r>
              <a:rPr lang="en-US" sz="1800" dirty="0">
                <a:sym typeface="Wingdings" panose="05000000000000000000" pitchFamily="2" charset="2"/>
              </a:rPr>
              <a:t> = 2%</a:t>
            </a:r>
          </a:p>
          <a:p>
            <a:pPr lvl="2"/>
            <a:r>
              <a:rPr lang="en-US" sz="1800" dirty="0">
                <a:sym typeface="Wingdings" panose="05000000000000000000" pitchFamily="2" charset="2"/>
              </a:rPr>
              <a:t>Upstaging of </a:t>
            </a:r>
            <a:r>
              <a:rPr lang="en-US" sz="1800" dirty="0" err="1">
                <a:sym typeface="Wingdings" panose="05000000000000000000" pitchFamily="2" charset="2"/>
              </a:rPr>
              <a:t>ypN</a:t>
            </a:r>
            <a:r>
              <a:rPr lang="en-US" sz="1800" dirty="0">
                <a:sym typeface="Wingdings" panose="05000000000000000000" pitchFamily="2" charset="2"/>
              </a:rPr>
              <a:t> stage lower for </a:t>
            </a:r>
            <a:r>
              <a:rPr lang="en-US" sz="1800" dirty="0" err="1">
                <a:sym typeface="Wingdings" panose="05000000000000000000" pitchFamily="2" charset="2"/>
              </a:rPr>
              <a:t>Her2</a:t>
            </a:r>
            <a:r>
              <a:rPr lang="en-US" sz="1800" dirty="0">
                <a:sym typeface="Wingdings" panose="05000000000000000000" pitchFamily="2" charset="2"/>
              </a:rPr>
              <a:t>+ (17%) than HR+/</a:t>
            </a:r>
            <a:r>
              <a:rPr lang="en-US" sz="1800" dirty="0" err="1">
                <a:sym typeface="Wingdings" panose="05000000000000000000" pitchFamily="2" charset="2"/>
              </a:rPr>
              <a:t>Her2</a:t>
            </a:r>
            <a:r>
              <a:rPr lang="en-US" sz="1800" dirty="0">
                <a:sym typeface="Wingdings" panose="05000000000000000000" pitchFamily="2" charset="2"/>
              </a:rPr>
              <a:t>- (27%) or TNBC (27%)</a:t>
            </a:r>
          </a:p>
          <a:p>
            <a:pPr lvl="1"/>
            <a:r>
              <a:rPr lang="en-US" sz="1800" b="1" u="sng" dirty="0">
                <a:sym typeface="Wingdings" panose="05000000000000000000" pitchFamily="2" charset="2"/>
              </a:rPr>
              <a:t>Conclusions</a:t>
            </a:r>
            <a:r>
              <a:rPr lang="en-US" sz="1800" dirty="0">
                <a:sym typeface="Wingdings" panose="05000000000000000000" pitchFamily="2" charset="2"/>
              </a:rPr>
              <a:t>: </a:t>
            </a:r>
            <a:r>
              <a:rPr lang="en-US" sz="1800" dirty="0"/>
              <a:t>In patients with residual nodal positive disease after NAC, the rate of additional </a:t>
            </a:r>
            <a:r>
              <a:rPr lang="en-US" sz="1800" dirty="0" err="1"/>
              <a:t>nodepositive</a:t>
            </a:r>
            <a:r>
              <a:rPr lang="en-US" sz="1800" dirty="0"/>
              <a:t> disease on completion ALND is high (46%) and increases with presence of SLN </a:t>
            </a:r>
            <a:r>
              <a:rPr lang="en-US" sz="1800" dirty="0" err="1"/>
              <a:t>macrometastases</a:t>
            </a:r>
            <a:r>
              <a:rPr lang="en-US" sz="1800" dirty="0"/>
              <a:t> and as the number of positive SLNs increases.</a:t>
            </a:r>
            <a:endParaRPr lang="en-US" sz="1800" dirty="0">
              <a:sym typeface="Wingdings" panose="05000000000000000000" pitchFamily="2" charset="2"/>
            </a:endParaRPr>
          </a:p>
          <a:p>
            <a:pPr lvl="2"/>
            <a:endParaRPr lang="en-US" sz="1800" dirty="0"/>
          </a:p>
        </p:txBody>
      </p:sp>
      <p:sp>
        <p:nvSpPr>
          <p:cNvPr id="4" name="Slide Number Placeholder 3">
            <a:extLst>
              <a:ext uri="{FF2B5EF4-FFF2-40B4-BE49-F238E27FC236}">
                <a16:creationId xmlns:a16="http://schemas.microsoft.com/office/drawing/2014/main" id="{EF64B8F8-8382-5C33-0DC8-62E0E5A8C3FD}"/>
              </a:ext>
            </a:extLst>
          </p:cNvPr>
          <p:cNvSpPr>
            <a:spLocks noGrp="1"/>
          </p:cNvSpPr>
          <p:nvPr>
            <p:ph type="sldNum" sz="quarter" idx="10"/>
          </p:nvPr>
        </p:nvSpPr>
        <p:spPr/>
        <p:txBody>
          <a:bodyPr/>
          <a:lstStyle/>
          <a:p>
            <a:pPr>
              <a:defRPr/>
            </a:pPr>
            <a:fld id="{159EC7EE-72D3-4F41-9116-EBDDDD421A5C}" type="slidenum">
              <a:rPr lang="en-US" altLang="en-US" smtClean="0"/>
              <a:pPr>
                <a:defRPr/>
              </a:pPr>
              <a:t>69</a:t>
            </a:fld>
            <a:endParaRPr lang="en-US" altLang="en-US" dirty="0"/>
          </a:p>
        </p:txBody>
      </p:sp>
    </p:spTree>
    <p:extLst>
      <p:ext uri="{BB962C8B-B14F-4D97-AF65-F5344CB8AC3E}">
        <p14:creationId xmlns:p14="http://schemas.microsoft.com/office/powerpoint/2010/main" val="2372974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33890"/>
            <a:ext cx="10972800" cy="4525963"/>
          </a:xfrm>
        </p:spPr>
        <p:txBody>
          <a:bodyPr>
            <a:normAutofit/>
          </a:bodyPr>
          <a:lstStyle/>
          <a:p>
            <a:pPr marL="0" indent="0">
              <a:buNone/>
            </a:pPr>
            <a:r>
              <a:rPr lang="en-US" altLang="en-US" u="sng" dirty="0"/>
              <a:t>Conclusions:</a:t>
            </a:r>
          </a:p>
          <a:p>
            <a:r>
              <a:rPr lang="en-US" altLang="en-US" dirty="0"/>
              <a:t>In node negative disease, PMRT has no benefit</a:t>
            </a:r>
          </a:p>
          <a:p>
            <a:r>
              <a:rPr lang="en-US" altLang="en-US" dirty="0"/>
              <a:t>PMRT benefits all groups of patients with N+ disease:</a:t>
            </a:r>
          </a:p>
          <a:p>
            <a:pPr lvl="1"/>
            <a:r>
              <a:rPr lang="en-US" altLang="en-US" dirty="0"/>
              <a:t>1-3 N+</a:t>
            </a:r>
          </a:p>
          <a:p>
            <a:pPr lvl="1"/>
            <a:r>
              <a:rPr lang="en-US" altLang="en-US" dirty="0"/>
              <a:t>≥ 4 N+ even with systemic therapy</a:t>
            </a:r>
          </a:p>
          <a:p>
            <a:r>
              <a:rPr lang="en-US" altLang="en-US" b="1" dirty="0">
                <a:solidFill>
                  <a:srgbClr val="FF0000"/>
                </a:solidFill>
              </a:rPr>
              <a:t>For every 1.5% decrease in any recurrence at 10 years there is a 1% decrease in BC-specific mortality </a:t>
            </a:r>
          </a:p>
          <a:p>
            <a:r>
              <a:rPr lang="en-US" altLang="en-US" i="1" dirty="0"/>
              <a:t>Limitations</a:t>
            </a:r>
            <a:r>
              <a:rPr lang="en-US" altLang="en-US" dirty="0"/>
              <a:t>:</a:t>
            </a:r>
          </a:p>
          <a:p>
            <a:pPr lvl="1"/>
            <a:r>
              <a:rPr lang="en-US" altLang="en-US" dirty="0"/>
              <a:t>Chemo was CMF, and only 55% received chemo;  No neoadjuvant chemo</a:t>
            </a:r>
          </a:p>
          <a:p>
            <a:pPr lvl="1"/>
            <a:r>
              <a:rPr lang="en-US" altLang="en-US" dirty="0"/>
              <a:t>Only 3% had ER status known; Only 24% got tamoxifen</a:t>
            </a:r>
          </a:p>
          <a:p>
            <a:pPr lvl="1"/>
            <a:r>
              <a:rPr lang="en-US" altLang="en-US" dirty="0"/>
              <a:t>Changes in lymph node sampling &amp; stage migration (SLNB, serial sectioning)</a:t>
            </a:r>
          </a:p>
          <a:p>
            <a:endParaRPr lang="en-US" dirty="0"/>
          </a:p>
        </p:txBody>
      </p:sp>
      <p:sp>
        <p:nvSpPr>
          <p:cNvPr id="2" name="TextBox 1">
            <a:extLst>
              <a:ext uri="{FF2B5EF4-FFF2-40B4-BE49-F238E27FC236}">
                <a16:creationId xmlns:a16="http://schemas.microsoft.com/office/drawing/2014/main" id="{7A0C22D4-B0E1-C8F7-269F-965AF18EC88A}"/>
              </a:ext>
            </a:extLst>
          </p:cNvPr>
          <p:cNvSpPr txBox="1"/>
          <p:nvPr/>
        </p:nvSpPr>
        <p:spPr>
          <a:xfrm>
            <a:off x="6200938" y="6404002"/>
            <a:ext cx="3522846" cy="307777"/>
          </a:xfrm>
          <a:prstGeom prst="rect">
            <a:avLst/>
          </a:prstGeom>
          <a:noFill/>
        </p:spPr>
        <p:txBody>
          <a:bodyPr wrap="square" rtlCol="0">
            <a:spAutoFit/>
          </a:bodyPr>
          <a:lstStyle/>
          <a:p>
            <a:pPr algn="r"/>
            <a:r>
              <a:rPr lang="en-US" sz="1400" dirty="0"/>
              <a:t>EBCTCG. </a:t>
            </a:r>
            <a:r>
              <a:rPr lang="en-US" sz="1400" i="1" dirty="0"/>
              <a:t>Lancet. </a:t>
            </a:r>
            <a:r>
              <a:rPr lang="en-US" sz="1400" dirty="0"/>
              <a:t>2014;383(9935).</a:t>
            </a:r>
          </a:p>
        </p:txBody>
      </p:sp>
      <p:sp>
        <p:nvSpPr>
          <p:cNvPr id="4" name="Title 6">
            <a:extLst>
              <a:ext uri="{FF2B5EF4-FFF2-40B4-BE49-F238E27FC236}">
                <a16:creationId xmlns:a16="http://schemas.microsoft.com/office/drawing/2014/main" id="{9701A884-0278-A173-B0EB-194B2882A7F4}"/>
              </a:ext>
            </a:extLst>
          </p:cNvPr>
          <p:cNvSpPr txBox="1">
            <a:spLocks/>
          </p:cNvSpPr>
          <p:nvPr/>
        </p:nvSpPr>
        <p:spPr>
          <a:xfrm>
            <a:off x="1765778" y="414599"/>
            <a:ext cx="8660443" cy="636588"/>
          </a:xfrm>
          <a:prstGeom prst="rect">
            <a:avLst/>
          </a:prstGeom>
        </p:spPr>
        <p:txBody>
          <a:bodyPr>
            <a:noAutofit/>
          </a:bodyPr>
          <a:lstStyle>
            <a:lvl1pPr algn="l" defTabSz="457200" rtl="0" eaLnBrk="1" fontAlgn="base" hangingPunct="1">
              <a:spcBef>
                <a:spcPct val="0"/>
              </a:spcBef>
              <a:spcAft>
                <a:spcPct val="0"/>
              </a:spcAft>
              <a:defRPr sz="2800" b="1" kern="1200">
                <a:solidFill>
                  <a:schemeClr val="tx1"/>
                </a:solidFill>
                <a:latin typeface="+mj-lt"/>
                <a:ea typeface="ＭＳ Ｐゴシック" charset="0"/>
                <a:cs typeface="Arial"/>
              </a:defRPr>
            </a:lvl1pPr>
            <a:lvl2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200" b="1">
                <a:solidFill>
                  <a:schemeClr val="tx1"/>
                </a:solidFill>
                <a:latin typeface="Arial" charset="0"/>
                <a:ea typeface="ＭＳ Ｐゴシック" charset="0"/>
                <a:cs typeface="ＭＳ Ｐゴシック" charset="0"/>
              </a:defRPr>
            </a:lvl9pPr>
          </a:lstStyle>
          <a:p>
            <a:pPr algn="ctr"/>
            <a:r>
              <a:rPr lang="en-US" sz="1800" dirty="0">
                <a:solidFill>
                  <a:srgbClr val="212121"/>
                </a:solidFill>
                <a:latin typeface="+mn-lt"/>
                <a:cs typeface="Times New Roman" panose="02020603050405020304" pitchFamily="18" charset="0"/>
              </a:rPr>
              <a:t>Effect of RT After Mastectomy and Axillary Surgery on 10-year Recurrence and 20-year BC Mortality</a:t>
            </a:r>
            <a:endParaRPr lang="en-US" sz="1800" dirty="0">
              <a:latin typeface="+mn-lt"/>
            </a:endParaRPr>
          </a:p>
        </p:txBody>
      </p:sp>
      <p:sp>
        <p:nvSpPr>
          <p:cNvPr id="5" name="TextBox 4">
            <a:extLst>
              <a:ext uri="{FF2B5EF4-FFF2-40B4-BE49-F238E27FC236}">
                <a16:creationId xmlns:a16="http://schemas.microsoft.com/office/drawing/2014/main" id="{7F454DB4-F3CC-8BEE-CDDA-E9A33DD203B8}"/>
              </a:ext>
            </a:extLst>
          </p:cNvPr>
          <p:cNvSpPr txBox="1"/>
          <p:nvPr/>
        </p:nvSpPr>
        <p:spPr>
          <a:xfrm>
            <a:off x="1524001" y="1051187"/>
            <a:ext cx="9144001" cy="338554"/>
          </a:xfrm>
          <a:prstGeom prst="rect">
            <a:avLst/>
          </a:prstGeom>
          <a:noFill/>
        </p:spPr>
        <p:txBody>
          <a:bodyPr wrap="square">
            <a:spAutoFit/>
          </a:bodyPr>
          <a:lstStyle/>
          <a:p>
            <a:pPr algn="ctr"/>
            <a:r>
              <a:rPr lang="en-US" sz="1600" b="1" dirty="0">
                <a:solidFill>
                  <a:srgbClr val="212121"/>
                </a:solidFill>
                <a:latin typeface="+mj-lt"/>
                <a:cs typeface="Times New Roman" panose="02020603050405020304" pitchFamily="18" charset="0"/>
              </a:rPr>
              <a:t>Meta-analysis of Individual Patient Data for 8135 Women in 22 RCTs</a:t>
            </a:r>
            <a:endParaRPr lang="en-US" sz="1600" dirty="0">
              <a:latin typeface="+mj-lt"/>
            </a:endParaRPr>
          </a:p>
        </p:txBody>
      </p:sp>
    </p:spTree>
    <p:extLst>
      <p:ext uri="{BB962C8B-B14F-4D97-AF65-F5344CB8AC3E}">
        <p14:creationId xmlns:p14="http://schemas.microsoft.com/office/powerpoint/2010/main" val="106044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p:cNvSpPr txBox="1">
            <a:spLocks noChangeArrowheads="1"/>
          </p:cNvSpPr>
          <p:nvPr/>
        </p:nvSpPr>
        <p:spPr bwMode="auto">
          <a:xfrm>
            <a:off x="1524000" y="47726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5000"/>
              </a:spcAft>
              <a:buChar char="•"/>
              <a:defRPr sz="3200" b="1">
                <a:solidFill>
                  <a:schemeClr val="tx1"/>
                </a:solidFill>
                <a:latin typeface="Arial" panose="020B0604020202020204" pitchFamily="34" charset="0"/>
              </a:defRPr>
            </a:lvl1pPr>
            <a:lvl2pPr marL="742950" indent="-285750">
              <a:spcBef>
                <a:spcPct val="20000"/>
              </a:spcBef>
              <a:spcAft>
                <a:spcPct val="25000"/>
              </a:spcAft>
              <a:buChar char="–"/>
              <a:defRPr sz="2800" b="1">
                <a:solidFill>
                  <a:schemeClr val="tx1"/>
                </a:solidFill>
                <a:latin typeface="Arial" panose="020B0604020202020204" pitchFamily="34" charset="0"/>
              </a:defRPr>
            </a:lvl2pPr>
            <a:lvl3pPr marL="1143000" indent="-228600">
              <a:spcBef>
                <a:spcPct val="20000"/>
              </a:spcBef>
              <a:spcAft>
                <a:spcPct val="25000"/>
              </a:spcAft>
              <a:buChar char="•"/>
              <a:defRPr sz="2400">
                <a:solidFill>
                  <a:schemeClr val="tx1"/>
                </a:solidFill>
                <a:latin typeface="Arial" panose="020B0604020202020204" pitchFamily="34" charset="0"/>
              </a:defRPr>
            </a:lvl3pPr>
            <a:lvl4pPr marL="1600200" indent="-228600">
              <a:spcBef>
                <a:spcPct val="20000"/>
              </a:spcBef>
              <a:spcAft>
                <a:spcPct val="25000"/>
              </a:spcAft>
              <a:buChar char="–"/>
              <a:defRPr sz="2000" b="1">
                <a:solidFill>
                  <a:schemeClr val="tx1"/>
                </a:solidFill>
                <a:latin typeface="Arial" panose="020B0604020202020204" pitchFamily="34" charset="0"/>
              </a:defRPr>
            </a:lvl4pPr>
            <a:lvl5pPr marL="2057400" indent="-228600">
              <a:spcBef>
                <a:spcPct val="20000"/>
              </a:spcBef>
              <a:spcAft>
                <a:spcPct val="25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5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5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5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5000"/>
              </a:spcAft>
              <a:buChar char="»"/>
              <a:defRPr sz="2000">
                <a:solidFill>
                  <a:schemeClr val="tx1"/>
                </a:solidFill>
                <a:latin typeface="Arial" panose="020B0604020202020204" pitchFamily="34" charset="0"/>
              </a:defRPr>
            </a:lvl9pPr>
          </a:lstStyle>
          <a:p>
            <a:pPr algn="ctr">
              <a:spcBef>
                <a:spcPct val="0"/>
              </a:spcBef>
              <a:spcAft>
                <a:spcPts val="1200"/>
              </a:spcAft>
              <a:buNone/>
            </a:pPr>
            <a:r>
              <a:rPr lang="en-US" altLang="en-US" sz="2400" u="sng" dirty="0">
                <a:solidFill>
                  <a:srgbClr val="FF0000"/>
                </a:solidFill>
                <a:latin typeface="+mj-lt"/>
                <a:cs typeface="Times New Roman" panose="02020603050405020304" pitchFamily="18" charset="0"/>
              </a:rPr>
              <a:t>MA.39</a:t>
            </a:r>
            <a:r>
              <a:rPr lang="en-US" altLang="en-US" sz="2400" dirty="0">
                <a:solidFill>
                  <a:srgbClr val="FF0000"/>
                </a:solidFill>
                <a:latin typeface="+mj-lt"/>
                <a:cs typeface="Times New Roman" panose="02020603050405020304" pitchFamily="18" charset="0"/>
              </a:rPr>
              <a:t> Tailor RT:</a:t>
            </a:r>
            <a:r>
              <a:rPr lang="en-US" altLang="en-US" sz="2400" dirty="0">
                <a:latin typeface="+mj-lt"/>
                <a:cs typeface="Times New Roman" panose="02020603050405020304" pitchFamily="18" charset="0"/>
              </a:rPr>
              <a:t> </a:t>
            </a:r>
          </a:p>
          <a:p>
            <a:pPr algn="ctr">
              <a:spcBef>
                <a:spcPct val="0"/>
              </a:spcBef>
              <a:spcAft>
                <a:spcPts val="1200"/>
              </a:spcAft>
              <a:buNone/>
            </a:pPr>
            <a:r>
              <a:rPr lang="en-US" altLang="en-US" sz="1800" dirty="0">
                <a:latin typeface="+mj-lt"/>
                <a:cs typeface="Times New Roman" panose="02020603050405020304" pitchFamily="18" charset="0"/>
              </a:rPr>
              <a:t>Randomized Trial of Regional RT in Biomarker Low-risk Node- positive BC</a:t>
            </a:r>
            <a:endParaRPr lang="en-US" altLang="en-US" sz="1800" b="0" dirty="0">
              <a:latin typeface="+mj-lt"/>
              <a:cs typeface="Times New Roman" panose="02020603050405020304" pitchFamily="18" charset="0"/>
            </a:endParaRPr>
          </a:p>
          <a:p>
            <a:pPr algn="ctr">
              <a:spcBef>
                <a:spcPct val="0"/>
              </a:spcBef>
              <a:spcAft>
                <a:spcPct val="0"/>
              </a:spcAft>
              <a:buFontTx/>
              <a:buNone/>
            </a:pPr>
            <a:r>
              <a:rPr lang="en-US" altLang="en-US" sz="1800" b="0" dirty="0">
                <a:latin typeface="+mj-lt"/>
                <a:cs typeface="Times New Roman" panose="02020603050405020304" pitchFamily="18" charset="0"/>
              </a:rPr>
              <a:t>Will this trial show that biology is more important than regional treatment?</a:t>
            </a:r>
            <a:endParaRPr lang="en-US" altLang="en-US" sz="2400" b="0" dirty="0">
              <a:solidFill>
                <a:srgbClr val="FFFF00"/>
              </a:solidFill>
              <a:latin typeface="+mj-lt"/>
              <a:cs typeface="Times New Roman" panose="02020603050405020304" pitchFamily="18" charset="0"/>
            </a:endParaRPr>
          </a:p>
        </p:txBody>
      </p:sp>
      <p:pic>
        <p:nvPicPr>
          <p:cNvPr id="8195" name="Picture 3"/>
          <p:cNvPicPr>
            <a:picLocks noChangeAspect="1" noChangeArrowheads="1"/>
          </p:cNvPicPr>
          <p:nvPr/>
        </p:nvPicPr>
        <p:blipFill>
          <a:blip r:embed="rId2"/>
          <a:srcRect/>
          <a:stretch>
            <a:fillRect/>
          </a:stretch>
        </p:blipFill>
        <p:spPr bwMode="auto">
          <a:xfrm>
            <a:off x="2622550" y="1809387"/>
            <a:ext cx="7099300" cy="4997450"/>
          </a:xfrm>
          <a:prstGeom prst="rect">
            <a:avLst/>
          </a:prstGeom>
          <a:noFill/>
          <a:ln w="28575">
            <a:solidFill>
              <a:schemeClr val="bg1">
                <a:lumMod val="20000"/>
                <a:lumOff val="80000"/>
              </a:schemeClr>
            </a:solidFill>
            <a:miter lim="800000"/>
            <a:headEnd/>
            <a:tailEnd/>
          </a:ln>
        </p:spPr>
      </p:pic>
      <p:sp>
        <p:nvSpPr>
          <p:cNvPr id="2" name="TextBox 1"/>
          <p:cNvSpPr txBox="1"/>
          <p:nvPr/>
        </p:nvSpPr>
        <p:spPr>
          <a:xfrm>
            <a:off x="8351915" y="5788256"/>
            <a:ext cx="2883062" cy="369332"/>
          </a:xfrm>
          <a:prstGeom prst="rect">
            <a:avLst/>
          </a:prstGeom>
          <a:noFill/>
        </p:spPr>
        <p:txBody>
          <a:bodyPr wrap="square" rtlCol="0">
            <a:spAutoFit/>
          </a:bodyPr>
          <a:lstStyle/>
          <a:p>
            <a:r>
              <a:rPr lang="en-US" dirty="0">
                <a:solidFill>
                  <a:srgbClr val="FF0000"/>
                </a:solidFill>
              </a:rPr>
              <a:t>Completion in 2027</a:t>
            </a:r>
          </a:p>
        </p:txBody>
      </p:sp>
    </p:spTree>
    <p:extLst>
      <p:ext uri="{BB962C8B-B14F-4D97-AF65-F5344CB8AC3E}">
        <p14:creationId xmlns:p14="http://schemas.microsoft.com/office/powerpoint/2010/main" val="1188461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1"/>
          <p:cNvSpPr txBox="1">
            <a:spLocks noChangeArrowheads="1"/>
          </p:cNvSpPr>
          <p:nvPr/>
        </p:nvSpPr>
        <p:spPr bwMode="auto">
          <a:xfrm>
            <a:off x="2116531" y="84358"/>
            <a:ext cx="8161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5000"/>
              </a:spcAft>
              <a:buChar char="•"/>
              <a:defRPr sz="3200" b="1">
                <a:solidFill>
                  <a:schemeClr val="tx1"/>
                </a:solidFill>
                <a:latin typeface="Arial" panose="020B0604020202020204" pitchFamily="34" charset="0"/>
              </a:defRPr>
            </a:lvl1pPr>
            <a:lvl2pPr marL="742950" indent="-285750">
              <a:spcBef>
                <a:spcPct val="20000"/>
              </a:spcBef>
              <a:spcAft>
                <a:spcPct val="25000"/>
              </a:spcAft>
              <a:buChar char="–"/>
              <a:defRPr sz="2800" b="1">
                <a:solidFill>
                  <a:schemeClr val="tx1"/>
                </a:solidFill>
                <a:latin typeface="Arial" panose="020B0604020202020204" pitchFamily="34" charset="0"/>
              </a:defRPr>
            </a:lvl2pPr>
            <a:lvl3pPr marL="1143000" indent="-228600">
              <a:spcBef>
                <a:spcPct val="20000"/>
              </a:spcBef>
              <a:spcAft>
                <a:spcPct val="25000"/>
              </a:spcAft>
              <a:buChar char="•"/>
              <a:defRPr sz="2400">
                <a:solidFill>
                  <a:schemeClr val="tx1"/>
                </a:solidFill>
                <a:latin typeface="Arial" panose="020B0604020202020204" pitchFamily="34" charset="0"/>
              </a:defRPr>
            </a:lvl3pPr>
            <a:lvl4pPr marL="1600200" indent="-228600">
              <a:spcBef>
                <a:spcPct val="20000"/>
              </a:spcBef>
              <a:spcAft>
                <a:spcPct val="25000"/>
              </a:spcAft>
              <a:buChar char="–"/>
              <a:defRPr sz="2000" b="1">
                <a:solidFill>
                  <a:schemeClr val="tx1"/>
                </a:solidFill>
                <a:latin typeface="Arial" panose="020B0604020202020204" pitchFamily="34" charset="0"/>
              </a:defRPr>
            </a:lvl4pPr>
            <a:lvl5pPr marL="2057400" indent="-228600">
              <a:spcBef>
                <a:spcPct val="20000"/>
              </a:spcBef>
              <a:spcAft>
                <a:spcPct val="25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5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5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5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5000"/>
              </a:spcAft>
              <a:buChar char="»"/>
              <a:defRPr sz="2000">
                <a:solidFill>
                  <a:schemeClr val="tx1"/>
                </a:solidFill>
                <a:latin typeface="Arial" panose="020B0604020202020204" pitchFamily="34" charset="0"/>
              </a:defRPr>
            </a:lvl9pPr>
          </a:lstStyle>
          <a:p>
            <a:pPr algn="ctr">
              <a:spcBef>
                <a:spcPct val="0"/>
              </a:spcBef>
              <a:spcAft>
                <a:spcPct val="0"/>
              </a:spcAft>
              <a:buFontTx/>
              <a:buNone/>
            </a:pPr>
            <a:r>
              <a:rPr lang="en-US" altLang="en-US" sz="2400" dirty="0">
                <a:latin typeface="+mj-lt"/>
                <a:cs typeface="Times New Roman" panose="02020603050405020304" pitchFamily="18" charset="0"/>
              </a:rPr>
              <a:t>Radiotherapy Comparative Effectiveness </a:t>
            </a:r>
            <a:r>
              <a:rPr lang="en-US" altLang="en-US" sz="2400" dirty="0">
                <a:solidFill>
                  <a:srgbClr val="FF0000"/>
                </a:solidFill>
                <a:latin typeface="+mj-lt"/>
                <a:cs typeface="Times New Roman" panose="02020603050405020304" pitchFamily="18" charset="0"/>
              </a:rPr>
              <a:t>(RADCOMP)</a:t>
            </a:r>
            <a:r>
              <a:rPr lang="en-US" altLang="en-US" sz="2400" dirty="0">
                <a:latin typeface="+mj-lt"/>
                <a:cs typeface="Times New Roman" panose="02020603050405020304" pitchFamily="18" charset="0"/>
              </a:rPr>
              <a:t> Consortium Randomized Trial</a:t>
            </a:r>
          </a:p>
        </p:txBody>
      </p:sp>
      <p:sp>
        <p:nvSpPr>
          <p:cNvPr id="99331" name="TextBox 2"/>
          <p:cNvSpPr txBox="1">
            <a:spLocks noChangeArrowheads="1"/>
          </p:cNvSpPr>
          <p:nvPr/>
        </p:nvSpPr>
        <p:spPr bwMode="auto">
          <a:xfrm>
            <a:off x="2116531" y="915355"/>
            <a:ext cx="7589701" cy="589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5000"/>
              </a:spcAft>
              <a:buChar char="•"/>
              <a:defRPr sz="3200" b="1">
                <a:solidFill>
                  <a:schemeClr val="tx1"/>
                </a:solidFill>
                <a:latin typeface="Arial" panose="020B0604020202020204" pitchFamily="34" charset="0"/>
              </a:defRPr>
            </a:lvl1pPr>
            <a:lvl2pPr marL="742950" indent="-285750">
              <a:spcBef>
                <a:spcPct val="20000"/>
              </a:spcBef>
              <a:spcAft>
                <a:spcPct val="25000"/>
              </a:spcAft>
              <a:buChar char="–"/>
              <a:defRPr sz="2800" b="1">
                <a:solidFill>
                  <a:schemeClr val="tx1"/>
                </a:solidFill>
                <a:latin typeface="Arial" panose="020B0604020202020204" pitchFamily="34" charset="0"/>
              </a:defRPr>
            </a:lvl2pPr>
            <a:lvl3pPr marL="1143000" indent="-228600">
              <a:spcBef>
                <a:spcPct val="20000"/>
              </a:spcBef>
              <a:spcAft>
                <a:spcPct val="25000"/>
              </a:spcAft>
              <a:buChar char="•"/>
              <a:defRPr sz="2400">
                <a:solidFill>
                  <a:schemeClr val="tx1"/>
                </a:solidFill>
                <a:latin typeface="Arial" panose="020B0604020202020204" pitchFamily="34" charset="0"/>
              </a:defRPr>
            </a:lvl3pPr>
            <a:lvl4pPr marL="1600200" indent="-228600">
              <a:spcBef>
                <a:spcPct val="20000"/>
              </a:spcBef>
              <a:spcAft>
                <a:spcPct val="25000"/>
              </a:spcAft>
              <a:buChar char="–"/>
              <a:defRPr sz="2000" b="1">
                <a:solidFill>
                  <a:schemeClr val="tx1"/>
                </a:solidFill>
                <a:latin typeface="Arial" panose="020B0604020202020204" pitchFamily="34" charset="0"/>
              </a:defRPr>
            </a:lvl4pPr>
            <a:lvl5pPr marL="2057400" indent="-228600">
              <a:spcBef>
                <a:spcPct val="20000"/>
              </a:spcBef>
              <a:spcAft>
                <a:spcPct val="25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5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5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5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5000"/>
              </a:spcAft>
              <a:buChar char="»"/>
              <a:defRPr sz="2000">
                <a:solidFill>
                  <a:schemeClr val="tx1"/>
                </a:solidFill>
                <a:latin typeface="Arial" panose="020B0604020202020204" pitchFamily="34" charset="0"/>
              </a:defRPr>
            </a:lvl9pPr>
          </a:lstStyle>
          <a:p>
            <a:pPr algn="ctr">
              <a:spcBef>
                <a:spcPct val="0"/>
              </a:spcBef>
              <a:spcAft>
                <a:spcPct val="0"/>
              </a:spcAft>
              <a:buFontTx/>
              <a:buNone/>
            </a:pPr>
            <a:r>
              <a:rPr lang="en-US" altLang="en-US" sz="1800" b="0" dirty="0">
                <a:latin typeface="+mj-lt"/>
                <a:cs typeface="Times New Roman" panose="02020603050405020304" pitchFamily="18" charset="0"/>
              </a:rPr>
              <a:t>1,716 patients with N+</a:t>
            </a:r>
          </a:p>
          <a:p>
            <a:pPr algn="ctr">
              <a:spcBef>
                <a:spcPct val="0"/>
              </a:spcBef>
              <a:spcAft>
                <a:spcPct val="0"/>
              </a:spcAft>
              <a:buFontTx/>
              <a:buNone/>
            </a:pPr>
            <a:r>
              <a:rPr lang="en-US" altLang="en-US" sz="1800" b="0" dirty="0">
                <a:latin typeface="+mj-lt"/>
                <a:cs typeface="Times New Roman" panose="02020603050405020304" pitchFamily="18" charset="0"/>
              </a:rPr>
              <a:t>Stage II or III BC</a:t>
            </a:r>
          </a:p>
          <a:p>
            <a:pPr algn="ctr">
              <a:spcBef>
                <a:spcPct val="0"/>
              </a:spcBef>
              <a:spcAft>
                <a:spcPct val="0"/>
              </a:spcAft>
              <a:buFontTx/>
              <a:buNone/>
            </a:pPr>
            <a:endParaRPr lang="en-US" altLang="en-US" sz="1800" b="0" dirty="0">
              <a:latin typeface="+mj-lt"/>
              <a:cs typeface="Times New Roman" panose="02020603050405020304" pitchFamily="18" charset="0"/>
            </a:endParaRPr>
          </a:p>
          <a:p>
            <a:pPr>
              <a:spcBef>
                <a:spcPct val="0"/>
              </a:spcBef>
              <a:spcAft>
                <a:spcPct val="0"/>
              </a:spcAft>
              <a:buFontTx/>
              <a:buNone/>
            </a:pPr>
            <a:r>
              <a:rPr lang="en-US" altLang="en-US" sz="1800" b="0" dirty="0">
                <a:latin typeface="+mj-lt"/>
                <a:cs typeface="Times New Roman" panose="02020603050405020304" pitchFamily="18" charset="0"/>
              </a:rPr>
              <a:t>		    photons								    protons</a:t>
            </a:r>
          </a:p>
          <a:p>
            <a:pPr algn="ctr">
              <a:spcBef>
                <a:spcPct val="0"/>
              </a:spcBef>
              <a:spcAft>
                <a:spcPct val="0"/>
              </a:spcAft>
              <a:buFontTx/>
              <a:buNone/>
            </a:pPr>
            <a:endParaRPr lang="en-US" altLang="en-US" sz="1800" b="0" dirty="0">
              <a:latin typeface="+mj-lt"/>
              <a:cs typeface="Times New Roman" panose="02020603050405020304" pitchFamily="18" charset="0"/>
            </a:endParaRPr>
          </a:p>
          <a:p>
            <a:pPr algn="ctr">
              <a:spcBef>
                <a:spcPct val="0"/>
              </a:spcBef>
              <a:spcAft>
                <a:spcPct val="0"/>
              </a:spcAft>
              <a:buFontTx/>
              <a:buNone/>
            </a:pPr>
            <a:r>
              <a:rPr lang="en-US" altLang="en-US" sz="1800" b="0" dirty="0">
                <a:latin typeface="+mj-lt"/>
                <a:cs typeface="Times New Roman" panose="02020603050405020304" pitchFamily="18" charset="0"/>
              </a:rPr>
              <a:t>Treatment to breast/chest wall and regional nodes including IMNs</a:t>
            </a:r>
          </a:p>
          <a:p>
            <a:pPr>
              <a:spcBef>
                <a:spcPct val="0"/>
              </a:spcBef>
              <a:spcAft>
                <a:spcPct val="0"/>
              </a:spcAft>
              <a:buFontTx/>
              <a:buNone/>
            </a:pPr>
            <a:endParaRPr lang="en-US" altLang="en-US" sz="2000" b="0" dirty="0">
              <a:latin typeface="+mj-lt"/>
              <a:cs typeface="Times New Roman" panose="02020603050405020304" pitchFamily="18" charset="0"/>
            </a:endParaRPr>
          </a:p>
          <a:p>
            <a:pPr algn="ctr">
              <a:buNone/>
              <a:defRPr/>
            </a:pPr>
            <a:r>
              <a:rPr lang="en-US" sz="1600" u="sng" dirty="0">
                <a:latin typeface="+mj-lt"/>
                <a:cs typeface="Times New Roman" panose="02020603050405020304" pitchFamily="18" charset="0"/>
              </a:rPr>
              <a:t>Primary Outcome Measures</a:t>
            </a:r>
            <a:endParaRPr lang="en-US" sz="2400" dirty="0">
              <a:latin typeface="+mj-lt"/>
              <a:cs typeface="Times New Roman" panose="02020603050405020304" pitchFamily="18" charset="0"/>
            </a:endParaRPr>
          </a:p>
          <a:p>
            <a:pPr marL="457200" indent="-457200">
              <a:buFont typeface="Arial" panose="020B0604020202020204" pitchFamily="34" charset="0"/>
              <a:buChar char="•"/>
              <a:defRPr/>
            </a:pPr>
            <a:r>
              <a:rPr lang="en-US" sz="1400" dirty="0">
                <a:latin typeface="+mj-lt"/>
                <a:cs typeface="Times New Roman" panose="02020603050405020304" pitchFamily="18" charset="0"/>
              </a:rPr>
              <a:t>Difference in major cardiovascular events (10 years)</a:t>
            </a:r>
          </a:p>
          <a:p>
            <a:pPr marL="914400" lvl="1" indent="-457200">
              <a:buFont typeface="Arial" panose="020B0604020202020204" pitchFamily="34" charset="0"/>
              <a:buChar char="•"/>
              <a:defRPr/>
            </a:pPr>
            <a:r>
              <a:rPr lang="en-US" sz="1400" dirty="0">
                <a:latin typeface="+mj-lt"/>
                <a:cs typeface="Times New Roman" panose="02020603050405020304" pitchFamily="18" charset="0"/>
              </a:rPr>
              <a:t>Atherosclerotic coronary heart disease or other heart disease death</a:t>
            </a:r>
          </a:p>
          <a:p>
            <a:pPr marL="914400" lvl="1" indent="-457200">
              <a:buFont typeface="Arial" panose="020B0604020202020204" pitchFamily="34" charset="0"/>
              <a:buChar char="•"/>
              <a:defRPr/>
            </a:pPr>
            <a:r>
              <a:rPr lang="en-US" sz="1400" dirty="0">
                <a:latin typeface="+mj-lt"/>
                <a:cs typeface="Times New Roman" panose="02020603050405020304" pitchFamily="18" charset="0"/>
              </a:rPr>
              <a:t>MI</a:t>
            </a:r>
          </a:p>
          <a:p>
            <a:pPr marL="914400" lvl="1" indent="-457200">
              <a:buFont typeface="Arial" panose="020B0604020202020204" pitchFamily="34" charset="0"/>
              <a:buChar char="•"/>
              <a:defRPr/>
            </a:pPr>
            <a:r>
              <a:rPr lang="en-US" sz="1400" dirty="0">
                <a:latin typeface="+mj-lt"/>
                <a:cs typeface="Times New Roman" panose="02020603050405020304" pitchFamily="18" charset="0"/>
              </a:rPr>
              <a:t>Coronary revascularization </a:t>
            </a:r>
          </a:p>
          <a:p>
            <a:pPr marL="914400" lvl="1" indent="-457200">
              <a:buFont typeface="Arial" panose="020B0604020202020204" pitchFamily="34" charset="0"/>
              <a:buChar char="•"/>
              <a:defRPr/>
            </a:pPr>
            <a:r>
              <a:rPr lang="en-US" sz="1400" dirty="0">
                <a:latin typeface="+mj-lt"/>
                <a:cs typeface="Times New Roman" panose="02020603050405020304" pitchFamily="18" charset="0"/>
              </a:rPr>
              <a:t>Hospitalization for major heart events</a:t>
            </a:r>
            <a:endParaRPr lang="en-US" sz="1800" u="sng" dirty="0">
              <a:latin typeface="+mj-lt"/>
              <a:cs typeface="Times New Roman" panose="02020603050405020304" pitchFamily="18" charset="0"/>
            </a:endParaRPr>
          </a:p>
          <a:p>
            <a:pPr algn="ctr">
              <a:buNone/>
              <a:defRPr/>
            </a:pPr>
            <a:r>
              <a:rPr lang="en-US" sz="1600" u="sng" dirty="0">
                <a:latin typeface="+mj-lt"/>
                <a:cs typeface="Times New Roman" panose="02020603050405020304" pitchFamily="18" charset="0"/>
              </a:rPr>
              <a:t>Secondary Outcome Measures</a:t>
            </a:r>
            <a:endParaRPr lang="en-US" sz="1800" dirty="0">
              <a:latin typeface="+mj-lt"/>
              <a:cs typeface="Times New Roman" panose="02020603050405020304" pitchFamily="18" charset="0"/>
            </a:endParaRPr>
          </a:p>
          <a:p>
            <a:pPr marL="342900" indent="-342900">
              <a:buFont typeface="Arial" panose="020B0604020202020204" pitchFamily="34" charset="0"/>
              <a:buChar char="•"/>
              <a:defRPr/>
            </a:pPr>
            <a:r>
              <a:rPr lang="en-US" sz="1400" dirty="0">
                <a:latin typeface="+mj-lt"/>
                <a:cs typeface="Times New Roman" panose="02020603050405020304" pitchFamily="18" charset="0"/>
              </a:rPr>
              <a:t>Disease control (5 years)</a:t>
            </a:r>
          </a:p>
          <a:p>
            <a:pPr marL="342900" indent="-342900">
              <a:buFont typeface="Arial" panose="020B0604020202020204" pitchFamily="34" charset="0"/>
              <a:buChar char="•"/>
              <a:defRPr/>
            </a:pPr>
            <a:r>
              <a:rPr lang="en-US" sz="1400" dirty="0">
                <a:latin typeface="+mj-lt"/>
                <a:cs typeface="Times New Roman" panose="02020603050405020304" pitchFamily="18" charset="0"/>
              </a:rPr>
              <a:t>QOL (5 years)</a:t>
            </a:r>
          </a:p>
          <a:p>
            <a:pPr marL="342900" indent="-342900">
              <a:buFont typeface="Arial" panose="020B0604020202020204" pitchFamily="34" charset="0"/>
              <a:buChar char="•"/>
              <a:defRPr/>
            </a:pPr>
            <a:r>
              <a:rPr lang="en-US" sz="1400" dirty="0">
                <a:latin typeface="+mj-lt"/>
                <a:cs typeface="Times New Roman" panose="02020603050405020304" pitchFamily="18" charset="0"/>
              </a:rPr>
              <a:t>BCSS and OS (15 years)</a:t>
            </a:r>
          </a:p>
          <a:p>
            <a:pPr algn="r">
              <a:spcBef>
                <a:spcPct val="0"/>
              </a:spcBef>
              <a:spcAft>
                <a:spcPct val="0"/>
              </a:spcAft>
              <a:buFontTx/>
              <a:buNone/>
            </a:pPr>
            <a:r>
              <a:rPr lang="en-US" altLang="en-US" sz="2000" b="0" dirty="0">
                <a:solidFill>
                  <a:srgbClr val="FF0000"/>
                </a:solidFill>
                <a:latin typeface="+mj-lt"/>
                <a:cs typeface="Times New Roman" panose="02020603050405020304" pitchFamily="18" charset="0"/>
              </a:rPr>
              <a:t>Completed accrual March 2024, N=1239</a:t>
            </a:r>
          </a:p>
          <a:p>
            <a:pPr algn="r">
              <a:spcBef>
                <a:spcPct val="0"/>
              </a:spcBef>
              <a:spcAft>
                <a:spcPct val="0"/>
              </a:spcAft>
              <a:buFontTx/>
              <a:buNone/>
            </a:pPr>
            <a:r>
              <a:rPr lang="en-US" altLang="en-US" sz="2000" b="0" dirty="0">
                <a:solidFill>
                  <a:srgbClr val="FF0000"/>
                </a:solidFill>
                <a:latin typeface="+mj-lt"/>
                <a:cs typeface="Times New Roman" panose="02020603050405020304" pitchFamily="18" charset="0"/>
              </a:rPr>
              <a:t>Published PRO validation report 9/2024</a:t>
            </a:r>
            <a:endParaRPr lang="en-US" altLang="en-US" sz="2000" b="0" dirty="0">
              <a:latin typeface="+mj-lt"/>
              <a:cs typeface="Times New Roman" panose="02020603050405020304" pitchFamily="18" charset="0"/>
            </a:endParaRPr>
          </a:p>
        </p:txBody>
      </p:sp>
      <p:cxnSp>
        <p:nvCxnSpPr>
          <p:cNvPr id="5" name="Straight Arrow Connector 4"/>
          <p:cNvCxnSpPr/>
          <p:nvPr/>
        </p:nvCxnSpPr>
        <p:spPr bwMode="auto">
          <a:xfrm flipH="1">
            <a:off x="4281830" y="1611020"/>
            <a:ext cx="1148488" cy="270663"/>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6718586" y="1550669"/>
            <a:ext cx="1082650" cy="391364"/>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5541644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Placeholder 4"/>
          <p:cNvSpPr>
            <a:spLocks noGrp="1" noChangeArrowheads="1"/>
          </p:cNvSpPr>
          <p:nvPr>
            <p:ph type="body" idx="4294967295"/>
          </p:nvPr>
        </p:nvSpPr>
        <p:spPr>
          <a:xfrm>
            <a:off x="2209800" y="2175669"/>
            <a:ext cx="7772400" cy="2506662"/>
          </a:xfrm>
        </p:spPr>
        <p:txBody>
          <a:bodyPr/>
          <a:lstStyle/>
          <a:p>
            <a:pPr algn="ctr"/>
            <a:r>
              <a:rPr lang="en-US" altLang="en-US" sz="3200" dirty="0">
                <a:solidFill>
                  <a:srgbClr val="C00000"/>
                </a:solidFill>
              </a:rPr>
              <a:t>Thank you!</a:t>
            </a:r>
          </a:p>
          <a:p>
            <a:pPr algn="ctr"/>
            <a:endParaRPr lang="en-US" altLang="en-US" sz="3200" dirty="0">
              <a:solidFill>
                <a:srgbClr val="C00000"/>
              </a:solidFill>
            </a:endParaRPr>
          </a:p>
          <a:p>
            <a:pPr algn="ctr"/>
            <a:r>
              <a:rPr lang="en-US" altLang="en-US" sz="2400" dirty="0">
                <a:solidFill>
                  <a:srgbClr val="C00000"/>
                </a:solidFill>
              </a:rPr>
              <a:t>Acknowledgements:</a:t>
            </a:r>
          </a:p>
          <a:p>
            <a:pPr algn="ctr"/>
            <a:r>
              <a:rPr lang="en-US" altLang="en-US" sz="2400" dirty="0">
                <a:solidFill>
                  <a:srgbClr val="C00000"/>
                </a:solidFill>
              </a:rPr>
              <a:t>Lori Pierce, MD</a:t>
            </a:r>
          </a:p>
          <a:p>
            <a:pPr algn="ctr"/>
            <a:endParaRPr lang="en-US" altLang="en-US" sz="3200" dirty="0">
              <a:solidFill>
                <a:srgbClr val="C00000"/>
              </a:solidFill>
            </a:endParaRPr>
          </a:p>
          <a:p>
            <a:pPr algn="ctr"/>
            <a:endParaRPr lang="en-US" altLang="en-US" sz="3200" dirty="0">
              <a:solidFill>
                <a:srgbClr val="C00000"/>
              </a:solidFill>
            </a:endParaRPr>
          </a:p>
        </p:txBody>
      </p:sp>
    </p:spTree>
    <p:extLst>
      <p:ext uri="{BB962C8B-B14F-4D97-AF65-F5344CB8AC3E}">
        <p14:creationId xmlns:p14="http://schemas.microsoft.com/office/powerpoint/2010/main" val="2023550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D32B2E-8BC1-8FB2-ACC0-FD35903374DD}"/>
              </a:ext>
            </a:extLst>
          </p:cNvPr>
          <p:cNvSpPr>
            <a:spLocks noGrp="1"/>
          </p:cNvSpPr>
          <p:nvPr>
            <p:ph type="title"/>
          </p:nvPr>
        </p:nvSpPr>
        <p:spPr>
          <a:xfrm>
            <a:off x="1740023" y="445462"/>
            <a:ext cx="9428086" cy="804526"/>
          </a:xfrm>
        </p:spPr>
        <p:txBody>
          <a:bodyPr>
            <a:normAutofit/>
          </a:bodyPr>
          <a:lstStyle/>
          <a:p>
            <a:r>
              <a:rPr lang="en-US" b="0" i="0" dirty="0">
                <a:solidFill>
                  <a:srgbClr val="1F1F1F"/>
                </a:solidFill>
                <a:effectLst/>
                <a:latin typeface="Arial" panose="020B0604020202020204" pitchFamily="34" charset="0"/>
                <a:cs typeface="Arial" panose="020B0604020202020204" pitchFamily="34" charset="0"/>
              </a:rPr>
              <a:t>EBCTCG: Radiotherapy to regional nodes in early breast cancer: an individual patient data meta-analysis of 14 324 women in 16 trials</a:t>
            </a:r>
            <a:endParaRPr lang="en-US"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8D7E33F5-4388-C617-A200-9DD7D5222ABE}"/>
              </a:ext>
            </a:extLst>
          </p:cNvPr>
          <p:cNvSpPr>
            <a:spLocks noGrp="1"/>
          </p:cNvSpPr>
          <p:nvPr>
            <p:ph sz="half" idx="1"/>
          </p:nvPr>
        </p:nvSpPr>
        <p:spPr>
          <a:xfrm>
            <a:off x="270048" y="1487444"/>
            <a:ext cx="4271771" cy="4669155"/>
          </a:xfrm>
        </p:spPr>
        <p:txBody>
          <a:bodyPr/>
          <a:lstStyle/>
          <a:p>
            <a:r>
              <a:rPr lang="en-US" sz="1600" dirty="0"/>
              <a:t>Randomized trials of regional LN irradiation</a:t>
            </a:r>
          </a:p>
          <a:p>
            <a:r>
              <a:rPr lang="en-US" sz="1600" dirty="0"/>
              <a:t>(</a:t>
            </a:r>
            <a:r>
              <a:rPr lang="en-US" sz="1600" dirty="0" err="1"/>
              <a:t>RNI</a:t>
            </a:r>
            <a:r>
              <a:rPr lang="en-US" sz="1600" dirty="0"/>
              <a:t>) vs. No </a:t>
            </a:r>
            <a:r>
              <a:rPr lang="en-US" sz="1600" dirty="0" err="1"/>
              <a:t>RNI</a:t>
            </a:r>
            <a:r>
              <a:rPr lang="en-US" sz="1600" dirty="0"/>
              <a:t>:</a:t>
            </a:r>
          </a:p>
          <a:p>
            <a:pPr lvl="1"/>
            <a:r>
              <a:rPr lang="en-US" sz="1600" dirty="0">
                <a:solidFill>
                  <a:srgbClr val="FF0000"/>
                </a:solidFill>
              </a:rPr>
              <a:t>RT significantly reduced recurrence rate (RR = 0.88, </a:t>
            </a:r>
            <a:r>
              <a:rPr lang="en-US" sz="1600" i="1" dirty="0">
                <a:solidFill>
                  <a:srgbClr val="FF0000"/>
                </a:solidFill>
              </a:rPr>
              <a:t>P </a:t>
            </a:r>
            <a:r>
              <a:rPr lang="en-US" sz="1600" dirty="0">
                <a:solidFill>
                  <a:srgbClr val="FF0000"/>
                </a:solidFill>
              </a:rPr>
              <a:t>= .0008), breast cancer mortality (RR 0.87, </a:t>
            </a:r>
            <a:r>
              <a:rPr lang="en-US" sz="1600" i="1" dirty="0">
                <a:solidFill>
                  <a:srgbClr val="FF0000"/>
                </a:solidFill>
              </a:rPr>
              <a:t>P</a:t>
            </a:r>
            <a:r>
              <a:rPr lang="en-US" sz="1600" dirty="0">
                <a:solidFill>
                  <a:srgbClr val="FF0000"/>
                </a:solidFill>
              </a:rPr>
              <a:t> = .001),  mainly through decreased distant metastases  </a:t>
            </a:r>
          </a:p>
          <a:p>
            <a:pPr lvl="1"/>
            <a:r>
              <a:rPr lang="en-US" sz="1600" dirty="0"/>
              <a:t>No effect on non-breast cancer mortality, to reduce all cause mortality (RR = 0.9, </a:t>
            </a:r>
            <a:r>
              <a:rPr lang="en-US" sz="1600" i="1" dirty="0"/>
              <a:t>P</a:t>
            </a:r>
            <a:r>
              <a:rPr lang="en-US" sz="1600" dirty="0"/>
              <a:t> = .002)</a:t>
            </a:r>
          </a:p>
          <a:p>
            <a:pPr lvl="1"/>
            <a:r>
              <a:rPr lang="en-US" sz="1600" dirty="0"/>
              <a:t>Absolute reduction in 15-year breast cancer mortality by 1.6% for N0, 2.7% for 1-3 +LN and 4.5% for 4+ LN+ (trials done after 1990)</a:t>
            </a:r>
          </a:p>
          <a:p>
            <a:pPr lvl="1"/>
            <a:endParaRPr lang="en-US" sz="1600" dirty="0"/>
          </a:p>
          <a:p>
            <a:pPr lvl="1"/>
            <a:endParaRPr lang="en-US" sz="1600" dirty="0"/>
          </a:p>
          <a:p>
            <a:pPr marL="0" lvl="1" indent="0">
              <a:buNone/>
            </a:pPr>
            <a:r>
              <a:rPr lang="en-US" sz="1400" dirty="0"/>
              <a:t>EBCTCG. </a:t>
            </a:r>
            <a:r>
              <a:rPr lang="en-US" sz="1400" i="1" dirty="0"/>
              <a:t>Lancet</a:t>
            </a:r>
            <a:r>
              <a:rPr lang="en-US" sz="1400" dirty="0"/>
              <a:t>. 2023;402(10416):1991-2003</a:t>
            </a:r>
          </a:p>
        </p:txBody>
      </p:sp>
      <p:pic>
        <p:nvPicPr>
          <p:cNvPr id="8" name="Picture 7" descr="A graph of the number of numbers&#10;&#10;Description automatically generated with medium confidence">
            <a:extLst>
              <a:ext uri="{FF2B5EF4-FFF2-40B4-BE49-F238E27FC236}">
                <a16:creationId xmlns:a16="http://schemas.microsoft.com/office/drawing/2014/main" id="{A66D467C-BEDD-9B06-3B1C-DF94820BB203}"/>
              </a:ext>
            </a:extLst>
          </p:cNvPr>
          <p:cNvPicPr>
            <a:picLocks noChangeAspect="1"/>
          </p:cNvPicPr>
          <p:nvPr/>
        </p:nvPicPr>
        <p:blipFill>
          <a:blip r:embed="rId2"/>
          <a:stretch>
            <a:fillRect/>
          </a:stretch>
        </p:blipFill>
        <p:spPr>
          <a:xfrm>
            <a:off x="4757351" y="1253894"/>
            <a:ext cx="6701223" cy="5449599"/>
          </a:xfrm>
          <a:prstGeom prst="rect">
            <a:avLst/>
          </a:prstGeom>
        </p:spPr>
      </p:pic>
    </p:spTree>
    <p:extLst>
      <p:ext uri="{BB962C8B-B14F-4D97-AF65-F5344CB8AC3E}">
        <p14:creationId xmlns:p14="http://schemas.microsoft.com/office/powerpoint/2010/main" val="2857911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3276600" y="562235"/>
            <a:ext cx="60198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spcAft>
                <a:spcPct val="25000"/>
              </a:spcAft>
              <a:buChar char="•"/>
              <a:defRPr sz="3200" b="1">
                <a:solidFill>
                  <a:schemeClr val="tx1"/>
                </a:solidFill>
                <a:latin typeface="Arial" panose="020B0604020202020204" pitchFamily="34" charset="0"/>
              </a:defRPr>
            </a:lvl1pPr>
            <a:lvl2pPr marL="742950" indent="-285750">
              <a:spcBef>
                <a:spcPct val="20000"/>
              </a:spcBef>
              <a:spcAft>
                <a:spcPct val="25000"/>
              </a:spcAft>
              <a:buChar char="–"/>
              <a:defRPr sz="2800" b="1">
                <a:solidFill>
                  <a:schemeClr val="tx1"/>
                </a:solidFill>
                <a:latin typeface="Arial" panose="020B0604020202020204" pitchFamily="34" charset="0"/>
              </a:defRPr>
            </a:lvl2pPr>
            <a:lvl3pPr marL="1143000" indent="-228600">
              <a:spcBef>
                <a:spcPct val="20000"/>
              </a:spcBef>
              <a:spcAft>
                <a:spcPct val="25000"/>
              </a:spcAft>
              <a:buChar char="•"/>
              <a:defRPr sz="2400">
                <a:solidFill>
                  <a:schemeClr val="tx1"/>
                </a:solidFill>
                <a:latin typeface="Arial" panose="020B0604020202020204" pitchFamily="34" charset="0"/>
              </a:defRPr>
            </a:lvl3pPr>
            <a:lvl4pPr marL="1600200" indent="-228600">
              <a:spcBef>
                <a:spcPct val="20000"/>
              </a:spcBef>
              <a:spcAft>
                <a:spcPct val="25000"/>
              </a:spcAft>
              <a:buChar char="–"/>
              <a:defRPr sz="2000" b="1">
                <a:solidFill>
                  <a:schemeClr val="tx1"/>
                </a:solidFill>
                <a:latin typeface="Arial" panose="020B0604020202020204" pitchFamily="34" charset="0"/>
              </a:defRPr>
            </a:lvl4pPr>
            <a:lvl5pPr marL="2057400" indent="-228600">
              <a:spcBef>
                <a:spcPct val="20000"/>
              </a:spcBef>
              <a:spcAft>
                <a:spcPct val="25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5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5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5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5000"/>
              </a:spcAft>
              <a:buChar char="»"/>
              <a:defRPr sz="2000">
                <a:solidFill>
                  <a:schemeClr val="tx1"/>
                </a:solidFill>
                <a:latin typeface="Arial" panose="020B0604020202020204" pitchFamily="34" charset="0"/>
              </a:defRPr>
            </a:lvl9pPr>
          </a:lstStyle>
          <a:p>
            <a:pPr>
              <a:spcBef>
                <a:spcPct val="0"/>
              </a:spcBef>
              <a:spcAft>
                <a:spcPct val="0"/>
              </a:spcAft>
              <a:buFontTx/>
              <a:buNone/>
            </a:pPr>
            <a:endParaRPr lang="en-US" altLang="en-US" sz="2800" b="0" dirty="0">
              <a:latin typeface="+mj-lt"/>
            </a:endParaRPr>
          </a:p>
        </p:txBody>
      </p:sp>
      <p:sp>
        <p:nvSpPr>
          <p:cNvPr id="57347" name="Rectangle 5"/>
          <p:cNvSpPr>
            <a:spLocks noChangeArrowheads="1"/>
          </p:cNvSpPr>
          <p:nvPr/>
        </p:nvSpPr>
        <p:spPr bwMode="auto">
          <a:xfrm>
            <a:off x="686720" y="303882"/>
            <a:ext cx="11268574" cy="598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spcAft>
                <a:spcPct val="25000"/>
              </a:spcAft>
              <a:buChar char="•"/>
              <a:defRPr sz="3200" b="1">
                <a:solidFill>
                  <a:schemeClr val="tx1"/>
                </a:solidFill>
                <a:latin typeface="Arial" panose="020B0604020202020204" pitchFamily="34" charset="0"/>
              </a:defRPr>
            </a:lvl1pPr>
            <a:lvl2pPr marL="742950" indent="-285750">
              <a:spcBef>
                <a:spcPct val="20000"/>
              </a:spcBef>
              <a:spcAft>
                <a:spcPct val="25000"/>
              </a:spcAft>
              <a:buChar char="–"/>
              <a:defRPr sz="2800" b="1">
                <a:solidFill>
                  <a:schemeClr val="tx1"/>
                </a:solidFill>
                <a:latin typeface="Arial" panose="020B0604020202020204" pitchFamily="34" charset="0"/>
              </a:defRPr>
            </a:lvl2pPr>
            <a:lvl3pPr marL="1143000" indent="-228600">
              <a:spcBef>
                <a:spcPct val="20000"/>
              </a:spcBef>
              <a:spcAft>
                <a:spcPct val="25000"/>
              </a:spcAft>
              <a:buChar char="•"/>
              <a:defRPr sz="2400">
                <a:solidFill>
                  <a:schemeClr val="tx1"/>
                </a:solidFill>
                <a:latin typeface="Arial" panose="020B0604020202020204" pitchFamily="34" charset="0"/>
              </a:defRPr>
            </a:lvl3pPr>
            <a:lvl4pPr marL="1600200" indent="-228600">
              <a:spcBef>
                <a:spcPct val="20000"/>
              </a:spcBef>
              <a:spcAft>
                <a:spcPct val="25000"/>
              </a:spcAft>
              <a:buChar char="–"/>
              <a:defRPr sz="2000" b="1">
                <a:solidFill>
                  <a:schemeClr val="tx1"/>
                </a:solidFill>
                <a:latin typeface="Arial" panose="020B0604020202020204" pitchFamily="34" charset="0"/>
              </a:defRPr>
            </a:lvl4pPr>
            <a:lvl5pPr marL="2057400" indent="-228600">
              <a:spcBef>
                <a:spcPct val="20000"/>
              </a:spcBef>
              <a:spcAft>
                <a:spcPct val="25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5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5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5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5000"/>
              </a:spcAft>
              <a:buChar char="»"/>
              <a:defRPr sz="2000">
                <a:solidFill>
                  <a:schemeClr val="tx1"/>
                </a:solidFill>
                <a:latin typeface="Arial" panose="020B0604020202020204" pitchFamily="34" charset="0"/>
              </a:defRPr>
            </a:lvl9pPr>
          </a:lstStyle>
          <a:p>
            <a:pPr algn="ctr">
              <a:buFontTx/>
              <a:buNone/>
            </a:pPr>
            <a:r>
              <a:rPr lang="en-US" altLang="en-US" sz="2000" dirty="0">
                <a:solidFill>
                  <a:srgbClr val="FF0000"/>
                </a:solidFill>
                <a:latin typeface="+mj-lt"/>
              </a:rPr>
              <a:t>SUPREMO TRIAL</a:t>
            </a:r>
          </a:p>
          <a:p>
            <a:pPr algn="ctr">
              <a:buFontTx/>
              <a:buNone/>
            </a:pPr>
            <a:r>
              <a:rPr lang="en-US" altLang="en-US" sz="2000" b="0" dirty="0">
                <a:latin typeface="+mj-lt"/>
              </a:rPr>
              <a:t>(</a:t>
            </a:r>
            <a:r>
              <a:rPr lang="en-US" altLang="en-US" sz="2000" b="0" u="sng" dirty="0">
                <a:latin typeface="+mj-lt"/>
              </a:rPr>
              <a:t>S</a:t>
            </a:r>
            <a:r>
              <a:rPr lang="en-US" altLang="en-US" sz="2000" b="0" dirty="0">
                <a:latin typeface="+mj-lt"/>
              </a:rPr>
              <a:t>elective </a:t>
            </a:r>
            <a:r>
              <a:rPr lang="en-US" altLang="en-US" sz="2000" b="0" u="sng" dirty="0">
                <a:latin typeface="+mj-lt"/>
              </a:rPr>
              <a:t>U</a:t>
            </a:r>
            <a:r>
              <a:rPr lang="en-US" altLang="en-US" sz="2000" b="0" dirty="0">
                <a:latin typeface="+mj-lt"/>
              </a:rPr>
              <a:t>se of </a:t>
            </a:r>
            <a:r>
              <a:rPr lang="en-US" altLang="en-US" sz="2000" b="0" u="sng" dirty="0">
                <a:latin typeface="+mj-lt"/>
              </a:rPr>
              <a:t>P</a:t>
            </a:r>
            <a:r>
              <a:rPr lang="en-US" altLang="en-US" sz="2000" b="0" dirty="0">
                <a:latin typeface="+mj-lt"/>
              </a:rPr>
              <a:t>ostoperative </a:t>
            </a:r>
            <a:r>
              <a:rPr lang="en-US" altLang="en-US" sz="2000" b="0" u="sng" dirty="0">
                <a:latin typeface="+mj-lt"/>
              </a:rPr>
              <a:t>R</a:t>
            </a:r>
            <a:r>
              <a:rPr lang="en-US" altLang="en-US" sz="2000" b="0" dirty="0">
                <a:latin typeface="+mj-lt"/>
              </a:rPr>
              <a:t>adiotherapy </a:t>
            </a:r>
            <a:r>
              <a:rPr lang="en-US" altLang="en-US" sz="2000" b="0" dirty="0" err="1">
                <a:latin typeface="+mj-lt"/>
              </a:rPr>
              <a:t>aft</a:t>
            </a:r>
            <a:r>
              <a:rPr lang="en-US" altLang="en-US" sz="2000" b="0" u="sng" dirty="0" err="1">
                <a:latin typeface="+mj-lt"/>
              </a:rPr>
              <a:t>E</a:t>
            </a:r>
            <a:r>
              <a:rPr lang="en-US" altLang="en-US" sz="2000" b="0" dirty="0" err="1">
                <a:latin typeface="+mj-lt"/>
              </a:rPr>
              <a:t>r</a:t>
            </a:r>
            <a:r>
              <a:rPr lang="en-US" altLang="en-US" sz="2000" b="0" dirty="0">
                <a:latin typeface="+mj-lt"/>
              </a:rPr>
              <a:t> </a:t>
            </a:r>
            <a:r>
              <a:rPr lang="en-US" altLang="en-US" sz="2000" b="0" u="sng" dirty="0" err="1">
                <a:latin typeface="+mj-lt"/>
              </a:rPr>
              <a:t>M</a:t>
            </a:r>
            <a:r>
              <a:rPr lang="en-US" altLang="en-US" sz="2000" b="0" dirty="0" err="1">
                <a:latin typeface="+mj-lt"/>
              </a:rPr>
              <a:t>astect</a:t>
            </a:r>
            <a:r>
              <a:rPr lang="en-US" altLang="en-US" sz="2000" b="0" u="sng" dirty="0" err="1">
                <a:latin typeface="+mj-lt"/>
              </a:rPr>
              <a:t>O</a:t>
            </a:r>
            <a:r>
              <a:rPr lang="en-US" altLang="en-US" sz="2000" b="0" dirty="0" err="1">
                <a:latin typeface="+mj-lt"/>
              </a:rPr>
              <a:t>my</a:t>
            </a:r>
            <a:r>
              <a:rPr lang="en-US" altLang="en-US" sz="2000" b="0" dirty="0">
                <a:latin typeface="+mj-lt"/>
              </a:rPr>
              <a:t>)</a:t>
            </a:r>
            <a:endParaRPr lang="en-US" altLang="en-US" sz="2000" b="0" dirty="0">
              <a:solidFill>
                <a:schemeClr val="folHlink"/>
              </a:solidFill>
              <a:latin typeface="+mj-lt"/>
            </a:endParaRPr>
          </a:p>
          <a:p>
            <a:pPr algn="ctr">
              <a:spcAft>
                <a:spcPts val="1200"/>
              </a:spcAft>
              <a:buNone/>
            </a:pPr>
            <a:r>
              <a:rPr lang="en-US" altLang="en-US" sz="1800" b="0" dirty="0">
                <a:latin typeface="+mj-lt"/>
              </a:rPr>
              <a:t>Scottish Cancer Trials Breast Group</a:t>
            </a:r>
          </a:p>
          <a:p>
            <a:pPr algn="ctr">
              <a:spcAft>
                <a:spcPts val="1200"/>
              </a:spcAft>
              <a:buNone/>
            </a:pPr>
            <a:r>
              <a:rPr lang="en-US" altLang="en-US" sz="1800" b="0" dirty="0">
                <a:latin typeface="+mj-lt"/>
              </a:rPr>
              <a:t>Closed 2014</a:t>
            </a:r>
          </a:p>
          <a:p>
            <a:pPr>
              <a:buFontTx/>
              <a:buNone/>
            </a:pPr>
            <a:r>
              <a:rPr lang="en-US" altLang="en-US" sz="2000" dirty="0">
                <a:latin typeface="+mj-lt"/>
              </a:rPr>
              <a:t>Phase III trial of +/- PMRT in intermediate risk breast cancer (N=1607):</a:t>
            </a:r>
          </a:p>
          <a:p>
            <a:r>
              <a:rPr lang="en-US" altLang="en-US" sz="1600" b="0" dirty="0">
                <a:latin typeface="+mj-lt"/>
              </a:rPr>
              <a:t>pT</a:t>
            </a:r>
            <a:r>
              <a:rPr lang="en-US" altLang="en-US" sz="1600" b="0" baseline="-25000" dirty="0">
                <a:latin typeface="+mj-lt"/>
              </a:rPr>
              <a:t>1</a:t>
            </a:r>
            <a:r>
              <a:rPr lang="en-US" altLang="en-US" sz="1600" b="0" dirty="0">
                <a:latin typeface="+mj-lt"/>
              </a:rPr>
              <a:t>N</a:t>
            </a:r>
            <a:r>
              <a:rPr lang="en-US" altLang="en-US" sz="1600" b="0" baseline="-25000" dirty="0">
                <a:latin typeface="+mj-lt"/>
              </a:rPr>
              <a:t>1</a:t>
            </a:r>
            <a:r>
              <a:rPr lang="en-US" altLang="en-US" sz="1600" b="0" dirty="0">
                <a:latin typeface="+mj-lt"/>
              </a:rPr>
              <a:t> or pT</a:t>
            </a:r>
            <a:r>
              <a:rPr lang="en-US" altLang="en-US" sz="1600" b="0" baseline="-25000" dirty="0">
                <a:latin typeface="+mj-lt"/>
              </a:rPr>
              <a:t>2</a:t>
            </a:r>
            <a:r>
              <a:rPr lang="en-US" altLang="en-US" sz="1600" b="0" dirty="0">
                <a:latin typeface="+mj-lt"/>
              </a:rPr>
              <a:t> N</a:t>
            </a:r>
            <a:r>
              <a:rPr lang="en-US" altLang="en-US" sz="1600" b="0" baseline="-25000" dirty="0">
                <a:latin typeface="+mj-lt"/>
              </a:rPr>
              <a:t>0-1</a:t>
            </a:r>
            <a:r>
              <a:rPr lang="en-US" altLang="en-US" sz="1600" b="0" dirty="0">
                <a:latin typeface="+mj-lt"/>
              </a:rPr>
              <a:t>or pT3N0 </a:t>
            </a:r>
            <a:endParaRPr lang="en-US" altLang="en-US" sz="1600" b="0" baseline="-25000" dirty="0">
              <a:latin typeface="+mj-lt"/>
            </a:endParaRPr>
          </a:p>
          <a:p>
            <a:r>
              <a:rPr lang="en-US" altLang="en-US" sz="1600" b="0" dirty="0">
                <a:latin typeface="+mj-lt"/>
              </a:rPr>
              <a:t>1-3 positive nodes or N</a:t>
            </a:r>
            <a:r>
              <a:rPr lang="en-US" altLang="en-US" sz="1600" b="0" baseline="-25000" dirty="0">
                <a:latin typeface="+mj-lt"/>
              </a:rPr>
              <a:t>0</a:t>
            </a:r>
            <a:r>
              <a:rPr lang="en-US" altLang="en-US" sz="1600" b="0" dirty="0">
                <a:latin typeface="+mj-lt"/>
              </a:rPr>
              <a:t> with grade 3 histology or LVI</a:t>
            </a:r>
          </a:p>
          <a:p>
            <a:r>
              <a:rPr lang="en-US" sz="1400" dirty="0"/>
              <a:t>PMRT arm gave “chest wall radiation”</a:t>
            </a:r>
          </a:p>
          <a:p>
            <a:pPr lvl="1"/>
            <a:r>
              <a:rPr lang="en-US" sz="1100" dirty="0"/>
              <a:t>“Axillary irradiation was not allowed, but medial </a:t>
            </a:r>
            <a:r>
              <a:rPr lang="en-US" sz="1100" dirty="0" err="1"/>
              <a:t>periclavicular</a:t>
            </a:r>
            <a:r>
              <a:rPr lang="en-US" sz="1100" dirty="0"/>
              <a:t> or internal mammary chain irradiation was permitted according to local policy of the </a:t>
            </a:r>
            <a:r>
              <a:rPr lang="en-US" sz="1100" dirty="0" err="1"/>
              <a:t>centres</a:t>
            </a:r>
            <a:r>
              <a:rPr lang="en-US" sz="1100" dirty="0"/>
              <a:t>.”</a:t>
            </a:r>
          </a:p>
          <a:p>
            <a:r>
              <a:rPr lang="en-US" altLang="en-US" sz="1500" b="0" u="sng" dirty="0">
                <a:latin typeface="+mj-lt"/>
              </a:rPr>
              <a:t>Patient Characteristics</a:t>
            </a:r>
            <a:r>
              <a:rPr lang="en-US" altLang="en-US" sz="1500" b="0" dirty="0">
                <a:latin typeface="+mj-lt"/>
              </a:rPr>
              <a:t>:  98% T1-2;  26% N0 and 59% 1-2 LN+:  76% HR+</a:t>
            </a:r>
          </a:p>
          <a:p>
            <a:r>
              <a:rPr lang="en-US" altLang="en-US" sz="2000" dirty="0">
                <a:latin typeface="+mj-lt"/>
              </a:rPr>
              <a:t>10 Yr OS: </a:t>
            </a:r>
          </a:p>
          <a:p>
            <a:pPr lvl="1"/>
            <a:r>
              <a:rPr lang="en-US" altLang="en-US" sz="1600" dirty="0">
                <a:latin typeface="+mj-lt"/>
              </a:rPr>
              <a:t>PMRT = 81.4%</a:t>
            </a:r>
          </a:p>
          <a:p>
            <a:pPr lvl="1"/>
            <a:r>
              <a:rPr lang="en-US" altLang="en-US" sz="1600" dirty="0">
                <a:latin typeface="+mj-lt"/>
              </a:rPr>
              <a:t>No PMRT = 82%</a:t>
            </a:r>
          </a:p>
          <a:p>
            <a:pPr lvl="1"/>
            <a:r>
              <a:rPr lang="en-US" altLang="en-US" sz="1600" dirty="0">
                <a:latin typeface="+mj-lt"/>
              </a:rPr>
              <a:t>2% absolute reduction in chest wall recurrence (RR not reported)</a:t>
            </a:r>
          </a:p>
          <a:p>
            <a:pPr lvl="1"/>
            <a:endParaRPr lang="en-US" altLang="en-US" sz="1600" dirty="0">
              <a:latin typeface="+mj-lt"/>
            </a:endParaRPr>
          </a:p>
          <a:p>
            <a:endParaRPr lang="en-US" altLang="en-US" sz="1600" b="0" dirty="0">
              <a:latin typeface="+mj-lt"/>
            </a:endParaRPr>
          </a:p>
        </p:txBody>
      </p:sp>
      <p:sp>
        <p:nvSpPr>
          <p:cNvPr id="2" name="TextBox 1">
            <a:extLst>
              <a:ext uri="{FF2B5EF4-FFF2-40B4-BE49-F238E27FC236}">
                <a16:creationId xmlns:a16="http://schemas.microsoft.com/office/drawing/2014/main" id="{EF2263F3-678C-A55A-6A93-909A2AC715EA}"/>
              </a:ext>
            </a:extLst>
          </p:cNvPr>
          <p:cNvSpPr txBox="1"/>
          <p:nvPr/>
        </p:nvSpPr>
        <p:spPr>
          <a:xfrm>
            <a:off x="4557998" y="6246341"/>
            <a:ext cx="6655759" cy="307777"/>
          </a:xfrm>
          <a:prstGeom prst="rect">
            <a:avLst/>
          </a:prstGeom>
          <a:noFill/>
        </p:spPr>
        <p:txBody>
          <a:bodyPr wrap="square" rtlCol="0">
            <a:spAutoFit/>
          </a:bodyPr>
          <a:lstStyle/>
          <a:p>
            <a:pPr algn="r"/>
            <a:r>
              <a:rPr lang="en-US" sz="1400" dirty="0"/>
              <a:t>Kunkler I, San Antonio Breast Cancer Symposium, Abstract GS2-03. 2024</a:t>
            </a:r>
          </a:p>
        </p:txBody>
      </p:sp>
    </p:spTree>
    <p:extLst>
      <p:ext uri="{BB962C8B-B14F-4D97-AF65-F5344CB8AC3E}">
        <p14:creationId xmlns:p14="http://schemas.microsoft.com/office/powerpoint/2010/main" val="29316159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80"/>
</p:tagLst>
</file>

<file path=ppt/tags/tag2.xml><?xml version="1.0" encoding="utf-8"?>
<p:tagLst xmlns:a="http://schemas.openxmlformats.org/drawingml/2006/main" xmlns:r="http://schemas.openxmlformats.org/officeDocument/2006/relationships" xmlns:p="http://schemas.openxmlformats.org/presentationml/2006/main">
  <p:tag name="AS_UNIQUEID" val="81"/>
</p:tagLst>
</file>

<file path=ppt/tags/tag3.xml><?xml version="1.0" encoding="utf-8"?>
<p:tagLst xmlns:a="http://schemas.openxmlformats.org/drawingml/2006/main" xmlns:r="http://schemas.openxmlformats.org/officeDocument/2006/relationships" xmlns:p="http://schemas.openxmlformats.org/presentationml/2006/main">
  <p:tag name="AS_UNIQUEID" val="83"/>
</p:tagLst>
</file>

<file path=ppt/tags/tag4.xml><?xml version="1.0" encoding="utf-8"?>
<p:tagLst xmlns:a="http://schemas.openxmlformats.org/drawingml/2006/main" xmlns:r="http://schemas.openxmlformats.org/officeDocument/2006/relationships" xmlns:p="http://schemas.openxmlformats.org/presentationml/2006/main">
  <p:tag name="AS_UNIQUEID" val="84"/>
</p:tagLst>
</file>

<file path=ppt/tags/tag5.xml><?xml version="1.0" encoding="utf-8"?>
<p:tagLst xmlns:a="http://schemas.openxmlformats.org/drawingml/2006/main" xmlns:r="http://schemas.openxmlformats.org/officeDocument/2006/relationships" xmlns:p="http://schemas.openxmlformats.org/presentationml/2006/main">
  <p:tag name="AS_UNIQUEID" val="85"/>
</p:tagLst>
</file>

<file path=ppt/tags/tag6.xml><?xml version="1.0" encoding="utf-8"?>
<p:tagLst xmlns:a="http://schemas.openxmlformats.org/drawingml/2006/main" xmlns:r="http://schemas.openxmlformats.org/officeDocument/2006/relationships" xmlns:p="http://schemas.openxmlformats.org/presentationml/2006/main">
  <p:tag name="AS_UNIQUEID" val="88"/>
</p:tagLst>
</file>

<file path=ppt/tags/tag7.xml><?xml version="1.0" encoding="utf-8"?>
<p:tagLst xmlns:a="http://schemas.openxmlformats.org/drawingml/2006/main" xmlns:r="http://schemas.openxmlformats.org/officeDocument/2006/relationships" xmlns:p="http://schemas.openxmlformats.org/presentationml/2006/main">
  <p:tag name="AS_UNIQUEID" val="90"/>
</p:tagLst>
</file>

<file path=ppt/tags/tag8.xml><?xml version="1.0" encoding="utf-8"?>
<p:tagLst xmlns:a="http://schemas.openxmlformats.org/drawingml/2006/main" xmlns:r="http://schemas.openxmlformats.org/officeDocument/2006/relationships" xmlns:p="http://schemas.openxmlformats.org/presentationml/2006/main">
  <p:tag name="AS_UNIQUEID" val="90"/>
</p:tagLst>
</file>

<file path=ppt/tags/tag9.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SeidmanMC">
  <a:themeElements>
    <a:clrScheme name="Color Palette with UH Colors">
      <a:dk1>
        <a:sysClr val="windowText" lastClr="000000"/>
      </a:dk1>
      <a:lt1>
        <a:sysClr val="window" lastClr="FFFFFF"/>
      </a:lt1>
      <a:dk2>
        <a:srgbClr val="D12232"/>
      </a:dk2>
      <a:lt2>
        <a:srgbClr val="E8DBC6"/>
      </a:lt2>
      <a:accent1>
        <a:srgbClr val="EEA420"/>
      </a:accent1>
      <a:accent2>
        <a:srgbClr val="0C377B"/>
      </a:accent2>
      <a:accent3>
        <a:srgbClr val="A11E2A"/>
      </a:accent3>
      <a:accent4>
        <a:srgbClr val="27BF00"/>
      </a:accent4>
      <a:accent5>
        <a:srgbClr val="FF65AC"/>
      </a:accent5>
      <a:accent6>
        <a:srgbClr val="FF740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estof RadOnc2019 [Compatibility Mode]" id="{619982B0-A43A-43F9-AFA6-94F012015B44}" vid="{4177F4AF-7F0B-4C16-921D-22079AE85132}"/>
    </a:ext>
  </a:extLst>
</a:theme>
</file>

<file path=ppt/theme/theme2.xml><?xml version="1.0" encoding="utf-8"?>
<a:theme xmlns:a="http://schemas.openxmlformats.org/drawingml/2006/main" name="Office Theme">
  <a:themeElements>
    <a:clrScheme name="Color Palette with UH Colors">
      <a:dk1>
        <a:sysClr val="windowText" lastClr="000000"/>
      </a:dk1>
      <a:lt1>
        <a:sysClr val="window" lastClr="FFFFFF"/>
      </a:lt1>
      <a:dk2>
        <a:srgbClr val="D12232"/>
      </a:dk2>
      <a:lt2>
        <a:srgbClr val="E8DBC6"/>
      </a:lt2>
      <a:accent1>
        <a:srgbClr val="EEA420"/>
      </a:accent1>
      <a:accent2>
        <a:srgbClr val="0C377B"/>
      </a:accent2>
      <a:accent3>
        <a:srgbClr val="A11E2A"/>
      </a:accent3>
      <a:accent4>
        <a:srgbClr val="27BF00"/>
      </a:accent4>
      <a:accent5>
        <a:srgbClr val="FF65AC"/>
      </a:accent5>
      <a:accent6>
        <a:srgbClr val="FF740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Color Palette with UH Colors">
      <a:dk1>
        <a:sysClr val="windowText" lastClr="000000"/>
      </a:dk1>
      <a:lt1>
        <a:sysClr val="window" lastClr="FFFFFF"/>
      </a:lt1>
      <a:dk2>
        <a:srgbClr val="D12232"/>
      </a:dk2>
      <a:lt2>
        <a:srgbClr val="E8DBC6"/>
      </a:lt2>
      <a:accent1>
        <a:srgbClr val="EEA420"/>
      </a:accent1>
      <a:accent2>
        <a:srgbClr val="0C377B"/>
      </a:accent2>
      <a:accent3>
        <a:srgbClr val="A11E2A"/>
      </a:accent3>
      <a:accent4>
        <a:srgbClr val="27BF00"/>
      </a:accent4>
      <a:accent5>
        <a:srgbClr val="FF65AC"/>
      </a:accent5>
      <a:accent6>
        <a:srgbClr val="FF740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10f3a55-5827-4867-b053-f8bf38e98e1a" xsi:nil="true"/>
    <lcf76f155ced4ddcb4097134ff3c332f xmlns="45e9ec89-519e-4911-95c9-484d5e7a405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7" ma:contentTypeDescription="Create a new document." ma:contentTypeScope="" ma:versionID="62bcf0d535e8160328420235242ad947">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e2631bbb7d3fab08e0f44285d288a533"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B68703-CD5C-4843-9636-715B7A81E811}">
  <ds:schemaRefs>
    <ds:schemaRef ds:uri="http://schemas.microsoft.com/sharepoint/v3/contenttype/forms"/>
  </ds:schemaRefs>
</ds:datastoreItem>
</file>

<file path=customXml/itemProps2.xml><?xml version="1.0" encoding="utf-8"?>
<ds:datastoreItem xmlns:ds="http://schemas.openxmlformats.org/officeDocument/2006/customXml" ds:itemID="{00D489EC-DD47-446E-80A7-7D6E10A2C301}">
  <ds:schemaRefs>
    <ds:schemaRef ds:uri="http://schemas.microsoft.com/office/2006/metadata/properties"/>
    <ds:schemaRef ds:uri="http://schemas.microsoft.com/office/infopath/2007/PartnerControls"/>
    <ds:schemaRef ds:uri="810f3a55-5827-4867-b053-f8bf38e98e1a"/>
    <ds:schemaRef ds:uri="45e9ec89-519e-4911-95c9-484d5e7a405c"/>
  </ds:schemaRefs>
</ds:datastoreItem>
</file>

<file path=customXml/itemProps3.xml><?xml version="1.0" encoding="utf-8"?>
<ds:datastoreItem xmlns:ds="http://schemas.openxmlformats.org/officeDocument/2006/customXml" ds:itemID="{F1331D50-ED72-47DC-B2DA-C2B992B621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f4fd2f8-4c96-45ab-9b15-7831920f55cf}" enabled="0" method="" siteId="{ef4fd2f8-4c96-45ab-9b15-7831920f55cf}" removed="1"/>
</clbl:labelList>
</file>

<file path=docProps/app.xml><?xml version="1.0" encoding="utf-8"?>
<Properties xmlns="http://schemas.openxmlformats.org/officeDocument/2006/extended-properties" xmlns:vt="http://schemas.openxmlformats.org/officeDocument/2006/docPropsVTypes">
  <Template>Bestof RadOnc2019</Template>
  <TotalTime>4706</TotalTime>
  <Words>6594</Words>
  <Application>Microsoft Office PowerPoint</Application>
  <PresentationFormat>Widescreen</PresentationFormat>
  <Paragraphs>639</Paragraphs>
  <Slides>72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Arial</vt:lpstr>
      <vt:lpstr>Calibri</vt:lpstr>
      <vt:lpstr>Guardian TextSans Web</vt:lpstr>
      <vt:lpstr>Helvetica</vt:lpstr>
      <vt:lpstr>Helvetica Neue</vt:lpstr>
      <vt:lpstr>Roboto Slab</vt:lpstr>
      <vt:lpstr>Symbol</vt:lpstr>
      <vt:lpstr>Times</vt:lpstr>
      <vt:lpstr>Times New Roman</vt:lpstr>
      <vt:lpstr>Wingdings</vt:lpstr>
      <vt:lpstr>SeidmanMC</vt:lpstr>
      <vt:lpstr>PowerPoint Presentation</vt:lpstr>
      <vt:lpstr>Post-mastectomy Radiation (PMRT) Outline</vt:lpstr>
      <vt:lpstr>Local Regional Recurrence Classic Risk Groups</vt:lpstr>
      <vt:lpstr>PowerPoint Presentation</vt:lpstr>
      <vt:lpstr>PowerPoint Presentation</vt:lpstr>
      <vt:lpstr>PowerPoint Presentation</vt:lpstr>
      <vt:lpstr>PowerPoint Presentation</vt:lpstr>
      <vt:lpstr>EBCTCG: Radiotherapy to regional nodes in early breast cancer: an individual patient data meta-analysis of 14 324 women in 16 trials</vt:lpstr>
      <vt:lpstr>PowerPoint Presentation</vt:lpstr>
      <vt:lpstr>Post-mastectomy Radiation:  Summary of Classic Studies</vt:lpstr>
      <vt:lpstr>Post-mastectomy Radiation: Benefit of  PMRT in Intermediate Risk Patients </vt:lpstr>
      <vt:lpstr>Indications for Post-mastectomy Radiation after Neoadjuvant Chemotherapy (NAC) </vt:lpstr>
      <vt:lpstr>Predictors of Locoregional Recurrence After Neoadjuvant Chemotherapy: Results From Combined Analysis of  National Surgical Adjuvant Breast and Bowel Project B-18 and B-27 </vt:lpstr>
      <vt:lpstr>Predictors of Locoregional Recurrence After Neoadjuvant Chemotherapy: Results From Combined Analysis of  National Surgical Adjuvant Breast and Bowel Project B-18 and B-27 </vt:lpstr>
      <vt:lpstr>Locoregional Recurrence Risk After Neoadjuvant Chemotherapy: A Pooled Analysis of Nine German Prospective Neoadjuvant BC Trials</vt:lpstr>
      <vt:lpstr>Locoregional Recurrence Risk After Neoadjuvant Chemotherapy: A Pooled Analysis of Nine German Prospective Neoadjuvant BC Trials</vt:lpstr>
      <vt:lpstr>Locoregional Recurrence Risk After Neoadjuvant Chemotherapy: A Pooled Analysis of Nine German Prospective Neoadjuvant BC Trials</vt:lpstr>
      <vt:lpstr>NSABP B51/RTOG 1304: Randomized Phase III Trial Evaluating Postmastectomy Chest Wall and Regional Nodal XRT and Post-lumpectomy RNRT in Pts With Positive Ax Nodes Before NC Who Convert to Pathologically Negative Ax Nodes After NAC Clinical stages cT1-3 cN1</vt:lpstr>
      <vt:lpstr>NSABP B51/RTOG 1304: Randomized Phase III Trial Evaluating Postmastectomy Chest Wall and Regional Nodal XRT and Post-lumpectomy RNRT in Pts With Positive Ax Nodes Before NC Who Convert to Pathologically Negative Ax Nodes After NAC, Clinical stages cT1-3 cN1</vt:lpstr>
      <vt:lpstr>NSABP B51/RTOG 1304</vt:lpstr>
      <vt:lpstr>IJROBP Gray Zone:  B-51 and Omission of Nodal Radiation: One Size Fits All? </vt:lpstr>
      <vt:lpstr>IJROBP Gray Zone:  B-51 and Omission of Nodal Radiation: One Size Fits All? </vt:lpstr>
      <vt:lpstr>Genomic Assays for PMRT Indications</vt:lpstr>
      <vt:lpstr>21-Gene Recurrence Score and Locoregional Recurrence in Node-Positive/ER-Positive Breast Cancer Treated With Chemo-Endocrine Therapy NSABP B-28 </vt:lpstr>
      <vt:lpstr>21-Gene Recurrence Score and Locoregional Recurrence in Node-Positive/ER-Positive Breast Cancer Treated With Chemo-Endocrine Therapy NSABP B-28 </vt:lpstr>
      <vt:lpstr>PowerPoint Presentation</vt:lpstr>
      <vt:lpstr>Association of 21-gene RS and LRR in N+ Breast Cancer</vt:lpstr>
      <vt:lpstr>NCDB Analysis of 21-gene RS and PMRT Benefit </vt:lpstr>
      <vt:lpstr>PowerPoint Presentation</vt:lpstr>
      <vt:lpstr>PowerPoint Presentation</vt:lpstr>
      <vt:lpstr>PowerPoint Presentation</vt:lpstr>
      <vt:lpstr>Utilizing the genomically adjusted radiation dose (GARD) to personalize adjuvant radiotherapy in triple negative breast cancer management </vt:lpstr>
      <vt:lpstr>Genomic analysis of radiosensitivity in breast cancer</vt:lpstr>
      <vt:lpstr>Profile for the Omission of Local Adjuvant Radiotherapy (POLAR) </vt:lpstr>
      <vt:lpstr>PowerPoint Presentation</vt:lpstr>
      <vt:lpstr>PowerPoint Presentation</vt:lpstr>
      <vt:lpstr>PowerPoint Presentation</vt:lpstr>
      <vt:lpstr>Patterns of Locoregional Failure in Patients w/ Operable BC Treated by  Mastectomy and Adj Chemo ± Tamoxifen and w/o RT   </vt:lpstr>
      <vt:lpstr>Radiation Treatment Planning Techniques</vt:lpstr>
      <vt:lpstr>Post-mastectomy Radiation: RTOG Atlas</vt:lpstr>
      <vt:lpstr>NRG RADCOMP Breast Atlas</vt:lpstr>
      <vt:lpstr>Radiation Treatment Planning</vt:lpstr>
      <vt:lpstr>PowerPoint Presentation</vt:lpstr>
      <vt:lpstr>Radiation Treatment Planning</vt:lpstr>
      <vt:lpstr>PowerPoint Presentation</vt:lpstr>
      <vt:lpstr>  Protons       Photons        Same CT</vt:lpstr>
      <vt:lpstr>FABREC Study </vt:lpstr>
      <vt:lpstr>Alliance 221505 RT-CHARM: Hypofractionated Radiation Therapy After Mastectomy in Preventing Recurrence in Patients With Stage IIa – IIIa BC</vt:lpstr>
      <vt:lpstr>ASTRO 2024: Alliance 221505 RT-CHARM: Hypofractionated Radiation Therapy After Mastectomy in Preventing Recurrence in Patients With Stage IIa – IIIa BC</vt:lpstr>
      <vt:lpstr>ASTRO 2024:  Primary Outcome Analysis for Shortening Adjuvant Photon Irradiation to Reduce Edema (SAPHIRE): A Randomized, Phase III Trial of Hypo- vs. Conventionally Fractionated Regional Nodal Irradiation (RNI) </vt:lpstr>
      <vt:lpstr>ESMO 2024:  HypoG-01 Phase III UNICANCER:  Locoregional hypo vs normofractionated RT in early breast cancer</vt:lpstr>
      <vt:lpstr>Comparison of hypofractionation and conventional fractionation in postmastectomy radiotherapy after immediate breast reconstruction: A meta-analysis of complications,  Hayashi et al., Eur J Cancer, 2025: 227 </vt:lpstr>
      <vt:lpstr>PowerPoint Presentation</vt:lpstr>
      <vt:lpstr>Deep Inspiration Breath Hold</vt:lpstr>
      <vt:lpstr>Summary of PMRT Indications</vt:lpstr>
      <vt:lpstr>Guidelines for Post-mastectomy Radiation Patient Selection and Techniques</vt:lpstr>
      <vt:lpstr>PowerPoint Presentation</vt:lpstr>
      <vt:lpstr>Postmastectomy Radiation Therapy: An ASTRO/ASCO/SSO Clinical Practice Guideline </vt:lpstr>
      <vt:lpstr>Postmastectomy Radiation Therapy: An ASTRO/ASCO/SSO Clinical Practice Guideline</vt:lpstr>
      <vt:lpstr>Postmastectomy Radiation Therapy: An ASTRO/ASCO/SSO Clinical Practice Guideline </vt:lpstr>
      <vt:lpstr>American Radium Society Appropriate Use Criteria Guideline for Post-mastectomy Radiation</vt:lpstr>
      <vt:lpstr>American Radium Society Appropriate Use Criteria Guideline for Post-mastectomy Radiation</vt:lpstr>
      <vt:lpstr>PowerPoint Presentation</vt:lpstr>
      <vt:lpstr>PowerPoint Presentation</vt:lpstr>
      <vt:lpstr>PowerPoint Presentation</vt:lpstr>
      <vt:lpstr>PowerPoint Presentation</vt:lpstr>
      <vt:lpstr>Pending and Ongoing Trials of Post-Mastectomy Radiotherapy </vt:lpstr>
      <vt:lpstr>Alliance 011202: Randomized Phase III Trial Comparing Axillary Lymph Node Dissection to Axillary Radiation in BC (cT1-3N1) With Positive SLN Disease After Neoadjuvant Chemotherapy</vt:lpstr>
      <vt:lpstr>RF2-01: Factors Influencing Additional Nodal Disease and Pathologic Nodal Upstaging with Axillary Dissection in Patients with Residual Node Positive Breast Cancer After Neoadjuvant Chemotherapy Enrolled on Alliance A011202 Clinical Trial J Boughey, SABCS 2024 </vt:lpstr>
      <vt:lpstr>PowerPoint Presentation</vt:lpstr>
      <vt:lpstr>PowerPoint Presentation</vt:lpstr>
      <vt:lpstr>PowerPoint Presentation</vt:lpstr>
    </vt:vector>
  </TitlesOfParts>
  <Company>UHHS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Of Radiation Oncology: Breast Cancer</dc:title>
  <dc:creator>Harris, Eleanor Elizabeth Ramsey</dc:creator>
  <cp:lastModifiedBy>Peter Gray</cp:lastModifiedBy>
  <cp:revision>94</cp:revision>
  <dcterms:created xsi:type="dcterms:W3CDTF">2019-11-08T15:34:22Z</dcterms:created>
  <dcterms:modified xsi:type="dcterms:W3CDTF">2025-11-06T22:08:48Z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0x0101004C9E166F0CC97B47B53690FEF2A49C61</vt:lpwstr>
  </property>
</Properties>
</file>