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8.xml" ContentType="application/vnd.openxmlformats-officedocument.theme+xml"/>
  <Override PartName="/ppt/tags/tag6.xml" ContentType="application/vnd.openxmlformats-officedocument.presentationml.tags+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7.xml" ContentType="application/vnd.openxmlformats-officedocument.presentationml.tags+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699" r:id="rId4"/>
    <p:sldMasterId id="2147493719" r:id="rId5"/>
    <p:sldMasterId id="2147493830" r:id="rId6"/>
    <p:sldMasterId id="2147493855" r:id="rId7"/>
    <p:sldMasterId id="2147493891" r:id="rId8"/>
    <p:sldMasterId id="2147493915" r:id="rId9"/>
    <p:sldMasterId id="2147493941" r:id="rId10"/>
    <p:sldMasterId id="2147493979" r:id="rId11"/>
    <p:sldMasterId id="2147493991" r:id="rId12"/>
    <p:sldMasterId id="2147493994" r:id="rId13"/>
    <p:sldMasterId id="2147494042" r:id="rId14"/>
    <p:sldMasterId id="2147494056" r:id="rId15"/>
    <p:sldMasterId id="2147494071" r:id="rId16"/>
    <p:sldMasterId id="2147494080" r:id="rId17"/>
    <p:sldMasterId id="2147494102" r:id="rId18"/>
    <p:sldMasterId id="2147494130" r:id="rId19"/>
    <p:sldMasterId id="2147494150" r:id="rId20"/>
    <p:sldMasterId id="2147494157" r:id="rId21"/>
    <p:sldMasterId id="2147494180" r:id="rId22"/>
    <p:sldMasterId id="2147494192" r:id="rId23"/>
    <p:sldMasterId id="2147494213" r:id="rId24"/>
  </p:sldMasterIdLst>
  <p:notesMasterIdLst>
    <p:notesMasterId r:id="rId119"/>
  </p:notesMasterIdLst>
  <p:handoutMasterIdLst>
    <p:handoutMasterId r:id="rId120"/>
  </p:handoutMasterIdLst>
  <p:sldIdLst>
    <p:sldId id="2145706500" r:id="rId25"/>
    <p:sldId id="2147470243" r:id="rId26"/>
    <p:sldId id="669" r:id="rId27"/>
    <p:sldId id="938" r:id="rId28"/>
    <p:sldId id="6008" r:id="rId29"/>
    <p:sldId id="6010" r:id="rId30"/>
    <p:sldId id="6004" r:id="rId31"/>
    <p:sldId id="327" r:id="rId32"/>
    <p:sldId id="337" r:id="rId33"/>
    <p:sldId id="3153" r:id="rId34"/>
    <p:sldId id="286" r:id="rId35"/>
    <p:sldId id="6009" r:id="rId36"/>
    <p:sldId id="6019" r:id="rId37"/>
    <p:sldId id="2147475624" r:id="rId38"/>
    <p:sldId id="2147483205" r:id="rId39"/>
    <p:sldId id="2147483206" r:id="rId40"/>
    <p:sldId id="2147483207" r:id="rId41"/>
    <p:sldId id="2147483208" r:id="rId42"/>
    <p:sldId id="2147483212" r:id="rId43"/>
    <p:sldId id="343" r:id="rId44"/>
    <p:sldId id="2147483213" r:id="rId45"/>
    <p:sldId id="2147483238" r:id="rId46"/>
    <p:sldId id="2147483215" r:id="rId47"/>
    <p:sldId id="2147483216" r:id="rId48"/>
    <p:sldId id="2147483242" r:id="rId49"/>
    <p:sldId id="2147483239" r:id="rId50"/>
    <p:sldId id="2147483228" r:id="rId51"/>
    <p:sldId id="2147483244" r:id="rId52"/>
    <p:sldId id="6020" r:id="rId53"/>
    <p:sldId id="2147470233" r:id="rId54"/>
    <p:sldId id="6022" r:id="rId55"/>
    <p:sldId id="2147470234" r:id="rId56"/>
    <p:sldId id="8386" r:id="rId57"/>
    <p:sldId id="6025" r:id="rId58"/>
    <p:sldId id="6026" r:id="rId59"/>
    <p:sldId id="8389" r:id="rId60"/>
    <p:sldId id="8390" r:id="rId61"/>
    <p:sldId id="1747256623" r:id="rId62"/>
    <p:sldId id="2147470237" r:id="rId63"/>
    <p:sldId id="1747256627" r:id="rId64"/>
    <p:sldId id="6031" r:id="rId65"/>
    <p:sldId id="417" r:id="rId66"/>
    <p:sldId id="2147483243" r:id="rId67"/>
    <p:sldId id="287" r:id="rId68"/>
    <p:sldId id="289" r:id="rId69"/>
    <p:sldId id="295" r:id="rId70"/>
    <p:sldId id="2135245481" r:id="rId71"/>
    <p:sldId id="435" r:id="rId72"/>
    <p:sldId id="2147470236" r:id="rId73"/>
    <p:sldId id="2147470349" r:id="rId74"/>
    <p:sldId id="420" r:id="rId75"/>
    <p:sldId id="8381" r:id="rId76"/>
    <p:sldId id="8365" r:id="rId77"/>
    <p:sldId id="6002" r:id="rId78"/>
    <p:sldId id="2147470350" r:id="rId79"/>
    <p:sldId id="5997" r:id="rId80"/>
    <p:sldId id="6032" r:id="rId81"/>
    <p:sldId id="2147483431" r:id="rId82"/>
    <p:sldId id="2147483432" r:id="rId83"/>
    <p:sldId id="2147483446" r:id="rId84"/>
    <p:sldId id="2147483413" r:id="rId85"/>
    <p:sldId id="2147483445" r:id="rId86"/>
    <p:sldId id="2147483470" r:id="rId87"/>
    <p:sldId id="297" r:id="rId88"/>
    <p:sldId id="721" r:id="rId89"/>
    <p:sldId id="719" r:id="rId90"/>
    <p:sldId id="2147470352" r:id="rId91"/>
    <p:sldId id="2147475615" r:id="rId92"/>
    <p:sldId id="2147472200" r:id="rId93"/>
    <p:sldId id="2147475627" r:id="rId94"/>
    <p:sldId id="2147475645" r:id="rId95"/>
    <p:sldId id="2147483245" r:id="rId96"/>
    <p:sldId id="2147475691" r:id="rId97"/>
    <p:sldId id="2147475658" r:id="rId98"/>
    <p:sldId id="2147475692" r:id="rId99"/>
    <p:sldId id="2147475693" r:id="rId100"/>
    <p:sldId id="2147475694" r:id="rId101"/>
    <p:sldId id="2147475695" r:id="rId102"/>
    <p:sldId id="272" r:id="rId103"/>
    <p:sldId id="2147475729" r:id="rId104"/>
    <p:sldId id="2147475709" r:id="rId105"/>
    <p:sldId id="2147475647" r:id="rId106"/>
    <p:sldId id="2147475666" r:id="rId107"/>
    <p:sldId id="2147475652" r:id="rId108"/>
    <p:sldId id="2147475715" r:id="rId109"/>
    <p:sldId id="2147475716" r:id="rId110"/>
    <p:sldId id="2147475719" r:id="rId111"/>
    <p:sldId id="2147483246" r:id="rId112"/>
    <p:sldId id="2147475643" r:id="rId113"/>
    <p:sldId id="309" r:id="rId114"/>
    <p:sldId id="2147475639" r:id="rId115"/>
    <p:sldId id="270" r:id="rId116"/>
    <p:sldId id="647" r:id="rId117"/>
    <p:sldId id="2145706499" r:id="rId1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285" userDrawn="1">
          <p15:clr>
            <a:srgbClr val="A4A3A4"/>
          </p15:clr>
        </p15:guide>
        <p15:guide id="3" pos="158" userDrawn="1">
          <p15:clr>
            <a:srgbClr val="A4A3A4"/>
          </p15:clr>
        </p15:guide>
        <p15:guide id="4" pos="5475" userDrawn="1">
          <p15:clr>
            <a:srgbClr val="A4A3A4"/>
          </p15:clr>
        </p15:guide>
        <p15:guide id="5" pos="2880" userDrawn="1">
          <p15:clr>
            <a:srgbClr val="A4A3A4"/>
          </p15:clr>
        </p15:guide>
        <p15:guide id="6" orient="horz" pos="1329" userDrawn="1">
          <p15:clr>
            <a:srgbClr val="A4A3A4"/>
          </p15:clr>
        </p15:guide>
        <p15:guide id="7" orient="horz" pos="3707">
          <p15:clr>
            <a:srgbClr val="A4A3A4"/>
          </p15:clr>
        </p15:guide>
        <p15:guide id="8" orient="horz" pos="7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D93"/>
    <a:srgbClr val="9D78A6"/>
    <a:srgbClr val="4F8EA0"/>
    <a:srgbClr val="026493"/>
    <a:srgbClr val="00646E"/>
    <a:srgbClr val="8795A0"/>
    <a:srgbClr val="56639D"/>
    <a:srgbClr val="525986"/>
    <a:srgbClr val="729D8D"/>
    <a:srgbClr val="4F8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7" autoAdjust="0"/>
    <p:restoredTop sz="95510" autoAdjust="0"/>
  </p:normalViewPr>
  <p:slideViewPr>
    <p:cSldViewPr snapToGrid="0" snapToObjects="1" showGuides="1">
      <p:cViewPr varScale="1">
        <p:scale>
          <a:sx n="101" d="100"/>
          <a:sy n="101" d="100"/>
        </p:scale>
        <p:origin x="605" y="302"/>
      </p:cViewPr>
      <p:guideLst>
        <p:guide orient="horz" pos="4247"/>
        <p:guide pos="285"/>
        <p:guide pos="158"/>
        <p:guide pos="5475"/>
        <p:guide pos="2880"/>
        <p:guide orient="horz" pos="1329"/>
        <p:guide orient="horz" pos="3707"/>
        <p:guide orient="horz" pos="789"/>
      </p:guideLst>
    </p:cSldViewPr>
  </p:slideViewPr>
  <p:outlineViewPr>
    <p:cViewPr>
      <p:scale>
        <a:sx n="33" d="100"/>
        <a:sy n="33" d="100"/>
      </p:scale>
      <p:origin x="0" y="-2732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3.xml"/><Relationship Id="rId107" Type="http://schemas.openxmlformats.org/officeDocument/2006/relationships/slide" Target="slides/slide8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19.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tableStyles" Target="tableStyles.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notesMaster" Target="notesMasters/notesMaster1.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20" Type="http://schemas.openxmlformats.org/officeDocument/2006/relationships/slideMaster" Target="slideMasters/slideMaster17.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5" Type="http://schemas.openxmlformats.org/officeDocument/2006/relationships/slideMaster" Target="slideMasters/slideMaster12.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0" Type="http://schemas.openxmlformats.org/officeDocument/2006/relationships/slideMaster" Target="slideMasters/slideMaster7.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file:///C:\Users\jadelman\Desktop\pCR%20Graphs.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40578297408401"/>
          <c:y val="3.6516019893707209E-2"/>
          <c:w val="0.82305891689926103"/>
          <c:h val="0.77743888941593098"/>
        </c:manualLayout>
      </c:layout>
      <c:scatterChart>
        <c:scatterStyle val="lineMarker"/>
        <c:varyColors val="0"/>
        <c:ser>
          <c:idx val="0"/>
          <c:order val="0"/>
          <c:tx>
            <c:v>AC-T</c:v>
          </c:tx>
          <c:spPr>
            <a:ln w="31750">
              <a:solidFill>
                <a:schemeClr val="tx2"/>
              </a:solidFill>
            </a:ln>
          </c:spPr>
          <c:marker>
            <c:symbol val="none"/>
          </c:marker>
          <c:xVal>
            <c:numRef>
              <c:f>KM_est_trt_topo!$A$2:$A$1732</c:f>
              <c:numCache>
                <c:formatCode>General</c:formatCode>
                <c:ptCount val="1731"/>
                <c:pt idx="0">
                  <c:v>0</c:v>
                </c:pt>
                <c:pt idx="1">
                  <c:v>3.3000000000000002E-2</c:v>
                </c:pt>
                <c:pt idx="2">
                  <c:v>0.16400000000000001</c:v>
                </c:pt>
                <c:pt idx="3">
                  <c:v>0.19700000000000001</c:v>
                </c:pt>
                <c:pt idx="4">
                  <c:v>0.78900000000000003</c:v>
                </c:pt>
                <c:pt idx="5">
                  <c:v>1.3140000000000001</c:v>
                </c:pt>
                <c:pt idx="6">
                  <c:v>1.4129999999999976</c:v>
                </c:pt>
                <c:pt idx="7">
                  <c:v>1.446</c:v>
                </c:pt>
                <c:pt idx="8">
                  <c:v>1.478</c:v>
                </c:pt>
                <c:pt idx="9">
                  <c:v>1.577</c:v>
                </c:pt>
                <c:pt idx="10">
                  <c:v>2.1680000000000001</c:v>
                </c:pt>
                <c:pt idx="11">
                  <c:v>2.2010000000000001</c:v>
                </c:pt>
                <c:pt idx="12">
                  <c:v>2.2999999999999998</c:v>
                </c:pt>
                <c:pt idx="13">
                  <c:v>2.3329999999999966</c:v>
                </c:pt>
                <c:pt idx="14">
                  <c:v>2.694</c:v>
                </c:pt>
                <c:pt idx="15">
                  <c:v>2.7930000000000001</c:v>
                </c:pt>
                <c:pt idx="16">
                  <c:v>2.8249999999999997</c:v>
                </c:pt>
                <c:pt idx="17">
                  <c:v>2.8909999999999987</c:v>
                </c:pt>
                <c:pt idx="18">
                  <c:v>3.0549999999999997</c:v>
                </c:pt>
                <c:pt idx="19">
                  <c:v>3.121</c:v>
                </c:pt>
                <c:pt idx="20">
                  <c:v>3.1870000000000012</c:v>
                </c:pt>
                <c:pt idx="21">
                  <c:v>3.22</c:v>
                </c:pt>
                <c:pt idx="22">
                  <c:v>3.2530000000000001</c:v>
                </c:pt>
                <c:pt idx="23">
                  <c:v>3.3179999999999987</c:v>
                </c:pt>
                <c:pt idx="24">
                  <c:v>3.4830000000000001</c:v>
                </c:pt>
                <c:pt idx="25">
                  <c:v>3.5149999999999997</c:v>
                </c:pt>
                <c:pt idx="26">
                  <c:v>3.68</c:v>
                </c:pt>
                <c:pt idx="27">
                  <c:v>3.8769999999999967</c:v>
                </c:pt>
                <c:pt idx="28">
                  <c:v>3.9099999999999997</c:v>
                </c:pt>
                <c:pt idx="29">
                  <c:v>3.9430000000000001</c:v>
                </c:pt>
                <c:pt idx="30">
                  <c:v>4.37</c:v>
                </c:pt>
                <c:pt idx="31">
                  <c:v>4.4020000000000001</c:v>
                </c:pt>
                <c:pt idx="32">
                  <c:v>4.5669999999999966</c:v>
                </c:pt>
                <c:pt idx="33">
                  <c:v>4.6319999999999997</c:v>
                </c:pt>
                <c:pt idx="34">
                  <c:v>4.9610000000000003</c:v>
                </c:pt>
                <c:pt idx="35">
                  <c:v>5.0599999999999996</c:v>
                </c:pt>
                <c:pt idx="36">
                  <c:v>5.1249999999999742</c:v>
                </c:pt>
                <c:pt idx="37">
                  <c:v>5.29</c:v>
                </c:pt>
                <c:pt idx="38">
                  <c:v>5.4210000000000003</c:v>
                </c:pt>
                <c:pt idx="39">
                  <c:v>5.4870000000000001</c:v>
                </c:pt>
                <c:pt idx="40">
                  <c:v>5.5519999999999996</c:v>
                </c:pt>
                <c:pt idx="41">
                  <c:v>5.585</c:v>
                </c:pt>
                <c:pt idx="42">
                  <c:v>5.6839999999999966</c:v>
                </c:pt>
                <c:pt idx="43">
                  <c:v>5.9790000000000081</c:v>
                </c:pt>
                <c:pt idx="44">
                  <c:v>6.0449999999999946</c:v>
                </c:pt>
                <c:pt idx="45">
                  <c:v>6.242</c:v>
                </c:pt>
                <c:pt idx="46">
                  <c:v>6.4390000000000081</c:v>
                </c:pt>
                <c:pt idx="47">
                  <c:v>6.8339999999999996</c:v>
                </c:pt>
                <c:pt idx="48">
                  <c:v>6.8669999999999947</c:v>
                </c:pt>
                <c:pt idx="49">
                  <c:v>7.0969999999999995</c:v>
                </c:pt>
                <c:pt idx="50">
                  <c:v>7.6549999999999754</c:v>
                </c:pt>
                <c:pt idx="51">
                  <c:v>7.7860000000000014</c:v>
                </c:pt>
                <c:pt idx="52">
                  <c:v>7.9180000000000001</c:v>
                </c:pt>
                <c:pt idx="53">
                  <c:v>7.9510000000000014</c:v>
                </c:pt>
                <c:pt idx="54">
                  <c:v>8.016</c:v>
                </c:pt>
                <c:pt idx="55">
                  <c:v>8.0489999999999995</c:v>
                </c:pt>
                <c:pt idx="56">
                  <c:v>8.1150000000000002</c:v>
                </c:pt>
                <c:pt idx="57">
                  <c:v>8.1479999999999961</c:v>
                </c:pt>
                <c:pt idx="58">
                  <c:v>8.3780000000000001</c:v>
                </c:pt>
                <c:pt idx="59">
                  <c:v>8.4440000000000008</c:v>
                </c:pt>
                <c:pt idx="60">
                  <c:v>8.5419999999999998</c:v>
                </c:pt>
                <c:pt idx="61">
                  <c:v>8.6080000000000005</c:v>
                </c:pt>
                <c:pt idx="62">
                  <c:v>8.6740000000000013</c:v>
                </c:pt>
                <c:pt idx="63">
                  <c:v>8.7060000000000013</c:v>
                </c:pt>
                <c:pt idx="64">
                  <c:v>8.7389999999999972</c:v>
                </c:pt>
                <c:pt idx="65">
                  <c:v>8.7720000000000002</c:v>
                </c:pt>
                <c:pt idx="66">
                  <c:v>8.8050000000000068</c:v>
                </c:pt>
                <c:pt idx="67">
                  <c:v>8.9690000000000047</c:v>
                </c:pt>
                <c:pt idx="68">
                  <c:v>9.0020000000000007</c:v>
                </c:pt>
                <c:pt idx="69">
                  <c:v>9.1989999999999998</c:v>
                </c:pt>
                <c:pt idx="70">
                  <c:v>9.2319999999999993</c:v>
                </c:pt>
                <c:pt idx="71">
                  <c:v>9.4290000000000003</c:v>
                </c:pt>
                <c:pt idx="72">
                  <c:v>9.4950000000000028</c:v>
                </c:pt>
                <c:pt idx="73">
                  <c:v>9.5280000000000005</c:v>
                </c:pt>
                <c:pt idx="74">
                  <c:v>9.593</c:v>
                </c:pt>
                <c:pt idx="75">
                  <c:v>9.7249999999999996</c:v>
                </c:pt>
                <c:pt idx="76">
                  <c:v>10.086</c:v>
                </c:pt>
                <c:pt idx="77">
                  <c:v>10.513</c:v>
                </c:pt>
                <c:pt idx="78">
                  <c:v>10.809000000000006</c:v>
                </c:pt>
                <c:pt idx="79">
                  <c:v>10.842000000000002</c:v>
                </c:pt>
                <c:pt idx="80">
                  <c:v>10.875000000000016</c:v>
                </c:pt>
                <c:pt idx="81">
                  <c:v>11.039</c:v>
                </c:pt>
                <c:pt idx="82">
                  <c:v>11.17</c:v>
                </c:pt>
                <c:pt idx="83">
                  <c:v>11.302000000000014</c:v>
                </c:pt>
                <c:pt idx="84">
                  <c:v>11.335000000000004</c:v>
                </c:pt>
                <c:pt idx="85">
                  <c:v>11.433</c:v>
                </c:pt>
                <c:pt idx="86">
                  <c:v>11.565000000000014</c:v>
                </c:pt>
                <c:pt idx="87">
                  <c:v>11.696</c:v>
                </c:pt>
                <c:pt idx="88">
                  <c:v>11.728999999999999</c:v>
                </c:pt>
                <c:pt idx="89">
                  <c:v>11.762</c:v>
                </c:pt>
                <c:pt idx="90">
                  <c:v>11.795</c:v>
                </c:pt>
                <c:pt idx="91">
                  <c:v>11.828000000000001</c:v>
                </c:pt>
                <c:pt idx="92">
                  <c:v>11.893000000000002</c:v>
                </c:pt>
                <c:pt idx="93">
                  <c:v>11.926</c:v>
                </c:pt>
                <c:pt idx="94">
                  <c:v>11.959000000000014</c:v>
                </c:pt>
                <c:pt idx="95">
                  <c:v>11.992000000000004</c:v>
                </c:pt>
                <c:pt idx="96">
                  <c:v>12.057</c:v>
                </c:pt>
                <c:pt idx="97">
                  <c:v>12.09</c:v>
                </c:pt>
                <c:pt idx="98">
                  <c:v>12.156000000000002</c:v>
                </c:pt>
                <c:pt idx="99">
                  <c:v>12.189</c:v>
                </c:pt>
                <c:pt idx="100">
                  <c:v>12.222</c:v>
                </c:pt>
                <c:pt idx="101">
                  <c:v>12.386000000000006</c:v>
                </c:pt>
                <c:pt idx="102">
                  <c:v>12.616</c:v>
                </c:pt>
                <c:pt idx="103">
                  <c:v>12.747</c:v>
                </c:pt>
                <c:pt idx="104">
                  <c:v>12.813000000000002</c:v>
                </c:pt>
                <c:pt idx="105">
                  <c:v>12.846</c:v>
                </c:pt>
                <c:pt idx="106">
                  <c:v>12.879000000000014</c:v>
                </c:pt>
                <c:pt idx="107">
                  <c:v>13.01</c:v>
                </c:pt>
                <c:pt idx="108">
                  <c:v>13.109</c:v>
                </c:pt>
                <c:pt idx="109">
                  <c:v>13.141999999999999</c:v>
                </c:pt>
                <c:pt idx="110">
                  <c:v>13.306000000000004</c:v>
                </c:pt>
                <c:pt idx="111">
                  <c:v>13.339</c:v>
                </c:pt>
                <c:pt idx="112">
                  <c:v>13.405000000000006</c:v>
                </c:pt>
                <c:pt idx="113">
                  <c:v>13.437000000000001</c:v>
                </c:pt>
                <c:pt idx="114">
                  <c:v>13.634</c:v>
                </c:pt>
                <c:pt idx="115">
                  <c:v>13.798999999999999</c:v>
                </c:pt>
                <c:pt idx="116">
                  <c:v>13.963000000000006</c:v>
                </c:pt>
                <c:pt idx="117">
                  <c:v>14.029</c:v>
                </c:pt>
                <c:pt idx="118">
                  <c:v>14.062000000000006</c:v>
                </c:pt>
                <c:pt idx="119">
                  <c:v>14.193</c:v>
                </c:pt>
                <c:pt idx="120">
                  <c:v>14.226000000000001</c:v>
                </c:pt>
                <c:pt idx="121">
                  <c:v>14.259</c:v>
                </c:pt>
                <c:pt idx="122">
                  <c:v>14.522</c:v>
                </c:pt>
                <c:pt idx="123">
                  <c:v>14.554</c:v>
                </c:pt>
                <c:pt idx="124">
                  <c:v>14.587</c:v>
                </c:pt>
                <c:pt idx="125">
                  <c:v>14.62</c:v>
                </c:pt>
                <c:pt idx="126">
                  <c:v>14.686</c:v>
                </c:pt>
                <c:pt idx="127">
                  <c:v>14.718999999999999</c:v>
                </c:pt>
                <c:pt idx="128">
                  <c:v>14.784000000000001</c:v>
                </c:pt>
                <c:pt idx="129">
                  <c:v>14.817</c:v>
                </c:pt>
                <c:pt idx="130">
                  <c:v>14.850000000000014</c:v>
                </c:pt>
                <c:pt idx="131">
                  <c:v>14.883000000000004</c:v>
                </c:pt>
                <c:pt idx="132">
                  <c:v>14.916</c:v>
                </c:pt>
                <c:pt idx="133">
                  <c:v>14.949</c:v>
                </c:pt>
                <c:pt idx="134">
                  <c:v>14.982000000000006</c:v>
                </c:pt>
                <c:pt idx="135">
                  <c:v>15.014000000000001</c:v>
                </c:pt>
                <c:pt idx="136">
                  <c:v>15.047000000000001</c:v>
                </c:pt>
                <c:pt idx="137">
                  <c:v>15.08</c:v>
                </c:pt>
                <c:pt idx="138">
                  <c:v>15.113</c:v>
                </c:pt>
                <c:pt idx="139">
                  <c:v>15.146000000000001</c:v>
                </c:pt>
                <c:pt idx="140">
                  <c:v>15.211</c:v>
                </c:pt>
                <c:pt idx="141">
                  <c:v>15.244</c:v>
                </c:pt>
                <c:pt idx="142">
                  <c:v>15.31</c:v>
                </c:pt>
                <c:pt idx="143">
                  <c:v>15.409000000000002</c:v>
                </c:pt>
                <c:pt idx="144">
                  <c:v>15.441000000000001</c:v>
                </c:pt>
                <c:pt idx="145">
                  <c:v>15.474</c:v>
                </c:pt>
                <c:pt idx="146">
                  <c:v>15.671000000000001</c:v>
                </c:pt>
                <c:pt idx="147">
                  <c:v>15.737</c:v>
                </c:pt>
                <c:pt idx="148">
                  <c:v>15.77</c:v>
                </c:pt>
                <c:pt idx="149">
                  <c:v>15.803000000000004</c:v>
                </c:pt>
                <c:pt idx="150">
                  <c:v>15.901</c:v>
                </c:pt>
                <c:pt idx="151">
                  <c:v>15.934000000000001</c:v>
                </c:pt>
                <c:pt idx="152">
                  <c:v>15.967000000000002</c:v>
                </c:pt>
                <c:pt idx="153">
                  <c:v>16.065999999999971</c:v>
                </c:pt>
                <c:pt idx="154">
                  <c:v>16.131000000000036</c:v>
                </c:pt>
                <c:pt idx="155">
                  <c:v>16.164000000000001</c:v>
                </c:pt>
                <c:pt idx="156">
                  <c:v>16.23</c:v>
                </c:pt>
                <c:pt idx="157">
                  <c:v>16.295999999999989</c:v>
                </c:pt>
                <c:pt idx="158">
                  <c:v>16.459999999999987</c:v>
                </c:pt>
                <c:pt idx="159">
                  <c:v>16.526</c:v>
                </c:pt>
                <c:pt idx="160">
                  <c:v>16.591000000000001</c:v>
                </c:pt>
                <c:pt idx="161">
                  <c:v>16.722999999999971</c:v>
                </c:pt>
                <c:pt idx="162">
                  <c:v>16.82100000000003</c:v>
                </c:pt>
                <c:pt idx="163">
                  <c:v>16.952999999999989</c:v>
                </c:pt>
                <c:pt idx="164">
                  <c:v>17.018000000000001</c:v>
                </c:pt>
                <c:pt idx="165">
                  <c:v>17.050999999999988</c:v>
                </c:pt>
                <c:pt idx="166">
                  <c:v>17.11700000000004</c:v>
                </c:pt>
                <c:pt idx="167">
                  <c:v>17.183</c:v>
                </c:pt>
                <c:pt idx="168">
                  <c:v>17.445999999999966</c:v>
                </c:pt>
                <c:pt idx="169">
                  <c:v>17.477999999999987</c:v>
                </c:pt>
                <c:pt idx="170">
                  <c:v>17.511000000000028</c:v>
                </c:pt>
                <c:pt idx="171">
                  <c:v>17.544</c:v>
                </c:pt>
                <c:pt idx="172">
                  <c:v>17.610000000000028</c:v>
                </c:pt>
                <c:pt idx="173">
                  <c:v>17.741</c:v>
                </c:pt>
                <c:pt idx="174">
                  <c:v>17.774000000000001</c:v>
                </c:pt>
                <c:pt idx="175">
                  <c:v>17.84</c:v>
                </c:pt>
                <c:pt idx="176">
                  <c:v>17.873000000000001</c:v>
                </c:pt>
                <c:pt idx="177">
                  <c:v>17.90599999999997</c:v>
                </c:pt>
                <c:pt idx="178">
                  <c:v>17.971</c:v>
                </c:pt>
                <c:pt idx="179">
                  <c:v>18.167999999999999</c:v>
                </c:pt>
                <c:pt idx="180">
                  <c:v>18.201000000000001</c:v>
                </c:pt>
                <c:pt idx="181">
                  <c:v>18.23400000000003</c:v>
                </c:pt>
                <c:pt idx="182">
                  <c:v>18.332999999999988</c:v>
                </c:pt>
                <c:pt idx="183">
                  <c:v>18.366</c:v>
                </c:pt>
                <c:pt idx="184">
                  <c:v>18.398</c:v>
                </c:pt>
                <c:pt idx="185">
                  <c:v>18.431000000000001</c:v>
                </c:pt>
                <c:pt idx="186">
                  <c:v>18.53</c:v>
                </c:pt>
                <c:pt idx="187">
                  <c:v>18.594999999999999</c:v>
                </c:pt>
                <c:pt idx="188">
                  <c:v>18.661000000000001</c:v>
                </c:pt>
                <c:pt idx="189">
                  <c:v>18.759999999999987</c:v>
                </c:pt>
                <c:pt idx="190">
                  <c:v>18.858000000000001</c:v>
                </c:pt>
                <c:pt idx="191">
                  <c:v>18.890999999999988</c:v>
                </c:pt>
                <c:pt idx="192">
                  <c:v>18.989999999999952</c:v>
                </c:pt>
                <c:pt idx="193">
                  <c:v>19.087999999999987</c:v>
                </c:pt>
                <c:pt idx="194">
                  <c:v>19.22</c:v>
                </c:pt>
                <c:pt idx="195">
                  <c:v>19.253</c:v>
                </c:pt>
                <c:pt idx="196">
                  <c:v>19.384</c:v>
                </c:pt>
                <c:pt idx="197">
                  <c:v>19.482999999999965</c:v>
                </c:pt>
                <c:pt idx="198">
                  <c:v>19.581</c:v>
                </c:pt>
                <c:pt idx="199">
                  <c:v>19.744999999999987</c:v>
                </c:pt>
                <c:pt idx="200">
                  <c:v>19.777999999999999</c:v>
                </c:pt>
                <c:pt idx="201">
                  <c:v>19.877000000000027</c:v>
                </c:pt>
                <c:pt idx="202">
                  <c:v>19.91</c:v>
                </c:pt>
                <c:pt idx="203">
                  <c:v>19.974999999999987</c:v>
                </c:pt>
                <c:pt idx="204">
                  <c:v>20.041</c:v>
                </c:pt>
                <c:pt idx="205">
                  <c:v>20.107000000000028</c:v>
                </c:pt>
                <c:pt idx="206">
                  <c:v>20.172000000000001</c:v>
                </c:pt>
                <c:pt idx="207">
                  <c:v>20.271000000000001</c:v>
                </c:pt>
                <c:pt idx="208">
                  <c:v>20.401999999999987</c:v>
                </c:pt>
                <c:pt idx="209">
                  <c:v>20.434999999999999</c:v>
                </c:pt>
                <c:pt idx="210">
                  <c:v>20.534000000000027</c:v>
                </c:pt>
                <c:pt idx="211">
                  <c:v>20.567</c:v>
                </c:pt>
                <c:pt idx="212">
                  <c:v>20.664999999999999</c:v>
                </c:pt>
                <c:pt idx="213">
                  <c:v>20.698</c:v>
                </c:pt>
                <c:pt idx="214">
                  <c:v>20.73100000000003</c:v>
                </c:pt>
                <c:pt idx="215">
                  <c:v>20.763999999999989</c:v>
                </c:pt>
                <c:pt idx="216">
                  <c:v>20.830000000000005</c:v>
                </c:pt>
                <c:pt idx="217">
                  <c:v>20.861999999999988</c:v>
                </c:pt>
                <c:pt idx="218">
                  <c:v>20.895</c:v>
                </c:pt>
                <c:pt idx="219">
                  <c:v>20.927999999999987</c:v>
                </c:pt>
                <c:pt idx="220">
                  <c:v>20.960999999999952</c:v>
                </c:pt>
                <c:pt idx="221">
                  <c:v>20.994</c:v>
                </c:pt>
                <c:pt idx="222">
                  <c:v>21.027000000000001</c:v>
                </c:pt>
                <c:pt idx="223">
                  <c:v>21.091999999999999</c:v>
                </c:pt>
                <c:pt idx="224">
                  <c:v>21.224</c:v>
                </c:pt>
                <c:pt idx="225">
                  <c:v>21.257000000000001</c:v>
                </c:pt>
                <c:pt idx="226">
                  <c:v>21.387999999999987</c:v>
                </c:pt>
                <c:pt idx="227">
                  <c:v>21.552</c:v>
                </c:pt>
                <c:pt idx="228">
                  <c:v>21.584999999999987</c:v>
                </c:pt>
                <c:pt idx="229">
                  <c:v>21.651000000000028</c:v>
                </c:pt>
                <c:pt idx="230">
                  <c:v>21.717000000000027</c:v>
                </c:pt>
                <c:pt idx="231">
                  <c:v>21.881</c:v>
                </c:pt>
                <c:pt idx="232">
                  <c:v>21.978999999999989</c:v>
                </c:pt>
                <c:pt idx="233">
                  <c:v>22.012</c:v>
                </c:pt>
                <c:pt idx="234">
                  <c:v>22.111000000000036</c:v>
                </c:pt>
                <c:pt idx="235">
                  <c:v>22.143999999999988</c:v>
                </c:pt>
                <c:pt idx="236">
                  <c:v>22.209</c:v>
                </c:pt>
                <c:pt idx="237">
                  <c:v>22.308</c:v>
                </c:pt>
                <c:pt idx="238">
                  <c:v>22.341000000000001</c:v>
                </c:pt>
                <c:pt idx="239">
                  <c:v>22.374000000000027</c:v>
                </c:pt>
                <c:pt idx="240">
                  <c:v>22.407</c:v>
                </c:pt>
                <c:pt idx="241">
                  <c:v>22.471999999999987</c:v>
                </c:pt>
                <c:pt idx="242">
                  <c:v>22.538</c:v>
                </c:pt>
                <c:pt idx="243">
                  <c:v>22.57100000000003</c:v>
                </c:pt>
                <c:pt idx="244">
                  <c:v>22.604000000000028</c:v>
                </c:pt>
                <c:pt idx="245">
                  <c:v>22.734999999999999</c:v>
                </c:pt>
                <c:pt idx="246">
                  <c:v>22.899000000000001</c:v>
                </c:pt>
                <c:pt idx="247">
                  <c:v>22.931999999999999</c:v>
                </c:pt>
                <c:pt idx="248">
                  <c:v>22.997999999999987</c:v>
                </c:pt>
                <c:pt idx="249">
                  <c:v>23.031000000000027</c:v>
                </c:pt>
                <c:pt idx="250">
                  <c:v>23.161999999999999</c:v>
                </c:pt>
                <c:pt idx="251">
                  <c:v>23.195</c:v>
                </c:pt>
                <c:pt idx="252">
                  <c:v>23.294</c:v>
                </c:pt>
                <c:pt idx="253">
                  <c:v>23.391999999999999</c:v>
                </c:pt>
                <c:pt idx="254">
                  <c:v>23.457999999999988</c:v>
                </c:pt>
                <c:pt idx="255">
                  <c:v>23.491</c:v>
                </c:pt>
                <c:pt idx="256">
                  <c:v>23.524000000000001</c:v>
                </c:pt>
                <c:pt idx="257">
                  <c:v>23.556000000000001</c:v>
                </c:pt>
                <c:pt idx="258">
                  <c:v>23.58899999999997</c:v>
                </c:pt>
                <c:pt idx="259">
                  <c:v>23.622</c:v>
                </c:pt>
                <c:pt idx="260">
                  <c:v>23.721</c:v>
                </c:pt>
                <c:pt idx="261">
                  <c:v>23.785999999999966</c:v>
                </c:pt>
                <c:pt idx="262">
                  <c:v>23.819000000000027</c:v>
                </c:pt>
                <c:pt idx="263">
                  <c:v>23.852</c:v>
                </c:pt>
                <c:pt idx="264">
                  <c:v>23.884999999999987</c:v>
                </c:pt>
                <c:pt idx="265">
                  <c:v>23.917999999999999</c:v>
                </c:pt>
                <c:pt idx="266">
                  <c:v>24.081999999999987</c:v>
                </c:pt>
                <c:pt idx="267">
                  <c:v>24.148</c:v>
                </c:pt>
                <c:pt idx="268">
                  <c:v>24.181000000000001</c:v>
                </c:pt>
                <c:pt idx="269">
                  <c:v>24.214000000000027</c:v>
                </c:pt>
                <c:pt idx="270">
                  <c:v>24.24599999999997</c:v>
                </c:pt>
                <c:pt idx="271">
                  <c:v>24.344999999999999</c:v>
                </c:pt>
                <c:pt idx="272">
                  <c:v>24.378</c:v>
                </c:pt>
                <c:pt idx="273">
                  <c:v>24.411000000000001</c:v>
                </c:pt>
                <c:pt idx="274">
                  <c:v>24.443999999999974</c:v>
                </c:pt>
                <c:pt idx="275">
                  <c:v>24.541999999999987</c:v>
                </c:pt>
                <c:pt idx="276">
                  <c:v>24.574999999999999</c:v>
                </c:pt>
                <c:pt idx="277">
                  <c:v>24.608000000000001</c:v>
                </c:pt>
                <c:pt idx="278">
                  <c:v>24.640999999999988</c:v>
                </c:pt>
                <c:pt idx="279">
                  <c:v>24.838000000000001</c:v>
                </c:pt>
                <c:pt idx="280">
                  <c:v>25.101000000000028</c:v>
                </c:pt>
                <c:pt idx="281">
                  <c:v>25.166</c:v>
                </c:pt>
                <c:pt idx="282">
                  <c:v>25.19900000000003</c:v>
                </c:pt>
                <c:pt idx="283">
                  <c:v>25.331000000000028</c:v>
                </c:pt>
                <c:pt idx="284">
                  <c:v>25.659000000000027</c:v>
                </c:pt>
                <c:pt idx="285">
                  <c:v>25.823</c:v>
                </c:pt>
                <c:pt idx="286">
                  <c:v>25.85600000000003</c:v>
                </c:pt>
                <c:pt idx="287">
                  <c:v>26.021000000000001</c:v>
                </c:pt>
                <c:pt idx="288">
                  <c:v>26.053000000000001</c:v>
                </c:pt>
                <c:pt idx="289">
                  <c:v>26.282999999999966</c:v>
                </c:pt>
                <c:pt idx="290">
                  <c:v>26.316000000000027</c:v>
                </c:pt>
                <c:pt idx="291">
                  <c:v>26.612000000000005</c:v>
                </c:pt>
                <c:pt idx="292">
                  <c:v>26.678000000000001</c:v>
                </c:pt>
                <c:pt idx="293">
                  <c:v>26.742999999999952</c:v>
                </c:pt>
                <c:pt idx="294">
                  <c:v>26.809000000000001</c:v>
                </c:pt>
                <c:pt idx="295">
                  <c:v>26.875</c:v>
                </c:pt>
                <c:pt idx="296">
                  <c:v>27.202999999999989</c:v>
                </c:pt>
                <c:pt idx="297">
                  <c:v>27.236000000000001</c:v>
                </c:pt>
                <c:pt idx="298">
                  <c:v>27.302</c:v>
                </c:pt>
                <c:pt idx="299">
                  <c:v>27.4</c:v>
                </c:pt>
                <c:pt idx="300">
                  <c:v>27.433</c:v>
                </c:pt>
                <c:pt idx="301">
                  <c:v>27.532</c:v>
                </c:pt>
                <c:pt idx="302">
                  <c:v>27.597999999999999</c:v>
                </c:pt>
                <c:pt idx="303">
                  <c:v>27.663</c:v>
                </c:pt>
                <c:pt idx="304">
                  <c:v>27.696000000000005</c:v>
                </c:pt>
                <c:pt idx="305">
                  <c:v>27.827999999999999</c:v>
                </c:pt>
                <c:pt idx="306">
                  <c:v>27.86</c:v>
                </c:pt>
                <c:pt idx="307">
                  <c:v>27.925999999999952</c:v>
                </c:pt>
                <c:pt idx="308">
                  <c:v>27.991999999999987</c:v>
                </c:pt>
                <c:pt idx="309">
                  <c:v>28.189</c:v>
                </c:pt>
                <c:pt idx="310">
                  <c:v>28.221999999999987</c:v>
                </c:pt>
                <c:pt idx="311">
                  <c:v>28.32</c:v>
                </c:pt>
                <c:pt idx="312">
                  <c:v>28.35300000000003</c:v>
                </c:pt>
                <c:pt idx="313">
                  <c:v>28.582999999999952</c:v>
                </c:pt>
                <c:pt idx="314">
                  <c:v>28.681999999999999</c:v>
                </c:pt>
                <c:pt idx="315">
                  <c:v>28.813000000000027</c:v>
                </c:pt>
                <c:pt idx="316">
                  <c:v>28.846</c:v>
                </c:pt>
                <c:pt idx="317">
                  <c:v>28.911999999999999</c:v>
                </c:pt>
                <c:pt idx="318">
                  <c:v>28.977</c:v>
                </c:pt>
                <c:pt idx="319">
                  <c:v>29.141999999999999</c:v>
                </c:pt>
                <c:pt idx="320">
                  <c:v>29.175000000000001</c:v>
                </c:pt>
                <c:pt idx="321">
                  <c:v>29.24</c:v>
                </c:pt>
                <c:pt idx="322">
                  <c:v>29.339000000000027</c:v>
                </c:pt>
                <c:pt idx="323">
                  <c:v>29.404999999999987</c:v>
                </c:pt>
                <c:pt idx="324">
                  <c:v>29.47</c:v>
                </c:pt>
                <c:pt idx="325">
                  <c:v>29.536000000000001</c:v>
                </c:pt>
                <c:pt idx="326">
                  <c:v>29.634000000000036</c:v>
                </c:pt>
                <c:pt idx="327">
                  <c:v>29.66700000000003</c:v>
                </c:pt>
                <c:pt idx="328">
                  <c:v>29.7</c:v>
                </c:pt>
                <c:pt idx="329">
                  <c:v>29.765999999999952</c:v>
                </c:pt>
                <c:pt idx="330">
                  <c:v>29.798999999999989</c:v>
                </c:pt>
                <c:pt idx="331">
                  <c:v>29.832000000000001</c:v>
                </c:pt>
                <c:pt idx="332">
                  <c:v>29.864000000000001</c:v>
                </c:pt>
                <c:pt idx="333">
                  <c:v>29.93</c:v>
                </c:pt>
                <c:pt idx="334">
                  <c:v>29.99599999999997</c:v>
                </c:pt>
                <c:pt idx="335">
                  <c:v>30.061999999999987</c:v>
                </c:pt>
                <c:pt idx="336">
                  <c:v>30.16</c:v>
                </c:pt>
                <c:pt idx="337">
                  <c:v>30.225999999999974</c:v>
                </c:pt>
                <c:pt idx="338">
                  <c:v>30.357000000000028</c:v>
                </c:pt>
                <c:pt idx="339">
                  <c:v>30.422999999999952</c:v>
                </c:pt>
                <c:pt idx="340">
                  <c:v>30.62</c:v>
                </c:pt>
                <c:pt idx="341">
                  <c:v>30.653000000000027</c:v>
                </c:pt>
                <c:pt idx="342">
                  <c:v>30.719000000000001</c:v>
                </c:pt>
                <c:pt idx="343">
                  <c:v>30.78399999999997</c:v>
                </c:pt>
                <c:pt idx="344">
                  <c:v>30.817000000000029</c:v>
                </c:pt>
                <c:pt idx="345">
                  <c:v>30.85</c:v>
                </c:pt>
                <c:pt idx="346">
                  <c:v>31.014000000000028</c:v>
                </c:pt>
                <c:pt idx="347">
                  <c:v>31.08</c:v>
                </c:pt>
                <c:pt idx="348">
                  <c:v>31.113000000000028</c:v>
                </c:pt>
                <c:pt idx="349">
                  <c:v>31.178999999999988</c:v>
                </c:pt>
                <c:pt idx="350">
                  <c:v>31.277000000000001</c:v>
                </c:pt>
                <c:pt idx="351">
                  <c:v>31.310000000000027</c:v>
                </c:pt>
                <c:pt idx="352">
                  <c:v>31.343</c:v>
                </c:pt>
                <c:pt idx="353">
                  <c:v>31.474</c:v>
                </c:pt>
                <c:pt idx="354">
                  <c:v>31.507000000000001</c:v>
                </c:pt>
                <c:pt idx="355">
                  <c:v>31.704000000000001</c:v>
                </c:pt>
                <c:pt idx="356">
                  <c:v>31.836000000000027</c:v>
                </c:pt>
                <c:pt idx="357">
                  <c:v>31.869</c:v>
                </c:pt>
                <c:pt idx="358">
                  <c:v>31.901</c:v>
                </c:pt>
                <c:pt idx="359">
                  <c:v>31.934000000000001</c:v>
                </c:pt>
                <c:pt idx="360">
                  <c:v>32.329000000000001</c:v>
                </c:pt>
                <c:pt idx="361">
                  <c:v>32.361000000000004</c:v>
                </c:pt>
                <c:pt idx="362">
                  <c:v>32.657000000000004</c:v>
                </c:pt>
                <c:pt idx="363">
                  <c:v>32.756</c:v>
                </c:pt>
                <c:pt idx="364">
                  <c:v>32.789000000000001</c:v>
                </c:pt>
                <c:pt idx="365">
                  <c:v>32.886999999999993</c:v>
                </c:pt>
                <c:pt idx="366">
                  <c:v>33.018000000000001</c:v>
                </c:pt>
                <c:pt idx="367">
                  <c:v>33.051000000000002</c:v>
                </c:pt>
                <c:pt idx="368">
                  <c:v>33.084000000000003</c:v>
                </c:pt>
                <c:pt idx="369">
                  <c:v>33.281000000000006</c:v>
                </c:pt>
                <c:pt idx="370">
                  <c:v>33.347000000000001</c:v>
                </c:pt>
                <c:pt idx="371">
                  <c:v>33.413000000000004</c:v>
                </c:pt>
                <c:pt idx="372">
                  <c:v>33.511000000000003</c:v>
                </c:pt>
                <c:pt idx="373">
                  <c:v>33.544000000000004</c:v>
                </c:pt>
                <c:pt idx="374">
                  <c:v>33.61</c:v>
                </c:pt>
                <c:pt idx="375">
                  <c:v>33.643000000000001</c:v>
                </c:pt>
                <c:pt idx="376">
                  <c:v>33.708000000000013</c:v>
                </c:pt>
                <c:pt idx="377">
                  <c:v>33.807000000000002</c:v>
                </c:pt>
                <c:pt idx="378">
                  <c:v>33.906000000000006</c:v>
                </c:pt>
                <c:pt idx="379">
                  <c:v>33.938000000000002</c:v>
                </c:pt>
                <c:pt idx="380">
                  <c:v>34.07</c:v>
                </c:pt>
                <c:pt idx="381">
                  <c:v>34.103000000000002</c:v>
                </c:pt>
                <c:pt idx="382">
                  <c:v>34.136000000000003</c:v>
                </c:pt>
                <c:pt idx="383">
                  <c:v>34.300000000000004</c:v>
                </c:pt>
                <c:pt idx="384">
                  <c:v>34.366</c:v>
                </c:pt>
                <c:pt idx="385">
                  <c:v>34.431000000000004</c:v>
                </c:pt>
                <c:pt idx="386">
                  <c:v>34.53</c:v>
                </c:pt>
                <c:pt idx="387">
                  <c:v>34.563000000000002</c:v>
                </c:pt>
                <c:pt idx="388">
                  <c:v>35.023000000000003</c:v>
                </c:pt>
                <c:pt idx="389">
                  <c:v>35.121000000000002</c:v>
                </c:pt>
                <c:pt idx="390">
                  <c:v>35.187000000000005</c:v>
                </c:pt>
                <c:pt idx="391">
                  <c:v>35.220000000000013</c:v>
                </c:pt>
                <c:pt idx="392">
                  <c:v>35.253</c:v>
                </c:pt>
                <c:pt idx="393">
                  <c:v>35.383999999999993</c:v>
                </c:pt>
                <c:pt idx="394">
                  <c:v>35.581000000000003</c:v>
                </c:pt>
                <c:pt idx="395">
                  <c:v>35.68</c:v>
                </c:pt>
                <c:pt idx="396">
                  <c:v>35.745000000000012</c:v>
                </c:pt>
                <c:pt idx="397">
                  <c:v>35.810999999999993</c:v>
                </c:pt>
                <c:pt idx="398">
                  <c:v>35.844000000000001</c:v>
                </c:pt>
                <c:pt idx="399">
                  <c:v>35.910000000000004</c:v>
                </c:pt>
                <c:pt idx="400">
                  <c:v>35.975000000000001</c:v>
                </c:pt>
                <c:pt idx="401">
                  <c:v>36.074000000000005</c:v>
                </c:pt>
                <c:pt idx="402">
                  <c:v>36.14</c:v>
                </c:pt>
                <c:pt idx="403">
                  <c:v>36.172000000000011</c:v>
                </c:pt>
                <c:pt idx="404">
                  <c:v>36.337000000000003</c:v>
                </c:pt>
                <c:pt idx="405">
                  <c:v>36.435000000000002</c:v>
                </c:pt>
                <c:pt idx="406">
                  <c:v>36.567</c:v>
                </c:pt>
                <c:pt idx="407">
                  <c:v>36.6</c:v>
                </c:pt>
                <c:pt idx="408">
                  <c:v>37.125000000000057</c:v>
                </c:pt>
                <c:pt idx="409">
                  <c:v>37.158000000000001</c:v>
                </c:pt>
                <c:pt idx="410">
                  <c:v>37.191000000000003</c:v>
                </c:pt>
                <c:pt idx="411">
                  <c:v>37.290000000000013</c:v>
                </c:pt>
                <c:pt idx="412">
                  <c:v>37.421000000000006</c:v>
                </c:pt>
                <c:pt idx="413">
                  <c:v>37.487000000000002</c:v>
                </c:pt>
                <c:pt idx="414">
                  <c:v>37.585000000000001</c:v>
                </c:pt>
                <c:pt idx="415">
                  <c:v>37.979000000000006</c:v>
                </c:pt>
                <c:pt idx="416">
                  <c:v>38.078000000000003</c:v>
                </c:pt>
                <c:pt idx="417">
                  <c:v>38.439</c:v>
                </c:pt>
                <c:pt idx="418">
                  <c:v>38.538000000000011</c:v>
                </c:pt>
                <c:pt idx="419">
                  <c:v>38.604000000000006</c:v>
                </c:pt>
                <c:pt idx="420">
                  <c:v>39.097000000000001</c:v>
                </c:pt>
                <c:pt idx="421">
                  <c:v>39.359000000000002</c:v>
                </c:pt>
                <c:pt idx="422">
                  <c:v>39.457999999999998</c:v>
                </c:pt>
                <c:pt idx="423">
                  <c:v>39.589000000000006</c:v>
                </c:pt>
                <c:pt idx="424">
                  <c:v>39.754000000000005</c:v>
                </c:pt>
                <c:pt idx="425">
                  <c:v>40.148000000000003</c:v>
                </c:pt>
                <c:pt idx="426">
                  <c:v>40.214000000000006</c:v>
                </c:pt>
                <c:pt idx="427">
                  <c:v>40.246000000000002</c:v>
                </c:pt>
                <c:pt idx="428">
                  <c:v>40.279000000000003</c:v>
                </c:pt>
                <c:pt idx="429">
                  <c:v>40.476000000000006</c:v>
                </c:pt>
                <c:pt idx="430">
                  <c:v>40.509</c:v>
                </c:pt>
                <c:pt idx="431">
                  <c:v>40.739000000000011</c:v>
                </c:pt>
                <c:pt idx="432">
                  <c:v>40.903000000000006</c:v>
                </c:pt>
                <c:pt idx="433">
                  <c:v>40.936</c:v>
                </c:pt>
                <c:pt idx="434">
                  <c:v>41.101000000000006</c:v>
                </c:pt>
                <c:pt idx="435">
                  <c:v>41.166000000000011</c:v>
                </c:pt>
                <c:pt idx="436">
                  <c:v>41.462000000000003</c:v>
                </c:pt>
                <c:pt idx="437">
                  <c:v>41.495000000000012</c:v>
                </c:pt>
                <c:pt idx="438">
                  <c:v>41.593000000000011</c:v>
                </c:pt>
                <c:pt idx="439">
                  <c:v>41.659000000000006</c:v>
                </c:pt>
                <c:pt idx="440">
                  <c:v>41.725000000000065</c:v>
                </c:pt>
                <c:pt idx="441">
                  <c:v>41.758000000000003</c:v>
                </c:pt>
                <c:pt idx="442">
                  <c:v>41.791000000000011</c:v>
                </c:pt>
                <c:pt idx="443">
                  <c:v>41.922000000000011</c:v>
                </c:pt>
                <c:pt idx="444">
                  <c:v>42.021000000000001</c:v>
                </c:pt>
                <c:pt idx="445">
                  <c:v>42.053000000000004</c:v>
                </c:pt>
                <c:pt idx="446">
                  <c:v>42.119</c:v>
                </c:pt>
                <c:pt idx="447">
                  <c:v>42.152000000000001</c:v>
                </c:pt>
                <c:pt idx="448">
                  <c:v>42.251000000000005</c:v>
                </c:pt>
                <c:pt idx="449">
                  <c:v>42.448</c:v>
                </c:pt>
                <c:pt idx="450">
                  <c:v>42.645000000000003</c:v>
                </c:pt>
                <c:pt idx="451">
                  <c:v>42.71</c:v>
                </c:pt>
                <c:pt idx="452">
                  <c:v>42.809000000000005</c:v>
                </c:pt>
                <c:pt idx="453">
                  <c:v>42.875</c:v>
                </c:pt>
                <c:pt idx="454">
                  <c:v>43.302</c:v>
                </c:pt>
                <c:pt idx="455">
                  <c:v>43.532000000000011</c:v>
                </c:pt>
                <c:pt idx="456">
                  <c:v>43.565000000000012</c:v>
                </c:pt>
                <c:pt idx="457">
                  <c:v>43.63</c:v>
                </c:pt>
                <c:pt idx="458">
                  <c:v>43.696000000000012</c:v>
                </c:pt>
                <c:pt idx="459">
                  <c:v>43.729000000000013</c:v>
                </c:pt>
                <c:pt idx="460">
                  <c:v>44.222000000000065</c:v>
                </c:pt>
                <c:pt idx="461">
                  <c:v>44.484999999999999</c:v>
                </c:pt>
                <c:pt idx="462">
                  <c:v>44.55</c:v>
                </c:pt>
                <c:pt idx="463">
                  <c:v>44.649000000000001</c:v>
                </c:pt>
                <c:pt idx="464">
                  <c:v>44.911999999999999</c:v>
                </c:pt>
                <c:pt idx="465">
                  <c:v>45.076000000000001</c:v>
                </c:pt>
                <c:pt idx="466">
                  <c:v>45.339000000000006</c:v>
                </c:pt>
                <c:pt idx="467">
                  <c:v>45.437000000000005</c:v>
                </c:pt>
                <c:pt idx="468">
                  <c:v>45.47</c:v>
                </c:pt>
                <c:pt idx="469">
                  <c:v>45.569000000000003</c:v>
                </c:pt>
                <c:pt idx="470">
                  <c:v>45.634</c:v>
                </c:pt>
                <c:pt idx="471">
                  <c:v>45.733000000000011</c:v>
                </c:pt>
                <c:pt idx="472">
                  <c:v>45.799000000000063</c:v>
                </c:pt>
                <c:pt idx="473">
                  <c:v>45.832000000000001</c:v>
                </c:pt>
                <c:pt idx="474">
                  <c:v>45.963000000000001</c:v>
                </c:pt>
                <c:pt idx="475">
                  <c:v>46.324000000000005</c:v>
                </c:pt>
                <c:pt idx="476">
                  <c:v>46.423000000000002</c:v>
                </c:pt>
                <c:pt idx="477">
                  <c:v>46.883000000000003</c:v>
                </c:pt>
                <c:pt idx="478">
                  <c:v>46.981999999999999</c:v>
                </c:pt>
                <c:pt idx="479">
                  <c:v>47.211000000000006</c:v>
                </c:pt>
                <c:pt idx="480">
                  <c:v>47.244</c:v>
                </c:pt>
                <c:pt idx="481">
                  <c:v>47.31</c:v>
                </c:pt>
                <c:pt idx="482">
                  <c:v>47.441000000000003</c:v>
                </c:pt>
                <c:pt idx="483">
                  <c:v>47.474000000000004</c:v>
                </c:pt>
                <c:pt idx="484">
                  <c:v>47.606000000000002</c:v>
                </c:pt>
                <c:pt idx="485">
                  <c:v>47.671000000000006</c:v>
                </c:pt>
                <c:pt idx="486">
                  <c:v>47.869</c:v>
                </c:pt>
                <c:pt idx="487">
                  <c:v>47.967000000000006</c:v>
                </c:pt>
                <c:pt idx="488">
                  <c:v>48.033000000000001</c:v>
                </c:pt>
                <c:pt idx="489">
                  <c:v>48.131</c:v>
                </c:pt>
                <c:pt idx="490">
                  <c:v>48.230000000000011</c:v>
                </c:pt>
                <c:pt idx="491">
                  <c:v>48.263000000000012</c:v>
                </c:pt>
                <c:pt idx="492">
                  <c:v>48.591000000000001</c:v>
                </c:pt>
                <c:pt idx="493">
                  <c:v>48.657000000000004</c:v>
                </c:pt>
                <c:pt idx="494">
                  <c:v>48.690000000000012</c:v>
                </c:pt>
                <c:pt idx="495">
                  <c:v>48.756</c:v>
                </c:pt>
                <c:pt idx="496">
                  <c:v>48.886999999999993</c:v>
                </c:pt>
                <c:pt idx="497">
                  <c:v>48.953000000000003</c:v>
                </c:pt>
                <c:pt idx="498">
                  <c:v>49.216000000000001</c:v>
                </c:pt>
                <c:pt idx="499">
                  <c:v>49.248000000000012</c:v>
                </c:pt>
                <c:pt idx="500">
                  <c:v>49.281000000000006</c:v>
                </c:pt>
                <c:pt idx="501">
                  <c:v>49.413000000000004</c:v>
                </c:pt>
                <c:pt idx="502">
                  <c:v>49.511000000000003</c:v>
                </c:pt>
                <c:pt idx="503">
                  <c:v>49.577000000000005</c:v>
                </c:pt>
                <c:pt idx="504">
                  <c:v>49.708000000000013</c:v>
                </c:pt>
                <c:pt idx="505">
                  <c:v>49.873000000000005</c:v>
                </c:pt>
                <c:pt idx="506">
                  <c:v>50.004000000000005</c:v>
                </c:pt>
                <c:pt idx="507">
                  <c:v>50.234000000000002</c:v>
                </c:pt>
                <c:pt idx="508">
                  <c:v>50.333000000000006</c:v>
                </c:pt>
                <c:pt idx="509">
                  <c:v>50.727000000000011</c:v>
                </c:pt>
                <c:pt idx="510">
                  <c:v>51.023000000000003</c:v>
                </c:pt>
                <c:pt idx="511">
                  <c:v>51.055</c:v>
                </c:pt>
                <c:pt idx="512">
                  <c:v>51.515000000000001</c:v>
                </c:pt>
                <c:pt idx="513">
                  <c:v>51.548000000000002</c:v>
                </c:pt>
                <c:pt idx="514">
                  <c:v>52.304000000000002</c:v>
                </c:pt>
                <c:pt idx="515">
                  <c:v>52.37</c:v>
                </c:pt>
                <c:pt idx="516">
                  <c:v>52.468000000000011</c:v>
                </c:pt>
                <c:pt idx="517">
                  <c:v>52.501000000000005</c:v>
                </c:pt>
                <c:pt idx="518">
                  <c:v>52.665000000000013</c:v>
                </c:pt>
                <c:pt idx="519">
                  <c:v>53.027000000000001</c:v>
                </c:pt>
                <c:pt idx="520">
                  <c:v>53.125000000000057</c:v>
                </c:pt>
                <c:pt idx="521">
                  <c:v>53.322000000000003</c:v>
                </c:pt>
                <c:pt idx="522">
                  <c:v>53.618000000000002</c:v>
                </c:pt>
                <c:pt idx="523">
                  <c:v>53.847999999999999</c:v>
                </c:pt>
                <c:pt idx="524">
                  <c:v>53.947000000000003</c:v>
                </c:pt>
                <c:pt idx="525">
                  <c:v>54.012</c:v>
                </c:pt>
                <c:pt idx="526">
                  <c:v>54.078000000000003</c:v>
                </c:pt>
                <c:pt idx="527">
                  <c:v>54.177</c:v>
                </c:pt>
                <c:pt idx="528">
                  <c:v>54.275000000000013</c:v>
                </c:pt>
                <c:pt idx="529">
                  <c:v>54.308</c:v>
                </c:pt>
                <c:pt idx="530">
                  <c:v>54.374000000000002</c:v>
                </c:pt>
                <c:pt idx="531">
                  <c:v>54.505000000000003</c:v>
                </c:pt>
                <c:pt idx="532">
                  <c:v>54.604000000000006</c:v>
                </c:pt>
                <c:pt idx="533">
                  <c:v>54.998000000000012</c:v>
                </c:pt>
                <c:pt idx="534">
                  <c:v>55.261000000000003</c:v>
                </c:pt>
                <c:pt idx="535">
                  <c:v>55.294000000000011</c:v>
                </c:pt>
                <c:pt idx="536">
                  <c:v>55.359000000000002</c:v>
                </c:pt>
                <c:pt idx="537">
                  <c:v>55.392000000000003</c:v>
                </c:pt>
                <c:pt idx="538">
                  <c:v>55.655000000000001</c:v>
                </c:pt>
                <c:pt idx="539">
                  <c:v>55.884999999999998</c:v>
                </c:pt>
                <c:pt idx="540">
                  <c:v>56.082000000000001</c:v>
                </c:pt>
                <c:pt idx="541">
                  <c:v>56.148000000000003</c:v>
                </c:pt>
                <c:pt idx="542">
                  <c:v>56.279000000000003</c:v>
                </c:pt>
                <c:pt idx="543">
                  <c:v>56.378</c:v>
                </c:pt>
                <c:pt idx="544">
                  <c:v>56.411000000000001</c:v>
                </c:pt>
                <c:pt idx="545">
                  <c:v>56.509</c:v>
                </c:pt>
                <c:pt idx="546">
                  <c:v>56.641000000000005</c:v>
                </c:pt>
                <c:pt idx="547">
                  <c:v>56.739000000000011</c:v>
                </c:pt>
                <c:pt idx="548">
                  <c:v>57.068000000000012</c:v>
                </c:pt>
                <c:pt idx="549">
                  <c:v>57.101000000000006</c:v>
                </c:pt>
                <c:pt idx="550">
                  <c:v>57.528000000000013</c:v>
                </c:pt>
                <c:pt idx="551">
                  <c:v>57.626000000000012</c:v>
                </c:pt>
                <c:pt idx="552">
                  <c:v>57.692000000000057</c:v>
                </c:pt>
                <c:pt idx="553">
                  <c:v>57.889000000000003</c:v>
                </c:pt>
                <c:pt idx="554">
                  <c:v>58.053000000000004</c:v>
                </c:pt>
                <c:pt idx="555">
                  <c:v>58.119</c:v>
                </c:pt>
                <c:pt idx="556">
                  <c:v>58.218000000000011</c:v>
                </c:pt>
                <c:pt idx="557">
                  <c:v>58.251000000000005</c:v>
                </c:pt>
                <c:pt idx="558">
                  <c:v>58.678000000000011</c:v>
                </c:pt>
                <c:pt idx="559">
                  <c:v>58.841999999999999</c:v>
                </c:pt>
                <c:pt idx="560">
                  <c:v>58.875</c:v>
                </c:pt>
                <c:pt idx="561">
                  <c:v>58.908000000000001</c:v>
                </c:pt>
                <c:pt idx="562">
                  <c:v>59.006</c:v>
                </c:pt>
                <c:pt idx="563">
                  <c:v>59.138000000000012</c:v>
                </c:pt>
                <c:pt idx="564">
                  <c:v>59.17</c:v>
                </c:pt>
                <c:pt idx="565">
                  <c:v>59.236000000000011</c:v>
                </c:pt>
                <c:pt idx="566">
                  <c:v>59.565000000000012</c:v>
                </c:pt>
                <c:pt idx="567">
                  <c:v>59.63</c:v>
                </c:pt>
                <c:pt idx="568">
                  <c:v>59.762000000000057</c:v>
                </c:pt>
                <c:pt idx="569">
                  <c:v>59.992000000000012</c:v>
                </c:pt>
                <c:pt idx="570">
                  <c:v>60.123000000000012</c:v>
                </c:pt>
                <c:pt idx="571">
                  <c:v>60.156000000000006</c:v>
                </c:pt>
                <c:pt idx="572">
                  <c:v>60.255000000000003</c:v>
                </c:pt>
                <c:pt idx="573">
                  <c:v>60.386000000000003</c:v>
                </c:pt>
                <c:pt idx="574">
                  <c:v>60.419000000000004</c:v>
                </c:pt>
                <c:pt idx="575">
                  <c:v>60.451999999999998</c:v>
                </c:pt>
                <c:pt idx="576">
                  <c:v>60.484999999999999</c:v>
                </c:pt>
                <c:pt idx="577">
                  <c:v>60.517000000000003</c:v>
                </c:pt>
                <c:pt idx="578">
                  <c:v>60.55</c:v>
                </c:pt>
                <c:pt idx="579">
                  <c:v>60.616</c:v>
                </c:pt>
                <c:pt idx="580">
                  <c:v>60.715000000000003</c:v>
                </c:pt>
                <c:pt idx="581">
                  <c:v>60.78</c:v>
                </c:pt>
                <c:pt idx="582">
                  <c:v>60.945</c:v>
                </c:pt>
                <c:pt idx="583">
                  <c:v>61.142000000000003</c:v>
                </c:pt>
                <c:pt idx="584">
                  <c:v>61.437000000000005</c:v>
                </c:pt>
                <c:pt idx="585">
                  <c:v>61.47</c:v>
                </c:pt>
                <c:pt idx="586">
                  <c:v>61.766000000000012</c:v>
                </c:pt>
                <c:pt idx="587">
                  <c:v>61.963000000000001</c:v>
                </c:pt>
                <c:pt idx="588">
                  <c:v>62.062000000000012</c:v>
                </c:pt>
                <c:pt idx="589">
                  <c:v>62.160000000000011</c:v>
                </c:pt>
                <c:pt idx="590">
                  <c:v>62.39</c:v>
                </c:pt>
                <c:pt idx="591">
                  <c:v>62.816999999999993</c:v>
                </c:pt>
                <c:pt idx="592">
                  <c:v>63.474000000000004</c:v>
                </c:pt>
                <c:pt idx="593">
                  <c:v>63.507000000000005</c:v>
                </c:pt>
                <c:pt idx="594">
                  <c:v>63.573</c:v>
                </c:pt>
                <c:pt idx="595">
                  <c:v>63.671000000000006</c:v>
                </c:pt>
                <c:pt idx="596">
                  <c:v>63.704000000000001</c:v>
                </c:pt>
                <c:pt idx="597">
                  <c:v>63.901000000000003</c:v>
                </c:pt>
                <c:pt idx="598">
                  <c:v>64.033000000000001</c:v>
                </c:pt>
                <c:pt idx="599">
                  <c:v>64.099000000000004</c:v>
                </c:pt>
                <c:pt idx="600">
                  <c:v>64.23</c:v>
                </c:pt>
                <c:pt idx="601">
                  <c:v>64.263000000000005</c:v>
                </c:pt>
                <c:pt idx="602">
                  <c:v>64.591000000000022</c:v>
                </c:pt>
                <c:pt idx="603">
                  <c:v>64.623999999999981</c:v>
                </c:pt>
                <c:pt idx="604">
                  <c:v>64.853999999999999</c:v>
                </c:pt>
                <c:pt idx="605">
                  <c:v>64.92</c:v>
                </c:pt>
                <c:pt idx="606">
                  <c:v>64.953000000000003</c:v>
                </c:pt>
                <c:pt idx="607">
                  <c:v>65.018000000000001</c:v>
                </c:pt>
                <c:pt idx="608">
                  <c:v>65.051000000000002</c:v>
                </c:pt>
                <c:pt idx="609">
                  <c:v>65.149999999999991</c:v>
                </c:pt>
                <c:pt idx="610">
                  <c:v>65.281000000000006</c:v>
                </c:pt>
                <c:pt idx="611">
                  <c:v>65.314000000000007</c:v>
                </c:pt>
                <c:pt idx="612">
                  <c:v>65.347000000000023</c:v>
                </c:pt>
                <c:pt idx="613">
                  <c:v>65.413000000000025</c:v>
                </c:pt>
                <c:pt idx="614">
                  <c:v>65.61</c:v>
                </c:pt>
                <c:pt idx="615">
                  <c:v>65.675999999999789</c:v>
                </c:pt>
                <c:pt idx="616">
                  <c:v>65.774000000000001</c:v>
                </c:pt>
                <c:pt idx="617">
                  <c:v>65.807000000000002</c:v>
                </c:pt>
                <c:pt idx="618">
                  <c:v>65.84</c:v>
                </c:pt>
                <c:pt idx="619">
                  <c:v>65.872999999999948</c:v>
                </c:pt>
                <c:pt idx="620">
                  <c:v>65.906000000000006</c:v>
                </c:pt>
                <c:pt idx="621">
                  <c:v>66.004000000000005</c:v>
                </c:pt>
                <c:pt idx="622">
                  <c:v>66.037000000000006</c:v>
                </c:pt>
                <c:pt idx="623">
                  <c:v>66.069999999999993</c:v>
                </c:pt>
                <c:pt idx="624">
                  <c:v>66.167999999999992</c:v>
                </c:pt>
                <c:pt idx="625">
                  <c:v>66.201000000000022</c:v>
                </c:pt>
                <c:pt idx="626">
                  <c:v>66.234000000000023</c:v>
                </c:pt>
                <c:pt idx="627">
                  <c:v>66.267000000000024</c:v>
                </c:pt>
                <c:pt idx="628">
                  <c:v>66.332999999999998</c:v>
                </c:pt>
                <c:pt idx="629">
                  <c:v>66.397999999999996</c:v>
                </c:pt>
                <c:pt idx="630">
                  <c:v>66.431000000000026</c:v>
                </c:pt>
                <c:pt idx="631">
                  <c:v>66.464000000000027</c:v>
                </c:pt>
                <c:pt idx="632">
                  <c:v>66.53</c:v>
                </c:pt>
                <c:pt idx="633">
                  <c:v>66.694000000000003</c:v>
                </c:pt>
                <c:pt idx="634">
                  <c:v>66.857999999999976</c:v>
                </c:pt>
                <c:pt idx="635">
                  <c:v>66.891000000000005</c:v>
                </c:pt>
                <c:pt idx="636">
                  <c:v>66.924000000000007</c:v>
                </c:pt>
                <c:pt idx="637">
                  <c:v>66.990000000000023</c:v>
                </c:pt>
                <c:pt idx="638">
                  <c:v>67.054999999999993</c:v>
                </c:pt>
                <c:pt idx="639">
                  <c:v>67.253</c:v>
                </c:pt>
                <c:pt idx="640">
                  <c:v>67.284999999999997</c:v>
                </c:pt>
                <c:pt idx="641">
                  <c:v>67.417000000000129</c:v>
                </c:pt>
                <c:pt idx="642">
                  <c:v>67.614000000000004</c:v>
                </c:pt>
                <c:pt idx="643">
                  <c:v>67.647000000000006</c:v>
                </c:pt>
                <c:pt idx="644">
                  <c:v>68.534000000000006</c:v>
                </c:pt>
                <c:pt idx="645">
                  <c:v>68.599999999999994</c:v>
                </c:pt>
                <c:pt idx="646">
                  <c:v>68.731000000000023</c:v>
                </c:pt>
                <c:pt idx="647">
                  <c:v>68.927999999999997</c:v>
                </c:pt>
                <c:pt idx="648">
                  <c:v>69.124999999999986</c:v>
                </c:pt>
                <c:pt idx="649">
                  <c:v>69.224000000000004</c:v>
                </c:pt>
                <c:pt idx="650">
                  <c:v>69.290000000000006</c:v>
                </c:pt>
                <c:pt idx="651">
                  <c:v>69.454000000000022</c:v>
                </c:pt>
                <c:pt idx="652">
                  <c:v>69.52</c:v>
                </c:pt>
                <c:pt idx="653">
                  <c:v>69.584999999999994</c:v>
                </c:pt>
                <c:pt idx="654">
                  <c:v>69.749000000000024</c:v>
                </c:pt>
                <c:pt idx="655">
                  <c:v>69.781999999999996</c:v>
                </c:pt>
                <c:pt idx="656">
                  <c:v>69.848000000000013</c:v>
                </c:pt>
                <c:pt idx="657">
                  <c:v>69.881</c:v>
                </c:pt>
                <c:pt idx="658">
                  <c:v>69.914000000000129</c:v>
                </c:pt>
                <c:pt idx="659">
                  <c:v>69.978999999999999</c:v>
                </c:pt>
                <c:pt idx="660">
                  <c:v>70.012</c:v>
                </c:pt>
                <c:pt idx="661">
                  <c:v>70.439000000000007</c:v>
                </c:pt>
                <c:pt idx="662">
                  <c:v>70.471999999999994</c:v>
                </c:pt>
                <c:pt idx="663">
                  <c:v>70.702000000000012</c:v>
                </c:pt>
                <c:pt idx="664">
                  <c:v>71.261000000000024</c:v>
                </c:pt>
                <c:pt idx="665">
                  <c:v>71.35899999999998</c:v>
                </c:pt>
                <c:pt idx="666">
                  <c:v>71.458000000000013</c:v>
                </c:pt>
                <c:pt idx="667">
                  <c:v>71.754000000000005</c:v>
                </c:pt>
                <c:pt idx="668">
                  <c:v>71.819000000000003</c:v>
                </c:pt>
                <c:pt idx="669">
                  <c:v>71.984000000000023</c:v>
                </c:pt>
                <c:pt idx="670">
                  <c:v>72.214000000000027</c:v>
                </c:pt>
                <c:pt idx="671">
                  <c:v>72.278999999999982</c:v>
                </c:pt>
                <c:pt idx="672">
                  <c:v>72.345000000000013</c:v>
                </c:pt>
                <c:pt idx="673">
                  <c:v>72.542000000000002</c:v>
                </c:pt>
                <c:pt idx="674">
                  <c:v>72.641000000000005</c:v>
                </c:pt>
                <c:pt idx="675">
                  <c:v>72.837999999999994</c:v>
                </c:pt>
                <c:pt idx="676">
                  <c:v>73.001999999999995</c:v>
                </c:pt>
                <c:pt idx="677">
                  <c:v>73.625999999999948</c:v>
                </c:pt>
                <c:pt idx="678">
                  <c:v>73.757999999999996</c:v>
                </c:pt>
                <c:pt idx="679">
                  <c:v>73.955000000000013</c:v>
                </c:pt>
                <c:pt idx="680">
                  <c:v>74.085999999999999</c:v>
                </c:pt>
                <c:pt idx="681">
                  <c:v>74.218000000000004</c:v>
                </c:pt>
                <c:pt idx="682">
                  <c:v>74.251000000000005</c:v>
                </c:pt>
                <c:pt idx="683">
                  <c:v>74.415000000000006</c:v>
                </c:pt>
                <c:pt idx="684">
                  <c:v>74.513000000000005</c:v>
                </c:pt>
                <c:pt idx="685">
                  <c:v>74.842000000000013</c:v>
                </c:pt>
                <c:pt idx="686">
                  <c:v>75.039000000000001</c:v>
                </c:pt>
                <c:pt idx="687">
                  <c:v>75.236000000000004</c:v>
                </c:pt>
                <c:pt idx="688">
                  <c:v>75.301999999999992</c:v>
                </c:pt>
                <c:pt idx="689">
                  <c:v>75.400000000000006</c:v>
                </c:pt>
                <c:pt idx="690">
                  <c:v>75.531999999999996</c:v>
                </c:pt>
                <c:pt idx="691">
                  <c:v>75.565000000000012</c:v>
                </c:pt>
                <c:pt idx="692">
                  <c:v>75.63</c:v>
                </c:pt>
                <c:pt idx="693">
                  <c:v>75.728999999999999</c:v>
                </c:pt>
                <c:pt idx="694">
                  <c:v>76.319999999999993</c:v>
                </c:pt>
                <c:pt idx="695">
                  <c:v>76.385999999999981</c:v>
                </c:pt>
                <c:pt idx="696">
                  <c:v>76.582999999999998</c:v>
                </c:pt>
                <c:pt idx="697">
                  <c:v>76.616</c:v>
                </c:pt>
                <c:pt idx="698">
                  <c:v>76.715000000000003</c:v>
                </c:pt>
                <c:pt idx="699">
                  <c:v>76.78</c:v>
                </c:pt>
                <c:pt idx="700">
                  <c:v>76.846000000000004</c:v>
                </c:pt>
                <c:pt idx="701">
                  <c:v>76.878999999999948</c:v>
                </c:pt>
                <c:pt idx="702">
                  <c:v>76.912000000000006</c:v>
                </c:pt>
                <c:pt idx="703">
                  <c:v>76.945000000000007</c:v>
                </c:pt>
                <c:pt idx="704">
                  <c:v>77.010000000000005</c:v>
                </c:pt>
                <c:pt idx="705">
                  <c:v>77.10899999999998</c:v>
                </c:pt>
                <c:pt idx="706">
                  <c:v>77.174999999999983</c:v>
                </c:pt>
                <c:pt idx="707">
                  <c:v>77.305999999999983</c:v>
                </c:pt>
                <c:pt idx="708">
                  <c:v>77.338999999999999</c:v>
                </c:pt>
                <c:pt idx="709">
                  <c:v>77.371999999999986</c:v>
                </c:pt>
                <c:pt idx="710">
                  <c:v>77.503</c:v>
                </c:pt>
                <c:pt idx="711">
                  <c:v>77.536000000000001</c:v>
                </c:pt>
                <c:pt idx="712">
                  <c:v>77.601999999999975</c:v>
                </c:pt>
                <c:pt idx="713">
                  <c:v>77.634</c:v>
                </c:pt>
                <c:pt idx="714">
                  <c:v>77.733000000000004</c:v>
                </c:pt>
                <c:pt idx="715">
                  <c:v>77.766000000000005</c:v>
                </c:pt>
                <c:pt idx="716">
                  <c:v>77.799000000000007</c:v>
                </c:pt>
                <c:pt idx="717">
                  <c:v>77.930000000000007</c:v>
                </c:pt>
                <c:pt idx="718">
                  <c:v>77.963000000000022</c:v>
                </c:pt>
                <c:pt idx="719">
                  <c:v>78.028999999999982</c:v>
                </c:pt>
                <c:pt idx="720">
                  <c:v>78.094000000000023</c:v>
                </c:pt>
                <c:pt idx="721">
                  <c:v>78.225999999999999</c:v>
                </c:pt>
                <c:pt idx="722">
                  <c:v>78.259</c:v>
                </c:pt>
                <c:pt idx="723">
                  <c:v>78.323999999999998</c:v>
                </c:pt>
                <c:pt idx="724">
                  <c:v>78.39</c:v>
                </c:pt>
                <c:pt idx="725">
                  <c:v>78.521999999999991</c:v>
                </c:pt>
                <c:pt idx="726">
                  <c:v>78.587000000000003</c:v>
                </c:pt>
                <c:pt idx="727">
                  <c:v>78.685999999999979</c:v>
                </c:pt>
                <c:pt idx="728">
                  <c:v>78.751999999999995</c:v>
                </c:pt>
                <c:pt idx="729">
                  <c:v>78.784000000000006</c:v>
                </c:pt>
                <c:pt idx="730">
                  <c:v>78.916000000000025</c:v>
                </c:pt>
                <c:pt idx="731">
                  <c:v>79.014000000000024</c:v>
                </c:pt>
                <c:pt idx="732">
                  <c:v>79.146000000000001</c:v>
                </c:pt>
                <c:pt idx="733">
                  <c:v>79.178999999999888</c:v>
                </c:pt>
                <c:pt idx="734">
                  <c:v>79.572999999999979</c:v>
                </c:pt>
                <c:pt idx="735">
                  <c:v>79.802999999999983</c:v>
                </c:pt>
                <c:pt idx="736">
                  <c:v>79.934000000000026</c:v>
                </c:pt>
                <c:pt idx="737">
                  <c:v>80</c:v>
                </c:pt>
                <c:pt idx="738">
                  <c:v>80.23</c:v>
                </c:pt>
                <c:pt idx="739">
                  <c:v>80.427000000000007</c:v>
                </c:pt>
                <c:pt idx="740">
                  <c:v>80.591000000000022</c:v>
                </c:pt>
                <c:pt idx="741">
                  <c:v>80.656999999999982</c:v>
                </c:pt>
                <c:pt idx="742">
                  <c:v>80.887</c:v>
                </c:pt>
                <c:pt idx="743">
                  <c:v>80.953000000000003</c:v>
                </c:pt>
                <c:pt idx="744">
                  <c:v>81.018000000000001</c:v>
                </c:pt>
                <c:pt idx="745">
                  <c:v>81.051000000000002</c:v>
                </c:pt>
                <c:pt idx="746">
                  <c:v>81.413000000000025</c:v>
                </c:pt>
                <c:pt idx="747">
                  <c:v>81.446000000000026</c:v>
                </c:pt>
                <c:pt idx="748">
                  <c:v>81.675999999999789</c:v>
                </c:pt>
                <c:pt idx="749">
                  <c:v>81.807000000000002</c:v>
                </c:pt>
                <c:pt idx="750">
                  <c:v>81.84</c:v>
                </c:pt>
                <c:pt idx="751">
                  <c:v>82.07</c:v>
                </c:pt>
                <c:pt idx="752">
                  <c:v>82.267000000000024</c:v>
                </c:pt>
                <c:pt idx="753">
                  <c:v>82.431000000000026</c:v>
                </c:pt>
                <c:pt idx="754">
                  <c:v>82.563000000000002</c:v>
                </c:pt>
                <c:pt idx="755">
                  <c:v>82.627999999999986</c:v>
                </c:pt>
                <c:pt idx="756">
                  <c:v>82.694000000000003</c:v>
                </c:pt>
                <c:pt idx="757">
                  <c:v>82.957000000000022</c:v>
                </c:pt>
                <c:pt idx="758">
                  <c:v>83.022999999999982</c:v>
                </c:pt>
                <c:pt idx="759">
                  <c:v>83.153999999999982</c:v>
                </c:pt>
                <c:pt idx="760">
                  <c:v>83.253</c:v>
                </c:pt>
                <c:pt idx="761">
                  <c:v>83.318000000000012</c:v>
                </c:pt>
                <c:pt idx="762">
                  <c:v>83.614000000000004</c:v>
                </c:pt>
                <c:pt idx="763">
                  <c:v>83.777999999999992</c:v>
                </c:pt>
                <c:pt idx="764">
                  <c:v>84.501000000000005</c:v>
                </c:pt>
                <c:pt idx="765">
                  <c:v>84.927999999999997</c:v>
                </c:pt>
                <c:pt idx="766">
                  <c:v>85.027000000000001</c:v>
                </c:pt>
                <c:pt idx="767">
                  <c:v>85.124999999999986</c:v>
                </c:pt>
                <c:pt idx="768">
                  <c:v>85.321999999999974</c:v>
                </c:pt>
                <c:pt idx="769">
                  <c:v>85.487000000000023</c:v>
                </c:pt>
                <c:pt idx="770">
                  <c:v>85.683999999999983</c:v>
                </c:pt>
                <c:pt idx="771">
                  <c:v>86.012</c:v>
                </c:pt>
                <c:pt idx="772">
                  <c:v>86.045000000000002</c:v>
                </c:pt>
                <c:pt idx="773">
                  <c:v>86.274999999999991</c:v>
                </c:pt>
                <c:pt idx="774">
                  <c:v>86.735000000000014</c:v>
                </c:pt>
                <c:pt idx="775">
                  <c:v>86.965000000000003</c:v>
                </c:pt>
                <c:pt idx="776">
                  <c:v>86.998000000000005</c:v>
                </c:pt>
                <c:pt idx="777">
                  <c:v>87.031000000000006</c:v>
                </c:pt>
                <c:pt idx="778">
                  <c:v>87.294000000000025</c:v>
                </c:pt>
                <c:pt idx="779">
                  <c:v>87.325999999999979</c:v>
                </c:pt>
                <c:pt idx="780">
                  <c:v>87.555999999999983</c:v>
                </c:pt>
                <c:pt idx="781">
                  <c:v>87.654999999999987</c:v>
                </c:pt>
                <c:pt idx="782">
                  <c:v>87.851999999999975</c:v>
                </c:pt>
                <c:pt idx="783">
                  <c:v>87.918000000000006</c:v>
                </c:pt>
                <c:pt idx="784">
                  <c:v>88.147999999999996</c:v>
                </c:pt>
                <c:pt idx="785">
                  <c:v>88.278999999999982</c:v>
                </c:pt>
                <c:pt idx="786">
                  <c:v>88.345000000000013</c:v>
                </c:pt>
                <c:pt idx="787">
                  <c:v>88.377999999999986</c:v>
                </c:pt>
                <c:pt idx="788">
                  <c:v>88.673999999999978</c:v>
                </c:pt>
                <c:pt idx="789">
                  <c:v>89.001999999999995</c:v>
                </c:pt>
                <c:pt idx="790">
                  <c:v>89.068000000000012</c:v>
                </c:pt>
                <c:pt idx="791">
                  <c:v>89.232000000000014</c:v>
                </c:pt>
                <c:pt idx="792">
                  <c:v>89.658999999999978</c:v>
                </c:pt>
                <c:pt idx="793">
                  <c:v>89.85599999999998</c:v>
                </c:pt>
                <c:pt idx="794">
                  <c:v>89.921999999999997</c:v>
                </c:pt>
                <c:pt idx="795">
                  <c:v>89.955000000000013</c:v>
                </c:pt>
                <c:pt idx="796">
                  <c:v>90.119</c:v>
                </c:pt>
                <c:pt idx="797">
                  <c:v>90.151999999999987</c:v>
                </c:pt>
                <c:pt idx="798">
                  <c:v>90.184999999999974</c:v>
                </c:pt>
                <c:pt idx="799">
                  <c:v>90.251000000000005</c:v>
                </c:pt>
                <c:pt idx="800">
                  <c:v>90.381999999999991</c:v>
                </c:pt>
                <c:pt idx="801">
                  <c:v>90.415000000000006</c:v>
                </c:pt>
                <c:pt idx="802">
                  <c:v>90.448000000000022</c:v>
                </c:pt>
                <c:pt idx="803">
                  <c:v>90.644999999999996</c:v>
                </c:pt>
                <c:pt idx="804">
                  <c:v>90.677999999999983</c:v>
                </c:pt>
                <c:pt idx="805">
                  <c:v>90.808999999999983</c:v>
                </c:pt>
                <c:pt idx="806">
                  <c:v>90.940000000000026</c:v>
                </c:pt>
                <c:pt idx="807">
                  <c:v>91.006</c:v>
                </c:pt>
                <c:pt idx="808">
                  <c:v>91.367999999999995</c:v>
                </c:pt>
                <c:pt idx="809">
                  <c:v>91.466000000000022</c:v>
                </c:pt>
                <c:pt idx="810">
                  <c:v>91.499000000000024</c:v>
                </c:pt>
                <c:pt idx="811">
                  <c:v>91.762</c:v>
                </c:pt>
                <c:pt idx="812">
                  <c:v>91.827999999999975</c:v>
                </c:pt>
                <c:pt idx="813">
                  <c:v>91.926000000000002</c:v>
                </c:pt>
                <c:pt idx="814">
                  <c:v>92.188999999999979</c:v>
                </c:pt>
                <c:pt idx="815">
                  <c:v>92.287000000000006</c:v>
                </c:pt>
                <c:pt idx="816">
                  <c:v>92.385999999999981</c:v>
                </c:pt>
                <c:pt idx="817">
                  <c:v>92.681999999999974</c:v>
                </c:pt>
                <c:pt idx="818">
                  <c:v>92.78</c:v>
                </c:pt>
                <c:pt idx="819">
                  <c:v>92.912000000000006</c:v>
                </c:pt>
                <c:pt idx="820">
                  <c:v>93.240000000000023</c:v>
                </c:pt>
                <c:pt idx="821">
                  <c:v>93.437000000000026</c:v>
                </c:pt>
                <c:pt idx="822">
                  <c:v>93.503</c:v>
                </c:pt>
                <c:pt idx="823">
                  <c:v>93.536000000000001</c:v>
                </c:pt>
                <c:pt idx="824">
                  <c:v>93.831999999999994</c:v>
                </c:pt>
                <c:pt idx="825">
                  <c:v>93.93</c:v>
                </c:pt>
                <c:pt idx="826">
                  <c:v>93.963000000000022</c:v>
                </c:pt>
                <c:pt idx="827">
                  <c:v>94.554000000000002</c:v>
                </c:pt>
                <c:pt idx="828">
                  <c:v>94.587000000000003</c:v>
                </c:pt>
                <c:pt idx="829">
                  <c:v>94.719000000000023</c:v>
                </c:pt>
                <c:pt idx="830">
                  <c:v>95.146000000000001</c:v>
                </c:pt>
                <c:pt idx="831">
                  <c:v>95.474000000000004</c:v>
                </c:pt>
                <c:pt idx="832">
                  <c:v>95.572999999999979</c:v>
                </c:pt>
                <c:pt idx="833">
                  <c:v>95.737000000000023</c:v>
                </c:pt>
                <c:pt idx="834">
                  <c:v>95.77</c:v>
                </c:pt>
                <c:pt idx="835">
                  <c:v>96.099000000000004</c:v>
                </c:pt>
                <c:pt idx="836">
                  <c:v>96.361000000000004</c:v>
                </c:pt>
                <c:pt idx="837">
                  <c:v>96.427000000000007</c:v>
                </c:pt>
                <c:pt idx="838">
                  <c:v>97.018000000000001</c:v>
                </c:pt>
                <c:pt idx="839">
                  <c:v>97.314000000000007</c:v>
                </c:pt>
                <c:pt idx="840">
                  <c:v>97.413000000000025</c:v>
                </c:pt>
                <c:pt idx="841">
                  <c:v>97.511000000000024</c:v>
                </c:pt>
                <c:pt idx="842">
                  <c:v>97.807000000000002</c:v>
                </c:pt>
                <c:pt idx="843">
                  <c:v>97.872999999999948</c:v>
                </c:pt>
                <c:pt idx="844">
                  <c:v>97.971000000000004</c:v>
                </c:pt>
                <c:pt idx="845">
                  <c:v>98.201000000000022</c:v>
                </c:pt>
                <c:pt idx="846">
                  <c:v>98.234000000000023</c:v>
                </c:pt>
                <c:pt idx="847">
                  <c:v>98.497000000000114</c:v>
                </c:pt>
                <c:pt idx="848">
                  <c:v>98.661000000000001</c:v>
                </c:pt>
                <c:pt idx="849">
                  <c:v>98.793000000000006</c:v>
                </c:pt>
                <c:pt idx="850">
                  <c:v>99.054999999999993</c:v>
                </c:pt>
                <c:pt idx="851">
                  <c:v>99.22</c:v>
                </c:pt>
                <c:pt idx="852">
                  <c:v>99.253</c:v>
                </c:pt>
                <c:pt idx="853">
                  <c:v>99.417000000000129</c:v>
                </c:pt>
                <c:pt idx="854">
                  <c:v>99.581000000000003</c:v>
                </c:pt>
                <c:pt idx="855">
                  <c:v>99.943000000000026</c:v>
                </c:pt>
                <c:pt idx="856">
                  <c:v>100.205</c:v>
                </c:pt>
                <c:pt idx="857">
                  <c:v>100.79700000000011</c:v>
                </c:pt>
                <c:pt idx="858">
                  <c:v>100.83</c:v>
                </c:pt>
                <c:pt idx="859">
                  <c:v>100.928</c:v>
                </c:pt>
                <c:pt idx="860">
                  <c:v>100.99400000000011</c:v>
                </c:pt>
                <c:pt idx="861">
                  <c:v>101.15799999999999</c:v>
                </c:pt>
                <c:pt idx="862">
                  <c:v>101.29</c:v>
                </c:pt>
                <c:pt idx="863">
                  <c:v>101.32199999999999</c:v>
                </c:pt>
                <c:pt idx="864">
                  <c:v>101.45400000000002</c:v>
                </c:pt>
                <c:pt idx="865">
                  <c:v>101.52</c:v>
                </c:pt>
                <c:pt idx="866">
                  <c:v>101.55199999999999</c:v>
                </c:pt>
                <c:pt idx="867">
                  <c:v>101.61799999999999</c:v>
                </c:pt>
                <c:pt idx="868">
                  <c:v>101.71700000000011</c:v>
                </c:pt>
                <c:pt idx="869">
                  <c:v>101.74900000000002</c:v>
                </c:pt>
                <c:pt idx="870">
                  <c:v>101.782</c:v>
                </c:pt>
                <c:pt idx="871">
                  <c:v>101.881</c:v>
                </c:pt>
                <c:pt idx="872">
                  <c:v>101.91400000000012</c:v>
                </c:pt>
                <c:pt idx="873">
                  <c:v>101.979</c:v>
                </c:pt>
                <c:pt idx="874">
                  <c:v>102.17699999999998</c:v>
                </c:pt>
                <c:pt idx="875">
                  <c:v>102.374</c:v>
                </c:pt>
                <c:pt idx="876">
                  <c:v>102.40700000000002</c:v>
                </c:pt>
                <c:pt idx="877">
                  <c:v>102.637</c:v>
                </c:pt>
                <c:pt idx="878">
                  <c:v>102.702</c:v>
                </c:pt>
                <c:pt idx="879">
                  <c:v>102.834</c:v>
                </c:pt>
                <c:pt idx="880">
                  <c:v>103.12899999999998</c:v>
                </c:pt>
                <c:pt idx="881">
                  <c:v>103.19499999999999</c:v>
                </c:pt>
                <c:pt idx="882">
                  <c:v>103.22799999999999</c:v>
                </c:pt>
                <c:pt idx="883">
                  <c:v>103.589</c:v>
                </c:pt>
                <c:pt idx="884">
                  <c:v>103.65499999999999</c:v>
                </c:pt>
                <c:pt idx="885">
                  <c:v>103.68799999999999</c:v>
                </c:pt>
                <c:pt idx="886">
                  <c:v>103.819</c:v>
                </c:pt>
                <c:pt idx="887">
                  <c:v>103.85199999999999</c:v>
                </c:pt>
                <c:pt idx="888">
                  <c:v>104.181</c:v>
                </c:pt>
                <c:pt idx="889">
                  <c:v>104.21400000000011</c:v>
                </c:pt>
                <c:pt idx="890">
                  <c:v>104.44400000000013</c:v>
                </c:pt>
                <c:pt idx="891">
                  <c:v>104.476</c:v>
                </c:pt>
                <c:pt idx="892">
                  <c:v>104.509</c:v>
                </c:pt>
                <c:pt idx="893">
                  <c:v>104.706</c:v>
                </c:pt>
                <c:pt idx="894">
                  <c:v>105.133</c:v>
                </c:pt>
                <c:pt idx="895">
                  <c:v>105.363</c:v>
                </c:pt>
                <c:pt idx="896">
                  <c:v>106.053</c:v>
                </c:pt>
                <c:pt idx="897">
                  <c:v>106.251</c:v>
                </c:pt>
                <c:pt idx="898">
                  <c:v>106.61199999999999</c:v>
                </c:pt>
                <c:pt idx="899">
                  <c:v>106.87499999999999</c:v>
                </c:pt>
                <c:pt idx="900">
                  <c:v>107.565</c:v>
                </c:pt>
                <c:pt idx="901">
                  <c:v>107.762</c:v>
                </c:pt>
                <c:pt idx="902">
                  <c:v>107.86</c:v>
                </c:pt>
                <c:pt idx="903">
                  <c:v>107.926</c:v>
                </c:pt>
                <c:pt idx="904">
                  <c:v>107.959</c:v>
                </c:pt>
                <c:pt idx="905">
                  <c:v>108.057</c:v>
                </c:pt>
                <c:pt idx="906">
                  <c:v>108.12299999999998</c:v>
                </c:pt>
                <c:pt idx="907">
                  <c:v>108.51700000000002</c:v>
                </c:pt>
                <c:pt idx="908">
                  <c:v>108.55</c:v>
                </c:pt>
                <c:pt idx="909">
                  <c:v>108.649</c:v>
                </c:pt>
                <c:pt idx="910">
                  <c:v>108.813</c:v>
                </c:pt>
                <c:pt idx="911">
                  <c:v>108.846</c:v>
                </c:pt>
                <c:pt idx="912">
                  <c:v>108.94500000000002</c:v>
                </c:pt>
                <c:pt idx="913">
                  <c:v>108.977</c:v>
                </c:pt>
                <c:pt idx="914">
                  <c:v>109.04300000000002</c:v>
                </c:pt>
                <c:pt idx="915">
                  <c:v>109.07599999999998</c:v>
                </c:pt>
                <c:pt idx="916">
                  <c:v>109.37199999999999</c:v>
                </c:pt>
                <c:pt idx="917">
                  <c:v>109.405</c:v>
                </c:pt>
                <c:pt idx="918">
                  <c:v>109.60199999999999</c:v>
                </c:pt>
                <c:pt idx="919">
                  <c:v>109.634</c:v>
                </c:pt>
                <c:pt idx="920">
                  <c:v>109.7</c:v>
                </c:pt>
                <c:pt idx="921">
                  <c:v>109.733</c:v>
                </c:pt>
                <c:pt idx="922">
                  <c:v>109.89700000000002</c:v>
                </c:pt>
                <c:pt idx="923">
                  <c:v>110.193</c:v>
                </c:pt>
                <c:pt idx="924">
                  <c:v>110.357</c:v>
                </c:pt>
                <c:pt idx="925">
                  <c:v>110.52199999999999</c:v>
                </c:pt>
                <c:pt idx="926">
                  <c:v>110.81700000000002</c:v>
                </c:pt>
                <c:pt idx="927">
                  <c:v>110.85</c:v>
                </c:pt>
                <c:pt idx="928">
                  <c:v>110.91600000000011</c:v>
                </c:pt>
                <c:pt idx="929">
                  <c:v>111.277</c:v>
                </c:pt>
                <c:pt idx="930">
                  <c:v>111.343</c:v>
                </c:pt>
                <c:pt idx="931">
                  <c:v>111.44100000000013</c:v>
                </c:pt>
                <c:pt idx="932">
                  <c:v>111.474</c:v>
                </c:pt>
                <c:pt idx="933">
                  <c:v>111.57299999999998</c:v>
                </c:pt>
                <c:pt idx="934">
                  <c:v>111.60599999999998</c:v>
                </c:pt>
                <c:pt idx="935">
                  <c:v>111.639</c:v>
                </c:pt>
                <c:pt idx="936">
                  <c:v>111.70400000000002</c:v>
                </c:pt>
                <c:pt idx="937">
                  <c:v>111.869</c:v>
                </c:pt>
                <c:pt idx="938">
                  <c:v>112.066</c:v>
                </c:pt>
                <c:pt idx="939">
                  <c:v>112.723</c:v>
                </c:pt>
                <c:pt idx="940">
                  <c:v>113.018</c:v>
                </c:pt>
                <c:pt idx="941">
                  <c:v>113.14999999999999</c:v>
                </c:pt>
                <c:pt idx="942">
                  <c:v>113.21600000000002</c:v>
                </c:pt>
                <c:pt idx="943">
                  <c:v>113.248</c:v>
                </c:pt>
                <c:pt idx="944">
                  <c:v>113.577</c:v>
                </c:pt>
                <c:pt idx="945">
                  <c:v>113.643</c:v>
                </c:pt>
                <c:pt idx="946">
                  <c:v>113.87299999999998</c:v>
                </c:pt>
                <c:pt idx="947">
                  <c:v>113.90600000000002</c:v>
                </c:pt>
                <c:pt idx="948">
                  <c:v>114.004</c:v>
                </c:pt>
                <c:pt idx="949">
                  <c:v>114.03700000000002</c:v>
                </c:pt>
                <c:pt idx="950">
                  <c:v>114.10299999999998</c:v>
                </c:pt>
                <c:pt idx="951">
                  <c:v>114.333</c:v>
                </c:pt>
                <c:pt idx="952">
                  <c:v>114.46400000000011</c:v>
                </c:pt>
                <c:pt idx="953">
                  <c:v>114.53</c:v>
                </c:pt>
                <c:pt idx="954">
                  <c:v>114.62799999999999</c:v>
                </c:pt>
                <c:pt idx="955">
                  <c:v>114.85799999999999</c:v>
                </c:pt>
                <c:pt idx="956">
                  <c:v>114.92400000000002</c:v>
                </c:pt>
                <c:pt idx="957">
                  <c:v>114.95700000000002</c:v>
                </c:pt>
                <c:pt idx="958">
                  <c:v>114.99000000000002</c:v>
                </c:pt>
                <c:pt idx="959">
                  <c:v>115.121</c:v>
                </c:pt>
                <c:pt idx="960">
                  <c:v>115.45</c:v>
                </c:pt>
                <c:pt idx="961">
                  <c:v>115.64700000000002</c:v>
                </c:pt>
                <c:pt idx="962">
                  <c:v>115.745</c:v>
                </c:pt>
                <c:pt idx="963">
                  <c:v>115.97499999999999</c:v>
                </c:pt>
                <c:pt idx="964">
                  <c:v>116.008</c:v>
                </c:pt>
                <c:pt idx="965">
                  <c:v>116.04100000000011</c:v>
                </c:pt>
                <c:pt idx="966">
                  <c:v>116.238</c:v>
                </c:pt>
                <c:pt idx="967">
                  <c:v>116.36999999999999</c:v>
                </c:pt>
                <c:pt idx="968">
                  <c:v>116.435</c:v>
                </c:pt>
                <c:pt idx="969">
                  <c:v>116.501</c:v>
                </c:pt>
                <c:pt idx="970">
                  <c:v>116.6</c:v>
                </c:pt>
                <c:pt idx="971">
                  <c:v>116.63199999999999</c:v>
                </c:pt>
                <c:pt idx="972">
                  <c:v>116.66499999999999</c:v>
                </c:pt>
                <c:pt idx="973">
                  <c:v>116.86199999999999</c:v>
                </c:pt>
                <c:pt idx="974">
                  <c:v>117.092</c:v>
                </c:pt>
                <c:pt idx="975">
                  <c:v>117.35499999999999</c:v>
                </c:pt>
                <c:pt idx="976">
                  <c:v>117.38799999999999</c:v>
                </c:pt>
                <c:pt idx="977">
                  <c:v>117.45400000000002</c:v>
                </c:pt>
                <c:pt idx="978">
                  <c:v>117.48700000000002</c:v>
                </c:pt>
                <c:pt idx="979">
                  <c:v>117.52</c:v>
                </c:pt>
                <c:pt idx="980">
                  <c:v>117.55199999999999</c:v>
                </c:pt>
                <c:pt idx="981">
                  <c:v>117.61799999999999</c:v>
                </c:pt>
                <c:pt idx="982">
                  <c:v>117.684</c:v>
                </c:pt>
                <c:pt idx="983">
                  <c:v>117.74900000000002</c:v>
                </c:pt>
                <c:pt idx="984">
                  <c:v>117.91400000000012</c:v>
                </c:pt>
                <c:pt idx="985">
                  <c:v>117.979</c:v>
                </c:pt>
                <c:pt idx="986">
                  <c:v>118.17699999999998</c:v>
                </c:pt>
                <c:pt idx="987">
                  <c:v>118.242</c:v>
                </c:pt>
                <c:pt idx="988">
                  <c:v>118.27499999999999</c:v>
                </c:pt>
                <c:pt idx="989">
                  <c:v>118.34100000000002</c:v>
                </c:pt>
                <c:pt idx="990">
                  <c:v>118.40700000000002</c:v>
                </c:pt>
                <c:pt idx="991">
                  <c:v>118.43900000000002</c:v>
                </c:pt>
                <c:pt idx="992">
                  <c:v>118.47199999999999</c:v>
                </c:pt>
                <c:pt idx="993">
                  <c:v>118.571</c:v>
                </c:pt>
                <c:pt idx="994">
                  <c:v>118.669</c:v>
                </c:pt>
                <c:pt idx="995">
                  <c:v>118.702</c:v>
                </c:pt>
                <c:pt idx="996">
                  <c:v>118.735</c:v>
                </c:pt>
                <c:pt idx="997">
                  <c:v>118.932</c:v>
                </c:pt>
                <c:pt idx="998">
                  <c:v>118.965</c:v>
                </c:pt>
                <c:pt idx="999">
                  <c:v>119.06400000000002</c:v>
                </c:pt>
                <c:pt idx="1000">
                  <c:v>119.35899999999998</c:v>
                </c:pt>
                <c:pt idx="1001">
                  <c:v>119.392</c:v>
                </c:pt>
                <c:pt idx="1002">
                  <c:v>119.65499999999999</c:v>
                </c:pt>
                <c:pt idx="1003">
                  <c:v>119.88499999999999</c:v>
                </c:pt>
                <c:pt idx="1004">
                  <c:v>119.91800000000002</c:v>
                </c:pt>
                <c:pt idx="1005">
                  <c:v>119.98400000000002</c:v>
                </c:pt>
                <c:pt idx="1006">
                  <c:v>120.01600000000002</c:v>
                </c:pt>
                <c:pt idx="1007">
                  <c:v>120.08199999999999</c:v>
                </c:pt>
                <c:pt idx="1008">
                  <c:v>120.312</c:v>
                </c:pt>
                <c:pt idx="1009">
                  <c:v>120.476</c:v>
                </c:pt>
                <c:pt idx="1010">
                  <c:v>120.542</c:v>
                </c:pt>
                <c:pt idx="1011">
                  <c:v>120.57499999999999</c:v>
                </c:pt>
                <c:pt idx="1012">
                  <c:v>120.706</c:v>
                </c:pt>
                <c:pt idx="1013">
                  <c:v>120.739</c:v>
                </c:pt>
                <c:pt idx="1014">
                  <c:v>120.80499999999999</c:v>
                </c:pt>
                <c:pt idx="1015">
                  <c:v>120.871</c:v>
                </c:pt>
                <c:pt idx="1016">
                  <c:v>120.90300000000002</c:v>
                </c:pt>
                <c:pt idx="1017">
                  <c:v>120.93600000000002</c:v>
                </c:pt>
                <c:pt idx="1018">
                  <c:v>121.002</c:v>
                </c:pt>
                <c:pt idx="1019">
                  <c:v>121.199</c:v>
                </c:pt>
                <c:pt idx="1020">
                  <c:v>121.232</c:v>
                </c:pt>
                <c:pt idx="1021">
                  <c:v>121.331</c:v>
                </c:pt>
                <c:pt idx="1022">
                  <c:v>121.363</c:v>
                </c:pt>
                <c:pt idx="1023">
                  <c:v>121.429</c:v>
                </c:pt>
                <c:pt idx="1024">
                  <c:v>121.462</c:v>
                </c:pt>
                <c:pt idx="1025">
                  <c:v>121.593</c:v>
                </c:pt>
                <c:pt idx="1026">
                  <c:v>121.62599999999998</c:v>
                </c:pt>
                <c:pt idx="1027">
                  <c:v>121.65899999999998</c:v>
                </c:pt>
                <c:pt idx="1028">
                  <c:v>121.79100000000011</c:v>
                </c:pt>
                <c:pt idx="1029">
                  <c:v>121.82299999999998</c:v>
                </c:pt>
                <c:pt idx="1030">
                  <c:v>121.889</c:v>
                </c:pt>
                <c:pt idx="1031">
                  <c:v>121.922</c:v>
                </c:pt>
                <c:pt idx="1032">
                  <c:v>121.955</c:v>
                </c:pt>
                <c:pt idx="1033">
                  <c:v>121.988</c:v>
                </c:pt>
                <c:pt idx="1034">
                  <c:v>122.021</c:v>
                </c:pt>
                <c:pt idx="1035">
                  <c:v>122.15199999999999</c:v>
                </c:pt>
                <c:pt idx="1036">
                  <c:v>122.18499999999999</c:v>
                </c:pt>
                <c:pt idx="1037">
                  <c:v>122.218</c:v>
                </c:pt>
                <c:pt idx="1038">
                  <c:v>122.251</c:v>
                </c:pt>
                <c:pt idx="1039">
                  <c:v>122.283</c:v>
                </c:pt>
                <c:pt idx="1040">
                  <c:v>122.316</c:v>
                </c:pt>
                <c:pt idx="1041">
                  <c:v>122.38199999999999</c:v>
                </c:pt>
                <c:pt idx="1042">
                  <c:v>122.54600000000002</c:v>
                </c:pt>
                <c:pt idx="1043">
                  <c:v>122.57899999999998</c:v>
                </c:pt>
                <c:pt idx="1044">
                  <c:v>122.645</c:v>
                </c:pt>
                <c:pt idx="1045">
                  <c:v>122.67799999999998</c:v>
                </c:pt>
                <c:pt idx="1046">
                  <c:v>122.74300000000002</c:v>
                </c:pt>
                <c:pt idx="1047">
                  <c:v>122.809</c:v>
                </c:pt>
                <c:pt idx="1048">
                  <c:v>122.842</c:v>
                </c:pt>
                <c:pt idx="1049">
                  <c:v>122.94000000000011</c:v>
                </c:pt>
                <c:pt idx="1050">
                  <c:v>123.039</c:v>
                </c:pt>
                <c:pt idx="1051">
                  <c:v>123.07199999999999</c:v>
                </c:pt>
                <c:pt idx="1052">
                  <c:v>123.10499999999999</c:v>
                </c:pt>
                <c:pt idx="1053">
                  <c:v>123.13799999999999</c:v>
                </c:pt>
                <c:pt idx="1054">
                  <c:v>123.16999999999999</c:v>
                </c:pt>
                <c:pt idx="1055">
                  <c:v>123.203</c:v>
                </c:pt>
                <c:pt idx="1056">
                  <c:v>123.236</c:v>
                </c:pt>
                <c:pt idx="1057">
                  <c:v>123.26900000000002</c:v>
                </c:pt>
                <c:pt idx="1058">
                  <c:v>123.30199999999999</c:v>
                </c:pt>
                <c:pt idx="1059">
                  <c:v>123.33499999999999</c:v>
                </c:pt>
                <c:pt idx="1060">
                  <c:v>123.4</c:v>
                </c:pt>
                <c:pt idx="1061">
                  <c:v>123.43300000000002</c:v>
                </c:pt>
                <c:pt idx="1062">
                  <c:v>123.46600000000002</c:v>
                </c:pt>
                <c:pt idx="1063">
                  <c:v>123.49900000000002</c:v>
                </c:pt>
                <c:pt idx="1064">
                  <c:v>123.532</c:v>
                </c:pt>
                <c:pt idx="1065">
                  <c:v>123.598</c:v>
                </c:pt>
                <c:pt idx="1066">
                  <c:v>123.696</c:v>
                </c:pt>
                <c:pt idx="1067">
                  <c:v>123.729</c:v>
                </c:pt>
                <c:pt idx="1068">
                  <c:v>123.762</c:v>
                </c:pt>
                <c:pt idx="1069">
                  <c:v>123.926</c:v>
                </c:pt>
                <c:pt idx="1070">
                  <c:v>123.959</c:v>
                </c:pt>
                <c:pt idx="1071">
                  <c:v>123.992</c:v>
                </c:pt>
                <c:pt idx="1072">
                  <c:v>124.02499999999999</c:v>
                </c:pt>
                <c:pt idx="1073">
                  <c:v>124.057</c:v>
                </c:pt>
                <c:pt idx="1074">
                  <c:v>124.09</c:v>
                </c:pt>
                <c:pt idx="1075">
                  <c:v>124.12299999999998</c:v>
                </c:pt>
                <c:pt idx="1076">
                  <c:v>124.18899999999998</c:v>
                </c:pt>
                <c:pt idx="1077">
                  <c:v>124.22199999999999</c:v>
                </c:pt>
                <c:pt idx="1078">
                  <c:v>124.255</c:v>
                </c:pt>
                <c:pt idx="1079">
                  <c:v>124.28700000000002</c:v>
                </c:pt>
                <c:pt idx="1080">
                  <c:v>124.32</c:v>
                </c:pt>
                <c:pt idx="1081">
                  <c:v>124.35299999999998</c:v>
                </c:pt>
                <c:pt idx="1082">
                  <c:v>124.386</c:v>
                </c:pt>
                <c:pt idx="1083">
                  <c:v>124.41900000000011</c:v>
                </c:pt>
                <c:pt idx="1084">
                  <c:v>124.452</c:v>
                </c:pt>
                <c:pt idx="1085">
                  <c:v>124.485</c:v>
                </c:pt>
                <c:pt idx="1086">
                  <c:v>124.51700000000002</c:v>
                </c:pt>
                <c:pt idx="1087">
                  <c:v>124.583</c:v>
                </c:pt>
                <c:pt idx="1088">
                  <c:v>124.616</c:v>
                </c:pt>
                <c:pt idx="1089">
                  <c:v>124.649</c:v>
                </c:pt>
                <c:pt idx="1090">
                  <c:v>124.715</c:v>
                </c:pt>
                <c:pt idx="1091">
                  <c:v>124.74700000000011</c:v>
                </c:pt>
                <c:pt idx="1092">
                  <c:v>124.78</c:v>
                </c:pt>
                <c:pt idx="1093">
                  <c:v>124.813</c:v>
                </c:pt>
                <c:pt idx="1094">
                  <c:v>124.846</c:v>
                </c:pt>
                <c:pt idx="1095">
                  <c:v>124.87899999999998</c:v>
                </c:pt>
                <c:pt idx="1096">
                  <c:v>124.91200000000002</c:v>
                </c:pt>
                <c:pt idx="1097">
                  <c:v>124.94500000000002</c:v>
                </c:pt>
                <c:pt idx="1098">
                  <c:v>124.977</c:v>
                </c:pt>
                <c:pt idx="1099">
                  <c:v>125.01</c:v>
                </c:pt>
                <c:pt idx="1100">
                  <c:v>125.04300000000002</c:v>
                </c:pt>
                <c:pt idx="1101">
                  <c:v>125.07599999999998</c:v>
                </c:pt>
                <c:pt idx="1102">
                  <c:v>125.10899999999998</c:v>
                </c:pt>
                <c:pt idx="1103">
                  <c:v>125.142</c:v>
                </c:pt>
                <c:pt idx="1104">
                  <c:v>125.17499999999998</c:v>
                </c:pt>
                <c:pt idx="1105">
                  <c:v>125.20700000000002</c:v>
                </c:pt>
                <c:pt idx="1106">
                  <c:v>125.24000000000002</c:v>
                </c:pt>
                <c:pt idx="1107">
                  <c:v>125.273</c:v>
                </c:pt>
                <c:pt idx="1108">
                  <c:v>125.306</c:v>
                </c:pt>
                <c:pt idx="1109">
                  <c:v>125.339</c:v>
                </c:pt>
                <c:pt idx="1110">
                  <c:v>125.37199999999999</c:v>
                </c:pt>
                <c:pt idx="1111">
                  <c:v>125.405</c:v>
                </c:pt>
                <c:pt idx="1112">
                  <c:v>125.43700000000011</c:v>
                </c:pt>
                <c:pt idx="1113">
                  <c:v>125.47</c:v>
                </c:pt>
                <c:pt idx="1114">
                  <c:v>125.503</c:v>
                </c:pt>
                <c:pt idx="1115">
                  <c:v>125.536</c:v>
                </c:pt>
                <c:pt idx="1116">
                  <c:v>125.569</c:v>
                </c:pt>
                <c:pt idx="1117">
                  <c:v>125.60199999999999</c:v>
                </c:pt>
                <c:pt idx="1118">
                  <c:v>125.634</c:v>
                </c:pt>
                <c:pt idx="1119">
                  <c:v>125.667</c:v>
                </c:pt>
                <c:pt idx="1120">
                  <c:v>125.7</c:v>
                </c:pt>
                <c:pt idx="1121">
                  <c:v>125.733</c:v>
                </c:pt>
                <c:pt idx="1122">
                  <c:v>125.76600000000002</c:v>
                </c:pt>
                <c:pt idx="1123">
                  <c:v>125.79900000000002</c:v>
                </c:pt>
                <c:pt idx="1124">
                  <c:v>125.83199999999999</c:v>
                </c:pt>
                <c:pt idx="1125">
                  <c:v>125.864</c:v>
                </c:pt>
                <c:pt idx="1126">
                  <c:v>125.89700000000002</c:v>
                </c:pt>
                <c:pt idx="1127">
                  <c:v>125.93</c:v>
                </c:pt>
                <c:pt idx="1128">
                  <c:v>125.96300000000002</c:v>
                </c:pt>
                <c:pt idx="1129">
                  <c:v>125.99600000000002</c:v>
                </c:pt>
                <c:pt idx="1130">
                  <c:v>126.029</c:v>
                </c:pt>
                <c:pt idx="1131">
                  <c:v>126.062</c:v>
                </c:pt>
                <c:pt idx="1132">
                  <c:v>126.09400000000002</c:v>
                </c:pt>
                <c:pt idx="1133">
                  <c:v>126.127</c:v>
                </c:pt>
                <c:pt idx="1134">
                  <c:v>126.16</c:v>
                </c:pt>
                <c:pt idx="1135">
                  <c:v>126.193</c:v>
                </c:pt>
                <c:pt idx="1136">
                  <c:v>126.226</c:v>
                </c:pt>
                <c:pt idx="1137">
                  <c:v>126.259</c:v>
                </c:pt>
                <c:pt idx="1138">
                  <c:v>126.292</c:v>
                </c:pt>
                <c:pt idx="1139">
                  <c:v>126.324</c:v>
                </c:pt>
                <c:pt idx="1140">
                  <c:v>126.357</c:v>
                </c:pt>
                <c:pt idx="1141">
                  <c:v>126.39</c:v>
                </c:pt>
                <c:pt idx="1142">
                  <c:v>126.423</c:v>
                </c:pt>
                <c:pt idx="1143">
                  <c:v>126.456</c:v>
                </c:pt>
                <c:pt idx="1144">
                  <c:v>126.489</c:v>
                </c:pt>
                <c:pt idx="1145">
                  <c:v>126.52199999999999</c:v>
                </c:pt>
                <c:pt idx="1146">
                  <c:v>126.554</c:v>
                </c:pt>
                <c:pt idx="1147">
                  <c:v>126.587</c:v>
                </c:pt>
                <c:pt idx="1148">
                  <c:v>126.61999999999999</c:v>
                </c:pt>
                <c:pt idx="1149">
                  <c:v>126.65299999999998</c:v>
                </c:pt>
                <c:pt idx="1150">
                  <c:v>126.68599999999998</c:v>
                </c:pt>
                <c:pt idx="1151">
                  <c:v>126.71900000000002</c:v>
                </c:pt>
                <c:pt idx="1152">
                  <c:v>126.752</c:v>
                </c:pt>
                <c:pt idx="1153">
                  <c:v>126.78400000000002</c:v>
                </c:pt>
                <c:pt idx="1154">
                  <c:v>126.81700000000002</c:v>
                </c:pt>
                <c:pt idx="1155">
                  <c:v>126.85</c:v>
                </c:pt>
                <c:pt idx="1156">
                  <c:v>126.883</c:v>
                </c:pt>
                <c:pt idx="1157">
                  <c:v>126.91600000000011</c:v>
                </c:pt>
                <c:pt idx="1158">
                  <c:v>126.94900000000011</c:v>
                </c:pt>
                <c:pt idx="1159">
                  <c:v>126.982</c:v>
                </c:pt>
                <c:pt idx="1160">
                  <c:v>127.01400000000002</c:v>
                </c:pt>
                <c:pt idx="1161">
                  <c:v>127.04700000000011</c:v>
                </c:pt>
                <c:pt idx="1162">
                  <c:v>127.08</c:v>
                </c:pt>
                <c:pt idx="1163">
                  <c:v>127.113</c:v>
                </c:pt>
                <c:pt idx="1164">
                  <c:v>127.146</c:v>
                </c:pt>
                <c:pt idx="1165">
                  <c:v>127.17899999999995</c:v>
                </c:pt>
                <c:pt idx="1166">
                  <c:v>127.21100000000011</c:v>
                </c:pt>
                <c:pt idx="1167">
                  <c:v>127.24400000000011</c:v>
                </c:pt>
                <c:pt idx="1168">
                  <c:v>127.277</c:v>
                </c:pt>
                <c:pt idx="1169">
                  <c:v>127.31</c:v>
                </c:pt>
                <c:pt idx="1170">
                  <c:v>127.343</c:v>
                </c:pt>
                <c:pt idx="1171">
                  <c:v>127.37599999999998</c:v>
                </c:pt>
                <c:pt idx="1172">
                  <c:v>127.40900000000002</c:v>
                </c:pt>
                <c:pt idx="1173">
                  <c:v>127.44100000000013</c:v>
                </c:pt>
                <c:pt idx="1174">
                  <c:v>127.474</c:v>
                </c:pt>
                <c:pt idx="1175">
                  <c:v>127.50700000000002</c:v>
                </c:pt>
                <c:pt idx="1176">
                  <c:v>127.54</c:v>
                </c:pt>
                <c:pt idx="1177">
                  <c:v>127.57299999999998</c:v>
                </c:pt>
                <c:pt idx="1178">
                  <c:v>127.60599999999998</c:v>
                </c:pt>
                <c:pt idx="1179">
                  <c:v>127.639</c:v>
                </c:pt>
                <c:pt idx="1180">
                  <c:v>127.67099999999998</c:v>
                </c:pt>
                <c:pt idx="1181">
                  <c:v>127.70400000000002</c:v>
                </c:pt>
                <c:pt idx="1182">
                  <c:v>127.73700000000002</c:v>
                </c:pt>
                <c:pt idx="1183">
                  <c:v>127.77</c:v>
                </c:pt>
                <c:pt idx="1184">
                  <c:v>127.836</c:v>
                </c:pt>
                <c:pt idx="1185">
                  <c:v>127.869</c:v>
                </c:pt>
                <c:pt idx="1186">
                  <c:v>127.90100000000002</c:v>
                </c:pt>
                <c:pt idx="1187">
                  <c:v>127.93400000000011</c:v>
                </c:pt>
                <c:pt idx="1188">
                  <c:v>127.96700000000011</c:v>
                </c:pt>
                <c:pt idx="1189">
                  <c:v>128</c:v>
                </c:pt>
                <c:pt idx="1190">
                  <c:v>128.066</c:v>
                </c:pt>
                <c:pt idx="1191">
                  <c:v>128.09900000000002</c:v>
                </c:pt>
                <c:pt idx="1192">
                  <c:v>128.131</c:v>
                </c:pt>
                <c:pt idx="1193">
                  <c:v>128.16399999999999</c:v>
                </c:pt>
                <c:pt idx="1194">
                  <c:v>128.197</c:v>
                </c:pt>
                <c:pt idx="1195">
                  <c:v>128.22999999999999</c:v>
                </c:pt>
                <c:pt idx="1196">
                  <c:v>128.26300000000001</c:v>
                </c:pt>
                <c:pt idx="1197">
                  <c:v>128.29599999999999</c:v>
                </c:pt>
                <c:pt idx="1198">
                  <c:v>128.32900000000001</c:v>
                </c:pt>
                <c:pt idx="1199">
                  <c:v>128.36100000000022</c:v>
                </c:pt>
                <c:pt idx="1200">
                  <c:v>128.39400000000001</c:v>
                </c:pt>
                <c:pt idx="1201">
                  <c:v>128.42700000000022</c:v>
                </c:pt>
                <c:pt idx="1202">
                  <c:v>128.46</c:v>
                </c:pt>
                <c:pt idx="1203">
                  <c:v>128.49300000000002</c:v>
                </c:pt>
                <c:pt idx="1204">
                  <c:v>128.559</c:v>
                </c:pt>
                <c:pt idx="1205">
                  <c:v>128.59100000000001</c:v>
                </c:pt>
                <c:pt idx="1206">
                  <c:v>128.624</c:v>
                </c:pt>
                <c:pt idx="1207">
                  <c:v>128.65700000000001</c:v>
                </c:pt>
                <c:pt idx="1208">
                  <c:v>128.69</c:v>
                </c:pt>
                <c:pt idx="1209">
                  <c:v>128.72300000000001</c:v>
                </c:pt>
                <c:pt idx="1210">
                  <c:v>128.756</c:v>
                </c:pt>
                <c:pt idx="1211">
                  <c:v>128.78900000000002</c:v>
                </c:pt>
                <c:pt idx="1212">
                  <c:v>128.82100000000023</c:v>
                </c:pt>
                <c:pt idx="1213">
                  <c:v>128.85400000000001</c:v>
                </c:pt>
                <c:pt idx="1214">
                  <c:v>128.92000000000004</c:v>
                </c:pt>
                <c:pt idx="1215">
                  <c:v>128.953</c:v>
                </c:pt>
                <c:pt idx="1216">
                  <c:v>129.018</c:v>
                </c:pt>
                <c:pt idx="1217">
                  <c:v>129.05100000000004</c:v>
                </c:pt>
                <c:pt idx="1218">
                  <c:v>129.084</c:v>
                </c:pt>
                <c:pt idx="1219">
                  <c:v>129.11699999999999</c:v>
                </c:pt>
                <c:pt idx="1220">
                  <c:v>129.15</c:v>
                </c:pt>
                <c:pt idx="1221">
                  <c:v>129.18300000000002</c:v>
                </c:pt>
                <c:pt idx="1222">
                  <c:v>129.21599999999998</c:v>
                </c:pt>
                <c:pt idx="1223">
                  <c:v>129.28100000000001</c:v>
                </c:pt>
                <c:pt idx="1224">
                  <c:v>129.31399999999999</c:v>
                </c:pt>
                <c:pt idx="1225">
                  <c:v>129.34700000000001</c:v>
                </c:pt>
                <c:pt idx="1226">
                  <c:v>129.38000000000022</c:v>
                </c:pt>
                <c:pt idx="1227">
                  <c:v>129.446</c:v>
                </c:pt>
                <c:pt idx="1228">
                  <c:v>129.47800000000001</c:v>
                </c:pt>
                <c:pt idx="1229">
                  <c:v>129.511</c:v>
                </c:pt>
                <c:pt idx="1230">
                  <c:v>129.54399999999998</c:v>
                </c:pt>
                <c:pt idx="1231">
                  <c:v>129.577</c:v>
                </c:pt>
                <c:pt idx="1232">
                  <c:v>129.60999999999999</c:v>
                </c:pt>
                <c:pt idx="1233">
                  <c:v>129.64299999999997</c:v>
                </c:pt>
                <c:pt idx="1234">
                  <c:v>129.67599999999999</c:v>
                </c:pt>
                <c:pt idx="1235">
                  <c:v>129.708</c:v>
                </c:pt>
                <c:pt idx="1236">
                  <c:v>129.74099999999999</c:v>
                </c:pt>
                <c:pt idx="1237">
                  <c:v>129.77399999999992</c:v>
                </c:pt>
                <c:pt idx="1238">
                  <c:v>129.80700000000004</c:v>
                </c:pt>
                <c:pt idx="1239">
                  <c:v>129.84</c:v>
                </c:pt>
                <c:pt idx="1240">
                  <c:v>129.93800000000007</c:v>
                </c:pt>
                <c:pt idx="1241">
                  <c:v>129.971</c:v>
                </c:pt>
                <c:pt idx="1242">
                  <c:v>130.00399999999999</c:v>
                </c:pt>
                <c:pt idx="1243">
                  <c:v>130.03700000000001</c:v>
                </c:pt>
                <c:pt idx="1244">
                  <c:v>130.07</c:v>
                </c:pt>
                <c:pt idx="1245">
                  <c:v>130.10300000000001</c:v>
                </c:pt>
                <c:pt idx="1246">
                  <c:v>130.136</c:v>
                </c:pt>
                <c:pt idx="1247">
                  <c:v>130.16800000000001</c:v>
                </c:pt>
                <c:pt idx="1248">
                  <c:v>130.20099999999999</c:v>
                </c:pt>
                <c:pt idx="1249">
                  <c:v>130.267</c:v>
                </c:pt>
                <c:pt idx="1250">
                  <c:v>130.36600000000001</c:v>
                </c:pt>
                <c:pt idx="1251">
                  <c:v>130.43100000000001</c:v>
                </c:pt>
                <c:pt idx="1252">
                  <c:v>130.464</c:v>
                </c:pt>
                <c:pt idx="1253">
                  <c:v>130.49700000000001</c:v>
                </c:pt>
                <c:pt idx="1254">
                  <c:v>130.53</c:v>
                </c:pt>
                <c:pt idx="1255">
                  <c:v>130.56300000000002</c:v>
                </c:pt>
                <c:pt idx="1256">
                  <c:v>130.595</c:v>
                </c:pt>
                <c:pt idx="1257">
                  <c:v>130.62800000000001</c:v>
                </c:pt>
                <c:pt idx="1258">
                  <c:v>130.661</c:v>
                </c:pt>
                <c:pt idx="1259">
                  <c:v>130.79300000000001</c:v>
                </c:pt>
                <c:pt idx="1260">
                  <c:v>130.82500000000007</c:v>
                </c:pt>
                <c:pt idx="1261">
                  <c:v>130.85800000000026</c:v>
                </c:pt>
                <c:pt idx="1262">
                  <c:v>130.89100000000022</c:v>
                </c:pt>
                <c:pt idx="1263">
                  <c:v>130.95700000000022</c:v>
                </c:pt>
                <c:pt idx="1264">
                  <c:v>130.99</c:v>
                </c:pt>
                <c:pt idx="1265">
                  <c:v>131.023</c:v>
                </c:pt>
                <c:pt idx="1266">
                  <c:v>131.05500000000001</c:v>
                </c:pt>
                <c:pt idx="1267">
                  <c:v>131.12100000000001</c:v>
                </c:pt>
                <c:pt idx="1268">
                  <c:v>131.154</c:v>
                </c:pt>
                <c:pt idx="1269">
                  <c:v>131.25300000000001</c:v>
                </c:pt>
                <c:pt idx="1270">
                  <c:v>131.285</c:v>
                </c:pt>
                <c:pt idx="1271">
                  <c:v>131.35100000000023</c:v>
                </c:pt>
                <c:pt idx="1272">
                  <c:v>131.38400000000001</c:v>
                </c:pt>
                <c:pt idx="1273">
                  <c:v>131.45000000000007</c:v>
                </c:pt>
                <c:pt idx="1274">
                  <c:v>131.483</c:v>
                </c:pt>
                <c:pt idx="1275">
                  <c:v>131.51499999999999</c:v>
                </c:pt>
                <c:pt idx="1276">
                  <c:v>131.548</c:v>
                </c:pt>
                <c:pt idx="1277">
                  <c:v>131.58100000000007</c:v>
                </c:pt>
                <c:pt idx="1278">
                  <c:v>131.68</c:v>
                </c:pt>
                <c:pt idx="1279">
                  <c:v>131.71299999999997</c:v>
                </c:pt>
                <c:pt idx="1280">
                  <c:v>131.74499999999998</c:v>
                </c:pt>
                <c:pt idx="1281">
                  <c:v>131.77799999999999</c:v>
                </c:pt>
                <c:pt idx="1282">
                  <c:v>131.81100000000001</c:v>
                </c:pt>
                <c:pt idx="1283">
                  <c:v>131.87700000000001</c:v>
                </c:pt>
                <c:pt idx="1284">
                  <c:v>131.91</c:v>
                </c:pt>
                <c:pt idx="1285">
                  <c:v>131.94300000000001</c:v>
                </c:pt>
                <c:pt idx="1286">
                  <c:v>131.97499999999999</c:v>
                </c:pt>
                <c:pt idx="1287">
                  <c:v>132.00800000000001</c:v>
                </c:pt>
                <c:pt idx="1288">
                  <c:v>132.041</c:v>
                </c:pt>
                <c:pt idx="1289">
                  <c:v>132.107</c:v>
                </c:pt>
                <c:pt idx="1290">
                  <c:v>132.13999999999999</c:v>
                </c:pt>
                <c:pt idx="1291">
                  <c:v>132.238</c:v>
                </c:pt>
                <c:pt idx="1292">
                  <c:v>132.27099999999999</c:v>
                </c:pt>
                <c:pt idx="1293">
                  <c:v>132.304</c:v>
                </c:pt>
                <c:pt idx="1294">
                  <c:v>132.33700000000007</c:v>
                </c:pt>
                <c:pt idx="1295">
                  <c:v>132.37</c:v>
                </c:pt>
                <c:pt idx="1296">
                  <c:v>132.40200000000004</c:v>
                </c:pt>
                <c:pt idx="1297">
                  <c:v>132.435</c:v>
                </c:pt>
                <c:pt idx="1298">
                  <c:v>132.53399999999999</c:v>
                </c:pt>
                <c:pt idx="1299">
                  <c:v>132.6</c:v>
                </c:pt>
                <c:pt idx="1300">
                  <c:v>132.66499999999999</c:v>
                </c:pt>
                <c:pt idx="1301">
                  <c:v>132.69800000000001</c:v>
                </c:pt>
                <c:pt idx="1302">
                  <c:v>132.73099999999999</c:v>
                </c:pt>
                <c:pt idx="1303">
                  <c:v>132.76399999999998</c:v>
                </c:pt>
                <c:pt idx="1304">
                  <c:v>132.797</c:v>
                </c:pt>
                <c:pt idx="1305">
                  <c:v>132.83000000000001</c:v>
                </c:pt>
                <c:pt idx="1306">
                  <c:v>132.89500000000001</c:v>
                </c:pt>
                <c:pt idx="1307">
                  <c:v>132.96100000000001</c:v>
                </c:pt>
                <c:pt idx="1308">
                  <c:v>133.06</c:v>
                </c:pt>
                <c:pt idx="1309">
                  <c:v>133.09200000000001</c:v>
                </c:pt>
                <c:pt idx="1310">
                  <c:v>133.15800000000004</c:v>
                </c:pt>
                <c:pt idx="1311">
                  <c:v>133.191</c:v>
                </c:pt>
                <c:pt idx="1312">
                  <c:v>133.22399999999999</c:v>
                </c:pt>
                <c:pt idx="1313">
                  <c:v>133.29</c:v>
                </c:pt>
                <c:pt idx="1314">
                  <c:v>133.35500000000022</c:v>
                </c:pt>
                <c:pt idx="1315">
                  <c:v>133.42100000000022</c:v>
                </c:pt>
                <c:pt idx="1316">
                  <c:v>133.45400000000001</c:v>
                </c:pt>
                <c:pt idx="1317">
                  <c:v>133.55200000000022</c:v>
                </c:pt>
                <c:pt idx="1318">
                  <c:v>133.65100000000001</c:v>
                </c:pt>
                <c:pt idx="1319">
                  <c:v>133.71699999999998</c:v>
                </c:pt>
                <c:pt idx="1320">
                  <c:v>133.74899999999997</c:v>
                </c:pt>
                <c:pt idx="1321">
                  <c:v>133.78200000000001</c:v>
                </c:pt>
                <c:pt idx="1322">
                  <c:v>133.815</c:v>
                </c:pt>
                <c:pt idx="1323">
                  <c:v>133.84800000000001</c:v>
                </c:pt>
                <c:pt idx="1324">
                  <c:v>133.88100000000023</c:v>
                </c:pt>
                <c:pt idx="1325">
                  <c:v>133.91399999999999</c:v>
                </c:pt>
                <c:pt idx="1326">
                  <c:v>133.97900000000001</c:v>
                </c:pt>
                <c:pt idx="1327">
                  <c:v>134.012</c:v>
                </c:pt>
                <c:pt idx="1328">
                  <c:v>134.04499999999999</c:v>
                </c:pt>
                <c:pt idx="1329">
                  <c:v>134.078</c:v>
                </c:pt>
                <c:pt idx="1330">
                  <c:v>134.17699999999999</c:v>
                </c:pt>
                <c:pt idx="1331">
                  <c:v>134.374</c:v>
                </c:pt>
                <c:pt idx="1332">
                  <c:v>134.40700000000001</c:v>
                </c:pt>
                <c:pt idx="1333">
                  <c:v>134.47200000000001</c:v>
                </c:pt>
                <c:pt idx="1334">
                  <c:v>134.53800000000001</c:v>
                </c:pt>
                <c:pt idx="1335">
                  <c:v>134.60399999999998</c:v>
                </c:pt>
                <c:pt idx="1336">
                  <c:v>134.73499999999999</c:v>
                </c:pt>
                <c:pt idx="1337">
                  <c:v>135.06399999999999</c:v>
                </c:pt>
                <c:pt idx="1338">
                  <c:v>135.22800000000001</c:v>
                </c:pt>
                <c:pt idx="1339">
                  <c:v>135.261</c:v>
                </c:pt>
                <c:pt idx="1340">
                  <c:v>135.39200000000022</c:v>
                </c:pt>
                <c:pt idx="1341">
                  <c:v>135.45800000000023</c:v>
                </c:pt>
                <c:pt idx="1342">
                  <c:v>135.524</c:v>
                </c:pt>
                <c:pt idx="1343">
                  <c:v>135.55600000000001</c:v>
                </c:pt>
                <c:pt idx="1344">
                  <c:v>135.721</c:v>
                </c:pt>
                <c:pt idx="1345">
                  <c:v>136.04900000000001</c:v>
                </c:pt>
                <c:pt idx="1346">
                  <c:v>136.11499999999998</c:v>
                </c:pt>
                <c:pt idx="1347">
                  <c:v>136.27899999999997</c:v>
                </c:pt>
                <c:pt idx="1348">
                  <c:v>136.31200000000001</c:v>
                </c:pt>
                <c:pt idx="1349">
                  <c:v>136.411</c:v>
                </c:pt>
                <c:pt idx="1350">
                  <c:v>136.44399999999999</c:v>
                </c:pt>
                <c:pt idx="1351">
                  <c:v>136.476</c:v>
                </c:pt>
                <c:pt idx="1352">
                  <c:v>136.50900000000001</c:v>
                </c:pt>
                <c:pt idx="1353">
                  <c:v>136.542</c:v>
                </c:pt>
                <c:pt idx="1354">
                  <c:v>136.57499999999999</c:v>
                </c:pt>
                <c:pt idx="1355">
                  <c:v>136.70599999999999</c:v>
                </c:pt>
                <c:pt idx="1356">
                  <c:v>136.739</c:v>
                </c:pt>
                <c:pt idx="1357">
                  <c:v>136.77199999999999</c:v>
                </c:pt>
                <c:pt idx="1358">
                  <c:v>136.80500000000001</c:v>
                </c:pt>
                <c:pt idx="1359">
                  <c:v>136.83800000000022</c:v>
                </c:pt>
                <c:pt idx="1360">
                  <c:v>136.87100000000001</c:v>
                </c:pt>
                <c:pt idx="1361">
                  <c:v>136.93600000000001</c:v>
                </c:pt>
                <c:pt idx="1362">
                  <c:v>136.96900000000002</c:v>
                </c:pt>
                <c:pt idx="1363">
                  <c:v>137.101</c:v>
                </c:pt>
                <c:pt idx="1364">
                  <c:v>137.166</c:v>
                </c:pt>
                <c:pt idx="1365">
                  <c:v>137.19900000000001</c:v>
                </c:pt>
                <c:pt idx="1366">
                  <c:v>137.46200000000007</c:v>
                </c:pt>
                <c:pt idx="1367">
                  <c:v>137.495</c:v>
                </c:pt>
                <c:pt idx="1368">
                  <c:v>137.52800000000022</c:v>
                </c:pt>
                <c:pt idx="1369">
                  <c:v>137.56100000000001</c:v>
                </c:pt>
                <c:pt idx="1370">
                  <c:v>137.59300000000002</c:v>
                </c:pt>
                <c:pt idx="1371">
                  <c:v>137.65900000000002</c:v>
                </c:pt>
                <c:pt idx="1372">
                  <c:v>137.75800000000001</c:v>
                </c:pt>
                <c:pt idx="1373">
                  <c:v>137.791</c:v>
                </c:pt>
                <c:pt idx="1374">
                  <c:v>137.82300000000001</c:v>
                </c:pt>
                <c:pt idx="1375">
                  <c:v>137.85600000000022</c:v>
                </c:pt>
                <c:pt idx="1376">
                  <c:v>137.88900000000001</c:v>
                </c:pt>
                <c:pt idx="1377">
                  <c:v>137.98800000000023</c:v>
                </c:pt>
                <c:pt idx="1378">
                  <c:v>138.02100000000004</c:v>
                </c:pt>
                <c:pt idx="1379">
                  <c:v>138.15200000000004</c:v>
                </c:pt>
                <c:pt idx="1380">
                  <c:v>138.316</c:v>
                </c:pt>
                <c:pt idx="1381">
                  <c:v>138.44800000000001</c:v>
                </c:pt>
                <c:pt idx="1382">
                  <c:v>138.48000000000022</c:v>
                </c:pt>
                <c:pt idx="1383">
                  <c:v>138.51300000000001</c:v>
                </c:pt>
                <c:pt idx="1384">
                  <c:v>138.77599999999998</c:v>
                </c:pt>
                <c:pt idx="1385">
                  <c:v>138.809</c:v>
                </c:pt>
                <c:pt idx="1386">
                  <c:v>138.875</c:v>
                </c:pt>
                <c:pt idx="1387">
                  <c:v>138.90800000000004</c:v>
                </c:pt>
                <c:pt idx="1388">
                  <c:v>139.03900000000002</c:v>
                </c:pt>
                <c:pt idx="1389">
                  <c:v>139.30200000000022</c:v>
                </c:pt>
                <c:pt idx="1390">
                  <c:v>139.79499999999999</c:v>
                </c:pt>
                <c:pt idx="1391">
                  <c:v>139.92600000000004</c:v>
                </c:pt>
                <c:pt idx="1392">
                  <c:v>140.09</c:v>
                </c:pt>
                <c:pt idx="1393">
                  <c:v>140.87900000000002</c:v>
                </c:pt>
                <c:pt idx="1394">
                  <c:v>141.04300000000001</c:v>
                </c:pt>
                <c:pt idx="1395">
                  <c:v>141.30600000000001</c:v>
                </c:pt>
                <c:pt idx="1396">
                  <c:v>142.06200000000001</c:v>
                </c:pt>
                <c:pt idx="1397">
                  <c:v>142.81700000000001</c:v>
                </c:pt>
                <c:pt idx="1398">
                  <c:v>143.96700000000001</c:v>
                </c:pt>
                <c:pt idx="1399">
                  <c:v>144.197</c:v>
                </c:pt>
                <c:pt idx="1400">
                  <c:v>145.60999999999999</c:v>
                </c:pt>
                <c:pt idx="1401">
                  <c:v>145.93800000000007</c:v>
                </c:pt>
                <c:pt idx="1402">
                  <c:v>146.49700000000001</c:v>
                </c:pt>
                <c:pt idx="1403">
                  <c:v>146.85800000000026</c:v>
                </c:pt>
                <c:pt idx="1404">
                  <c:v>146.95700000000022</c:v>
                </c:pt>
                <c:pt idx="1405">
                  <c:v>148.501</c:v>
                </c:pt>
                <c:pt idx="1406">
                  <c:v>148.6</c:v>
                </c:pt>
                <c:pt idx="1407">
                  <c:v>149.06</c:v>
                </c:pt>
                <c:pt idx="1408">
                  <c:v>151.35900000000001</c:v>
                </c:pt>
                <c:pt idx="1409">
                  <c:v>153.626</c:v>
                </c:pt>
              </c:numCache>
            </c:numRef>
          </c:xVal>
          <c:yVal>
            <c:numRef>
              <c:f>KM_est_trt_topo!$B$2:$B$1732</c:f>
              <c:numCache>
                <c:formatCode>General</c:formatCode>
                <c:ptCount val="1731"/>
                <c:pt idx="0">
                  <c:v>1</c:v>
                </c:pt>
                <c:pt idx="1">
                  <c:v>1</c:v>
                </c:pt>
                <c:pt idx="2">
                  <c:v>1</c:v>
                </c:pt>
                <c:pt idx="3">
                  <c:v>1</c:v>
                </c:pt>
                <c:pt idx="4">
                  <c:v>1</c:v>
                </c:pt>
                <c:pt idx="5">
                  <c:v>1</c:v>
                </c:pt>
                <c:pt idx="6">
                  <c:v>1</c:v>
                </c:pt>
                <c:pt idx="7">
                  <c:v>1</c:v>
                </c:pt>
                <c:pt idx="8">
                  <c:v>1</c:v>
                </c:pt>
                <c:pt idx="9">
                  <c:v>1</c:v>
                </c:pt>
                <c:pt idx="10">
                  <c:v>0.99865771810000004</c:v>
                </c:pt>
                <c:pt idx="11">
                  <c:v>0.99865771810000004</c:v>
                </c:pt>
                <c:pt idx="12">
                  <c:v>0.99865771810000004</c:v>
                </c:pt>
                <c:pt idx="13">
                  <c:v>0.99865771810000004</c:v>
                </c:pt>
                <c:pt idx="14">
                  <c:v>0.99865771810000004</c:v>
                </c:pt>
                <c:pt idx="15">
                  <c:v>0.99865771810000004</c:v>
                </c:pt>
                <c:pt idx="16">
                  <c:v>0.99865771810000004</c:v>
                </c:pt>
                <c:pt idx="17">
                  <c:v>0.99865771810000004</c:v>
                </c:pt>
                <c:pt idx="18">
                  <c:v>0.99865771810000004</c:v>
                </c:pt>
                <c:pt idx="19">
                  <c:v>0.99865771810000004</c:v>
                </c:pt>
                <c:pt idx="20">
                  <c:v>0.99865771810000004</c:v>
                </c:pt>
                <c:pt idx="21">
                  <c:v>0.99865771810000004</c:v>
                </c:pt>
                <c:pt idx="22">
                  <c:v>0.99865771810000004</c:v>
                </c:pt>
                <c:pt idx="23">
                  <c:v>0.99730452339999998</c:v>
                </c:pt>
                <c:pt idx="24">
                  <c:v>0.99730452339999998</c:v>
                </c:pt>
                <c:pt idx="25">
                  <c:v>0.99730452339999998</c:v>
                </c:pt>
                <c:pt idx="26">
                  <c:v>0.99730452339999998</c:v>
                </c:pt>
                <c:pt idx="27">
                  <c:v>0.99730452339999998</c:v>
                </c:pt>
                <c:pt idx="28">
                  <c:v>0.99730452339999998</c:v>
                </c:pt>
                <c:pt idx="29">
                  <c:v>0.99730452339999998</c:v>
                </c:pt>
                <c:pt idx="30">
                  <c:v>0.99730452339999998</c:v>
                </c:pt>
                <c:pt idx="31">
                  <c:v>0.99594579790000004</c:v>
                </c:pt>
                <c:pt idx="32">
                  <c:v>0.99594579790000004</c:v>
                </c:pt>
                <c:pt idx="33">
                  <c:v>0.99594579790000004</c:v>
                </c:pt>
                <c:pt idx="34">
                  <c:v>0.99594579790000004</c:v>
                </c:pt>
                <c:pt idx="35">
                  <c:v>0.99594579790000004</c:v>
                </c:pt>
                <c:pt idx="36">
                  <c:v>0.99458335489999861</c:v>
                </c:pt>
                <c:pt idx="37">
                  <c:v>0.99458335489999861</c:v>
                </c:pt>
                <c:pt idx="38">
                  <c:v>0.99321904299999997</c:v>
                </c:pt>
                <c:pt idx="39">
                  <c:v>0.99321904299999997</c:v>
                </c:pt>
                <c:pt idx="40">
                  <c:v>0.99321904299999997</c:v>
                </c:pt>
                <c:pt idx="41">
                  <c:v>0.99321904299999997</c:v>
                </c:pt>
                <c:pt idx="42">
                  <c:v>0.99321904299999997</c:v>
                </c:pt>
                <c:pt idx="43">
                  <c:v>0.99321904299999997</c:v>
                </c:pt>
                <c:pt idx="44">
                  <c:v>0.99184908570000008</c:v>
                </c:pt>
                <c:pt idx="45">
                  <c:v>0.99184908570000008</c:v>
                </c:pt>
                <c:pt idx="46">
                  <c:v>0.99047912839999996</c:v>
                </c:pt>
                <c:pt idx="47">
                  <c:v>0.99047912839999996</c:v>
                </c:pt>
                <c:pt idx="48">
                  <c:v>0.98910917109999996</c:v>
                </c:pt>
                <c:pt idx="49">
                  <c:v>0.98910917109999996</c:v>
                </c:pt>
                <c:pt idx="50">
                  <c:v>0.98773921380000063</c:v>
                </c:pt>
                <c:pt idx="51">
                  <c:v>0.98636925650000062</c:v>
                </c:pt>
                <c:pt idx="52">
                  <c:v>0.98636925650000062</c:v>
                </c:pt>
                <c:pt idx="53">
                  <c:v>0.98499929920000062</c:v>
                </c:pt>
                <c:pt idx="54">
                  <c:v>0.98362934189999951</c:v>
                </c:pt>
                <c:pt idx="55">
                  <c:v>0.98362934189999951</c:v>
                </c:pt>
                <c:pt idx="56">
                  <c:v>0.98225938459999951</c:v>
                </c:pt>
                <c:pt idx="57">
                  <c:v>0.98225938459999951</c:v>
                </c:pt>
                <c:pt idx="58">
                  <c:v>0.98088942730000062</c:v>
                </c:pt>
                <c:pt idx="59">
                  <c:v>0.98088942730000062</c:v>
                </c:pt>
                <c:pt idx="60">
                  <c:v>0.98088942730000062</c:v>
                </c:pt>
                <c:pt idx="61">
                  <c:v>0.97951947000000061</c:v>
                </c:pt>
                <c:pt idx="62">
                  <c:v>0.97814951270000128</c:v>
                </c:pt>
                <c:pt idx="63">
                  <c:v>0.97814951270000128</c:v>
                </c:pt>
                <c:pt idx="64">
                  <c:v>0.97814951270000128</c:v>
                </c:pt>
                <c:pt idx="65">
                  <c:v>0.97677955540000116</c:v>
                </c:pt>
                <c:pt idx="66">
                  <c:v>0.97540959810000005</c:v>
                </c:pt>
                <c:pt idx="67">
                  <c:v>0.97540959810000005</c:v>
                </c:pt>
                <c:pt idx="68">
                  <c:v>0.97540959810000005</c:v>
                </c:pt>
                <c:pt idx="69">
                  <c:v>0.97540959810000005</c:v>
                </c:pt>
                <c:pt idx="70">
                  <c:v>0.97403771400000005</c:v>
                </c:pt>
                <c:pt idx="71">
                  <c:v>0.97266582990000061</c:v>
                </c:pt>
                <c:pt idx="72">
                  <c:v>0.97266582990000061</c:v>
                </c:pt>
                <c:pt idx="73">
                  <c:v>0.96855017760000062</c:v>
                </c:pt>
                <c:pt idx="74">
                  <c:v>0.96717829350000128</c:v>
                </c:pt>
                <c:pt idx="75">
                  <c:v>0.96717829350000128</c:v>
                </c:pt>
                <c:pt idx="76">
                  <c:v>0.96580640940000062</c:v>
                </c:pt>
                <c:pt idx="77">
                  <c:v>0.96580640940000062</c:v>
                </c:pt>
                <c:pt idx="78">
                  <c:v>0.96306264119999996</c:v>
                </c:pt>
                <c:pt idx="79">
                  <c:v>0.9616907571000014</c:v>
                </c:pt>
                <c:pt idx="80">
                  <c:v>0.9616907571000014</c:v>
                </c:pt>
                <c:pt idx="81">
                  <c:v>0.95894698889999996</c:v>
                </c:pt>
                <c:pt idx="82">
                  <c:v>0.95894698889999996</c:v>
                </c:pt>
                <c:pt idx="83">
                  <c:v>0.95620322070000008</c:v>
                </c:pt>
                <c:pt idx="84">
                  <c:v>0.95483133660000152</c:v>
                </c:pt>
                <c:pt idx="85">
                  <c:v>0.95345945250000153</c:v>
                </c:pt>
                <c:pt idx="86">
                  <c:v>0.95208559160000061</c:v>
                </c:pt>
                <c:pt idx="87">
                  <c:v>0.95208559160000061</c:v>
                </c:pt>
                <c:pt idx="88">
                  <c:v>0.95071173070000004</c:v>
                </c:pt>
                <c:pt idx="89">
                  <c:v>0.94933786979999957</c:v>
                </c:pt>
                <c:pt idx="90">
                  <c:v>0.94796400889999999</c:v>
                </c:pt>
                <c:pt idx="91">
                  <c:v>0.94796400889999999</c:v>
                </c:pt>
                <c:pt idx="92">
                  <c:v>0.94659014809999997</c:v>
                </c:pt>
                <c:pt idx="93">
                  <c:v>0.94246856539999957</c:v>
                </c:pt>
                <c:pt idx="94">
                  <c:v>0.94246856539999957</c:v>
                </c:pt>
                <c:pt idx="95">
                  <c:v>0.94109470450000088</c:v>
                </c:pt>
                <c:pt idx="96">
                  <c:v>0.94109470450000088</c:v>
                </c:pt>
                <c:pt idx="97">
                  <c:v>0.94109470450000088</c:v>
                </c:pt>
                <c:pt idx="98">
                  <c:v>0.94109470450000088</c:v>
                </c:pt>
                <c:pt idx="99">
                  <c:v>0.94109470450000088</c:v>
                </c:pt>
                <c:pt idx="100">
                  <c:v>0.94109470450000088</c:v>
                </c:pt>
                <c:pt idx="101">
                  <c:v>0.94109470450000088</c:v>
                </c:pt>
                <c:pt idx="102">
                  <c:v>0.94109470450000088</c:v>
                </c:pt>
                <c:pt idx="103">
                  <c:v>0.93972084360000141</c:v>
                </c:pt>
                <c:pt idx="104">
                  <c:v>0.93834698279999951</c:v>
                </c:pt>
                <c:pt idx="105">
                  <c:v>0.93834698279999951</c:v>
                </c:pt>
                <c:pt idx="106">
                  <c:v>0.93697312189999959</c:v>
                </c:pt>
                <c:pt idx="107">
                  <c:v>0.93697312189999959</c:v>
                </c:pt>
                <c:pt idx="108">
                  <c:v>0.93559926100000002</c:v>
                </c:pt>
                <c:pt idx="109">
                  <c:v>0.93559926100000002</c:v>
                </c:pt>
                <c:pt idx="110">
                  <c:v>0.93559926100000002</c:v>
                </c:pt>
                <c:pt idx="111">
                  <c:v>0.93559926100000002</c:v>
                </c:pt>
                <c:pt idx="112">
                  <c:v>0.93559926100000002</c:v>
                </c:pt>
                <c:pt idx="113">
                  <c:v>0.93422540010000088</c:v>
                </c:pt>
                <c:pt idx="114">
                  <c:v>0.93285153920000063</c:v>
                </c:pt>
                <c:pt idx="115">
                  <c:v>0.93285153920000063</c:v>
                </c:pt>
                <c:pt idx="116">
                  <c:v>0.93147565200000115</c:v>
                </c:pt>
                <c:pt idx="117">
                  <c:v>0.93147565200000115</c:v>
                </c:pt>
                <c:pt idx="118">
                  <c:v>0.93147565200000115</c:v>
                </c:pt>
                <c:pt idx="119">
                  <c:v>0.93009772940000002</c:v>
                </c:pt>
                <c:pt idx="120">
                  <c:v>0.928719806900001</c:v>
                </c:pt>
                <c:pt idx="121">
                  <c:v>0.928719806900001</c:v>
                </c:pt>
                <c:pt idx="122">
                  <c:v>0.92734188430000064</c:v>
                </c:pt>
                <c:pt idx="123">
                  <c:v>0.92596396179999885</c:v>
                </c:pt>
                <c:pt idx="124">
                  <c:v>0.92458398569999956</c:v>
                </c:pt>
                <c:pt idx="125">
                  <c:v>0.92320400960000004</c:v>
                </c:pt>
                <c:pt idx="126">
                  <c:v>0.92320400960000004</c:v>
                </c:pt>
                <c:pt idx="127">
                  <c:v>0.92320400960000004</c:v>
                </c:pt>
                <c:pt idx="128">
                  <c:v>0.92320400960000004</c:v>
                </c:pt>
                <c:pt idx="129">
                  <c:v>0.92320400960000004</c:v>
                </c:pt>
                <c:pt idx="130">
                  <c:v>0.92182196760000101</c:v>
                </c:pt>
                <c:pt idx="131">
                  <c:v>0.92043992569999988</c:v>
                </c:pt>
                <c:pt idx="132">
                  <c:v>0.92043992569999988</c:v>
                </c:pt>
                <c:pt idx="133">
                  <c:v>0.92043992569999988</c:v>
                </c:pt>
                <c:pt idx="134">
                  <c:v>0.92043992569999988</c:v>
                </c:pt>
                <c:pt idx="135">
                  <c:v>0.92043992569999988</c:v>
                </c:pt>
                <c:pt idx="136">
                  <c:v>0.92043992569999988</c:v>
                </c:pt>
                <c:pt idx="137">
                  <c:v>0.92043992569999988</c:v>
                </c:pt>
                <c:pt idx="138">
                  <c:v>0.91905580550000088</c:v>
                </c:pt>
                <c:pt idx="139">
                  <c:v>0.91905580550000088</c:v>
                </c:pt>
                <c:pt idx="140">
                  <c:v>0.91628756509999898</c:v>
                </c:pt>
                <c:pt idx="141">
                  <c:v>0.91628756509999898</c:v>
                </c:pt>
                <c:pt idx="142">
                  <c:v>0.91490344489999997</c:v>
                </c:pt>
                <c:pt idx="143">
                  <c:v>0.91351932479999898</c:v>
                </c:pt>
                <c:pt idx="144">
                  <c:v>0.91351932479999898</c:v>
                </c:pt>
                <c:pt idx="145">
                  <c:v>0.91213520460000064</c:v>
                </c:pt>
                <c:pt idx="146">
                  <c:v>0.91213520460000064</c:v>
                </c:pt>
                <c:pt idx="147">
                  <c:v>0.91075108440000063</c:v>
                </c:pt>
                <c:pt idx="148">
                  <c:v>0.91075108440000063</c:v>
                </c:pt>
                <c:pt idx="149">
                  <c:v>0.91075108440000063</c:v>
                </c:pt>
                <c:pt idx="150">
                  <c:v>0.91075108440000063</c:v>
                </c:pt>
                <c:pt idx="151">
                  <c:v>0.91075108440000063</c:v>
                </c:pt>
                <c:pt idx="152">
                  <c:v>0.90936485750000062</c:v>
                </c:pt>
                <c:pt idx="153">
                  <c:v>0.90936485750000062</c:v>
                </c:pt>
                <c:pt idx="154">
                  <c:v>0.90797863050000116</c:v>
                </c:pt>
                <c:pt idx="155">
                  <c:v>0.90797863050000116</c:v>
                </c:pt>
                <c:pt idx="156">
                  <c:v>0.90659240360000004</c:v>
                </c:pt>
                <c:pt idx="157">
                  <c:v>0.90659240360000004</c:v>
                </c:pt>
                <c:pt idx="158">
                  <c:v>0.90520617669999992</c:v>
                </c:pt>
                <c:pt idx="159">
                  <c:v>0.90520617669999992</c:v>
                </c:pt>
                <c:pt idx="160">
                  <c:v>0.90520617669999992</c:v>
                </c:pt>
                <c:pt idx="161">
                  <c:v>0.90381994979999958</c:v>
                </c:pt>
                <c:pt idx="162">
                  <c:v>0.90381994979999958</c:v>
                </c:pt>
                <c:pt idx="163">
                  <c:v>0.90381994979999958</c:v>
                </c:pt>
                <c:pt idx="164">
                  <c:v>0.90243159350000002</c:v>
                </c:pt>
                <c:pt idx="165">
                  <c:v>0.90104323720000101</c:v>
                </c:pt>
                <c:pt idx="166">
                  <c:v>0.90104323720000101</c:v>
                </c:pt>
                <c:pt idx="167">
                  <c:v>0.89965488090000001</c:v>
                </c:pt>
                <c:pt idx="168">
                  <c:v>0.89826652459999956</c:v>
                </c:pt>
                <c:pt idx="169">
                  <c:v>0.89826652459999956</c:v>
                </c:pt>
                <c:pt idx="170">
                  <c:v>0.89548981200000088</c:v>
                </c:pt>
                <c:pt idx="171">
                  <c:v>0.89548981200000088</c:v>
                </c:pt>
                <c:pt idx="172">
                  <c:v>0.89548981200000088</c:v>
                </c:pt>
                <c:pt idx="173">
                  <c:v>0.89409929990000003</c:v>
                </c:pt>
                <c:pt idx="174">
                  <c:v>0.89409929990000003</c:v>
                </c:pt>
                <c:pt idx="175">
                  <c:v>0.89409929990000003</c:v>
                </c:pt>
                <c:pt idx="176">
                  <c:v>0.89409929990000003</c:v>
                </c:pt>
                <c:pt idx="177">
                  <c:v>0.89409929990000003</c:v>
                </c:pt>
                <c:pt idx="178">
                  <c:v>0.89270878769999995</c:v>
                </c:pt>
                <c:pt idx="179">
                  <c:v>0.89270878769999995</c:v>
                </c:pt>
                <c:pt idx="180">
                  <c:v>0.89131610629999958</c:v>
                </c:pt>
                <c:pt idx="181">
                  <c:v>0.89131610629999958</c:v>
                </c:pt>
                <c:pt idx="182">
                  <c:v>0.88992342489999998</c:v>
                </c:pt>
                <c:pt idx="183">
                  <c:v>0.8885307434999995</c:v>
                </c:pt>
                <c:pt idx="184">
                  <c:v>0.8885307434999995</c:v>
                </c:pt>
                <c:pt idx="185">
                  <c:v>0.8885307434999995</c:v>
                </c:pt>
                <c:pt idx="186">
                  <c:v>0.8885307434999995</c:v>
                </c:pt>
                <c:pt idx="187">
                  <c:v>0.88574538070000008</c:v>
                </c:pt>
                <c:pt idx="188">
                  <c:v>0.88574538070000008</c:v>
                </c:pt>
                <c:pt idx="189">
                  <c:v>0.88435269919999959</c:v>
                </c:pt>
                <c:pt idx="190">
                  <c:v>0.8829600178</c:v>
                </c:pt>
                <c:pt idx="191">
                  <c:v>0.8829600178</c:v>
                </c:pt>
                <c:pt idx="192">
                  <c:v>0.8829600178</c:v>
                </c:pt>
                <c:pt idx="193">
                  <c:v>0.8829600178</c:v>
                </c:pt>
                <c:pt idx="194">
                  <c:v>0.8829600178</c:v>
                </c:pt>
                <c:pt idx="195">
                  <c:v>0.88156733639999996</c:v>
                </c:pt>
                <c:pt idx="196">
                  <c:v>0.88017465500000003</c:v>
                </c:pt>
                <c:pt idx="197">
                  <c:v>0.88017465500000003</c:v>
                </c:pt>
                <c:pt idx="198">
                  <c:v>0.87878197360000165</c:v>
                </c:pt>
                <c:pt idx="199">
                  <c:v>0.87878197360000165</c:v>
                </c:pt>
                <c:pt idx="200">
                  <c:v>0.87878197360000165</c:v>
                </c:pt>
                <c:pt idx="201">
                  <c:v>0.87878197360000165</c:v>
                </c:pt>
                <c:pt idx="202">
                  <c:v>0.87738929220000128</c:v>
                </c:pt>
                <c:pt idx="203">
                  <c:v>0.87738929220000128</c:v>
                </c:pt>
                <c:pt idx="204">
                  <c:v>0.87738929220000128</c:v>
                </c:pt>
                <c:pt idx="205">
                  <c:v>0.87738929220000128</c:v>
                </c:pt>
                <c:pt idx="206">
                  <c:v>0.87738929220000128</c:v>
                </c:pt>
                <c:pt idx="207">
                  <c:v>0.87599661080000102</c:v>
                </c:pt>
                <c:pt idx="208">
                  <c:v>0.87460392930000064</c:v>
                </c:pt>
                <c:pt idx="209">
                  <c:v>0.87460392930000064</c:v>
                </c:pt>
                <c:pt idx="210">
                  <c:v>0.87460392930000064</c:v>
                </c:pt>
                <c:pt idx="211">
                  <c:v>0.87460392930000064</c:v>
                </c:pt>
                <c:pt idx="212">
                  <c:v>0.87460392930000064</c:v>
                </c:pt>
                <c:pt idx="213">
                  <c:v>0.873209026700001</c:v>
                </c:pt>
                <c:pt idx="214">
                  <c:v>0.873209026700001</c:v>
                </c:pt>
                <c:pt idx="215">
                  <c:v>0.873209026700001</c:v>
                </c:pt>
                <c:pt idx="216">
                  <c:v>0.873209026700001</c:v>
                </c:pt>
                <c:pt idx="217">
                  <c:v>0.87181412410000003</c:v>
                </c:pt>
                <c:pt idx="218">
                  <c:v>0.87181412410000003</c:v>
                </c:pt>
                <c:pt idx="219">
                  <c:v>0.87041922150000062</c:v>
                </c:pt>
                <c:pt idx="220">
                  <c:v>0.86902431890000065</c:v>
                </c:pt>
                <c:pt idx="221">
                  <c:v>0.86902431890000065</c:v>
                </c:pt>
                <c:pt idx="222">
                  <c:v>0.86762941630000268</c:v>
                </c:pt>
                <c:pt idx="223">
                  <c:v>0.86623451370000004</c:v>
                </c:pt>
                <c:pt idx="224">
                  <c:v>0.86623451370000004</c:v>
                </c:pt>
                <c:pt idx="225">
                  <c:v>0.86623451370000004</c:v>
                </c:pt>
                <c:pt idx="226">
                  <c:v>0.8648373613</c:v>
                </c:pt>
                <c:pt idx="227">
                  <c:v>0.86344020890000062</c:v>
                </c:pt>
                <c:pt idx="228">
                  <c:v>0.86344020890000062</c:v>
                </c:pt>
                <c:pt idx="229">
                  <c:v>0.86344020890000062</c:v>
                </c:pt>
                <c:pt idx="230">
                  <c:v>0.86344020890000062</c:v>
                </c:pt>
                <c:pt idx="231">
                  <c:v>0.86344020890000062</c:v>
                </c:pt>
                <c:pt idx="232">
                  <c:v>0.86344020890000062</c:v>
                </c:pt>
                <c:pt idx="233">
                  <c:v>0.86344020890000062</c:v>
                </c:pt>
                <c:pt idx="234">
                  <c:v>0.86344020890000062</c:v>
                </c:pt>
                <c:pt idx="235">
                  <c:v>0.86344020890000062</c:v>
                </c:pt>
                <c:pt idx="236">
                  <c:v>0.86344020890000062</c:v>
                </c:pt>
                <c:pt idx="237">
                  <c:v>0.86203852020000005</c:v>
                </c:pt>
                <c:pt idx="238">
                  <c:v>0.86203852020000005</c:v>
                </c:pt>
                <c:pt idx="239">
                  <c:v>0.86063683160000115</c:v>
                </c:pt>
                <c:pt idx="240">
                  <c:v>0.86063683160000115</c:v>
                </c:pt>
                <c:pt idx="241">
                  <c:v>0.86063683160000115</c:v>
                </c:pt>
                <c:pt idx="242">
                  <c:v>0.86063683160000115</c:v>
                </c:pt>
                <c:pt idx="243">
                  <c:v>0.86063683160000115</c:v>
                </c:pt>
                <c:pt idx="244">
                  <c:v>0.86063683160000115</c:v>
                </c:pt>
                <c:pt idx="245">
                  <c:v>0.86063683160000115</c:v>
                </c:pt>
                <c:pt idx="246">
                  <c:v>0.85923285630000101</c:v>
                </c:pt>
                <c:pt idx="247">
                  <c:v>0.85923285630000101</c:v>
                </c:pt>
                <c:pt idx="248">
                  <c:v>0.85782888100000065</c:v>
                </c:pt>
                <c:pt idx="249">
                  <c:v>0.85782888100000065</c:v>
                </c:pt>
                <c:pt idx="250">
                  <c:v>0.85782888100000065</c:v>
                </c:pt>
                <c:pt idx="251">
                  <c:v>0.85782888100000065</c:v>
                </c:pt>
                <c:pt idx="252">
                  <c:v>0.85782888100000065</c:v>
                </c:pt>
                <c:pt idx="253">
                  <c:v>0.85642260420000005</c:v>
                </c:pt>
                <c:pt idx="254">
                  <c:v>0.85642260420000005</c:v>
                </c:pt>
                <c:pt idx="255">
                  <c:v>0.85642260420000005</c:v>
                </c:pt>
                <c:pt idx="256">
                  <c:v>0.85642260420000005</c:v>
                </c:pt>
                <c:pt idx="257">
                  <c:v>0.85642260420000005</c:v>
                </c:pt>
                <c:pt idx="258">
                  <c:v>0.85642260420000005</c:v>
                </c:pt>
                <c:pt idx="259">
                  <c:v>0.85501632729999999</c:v>
                </c:pt>
                <c:pt idx="260">
                  <c:v>0.85501632729999999</c:v>
                </c:pt>
                <c:pt idx="261">
                  <c:v>0.85220377360000088</c:v>
                </c:pt>
                <c:pt idx="262">
                  <c:v>0.85220377360000088</c:v>
                </c:pt>
                <c:pt idx="263">
                  <c:v>0.85079517240000202</c:v>
                </c:pt>
                <c:pt idx="264">
                  <c:v>0.85079517240000202</c:v>
                </c:pt>
                <c:pt idx="265">
                  <c:v>0.85079517240000202</c:v>
                </c:pt>
                <c:pt idx="266">
                  <c:v>0.85079517240000202</c:v>
                </c:pt>
                <c:pt idx="267">
                  <c:v>0.84938423510000005</c:v>
                </c:pt>
                <c:pt idx="268">
                  <c:v>0.84938423510000005</c:v>
                </c:pt>
                <c:pt idx="269">
                  <c:v>0.84797095020000102</c:v>
                </c:pt>
                <c:pt idx="270">
                  <c:v>0.84655766529999998</c:v>
                </c:pt>
                <c:pt idx="271">
                  <c:v>0.84514438030000005</c:v>
                </c:pt>
                <c:pt idx="272">
                  <c:v>0.84373109540000102</c:v>
                </c:pt>
                <c:pt idx="273">
                  <c:v>0.84373109540000102</c:v>
                </c:pt>
                <c:pt idx="274">
                  <c:v>0.84373109540000102</c:v>
                </c:pt>
                <c:pt idx="275">
                  <c:v>0.84373109540000102</c:v>
                </c:pt>
                <c:pt idx="276">
                  <c:v>0.84373109540000102</c:v>
                </c:pt>
                <c:pt idx="277">
                  <c:v>0.84373109540000102</c:v>
                </c:pt>
                <c:pt idx="278">
                  <c:v>0.84373109540000102</c:v>
                </c:pt>
                <c:pt idx="279">
                  <c:v>0.84373109540000102</c:v>
                </c:pt>
                <c:pt idx="280">
                  <c:v>0.84373109540000102</c:v>
                </c:pt>
                <c:pt idx="281">
                  <c:v>0.84231781050000065</c:v>
                </c:pt>
                <c:pt idx="282">
                  <c:v>0.84090452560000062</c:v>
                </c:pt>
                <c:pt idx="283">
                  <c:v>0.84090452560000062</c:v>
                </c:pt>
                <c:pt idx="284">
                  <c:v>0.84090452560000062</c:v>
                </c:pt>
                <c:pt idx="285">
                  <c:v>0.83949124070000003</c:v>
                </c:pt>
                <c:pt idx="286">
                  <c:v>0.83949124070000003</c:v>
                </c:pt>
                <c:pt idx="287">
                  <c:v>0.83949124070000003</c:v>
                </c:pt>
                <c:pt idx="288">
                  <c:v>0.8380779558</c:v>
                </c:pt>
                <c:pt idx="289">
                  <c:v>0.8380779558</c:v>
                </c:pt>
                <c:pt idx="290">
                  <c:v>0.83666228350000005</c:v>
                </c:pt>
                <c:pt idx="291">
                  <c:v>0.83666228350000005</c:v>
                </c:pt>
                <c:pt idx="292">
                  <c:v>0.83524661130000089</c:v>
                </c:pt>
                <c:pt idx="293">
                  <c:v>0.83524661130000089</c:v>
                </c:pt>
                <c:pt idx="294">
                  <c:v>0.83524661130000089</c:v>
                </c:pt>
                <c:pt idx="295">
                  <c:v>0.83524661130000089</c:v>
                </c:pt>
                <c:pt idx="296">
                  <c:v>0.83524661130000089</c:v>
                </c:pt>
                <c:pt idx="297">
                  <c:v>0.83524661130000089</c:v>
                </c:pt>
                <c:pt idx="298">
                  <c:v>0.83382612389999999</c:v>
                </c:pt>
                <c:pt idx="299">
                  <c:v>0.83382612389999999</c:v>
                </c:pt>
                <c:pt idx="300">
                  <c:v>0.83240563640000165</c:v>
                </c:pt>
                <c:pt idx="301">
                  <c:v>0.83240563640000165</c:v>
                </c:pt>
                <c:pt idx="302">
                  <c:v>0.83098514899999998</c:v>
                </c:pt>
                <c:pt idx="303">
                  <c:v>0.82956466159999998</c:v>
                </c:pt>
                <c:pt idx="304">
                  <c:v>0.82814417410000063</c:v>
                </c:pt>
                <c:pt idx="305">
                  <c:v>0.82814417410000063</c:v>
                </c:pt>
                <c:pt idx="306">
                  <c:v>0.82814417410000063</c:v>
                </c:pt>
                <c:pt idx="307">
                  <c:v>0.82814417410000063</c:v>
                </c:pt>
                <c:pt idx="308">
                  <c:v>0.82814417410000063</c:v>
                </c:pt>
                <c:pt idx="309">
                  <c:v>0.82814417410000063</c:v>
                </c:pt>
                <c:pt idx="310">
                  <c:v>0.82672368670000063</c:v>
                </c:pt>
                <c:pt idx="311">
                  <c:v>0.82672368670000063</c:v>
                </c:pt>
                <c:pt idx="312">
                  <c:v>0.82672368670000063</c:v>
                </c:pt>
                <c:pt idx="313">
                  <c:v>0.82672368670000063</c:v>
                </c:pt>
                <c:pt idx="314">
                  <c:v>0.82530319929999996</c:v>
                </c:pt>
                <c:pt idx="315">
                  <c:v>0.8238827117999995</c:v>
                </c:pt>
                <c:pt idx="316">
                  <c:v>0.8238827117999995</c:v>
                </c:pt>
                <c:pt idx="317">
                  <c:v>0.8238827117999995</c:v>
                </c:pt>
                <c:pt idx="318">
                  <c:v>0.8224622243999995</c:v>
                </c:pt>
                <c:pt idx="319">
                  <c:v>0.8224622243999995</c:v>
                </c:pt>
                <c:pt idx="320">
                  <c:v>0.8224622243999995</c:v>
                </c:pt>
                <c:pt idx="321">
                  <c:v>0.82104173700000116</c:v>
                </c:pt>
                <c:pt idx="322">
                  <c:v>0.82104173700000116</c:v>
                </c:pt>
                <c:pt idx="323">
                  <c:v>0.82104173700000116</c:v>
                </c:pt>
                <c:pt idx="324">
                  <c:v>0.82104173700000116</c:v>
                </c:pt>
                <c:pt idx="325">
                  <c:v>0.82104173700000116</c:v>
                </c:pt>
                <c:pt idx="326">
                  <c:v>0.82104173700000116</c:v>
                </c:pt>
                <c:pt idx="327">
                  <c:v>0.81961631730000062</c:v>
                </c:pt>
                <c:pt idx="328">
                  <c:v>0.81961631730000062</c:v>
                </c:pt>
                <c:pt idx="329">
                  <c:v>0.81819089760000141</c:v>
                </c:pt>
                <c:pt idx="330">
                  <c:v>0.81819089760000141</c:v>
                </c:pt>
                <c:pt idx="331">
                  <c:v>0.81819089760000141</c:v>
                </c:pt>
                <c:pt idx="332">
                  <c:v>0.81676547790000065</c:v>
                </c:pt>
                <c:pt idx="333">
                  <c:v>0.81676547790000065</c:v>
                </c:pt>
                <c:pt idx="334">
                  <c:v>0.81534005820000088</c:v>
                </c:pt>
                <c:pt idx="335">
                  <c:v>0.81391463860000102</c:v>
                </c:pt>
                <c:pt idx="336">
                  <c:v>0.81391463860000102</c:v>
                </c:pt>
                <c:pt idx="337">
                  <c:v>0.81391463860000102</c:v>
                </c:pt>
                <c:pt idx="338">
                  <c:v>0.80963837950000062</c:v>
                </c:pt>
                <c:pt idx="339">
                  <c:v>0.80963837950000062</c:v>
                </c:pt>
                <c:pt idx="340">
                  <c:v>0.80963837950000062</c:v>
                </c:pt>
                <c:pt idx="341">
                  <c:v>0.80677746650000115</c:v>
                </c:pt>
                <c:pt idx="342">
                  <c:v>0.80534701000000064</c:v>
                </c:pt>
                <c:pt idx="343">
                  <c:v>0.80534701000000064</c:v>
                </c:pt>
                <c:pt idx="344">
                  <c:v>0.80391655350000002</c:v>
                </c:pt>
                <c:pt idx="345">
                  <c:v>0.80391655350000002</c:v>
                </c:pt>
                <c:pt idx="346">
                  <c:v>0.80391655350000002</c:v>
                </c:pt>
                <c:pt idx="347">
                  <c:v>0.80391655350000002</c:v>
                </c:pt>
                <c:pt idx="348">
                  <c:v>0.80391655350000002</c:v>
                </c:pt>
                <c:pt idx="349">
                  <c:v>0.80391655350000002</c:v>
                </c:pt>
                <c:pt idx="350">
                  <c:v>0.80248354719999959</c:v>
                </c:pt>
                <c:pt idx="351">
                  <c:v>0.80105054079999949</c:v>
                </c:pt>
                <c:pt idx="352">
                  <c:v>0.80105054079999949</c:v>
                </c:pt>
                <c:pt idx="353">
                  <c:v>0.80105054079999949</c:v>
                </c:pt>
                <c:pt idx="354">
                  <c:v>0.80105054079999949</c:v>
                </c:pt>
                <c:pt idx="355">
                  <c:v>0.80105054079999949</c:v>
                </c:pt>
                <c:pt idx="356">
                  <c:v>0.80105054079999949</c:v>
                </c:pt>
                <c:pt idx="357">
                  <c:v>0.80105054079999949</c:v>
                </c:pt>
                <c:pt idx="358">
                  <c:v>0.80105054079999949</c:v>
                </c:pt>
                <c:pt idx="359">
                  <c:v>0.80105054079999949</c:v>
                </c:pt>
                <c:pt idx="360">
                  <c:v>0.80105054079999949</c:v>
                </c:pt>
                <c:pt idx="361">
                  <c:v>0.80105054079999949</c:v>
                </c:pt>
                <c:pt idx="362">
                  <c:v>0.79961496640000063</c:v>
                </c:pt>
                <c:pt idx="363">
                  <c:v>0.79961496640000063</c:v>
                </c:pt>
                <c:pt idx="364">
                  <c:v>0.79817939189999998</c:v>
                </c:pt>
                <c:pt idx="365">
                  <c:v>0.79817939189999998</c:v>
                </c:pt>
                <c:pt idx="366">
                  <c:v>0.79817939189999998</c:v>
                </c:pt>
                <c:pt idx="367">
                  <c:v>0.79530824300000003</c:v>
                </c:pt>
                <c:pt idx="368">
                  <c:v>0.79530824300000003</c:v>
                </c:pt>
                <c:pt idx="369">
                  <c:v>0.79530824300000003</c:v>
                </c:pt>
                <c:pt idx="370">
                  <c:v>0.79530824300000003</c:v>
                </c:pt>
                <c:pt idx="371">
                  <c:v>0.79387007260000153</c:v>
                </c:pt>
                <c:pt idx="372">
                  <c:v>0.79387007260000153</c:v>
                </c:pt>
                <c:pt idx="373">
                  <c:v>0.79387007260000153</c:v>
                </c:pt>
                <c:pt idx="374">
                  <c:v>0.79387007260000153</c:v>
                </c:pt>
                <c:pt idx="375">
                  <c:v>0.79387007260000153</c:v>
                </c:pt>
                <c:pt idx="376">
                  <c:v>0.79387007260000153</c:v>
                </c:pt>
                <c:pt idx="377">
                  <c:v>0.79387007260000153</c:v>
                </c:pt>
                <c:pt idx="378">
                  <c:v>0.79387007260000153</c:v>
                </c:pt>
                <c:pt idx="379">
                  <c:v>0.79387007260000153</c:v>
                </c:pt>
                <c:pt idx="380">
                  <c:v>0.79387007260000153</c:v>
                </c:pt>
                <c:pt idx="381">
                  <c:v>0.79242667250000065</c:v>
                </c:pt>
                <c:pt idx="382">
                  <c:v>0.79242667250000065</c:v>
                </c:pt>
                <c:pt idx="383">
                  <c:v>0.79242667250000065</c:v>
                </c:pt>
                <c:pt idx="384">
                  <c:v>0.79242667250000065</c:v>
                </c:pt>
                <c:pt idx="385">
                  <c:v>0.79242667250000065</c:v>
                </c:pt>
                <c:pt idx="386">
                  <c:v>0.79242667250000065</c:v>
                </c:pt>
                <c:pt idx="387">
                  <c:v>0.79098327240000088</c:v>
                </c:pt>
                <c:pt idx="388">
                  <c:v>0.78953987220000088</c:v>
                </c:pt>
                <c:pt idx="389">
                  <c:v>0.78953987220000088</c:v>
                </c:pt>
                <c:pt idx="390">
                  <c:v>0.78953987220000088</c:v>
                </c:pt>
                <c:pt idx="391">
                  <c:v>0.788096472100001</c:v>
                </c:pt>
                <c:pt idx="392">
                  <c:v>0.788096472100001</c:v>
                </c:pt>
                <c:pt idx="393">
                  <c:v>0.788096472100001</c:v>
                </c:pt>
                <c:pt idx="394">
                  <c:v>0.788096472100001</c:v>
                </c:pt>
                <c:pt idx="395">
                  <c:v>0.788096472100001</c:v>
                </c:pt>
                <c:pt idx="396">
                  <c:v>0.78665307200000101</c:v>
                </c:pt>
                <c:pt idx="397">
                  <c:v>0.78665307200000101</c:v>
                </c:pt>
                <c:pt idx="398">
                  <c:v>0.78665307200000101</c:v>
                </c:pt>
                <c:pt idx="399">
                  <c:v>0.78665307200000101</c:v>
                </c:pt>
                <c:pt idx="400">
                  <c:v>0.7852043554</c:v>
                </c:pt>
                <c:pt idx="401">
                  <c:v>0.7852043554</c:v>
                </c:pt>
                <c:pt idx="402">
                  <c:v>0.7852043554</c:v>
                </c:pt>
                <c:pt idx="403">
                  <c:v>0.7852043554</c:v>
                </c:pt>
                <c:pt idx="404">
                  <c:v>0.7852043554</c:v>
                </c:pt>
                <c:pt idx="405">
                  <c:v>0.78375296109999959</c:v>
                </c:pt>
                <c:pt idx="406">
                  <c:v>0.78375296109999959</c:v>
                </c:pt>
                <c:pt idx="407">
                  <c:v>0.78375296109999959</c:v>
                </c:pt>
                <c:pt idx="408">
                  <c:v>0.78375296109999959</c:v>
                </c:pt>
                <c:pt idx="409">
                  <c:v>0.78375296109999959</c:v>
                </c:pt>
                <c:pt idx="410">
                  <c:v>0.78375296109999959</c:v>
                </c:pt>
                <c:pt idx="411">
                  <c:v>0.78230156669999995</c:v>
                </c:pt>
                <c:pt idx="412">
                  <c:v>0.78230156669999995</c:v>
                </c:pt>
                <c:pt idx="413">
                  <c:v>0.78085017230000064</c:v>
                </c:pt>
                <c:pt idx="414">
                  <c:v>0.77939877800000101</c:v>
                </c:pt>
                <c:pt idx="415">
                  <c:v>0.77939877800000101</c:v>
                </c:pt>
                <c:pt idx="416">
                  <c:v>0.77939877800000101</c:v>
                </c:pt>
                <c:pt idx="417">
                  <c:v>0.77794738360000115</c:v>
                </c:pt>
                <c:pt idx="418">
                  <c:v>0.77794738360000115</c:v>
                </c:pt>
                <c:pt idx="419">
                  <c:v>0.77649598920000062</c:v>
                </c:pt>
                <c:pt idx="420">
                  <c:v>0.77649598920000062</c:v>
                </c:pt>
                <c:pt idx="421">
                  <c:v>0.77649598920000062</c:v>
                </c:pt>
                <c:pt idx="422">
                  <c:v>0.77504459480000065</c:v>
                </c:pt>
                <c:pt idx="423">
                  <c:v>0.77504459480000065</c:v>
                </c:pt>
                <c:pt idx="424">
                  <c:v>0.77504459480000065</c:v>
                </c:pt>
                <c:pt idx="425">
                  <c:v>0.77504459480000065</c:v>
                </c:pt>
                <c:pt idx="426">
                  <c:v>0.77359320050000113</c:v>
                </c:pt>
                <c:pt idx="427">
                  <c:v>0.77359320050000113</c:v>
                </c:pt>
                <c:pt idx="428">
                  <c:v>0.77214180610000205</c:v>
                </c:pt>
                <c:pt idx="429">
                  <c:v>0.77214180610000205</c:v>
                </c:pt>
                <c:pt idx="430">
                  <c:v>0.77069041170000141</c:v>
                </c:pt>
                <c:pt idx="431">
                  <c:v>0.77069041170000141</c:v>
                </c:pt>
                <c:pt idx="432">
                  <c:v>0.76923901730000177</c:v>
                </c:pt>
                <c:pt idx="433">
                  <c:v>0.76923901730000177</c:v>
                </c:pt>
                <c:pt idx="434">
                  <c:v>0.76778762300000114</c:v>
                </c:pt>
                <c:pt idx="435">
                  <c:v>0.76633622860000061</c:v>
                </c:pt>
                <c:pt idx="436">
                  <c:v>0.76633622860000061</c:v>
                </c:pt>
                <c:pt idx="437">
                  <c:v>0.76633622860000061</c:v>
                </c:pt>
                <c:pt idx="438">
                  <c:v>0.76633622860000061</c:v>
                </c:pt>
                <c:pt idx="439">
                  <c:v>0.76488483420000153</c:v>
                </c:pt>
                <c:pt idx="440">
                  <c:v>0.76488483420000153</c:v>
                </c:pt>
                <c:pt idx="441">
                  <c:v>0.76488483420000153</c:v>
                </c:pt>
                <c:pt idx="442">
                  <c:v>0.76488483420000153</c:v>
                </c:pt>
                <c:pt idx="443">
                  <c:v>0.76488483420000153</c:v>
                </c:pt>
                <c:pt idx="444">
                  <c:v>0.76488483420000153</c:v>
                </c:pt>
                <c:pt idx="445">
                  <c:v>0.76488483420000153</c:v>
                </c:pt>
                <c:pt idx="446">
                  <c:v>0.76342513030000114</c:v>
                </c:pt>
                <c:pt idx="447">
                  <c:v>0.76342513030000114</c:v>
                </c:pt>
                <c:pt idx="448">
                  <c:v>0.76196542650000165</c:v>
                </c:pt>
                <c:pt idx="449">
                  <c:v>0.76196542650000165</c:v>
                </c:pt>
                <c:pt idx="450">
                  <c:v>0.76196542650000165</c:v>
                </c:pt>
                <c:pt idx="451">
                  <c:v>0.76196542650000165</c:v>
                </c:pt>
                <c:pt idx="452">
                  <c:v>0.76196542650000165</c:v>
                </c:pt>
                <c:pt idx="453">
                  <c:v>0.76196542650000165</c:v>
                </c:pt>
                <c:pt idx="454">
                  <c:v>0.76196542650000165</c:v>
                </c:pt>
                <c:pt idx="455">
                  <c:v>0.76196542650000165</c:v>
                </c:pt>
                <c:pt idx="456">
                  <c:v>0.76050010830000003</c:v>
                </c:pt>
                <c:pt idx="457">
                  <c:v>0.76050010830000003</c:v>
                </c:pt>
                <c:pt idx="458">
                  <c:v>0.76050010830000003</c:v>
                </c:pt>
                <c:pt idx="459">
                  <c:v>0.75903196140000062</c:v>
                </c:pt>
                <c:pt idx="460">
                  <c:v>0.75756381450000065</c:v>
                </c:pt>
                <c:pt idx="461">
                  <c:v>0.75756381450000065</c:v>
                </c:pt>
                <c:pt idx="462">
                  <c:v>0.75609566760000202</c:v>
                </c:pt>
                <c:pt idx="463">
                  <c:v>0.75462752060000116</c:v>
                </c:pt>
                <c:pt idx="464">
                  <c:v>0.75462752060000116</c:v>
                </c:pt>
                <c:pt idx="465">
                  <c:v>0.75462752060000116</c:v>
                </c:pt>
                <c:pt idx="466">
                  <c:v>0.75462752060000116</c:v>
                </c:pt>
                <c:pt idx="467">
                  <c:v>0.75462752060000116</c:v>
                </c:pt>
                <c:pt idx="468">
                  <c:v>0.75462752060000116</c:v>
                </c:pt>
                <c:pt idx="469">
                  <c:v>0.75462752060000116</c:v>
                </c:pt>
                <c:pt idx="470">
                  <c:v>0.75315937370000063</c:v>
                </c:pt>
                <c:pt idx="471">
                  <c:v>0.75169122680000189</c:v>
                </c:pt>
                <c:pt idx="472">
                  <c:v>0.75022307980000003</c:v>
                </c:pt>
                <c:pt idx="473">
                  <c:v>0.75022307980000003</c:v>
                </c:pt>
                <c:pt idx="474">
                  <c:v>0.75022307980000003</c:v>
                </c:pt>
                <c:pt idx="475">
                  <c:v>0.75022307980000003</c:v>
                </c:pt>
                <c:pt idx="476">
                  <c:v>0.75022307980000003</c:v>
                </c:pt>
                <c:pt idx="477">
                  <c:v>0.75022307980000003</c:v>
                </c:pt>
                <c:pt idx="478">
                  <c:v>0.75022307980000003</c:v>
                </c:pt>
                <c:pt idx="479">
                  <c:v>0.75022307980000003</c:v>
                </c:pt>
                <c:pt idx="480">
                  <c:v>0.75022307980000003</c:v>
                </c:pt>
                <c:pt idx="481">
                  <c:v>0.75022307980000003</c:v>
                </c:pt>
                <c:pt idx="482">
                  <c:v>0.75022307980000003</c:v>
                </c:pt>
                <c:pt idx="483">
                  <c:v>0.75022307980000003</c:v>
                </c:pt>
                <c:pt idx="484">
                  <c:v>0.75022307980000003</c:v>
                </c:pt>
                <c:pt idx="485">
                  <c:v>0.75022307980000003</c:v>
                </c:pt>
                <c:pt idx="486">
                  <c:v>0.75022307980000003</c:v>
                </c:pt>
                <c:pt idx="487">
                  <c:v>0.74874916420000115</c:v>
                </c:pt>
                <c:pt idx="488">
                  <c:v>0.74874916420000115</c:v>
                </c:pt>
                <c:pt idx="489">
                  <c:v>0.74874916420000115</c:v>
                </c:pt>
                <c:pt idx="490">
                  <c:v>0.74874916420000115</c:v>
                </c:pt>
                <c:pt idx="491">
                  <c:v>0.74874916420000115</c:v>
                </c:pt>
                <c:pt idx="492">
                  <c:v>0.74726649260000089</c:v>
                </c:pt>
                <c:pt idx="493">
                  <c:v>0.74726649260000089</c:v>
                </c:pt>
                <c:pt idx="494">
                  <c:v>0.74726649260000089</c:v>
                </c:pt>
                <c:pt idx="495">
                  <c:v>0.74726649260000089</c:v>
                </c:pt>
                <c:pt idx="496">
                  <c:v>0.74578087330000165</c:v>
                </c:pt>
                <c:pt idx="497">
                  <c:v>0.74578087330000165</c:v>
                </c:pt>
                <c:pt idx="498">
                  <c:v>0.74578087330000165</c:v>
                </c:pt>
                <c:pt idx="499">
                  <c:v>0.74578087330000165</c:v>
                </c:pt>
                <c:pt idx="500">
                  <c:v>0.74429525400000141</c:v>
                </c:pt>
                <c:pt idx="501">
                  <c:v>0.74429525400000141</c:v>
                </c:pt>
                <c:pt idx="502">
                  <c:v>0.74429525400000141</c:v>
                </c:pt>
                <c:pt idx="503">
                  <c:v>0.74132401550000115</c:v>
                </c:pt>
                <c:pt idx="504">
                  <c:v>0.74132401550000115</c:v>
                </c:pt>
                <c:pt idx="505">
                  <c:v>0.74132401550000115</c:v>
                </c:pt>
                <c:pt idx="506">
                  <c:v>0.74132401550000115</c:v>
                </c:pt>
                <c:pt idx="507">
                  <c:v>0.73983541300000177</c:v>
                </c:pt>
                <c:pt idx="508">
                  <c:v>0.73983541300000177</c:v>
                </c:pt>
                <c:pt idx="509">
                  <c:v>0.7383468106000014</c:v>
                </c:pt>
                <c:pt idx="510">
                  <c:v>0.7383468106000014</c:v>
                </c:pt>
                <c:pt idx="511">
                  <c:v>0.7383468106000014</c:v>
                </c:pt>
                <c:pt idx="512">
                  <c:v>0.73685820820000114</c:v>
                </c:pt>
                <c:pt idx="513">
                  <c:v>0.73685820820000114</c:v>
                </c:pt>
                <c:pt idx="514">
                  <c:v>0.73685820820000114</c:v>
                </c:pt>
                <c:pt idx="515">
                  <c:v>0.73685820820000114</c:v>
                </c:pt>
                <c:pt idx="516">
                  <c:v>0.73685820820000114</c:v>
                </c:pt>
                <c:pt idx="517">
                  <c:v>0.73685820820000114</c:v>
                </c:pt>
                <c:pt idx="518">
                  <c:v>0.73685820820000114</c:v>
                </c:pt>
                <c:pt idx="519">
                  <c:v>0.7353696057000001</c:v>
                </c:pt>
                <c:pt idx="520">
                  <c:v>0.7353696057000001</c:v>
                </c:pt>
                <c:pt idx="521">
                  <c:v>0.73388100330000128</c:v>
                </c:pt>
                <c:pt idx="522">
                  <c:v>0.73388100330000128</c:v>
                </c:pt>
                <c:pt idx="523">
                  <c:v>0.73388100330000128</c:v>
                </c:pt>
                <c:pt idx="524">
                  <c:v>0.73388100330000128</c:v>
                </c:pt>
                <c:pt idx="525">
                  <c:v>0.73238937520000003</c:v>
                </c:pt>
                <c:pt idx="526">
                  <c:v>0.73238937520000003</c:v>
                </c:pt>
                <c:pt idx="527">
                  <c:v>0.73238937520000003</c:v>
                </c:pt>
                <c:pt idx="528">
                  <c:v>0.73238937520000003</c:v>
                </c:pt>
                <c:pt idx="529">
                  <c:v>0.73088857730000101</c:v>
                </c:pt>
                <c:pt idx="530">
                  <c:v>0.73088857730000101</c:v>
                </c:pt>
                <c:pt idx="531">
                  <c:v>0.72938777939999999</c:v>
                </c:pt>
                <c:pt idx="532">
                  <c:v>0.72938777939999999</c:v>
                </c:pt>
                <c:pt idx="533">
                  <c:v>0.72938777939999999</c:v>
                </c:pt>
                <c:pt idx="534">
                  <c:v>0.72938777939999999</c:v>
                </c:pt>
                <c:pt idx="535">
                  <c:v>0.72938777939999999</c:v>
                </c:pt>
                <c:pt idx="536">
                  <c:v>0.72938777939999999</c:v>
                </c:pt>
                <c:pt idx="537">
                  <c:v>0.72938777939999999</c:v>
                </c:pt>
                <c:pt idx="538">
                  <c:v>0.72788698149999997</c:v>
                </c:pt>
                <c:pt idx="539">
                  <c:v>0.72788698149999997</c:v>
                </c:pt>
                <c:pt idx="540">
                  <c:v>0.72788698149999997</c:v>
                </c:pt>
                <c:pt idx="541">
                  <c:v>0.72788698149999997</c:v>
                </c:pt>
                <c:pt idx="542">
                  <c:v>0.72788698149999997</c:v>
                </c:pt>
                <c:pt idx="543">
                  <c:v>0.72788698149999997</c:v>
                </c:pt>
                <c:pt idx="544">
                  <c:v>0.72637996910000002</c:v>
                </c:pt>
                <c:pt idx="545">
                  <c:v>0.72637996910000002</c:v>
                </c:pt>
                <c:pt idx="546">
                  <c:v>0.72637996910000002</c:v>
                </c:pt>
                <c:pt idx="547">
                  <c:v>0.72637996910000002</c:v>
                </c:pt>
                <c:pt idx="548">
                  <c:v>0.72486982370000064</c:v>
                </c:pt>
                <c:pt idx="549">
                  <c:v>0.72486982370000064</c:v>
                </c:pt>
                <c:pt idx="550">
                  <c:v>0.72486982370000064</c:v>
                </c:pt>
                <c:pt idx="551">
                  <c:v>0.72486982370000064</c:v>
                </c:pt>
                <c:pt idx="552">
                  <c:v>0.72486982370000064</c:v>
                </c:pt>
                <c:pt idx="553">
                  <c:v>0.72486982370000064</c:v>
                </c:pt>
                <c:pt idx="554">
                  <c:v>0.72486982370000064</c:v>
                </c:pt>
                <c:pt idx="555">
                  <c:v>0.72335967820000113</c:v>
                </c:pt>
                <c:pt idx="556">
                  <c:v>0.72335967820000113</c:v>
                </c:pt>
                <c:pt idx="557">
                  <c:v>0.72184953270000141</c:v>
                </c:pt>
                <c:pt idx="558">
                  <c:v>0.72184953270000141</c:v>
                </c:pt>
                <c:pt idx="559">
                  <c:v>0.72033938730000002</c:v>
                </c:pt>
                <c:pt idx="560">
                  <c:v>0.72033938730000002</c:v>
                </c:pt>
                <c:pt idx="561">
                  <c:v>0.71882924180000063</c:v>
                </c:pt>
                <c:pt idx="562">
                  <c:v>0.71882924180000063</c:v>
                </c:pt>
                <c:pt idx="563">
                  <c:v>0.71882924180000063</c:v>
                </c:pt>
                <c:pt idx="564">
                  <c:v>0.71882924180000063</c:v>
                </c:pt>
                <c:pt idx="565">
                  <c:v>0.71882924180000063</c:v>
                </c:pt>
                <c:pt idx="566">
                  <c:v>0.71882924180000063</c:v>
                </c:pt>
                <c:pt idx="567">
                  <c:v>0.71882924180000063</c:v>
                </c:pt>
                <c:pt idx="568">
                  <c:v>0.71882924180000063</c:v>
                </c:pt>
                <c:pt idx="569">
                  <c:v>0.71882924180000063</c:v>
                </c:pt>
                <c:pt idx="570">
                  <c:v>0.71731272439999949</c:v>
                </c:pt>
                <c:pt idx="571">
                  <c:v>0.71731272439999949</c:v>
                </c:pt>
                <c:pt idx="572">
                  <c:v>0.71731272439999949</c:v>
                </c:pt>
                <c:pt idx="573">
                  <c:v>0.71579299410000063</c:v>
                </c:pt>
                <c:pt idx="574">
                  <c:v>0.71579299410000063</c:v>
                </c:pt>
                <c:pt idx="575">
                  <c:v>0.71579299410000063</c:v>
                </c:pt>
                <c:pt idx="576">
                  <c:v>0.71579299410000063</c:v>
                </c:pt>
                <c:pt idx="577">
                  <c:v>0.71579299410000063</c:v>
                </c:pt>
                <c:pt idx="578">
                  <c:v>0.71579299410000063</c:v>
                </c:pt>
                <c:pt idx="579">
                  <c:v>0.71579299410000063</c:v>
                </c:pt>
                <c:pt idx="580">
                  <c:v>0.71579299410000063</c:v>
                </c:pt>
                <c:pt idx="581">
                  <c:v>0.71579299410000063</c:v>
                </c:pt>
                <c:pt idx="582">
                  <c:v>0.71579299410000063</c:v>
                </c:pt>
                <c:pt idx="583">
                  <c:v>0.71579299410000063</c:v>
                </c:pt>
                <c:pt idx="584">
                  <c:v>0.71579299410000063</c:v>
                </c:pt>
                <c:pt idx="585">
                  <c:v>0.71579299410000063</c:v>
                </c:pt>
                <c:pt idx="586">
                  <c:v>0.71579299410000063</c:v>
                </c:pt>
                <c:pt idx="587">
                  <c:v>0.71579299410000063</c:v>
                </c:pt>
                <c:pt idx="588">
                  <c:v>0.71425695760000063</c:v>
                </c:pt>
                <c:pt idx="589">
                  <c:v>0.71425695760000063</c:v>
                </c:pt>
                <c:pt idx="590">
                  <c:v>0.71425695760000063</c:v>
                </c:pt>
                <c:pt idx="591">
                  <c:v>0.71425695760000063</c:v>
                </c:pt>
                <c:pt idx="592">
                  <c:v>0.71271428600000064</c:v>
                </c:pt>
                <c:pt idx="593">
                  <c:v>0.71271428600000064</c:v>
                </c:pt>
                <c:pt idx="594">
                  <c:v>0.71271428600000064</c:v>
                </c:pt>
                <c:pt idx="595">
                  <c:v>0.71271428600000064</c:v>
                </c:pt>
                <c:pt idx="596">
                  <c:v>0.71271428600000064</c:v>
                </c:pt>
                <c:pt idx="597">
                  <c:v>0.71271428600000064</c:v>
                </c:pt>
                <c:pt idx="598">
                  <c:v>0.71271428600000064</c:v>
                </c:pt>
                <c:pt idx="599">
                  <c:v>0.71271428600000064</c:v>
                </c:pt>
                <c:pt idx="600">
                  <c:v>0.71271428600000064</c:v>
                </c:pt>
                <c:pt idx="601">
                  <c:v>0.71271428600000064</c:v>
                </c:pt>
                <c:pt idx="602">
                  <c:v>0.71271428600000064</c:v>
                </c:pt>
                <c:pt idx="603">
                  <c:v>0.71271428600000064</c:v>
                </c:pt>
                <c:pt idx="604">
                  <c:v>0.71271428600000064</c:v>
                </c:pt>
                <c:pt idx="605">
                  <c:v>0.71271428600000064</c:v>
                </c:pt>
                <c:pt idx="606">
                  <c:v>0.71271428600000064</c:v>
                </c:pt>
                <c:pt idx="607">
                  <c:v>0.71271428600000064</c:v>
                </c:pt>
                <c:pt idx="608">
                  <c:v>0.71271428600000064</c:v>
                </c:pt>
                <c:pt idx="609">
                  <c:v>0.71271428600000064</c:v>
                </c:pt>
                <c:pt idx="610">
                  <c:v>0.71271428600000064</c:v>
                </c:pt>
                <c:pt idx="611">
                  <c:v>0.71271428600000064</c:v>
                </c:pt>
                <c:pt idx="612">
                  <c:v>0.71271428600000064</c:v>
                </c:pt>
                <c:pt idx="613">
                  <c:v>0.71271428600000064</c:v>
                </c:pt>
                <c:pt idx="614">
                  <c:v>0.71271428600000064</c:v>
                </c:pt>
                <c:pt idx="615">
                  <c:v>0.71271428600000064</c:v>
                </c:pt>
                <c:pt idx="616">
                  <c:v>0.71271428600000064</c:v>
                </c:pt>
                <c:pt idx="617">
                  <c:v>0.71271428600000064</c:v>
                </c:pt>
                <c:pt idx="618">
                  <c:v>0.71271428600000064</c:v>
                </c:pt>
                <c:pt idx="619">
                  <c:v>0.71271428600000064</c:v>
                </c:pt>
                <c:pt idx="620">
                  <c:v>0.71271428600000064</c:v>
                </c:pt>
                <c:pt idx="621">
                  <c:v>0.71271428600000064</c:v>
                </c:pt>
                <c:pt idx="622">
                  <c:v>0.71271428600000064</c:v>
                </c:pt>
                <c:pt idx="623">
                  <c:v>0.71271428600000064</c:v>
                </c:pt>
                <c:pt idx="624">
                  <c:v>0.71271428600000064</c:v>
                </c:pt>
                <c:pt idx="625">
                  <c:v>0.71271428600000064</c:v>
                </c:pt>
                <c:pt idx="626">
                  <c:v>0.71271428600000064</c:v>
                </c:pt>
                <c:pt idx="627">
                  <c:v>0.71271428600000064</c:v>
                </c:pt>
                <c:pt idx="628">
                  <c:v>0.71271428600000064</c:v>
                </c:pt>
                <c:pt idx="629">
                  <c:v>0.71271428600000064</c:v>
                </c:pt>
                <c:pt idx="630">
                  <c:v>0.71271428600000064</c:v>
                </c:pt>
                <c:pt idx="631">
                  <c:v>0.71271428600000064</c:v>
                </c:pt>
                <c:pt idx="632">
                  <c:v>0.71271428600000064</c:v>
                </c:pt>
                <c:pt idx="633">
                  <c:v>0.71271428600000064</c:v>
                </c:pt>
                <c:pt idx="634">
                  <c:v>0.71271428600000064</c:v>
                </c:pt>
                <c:pt idx="635">
                  <c:v>0.71271428600000064</c:v>
                </c:pt>
                <c:pt idx="636">
                  <c:v>0.71271428600000064</c:v>
                </c:pt>
                <c:pt idx="637">
                  <c:v>0.71271428600000064</c:v>
                </c:pt>
                <c:pt idx="638">
                  <c:v>0.71271428600000064</c:v>
                </c:pt>
                <c:pt idx="639">
                  <c:v>0.71271428600000064</c:v>
                </c:pt>
                <c:pt idx="640">
                  <c:v>0.71271428600000064</c:v>
                </c:pt>
                <c:pt idx="641">
                  <c:v>0.71271428600000064</c:v>
                </c:pt>
                <c:pt idx="642">
                  <c:v>0.71271428600000064</c:v>
                </c:pt>
                <c:pt idx="643">
                  <c:v>0.71271428600000064</c:v>
                </c:pt>
                <c:pt idx="644">
                  <c:v>0.71271428600000064</c:v>
                </c:pt>
                <c:pt idx="645">
                  <c:v>0.71271428600000064</c:v>
                </c:pt>
                <c:pt idx="646">
                  <c:v>0.71111627189999949</c:v>
                </c:pt>
                <c:pt idx="647">
                  <c:v>0.71111627189999949</c:v>
                </c:pt>
                <c:pt idx="648">
                  <c:v>0.71111627189999949</c:v>
                </c:pt>
                <c:pt idx="649">
                  <c:v>0.70951104330000003</c:v>
                </c:pt>
                <c:pt idx="650">
                  <c:v>0.70951104330000003</c:v>
                </c:pt>
                <c:pt idx="651">
                  <c:v>0.70951104330000003</c:v>
                </c:pt>
                <c:pt idx="652">
                  <c:v>0.70951104330000003</c:v>
                </c:pt>
                <c:pt idx="653">
                  <c:v>0.70951104330000003</c:v>
                </c:pt>
                <c:pt idx="654">
                  <c:v>0.70951104330000003</c:v>
                </c:pt>
                <c:pt idx="655">
                  <c:v>0.70951104330000003</c:v>
                </c:pt>
                <c:pt idx="656">
                  <c:v>0.70951104330000003</c:v>
                </c:pt>
                <c:pt idx="657">
                  <c:v>0.70951104330000003</c:v>
                </c:pt>
                <c:pt idx="658">
                  <c:v>0.70951104330000003</c:v>
                </c:pt>
                <c:pt idx="659">
                  <c:v>0.70951104330000003</c:v>
                </c:pt>
                <c:pt idx="660">
                  <c:v>0.70789484500000088</c:v>
                </c:pt>
                <c:pt idx="661">
                  <c:v>0.70789484500000088</c:v>
                </c:pt>
                <c:pt idx="662">
                  <c:v>0.70789484500000088</c:v>
                </c:pt>
                <c:pt idx="663">
                  <c:v>0.70789484500000088</c:v>
                </c:pt>
                <c:pt idx="664">
                  <c:v>0.70789484500000088</c:v>
                </c:pt>
                <c:pt idx="665">
                  <c:v>0.704647621000001</c:v>
                </c:pt>
                <c:pt idx="666">
                  <c:v>0.704647621000001</c:v>
                </c:pt>
                <c:pt idx="667">
                  <c:v>0.704647621000001</c:v>
                </c:pt>
                <c:pt idx="668">
                  <c:v>0.70302025920000089</c:v>
                </c:pt>
                <c:pt idx="669">
                  <c:v>0.70302025920000089</c:v>
                </c:pt>
                <c:pt idx="670">
                  <c:v>0.701392897500001</c:v>
                </c:pt>
                <c:pt idx="671">
                  <c:v>0.701392897500001</c:v>
                </c:pt>
                <c:pt idx="672">
                  <c:v>0.701392897500001</c:v>
                </c:pt>
                <c:pt idx="673">
                  <c:v>0.701392897500001</c:v>
                </c:pt>
                <c:pt idx="674">
                  <c:v>0.701392897500001</c:v>
                </c:pt>
                <c:pt idx="675">
                  <c:v>0.701392897500001</c:v>
                </c:pt>
                <c:pt idx="676">
                  <c:v>0.701392897500001</c:v>
                </c:pt>
                <c:pt idx="677">
                  <c:v>0.6997579491</c:v>
                </c:pt>
                <c:pt idx="678">
                  <c:v>0.69812300060000065</c:v>
                </c:pt>
                <c:pt idx="679">
                  <c:v>0.69812300060000065</c:v>
                </c:pt>
                <c:pt idx="680">
                  <c:v>0.69648805210000064</c:v>
                </c:pt>
                <c:pt idx="681">
                  <c:v>0.69648805210000064</c:v>
                </c:pt>
                <c:pt idx="682">
                  <c:v>0.69648805210000064</c:v>
                </c:pt>
                <c:pt idx="683">
                  <c:v>0.69648805210000064</c:v>
                </c:pt>
                <c:pt idx="684">
                  <c:v>0.69648805210000064</c:v>
                </c:pt>
                <c:pt idx="685">
                  <c:v>0.69648805210000064</c:v>
                </c:pt>
                <c:pt idx="686">
                  <c:v>0.69648805210000064</c:v>
                </c:pt>
                <c:pt idx="687">
                  <c:v>0.69648805210000064</c:v>
                </c:pt>
                <c:pt idx="688">
                  <c:v>0.69648805210000064</c:v>
                </c:pt>
                <c:pt idx="689">
                  <c:v>0.69648805210000064</c:v>
                </c:pt>
                <c:pt idx="690">
                  <c:v>0.69484539160000114</c:v>
                </c:pt>
                <c:pt idx="691">
                  <c:v>0.69484539160000114</c:v>
                </c:pt>
                <c:pt idx="692">
                  <c:v>0.69484539160000114</c:v>
                </c:pt>
                <c:pt idx="693">
                  <c:v>0.69484539160000114</c:v>
                </c:pt>
                <c:pt idx="694">
                  <c:v>0.69484539160000114</c:v>
                </c:pt>
                <c:pt idx="695">
                  <c:v>0.69320273109999997</c:v>
                </c:pt>
                <c:pt idx="696">
                  <c:v>0.69320273109999997</c:v>
                </c:pt>
                <c:pt idx="697">
                  <c:v>0.69320273109999997</c:v>
                </c:pt>
                <c:pt idx="698">
                  <c:v>0.69320273109999997</c:v>
                </c:pt>
                <c:pt idx="699">
                  <c:v>0.69320273109999997</c:v>
                </c:pt>
                <c:pt idx="700">
                  <c:v>0.69320273109999997</c:v>
                </c:pt>
                <c:pt idx="701">
                  <c:v>0.69320273109999997</c:v>
                </c:pt>
                <c:pt idx="702">
                  <c:v>0.69320273109999997</c:v>
                </c:pt>
                <c:pt idx="703">
                  <c:v>0.69155224839999996</c:v>
                </c:pt>
                <c:pt idx="704">
                  <c:v>0.69155224839999996</c:v>
                </c:pt>
                <c:pt idx="705">
                  <c:v>0.69155224839999996</c:v>
                </c:pt>
                <c:pt idx="706">
                  <c:v>0.69155224839999996</c:v>
                </c:pt>
                <c:pt idx="707">
                  <c:v>0.69155224839999996</c:v>
                </c:pt>
                <c:pt idx="708">
                  <c:v>0.69155224839999996</c:v>
                </c:pt>
                <c:pt idx="709">
                  <c:v>0.69155224839999996</c:v>
                </c:pt>
                <c:pt idx="710">
                  <c:v>0.69155224839999996</c:v>
                </c:pt>
                <c:pt idx="711">
                  <c:v>0.69155224839999996</c:v>
                </c:pt>
                <c:pt idx="712">
                  <c:v>0.68989781720000165</c:v>
                </c:pt>
                <c:pt idx="713">
                  <c:v>0.68989781720000165</c:v>
                </c:pt>
                <c:pt idx="714">
                  <c:v>0.68989781720000165</c:v>
                </c:pt>
                <c:pt idx="715">
                  <c:v>0.68989781720000165</c:v>
                </c:pt>
                <c:pt idx="716">
                  <c:v>0.68989781720000165</c:v>
                </c:pt>
                <c:pt idx="717">
                  <c:v>0.68989781720000165</c:v>
                </c:pt>
                <c:pt idx="718">
                  <c:v>0.68989781720000165</c:v>
                </c:pt>
                <c:pt idx="719">
                  <c:v>0.68989781720000165</c:v>
                </c:pt>
                <c:pt idx="720">
                  <c:v>0.68989781720000165</c:v>
                </c:pt>
                <c:pt idx="721">
                  <c:v>0.68823940900000002</c:v>
                </c:pt>
                <c:pt idx="722">
                  <c:v>0.68823940900000002</c:v>
                </c:pt>
                <c:pt idx="723">
                  <c:v>0.68823940900000002</c:v>
                </c:pt>
                <c:pt idx="724">
                  <c:v>0.68823940900000002</c:v>
                </c:pt>
                <c:pt idx="725">
                  <c:v>0.68823940900000002</c:v>
                </c:pt>
                <c:pt idx="726">
                  <c:v>0.68823940900000002</c:v>
                </c:pt>
                <c:pt idx="727">
                  <c:v>0.68823940900000002</c:v>
                </c:pt>
                <c:pt idx="728">
                  <c:v>0.68823940900000002</c:v>
                </c:pt>
                <c:pt idx="729">
                  <c:v>0.68823940900000002</c:v>
                </c:pt>
                <c:pt idx="730">
                  <c:v>0.68823940900000002</c:v>
                </c:pt>
                <c:pt idx="731">
                  <c:v>0.68656892499999911</c:v>
                </c:pt>
                <c:pt idx="732">
                  <c:v>0.68656892499999911</c:v>
                </c:pt>
                <c:pt idx="733">
                  <c:v>0.68656892499999911</c:v>
                </c:pt>
                <c:pt idx="734">
                  <c:v>0.68656892499999911</c:v>
                </c:pt>
                <c:pt idx="735">
                  <c:v>0.68656892499999911</c:v>
                </c:pt>
                <c:pt idx="736">
                  <c:v>0.68489436660000114</c:v>
                </c:pt>
                <c:pt idx="737">
                  <c:v>0.68489436660000114</c:v>
                </c:pt>
                <c:pt idx="738">
                  <c:v>0.68489436660000114</c:v>
                </c:pt>
                <c:pt idx="739">
                  <c:v>0.68489436660000114</c:v>
                </c:pt>
                <c:pt idx="740">
                  <c:v>0.68489436660000114</c:v>
                </c:pt>
                <c:pt idx="741">
                  <c:v>0.68489436660000114</c:v>
                </c:pt>
                <c:pt idx="742">
                  <c:v>0.68489436660000114</c:v>
                </c:pt>
                <c:pt idx="743">
                  <c:v>0.68489436660000114</c:v>
                </c:pt>
                <c:pt idx="744">
                  <c:v>0.68321980830000062</c:v>
                </c:pt>
                <c:pt idx="745">
                  <c:v>0.68321980830000062</c:v>
                </c:pt>
                <c:pt idx="746">
                  <c:v>0.68321980830000062</c:v>
                </c:pt>
                <c:pt idx="747">
                  <c:v>0.68321980830000062</c:v>
                </c:pt>
                <c:pt idx="748">
                  <c:v>0.68321980830000062</c:v>
                </c:pt>
                <c:pt idx="749">
                  <c:v>0.68321980830000062</c:v>
                </c:pt>
                <c:pt idx="750">
                  <c:v>0.68321980830000062</c:v>
                </c:pt>
                <c:pt idx="751">
                  <c:v>0.68321980830000062</c:v>
                </c:pt>
                <c:pt idx="752">
                  <c:v>0.68321980830000062</c:v>
                </c:pt>
                <c:pt idx="753">
                  <c:v>0.68321980830000062</c:v>
                </c:pt>
                <c:pt idx="754">
                  <c:v>0.68321980830000062</c:v>
                </c:pt>
                <c:pt idx="755">
                  <c:v>0.68153700089999958</c:v>
                </c:pt>
                <c:pt idx="756">
                  <c:v>0.68153700089999958</c:v>
                </c:pt>
                <c:pt idx="757">
                  <c:v>0.68153700089999958</c:v>
                </c:pt>
                <c:pt idx="758">
                  <c:v>0.68153700089999958</c:v>
                </c:pt>
                <c:pt idx="759">
                  <c:v>0.67984163520000229</c:v>
                </c:pt>
                <c:pt idx="760">
                  <c:v>0.67984163520000229</c:v>
                </c:pt>
                <c:pt idx="761">
                  <c:v>0.67984163520000229</c:v>
                </c:pt>
                <c:pt idx="762">
                  <c:v>0.67984163520000229</c:v>
                </c:pt>
                <c:pt idx="763">
                  <c:v>0.67984163520000229</c:v>
                </c:pt>
                <c:pt idx="764">
                  <c:v>0.67984163520000229</c:v>
                </c:pt>
                <c:pt idx="765">
                  <c:v>0.67814626950000101</c:v>
                </c:pt>
                <c:pt idx="766">
                  <c:v>0.67814626950000101</c:v>
                </c:pt>
                <c:pt idx="767">
                  <c:v>0.67814626950000101</c:v>
                </c:pt>
                <c:pt idx="768">
                  <c:v>0.67814626950000101</c:v>
                </c:pt>
                <c:pt idx="769">
                  <c:v>0.67814626950000101</c:v>
                </c:pt>
                <c:pt idx="770">
                  <c:v>0.67814626950000101</c:v>
                </c:pt>
                <c:pt idx="771">
                  <c:v>0.67814626950000101</c:v>
                </c:pt>
                <c:pt idx="772">
                  <c:v>0.67644665480000088</c:v>
                </c:pt>
                <c:pt idx="773">
                  <c:v>0.67644665480000088</c:v>
                </c:pt>
                <c:pt idx="774">
                  <c:v>0.67644665480000088</c:v>
                </c:pt>
                <c:pt idx="775">
                  <c:v>0.67644665480000088</c:v>
                </c:pt>
                <c:pt idx="776">
                  <c:v>0.67644665480000088</c:v>
                </c:pt>
                <c:pt idx="777">
                  <c:v>0.67644665480000088</c:v>
                </c:pt>
                <c:pt idx="778">
                  <c:v>0.67644665480000088</c:v>
                </c:pt>
                <c:pt idx="779">
                  <c:v>0.67644665480000088</c:v>
                </c:pt>
                <c:pt idx="780">
                  <c:v>0.67474704010000153</c:v>
                </c:pt>
                <c:pt idx="781">
                  <c:v>0.67474704010000153</c:v>
                </c:pt>
                <c:pt idx="782">
                  <c:v>0.67474704010000153</c:v>
                </c:pt>
                <c:pt idx="783">
                  <c:v>0.67474704010000153</c:v>
                </c:pt>
                <c:pt idx="784">
                  <c:v>0.67474704010000153</c:v>
                </c:pt>
                <c:pt idx="785">
                  <c:v>0.67304313340000177</c:v>
                </c:pt>
                <c:pt idx="786">
                  <c:v>0.67304313340000177</c:v>
                </c:pt>
                <c:pt idx="787">
                  <c:v>0.67304313340000177</c:v>
                </c:pt>
                <c:pt idx="788">
                  <c:v>0.67304313340000177</c:v>
                </c:pt>
                <c:pt idx="789">
                  <c:v>0.67304313340000177</c:v>
                </c:pt>
                <c:pt idx="790">
                  <c:v>0.67133922670000101</c:v>
                </c:pt>
                <c:pt idx="791">
                  <c:v>0.67133922670000101</c:v>
                </c:pt>
                <c:pt idx="792">
                  <c:v>0.67133922670000101</c:v>
                </c:pt>
                <c:pt idx="793">
                  <c:v>0.67133922670000101</c:v>
                </c:pt>
                <c:pt idx="794">
                  <c:v>0.67133922670000101</c:v>
                </c:pt>
                <c:pt idx="795">
                  <c:v>0.67133922670000101</c:v>
                </c:pt>
                <c:pt idx="796">
                  <c:v>0.67133922670000101</c:v>
                </c:pt>
                <c:pt idx="797">
                  <c:v>0.66961784410000114</c:v>
                </c:pt>
                <c:pt idx="798">
                  <c:v>0.66961784410000114</c:v>
                </c:pt>
                <c:pt idx="799">
                  <c:v>0.66961784410000114</c:v>
                </c:pt>
                <c:pt idx="800">
                  <c:v>0.66961784410000114</c:v>
                </c:pt>
                <c:pt idx="801">
                  <c:v>0.66961784410000114</c:v>
                </c:pt>
                <c:pt idx="802">
                  <c:v>0.66961784410000114</c:v>
                </c:pt>
                <c:pt idx="803">
                  <c:v>0.66961784410000114</c:v>
                </c:pt>
                <c:pt idx="804">
                  <c:v>0.66961784410000114</c:v>
                </c:pt>
                <c:pt idx="805">
                  <c:v>0.66961784410000114</c:v>
                </c:pt>
                <c:pt idx="806">
                  <c:v>0.66961784410000114</c:v>
                </c:pt>
                <c:pt idx="807">
                  <c:v>0.66961784410000114</c:v>
                </c:pt>
                <c:pt idx="808">
                  <c:v>0.66961784410000114</c:v>
                </c:pt>
                <c:pt idx="809">
                  <c:v>0.66961784410000114</c:v>
                </c:pt>
                <c:pt idx="810">
                  <c:v>0.66787857700000153</c:v>
                </c:pt>
                <c:pt idx="811">
                  <c:v>0.66787857700000153</c:v>
                </c:pt>
                <c:pt idx="812">
                  <c:v>0.66787857700000153</c:v>
                </c:pt>
                <c:pt idx="813">
                  <c:v>0.66787857700000153</c:v>
                </c:pt>
                <c:pt idx="814">
                  <c:v>0.66787857700000153</c:v>
                </c:pt>
                <c:pt idx="815">
                  <c:v>0.66787857700000153</c:v>
                </c:pt>
                <c:pt idx="816">
                  <c:v>0.66787857700000153</c:v>
                </c:pt>
                <c:pt idx="817">
                  <c:v>0.66612561480000165</c:v>
                </c:pt>
                <c:pt idx="818">
                  <c:v>0.66612561480000165</c:v>
                </c:pt>
                <c:pt idx="819">
                  <c:v>0.66612561480000165</c:v>
                </c:pt>
                <c:pt idx="820">
                  <c:v>0.66612561480000165</c:v>
                </c:pt>
                <c:pt idx="821">
                  <c:v>0.66436802750000101</c:v>
                </c:pt>
                <c:pt idx="822">
                  <c:v>0.66436802750000101</c:v>
                </c:pt>
                <c:pt idx="823">
                  <c:v>0.66261044010000114</c:v>
                </c:pt>
                <c:pt idx="824">
                  <c:v>0.66261044010000114</c:v>
                </c:pt>
                <c:pt idx="825">
                  <c:v>0.66261044010000114</c:v>
                </c:pt>
                <c:pt idx="826">
                  <c:v>0.66261044010000114</c:v>
                </c:pt>
                <c:pt idx="827">
                  <c:v>0.66084817830000153</c:v>
                </c:pt>
                <c:pt idx="828">
                  <c:v>0.66084817830000153</c:v>
                </c:pt>
                <c:pt idx="829">
                  <c:v>0.66084817830000153</c:v>
                </c:pt>
                <c:pt idx="830">
                  <c:v>0.66084817830000153</c:v>
                </c:pt>
                <c:pt idx="831">
                  <c:v>0.66084817830000153</c:v>
                </c:pt>
                <c:pt idx="832">
                  <c:v>0.66084817830000153</c:v>
                </c:pt>
                <c:pt idx="833">
                  <c:v>0.66084817830000153</c:v>
                </c:pt>
                <c:pt idx="834">
                  <c:v>0.65908120450000141</c:v>
                </c:pt>
                <c:pt idx="835">
                  <c:v>0.65908120450000141</c:v>
                </c:pt>
                <c:pt idx="836">
                  <c:v>0.65908120450000141</c:v>
                </c:pt>
                <c:pt idx="837">
                  <c:v>0.65731423080000062</c:v>
                </c:pt>
                <c:pt idx="838">
                  <c:v>0.65731423080000062</c:v>
                </c:pt>
                <c:pt idx="839">
                  <c:v>0.65554725710000128</c:v>
                </c:pt>
                <c:pt idx="840">
                  <c:v>0.65554725710000128</c:v>
                </c:pt>
                <c:pt idx="841">
                  <c:v>0.65554725710000128</c:v>
                </c:pt>
                <c:pt idx="842">
                  <c:v>0.65378028330000115</c:v>
                </c:pt>
                <c:pt idx="843">
                  <c:v>0.65201330960000004</c:v>
                </c:pt>
                <c:pt idx="844">
                  <c:v>0.65201330960000004</c:v>
                </c:pt>
                <c:pt idx="845">
                  <c:v>0.65201330960000004</c:v>
                </c:pt>
                <c:pt idx="846">
                  <c:v>0.65201330960000004</c:v>
                </c:pt>
                <c:pt idx="847">
                  <c:v>0.65201330960000004</c:v>
                </c:pt>
                <c:pt idx="848">
                  <c:v>0.65201330960000004</c:v>
                </c:pt>
                <c:pt idx="849">
                  <c:v>0.65201330960000004</c:v>
                </c:pt>
                <c:pt idx="850">
                  <c:v>0.65201330960000004</c:v>
                </c:pt>
                <c:pt idx="851">
                  <c:v>0.65201330960000004</c:v>
                </c:pt>
                <c:pt idx="852">
                  <c:v>0.65201330960000004</c:v>
                </c:pt>
                <c:pt idx="853">
                  <c:v>0.65201330960000004</c:v>
                </c:pt>
                <c:pt idx="854">
                  <c:v>0.65201330960000004</c:v>
                </c:pt>
                <c:pt idx="855">
                  <c:v>0.65201330960000004</c:v>
                </c:pt>
                <c:pt idx="856">
                  <c:v>0.65201330960000004</c:v>
                </c:pt>
                <c:pt idx="857">
                  <c:v>0.65201330960000004</c:v>
                </c:pt>
                <c:pt idx="858">
                  <c:v>0.65023670660000088</c:v>
                </c:pt>
                <c:pt idx="859">
                  <c:v>0.64846010350000005</c:v>
                </c:pt>
                <c:pt idx="860">
                  <c:v>0.64846010350000005</c:v>
                </c:pt>
                <c:pt idx="861">
                  <c:v>0.64668350050000101</c:v>
                </c:pt>
                <c:pt idx="862">
                  <c:v>0.64668350050000101</c:v>
                </c:pt>
                <c:pt idx="863">
                  <c:v>0.64668350050000101</c:v>
                </c:pt>
                <c:pt idx="864">
                  <c:v>0.64668350050000101</c:v>
                </c:pt>
                <c:pt idx="865">
                  <c:v>0.64668350050000101</c:v>
                </c:pt>
                <c:pt idx="866">
                  <c:v>0.64668350050000101</c:v>
                </c:pt>
                <c:pt idx="867">
                  <c:v>0.64668350050000101</c:v>
                </c:pt>
                <c:pt idx="868">
                  <c:v>0.64668350050000101</c:v>
                </c:pt>
                <c:pt idx="869">
                  <c:v>0.64668350050000101</c:v>
                </c:pt>
                <c:pt idx="870">
                  <c:v>0.64668350050000101</c:v>
                </c:pt>
                <c:pt idx="871">
                  <c:v>0.64489708200000129</c:v>
                </c:pt>
                <c:pt idx="872">
                  <c:v>0.64489708200000129</c:v>
                </c:pt>
                <c:pt idx="873">
                  <c:v>0.64489708200000129</c:v>
                </c:pt>
                <c:pt idx="874">
                  <c:v>0.64489708200000129</c:v>
                </c:pt>
                <c:pt idx="875">
                  <c:v>0.64489708200000129</c:v>
                </c:pt>
                <c:pt idx="876">
                  <c:v>0.64489708200000129</c:v>
                </c:pt>
                <c:pt idx="877">
                  <c:v>0.64489708200000129</c:v>
                </c:pt>
                <c:pt idx="878">
                  <c:v>0.64489708200000129</c:v>
                </c:pt>
                <c:pt idx="879">
                  <c:v>0.64489708200000129</c:v>
                </c:pt>
                <c:pt idx="880">
                  <c:v>0.64489708200000129</c:v>
                </c:pt>
                <c:pt idx="881">
                  <c:v>0.64489708200000129</c:v>
                </c:pt>
                <c:pt idx="882">
                  <c:v>0.64489708200000129</c:v>
                </c:pt>
                <c:pt idx="883">
                  <c:v>0.64489708200000129</c:v>
                </c:pt>
                <c:pt idx="884">
                  <c:v>0.64489708200000129</c:v>
                </c:pt>
                <c:pt idx="885">
                  <c:v>0.64489708200000129</c:v>
                </c:pt>
                <c:pt idx="886">
                  <c:v>0.64489708200000129</c:v>
                </c:pt>
                <c:pt idx="887">
                  <c:v>0.64489708200000129</c:v>
                </c:pt>
                <c:pt idx="888">
                  <c:v>0.64489708200000129</c:v>
                </c:pt>
                <c:pt idx="889">
                  <c:v>0.64489708200000129</c:v>
                </c:pt>
                <c:pt idx="890">
                  <c:v>0.64489708200000129</c:v>
                </c:pt>
                <c:pt idx="891">
                  <c:v>0.64489708200000129</c:v>
                </c:pt>
                <c:pt idx="892">
                  <c:v>0.64489708200000129</c:v>
                </c:pt>
                <c:pt idx="893">
                  <c:v>0.64489708200000129</c:v>
                </c:pt>
                <c:pt idx="894">
                  <c:v>0.64489708200000129</c:v>
                </c:pt>
                <c:pt idx="895">
                  <c:v>0.64489708200000129</c:v>
                </c:pt>
                <c:pt idx="896">
                  <c:v>0.64307533880000101</c:v>
                </c:pt>
                <c:pt idx="897">
                  <c:v>0.64307533880000101</c:v>
                </c:pt>
                <c:pt idx="898">
                  <c:v>0.64307533880000101</c:v>
                </c:pt>
                <c:pt idx="899">
                  <c:v>0.64307533880000101</c:v>
                </c:pt>
                <c:pt idx="900">
                  <c:v>0.64307533880000101</c:v>
                </c:pt>
                <c:pt idx="901">
                  <c:v>0.64307533880000101</c:v>
                </c:pt>
                <c:pt idx="902">
                  <c:v>0.64307533880000101</c:v>
                </c:pt>
                <c:pt idx="903">
                  <c:v>0.64307533880000101</c:v>
                </c:pt>
                <c:pt idx="904">
                  <c:v>0.64307533880000101</c:v>
                </c:pt>
                <c:pt idx="905">
                  <c:v>0.64307533880000101</c:v>
                </c:pt>
                <c:pt idx="906">
                  <c:v>0.64307533880000101</c:v>
                </c:pt>
                <c:pt idx="907">
                  <c:v>0.64307533880000101</c:v>
                </c:pt>
                <c:pt idx="908">
                  <c:v>0.64307533880000101</c:v>
                </c:pt>
                <c:pt idx="909">
                  <c:v>0.64307533880000101</c:v>
                </c:pt>
                <c:pt idx="910">
                  <c:v>0.64307533880000101</c:v>
                </c:pt>
                <c:pt idx="911">
                  <c:v>0.64307533880000101</c:v>
                </c:pt>
                <c:pt idx="912">
                  <c:v>0.64307533880000101</c:v>
                </c:pt>
                <c:pt idx="913">
                  <c:v>0.64307533880000101</c:v>
                </c:pt>
                <c:pt idx="914">
                  <c:v>0.64307533880000101</c:v>
                </c:pt>
                <c:pt idx="915">
                  <c:v>0.64307533880000101</c:v>
                </c:pt>
                <c:pt idx="916">
                  <c:v>0.64307533880000101</c:v>
                </c:pt>
                <c:pt idx="917">
                  <c:v>0.64307533880000101</c:v>
                </c:pt>
                <c:pt idx="918">
                  <c:v>0.64307533880000101</c:v>
                </c:pt>
                <c:pt idx="919">
                  <c:v>0.64307533880000101</c:v>
                </c:pt>
                <c:pt idx="920">
                  <c:v>0.64307533880000101</c:v>
                </c:pt>
                <c:pt idx="921">
                  <c:v>0.64307533880000101</c:v>
                </c:pt>
                <c:pt idx="922">
                  <c:v>0.64122742120000065</c:v>
                </c:pt>
                <c:pt idx="923">
                  <c:v>0.64122742120000065</c:v>
                </c:pt>
                <c:pt idx="924">
                  <c:v>0.64122742120000065</c:v>
                </c:pt>
                <c:pt idx="925">
                  <c:v>0.64122742120000065</c:v>
                </c:pt>
                <c:pt idx="926">
                  <c:v>0.63937416280000003</c:v>
                </c:pt>
                <c:pt idx="927">
                  <c:v>0.63937416280000003</c:v>
                </c:pt>
                <c:pt idx="928">
                  <c:v>0.63752090430000063</c:v>
                </c:pt>
                <c:pt idx="929">
                  <c:v>0.63752090430000063</c:v>
                </c:pt>
                <c:pt idx="930">
                  <c:v>0.63752090430000063</c:v>
                </c:pt>
                <c:pt idx="931">
                  <c:v>0.63752090430000063</c:v>
                </c:pt>
                <c:pt idx="932">
                  <c:v>0.63752090430000063</c:v>
                </c:pt>
                <c:pt idx="933">
                  <c:v>0.63752090430000063</c:v>
                </c:pt>
                <c:pt idx="934">
                  <c:v>0.63752090430000063</c:v>
                </c:pt>
                <c:pt idx="935">
                  <c:v>0.63752090430000063</c:v>
                </c:pt>
                <c:pt idx="936">
                  <c:v>0.63752090430000063</c:v>
                </c:pt>
                <c:pt idx="937">
                  <c:v>0.63752090430000063</c:v>
                </c:pt>
                <c:pt idx="938">
                  <c:v>0.63752090430000063</c:v>
                </c:pt>
                <c:pt idx="939">
                  <c:v>0.63752090430000063</c:v>
                </c:pt>
                <c:pt idx="940">
                  <c:v>0.63752090430000063</c:v>
                </c:pt>
                <c:pt idx="941">
                  <c:v>0.63752090430000063</c:v>
                </c:pt>
                <c:pt idx="942">
                  <c:v>0.63752090430000063</c:v>
                </c:pt>
                <c:pt idx="943">
                  <c:v>0.63565680810000114</c:v>
                </c:pt>
                <c:pt idx="944">
                  <c:v>0.63565680810000114</c:v>
                </c:pt>
                <c:pt idx="945">
                  <c:v>0.63378722930000064</c:v>
                </c:pt>
                <c:pt idx="946">
                  <c:v>0.63378722930000064</c:v>
                </c:pt>
                <c:pt idx="947">
                  <c:v>0.63378722930000064</c:v>
                </c:pt>
                <c:pt idx="948">
                  <c:v>0.63378722930000064</c:v>
                </c:pt>
                <c:pt idx="949">
                  <c:v>0.63378722930000064</c:v>
                </c:pt>
                <c:pt idx="950">
                  <c:v>0.63378722930000064</c:v>
                </c:pt>
                <c:pt idx="951">
                  <c:v>0.63378722930000064</c:v>
                </c:pt>
                <c:pt idx="952">
                  <c:v>0.63378722930000064</c:v>
                </c:pt>
                <c:pt idx="953">
                  <c:v>0.63378722930000064</c:v>
                </c:pt>
                <c:pt idx="954">
                  <c:v>0.63378722930000064</c:v>
                </c:pt>
                <c:pt idx="955">
                  <c:v>0.63378722930000064</c:v>
                </c:pt>
                <c:pt idx="956">
                  <c:v>0.63378722930000064</c:v>
                </c:pt>
                <c:pt idx="957">
                  <c:v>0.63378722930000064</c:v>
                </c:pt>
                <c:pt idx="958">
                  <c:v>0.63378722930000064</c:v>
                </c:pt>
                <c:pt idx="959">
                  <c:v>0.63378722930000064</c:v>
                </c:pt>
                <c:pt idx="960">
                  <c:v>0.63378722930000064</c:v>
                </c:pt>
                <c:pt idx="961">
                  <c:v>0.63378722930000064</c:v>
                </c:pt>
                <c:pt idx="962">
                  <c:v>0.63378722930000064</c:v>
                </c:pt>
                <c:pt idx="963">
                  <c:v>0.63187823160000189</c:v>
                </c:pt>
                <c:pt idx="964">
                  <c:v>0.63187823160000189</c:v>
                </c:pt>
                <c:pt idx="965">
                  <c:v>0.62996923390000115</c:v>
                </c:pt>
                <c:pt idx="966">
                  <c:v>0.62996923390000115</c:v>
                </c:pt>
                <c:pt idx="967">
                  <c:v>0.62996923390000115</c:v>
                </c:pt>
                <c:pt idx="968">
                  <c:v>0.62806023620000129</c:v>
                </c:pt>
                <c:pt idx="969">
                  <c:v>0.62806023620000129</c:v>
                </c:pt>
                <c:pt idx="970">
                  <c:v>0.62806023620000129</c:v>
                </c:pt>
                <c:pt idx="971">
                  <c:v>0.62806023620000129</c:v>
                </c:pt>
                <c:pt idx="972">
                  <c:v>0.62806023620000129</c:v>
                </c:pt>
                <c:pt idx="973">
                  <c:v>0.62806023620000129</c:v>
                </c:pt>
                <c:pt idx="974">
                  <c:v>0.62806023620000129</c:v>
                </c:pt>
                <c:pt idx="975">
                  <c:v>0.62615123850000165</c:v>
                </c:pt>
                <c:pt idx="976">
                  <c:v>0.62615123850000165</c:v>
                </c:pt>
                <c:pt idx="977">
                  <c:v>0.62424224090000002</c:v>
                </c:pt>
                <c:pt idx="978">
                  <c:v>0.62424224090000002</c:v>
                </c:pt>
                <c:pt idx="979">
                  <c:v>0.62424224090000002</c:v>
                </c:pt>
                <c:pt idx="980">
                  <c:v>0.62424224090000002</c:v>
                </c:pt>
                <c:pt idx="981">
                  <c:v>0.62424224090000002</c:v>
                </c:pt>
                <c:pt idx="982">
                  <c:v>0.62424224090000002</c:v>
                </c:pt>
                <c:pt idx="983">
                  <c:v>0.62424224090000002</c:v>
                </c:pt>
                <c:pt idx="984">
                  <c:v>0.62424224090000002</c:v>
                </c:pt>
                <c:pt idx="985">
                  <c:v>0.62424224090000002</c:v>
                </c:pt>
                <c:pt idx="986">
                  <c:v>0.62424224090000002</c:v>
                </c:pt>
                <c:pt idx="987">
                  <c:v>0.62424224090000002</c:v>
                </c:pt>
                <c:pt idx="988">
                  <c:v>0.62424224090000002</c:v>
                </c:pt>
                <c:pt idx="989">
                  <c:v>0.62424224090000002</c:v>
                </c:pt>
                <c:pt idx="990">
                  <c:v>0.62230360040000088</c:v>
                </c:pt>
                <c:pt idx="991">
                  <c:v>0.62230360040000088</c:v>
                </c:pt>
                <c:pt idx="992">
                  <c:v>0.62230360040000088</c:v>
                </c:pt>
                <c:pt idx="993">
                  <c:v>0.62230360040000088</c:v>
                </c:pt>
                <c:pt idx="994">
                  <c:v>0.62230360040000088</c:v>
                </c:pt>
                <c:pt idx="995">
                  <c:v>0.62230360040000088</c:v>
                </c:pt>
                <c:pt idx="996">
                  <c:v>0.62230360040000088</c:v>
                </c:pt>
                <c:pt idx="997">
                  <c:v>0.62230360040000088</c:v>
                </c:pt>
                <c:pt idx="998">
                  <c:v>0.62230360040000088</c:v>
                </c:pt>
                <c:pt idx="999">
                  <c:v>0.62230360040000088</c:v>
                </c:pt>
                <c:pt idx="1000">
                  <c:v>0.62230360040000088</c:v>
                </c:pt>
                <c:pt idx="1001">
                  <c:v>0.62230360040000088</c:v>
                </c:pt>
                <c:pt idx="1002">
                  <c:v>0.62230360040000088</c:v>
                </c:pt>
                <c:pt idx="1003">
                  <c:v>0.62230360040000088</c:v>
                </c:pt>
                <c:pt idx="1004">
                  <c:v>0.62230360040000088</c:v>
                </c:pt>
                <c:pt idx="1005">
                  <c:v>0.62230360040000088</c:v>
                </c:pt>
                <c:pt idx="1006">
                  <c:v>0.62230360040000088</c:v>
                </c:pt>
                <c:pt idx="1007">
                  <c:v>0.62230360040000088</c:v>
                </c:pt>
                <c:pt idx="1008">
                  <c:v>0.62230360040000088</c:v>
                </c:pt>
                <c:pt idx="1009">
                  <c:v>0.62230360040000088</c:v>
                </c:pt>
                <c:pt idx="1010">
                  <c:v>0.62230360040000088</c:v>
                </c:pt>
                <c:pt idx="1011">
                  <c:v>0.62230360040000088</c:v>
                </c:pt>
                <c:pt idx="1012">
                  <c:v>0.62230360040000088</c:v>
                </c:pt>
                <c:pt idx="1013">
                  <c:v>0.62230360040000088</c:v>
                </c:pt>
                <c:pt idx="1014">
                  <c:v>0.62230360040000088</c:v>
                </c:pt>
                <c:pt idx="1015">
                  <c:v>0.62030262420000004</c:v>
                </c:pt>
                <c:pt idx="1016">
                  <c:v>0.62030262420000004</c:v>
                </c:pt>
                <c:pt idx="1017">
                  <c:v>0.62030262420000004</c:v>
                </c:pt>
                <c:pt idx="1018">
                  <c:v>0.62030262420000004</c:v>
                </c:pt>
                <c:pt idx="1019">
                  <c:v>0.62030262420000004</c:v>
                </c:pt>
                <c:pt idx="1020">
                  <c:v>0.62030262420000004</c:v>
                </c:pt>
                <c:pt idx="1021">
                  <c:v>0.62030262420000004</c:v>
                </c:pt>
                <c:pt idx="1022">
                  <c:v>0.62030262420000004</c:v>
                </c:pt>
                <c:pt idx="1023">
                  <c:v>0.62030262420000004</c:v>
                </c:pt>
                <c:pt idx="1024">
                  <c:v>0.62030262420000004</c:v>
                </c:pt>
                <c:pt idx="1025">
                  <c:v>0.62030262420000004</c:v>
                </c:pt>
                <c:pt idx="1026">
                  <c:v>0.62030262420000004</c:v>
                </c:pt>
                <c:pt idx="1027">
                  <c:v>0.62030262420000004</c:v>
                </c:pt>
                <c:pt idx="1028">
                  <c:v>0.62030262420000004</c:v>
                </c:pt>
                <c:pt idx="1029">
                  <c:v>0.61826215499999959</c:v>
                </c:pt>
                <c:pt idx="1030">
                  <c:v>0.61826215499999959</c:v>
                </c:pt>
                <c:pt idx="1031">
                  <c:v>0.61826215499999959</c:v>
                </c:pt>
                <c:pt idx="1032">
                  <c:v>0.61826215499999959</c:v>
                </c:pt>
                <c:pt idx="1033">
                  <c:v>0.61826215499999959</c:v>
                </c:pt>
                <c:pt idx="1034">
                  <c:v>0.61826215499999959</c:v>
                </c:pt>
                <c:pt idx="1035">
                  <c:v>0.61826215499999959</c:v>
                </c:pt>
                <c:pt idx="1036">
                  <c:v>0.61826215499999959</c:v>
                </c:pt>
                <c:pt idx="1037">
                  <c:v>0.61826215499999959</c:v>
                </c:pt>
                <c:pt idx="1038">
                  <c:v>0.61826215499999959</c:v>
                </c:pt>
                <c:pt idx="1039">
                  <c:v>0.61620128120000062</c:v>
                </c:pt>
                <c:pt idx="1040">
                  <c:v>0.61620128120000062</c:v>
                </c:pt>
                <c:pt idx="1041">
                  <c:v>0.61620128120000062</c:v>
                </c:pt>
                <c:pt idx="1042">
                  <c:v>0.61620128120000062</c:v>
                </c:pt>
                <c:pt idx="1043">
                  <c:v>0.61620128120000062</c:v>
                </c:pt>
                <c:pt idx="1044">
                  <c:v>0.61620128120000062</c:v>
                </c:pt>
                <c:pt idx="1045">
                  <c:v>0.61620128120000062</c:v>
                </c:pt>
                <c:pt idx="1046">
                  <c:v>0.61620128120000062</c:v>
                </c:pt>
                <c:pt idx="1047">
                  <c:v>0.61620128120000062</c:v>
                </c:pt>
                <c:pt idx="1048">
                  <c:v>0.61620128120000062</c:v>
                </c:pt>
                <c:pt idx="1049">
                  <c:v>0.61620128120000062</c:v>
                </c:pt>
                <c:pt idx="1050">
                  <c:v>0.61620128120000062</c:v>
                </c:pt>
                <c:pt idx="1051">
                  <c:v>0.61620128120000062</c:v>
                </c:pt>
                <c:pt idx="1052">
                  <c:v>0.61410535840000113</c:v>
                </c:pt>
                <c:pt idx="1053">
                  <c:v>0.61410535840000113</c:v>
                </c:pt>
                <c:pt idx="1054">
                  <c:v>0.61410535840000113</c:v>
                </c:pt>
                <c:pt idx="1055">
                  <c:v>0.61410535840000113</c:v>
                </c:pt>
                <c:pt idx="1056">
                  <c:v>0.61410535840000113</c:v>
                </c:pt>
                <c:pt idx="1057">
                  <c:v>0.61410535840000113</c:v>
                </c:pt>
                <c:pt idx="1058">
                  <c:v>0.61410535840000113</c:v>
                </c:pt>
                <c:pt idx="1059">
                  <c:v>0.61410535840000113</c:v>
                </c:pt>
                <c:pt idx="1060">
                  <c:v>0.61410535840000113</c:v>
                </c:pt>
                <c:pt idx="1061">
                  <c:v>0.61410535840000113</c:v>
                </c:pt>
                <c:pt idx="1062">
                  <c:v>0.61410535840000113</c:v>
                </c:pt>
                <c:pt idx="1063">
                  <c:v>0.61410535840000113</c:v>
                </c:pt>
                <c:pt idx="1064">
                  <c:v>0.61410535840000113</c:v>
                </c:pt>
                <c:pt idx="1065">
                  <c:v>0.61410535840000113</c:v>
                </c:pt>
                <c:pt idx="1066">
                  <c:v>0.61410535840000113</c:v>
                </c:pt>
                <c:pt idx="1067">
                  <c:v>0.61410535840000113</c:v>
                </c:pt>
                <c:pt idx="1068">
                  <c:v>0.61410535840000113</c:v>
                </c:pt>
                <c:pt idx="1069">
                  <c:v>0.61410535840000113</c:v>
                </c:pt>
                <c:pt idx="1070">
                  <c:v>0.61410535840000113</c:v>
                </c:pt>
                <c:pt idx="1071">
                  <c:v>0.61410535840000113</c:v>
                </c:pt>
                <c:pt idx="1072">
                  <c:v>0.61410535840000113</c:v>
                </c:pt>
                <c:pt idx="1073">
                  <c:v>0.61410535840000113</c:v>
                </c:pt>
                <c:pt idx="1074">
                  <c:v>0.61195060280000102</c:v>
                </c:pt>
                <c:pt idx="1075">
                  <c:v>0.61195060280000102</c:v>
                </c:pt>
                <c:pt idx="1076">
                  <c:v>0.61195060280000102</c:v>
                </c:pt>
                <c:pt idx="1077">
                  <c:v>0.61195060280000102</c:v>
                </c:pt>
                <c:pt idx="1078">
                  <c:v>0.61195060280000102</c:v>
                </c:pt>
                <c:pt idx="1079">
                  <c:v>0.61195060280000102</c:v>
                </c:pt>
                <c:pt idx="1080">
                  <c:v>0.61195060280000102</c:v>
                </c:pt>
                <c:pt idx="1081">
                  <c:v>0.61195060280000102</c:v>
                </c:pt>
                <c:pt idx="1082">
                  <c:v>0.61195060280000102</c:v>
                </c:pt>
                <c:pt idx="1083">
                  <c:v>0.61195060280000102</c:v>
                </c:pt>
                <c:pt idx="1084">
                  <c:v>0.61195060280000102</c:v>
                </c:pt>
                <c:pt idx="1085">
                  <c:v>0.61195060280000102</c:v>
                </c:pt>
                <c:pt idx="1086">
                  <c:v>0.61195060280000102</c:v>
                </c:pt>
                <c:pt idx="1087">
                  <c:v>0.61195060280000102</c:v>
                </c:pt>
                <c:pt idx="1088">
                  <c:v>0.61195060280000102</c:v>
                </c:pt>
                <c:pt idx="1089">
                  <c:v>0.61195060280000102</c:v>
                </c:pt>
                <c:pt idx="1090">
                  <c:v>0.61195060280000102</c:v>
                </c:pt>
                <c:pt idx="1091">
                  <c:v>0.61195060280000102</c:v>
                </c:pt>
                <c:pt idx="1092">
                  <c:v>0.61195060280000102</c:v>
                </c:pt>
                <c:pt idx="1093">
                  <c:v>0.61195060280000102</c:v>
                </c:pt>
                <c:pt idx="1094">
                  <c:v>0.61195060280000102</c:v>
                </c:pt>
                <c:pt idx="1095">
                  <c:v>0.61195060280000102</c:v>
                </c:pt>
                <c:pt idx="1096">
                  <c:v>0.61195060280000102</c:v>
                </c:pt>
                <c:pt idx="1097">
                  <c:v>0.61195060280000102</c:v>
                </c:pt>
                <c:pt idx="1098">
                  <c:v>0.61195060280000102</c:v>
                </c:pt>
                <c:pt idx="1099">
                  <c:v>0.61195060280000102</c:v>
                </c:pt>
                <c:pt idx="1100">
                  <c:v>0.61195060280000102</c:v>
                </c:pt>
                <c:pt idx="1101">
                  <c:v>0.61195060280000102</c:v>
                </c:pt>
                <c:pt idx="1102">
                  <c:v>0.61195060280000102</c:v>
                </c:pt>
                <c:pt idx="1103">
                  <c:v>0.61195060280000102</c:v>
                </c:pt>
                <c:pt idx="1104">
                  <c:v>0.61195060280000102</c:v>
                </c:pt>
                <c:pt idx="1105">
                  <c:v>0.61195060280000102</c:v>
                </c:pt>
                <c:pt idx="1106">
                  <c:v>0.61195060280000102</c:v>
                </c:pt>
                <c:pt idx="1107">
                  <c:v>0.61195060280000102</c:v>
                </c:pt>
                <c:pt idx="1108">
                  <c:v>0.61195060280000102</c:v>
                </c:pt>
                <c:pt idx="1109">
                  <c:v>0.61195060280000102</c:v>
                </c:pt>
                <c:pt idx="1110">
                  <c:v>0.61195060280000102</c:v>
                </c:pt>
                <c:pt idx="1111">
                  <c:v>0.61195060280000102</c:v>
                </c:pt>
                <c:pt idx="1112">
                  <c:v>0.61195060280000102</c:v>
                </c:pt>
                <c:pt idx="1113">
                  <c:v>0.61195060280000102</c:v>
                </c:pt>
                <c:pt idx="1114">
                  <c:v>0.61195060280000102</c:v>
                </c:pt>
                <c:pt idx="1115">
                  <c:v>0.61195060280000102</c:v>
                </c:pt>
                <c:pt idx="1116">
                  <c:v>0.61195060280000102</c:v>
                </c:pt>
                <c:pt idx="1117">
                  <c:v>0.61195060280000102</c:v>
                </c:pt>
                <c:pt idx="1118">
                  <c:v>0.61195060280000102</c:v>
                </c:pt>
                <c:pt idx="1119">
                  <c:v>0.61195060280000102</c:v>
                </c:pt>
                <c:pt idx="1120">
                  <c:v>0.61195060280000102</c:v>
                </c:pt>
                <c:pt idx="1121">
                  <c:v>0.61195060280000102</c:v>
                </c:pt>
                <c:pt idx="1122">
                  <c:v>0.61195060280000102</c:v>
                </c:pt>
                <c:pt idx="1123">
                  <c:v>0.61195060280000102</c:v>
                </c:pt>
                <c:pt idx="1124">
                  <c:v>0.61195060280000102</c:v>
                </c:pt>
                <c:pt idx="1125">
                  <c:v>0.61195060280000102</c:v>
                </c:pt>
                <c:pt idx="1126">
                  <c:v>0.61195060280000102</c:v>
                </c:pt>
                <c:pt idx="1127">
                  <c:v>0.61195060280000102</c:v>
                </c:pt>
                <c:pt idx="1128">
                  <c:v>0.61195060280000102</c:v>
                </c:pt>
                <c:pt idx="1129">
                  <c:v>0.61195060280000102</c:v>
                </c:pt>
                <c:pt idx="1130">
                  <c:v>0.61195060280000102</c:v>
                </c:pt>
                <c:pt idx="1131">
                  <c:v>0.61195060280000102</c:v>
                </c:pt>
                <c:pt idx="1132">
                  <c:v>0.61195060280000102</c:v>
                </c:pt>
                <c:pt idx="1133">
                  <c:v>0.61195060280000102</c:v>
                </c:pt>
                <c:pt idx="1134">
                  <c:v>0.61195060280000102</c:v>
                </c:pt>
                <c:pt idx="1135">
                  <c:v>0.61195060280000102</c:v>
                </c:pt>
                <c:pt idx="1136">
                  <c:v>0.61195060280000102</c:v>
                </c:pt>
                <c:pt idx="1137">
                  <c:v>0.61195060280000102</c:v>
                </c:pt>
                <c:pt idx="1138">
                  <c:v>0.61195060280000102</c:v>
                </c:pt>
                <c:pt idx="1139">
                  <c:v>0.61195060280000102</c:v>
                </c:pt>
                <c:pt idx="1140">
                  <c:v>0.61195060280000102</c:v>
                </c:pt>
                <c:pt idx="1141">
                  <c:v>0.61195060280000102</c:v>
                </c:pt>
                <c:pt idx="1142">
                  <c:v>0.61195060280000102</c:v>
                </c:pt>
                <c:pt idx="1143">
                  <c:v>0.61195060280000102</c:v>
                </c:pt>
                <c:pt idx="1144">
                  <c:v>0.61195060280000102</c:v>
                </c:pt>
                <c:pt idx="1145">
                  <c:v>0.61195060280000102</c:v>
                </c:pt>
                <c:pt idx="1146">
                  <c:v>0.61195060280000102</c:v>
                </c:pt>
                <c:pt idx="1147">
                  <c:v>0.61195060280000102</c:v>
                </c:pt>
                <c:pt idx="1148">
                  <c:v>0.61195060280000102</c:v>
                </c:pt>
                <c:pt idx="1149">
                  <c:v>0.61195060280000102</c:v>
                </c:pt>
                <c:pt idx="1150">
                  <c:v>0.61195060280000102</c:v>
                </c:pt>
                <c:pt idx="1151">
                  <c:v>0.61195060280000102</c:v>
                </c:pt>
                <c:pt idx="1152">
                  <c:v>0.61195060280000102</c:v>
                </c:pt>
                <c:pt idx="1153">
                  <c:v>0.61195060280000102</c:v>
                </c:pt>
                <c:pt idx="1154">
                  <c:v>0.61195060280000102</c:v>
                </c:pt>
                <c:pt idx="1155">
                  <c:v>0.61195060280000102</c:v>
                </c:pt>
                <c:pt idx="1156">
                  <c:v>0.61195060280000102</c:v>
                </c:pt>
                <c:pt idx="1157">
                  <c:v>0.61195060280000102</c:v>
                </c:pt>
                <c:pt idx="1158">
                  <c:v>0.61195060280000102</c:v>
                </c:pt>
                <c:pt idx="1159">
                  <c:v>0.61195060280000102</c:v>
                </c:pt>
                <c:pt idx="1160">
                  <c:v>0.61195060280000102</c:v>
                </c:pt>
                <c:pt idx="1161">
                  <c:v>0.61195060280000102</c:v>
                </c:pt>
                <c:pt idx="1162">
                  <c:v>0.61195060280000102</c:v>
                </c:pt>
                <c:pt idx="1163">
                  <c:v>0.60812591150000128</c:v>
                </c:pt>
                <c:pt idx="1164">
                  <c:v>0.60812591150000128</c:v>
                </c:pt>
                <c:pt idx="1165">
                  <c:v>0.60812591150000128</c:v>
                </c:pt>
                <c:pt idx="1166">
                  <c:v>0.60812591150000128</c:v>
                </c:pt>
                <c:pt idx="1167">
                  <c:v>0.60812591150000128</c:v>
                </c:pt>
                <c:pt idx="1168">
                  <c:v>0.60812591150000128</c:v>
                </c:pt>
                <c:pt idx="1169">
                  <c:v>0.60812591150000128</c:v>
                </c:pt>
                <c:pt idx="1170">
                  <c:v>0.60812591150000128</c:v>
                </c:pt>
                <c:pt idx="1171">
                  <c:v>0.60812591150000128</c:v>
                </c:pt>
                <c:pt idx="1172">
                  <c:v>0.60812591150000128</c:v>
                </c:pt>
                <c:pt idx="1173">
                  <c:v>0.60812591150000128</c:v>
                </c:pt>
                <c:pt idx="1174">
                  <c:v>0.60812591150000128</c:v>
                </c:pt>
                <c:pt idx="1175">
                  <c:v>0.60812591150000128</c:v>
                </c:pt>
                <c:pt idx="1176">
                  <c:v>0.60812591150000128</c:v>
                </c:pt>
                <c:pt idx="1177">
                  <c:v>0.60812591150000128</c:v>
                </c:pt>
                <c:pt idx="1178">
                  <c:v>0.60812591150000128</c:v>
                </c:pt>
                <c:pt idx="1179">
                  <c:v>0.60812591150000128</c:v>
                </c:pt>
                <c:pt idx="1180">
                  <c:v>0.60812591150000128</c:v>
                </c:pt>
                <c:pt idx="1181">
                  <c:v>0.60812591150000128</c:v>
                </c:pt>
                <c:pt idx="1182">
                  <c:v>0.60812591150000128</c:v>
                </c:pt>
                <c:pt idx="1183">
                  <c:v>0.60812591150000128</c:v>
                </c:pt>
                <c:pt idx="1184">
                  <c:v>0.60812591150000128</c:v>
                </c:pt>
                <c:pt idx="1185">
                  <c:v>0.60812591150000128</c:v>
                </c:pt>
                <c:pt idx="1186">
                  <c:v>0.60812591150000128</c:v>
                </c:pt>
                <c:pt idx="1187">
                  <c:v>0.60812591150000128</c:v>
                </c:pt>
                <c:pt idx="1188">
                  <c:v>0.60812591150000128</c:v>
                </c:pt>
                <c:pt idx="1189">
                  <c:v>0.60812591150000128</c:v>
                </c:pt>
                <c:pt idx="1190">
                  <c:v>0.60812591150000128</c:v>
                </c:pt>
                <c:pt idx="1191">
                  <c:v>0.60812591150000128</c:v>
                </c:pt>
                <c:pt idx="1192">
                  <c:v>0.60812591150000128</c:v>
                </c:pt>
                <c:pt idx="1193">
                  <c:v>0.60812591150000128</c:v>
                </c:pt>
                <c:pt idx="1194">
                  <c:v>0.60812591150000128</c:v>
                </c:pt>
                <c:pt idx="1195">
                  <c:v>0.60279147370000152</c:v>
                </c:pt>
                <c:pt idx="1196">
                  <c:v>0.60279147370000152</c:v>
                </c:pt>
                <c:pt idx="1197">
                  <c:v>0.60279147370000152</c:v>
                </c:pt>
                <c:pt idx="1198">
                  <c:v>0.60279147370000152</c:v>
                </c:pt>
                <c:pt idx="1199">
                  <c:v>0.60279147370000152</c:v>
                </c:pt>
                <c:pt idx="1200">
                  <c:v>0.60279147370000152</c:v>
                </c:pt>
                <c:pt idx="1201">
                  <c:v>0.60279147370000152</c:v>
                </c:pt>
                <c:pt idx="1202">
                  <c:v>0.60279147370000152</c:v>
                </c:pt>
                <c:pt idx="1203">
                  <c:v>0.60279147370000152</c:v>
                </c:pt>
                <c:pt idx="1204">
                  <c:v>0.60279147370000152</c:v>
                </c:pt>
                <c:pt idx="1205">
                  <c:v>0.60279147370000152</c:v>
                </c:pt>
                <c:pt idx="1206">
                  <c:v>0.60279147370000152</c:v>
                </c:pt>
                <c:pt idx="1207">
                  <c:v>0.60279147370000152</c:v>
                </c:pt>
                <c:pt idx="1208">
                  <c:v>0.60279147370000152</c:v>
                </c:pt>
                <c:pt idx="1209">
                  <c:v>0.60279147370000152</c:v>
                </c:pt>
                <c:pt idx="1210">
                  <c:v>0.60279147370000152</c:v>
                </c:pt>
                <c:pt idx="1211">
                  <c:v>0.60279147370000152</c:v>
                </c:pt>
                <c:pt idx="1212">
                  <c:v>0.60279147370000152</c:v>
                </c:pt>
                <c:pt idx="1213">
                  <c:v>0.60279147370000152</c:v>
                </c:pt>
                <c:pt idx="1214">
                  <c:v>0.60279147370000152</c:v>
                </c:pt>
                <c:pt idx="1215">
                  <c:v>0.60279147370000152</c:v>
                </c:pt>
                <c:pt idx="1216">
                  <c:v>0.60279147370000152</c:v>
                </c:pt>
                <c:pt idx="1217">
                  <c:v>0.60279147370000152</c:v>
                </c:pt>
                <c:pt idx="1218">
                  <c:v>0.60279147370000152</c:v>
                </c:pt>
                <c:pt idx="1219">
                  <c:v>0.60279147370000152</c:v>
                </c:pt>
                <c:pt idx="1220">
                  <c:v>0.60279147370000152</c:v>
                </c:pt>
                <c:pt idx="1221">
                  <c:v>0.60279147370000152</c:v>
                </c:pt>
                <c:pt idx="1222">
                  <c:v>0.60279147370000152</c:v>
                </c:pt>
                <c:pt idx="1223">
                  <c:v>0.60279147370000152</c:v>
                </c:pt>
                <c:pt idx="1224">
                  <c:v>0.60279147370000152</c:v>
                </c:pt>
                <c:pt idx="1225">
                  <c:v>0.60279147370000152</c:v>
                </c:pt>
                <c:pt idx="1226">
                  <c:v>0.60279147370000152</c:v>
                </c:pt>
                <c:pt idx="1227">
                  <c:v>0.60279147370000152</c:v>
                </c:pt>
                <c:pt idx="1228">
                  <c:v>0.60279147370000152</c:v>
                </c:pt>
                <c:pt idx="1229">
                  <c:v>0.60279147370000152</c:v>
                </c:pt>
                <c:pt idx="1230">
                  <c:v>0.60279147370000152</c:v>
                </c:pt>
                <c:pt idx="1231">
                  <c:v>0.60279147370000152</c:v>
                </c:pt>
                <c:pt idx="1232">
                  <c:v>0.60279147370000152</c:v>
                </c:pt>
                <c:pt idx="1233">
                  <c:v>0.60279147370000152</c:v>
                </c:pt>
                <c:pt idx="1234">
                  <c:v>0.60279147370000152</c:v>
                </c:pt>
                <c:pt idx="1235">
                  <c:v>0.60279147370000152</c:v>
                </c:pt>
                <c:pt idx="1236">
                  <c:v>0.60279147370000152</c:v>
                </c:pt>
                <c:pt idx="1237">
                  <c:v>0.60279147370000152</c:v>
                </c:pt>
                <c:pt idx="1238">
                  <c:v>0.60279147370000152</c:v>
                </c:pt>
                <c:pt idx="1239">
                  <c:v>0.60279147370000152</c:v>
                </c:pt>
                <c:pt idx="1240">
                  <c:v>0.60279147370000152</c:v>
                </c:pt>
                <c:pt idx="1241">
                  <c:v>0.60279147370000152</c:v>
                </c:pt>
                <c:pt idx="1242">
                  <c:v>0.60279147370000152</c:v>
                </c:pt>
                <c:pt idx="1243">
                  <c:v>0.60279147370000152</c:v>
                </c:pt>
                <c:pt idx="1244">
                  <c:v>0.59475425400000004</c:v>
                </c:pt>
                <c:pt idx="1245">
                  <c:v>0.59475425400000004</c:v>
                </c:pt>
                <c:pt idx="1246">
                  <c:v>0.59475425400000004</c:v>
                </c:pt>
                <c:pt idx="1247">
                  <c:v>0.59475425400000004</c:v>
                </c:pt>
                <c:pt idx="1248">
                  <c:v>0.59475425400000004</c:v>
                </c:pt>
                <c:pt idx="1249">
                  <c:v>0.59475425400000004</c:v>
                </c:pt>
                <c:pt idx="1250">
                  <c:v>0.59475425400000004</c:v>
                </c:pt>
                <c:pt idx="1251">
                  <c:v>0.59475425400000004</c:v>
                </c:pt>
                <c:pt idx="1252">
                  <c:v>0.59475425400000004</c:v>
                </c:pt>
                <c:pt idx="1253">
                  <c:v>0.59475425400000004</c:v>
                </c:pt>
                <c:pt idx="1254">
                  <c:v>0.59475425400000004</c:v>
                </c:pt>
                <c:pt idx="1255">
                  <c:v>0.59475425400000004</c:v>
                </c:pt>
                <c:pt idx="1256">
                  <c:v>0.59475425400000004</c:v>
                </c:pt>
                <c:pt idx="1257">
                  <c:v>0.59475425400000004</c:v>
                </c:pt>
                <c:pt idx="1258">
                  <c:v>0.59475425400000004</c:v>
                </c:pt>
                <c:pt idx="1259">
                  <c:v>0.59475425400000004</c:v>
                </c:pt>
                <c:pt idx="1260">
                  <c:v>0.59475425400000004</c:v>
                </c:pt>
                <c:pt idx="1261">
                  <c:v>0.59475425400000004</c:v>
                </c:pt>
                <c:pt idx="1262">
                  <c:v>0.59475425400000004</c:v>
                </c:pt>
                <c:pt idx="1263">
                  <c:v>0.59475425400000004</c:v>
                </c:pt>
                <c:pt idx="1264">
                  <c:v>0.59475425400000004</c:v>
                </c:pt>
                <c:pt idx="1265">
                  <c:v>0.59475425400000004</c:v>
                </c:pt>
                <c:pt idx="1266">
                  <c:v>0.59475425400000004</c:v>
                </c:pt>
                <c:pt idx="1267">
                  <c:v>0.59475425400000004</c:v>
                </c:pt>
                <c:pt idx="1268">
                  <c:v>0.59475425400000004</c:v>
                </c:pt>
                <c:pt idx="1269">
                  <c:v>0.59475425400000004</c:v>
                </c:pt>
                <c:pt idx="1270">
                  <c:v>0.59475425400000004</c:v>
                </c:pt>
                <c:pt idx="1271">
                  <c:v>0.59475425400000004</c:v>
                </c:pt>
                <c:pt idx="1272">
                  <c:v>0.59475425400000004</c:v>
                </c:pt>
                <c:pt idx="1273">
                  <c:v>0.59475425400000004</c:v>
                </c:pt>
                <c:pt idx="1274">
                  <c:v>0.59475425400000004</c:v>
                </c:pt>
                <c:pt idx="1275">
                  <c:v>0.59475425400000004</c:v>
                </c:pt>
                <c:pt idx="1276">
                  <c:v>0.59475425400000004</c:v>
                </c:pt>
                <c:pt idx="1277">
                  <c:v>0.59475425400000004</c:v>
                </c:pt>
                <c:pt idx="1278">
                  <c:v>0.59475425400000004</c:v>
                </c:pt>
                <c:pt idx="1279">
                  <c:v>0.59475425400000004</c:v>
                </c:pt>
                <c:pt idx="1280">
                  <c:v>0.59475425400000004</c:v>
                </c:pt>
                <c:pt idx="1281">
                  <c:v>0.5833166721999995</c:v>
                </c:pt>
                <c:pt idx="1282">
                  <c:v>0.5833166721999995</c:v>
                </c:pt>
                <c:pt idx="1283">
                  <c:v>0.5833166721999995</c:v>
                </c:pt>
                <c:pt idx="1284">
                  <c:v>0.5833166721999995</c:v>
                </c:pt>
                <c:pt idx="1285">
                  <c:v>0.5833166721999995</c:v>
                </c:pt>
                <c:pt idx="1286">
                  <c:v>0.5833166721999995</c:v>
                </c:pt>
                <c:pt idx="1287">
                  <c:v>0.5833166721999995</c:v>
                </c:pt>
                <c:pt idx="1288">
                  <c:v>0.5833166721999995</c:v>
                </c:pt>
                <c:pt idx="1289">
                  <c:v>0.5833166721999995</c:v>
                </c:pt>
                <c:pt idx="1290">
                  <c:v>0.5833166721999995</c:v>
                </c:pt>
                <c:pt idx="1291">
                  <c:v>0.5833166721999995</c:v>
                </c:pt>
                <c:pt idx="1292">
                  <c:v>0.5833166721999995</c:v>
                </c:pt>
                <c:pt idx="1293">
                  <c:v>0.5833166721999995</c:v>
                </c:pt>
                <c:pt idx="1294">
                  <c:v>0.5833166721999995</c:v>
                </c:pt>
                <c:pt idx="1295">
                  <c:v>0.5833166721999995</c:v>
                </c:pt>
                <c:pt idx="1296">
                  <c:v>0.5833166721999995</c:v>
                </c:pt>
                <c:pt idx="1297">
                  <c:v>0.5833166721999995</c:v>
                </c:pt>
                <c:pt idx="1298">
                  <c:v>0.5833166721999995</c:v>
                </c:pt>
                <c:pt idx="1299">
                  <c:v>0.5833166721999995</c:v>
                </c:pt>
                <c:pt idx="1300">
                  <c:v>0.5833166721999995</c:v>
                </c:pt>
                <c:pt idx="1301">
                  <c:v>0.5833166721999995</c:v>
                </c:pt>
                <c:pt idx="1302">
                  <c:v>0.5833166721999995</c:v>
                </c:pt>
                <c:pt idx="1303">
                  <c:v>0.5833166721999995</c:v>
                </c:pt>
                <c:pt idx="1304">
                  <c:v>0.5833166721999995</c:v>
                </c:pt>
                <c:pt idx="1305">
                  <c:v>0.5833166721999995</c:v>
                </c:pt>
                <c:pt idx="1306">
                  <c:v>0.5833166721999995</c:v>
                </c:pt>
                <c:pt idx="1307">
                  <c:v>0.5833166721999995</c:v>
                </c:pt>
                <c:pt idx="1308">
                  <c:v>0.5833166721999995</c:v>
                </c:pt>
                <c:pt idx="1309">
                  <c:v>0.5833166721999995</c:v>
                </c:pt>
                <c:pt idx="1310">
                  <c:v>0.5833166721999995</c:v>
                </c:pt>
                <c:pt idx="1311">
                  <c:v>0.5833166721999995</c:v>
                </c:pt>
                <c:pt idx="1312">
                  <c:v>0.5833166721999995</c:v>
                </c:pt>
                <c:pt idx="1313">
                  <c:v>0.5833166721999995</c:v>
                </c:pt>
                <c:pt idx="1314">
                  <c:v>0.5833166721999995</c:v>
                </c:pt>
                <c:pt idx="1315">
                  <c:v>0.5833166721999995</c:v>
                </c:pt>
                <c:pt idx="1316">
                  <c:v>0.5833166721999995</c:v>
                </c:pt>
                <c:pt idx="1317">
                  <c:v>0.5833166721999995</c:v>
                </c:pt>
                <c:pt idx="1318">
                  <c:v>0.5833166721999995</c:v>
                </c:pt>
                <c:pt idx="1319">
                  <c:v>0.5833166721999995</c:v>
                </c:pt>
                <c:pt idx="1320">
                  <c:v>0.5833166721999995</c:v>
                </c:pt>
                <c:pt idx="1321">
                  <c:v>0.5833166721999995</c:v>
                </c:pt>
                <c:pt idx="1322">
                  <c:v>0.5833166721999995</c:v>
                </c:pt>
                <c:pt idx="1323">
                  <c:v>0.5833166721999995</c:v>
                </c:pt>
                <c:pt idx="1324">
                  <c:v>0.5833166721999995</c:v>
                </c:pt>
                <c:pt idx="1325">
                  <c:v>0.5833166721999995</c:v>
                </c:pt>
                <c:pt idx="1326">
                  <c:v>0.5833166721999995</c:v>
                </c:pt>
                <c:pt idx="1327">
                  <c:v>0.5833166721999995</c:v>
                </c:pt>
                <c:pt idx="1328">
                  <c:v>0.5833166721999995</c:v>
                </c:pt>
                <c:pt idx="1329">
                  <c:v>0.5833166721999995</c:v>
                </c:pt>
                <c:pt idx="1330">
                  <c:v>0.5833166721999995</c:v>
                </c:pt>
                <c:pt idx="1331">
                  <c:v>0.5833166721999995</c:v>
                </c:pt>
                <c:pt idx="1332">
                  <c:v>0.5833166721999995</c:v>
                </c:pt>
                <c:pt idx="1333">
                  <c:v>0.5833166721999995</c:v>
                </c:pt>
                <c:pt idx="1334">
                  <c:v>0.5833166721999995</c:v>
                </c:pt>
                <c:pt idx="1335">
                  <c:v>0.5833166721999995</c:v>
                </c:pt>
                <c:pt idx="1336">
                  <c:v>0.5833166721999995</c:v>
                </c:pt>
                <c:pt idx="1337">
                  <c:v>0.5833166721999995</c:v>
                </c:pt>
                <c:pt idx="1338">
                  <c:v>0.5833166721999995</c:v>
                </c:pt>
                <c:pt idx="1339">
                  <c:v>0.5833166721999995</c:v>
                </c:pt>
                <c:pt idx="1340">
                  <c:v>0.5833166721999995</c:v>
                </c:pt>
                <c:pt idx="1341">
                  <c:v>0.5833166721999995</c:v>
                </c:pt>
                <c:pt idx="1342">
                  <c:v>0.5833166721999995</c:v>
                </c:pt>
                <c:pt idx="1343">
                  <c:v>0.5833166721999995</c:v>
                </c:pt>
                <c:pt idx="1344">
                  <c:v>0.5833166721999995</c:v>
                </c:pt>
                <c:pt idx="1345">
                  <c:v>0.5833166721999995</c:v>
                </c:pt>
                <c:pt idx="1346">
                  <c:v>0.5833166721999995</c:v>
                </c:pt>
                <c:pt idx="1347">
                  <c:v>0.5833166721999995</c:v>
                </c:pt>
                <c:pt idx="1348">
                  <c:v>0.5833166721999995</c:v>
                </c:pt>
                <c:pt idx="1349">
                  <c:v>0.5833166721999995</c:v>
                </c:pt>
                <c:pt idx="1350">
                  <c:v>0.5833166721999995</c:v>
                </c:pt>
                <c:pt idx="1351">
                  <c:v>0.5833166721999995</c:v>
                </c:pt>
                <c:pt idx="1352">
                  <c:v>0.5833166721999995</c:v>
                </c:pt>
                <c:pt idx="1353">
                  <c:v>0.5833166721999995</c:v>
                </c:pt>
                <c:pt idx="1354">
                  <c:v>0.5833166721999995</c:v>
                </c:pt>
                <c:pt idx="1355">
                  <c:v>0.5833166721999995</c:v>
                </c:pt>
                <c:pt idx="1356">
                  <c:v>0.5833166721999995</c:v>
                </c:pt>
                <c:pt idx="1357">
                  <c:v>0.5833166721999995</c:v>
                </c:pt>
                <c:pt idx="1358">
                  <c:v>0.5833166721999995</c:v>
                </c:pt>
                <c:pt idx="1359">
                  <c:v>0.5833166721999995</c:v>
                </c:pt>
                <c:pt idx="1360">
                  <c:v>0.5833166721999995</c:v>
                </c:pt>
                <c:pt idx="1361">
                  <c:v>0.5833166721999995</c:v>
                </c:pt>
                <c:pt idx="1362">
                  <c:v>0.5833166721999995</c:v>
                </c:pt>
                <c:pt idx="1363">
                  <c:v>0.5833166721999995</c:v>
                </c:pt>
                <c:pt idx="1364">
                  <c:v>0.5833166721999995</c:v>
                </c:pt>
                <c:pt idx="1365">
                  <c:v>0.5833166721999995</c:v>
                </c:pt>
                <c:pt idx="1366">
                  <c:v>0.5833166721999995</c:v>
                </c:pt>
                <c:pt idx="1367">
                  <c:v>0.5833166721999995</c:v>
                </c:pt>
                <c:pt idx="1368">
                  <c:v>0.5833166721999995</c:v>
                </c:pt>
                <c:pt idx="1369">
                  <c:v>0.5833166721999995</c:v>
                </c:pt>
                <c:pt idx="1370">
                  <c:v>0.5833166721999995</c:v>
                </c:pt>
                <c:pt idx="1371">
                  <c:v>0.5833166721999995</c:v>
                </c:pt>
                <c:pt idx="1372">
                  <c:v>0.5833166721999995</c:v>
                </c:pt>
                <c:pt idx="1373">
                  <c:v>0.5833166721999995</c:v>
                </c:pt>
                <c:pt idx="1374">
                  <c:v>0.5833166721999995</c:v>
                </c:pt>
                <c:pt idx="1375">
                  <c:v>0.5833166721999995</c:v>
                </c:pt>
                <c:pt idx="1376">
                  <c:v>0.53028788389999959</c:v>
                </c:pt>
                <c:pt idx="1377">
                  <c:v>0.53028788389999959</c:v>
                </c:pt>
                <c:pt idx="1378">
                  <c:v>0.53028788389999959</c:v>
                </c:pt>
                <c:pt idx="1379">
                  <c:v>0.53028788389999959</c:v>
                </c:pt>
                <c:pt idx="1380">
                  <c:v>0.53028788389999959</c:v>
                </c:pt>
                <c:pt idx="1381">
                  <c:v>0.53028788389999959</c:v>
                </c:pt>
                <c:pt idx="1382">
                  <c:v>0.53028788389999959</c:v>
                </c:pt>
                <c:pt idx="1383">
                  <c:v>0.53028788389999959</c:v>
                </c:pt>
                <c:pt idx="1384">
                  <c:v>0.53028788389999959</c:v>
                </c:pt>
                <c:pt idx="1385">
                  <c:v>0.53028788389999959</c:v>
                </c:pt>
                <c:pt idx="1386">
                  <c:v>0.53028788389999959</c:v>
                </c:pt>
                <c:pt idx="1387">
                  <c:v>0.53028788389999959</c:v>
                </c:pt>
                <c:pt idx="1388">
                  <c:v>0.53028788389999959</c:v>
                </c:pt>
                <c:pt idx="1389">
                  <c:v>0.53028788389999959</c:v>
                </c:pt>
                <c:pt idx="1390">
                  <c:v>0.53028788389999959</c:v>
                </c:pt>
                <c:pt idx="1391">
                  <c:v>0.53028788389999959</c:v>
                </c:pt>
                <c:pt idx="1392">
                  <c:v>0.53028788389999959</c:v>
                </c:pt>
                <c:pt idx="1393">
                  <c:v>0.53028788389999959</c:v>
                </c:pt>
                <c:pt idx="1394">
                  <c:v>0.53028788389999959</c:v>
                </c:pt>
                <c:pt idx="1395">
                  <c:v>0.53028788389999959</c:v>
                </c:pt>
                <c:pt idx="1396">
                  <c:v>0.53028788389999959</c:v>
                </c:pt>
                <c:pt idx="1397">
                  <c:v>0.53028788389999959</c:v>
                </c:pt>
                <c:pt idx="1398">
                  <c:v>0.53028788389999959</c:v>
                </c:pt>
                <c:pt idx="1399">
                  <c:v>0.53028788389999959</c:v>
                </c:pt>
                <c:pt idx="1400">
                  <c:v>0.53028788389999959</c:v>
                </c:pt>
                <c:pt idx="1401">
                  <c:v>0.53028788389999959</c:v>
                </c:pt>
                <c:pt idx="1402">
                  <c:v>0.53028788389999959</c:v>
                </c:pt>
                <c:pt idx="1403">
                  <c:v>0.53028788389999959</c:v>
                </c:pt>
                <c:pt idx="1404">
                  <c:v>0.53028788389999959</c:v>
                </c:pt>
                <c:pt idx="1405">
                  <c:v>0.53028788389999959</c:v>
                </c:pt>
                <c:pt idx="1406">
                  <c:v>0.53028788389999959</c:v>
                </c:pt>
                <c:pt idx="1407">
                  <c:v>0.53028788389999959</c:v>
                </c:pt>
                <c:pt idx="1408">
                  <c:v>0.53028788389999959</c:v>
                </c:pt>
                <c:pt idx="1409">
                  <c:v>0.53028788389999959</c:v>
                </c:pt>
              </c:numCache>
            </c:numRef>
          </c:yVal>
          <c:smooth val="0"/>
          <c:extLst>
            <c:ext xmlns:c16="http://schemas.microsoft.com/office/drawing/2014/chart" uri="{C3380CC4-5D6E-409C-BE32-E72D297353CC}">
              <c16:uniqueId val="{00000000-6F3C-4AE5-B065-1FE2FF90CEF0}"/>
            </c:ext>
          </c:extLst>
        </c:ser>
        <c:ser>
          <c:idx val="1"/>
          <c:order val="1"/>
          <c:tx>
            <c:v>AC-TH</c:v>
          </c:tx>
          <c:spPr>
            <a:ln w="31750">
              <a:solidFill>
                <a:schemeClr val="accent6"/>
              </a:solidFill>
              <a:prstDash val="solid"/>
            </a:ln>
          </c:spPr>
          <c:marker>
            <c:symbol val="none"/>
          </c:marker>
          <c:xVal>
            <c:numRef>
              <c:f>KM_est_trt_topo!$A$2:$A$1732</c:f>
              <c:numCache>
                <c:formatCode>General</c:formatCode>
                <c:ptCount val="1731"/>
                <c:pt idx="0">
                  <c:v>0</c:v>
                </c:pt>
                <c:pt idx="1">
                  <c:v>3.3000000000000002E-2</c:v>
                </c:pt>
                <c:pt idx="2">
                  <c:v>0.16400000000000001</c:v>
                </c:pt>
                <c:pt idx="3">
                  <c:v>0.19700000000000001</c:v>
                </c:pt>
                <c:pt idx="4">
                  <c:v>0.78900000000000003</c:v>
                </c:pt>
                <c:pt idx="5">
                  <c:v>1.3140000000000001</c:v>
                </c:pt>
                <c:pt idx="6">
                  <c:v>1.4129999999999976</c:v>
                </c:pt>
                <c:pt idx="7">
                  <c:v>1.446</c:v>
                </c:pt>
                <c:pt idx="8">
                  <c:v>1.478</c:v>
                </c:pt>
                <c:pt idx="9">
                  <c:v>1.577</c:v>
                </c:pt>
                <c:pt idx="10">
                  <c:v>2.1680000000000001</c:v>
                </c:pt>
                <c:pt idx="11">
                  <c:v>2.2010000000000001</c:v>
                </c:pt>
                <c:pt idx="12">
                  <c:v>2.2999999999999998</c:v>
                </c:pt>
                <c:pt idx="13">
                  <c:v>2.3329999999999966</c:v>
                </c:pt>
                <c:pt idx="14">
                  <c:v>2.694</c:v>
                </c:pt>
                <c:pt idx="15">
                  <c:v>2.7930000000000001</c:v>
                </c:pt>
                <c:pt idx="16">
                  <c:v>2.8249999999999997</c:v>
                </c:pt>
                <c:pt idx="17">
                  <c:v>2.8909999999999987</c:v>
                </c:pt>
                <c:pt idx="18">
                  <c:v>3.0549999999999997</c:v>
                </c:pt>
                <c:pt idx="19">
                  <c:v>3.121</c:v>
                </c:pt>
                <c:pt idx="20">
                  <c:v>3.1870000000000012</c:v>
                </c:pt>
                <c:pt idx="21">
                  <c:v>3.22</c:v>
                </c:pt>
                <c:pt idx="22">
                  <c:v>3.2530000000000001</c:v>
                </c:pt>
                <c:pt idx="23">
                  <c:v>3.3179999999999987</c:v>
                </c:pt>
                <c:pt idx="24">
                  <c:v>3.4830000000000001</c:v>
                </c:pt>
                <c:pt idx="25">
                  <c:v>3.5149999999999997</c:v>
                </c:pt>
                <c:pt idx="26">
                  <c:v>3.68</c:v>
                </c:pt>
                <c:pt idx="27">
                  <c:v>3.8769999999999967</c:v>
                </c:pt>
                <c:pt idx="28">
                  <c:v>3.9099999999999997</c:v>
                </c:pt>
                <c:pt idx="29">
                  <c:v>3.9430000000000001</c:v>
                </c:pt>
                <c:pt idx="30">
                  <c:v>4.37</c:v>
                </c:pt>
                <c:pt idx="31">
                  <c:v>4.4020000000000001</c:v>
                </c:pt>
                <c:pt idx="32">
                  <c:v>4.5669999999999966</c:v>
                </c:pt>
                <c:pt idx="33">
                  <c:v>4.6319999999999997</c:v>
                </c:pt>
                <c:pt idx="34">
                  <c:v>4.9610000000000003</c:v>
                </c:pt>
                <c:pt idx="35">
                  <c:v>5.0599999999999996</c:v>
                </c:pt>
                <c:pt idx="36">
                  <c:v>5.1249999999999742</c:v>
                </c:pt>
                <c:pt idx="37">
                  <c:v>5.29</c:v>
                </c:pt>
                <c:pt idx="38">
                  <c:v>5.4210000000000003</c:v>
                </c:pt>
                <c:pt idx="39">
                  <c:v>5.4870000000000001</c:v>
                </c:pt>
                <c:pt idx="40">
                  <c:v>5.5519999999999996</c:v>
                </c:pt>
                <c:pt idx="41">
                  <c:v>5.585</c:v>
                </c:pt>
                <c:pt idx="42">
                  <c:v>5.6839999999999966</c:v>
                </c:pt>
                <c:pt idx="43">
                  <c:v>5.9790000000000081</c:v>
                </c:pt>
                <c:pt idx="44">
                  <c:v>6.0449999999999946</c:v>
                </c:pt>
                <c:pt idx="45">
                  <c:v>6.242</c:v>
                </c:pt>
                <c:pt idx="46">
                  <c:v>6.4390000000000081</c:v>
                </c:pt>
                <c:pt idx="47">
                  <c:v>6.8339999999999996</c:v>
                </c:pt>
                <c:pt idx="48">
                  <c:v>6.8669999999999947</c:v>
                </c:pt>
                <c:pt idx="49">
                  <c:v>7.0969999999999995</c:v>
                </c:pt>
                <c:pt idx="50">
                  <c:v>7.6549999999999754</c:v>
                </c:pt>
                <c:pt idx="51">
                  <c:v>7.7860000000000014</c:v>
                </c:pt>
                <c:pt idx="52">
                  <c:v>7.9180000000000001</c:v>
                </c:pt>
                <c:pt idx="53">
                  <c:v>7.9510000000000014</c:v>
                </c:pt>
                <c:pt idx="54">
                  <c:v>8.016</c:v>
                </c:pt>
                <c:pt idx="55">
                  <c:v>8.0489999999999995</c:v>
                </c:pt>
                <c:pt idx="56">
                  <c:v>8.1150000000000002</c:v>
                </c:pt>
                <c:pt idx="57">
                  <c:v>8.1479999999999961</c:v>
                </c:pt>
                <c:pt idx="58">
                  <c:v>8.3780000000000001</c:v>
                </c:pt>
                <c:pt idx="59">
                  <c:v>8.4440000000000008</c:v>
                </c:pt>
                <c:pt idx="60">
                  <c:v>8.5419999999999998</c:v>
                </c:pt>
                <c:pt idx="61">
                  <c:v>8.6080000000000005</c:v>
                </c:pt>
                <c:pt idx="62">
                  <c:v>8.6740000000000013</c:v>
                </c:pt>
                <c:pt idx="63">
                  <c:v>8.7060000000000013</c:v>
                </c:pt>
                <c:pt idx="64">
                  <c:v>8.7389999999999972</c:v>
                </c:pt>
                <c:pt idx="65">
                  <c:v>8.7720000000000002</c:v>
                </c:pt>
                <c:pt idx="66">
                  <c:v>8.8050000000000068</c:v>
                </c:pt>
                <c:pt idx="67">
                  <c:v>8.9690000000000047</c:v>
                </c:pt>
                <c:pt idx="68">
                  <c:v>9.0020000000000007</c:v>
                </c:pt>
                <c:pt idx="69">
                  <c:v>9.1989999999999998</c:v>
                </c:pt>
                <c:pt idx="70">
                  <c:v>9.2319999999999993</c:v>
                </c:pt>
                <c:pt idx="71">
                  <c:v>9.4290000000000003</c:v>
                </c:pt>
                <c:pt idx="72">
                  <c:v>9.4950000000000028</c:v>
                </c:pt>
                <c:pt idx="73">
                  <c:v>9.5280000000000005</c:v>
                </c:pt>
                <c:pt idx="74">
                  <c:v>9.593</c:v>
                </c:pt>
                <c:pt idx="75">
                  <c:v>9.7249999999999996</c:v>
                </c:pt>
                <c:pt idx="76">
                  <c:v>10.086</c:v>
                </c:pt>
                <c:pt idx="77">
                  <c:v>10.513</c:v>
                </c:pt>
                <c:pt idx="78">
                  <c:v>10.809000000000006</c:v>
                </c:pt>
                <c:pt idx="79">
                  <c:v>10.842000000000002</c:v>
                </c:pt>
                <c:pt idx="80">
                  <c:v>10.875000000000016</c:v>
                </c:pt>
                <c:pt idx="81">
                  <c:v>11.039</c:v>
                </c:pt>
                <c:pt idx="82">
                  <c:v>11.17</c:v>
                </c:pt>
                <c:pt idx="83">
                  <c:v>11.302000000000014</c:v>
                </c:pt>
                <c:pt idx="84">
                  <c:v>11.335000000000004</c:v>
                </c:pt>
                <c:pt idx="85">
                  <c:v>11.433</c:v>
                </c:pt>
                <c:pt idx="86">
                  <c:v>11.565000000000014</c:v>
                </c:pt>
                <c:pt idx="87">
                  <c:v>11.696</c:v>
                </c:pt>
                <c:pt idx="88">
                  <c:v>11.728999999999999</c:v>
                </c:pt>
                <c:pt idx="89">
                  <c:v>11.762</c:v>
                </c:pt>
                <c:pt idx="90">
                  <c:v>11.795</c:v>
                </c:pt>
                <c:pt idx="91">
                  <c:v>11.828000000000001</c:v>
                </c:pt>
                <c:pt idx="92">
                  <c:v>11.893000000000002</c:v>
                </c:pt>
                <c:pt idx="93">
                  <c:v>11.926</c:v>
                </c:pt>
                <c:pt idx="94">
                  <c:v>11.959000000000014</c:v>
                </c:pt>
                <c:pt idx="95">
                  <c:v>11.992000000000004</c:v>
                </c:pt>
                <c:pt idx="96">
                  <c:v>12.057</c:v>
                </c:pt>
                <c:pt idx="97">
                  <c:v>12.09</c:v>
                </c:pt>
                <c:pt idx="98">
                  <c:v>12.156000000000002</c:v>
                </c:pt>
                <c:pt idx="99">
                  <c:v>12.189</c:v>
                </c:pt>
                <c:pt idx="100">
                  <c:v>12.222</c:v>
                </c:pt>
                <c:pt idx="101">
                  <c:v>12.386000000000006</c:v>
                </c:pt>
                <c:pt idx="102">
                  <c:v>12.616</c:v>
                </c:pt>
                <c:pt idx="103">
                  <c:v>12.747</c:v>
                </c:pt>
                <c:pt idx="104">
                  <c:v>12.813000000000002</c:v>
                </c:pt>
                <c:pt idx="105">
                  <c:v>12.846</c:v>
                </c:pt>
                <c:pt idx="106">
                  <c:v>12.879000000000014</c:v>
                </c:pt>
                <c:pt idx="107">
                  <c:v>13.01</c:v>
                </c:pt>
                <c:pt idx="108">
                  <c:v>13.109</c:v>
                </c:pt>
                <c:pt idx="109">
                  <c:v>13.141999999999999</c:v>
                </c:pt>
                <c:pt idx="110">
                  <c:v>13.306000000000004</c:v>
                </c:pt>
                <c:pt idx="111">
                  <c:v>13.339</c:v>
                </c:pt>
                <c:pt idx="112">
                  <c:v>13.405000000000006</c:v>
                </c:pt>
                <c:pt idx="113">
                  <c:v>13.437000000000001</c:v>
                </c:pt>
                <c:pt idx="114">
                  <c:v>13.634</c:v>
                </c:pt>
                <c:pt idx="115">
                  <c:v>13.798999999999999</c:v>
                </c:pt>
                <c:pt idx="116">
                  <c:v>13.963000000000006</c:v>
                </c:pt>
                <c:pt idx="117">
                  <c:v>14.029</c:v>
                </c:pt>
                <c:pt idx="118">
                  <c:v>14.062000000000006</c:v>
                </c:pt>
                <c:pt idx="119">
                  <c:v>14.193</c:v>
                </c:pt>
                <c:pt idx="120">
                  <c:v>14.226000000000001</c:v>
                </c:pt>
                <c:pt idx="121">
                  <c:v>14.259</c:v>
                </c:pt>
                <c:pt idx="122">
                  <c:v>14.522</c:v>
                </c:pt>
                <c:pt idx="123">
                  <c:v>14.554</c:v>
                </c:pt>
                <c:pt idx="124">
                  <c:v>14.587</c:v>
                </c:pt>
                <c:pt idx="125">
                  <c:v>14.62</c:v>
                </c:pt>
                <c:pt idx="126">
                  <c:v>14.686</c:v>
                </c:pt>
                <c:pt idx="127">
                  <c:v>14.718999999999999</c:v>
                </c:pt>
                <c:pt idx="128">
                  <c:v>14.784000000000001</c:v>
                </c:pt>
                <c:pt idx="129">
                  <c:v>14.817</c:v>
                </c:pt>
                <c:pt idx="130">
                  <c:v>14.850000000000014</c:v>
                </c:pt>
                <c:pt idx="131">
                  <c:v>14.883000000000004</c:v>
                </c:pt>
                <c:pt idx="132">
                  <c:v>14.916</c:v>
                </c:pt>
                <c:pt idx="133">
                  <c:v>14.949</c:v>
                </c:pt>
                <c:pt idx="134">
                  <c:v>14.982000000000006</c:v>
                </c:pt>
                <c:pt idx="135">
                  <c:v>15.014000000000001</c:v>
                </c:pt>
                <c:pt idx="136">
                  <c:v>15.047000000000001</c:v>
                </c:pt>
                <c:pt idx="137">
                  <c:v>15.08</c:v>
                </c:pt>
                <c:pt idx="138">
                  <c:v>15.113</c:v>
                </c:pt>
                <c:pt idx="139">
                  <c:v>15.146000000000001</c:v>
                </c:pt>
                <c:pt idx="140">
                  <c:v>15.211</c:v>
                </c:pt>
                <c:pt idx="141">
                  <c:v>15.244</c:v>
                </c:pt>
                <c:pt idx="142">
                  <c:v>15.31</c:v>
                </c:pt>
                <c:pt idx="143">
                  <c:v>15.409000000000002</c:v>
                </c:pt>
                <c:pt idx="144">
                  <c:v>15.441000000000001</c:v>
                </c:pt>
                <c:pt idx="145">
                  <c:v>15.474</c:v>
                </c:pt>
                <c:pt idx="146">
                  <c:v>15.671000000000001</c:v>
                </c:pt>
                <c:pt idx="147">
                  <c:v>15.737</c:v>
                </c:pt>
                <c:pt idx="148">
                  <c:v>15.77</c:v>
                </c:pt>
                <c:pt idx="149">
                  <c:v>15.803000000000004</c:v>
                </c:pt>
                <c:pt idx="150">
                  <c:v>15.901</c:v>
                </c:pt>
                <c:pt idx="151">
                  <c:v>15.934000000000001</c:v>
                </c:pt>
                <c:pt idx="152">
                  <c:v>15.967000000000002</c:v>
                </c:pt>
                <c:pt idx="153">
                  <c:v>16.065999999999971</c:v>
                </c:pt>
                <c:pt idx="154">
                  <c:v>16.131000000000036</c:v>
                </c:pt>
                <c:pt idx="155">
                  <c:v>16.164000000000001</c:v>
                </c:pt>
                <c:pt idx="156">
                  <c:v>16.23</c:v>
                </c:pt>
                <c:pt idx="157">
                  <c:v>16.295999999999989</c:v>
                </c:pt>
                <c:pt idx="158">
                  <c:v>16.459999999999987</c:v>
                </c:pt>
                <c:pt idx="159">
                  <c:v>16.526</c:v>
                </c:pt>
                <c:pt idx="160">
                  <c:v>16.591000000000001</c:v>
                </c:pt>
                <c:pt idx="161">
                  <c:v>16.722999999999971</c:v>
                </c:pt>
                <c:pt idx="162">
                  <c:v>16.82100000000003</c:v>
                </c:pt>
                <c:pt idx="163">
                  <c:v>16.952999999999989</c:v>
                </c:pt>
                <c:pt idx="164">
                  <c:v>17.018000000000001</c:v>
                </c:pt>
                <c:pt idx="165">
                  <c:v>17.050999999999988</c:v>
                </c:pt>
                <c:pt idx="166">
                  <c:v>17.11700000000004</c:v>
                </c:pt>
                <c:pt idx="167">
                  <c:v>17.183</c:v>
                </c:pt>
                <c:pt idx="168">
                  <c:v>17.445999999999966</c:v>
                </c:pt>
                <c:pt idx="169">
                  <c:v>17.477999999999987</c:v>
                </c:pt>
                <c:pt idx="170">
                  <c:v>17.511000000000028</c:v>
                </c:pt>
                <c:pt idx="171">
                  <c:v>17.544</c:v>
                </c:pt>
                <c:pt idx="172">
                  <c:v>17.610000000000028</c:v>
                </c:pt>
                <c:pt idx="173">
                  <c:v>17.741</c:v>
                </c:pt>
                <c:pt idx="174">
                  <c:v>17.774000000000001</c:v>
                </c:pt>
                <c:pt idx="175">
                  <c:v>17.84</c:v>
                </c:pt>
                <c:pt idx="176">
                  <c:v>17.873000000000001</c:v>
                </c:pt>
                <c:pt idx="177">
                  <c:v>17.90599999999997</c:v>
                </c:pt>
                <c:pt idx="178">
                  <c:v>17.971</c:v>
                </c:pt>
                <c:pt idx="179">
                  <c:v>18.167999999999999</c:v>
                </c:pt>
                <c:pt idx="180">
                  <c:v>18.201000000000001</c:v>
                </c:pt>
                <c:pt idx="181">
                  <c:v>18.23400000000003</c:v>
                </c:pt>
                <c:pt idx="182">
                  <c:v>18.332999999999988</c:v>
                </c:pt>
                <c:pt idx="183">
                  <c:v>18.366</c:v>
                </c:pt>
                <c:pt idx="184">
                  <c:v>18.398</c:v>
                </c:pt>
                <c:pt idx="185">
                  <c:v>18.431000000000001</c:v>
                </c:pt>
                <c:pt idx="186">
                  <c:v>18.53</c:v>
                </c:pt>
                <c:pt idx="187">
                  <c:v>18.594999999999999</c:v>
                </c:pt>
                <c:pt idx="188">
                  <c:v>18.661000000000001</c:v>
                </c:pt>
                <c:pt idx="189">
                  <c:v>18.759999999999987</c:v>
                </c:pt>
                <c:pt idx="190">
                  <c:v>18.858000000000001</c:v>
                </c:pt>
                <c:pt idx="191">
                  <c:v>18.890999999999988</c:v>
                </c:pt>
                <c:pt idx="192">
                  <c:v>18.989999999999952</c:v>
                </c:pt>
                <c:pt idx="193">
                  <c:v>19.087999999999987</c:v>
                </c:pt>
                <c:pt idx="194">
                  <c:v>19.22</c:v>
                </c:pt>
                <c:pt idx="195">
                  <c:v>19.253</c:v>
                </c:pt>
                <c:pt idx="196">
                  <c:v>19.384</c:v>
                </c:pt>
                <c:pt idx="197">
                  <c:v>19.482999999999965</c:v>
                </c:pt>
                <c:pt idx="198">
                  <c:v>19.581</c:v>
                </c:pt>
                <c:pt idx="199">
                  <c:v>19.744999999999987</c:v>
                </c:pt>
                <c:pt idx="200">
                  <c:v>19.777999999999999</c:v>
                </c:pt>
                <c:pt idx="201">
                  <c:v>19.877000000000027</c:v>
                </c:pt>
                <c:pt idx="202">
                  <c:v>19.91</c:v>
                </c:pt>
                <c:pt idx="203">
                  <c:v>19.974999999999987</c:v>
                </c:pt>
                <c:pt idx="204">
                  <c:v>20.041</c:v>
                </c:pt>
                <c:pt idx="205">
                  <c:v>20.107000000000028</c:v>
                </c:pt>
                <c:pt idx="206">
                  <c:v>20.172000000000001</c:v>
                </c:pt>
                <c:pt idx="207">
                  <c:v>20.271000000000001</c:v>
                </c:pt>
                <c:pt idx="208">
                  <c:v>20.401999999999987</c:v>
                </c:pt>
                <c:pt idx="209">
                  <c:v>20.434999999999999</c:v>
                </c:pt>
                <c:pt idx="210">
                  <c:v>20.534000000000027</c:v>
                </c:pt>
                <c:pt idx="211">
                  <c:v>20.567</c:v>
                </c:pt>
                <c:pt idx="212">
                  <c:v>20.664999999999999</c:v>
                </c:pt>
                <c:pt idx="213">
                  <c:v>20.698</c:v>
                </c:pt>
                <c:pt idx="214">
                  <c:v>20.73100000000003</c:v>
                </c:pt>
                <c:pt idx="215">
                  <c:v>20.763999999999989</c:v>
                </c:pt>
                <c:pt idx="216">
                  <c:v>20.830000000000005</c:v>
                </c:pt>
                <c:pt idx="217">
                  <c:v>20.861999999999988</c:v>
                </c:pt>
                <c:pt idx="218">
                  <c:v>20.895</c:v>
                </c:pt>
                <c:pt idx="219">
                  <c:v>20.927999999999987</c:v>
                </c:pt>
                <c:pt idx="220">
                  <c:v>20.960999999999952</c:v>
                </c:pt>
                <c:pt idx="221">
                  <c:v>20.994</c:v>
                </c:pt>
                <c:pt idx="222">
                  <c:v>21.027000000000001</c:v>
                </c:pt>
                <c:pt idx="223">
                  <c:v>21.091999999999999</c:v>
                </c:pt>
                <c:pt idx="224">
                  <c:v>21.224</c:v>
                </c:pt>
                <c:pt idx="225">
                  <c:v>21.257000000000001</c:v>
                </c:pt>
                <c:pt idx="226">
                  <c:v>21.387999999999987</c:v>
                </c:pt>
                <c:pt idx="227">
                  <c:v>21.552</c:v>
                </c:pt>
                <c:pt idx="228">
                  <c:v>21.584999999999987</c:v>
                </c:pt>
                <c:pt idx="229">
                  <c:v>21.651000000000028</c:v>
                </c:pt>
                <c:pt idx="230">
                  <c:v>21.717000000000027</c:v>
                </c:pt>
                <c:pt idx="231">
                  <c:v>21.881</c:v>
                </c:pt>
                <c:pt idx="232">
                  <c:v>21.978999999999989</c:v>
                </c:pt>
                <c:pt idx="233">
                  <c:v>22.012</c:v>
                </c:pt>
                <c:pt idx="234">
                  <c:v>22.111000000000036</c:v>
                </c:pt>
                <c:pt idx="235">
                  <c:v>22.143999999999988</c:v>
                </c:pt>
                <c:pt idx="236">
                  <c:v>22.209</c:v>
                </c:pt>
                <c:pt idx="237">
                  <c:v>22.308</c:v>
                </c:pt>
                <c:pt idx="238">
                  <c:v>22.341000000000001</c:v>
                </c:pt>
                <c:pt idx="239">
                  <c:v>22.374000000000027</c:v>
                </c:pt>
                <c:pt idx="240">
                  <c:v>22.407</c:v>
                </c:pt>
                <c:pt idx="241">
                  <c:v>22.471999999999987</c:v>
                </c:pt>
                <c:pt idx="242">
                  <c:v>22.538</c:v>
                </c:pt>
                <c:pt idx="243">
                  <c:v>22.57100000000003</c:v>
                </c:pt>
                <c:pt idx="244">
                  <c:v>22.604000000000028</c:v>
                </c:pt>
                <c:pt idx="245">
                  <c:v>22.734999999999999</c:v>
                </c:pt>
                <c:pt idx="246">
                  <c:v>22.899000000000001</c:v>
                </c:pt>
                <c:pt idx="247">
                  <c:v>22.931999999999999</c:v>
                </c:pt>
                <c:pt idx="248">
                  <c:v>22.997999999999987</c:v>
                </c:pt>
                <c:pt idx="249">
                  <c:v>23.031000000000027</c:v>
                </c:pt>
                <c:pt idx="250">
                  <c:v>23.161999999999999</c:v>
                </c:pt>
                <c:pt idx="251">
                  <c:v>23.195</c:v>
                </c:pt>
                <c:pt idx="252">
                  <c:v>23.294</c:v>
                </c:pt>
                <c:pt idx="253">
                  <c:v>23.391999999999999</c:v>
                </c:pt>
                <c:pt idx="254">
                  <c:v>23.457999999999988</c:v>
                </c:pt>
                <c:pt idx="255">
                  <c:v>23.491</c:v>
                </c:pt>
                <c:pt idx="256">
                  <c:v>23.524000000000001</c:v>
                </c:pt>
                <c:pt idx="257">
                  <c:v>23.556000000000001</c:v>
                </c:pt>
                <c:pt idx="258">
                  <c:v>23.58899999999997</c:v>
                </c:pt>
                <c:pt idx="259">
                  <c:v>23.622</c:v>
                </c:pt>
                <c:pt idx="260">
                  <c:v>23.721</c:v>
                </c:pt>
                <c:pt idx="261">
                  <c:v>23.785999999999966</c:v>
                </c:pt>
                <c:pt idx="262">
                  <c:v>23.819000000000027</c:v>
                </c:pt>
                <c:pt idx="263">
                  <c:v>23.852</c:v>
                </c:pt>
                <c:pt idx="264">
                  <c:v>23.884999999999987</c:v>
                </c:pt>
                <c:pt idx="265">
                  <c:v>23.917999999999999</c:v>
                </c:pt>
                <c:pt idx="266">
                  <c:v>24.081999999999987</c:v>
                </c:pt>
                <c:pt idx="267">
                  <c:v>24.148</c:v>
                </c:pt>
                <c:pt idx="268">
                  <c:v>24.181000000000001</c:v>
                </c:pt>
                <c:pt idx="269">
                  <c:v>24.214000000000027</c:v>
                </c:pt>
                <c:pt idx="270">
                  <c:v>24.24599999999997</c:v>
                </c:pt>
                <c:pt idx="271">
                  <c:v>24.344999999999999</c:v>
                </c:pt>
                <c:pt idx="272">
                  <c:v>24.378</c:v>
                </c:pt>
                <c:pt idx="273">
                  <c:v>24.411000000000001</c:v>
                </c:pt>
                <c:pt idx="274">
                  <c:v>24.443999999999974</c:v>
                </c:pt>
                <c:pt idx="275">
                  <c:v>24.541999999999987</c:v>
                </c:pt>
                <c:pt idx="276">
                  <c:v>24.574999999999999</c:v>
                </c:pt>
                <c:pt idx="277">
                  <c:v>24.608000000000001</c:v>
                </c:pt>
                <c:pt idx="278">
                  <c:v>24.640999999999988</c:v>
                </c:pt>
                <c:pt idx="279">
                  <c:v>24.838000000000001</c:v>
                </c:pt>
                <c:pt idx="280">
                  <c:v>25.101000000000028</c:v>
                </c:pt>
                <c:pt idx="281">
                  <c:v>25.166</c:v>
                </c:pt>
                <c:pt idx="282">
                  <c:v>25.19900000000003</c:v>
                </c:pt>
                <c:pt idx="283">
                  <c:v>25.331000000000028</c:v>
                </c:pt>
                <c:pt idx="284">
                  <c:v>25.659000000000027</c:v>
                </c:pt>
                <c:pt idx="285">
                  <c:v>25.823</c:v>
                </c:pt>
                <c:pt idx="286">
                  <c:v>25.85600000000003</c:v>
                </c:pt>
                <c:pt idx="287">
                  <c:v>26.021000000000001</c:v>
                </c:pt>
                <c:pt idx="288">
                  <c:v>26.053000000000001</c:v>
                </c:pt>
                <c:pt idx="289">
                  <c:v>26.282999999999966</c:v>
                </c:pt>
                <c:pt idx="290">
                  <c:v>26.316000000000027</c:v>
                </c:pt>
                <c:pt idx="291">
                  <c:v>26.612000000000005</c:v>
                </c:pt>
                <c:pt idx="292">
                  <c:v>26.678000000000001</c:v>
                </c:pt>
                <c:pt idx="293">
                  <c:v>26.742999999999952</c:v>
                </c:pt>
                <c:pt idx="294">
                  <c:v>26.809000000000001</c:v>
                </c:pt>
                <c:pt idx="295">
                  <c:v>26.875</c:v>
                </c:pt>
                <c:pt idx="296">
                  <c:v>27.202999999999989</c:v>
                </c:pt>
                <c:pt idx="297">
                  <c:v>27.236000000000001</c:v>
                </c:pt>
                <c:pt idx="298">
                  <c:v>27.302</c:v>
                </c:pt>
                <c:pt idx="299">
                  <c:v>27.4</c:v>
                </c:pt>
                <c:pt idx="300">
                  <c:v>27.433</c:v>
                </c:pt>
                <c:pt idx="301">
                  <c:v>27.532</c:v>
                </c:pt>
                <c:pt idx="302">
                  <c:v>27.597999999999999</c:v>
                </c:pt>
                <c:pt idx="303">
                  <c:v>27.663</c:v>
                </c:pt>
                <c:pt idx="304">
                  <c:v>27.696000000000005</c:v>
                </c:pt>
                <c:pt idx="305">
                  <c:v>27.827999999999999</c:v>
                </c:pt>
                <c:pt idx="306">
                  <c:v>27.86</c:v>
                </c:pt>
                <c:pt idx="307">
                  <c:v>27.925999999999952</c:v>
                </c:pt>
                <c:pt idx="308">
                  <c:v>27.991999999999987</c:v>
                </c:pt>
                <c:pt idx="309">
                  <c:v>28.189</c:v>
                </c:pt>
                <c:pt idx="310">
                  <c:v>28.221999999999987</c:v>
                </c:pt>
                <c:pt idx="311">
                  <c:v>28.32</c:v>
                </c:pt>
                <c:pt idx="312">
                  <c:v>28.35300000000003</c:v>
                </c:pt>
                <c:pt idx="313">
                  <c:v>28.582999999999952</c:v>
                </c:pt>
                <c:pt idx="314">
                  <c:v>28.681999999999999</c:v>
                </c:pt>
                <c:pt idx="315">
                  <c:v>28.813000000000027</c:v>
                </c:pt>
                <c:pt idx="316">
                  <c:v>28.846</c:v>
                </c:pt>
                <c:pt idx="317">
                  <c:v>28.911999999999999</c:v>
                </c:pt>
                <c:pt idx="318">
                  <c:v>28.977</c:v>
                </c:pt>
                <c:pt idx="319">
                  <c:v>29.141999999999999</c:v>
                </c:pt>
                <c:pt idx="320">
                  <c:v>29.175000000000001</c:v>
                </c:pt>
                <c:pt idx="321">
                  <c:v>29.24</c:v>
                </c:pt>
                <c:pt idx="322">
                  <c:v>29.339000000000027</c:v>
                </c:pt>
                <c:pt idx="323">
                  <c:v>29.404999999999987</c:v>
                </c:pt>
                <c:pt idx="324">
                  <c:v>29.47</c:v>
                </c:pt>
                <c:pt idx="325">
                  <c:v>29.536000000000001</c:v>
                </c:pt>
                <c:pt idx="326">
                  <c:v>29.634000000000036</c:v>
                </c:pt>
                <c:pt idx="327">
                  <c:v>29.66700000000003</c:v>
                </c:pt>
                <c:pt idx="328">
                  <c:v>29.7</c:v>
                </c:pt>
                <c:pt idx="329">
                  <c:v>29.765999999999952</c:v>
                </c:pt>
                <c:pt idx="330">
                  <c:v>29.798999999999989</c:v>
                </c:pt>
                <c:pt idx="331">
                  <c:v>29.832000000000001</c:v>
                </c:pt>
                <c:pt idx="332">
                  <c:v>29.864000000000001</c:v>
                </c:pt>
                <c:pt idx="333">
                  <c:v>29.93</c:v>
                </c:pt>
                <c:pt idx="334">
                  <c:v>29.99599999999997</c:v>
                </c:pt>
                <c:pt idx="335">
                  <c:v>30.061999999999987</c:v>
                </c:pt>
                <c:pt idx="336">
                  <c:v>30.16</c:v>
                </c:pt>
                <c:pt idx="337">
                  <c:v>30.225999999999974</c:v>
                </c:pt>
                <c:pt idx="338">
                  <c:v>30.357000000000028</c:v>
                </c:pt>
                <c:pt idx="339">
                  <c:v>30.422999999999952</c:v>
                </c:pt>
                <c:pt idx="340">
                  <c:v>30.62</c:v>
                </c:pt>
                <c:pt idx="341">
                  <c:v>30.653000000000027</c:v>
                </c:pt>
                <c:pt idx="342">
                  <c:v>30.719000000000001</c:v>
                </c:pt>
                <c:pt idx="343">
                  <c:v>30.78399999999997</c:v>
                </c:pt>
                <c:pt idx="344">
                  <c:v>30.817000000000029</c:v>
                </c:pt>
                <c:pt idx="345">
                  <c:v>30.85</c:v>
                </c:pt>
                <c:pt idx="346">
                  <c:v>31.014000000000028</c:v>
                </c:pt>
                <c:pt idx="347">
                  <c:v>31.08</c:v>
                </c:pt>
                <c:pt idx="348">
                  <c:v>31.113000000000028</c:v>
                </c:pt>
                <c:pt idx="349">
                  <c:v>31.178999999999988</c:v>
                </c:pt>
                <c:pt idx="350">
                  <c:v>31.277000000000001</c:v>
                </c:pt>
                <c:pt idx="351">
                  <c:v>31.310000000000027</c:v>
                </c:pt>
                <c:pt idx="352">
                  <c:v>31.343</c:v>
                </c:pt>
                <c:pt idx="353">
                  <c:v>31.474</c:v>
                </c:pt>
                <c:pt idx="354">
                  <c:v>31.507000000000001</c:v>
                </c:pt>
                <c:pt idx="355">
                  <c:v>31.704000000000001</c:v>
                </c:pt>
                <c:pt idx="356">
                  <c:v>31.836000000000027</c:v>
                </c:pt>
                <c:pt idx="357">
                  <c:v>31.869</c:v>
                </c:pt>
                <c:pt idx="358">
                  <c:v>31.901</c:v>
                </c:pt>
                <c:pt idx="359">
                  <c:v>31.934000000000001</c:v>
                </c:pt>
                <c:pt idx="360">
                  <c:v>32.329000000000001</c:v>
                </c:pt>
                <c:pt idx="361">
                  <c:v>32.361000000000004</c:v>
                </c:pt>
                <c:pt idx="362">
                  <c:v>32.657000000000004</c:v>
                </c:pt>
                <c:pt idx="363">
                  <c:v>32.756</c:v>
                </c:pt>
                <c:pt idx="364">
                  <c:v>32.789000000000001</c:v>
                </c:pt>
                <c:pt idx="365">
                  <c:v>32.886999999999993</c:v>
                </c:pt>
                <c:pt idx="366">
                  <c:v>33.018000000000001</c:v>
                </c:pt>
                <c:pt idx="367">
                  <c:v>33.051000000000002</c:v>
                </c:pt>
                <c:pt idx="368">
                  <c:v>33.084000000000003</c:v>
                </c:pt>
                <c:pt idx="369">
                  <c:v>33.281000000000006</c:v>
                </c:pt>
                <c:pt idx="370">
                  <c:v>33.347000000000001</c:v>
                </c:pt>
                <c:pt idx="371">
                  <c:v>33.413000000000004</c:v>
                </c:pt>
                <c:pt idx="372">
                  <c:v>33.511000000000003</c:v>
                </c:pt>
                <c:pt idx="373">
                  <c:v>33.544000000000004</c:v>
                </c:pt>
                <c:pt idx="374">
                  <c:v>33.61</c:v>
                </c:pt>
                <c:pt idx="375">
                  <c:v>33.643000000000001</c:v>
                </c:pt>
                <c:pt idx="376">
                  <c:v>33.708000000000013</c:v>
                </c:pt>
                <c:pt idx="377">
                  <c:v>33.807000000000002</c:v>
                </c:pt>
                <c:pt idx="378">
                  <c:v>33.906000000000006</c:v>
                </c:pt>
                <c:pt idx="379">
                  <c:v>33.938000000000002</c:v>
                </c:pt>
                <c:pt idx="380">
                  <c:v>34.07</c:v>
                </c:pt>
                <c:pt idx="381">
                  <c:v>34.103000000000002</c:v>
                </c:pt>
                <c:pt idx="382">
                  <c:v>34.136000000000003</c:v>
                </c:pt>
                <c:pt idx="383">
                  <c:v>34.300000000000004</c:v>
                </c:pt>
                <c:pt idx="384">
                  <c:v>34.366</c:v>
                </c:pt>
                <c:pt idx="385">
                  <c:v>34.431000000000004</c:v>
                </c:pt>
                <c:pt idx="386">
                  <c:v>34.53</c:v>
                </c:pt>
                <c:pt idx="387">
                  <c:v>34.563000000000002</c:v>
                </c:pt>
                <c:pt idx="388">
                  <c:v>35.023000000000003</c:v>
                </c:pt>
                <c:pt idx="389">
                  <c:v>35.121000000000002</c:v>
                </c:pt>
                <c:pt idx="390">
                  <c:v>35.187000000000005</c:v>
                </c:pt>
                <c:pt idx="391">
                  <c:v>35.220000000000013</c:v>
                </c:pt>
                <c:pt idx="392">
                  <c:v>35.253</c:v>
                </c:pt>
                <c:pt idx="393">
                  <c:v>35.383999999999993</c:v>
                </c:pt>
                <c:pt idx="394">
                  <c:v>35.581000000000003</c:v>
                </c:pt>
                <c:pt idx="395">
                  <c:v>35.68</c:v>
                </c:pt>
                <c:pt idx="396">
                  <c:v>35.745000000000012</c:v>
                </c:pt>
                <c:pt idx="397">
                  <c:v>35.810999999999993</c:v>
                </c:pt>
                <c:pt idx="398">
                  <c:v>35.844000000000001</c:v>
                </c:pt>
                <c:pt idx="399">
                  <c:v>35.910000000000004</c:v>
                </c:pt>
                <c:pt idx="400">
                  <c:v>35.975000000000001</c:v>
                </c:pt>
                <c:pt idx="401">
                  <c:v>36.074000000000005</c:v>
                </c:pt>
                <c:pt idx="402">
                  <c:v>36.14</c:v>
                </c:pt>
                <c:pt idx="403">
                  <c:v>36.172000000000011</c:v>
                </c:pt>
                <c:pt idx="404">
                  <c:v>36.337000000000003</c:v>
                </c:pt>
                <c:pt idx="405">
                  <c:v>36.435000000000002</c:v>
                </c:pt>
                <c:pt idx="406">
                  <c:v>36.567</c:v>
                </c:pt>
                <c:pt idx="407">
                  <c:v>36.6</c:v>
                </c:pt>
                <c:pt idx="408">
                  <c:v>37.125000000000057</c:v>
                </c:pt>
                <c:pt idx="409">
                  <c:v>37.158000000000001</c:v>
                </c:pt>
                <c:pt idx="410">
                  <c:v>37.191000000000003</c:v>
                </c:pt>
                <c:pt idx="411">
                  <c:v>37.290000000000013</c:v>
                </c:pt>
                <c:pt idx="412">
                  <c:v>37.421000000000006</c:v>
                </c:pt>
                <c:pt idx="413">
                  <c:v>37.487000000000002</c:v>
                </c:pt>
                <c:pt idx="414">
                  <c:v>37.585000000000001</c:v>
                </c:pt>
                <c:pt idx="415">
                  <c:v>37.979000000000006</c:v>
                </c:pt>
                <c:pt idx="416">
                  <c:v>38.078000000000003</c:v>
                </c:pt>
                <c:pt idx="417">
                  <c:v>38.439</c:v>
                </c:pt>
                <c:pt idx="418">
                  <c:v>38.538000000000011</c:v>
                </c:pt>
                <c:pt idx="419">
                  <c:v>38.604000000000006</c:v>
                </c:pt>
                <c:pt idx="420">
                  <c:v>39.097000000000001</c:v>
                </c:pt>
                <c:pt idx="421">
                  <c:v>39.359000000000002</c:v>
                </c:pt>
                <c:pt idx="422">
                  <c:v>39.457999999999998</c:v>
                </c:pt>
                <c:pt idx="423">
                  <c:v>39.589000000000006</c:v>
                </c:pt>
                <c:pt idx="424">
                  <c:v>39.754000000000005</c:v>
                </c:pt>
                <c:pt idx="425">
                  <c:v>40.148000000000003</c:v>
                </c:pt>
                <c:pt idx="426">
                  <c:v>40.214000000000006</c:v>
                </c:pt>
                <c:pt idx="427">
                  <c:v>40.246000000000002</c:v>
                </c:pt>
                <c:pt idx="428">
                  <c:v>40.279000000000003</c:v>
                </c:pt>
                <c:pt idx="429">
                  <c:v>40.476000000000006</c:v>
                </c:pt>
                <c:pt idx="430">
                  <c:v>40.509</c:v>
                </c:pt>
                <c:pt idx="431">
                  <c:v>40.739000000000011</c:v>
                </c:pt>
                <c:pt idx="432">
                  <c:v>40.903000000000006</c:v>
                </c:pt>
                <c:pt idx="433">
                  <c:v>40.936</c:v>
                </c:pt>
                <c:pt idx="434">
                  <c:v>41.101000000000006</c:v>
                </c:pt>
                <c:pt idx="435">
                  <c:v>41.166000000000011</c:v>
                </c:pt>
                <c:pt idx="436">
                  <c:v>41.462000000000003</c:v>
                </c:pt>
                <c:pt idx="437">
                  <c:v>41.495000000000012</c:v>
                </c:pt>
                <c:pt idx="438">
                  <c:v>41.593000000000011</c:v>
                </c:pt>
                <c:pt idx="439">
                  <c:v>41.659000000000006</c:v>
                </c:pt>
                <c:pt idx="440">
                  <c:v>41.725000000000065</c:v>
                </c:pt>
                <c:pt idx="441">
                  <c:v>41.758000000000003</c:v>
                </c:pt>
                <c:pt idx="442">
                  <c:v>41.791000000000011</c:v>
                </c:pt>
                <c:pt idx="443">
                  <c:v>41.922000000000011</c:v>
                </c:pt>
                <c:pt idx="444">
                  <c:v>42.021000000000001</c:v>
                </c:pt>
                <c:pt idx="445">
                  <c:v>42.053000000000004</c:v>
                </c:pt>
                <c:pt idx="446">
                  <c:v>42.119</c:v>
                </c:pt>
                <c:pt idx="447">
                  <c:v>42.152000000000001</c:v>
                </c:pt>
                <c:pt idx="448">
                  <c:v>42.251000000000005</c:v>
                </c:pt>
                <c:pt idx="449">
                  <c:v>42.448</c:v>
                </c:pt>
                <c:pt idx="450">
                  <c:v>42.645000000000003</c:v>
                </c:pt>
                <c:pt idx="451">
                  <c:v>42.71</c:v>
                </c:pt>
                <c:pt idx="452">
                  <c:v>42.809000000000005</c:v>
                </c:pt>
                <c:pt idx="453">
                  <c:v>42.875</c:v>
                </c:pt>
                <c:pt idx="454">
                  <c:v>43.302</c:v>
                </c:pt>
                <c:pt idx="455">
                  <c:v>43.532000000000011</c:v>
                </c:pt>
                <c:pt idx="456">
                  <c:v>43.565000000000012</c:v>
                </c:pt>
                <c:pt idx="457">
                  <c:v>43.63</c:v>
                </c:pt>
                <c:pt idx="458">
                  <c:v>43.696000000000012</c:v>
                </c:pt>
                <c:pt idx="459">
                  <c:v>43.729000000000013</c:v>
                </c:pt>
                <c:pt idx="460">
                  <c:v>44.222000000000065</c:v>
                </c:pt>
                <c:pt idx="461">
                  <c:v>44.484999999999999</c:v>
                </c:pt>
                <c:pt idx="462">
                  <c:v>44.55</c:v>
                </c:pt>
                <c:pt idx="463">
                  <c:v>44.649000000000001</c:v>
                </c:pt>
                <c:pt idx="464">
                  <c:v>44.911999999999999</c:v>
                </c:pt>
                <c:pt idx="465">
                  <c:v>45.076000000000001</c:v>
                </c:pt>
                <c:pt idx="466">
                  <c:v>45.339000000000006</c:v>
                </c:pt>
                <c:pt idx="467">
                  <c:v>45.437000000000005</c:v>
                </c:pt>
                <c:pt idx="468">
                  <c:v>45.47</c:v>
                </c:pt>
                <c:pt idx="469">
                  <c:v>45.569000000000003</c:v>
                </c:pt>
                <c:pt idx="470">
                  <c:v>45.634</c:v>
                </c:pt>
                <c:pt idx="471">
                  <c:v>45.733000000000011</c:v>
                </c:pt>
                <c:pt idx="472">
                  <c:v>45.799000000000063</c:v>
                </c:pt>
                <c:pt idx="473">
                  <c:v>45.832000000000001</c:v>
                </c:pt>
                <c:pt idx="474">
                  <c:v>45.963000000000001</c:v>
                </c:pt>
                <c:pt idx="475">
                  <c:v>46.324000000000005</c:v>
                </c:pt>
                <c:pt idx="476">
                  <c:v>46.423000000000002</c:v>
                </c:pt>
                <c:pt idx="477">
                  <c:v>46.883000000000003</c:v>
                </c:pt>
                <c:pt idx="478">
                  <c:v>46.981999999999999</c:v>
                </c:pt>
                <c:pt idx="479">
                  <c:v>47.211000000000006</c:v>
                </c:pt>
                <c:pt idx="480">
                  <c:v>47.244</c:v>
                </c:pt>
                <c:pt idx="481">
                  <c:v>47.31</c:v>
                </c:pt>
                <c:pt idx="482">
                  <c:v>47.441000000000003</c:v>
                </c:pt>
                <c:pt idx="483">
                  <c:v>47.474000000000004</c:v>
                </c:pt>
                <c:pt idx="484">
                  <c:v>47.606000000000002</c:v>
                </c:pt>
                <c:pt idx="485">
                  <c:v>47.671000000000006</c:v>
                </c:pt>
                <c:pt idx="486">
                  <c:v>47.869</c:v>
                </c:pt>
                <c:pt idx="487">
                  <c:v>47.967000000000006</c:v>
                </c:pt>
                <c:pt idx="488">
                  <c:v>48.033000000000001</c:v>
                </c:pt>
                <c:pt idx="489">
                  <c:v>48.131</c:v>
                </c:pt>
                <c:pt idx="490">
                  <c:v>48.230000000000011</c:v>
                </c:pt>
                <c:pt idx="491">
                  <c:v>48.263000000000012</c:v>
                </c:pt>
                <c:pt idx="492">
                  <c:v>48.591000000000001</c:v>
                </c:pt>
                <c:pt idx="493">
                  <c:v>48.657000000000004</c:v>
                </c:pt>
                <c:pt idx="494">
                  <c:v>48.690000000000012</c:v>
                </c:pt>
                <c:pt idx="495">
                  <c:v>48.756</c:v>
                </c:pt>
                <c:pt idx="496">
                  <c:v>48.886999999999993</c:v>
                </c:pt>
                <c:pt idx="497">
                  <c:v>48.953000000000003</c:v>
                </c:pt>
                <c:pt idx="498">
                  <c:v>49.216000000000001</c:v>
                </c:pt>
                <c:pt idx="499">
                  <c:v>49.248000000000012</c:v>
                </c:pt>
                <c:pt idx="500">
                  <c:v>49.281000000000006</c:v>
                </c:pt>
                <c:pt idx="501">
                  <c:v>49.413000000000004</c:v>
                </c:pt>
                <c:pt idx="502">
                  <c:v>49.511000000000003</c:v>
                </c:pt>
                <c:pt idx="503">
                  <c:v>49.577000000000005</c:v>
                </c:pt>
                <c:pt idx="504">
                  <c:v>49.708000000000013</c:v>
                </c:pt>
                <c:pt idx="505">
                  <c:v>49.873000000000005</c:v>
                </c:pt>
                <c:pt idx="506">
                  <c:v>50.004000000000005</c:v>
                </c:pt>
                <c:pt idx="507">
                  <c:v>50.234000000000002</c:v>
                </c:pt>
                <c:pt idx="508">
                  <c:v>50.333000000000006</c:v>
                </c:pt>
                <c:pt idx="509">
                  <c:v>50.727000000000011</c:v>
                </c:pt>
                <c:pt idx="510">
                  <c:v>51.023000000000003</c:v>
                </c:pt>
                <c:pt idx="511">
                  <c:v>51.055</c:v>
                </c:pt>
                <c:pt idx="512">
                  <c:v>51.515000000000001</c:v>
                </c:pt>
                <c:pt idx="513">
                  <c:v>51.548000000000002</c:v>
                </c:pt>
                <c:pt idx="514">
                  <c:v>52.304000000000002</c:v>
                </c:pt>
                <c:pt idx="515">
                  <c:v>52.37</c:v>
                </c:pt>
                <c:pt idx="516">
                  <c:v>52.468000000000011</c:v>
                </c:pt>
                <c:pt idx="517">
                  <c:v>52.501000000000005</c:v>
                </c:pt>
                <c:pt idx="518">
                  <c:v>52.665000000000013</c:v>
                </c:pt>
                <c:pt idx="519">
                  <c:v>53.027000000000001</c:v>
                </c:pt>
                <c:pt idx="520">
                  <c:v>53.125000000000057</c:v>
                </c:pt>
                <c:pt idx="521">
                  <c:v>53.322000000000003</c:v>
                </c:pt>
                <c:pt idx="522">
                  <c:v>53.618000000000002</c:v>
                </c:pt>
                <c:pt idx="523">
                  <c:v>53.847999999999999</c:v>
                </c:pt>
                <c:pt idx="524">
                  <c:v>53.947000000000003</c:v>
                </c:pt>
                <c:pt idx="525">
                  <c:v>54.012</c:v>
                </c:pt>
                <c:pt idx="526">
                  <c:v>54.078000000000003</c:v>
                </c:pt>
                <c:pt idx="527">
                  <c:v>54.177</c:v>
                </c:pt>
                <c:pt idx="528">
                  <c:v>54.275000000000013</c:v>
                </c:pt>
                <c:pt idx="529">
                  <c:v>54.308</c:v>
                </c:pt>
                <c:pt idx="530">
                  <c:v>54.374000000000002</c:v>
                </c:pt>
                <c:pt idx="531">
                  <c:v>54.505000000000003</c:v>
                </c:pt>
                <c:pt idx="532">
                  <c:v>54.604000000000006</c:v>
                </c:pt>
                <c:pt idx="533">
                  <c:v>54.998000000000012</c:v>
                </c:pt>
                <c:pt idx="534">
                  <c:v>55.261000000000003</c:v>
                </c:pt>
                <c:pt idx="535">
                  <c:v>55.294000000000011</c:v>
                </c:pt>
                <c:pt idx="536">
                  <c:v>55.359000000000002</c:v>
                </c:pt>
                <c:pt idx="537">
                  <c:v>55.392000000000003</c:v>
                </c:pt>
                <c:pt idx="538">
                  <c:v>55.655000000000001</c:v>
                </c:pt>
                <c:pt idx="539">
                  <c:v>55.884999999999998</c:v>
                </c:pt>
                <c:pt idx="540">
                  <c:v>56.082000000000001</c:v>
                </c:pt>
                <c:pt idx="541">
                  <c:v>56.148000000000003</c:v>
                </c:pt>
                <c:pt idx="542">
                  <c:v>56.279000000000003</c:v>
                </c:pt>
                <c:pt idx="543">
                  <c:v>56.378</c:v>
                </c:pt>
                <c:pt idx="544">
                  <c:v>56.411000000000001</c:v>
                </c:pt>
                <c:pt idx="545">
                  <c:v>56.509</c:v>
                </c:pt>
                <c:pt idx="546">
                  <c:v>56.641000000000005</c:v>
                </c:pt>
                <c:pt idx="547">
                  <c:v>56.739000000000011</c:v>
                </c:pt>
                <c:pt idx="548">
                  <c:v>57.068000000000012</c:v>
                </c:pt>
                <c:pt idx="549">
                  <c:v>57.101000000000006</c:v>
                </c:pt>
                <c:pt idx="550">
                  <c:v>57.528000000000013</c:v>
                </c:pt>
                <c:pt idx="551">
                  <c:v>57.626000000000012</c:v>
                </c:pt>
                <c:pt idx="552">
                  <c:v>57.692000000000057</c:v>
                </c:pt>
                <c:pt idx="553">
                  <c:v>57.889000000000003</c:v>
                </c:pt>
                <c:pt idx="554">
                  <c:v>58.053000000000004</c:v>
                </c:pt>
                <c:pt idx="555">
                  <c:v>58.119</c:v>
                </c:pt>
                <c:pt idx="556">
                  <c:v>58.218000000000011</c:v>
                </c:pt>
                <c:pt idx="557">
                  <c:v>58.251000000000005</c:v>
                </c:pt>
                <c:pt idx="558">
                  <c:v>58.678000000000011</c:v>
                </c:pt>
                <c:pt idx="559">
                  <c:v>58.841999999999999</c:v>
                </c:pt>
                <c:pt idx="560">
                  <c:v>58.875</c:v>
                </c:pt>
                <c:pt idx="561">
                  <c:v>58.908000000000001</c:v>
                </c:pt>
                <c:pt idx="562">
                  <c:v>59.006</c:v>
                </c:pt>
                <c:pt idx="563">
                  <c:v>59.138000000000012</c:v>
                </c:pt>
                <c:pt idx="564">
                  <c:v>59.17</c:v>
                </c:pt>
                <c:pt idx="565">
                  <c:v>59.236000000000011</c:v>
                </c:pt>
                <c:pt idx="566">
                  <c:v>59.565000000000012</c:v>
                </c:pt>
                <c:pt idx="567">
                  <c:v>59.63</c:v>
                </c:pt>
                <c:pt idx="568">
                  <c:v>59.762000000000057</c:v>
                </c:pt>
                <c:pt idx="569">
                  <c:v>59.992000000000012</c:v>
                </c:pt>
                <c:pt idx="570">
                  <c:v>60.123000000000012</c:v>
                </c:pt>
                <c:pt idx="571">
                  <c:v>60.156000000000006</c:v>
                </c:pt>
                <c:pt idx="572">
                  <c:v>60.255000000000003</c:v>
                </c:pt>
                <c:pt idx="573">
                  <c:v>60.386000000000003</c:v>
                </c:pt>
                <c:pt idx="574">
                  <c:v>60.419000000000004</c:v>
                </c:pt>
                <c:pt idx="575">
                  <c:v>60.451999999999998</c:v>
                </c:pt>
                <c:pt idx="576">
                  <c:v>60.484999999999999</c:v>
                </c:pt>
                <c:pt idx="577">
                  <c:v>60.517000000000003</c:v>
                </c:pt>
                <c:pt idx="578">
                  <c:v>60.55</c:v>
                </c:pt>
                <c:pt idx="579">
                  <c:v>60.616</c:v>
                </c:pt>
                <c:pt idx="580">
                  <c:v>60.715000000000003</c:v>
                </c:pt>
                <c:pt idx="581">
                  <c:v>60.78</c:v>
                </c:pt>
                <c:pt idx="582">
                  <c:v>60.945</c:v>
                </c:pt>
                <c:pt idx="583">
                  <c:v>61.142000000000003</c:v>
                </c:pt>
                <c:pt idx="584">
                  <c:v>61.437000000000005</c:v>
                </c:pt>
                <c:pt idx="585">
                  <c:v>61.47</c:v>
                </c:pt>
                <c:pt idx="586">
                  <c:v>61.766000000000012</c:v>
                </c:pt>
                <c:pt idx="587">
                  <c:v>61.963000000000001</c:v>
                </c:pt>
                <c:pt idx="588">
                  <c:v>62.062000000000012</c:v>
                </c:pt>
                <c:pt idx="589">
                  <c:v>62.160000000000011</c:v>
                </c:pt>
                <c:pt idx="590">
                  <c:v>62.39</c:v>
                </c:pt>
                <c:pt idx="591">
                  <c:v>62.816999999999993</c:v>
                </c:pt>
                <c:pt idx="592">
                  <c:v>63.474000000000004</c:v>
                </c:pt>
                <c:pt idx="593">
                  <c:v>63.507000000000005</c:v>
                </c:pt>
                <c:pt idx="594">
                  <c:v>63.573</c:v>
                </c:pt>
                <c:pt idx="595">
                  <c:v>63.671000000000006</c:v>
                </c:pt>
                <c:pt idx="596">
                  <c:v>63.704000000000001</c:v>
                </c:pt>
                <c:pt idx="597">
                  <c:v>63.901000000000003</c:v>
                </c:pt>
                <c:pt idx="598">
                  <c:v>64.033000000000001</c:v>
                </c:pt>
                <c:pt idx="599">
                  <c:v>64.099000000000004</c:v>
                </c:pt>
                <c:pt idx="600">
                  <c:v>64.23</c:v>
                </c:pt>
                <c:pt idx="601">
                  <c:v>64.263000000000005</c:v>
                </c:pt>
                <c:pt idx="602">
                  <c:v>64.591000000000022</c:v>
                </c:pt>
                <c:pt idx="603">
                  <c:v>64.623999999999981</c:v>
                </c:pt>
                <c:pt idx="604">
                  <c:v>64.853999999999999</c:v>
                </c:pt>
                <c:pt idx="605">
                  <c:v>64.92</c:v>
                </c:pt>
                <c:pt idx="606">
                  <c:v>64.953000000000003</c:v>
                </c:pt>
                <c:pt idx="607">
                  <c:v>65.018000000000001</c:v>
                </c:pt>
                <c:pt idx="608">
                  <c:v>65.051000000000002</c:v>
                </c:pt>
                <c:pt idx="609">
                  <c:v>65.149999999999991</c:v>
                </c:pt>
                <c:pt idx="610">
                  <c:v>65.281000000000006</c:v>
                </c:pt>
                <c:pt idx="611">
                  <c:v>65.314000000000007</c:v>
                </c:pt>
                <c:pt idx="612">
                  <c:v>65.347000000000023</c:v>
                </c:pt>
                <c:pt idx="613">
                  <c:v>65.413000000000025</c:v>
                </c:pt>
                <c:pt idx="614">
                  <c:v>65.61</c:v>
                </c:pt>
                <c:pt idx="615">
                  <c:v>65.675999999999789</c:v>
                </c:pt>
                <c:pt idx="616">
                  <c:v>65.774000000000001</c:v>
                </c:pt>
                <c:pt idx="617">
                  <c:v>65.807000000000002</c:v>
                </c:pt>
                <c:pt idx="618">
                  <c:v>65.84</c:v>
                </c:pt>
                <c:pt idx="619">
                  <c:v>65.872999999999948</c:v>
                </c:pt>
                <c:pt idx="620">
                  <c:v>65.906000000000006</c:v>
                </c:pt>
                <c:pt idx="621">
                  <c:v>66.004000000000005</c:v>
                </c:pt>
                <c:pt idx="622">
                  <c:v>66.037000000000006</c:v>
                </c:pt>
                <c:pt idx="623">
                  <c:v>66.069999999999993</c:v>
                </c:pt>
                <c:pt idx="624">
                  <c:v>66.167999999999992</c:v>
                </c:pt>
                <c:pt idx="625">
                  <c:v>66.201000000000022</c:v>
                </c:pt>
                <c:pt idx="626">
                  <c:v>66.234000000000023</c:v>
                </c:pt>
                <c:pt idx="627">
                  <c:v>66.267000000000024</c:v>
                </c:pt>
                <c:pt idx="628">
                  <c:v>66.332999999999998</c:v>
                </c:pt>
                <c:pt idx="629">
                  <c:v>66.397999999999996</c:v>
                </c:pt>
                <c:pt idx="630">
                  <c:v>66.431000000000026</c:v>
                </c:pt>
                <c:pt idx="631">
                  <c:v>66.464000000000027</c:v>
                </c:pt>
                <c:pt idx="632">
                  <c:v>66.53</c:v>
                </c:pt>
                <c:pt idx="633">
                  <c:v>66.694000000000003</c:v>
                </c:pt>
                <c:pt idx="634">
                  <c:v>66.857999999999976</c:v>
                </c:pt>
                <c:pt idx="635">
                  <c:v>66.891000000000005</c:v>
                </c:pt>
                <c:pt idx="636">
                  <c:v>66.924000000000007</c:v>
                </c:pt>
                <c:pt idx="637">
                  <c:v>66.990000000000023</c:v>
                </c:pt>
                <c:pt idx="638">
                  <c:v>67.054999999999993</c:v>
                </c:pt>
                <c:pt idx="639">
                  <c:v>67.253</c:v>
                </c:pt>
                <c:pt idx="640">
                  <c:v>67.284999999999997</c:v>
                </c:pt>
                <c:pt idx="641">
                  <c:v>67.417000000000129</c:v>
                </c:pt>
                <c:pt idx="642">
                  <c:v>67.614000000000004</c:v>
                </c:pt>
                <c:pt idx="643">
                  <c:v>67.647000000000006</c:v>
                </c:pt>
                <c:pt idx="644">
                  <c:v>68.534000000000006</c:v>
                </c:pt>
                <c:pt idx="645">
                  <c:v>68.599999999999994</c:v>
                </c:pt>
                <c:pt idx="646">
                  <c:v>68.731000000000023</c:v>
                </c:pt>
                <c:pt idx="647">
                  <c:v>68.927999999999997</c:v>
                </c:pt>
                <c:pt idx="648">
                  <c:v>69.124999999999986</c:v>
                </c:pt>
                <c:pt idx="649">
                  <c:v>69.224000000000004</c:v>
                </c:pt>
                <c:pt idx="650">
                  <c:v>69.290000000000006</c:v>
                </c:pt>
                <c:pt idx="651">
                  <c:v>69.454000000000022</c:v>
                </c:pt>
                <c:pt idx="652">
                  <c:v>69.52</c:v>
                </c:pt>
                <c:pt idx="653">
                  <c:v>69.584999999999994</c:v>
                </c:pt>
                <c:pt idx="654">
                  <c:v>69.749000000000024</c:v>
                </c:pt>
                <c:pt idx="655">
                  <c:v>69.781999999999996</c:v>
                </c:pt>
                <c:pt idx="656">
                  <c:v>69.848000000000013</c:v>
                </c:pt>
                <c:pt idx="657">
                  <c:v>69.881</c:v>
                </c:pt>
                <c:pt idx="658">
                  <c:v>69.914000000000129</c:v>
                </c:pt>
                <c:pt idx="659">
                  <c:v>69.978999999999999</c:v>
                </c:pt>
                <c:pt idx="660">
                  <c:v>70.012</c:v>
                </c:pt>
                <c:pt idx="661">
                  <c:v>70.439000000000007</c:v>
                </c:pt>
                <c:pt idx="662">
                  <c:v>70.471999999999994</c:v>
                </c:pt>
                <c:pt idx="663">
                  <c:v>70.702000000000012</c:v>
                </c:pt>
                <c:pt idx="664">
                  <c:v>71.261000000000024</c:v>
                </c:pt>
                <c:pt idx="665">
                  <c:v>71.35899999999998</c:v>
                </c:pt>
                <c:pt idx="666">
                  <c:v>71.458000000000013</c:v>
                </c:pt>
                <c:pt idx="667">
                  <c:v>71.754000000000005</c:v>
                </c:pt>
                <c:pt idx="668">
                  <c:v>71.819000000000003</c:v>
                </c:pt>
                <c:pt idx="669">
                  <c:v>71.984000000000023</c:v>
                </c:pt>
                <c:pt idx="670">
                  <c:v>72.214000000000027</c:v>
                </c:pt>
                <c:pt idx="671">
                  <c:v>72.278999999999982</c:v>
                </c:pt>
                <c:pt idx="672">
                  <c:v>72.345000000000013</c:v>
                </c:pt>
                <c:pt idx="673">
                  <c:v>72.542000000000002</c:v>
                </c:pt>
                <c:pt idx="674">
                  <c:v>72.641000000000005</c:v>
                </c:pt>
                <c:pt idx="675">
                  <c:v>72.837999999999994</c:v>
                </c:pt>
                <c:pt idx="676">
                  <c:v>73.001999999999995</c:v>
                </c:pt>
                <c:pt idx="677">
                  <c:v>73.625999999999948</c:v>
                </c:pt>
                <c:pt idx="678">
                  <c:v>73.757999999999996</c:v>
                </c:pt>
                <c:pt idx="679">
                  <c:v>73.955000000000013</c:v>
                </c:pt>
                <c:pt idx="680">
                  <c:v>74.085999999999999</c:v>
                </c:pt>
                <c:pt idx="681">
                  <c:v>74.218000000000004</c:v>
                </c:pt>
                <c:pt idx="682">
                  <c:v>74.251000000000005</c:v>
                </c:pt>
                <c:pt idx="683">
                  <c:v>74.415000000000006</c:v>
                </c:pt>
                <c:pt idx="684">
                  <c:v>74.513000000000005</c:v>
                </c:pt>
                <c:pt idx="685">
                  <c:v>74.842000000000013</c:v>
                </c:pt>
                <c:pt idx="686">
                  <c:v>75.039000000000001</c:v>
                </c:pt>
                <c:pt idx="687">
                  <c:v>75.236000000000004</c:v>
                </c:pt>
                <c:pt idx="688">
                  <c:v>75.301999999999992</c:v>
                </c:pt>
                <c:pt idx="689">
                  <c:v>75.400000000000006</c:v>
                </c:pt>
                <c:pt idx="690">
                  <c:v>75.531999999999996</c:v>
                </c:pt>
                <c:pt idx="691">
                  <c:v>75.565000000000012</c:v>
                </c:pt>
                <c:pt idx="692">
                  <c:v>75.63</c:v>
                </c:pt>
                <c:pt idx="693">
                  <c:v>75.728999999999999</c:v>
                </c:pt>
                <c:pt idx="694">
                  <c:v>76.319999999999993</c:v>
                </c:pt>
                <c:pt idx="695">
                  <c:v>76.385999999999981</c:v>
                </c:pt>
                <c:pt idx="696">
                  <c:v>76.582999999999998</c:v>
                </c:pt>
                <c:pt idx="697">
                  <c:v>76.616</c:v>
                </c:pt>
                <c:pt idx="698">
                  <c:v>76.715000000000003</c:v>
                </c:pt>
                <c:pt idx="699">
                  <c:v>76.78</c:v>
                </c:pt>
                <c:pt idx="700">
                  <c:v>76.846000000000004</c:v>
                </c:pt>
                <c:pt idx="701">
                  <c:v>76.878999999999948</c:v>
                </c:pt>
                <c:pt idx="702">
                  <c:v>76.912000000000006</c:v>
                </c:pt>
                <c:pt idx="703">
                  <c:v>76.945000000000007</c:v>
                </c:pt>
                <c:pt idx="704">
                  <c:v>77.010000000000005</c:v>
                </c:pt>
                <c:pt idx="705">
                  <c:v>77.10899999999998</c:v>
                </c:pt>
                <c:pt idx="706">
                  <c:v>77.174999999999983</c:v>
                </c:pt>
                <c:pt idx="707">
                  <c:v>77.305999999999983</c:v>
                </c:pt>
                <c:pt idx="708">
                  <c:v>77.338999999999999</c:v>
                </c:pt>
                <c:pt idx="709">
                  <c:v>77.371999999999986</c:v>
                </c:pt>
                <c:pt idx="710">
                  <c:v>77.503</c:v>
                </c:pt>
                <c:pt idx="711">
                  <c:v>77.536000000000001</c:v>
                </c:pt>
                <c:pt idx="712">
                  <c:v>77.601999999999975</c:v>
                </c:pt>
                <c:pt idx="713">
                  <c:v>77.634</c:v>
                </c:pt>
                <c:pt idx="714">
                  <c:v>77.733000000000004</c:v>
                </c:pt>
                <c:pt idx="715">
                  <c:v>77.766000000000005</c:v>
                </c:pt>
                <c:pt idx="716">
                  <c:v>77.799000000000007</c:v>
                </c:pt>
                <c:pt idx="717">
                  <c:v>77.930000000000007</c:v>
                </c:pt>
                <c:pt idx="718">
                  <c:v>77.963000000000022</c:v>
                </c:pt>
                <c:pt idx="719">
                  <c:v>78.028999999999982</c:v>
                </c:pt>
                <c:pt idx="720">
                  <c:v>78.094000000000023</c:v>
                </c:pt>
                <c:pt idx="721">
                  <c:v>78.225999999999999</c:v>
                </c:pt>
                <c:pt idx="722">
                  <c:v>78.259</c:v>
                </c:pt>
                <c:pt idx="723">
                  <c:v>78.323999999999998</c:v>
                </c:pt>
                <c:pt idx="724">
                  <c:v>78.39</c:v>
                </c:pt>
                <c:pt idx="725">
                  <c:v>78.521999999999991</c:v>
                </c:pt>
                <c:pt idx="726">
                  <c:v>78.587000000000003</c:v>
                </c:pt>
                <c:pt idx="727">
                  <c:v>78.685999999999979</c:v>
                </c:pt>
                <c:pt idx="728">
                  <c:v>78.751999999999995</c:v>
                </c:pt>
                <c:pt idx="729">
                  <c:v>78.784000000000006</c:v>
                </c:pt>
                <c:pt idx="730">
                  <c:v>78.916000000000025</c:v>
                </c:pt>
                <c:pt idx="731">
                  <c:v>79.014000000000024</c:v>
                </c:pt>
                <c:pt idx="732">
                  <c:v>79.146000000000001</c:v>
                </c:pt>
                <c:pt idx="733">
                  <c:v>79.178999999999888</c:v>
                </c:pt>
                <c:pt idx="734">
                  <c:v>79.572999999999979</c:v>
                </c:pt>
                <c:pt idx="735">
                  <c:v>79.802999999999983</c:v>
                </c:pt>
                <c:pt idx="736">
                  <c:v>79.934000000000026</c:v>
                </c:pt>
                <c:pt idx="737">
                  <c:v>80</c:v>
                </c:pt>
                <c:pt idx="738">
                  <c:v>80.23</c:v>
                </c:pt>
                <c:pt idx="739">
                  <c:v>80.427000000000007</c:v>
                </c:pt>
                <c:pt idx="740">
                  <c:v>80.591000000000022</c:v>
                </c:pt>
                <c:pt idx="741">
                  <c:v>80.656999999999982</c:v>
                </c:pt>
                <c:pt idx="742">
                  <c:v>80.887</c:v>
                </c:pt>
                <c:pt idx="743">
                  <c:v>80.953000000000003</c:v>
                </c:pt>
                <c:pt idx="744">
                  <c:v>81.018000000000001</c:v>
                </c:pt>
                <c:pt idx="745">
                  <c:v>81.051000000000002</c:v>
                </c:pt>
                <c:pt idx="746">
                  <c:v>81.413000000000025</c:v>
                </c:pt>
                <c:pt idx="747">
                  <c:v>81.446000000000026</c:v>
                </c:pt>
                <c:pt idx="748">
                  <c:v>81.675999999999789</c:v>
                </c:pt>
                <c:pt idx="749">
                  <c:v>81.807000000000002</c:v>
                </c:pt>
                <c:pt idx="750">
                  <c:v>81.84</c:v>
                </c:pt>
                <c:pt idx="751">
                  <c:v>82.07</c:v>
                </c:pt>
                <c:pt idx="752">
                  <c:v>82.267000000000024</c:v>
                </c:pt>
                <c:pt idx="753">
                  <c:v>82.431000000000026</c:v>
                </c:pt>
                <c:pt idx="754">
                  <c:v>82.563000000000002</c:v>
                </c:pt>
                <c:pt idx="755">
                  <c:v>82.627999999999986</c:v>
                </c:pt>
                <c:pt idx="756">
                  <c:v>82.694000000000003</c:v>
                </c:pt>
                <c:pt idx="757">
                  <c:v>82.957000000000022</c:v>
                </c:pt>
                <c:pt idx="758">
                  <c:v>83.022999999999982</c:v>
                </c:pt>
                <c:pt idx="759">
                  <c:v>83.153999999999982</c:v>
                </c:pt>
                <c:pt idx="760">
                  <c:v>83.253</c:v>
                </c:pt>
                <c:pt idx="761">
                  <c:v>83.318000000000012</c:v>
                </c:pt>
                <c:pt idx="762">
                  <c:v>83.614000000000004</c:v>
                </c:pt>
                <c:pt idx="763">
                  <c:v>83.777999999999992</c:v>
                </c:pt>
                <c:pt idx="764">
                  <c:v>84.501000000000005</c:v>
                </c:pt>
                <c:pt idx="765">
                  <c:v>84.927999999999997</c:v>
                </c:pt>
                <c:pt idx="766">
                  <c:v>85.027000000000001</c:v>
                </c:pt>
                <c:pt idx="767">
                  <c:v>85.124999999999986</c:v>
                </c:pt>
                <c:pt idx="768">
                  <c:v>85.321999999999974</c:v>
                </c:pt>
                <c:pt idx="769">
                  <c:v>85.487000000000023</c:v>
                </c:pt>
                <c:pt idx="770">
                  <c:v>85.683999999999983</c:v>
                </c:pt>
                <c:pt idx="771">
                  <c:v>86.012</c:v>
                </c:pt>
                <c:pt idx="772">
                  <c:v>86.045000000000002</c:v>
                </c:pt>
                <c:pt idx="773">
                  <c:v>86.274999999999991</c:v>
                </c:pt>
                <c:pt idx="774">
                  <c:v>86.735000000000014</c:v>
                </c:pt>
                <c:pt idx="775">
                  <c:v>86.965000000000003</c:v>
                </c:pt>
                <c:pt idx="776">
                  <c:v>86.998000000000005</c:v>
                </c:pt>
                <c:pt idx="777">
                  <c:v>87.031000000000006</c:v>
                </c:pt>
                <c:pt idx="778">
                  <c:v>87.294000000000025</c:v>
                </c:pt>
                <c:pt idx="779">
                  <c:v>87.325999999999979</c:v>
                </c:pt>
                <c:pt idx="780">
                  <c:v>87.555999999999983</c:v>
                </c:pt>
                <c:pt idx="781">
                  <c:v>87.654999999999987</c:v>
                </c:pt>
                <c:pt idx="782">
                  <c:v>87.851999999999975</c:v>
                </c:pt>
                <c:pt idx="783">
                  <c:v>87.918000000000006</c:v>
                </c:pt>
                <c:pt idx="784">
                  <c:v>88.147999999999996</c:v>
                </c:pt>
                <c:pt idx="785">
                  <c:v>88.278999999999982</c:v>
                </c:pt>
                <c:pt idx="786">
                  <c:v>88.345000000000013</c:v>
                </c:pt>
                <c:pt idx="787">
                  <c:v>88.377999999999986</c:v>
                </c:pt>
                <c:pt idx="788">
                  <c:v>88.673999999999978</c:v>
                </c:pt>
                <c:pt idx="789">
                  <c:v>89.001999999999995</c:v>
                </c:pt>
                <c:pt idx="790">
                  <c:v>89.068000000000012</c:v>
                </c:pt>
                <c:pt idx="791">
                  <c:v>89.232000000000014</c:v>
                </c:pt>
                <c:pt idx="792">
                  <c:v>89.658999999999978</c:v>
                </c:pt>
                <c:pt idx="793">
                  <c:v>89.85599999999998</c:v>
                </c:pt>
                <c:pt idx="794">
                  <c:v>89.921999999999997</c:v>
                </c:pt>
                <c:pt idx="795">
                  <c:v>89.955000000000013</c:v>
                </c:pt>
                <c:pt idx="796">
                  <c:v>90.119</c:v>
                </c:pt>
                <c:pt idx="797">
                  <c:v>90.151999999999987</c:v>
                </c:pt>
                <c:pt idx="798">
                  <c:v>90.184999999999974</c:v>
                </c:pt>
                <c:pt idx="799">
                  <c:v>90.251000000000005</c:v>
                </c:pt>
                <c:pt idx="800">
                  <c:v>90.381999999999991</c:v>
                </c:pt>
                <c:pt idx="801">
                  <c:v>90.415000000000006</c:v>
                </c:pt>
                <c:pt idx="802">
                  <c:v>90.448000000000022</c:v>
                </c:pt>
                <c:pt idx="803">
                  <c:v>90.644999999999996</c:v>
                </c:pt>
                <c:pt idx="804">
                  <c:v>90.677999999999983</c:v>
                </c:pt>
                <c:pt idx="805">
                  <c:v>90.808999999999983</c:v>
                </c:pt>
                <c:pt idx="806">
                  <c:v>90.940000000000026</c:v>
                </c:pt>
                <c:pt idx="807">
                  <c:v>91.006</c:v>
                </c:pt>
                <c:pt idx="808">
                  <c:v>91.367999999999995</c:v>
                </c:pt>
                <c:pt idx="809">
                  <c:v>91.466000000000022</c:v>
                </c:pt>
                <c:pt idx="810">
                  <c:v>91.499000000000024</c:v>
                </c:pt>
                <c:pt idx="811">
                  <c:v>91.762</c:v>
                </c:pt>
                <c:pt idx="812">
                  <c:v>91.827999999999975</c:v>
                </c:pt>
                <c:pt idx="813">
                  <c:v>91.926000000000002</c:v>
                </c:pt>
                <c:pt idx="814">
                  <c:v>92.188999999999979</c:v>
                </c:pt>
                <c:pt idx="815">
                  <c:v>92.287000000000006</c:v>
                </c:pt>
                <c:pt idx="816">
                  <c:v>92.385999999999981</c:v>
                </c:pt>
                <c:pt idx="817">
                  <c:v>92.681999999999974</c:v>
                </c:pt>
                <c:pt idx="818">
                  <c:v>92.78</c:v>
                </c:pt>
                <c:pt idx="819">
                  <c:v>92.912000000000006</c:v>
                </c:pt>
                <c:pt idx="820">
                  <c:v>93.240000000000023</c:v>
                </c:pt>
                <c:pt idx="821">
                  <c:v>93.437000000000026</c:v>
                </c:pt>
                <c:pt idx="822">
                  <c:v>93.503</c:v>
                </c:pt>
                <c:pt idx="823">
                  <c:v>93.536000000000001</c:v>
                </c:pt>
                <c:pt idx="824">
                  <c:v>93.831999999999994</c:v>
                </c:pt>
                <c:pt idx="825">
                  <c:v>93.93</c:v>
                </c:pt>
                <c:pt idx="826">
                  <c:v>93.963000000000022</c:v>
                </c:pt>
                <c:pt idx="827">
                  <c:v>94.554000000000002</c:v>
                </c:pt>
                <c:pt idx="828">
                  <c:v>94.587000000000003</c:v>
                </c:pt>
                <c:pt idx="829">
                  <c:v>94.719000000000023</c:v>
                </c:pt>
                <c:pt idx="830">
                  <c:v>95.146000000000001</c:v>
                </c:pt>
                <c:pt idx="831">
                  <c:v>95.474000000000004</c:v>
                </c:pt>
                <c:pt idx="832">
                  <c:v>95.572999999999979</c:v>
                </c:pt>
                <c:pt idx="833">
                  <c:v>95.737000000000023</c:v>
                </c:pt>
                <c:pt idx="834">
                  <c:v>95.77</c:v>
                </c:pt>
                <c:pt idx="835">
                  <c:v>96.099000000000004</c:v>
                </c:pt>
                <c:pt idx="836">
                  <c:v>96.361000000000004</c:v>
                </c:pt>
                <c:pt idx="837">
                  <c:v>96.427000000000007</c:v>
                </c:pt>
                <c:pt idx="838">
                  <c:v>97.018000000000001</c:v>
                </c:pt>
                <c:pt idx="839">
                  <c:v>97.314000000000007</c:v>
                </c:pt>
                <c:pt idx="840">
                  <c:v>97.413000000000025</c:v>
                </c:pt>
                <c:pt idx="841">
                  <c:v>97.511000000000024</c:v>
                </c:pt>
                <c:pt idx="842">
                  <c:v>97.807000000000002</c:v>
                </c:pt>
                <c:pt idx="843">
                  <c:v>97.872999999999948</c:v>
                </c:pt>
                <c:pt idx="844">
                  <c:v>97.971000000000004</c:v>
                </c:pt>
                <c:pt idx="845">
                  <c:v>98.201000000000022</c:v>
                </c:pt>
                <c:pt idx="846">
                  <c:v>98.234000000000023</c:v>
                </c:pt>
                <c:pt idx="847">
                  <c:v>98.497000000000114</c:v>
                </c:pt>
                <c:pt idx="848">
                  <c:v>98.661000000000001</c:v>
                </c:pt>
                <c:pt idx="849">
                  <c:v>98.793000000000006</c:v>
                </c:pt>
                <c:pt idx="850">
                  <c:v>99.054999999999993</c:v>
                </c:pt>
                <c:pt idx="851">
                  <c:v>99.22</c:v>
                </c:pt>
                <c:pt idx="852">
                  <c:v>99.253</c:v>
                </c:pt>
                <c:pt idx="853">
                  <c:v>99.417000000000129</c:v>
                </c:pt>
                <c:pt idx="854">
                  <c:v>99.581000000000003</c:v>
                </c:pt>
                <c:pt idx="855">
                  <c:v>99.943000000000026</c:v>
                </c:pt>
                <c:pt idx="856">
                  <c:v>100.205</c:v>
                </c:pt>
                <c:pt idx="857">
                  <c:v>100.79700000000011</c:v>
                </c:pt>
                <c:pt idx="858">
                  <c:v>100.83</c:v>
                </c:pt>
                <c:pt idx="859">
                  <c:v>100.928</c:v>
                </c:pt>
                <c:pt idx="860">
                  <c:v>100.99400000000011</c:v>
                </c:pt>
                <c:pt idx="861">
                  <c:v>101.15799999999999</c:v>
                </c:pt>
                <c:pt idx="862">
                  <c:v>101.29</c:v>
                </c:pt>
                <c:pt idx="863">
                  <c:v>101.32199999999999</c:v>
                </c:pt>
                <c:pt idx="864">
                  <c:v>101.45400000000002</c:v>
                </c:pt>
                <c:pt idx="865">
                  <c:v>101.52</c:v>
                </c:pt>
                <c:pt idx="866">
                  <c:v>101.55199999999999</c:v>
                </c:pt>
                <c:pt idx="867">
                  <c:v>101.61799999999999</c:v>
                </c:pt>
                <c:pt idx="868">
                  <c:v>101.71700000000011</c:v>
                </c:pt>
                <c:pt idx="869">
                  <c:v>101.74900000000002</c:v>
                </c:pt>
                <c:pt idx="870">
                  <c:v>101.782</c:v>
                </c:pt>
                <c:pt idx="871">
                  <c:v>101.881</c:v>
                </c:pt>
                <c:pt idx="872">
                  <c:v>101.91400000000012</c:v>
                </c:pt>
                <c:pt idx="873">
                  <c:v>101.979</c:v>
                </c:pt>
                <c:pt idx="874">
                  <c:v>102.17699999999998</c:v>
                </c:pt>
                <c:pt idx="875">
                  <c:v>102.374</c:v>
                </c:pt>
                <c:pt idx="876">
                  <c:v>102.40700000000002</c:v>
                </c:pt>
                <c:pt idx="877">
                  <c:v>102.637</c:v>
                </c:pt>
                <c:pt idx="878">
                  <c:v>102.702</c:v>
                </c:pt>
                <c:pt idx="879">
                  <c:v>102.834</c:v>
                </c:pt>
                <c:pt idx="880">
                  <c:v>103.12899999999998</c:v>
                </c:pt>
                <c:pt idx="881">
                  <c:v>103.19499999999999</c:v>
                </c:pt>
                <c:pt idx="882">
                  <c:v>103.22799999999999</c:v>
                </c:pt>
                <c:pt idx="883">
                  <c:v>103.589</c:v>
                </c:pt>
                <c:pt idx="884">
                  <c:v>103.65499999999999</c:v>
                </c:pt>
                <c:pt idx="885">
                  <c:v>103.68799999999999</c:v>
                </c:pt>
                <c:pt idx="886">
                  <c:v>103.819</c:v>
                </c:pt>
                <c:pt idx="887">
                  <c:v>103.85199999999999</c:v>
                </c:pt>
                <c:pt idx="888">
                  <c:v>104.181</c:v>
                </c:pt>
                <c:pt idx="889">
                  <c:v>104.21400000000011</c:v>
                </c:pt>
                <c:pt idx="890">
                  <c:v>104.44400000000013</c:v>
                </c:pt>
                <c:pt idx="891">
                  <c:v>104.476</c:v>
                </c:pt>
                <c:pt idx="892">
                  <c:v>104.509</c:v>
                </c:pt>
                <c:pt idx="893">
                  <c:v>104.706</c:v>
                </c:pt>
                <c:pt idx="894">
                  <c:v>105.133</c:v>
                </c:pt>
                <c:pt idx="895">
                  <c:v>105.363</c:v>
                </c:pt>
                <c:pt idx="896">
                  <c:v>106.053</c:v>
                </c:pt>
                <c:pt idx="897">
                  <c:v>106.251</c:v>
                </c:pt>
                <c:pt idx="898">
                  <c:v>106.61199999999999</c:v>
                </c:pt>
                <c:pt idx="899">
                  <c:v>106.87499999999999</c:v>
                </c:pt>
                <c:pt idx="900">
                  <c:v>107.565</c:v>
                </c:pt>
                <c:pt idx="901">
                  <c:v>107.762</c:v>
                </c:pt>
                <c:pt idx="902">
                  <c:v>107.86</c:v>
                </c:pt>
                <c:pt idx="903">
                  <c:v>107.926</c:v>
                </c:pt>
                <c:pt idx="904">
                  <c:v>107.959</c:v>
                </c:pt>
                <c:pt idx="905">
                  <c:v>108.057</c:v>
                </c:pt>
                <c:pt idx="906">
                  <c:v>108.12299999999998</c:v>
                </c:pt>
                <c:pt idx="907">
                  <c:v>108.51700000000002</c:v>
                </c:pt>
                <c:pt idx="908">
                  <c:v>108.55</c:v>
                </c:pt>
                <c:pt idx="909">
                  <c:v>108.649</c:v>
                </c:pt>
                <c:pt idx="910">
                  <c:v>108.813</c:v>
                </c:pt>
                <c:pt idx="911">
                  <c:v>108.846</c:v>
                </c:pt>
                <c:pt idx="912">
                  <c:v>108.94500000000002</c:v>
                </c:pt>
                <c:pt idx="913">
                  <c:v>108.977</c:v>
                </c:pt>
                <c:pt idx="914">
                  <c:v>109.04300000000002</c:v>
                </c:pt>
                <c:pt idx="915">
                  <c:v>109.07599999999998</c:v>
                </c:pt>
                <c:pt idx="916">
                  <c:v>109.37199999999999</c:v>
                </c:pt>
                <c:pt idx="917">
                  <c:v>109.405</c:v>
                </c:pt>
                <c:pt idx="918">
                  <c:v>109.60199999999999</c:v>
                </c:pt>
                <c:pt idx="919">
                  <c:v>109.634</c:v>
                </c:pt>
                <c:pt idx="920">
                  <c:v>109.7</c:v>
                </c:pt>
                <c:pt idx="921">
                  <c:v>109.733</c:v>
                </c:pt>
                <c:pt idx="922">
                  <c:v>109.89700000000002</c:v>
                </c:pt>
                <c:pt idx="923">
                  <c:v>110.193</c:v>
                </c:pt>
                <c:pt idx="924">
                  <c:v>110.357</c:v>
                </c:pt>
                <c:pt idx="925">
                  <c:v>110.52199999999999</c:v>
                </c:pt>
                <c:pt idx="926">
                  <c:v>110.81700000000002</c:v>
                </c:pt>
                <c:pt idx="927">
                  <c:v>110.85</c:v>
                </c:pt>
                <c:pt idx="928">
                  <c:v>110.91600000000011</c:v>
                </c:pt>
                <c:pt idx="929">
                  <c:v>111.277</c:v>
                </c:pt>
                <c:pt idx="930">
                  <c:v>111.343</c:v>
                </c:pt>
                <c:pt idx="931">
                  <c:v>111.44100000000013</c:v>
                </c:pt>
                <c:pt idx="932">
                  <c:v>111.474</c:v>
                </c:pt>
                <c:pt idx="933">
                  <c:v>111.57299999999998</c:v>
                </c:pt>
                <c:pt idx="934">
                  <c:v>111.60599999999998</c:v>
                </c:pt>
                <c:pt idx="935">
                  <c:v>111.639</c:v>
                </c:pt>
                <c:pt idx="936">
                  <c:v>111.70400000000002</c:v>
                </c:pt>
                <c:pt idx="937">
                  <c:v>111.869</c:v>
                </c:pt>
                <c:pt idx="938">
                  <c:v>112.066</c:v>
                </c:pt>
                <c:pt idx="939">
                  <c:v>112.723</c:v>
                </c:pt>
                <c:pt idx="940">
                  <c:v>113.018</c:v>
                </c:pt>
                <c:pt idx="941">
                  <c:v>113.14999999999999</c:v>
                </c:pt>
                <c:pt idx="942">
                  <c:v>113.21600000000002</c:v>
                </c:pt>
                <c:pt idx="943">
                  <c:v>113.248</c:v>
                </c:pt>
                <c:pt idx="944">
                  <c:v>113.577</c:v>
                </c:pt>
                <c:pt idx="945">
                  <c:v>113.643</c:v>
                </c:pt>
                <c:pt idx="946">
                  <c:v>113.87299999999998</c:v>
                </c:pt>
                <c:pt idx="947">
                  <c:v>113.90600000000002</c:v>
                </c:pt>
                <c:pt idx="948">
                  <c:v>114.004</c:v>
                </c:pt>
                <c:pt idx="949">
                  <c:v>114.03700000000002</c:v>
                </c:pt>
                <c:pt idx="950">
                  <c:v>114.10299999999998</c:v>
                </c:pt>
                <c:pt idx="951">
                  <c:v>114.333</c:v>
                </c:pt>
                <c:pt idx="952">
                  <c:v>114.46400000000011</c:v>
                </c:pt>
                <c:pt idx="953">
                  <c:v>114.53</c:v>
                </c:pt>
                <c:pt idx="954">
                  <c:v>114.62799999999999</c:v>
                </c:pt>
                <c:pt idx="955">
                  <c:v>114.85799999999999</c:v>
                </c:pt>
                <c:pt idx="956">
                  <c:v>114.92400000000002</c:v>
                </c:pt>
                <c:pt idx="957">
                  <c:v>114.95700000000002</c:v>
                </c:pt>
                <c:pt idx="958">
                  <c:v>114.99000000000002</c:v>
                </c:pt>
                <c:pt idx="959">
                  <c:v>115.121</c:v>
                </c:pt>
                <c:pt idx="960">
                  <c:v>115.45</c:v>
                </c:pt>
                <c:pt idx="961">
                  <c:v>115.64700000000002</c:v>
                </c:pt>
                <c:pt idx="962">
                  <c:v>115.745</c:v>
                </c:pt>
                <c:pt idx="963">
                  <c:v>115.97499999999999</c:v>
                </c:pt>
                <c:pt idx="964">
                  <c:v>116.008</c:v>
                </c:pt>
                <c:pt idx="965">
                  <c:v>116.04100000000011</c:v>
                </c:pt>
                <c:pt idx="966">
                  <c:v>116.238</c:v>
                </c:pt>
                <c:pt idx="967">
                  <c:v>116.36999999999999</c:v>
                </c:pt>
                <c:pt idx="968">
                  <c:v>116.435</c:v>
                </c:pt>
                <c:pt idx="969">
                  <c:v>116.501</c:v>
                </c:pt>
                <c:pt idx="970">
                  <c:v>116.6</c:v>
                </c:pt>
                <c:pt idx="971">
                  <c:v>116.63199999999999</c:v>
                </c:pt>
                <c:pt idx="972">
                  <c:v>116.66499999999999</c:v>
                </c:pt>
                <c:pt idx="973">
                  <c:v>116.86199999999999</c:v>
                </c:pt>
                <c:pt idx="974">
                  <c:v>117.092</c:v>
                </c:pt>
                <c:pt idx="975">
                  <c:v>117.35499999999999</c:v>
                </c:pt>
                <c:pt idx="976">
                  <c:v>117.38799999999999</c:v>
                </c:pt>
                <c:pt idx="977">
                  <c:v>117.45400000000002</c:v>
                </c:pt>
                <c:pt idx="978">
                  <c:v>117.48700000000002</c:v>
                </c:pt>
                <c:pt idx="979">
                  <c:v>117.52</c:v>
                </c:pt>
                <c:pt idx="980">
                  <c:v>117.55199999999999</c:v>
                </c:pt>
                <c:pt idx="981">
                  <c:v>117.61799999999999</c:v>
                </c:pt>
                <c:pt idx="982">
                  <c:v>117.684</c:v>
                </c:pt>
                <c:pt idx="983">
                  <c:v>117.74900000000002</c:v>
                </c:pt>
                <c:pt idx="984">
                  <c:v>117.91400000000012</c:v>
                </c:pt>
                <c:pt idx="985">
                  <c:v>117.979</c:v>
                </c:pt>
                <c:pt idx="986">
                  <c:v>118.17699999999998</c:v>
                </c:pt>
                <c:pt idx="987">
                  <c:v>118.242</c:v>
                </c:pt>
                <c:pt idx="988">
                  <c:v>118.27499999999999</c:v>
                </c:pt>
                <c:pt idx="989">
                  <c:v>118.34100000000002</c:v>
                </c:pt>
                <c:pt idx="990">
                  <c:v>118.40700000000002</c:v>
                </c:pt>
                <c:pt idx="991">
                  <c:v>118.43900000000002</c:v>
                </c:pt>
                <c:pt idx="992">
                  <c:v>118.47199999999999</c:v>
                </c:pt>
                <c:pt idx="993">
                  <c:v>118.571</c:v>
                </c:pt>
                <c:pt idx="994">
                  <c:v>118.669</c:v>
                </c:pt>
                <c:pt idx="995">
                  <c:v>118.702</c:v>
                </c:pt>
                <c:pt idx="996">
                  <c:v>118.735</c:v>
                </c:pt>
                <c:pt idx="997">
                  <c:v>118.932</c:v>
                </c:pt>
                <c:pt idx="998">
                  <c:v>118.965</c:v>
                </c:pt>
                <c:pt idx="999">
                  <c:v>119.06400000000002</c:v>
                </c:pt>
                <c:pt idx="1000">
                  <c:v>119.35899999999998</c:v>
                </c:pt>
                <c:pt idx="1001">
                  <c:v>119.392</c:v>
                </c:pt>
                <c:pt idx="1002">
                  <c:v>119.65499999999999</c:v>
                </c:pt>
                <c:pt idx="1003">
                  <c:v>119.88499999999999</c:v>
                </c:pt>
                <c:pt idx="1004">
                  <c:v>119.91800000000002</c:v>
                </c:pt>
                <c:pt idx="1005">
                  <c:v>119.98400000000002</c:v>
                </c:pt>
                <c:pt idx="1006">
                  <c:v>120.01600000000002</c:v>
                </c:pt>
                <c:pt idx="1007">
                  <c:v>120.08199999999999</c:v>
                </c:pt>
                <c:pt idx="1008">
                  <c:v>120.312</c:v>
                </c:pt>
                <c:pt idx="1009">
                  <c:v>120.476</c:v>
                </c:pt>
                <c:pt idx="1010">
                  <c:v>120.542</c:v>
                </c:pt>
                <c:pt idx="1011">
                  <c:v>120.57499999999999</c:v>
                </c:pt>
                <c:pt idx="1012">
                  <c:v>120.706</c:v>
                </c:pt>
                <c:pt idx="1013">
                  <c:v>120.739</c:v>
                </c:pt>
                <c:pt idx="1014">
                  <c:v>120.80499999999999</c:v>
                </c:pt>
                <c:pt idx="1015">
                  <c:v>120.871</c:v>
                </c:pt>
                <c:pt idx="1016">
                  <c:v>120.90300000000002</c:v>
                </c:pt>
                <c:pt idx="1017">
                  <c:v>120.93600000000002</c:v>
                </c:pt>
                <c:pt idx="1018">
                  <c:v>121.002</c:v>
                </c:pt>
                <c:pt idx="1019">
                  <c:v>121.199</c:v>
                </c:pt>
                <c:pt idx="1020">
                  <c:v>121.232</c:v>
                </c:pt>
                <c:pt idx="1021">
                  <c:v>121.331</c:v>
                </c:pt>
                <c:pt idx="1022">
                  <c:v>121.363</c:v>
                </c:pt>
                <c:pt idx="1023">
                  <c:v>121.429</c:v>
                </c:pt>
                <c:pt idx="1024">
                  <c:v>121.462</c:v>
                </c:pt>
                <c:pt idx="1025">
                  <c:v>121.593</c:v>
                </c:pt>
                <c:pt idx="1026">
                  <c:v>121.62599999999998</c:v>
                </c:pt>
                <c:pt idx="1027">
                  <c:v>121.65899999999998</c:v>
                </c:pt>
                <c:pt idx="1028">
                  <c:v>121.79100000000011</c:v>
                </c:pt>
                <c:pt idx="1029">
                  <c:v>121.82299999999998</c:v>
                </c:pt>
                <c:pt idx="1030">
                  <c:v>121.889</c:v>
                </c:pt>
                <c:pt idx="1031">
                  <c:v>121.922</c:v>
                </c:pt>
                <c:pt idx="1032">
                  <c:v>121.955</c:v>
                </c:pt>
                <c:pt idx="1033">
                  <c:v>121.988</c:v>
                </c:pt>
                <c:pt idx="1034">
                  <c:v>122.021</c:v>
                </c:pt>
                <c:pt idx="1035">
                  <c:v>122.15199999999999</c:v>
                </c:pt>
                <c:pt idx="1036">
                  <c:v>122.18499999999999</c:v>
                </c:pt>
                <c:pt idx="1037">
                  <c:v>122.218</c:v>
                </c:pt>
                <c:pt idx="1038">
                  <c:v>122.251</c:v>
                </c:pt>
                <c:pt idx="1039">
                  <c:v>122.283</c:v>
                </c:pt>
                <c:pt idx="1040">
                  <c:v>122.316</c:v>
                </c:pt>
                <c:pt idx="1041">
                  <c:v>122.38199999999999</c:v>
                </c:pt>
                <c:pt idx="1042">
                  <c:v>122.54600000000002</c:v>
                </c:pt>
                <c:pt idx="1043">
                  <c:v>122.57899999999998</c:v>
                </c:pt>
                <c:pt idx="1044">
                  <c:v>122.645</c:v>
                </c:pt>
                <c:pt idx="1045">
                  <c:v>122.67799999999998</c:v>
                </c:pt>
                <c:pt idx="1046">
                  <c:v>122.74300000000002</c:v>
                </c:pt>
                <c:pt idx="1047">
                  <c:v>122.809</c:v>
                </c:pt>
                <c:pt idx="1048">
                  <c:v>122.842</c:v>
                </c:pt>
                <c:pt idx="1049">
                  <c:v>122.94000000000011</c:v>
                </c:pt>
                <c:pt idx="1050">
                  <c:v>123.039</c:v>
                </c:pt>
                <c:pt idx="1051">
                  <c:v>123.07199999999999</c:v>
                </c:pt>
                <c:pt idx="1052">
                  <c:v>123.10499999999999</c:v>
                </c:pt>
                <c:pt idx="1053">
                  <c:v>123.13799999999999</c:v>
                </c:pt>
                <c:pt idx="1054">
                  <c:v>123.16999999999999</c:v>
                </c:pt>
                <c:pt idx="1055">
                  <c:v>123.203</c:v>
                </c:pt>
                <c:pt idx="1056">
                  <c:v>123.236</c:v>
                </c:pt>
                <c:pt idx="1057">
                  <c:v>123.26900000000002</c:v>
                </c:pt>
                <c:pt idx="1058">
                  <c:v>123.30199999999999</c:v>
                </c:pt>
                <c:pt idx="1059">
                  <c:v>123.33499999999999</c:v>
                </c:pt>
                <c:pt idx="1060">
                  <c:v>123.4</c:v>
                </c:pt>
                <c:pt idx="1061">
                  <c:v>123.43300000000002</c:v>
                </c:pt>
                <c:pt idx="1062">
                  <c:v>123.46600000000002</c:v>
                </c:pt>
                <c:pt idx="1063">
                  <c:v>123.49900000000002</c:v>
                </c:pt>
                <c:pt idx="1064">
                  <c:v>123.532</c:v>
                </c:pt>
                <c:pt idx="1065">
                  <c:v>123.598</c:v>
                </c:pt>
                <c:pt idx="1066">
                  <c:v>123.696</c:v>
                </c:pt>
                <c:pt idx="1067">
                  <c:v>123.729</c:v>
                </c:pt>
                <c:pt idx="1068">
                  <c:v>123.762</c:v>
                </c:pt>
                <c:pt idx="1069">
                  <c:v>123.926</c:v>
                </c:pt>
                <c:pt idx="1070">
                  <c:v>123.959</c:v>
                </c:pt>
                <c:pt idx="1071">
                  <c:v>123.992</c:v>
                </c:pt>
                <c:pt idx="1072">
                  <c:v>124.02499999999999</c:v>
                </c:pt>
                <c:pt idx="1073">
                  <c:v>124.057</c:v>
                </c:pt>
                <c:pt idx="1074">
                  <c:v>124.09</c:v>
                </c:pt>
                <c:pt idx="1075">
                  <c:v>124.12299999999998</c:v>
                </c:pt>
                <c:pt idx="1076">
                  <c:v>124.18899999999998</c:v>
                </c:pt>
                <c:pt idx="1077">
                  <c:v>124.22199999999999</c:v>
                </c:pt>
                <c:pt idx="1078">
                  <c:v>124.255</c:v>
                </c:pt>
                <c:pt idx="1079">
                  <c:v>124.28700000000002</c:v>
                </c:pt>
                <c:pt idx="1080">
                  <c:v>124.32</c:v>
                </c:pt>
                <c:pt idx="1081">
                  <c:v>124.35299999999998</c:v>
                </c:pt>
                <c:pt idx="1082">
                  <c:v>124.386</c:v>
                </c:pt>
                <c:pt idx="1083">
                  <c:v>124.41900000000011</c:v>
                </c:pt>
                <c:pt idx="1084">
                  <c:v>124.452</c:v>
                </c:pt>
                <c:pt idx="1085">
                  <c:v>124.485</c:v>
                </c:pt>
                <c:pt idx="1086">
                  <c:v>124.51700000000002</c:v>
                </c:pt>
                <c:pt idx="1087">
                  <c:v>124.583</c:v>
                </c:pt>
                <c:pt idx="1088">
                  <c:v>124.616</c:v>
                </c:pt>
                <c:pt idx="1089">
                  <c:v>124.649</c:v>
                </c:pt>
                <c:pt idx="1090">
                  <c:v>124.715</c:v>
                </c:pt>
                <c:pt idx="1091">
                  <c:v>124.74700000000011</c:v>
                </c:pt>
                <c:pt idx="1092">
                  <c:v>124.78</c:v>
                </c:pt>
                <c:pt idx="1093">
                  <c:v>124.813</c:v>
                </c:pt>
                <c:pt idx="1094">
                  <c:v>124.846</c:v>
                </c:pt>
                <c:pt idx="1095">
                  <c:v>124.87899999999998</c:v>
                </c:pt>
                <c:pt idx="1096">
                  <c:v>124.91200000000002</c:v>
                </c:pt>
                <c:pt idx="1097">
                  <c:v>124.94500000000002</c:v>
                </c:pt>
                <c:pt idx="1098">
                  <c:v>124.977</c:v>
                </c:pt>
                <c:pt idx="1099">
                  <c:v>125.01</c:v>
                </c:pt>
                <c:pt idx="1100">
                  <c:v>125.04300000000002</c:v>
                </c:pt>
                <c:pt idx="1101">
                  <c:v>125.07599999999998</c:v>
                </c:pt>
                <c:pt idx="1102">
                  <c:v>125.10899999999998</c:v>
                </c:pt>
                <c:pt idx="1103">
                  <c:v>125.142</c:v>
                </c:pt>
                <c:pt idx="1104">
                  <c:v>125.17499999999998</c:v>
                </c:pt>
                <c:pt idx="1105">
                  <c:v>125.20700000000002</c:v>
                </c:pt>
                <c:pt idx="1106">
                  <c:v>125.24000000000002</c:v>
                </c:pt>
                <c:pt idx="1107">
                  <c:v>125.273</c:v>
                </c:pt>
                <c:pt idx="1108">
                  <c:v>125.306</c:v>
                </c:pt>
                <c:pt idx="1109">
                  <c:v>125.339</c:v>
                </c:pt>
                <c:pt idx="1110">
                  <c:v>125.37199999999999</c:v>
                </c:pt>
                <c:pt idx="1111">
                  <c:v>125.405</c:v>
                </c:pt>
                <c:pt idx="1112">
                  <c:v>125.43700000000011</c:v>
                </c:pt>
                <c:pt idx="1113">
                  <c:v>125.47</c:v>
                </c:pt>
                <c:pt idx="1114">
                  <c:v>125.503</c:v>
                </c:pt>
                <c:pt idx="1115">
                  <c:v>125.536</c:v>
                </c:pt>
                <c:pt idx="1116">
                  <c:v>125.569</c:v>
                </c:pt>
                <c:pt idx="1117">
                  <c:v>125.60199999999999</c:v>
                </c:pt>
                <c:pt idx="1118">
                  <c:v>125.634</c:v>
                </c:pt>
                <c:pt idx="1119">
                  <c:v>125.667</c:v>
                </c:pt>
                <c:pt idx="1120">
                  <c:v>125.7</c:v>
                </c:pt>
                <c:pt idx="1121">
                  <c:v>125.733</c:v>
                </c:pt>
                <c:pt idx="1122">
                  <c:v>125.76600000000002</c:v>
                </c:pt>
                <c:pt idx="1123">
                  <c:v>125.79900000000002</c:v>
                </c:pt>
                <c:pt idx="1124">
                  <c:v>125.83199999999999</c:v>
                </c:pt>
                <c:pt idx="1125">
                  <c:v>125.864</c:v>
                </c:pt>
                <c:pt idx="1126">
                  <c:v>125.89700000000002</c:v>
                </c:pt>
                <c:pt idx="1127">
                  <c:v>125.93</c:v>
                </c:pt>
                <c:pt idx="1128">
                  <c:v>125.96300000000002</c:v>
                </c:pt>
                <c:pt idx="1129">
                  <c:v>125.99600000000002</c:v>
                </c:pt>
                <c:pt idx="1130">
                  <c:v>126.029</c:v>
                </c:pt>
                <c:pt idx="1131">
                  <c:v>126.062</c:v>
                </c:pt>
                <c:pt idx="1132">
                  <c:v>126.09400000000002</c:v>
                </c:pt>
                <c:pt idx="1133">
                  <c:v>126.127</c:v>
                </c:pt>
                <c:pt idx="1134">
                  <c:v>126.16</c:v>
                </c:pt>
                <c:pt idx="1135">
                  <c:v>126.193</c:v>
                </c:pt>
                <c:pt idx="1136">
                  <c:v>126.226</c:v>
                </c:pt>
                <c:pt idx="1137">
                  <c:v>126.259</c:v>
                </c:pt>
                <c:pt idx="1138">
                  <c:v>126.292</c:v>
                </c:pt>
                <c:pt idx="1139">
                  <c:v>126.324</c:v>
                </c:pt>
                <c:pt idx="1140">
                  <c:v>126.357</c:v>
                </c:pt>
                <c:pt idx="1141">
                  <c:v>126.39</c:v>
                </c:pt>
                <c:pt idx="1142">
                  <c:v>126.423</c:v>
                </c:pt>
                <c:pt idx="1143">
                  <c:v>126.456</c:v>
                </c:pt>
                <c:pt idx="1144">
                  <c:v>126.489</c:v>
                </c:pt>
                <c:pt idx="1145">
                  <c:v>126.52199999999999</c:v>
                </c:pt>
                <c:pt idx="1146">
                  <c:v>126.554</c:v>
                </c:pt>
                <c:pt idx="1147">
                  <c:v>126.587</c:v>
                </c:pt>
                <c:pt idx="1148">
                  <c:v>126.61999999999999</c:v>
                </c:pt>
                <c:pt idx="1149">
                  <c:v>126.65299999999998</c:v>
                </c:pt>
                <c:pt idx="1150">
                  <c:v>126.68599999999998</c:v>
                </c:pt>
                <c:pt idx="1151">
                  <c:v>126.71900000000002</c:v>
                </c:pt>
                <c:pt idx="1152">
                  <c:v>126.752</c:v>
                </c:pt>
                <c:pt idx="1153">
                  <c:v>126.78400000000002</c:v>
                </c:pt>
                <c:pt idx="1154">
                  <c:v>126.81700000000002</c:v>
                </c:pt>
                <c:pt idx="1155">
                  <c:v>126.85</c:v>
                </c:pt>
                <c:pt idx="1156">
                  <c:v>126.883</c:v>
                </c:pt>
                <c:pt idx="1157">
                  <c:v>126.91600000000011</c:v>
                </c:pt>
                <c:pt idx="1158">
                  <c:v>126.94900000000011</c:v>
                </c:pt>
                <c:pt idx="1159">
                  <c:v>126.982</c:v>
                </c:pt>
                <c:pt idx="1160">
                  <c:v>127.01400000000002</c:v>
                </c:pt>
                <c:pt idx="1161">
                  <c:v>127.04700000000011</c:v>
                </c:pt>
                <c:pt idx="1162">
                  <c:v>127.08</c:v>
                </c:pt>
                <c:pt idx="1163">
                  <c:v>127.113</c:v>
                </c:pt>
                <c:pt idx="1164">
                  <c:v>127.146</c:v>
                </c:pt>
                <c:pt idx="1165">
                  <c:v>127.17899999999995</c:v>
                </c:pt>
                <c:pt idx="1166">
                  <c:v>127.21100000000011</c:v>
                </c:pt>
                <c:pt idx="1167">
                  <c:v>127.24400000000011</c:v>
                </c:pt>
                <c:pt idx="1168">
                  <c:v>127.277</c:v>
                </c:pt>
                <c:pt idx="1169">
                  <c:v>127.31</c:v>
                </c:pt>
                <c:pt idx="1170">
                  <c:v>127.343</c:v>
                </c:pt>
                <c:pt idx="1171">
                  <c:v>127.37599999999998</c:v>
                </c:pt>
                <c:pt idx="1172">
                  <c:v>127.40900000000002</c:v>
                </c:pt>
                <c:pt idx="1173">
                  <c:v>127.44100000000013</c:v>
                </c:pt>
                <c:pt idx="1174">
                  <c:v>127.474</c:v>
                </c:pt>
                <c:pt idx="1175">
                  <c:v>127.50700000000002</c:v>
                </c:pt>
                <c:pt idx="1176">
                  <c:v>127.54</c:v>
                </c:pt>
                <c:pt idx="1177">
                  <c:v>127.57299999999998</c:v>
                </c:pt>
                <c:pt idx="1178">
                  <c:v>127.60599999999998</c:v>
                </c:pt>
                <c:pt idx="1179">
                  <c:v>127.639</c:v>
                </c:pt>
                <c:pt idx="1180">
                  <c:v>127.67099999999998</c:v>
                </c:pt>
                <c:pt idx="1181">
                  <c:v>127.70400000000002</c:v>
                </c:pt>
                <c:pt idx="1182">
                  <c:v>127.73700000000002</c:v>
                </c:pt>
                <c:pt idx="1183">
                  <c:v>127.77</c:v>
                </c:pt>
                <c:pt idx="1184">
                  <c:v>127.836</c:v>
                </c:pt>
                <c:pt idx="1185">
                  <c:v>127.869</c:v>
                </c:pt>
                <c:pt idx="1186">
                  <c:v>127.90100000000002</c:v>
                </c:pt>
                <c:pt idx="1187">
                  <c:v>127.93400000000011</c:v>
                </c:pt>
                <c:pt idx="1188">
                  <c:v>127.96700000000011</c:v>
                </c:pt>
                <c:pt idx="1189">
                  <c:v>128</c:v>
                </c:pt>
                <c:pt idx="1190">
                  <c:v>128.066</c:v>
                </c:pt>
                <c:pt idx="1191">
                  <c:v>128.09900000000002</c:v>
                </c:pt>
                <c:pt idx="1192">
                  <c:v>128.131</c:v>
                </c:pt>
                <c:pt idx="1193">
                  <c:v>128.16399999999999</c:v>
                </c:pt>
                <c:pt idx="1194">
                  <c:v>128.197</c:v>
                </c:pt>
                <c:pt idx="1195">
                  <c:v>128.22999999999999</c:v>
                </c:pt>
                <c:pt idx="1196">
                  <c:v>128.26300000000001</c:v>
                </c:pt>
                <c:pt idx="1197">
                  <c:v>128.29599999999999</c:v>
                </c:pt>
                <c:pt idx="1198">
                  <c:v>128.32900000000001</c:v>
                </c:pt>
                <c:pt idx="1199">
                  <c:v>128.36100000000022</c:v>
                </c:pt>
                <c:pt idx="1200">
                  <c:v>128.39400000000001</c:v>
                </c:pt>
                <c:pt idx="1201">
                  <c:v>128.42700000000022</c:v>
                </c:pt>
                <c:pt idx="1202">
                  <c:v>128.46</c:v>
                </c:pt>
                <c:pt idx="1203">
                  <c:v>128.49300000000002</c:v>
                </c:pt>
                <c:pt idx="1204">
                  <c:v>128.559</c:v>
                </c:pt>
                <c:pt idx="1205">
                  <c:v>128.59100000000001</c:v>
                </c:pt>
                <c:pt idx="1206">
                  <c:v>128.624</c:v>
                </c:pt>
                <c:pt idx="1207">
                  <c:v>128.65700000000001</c:v>
                </c:pt>
                <c:pt idx="1208">
                  <c:v>128.69</c:v>
                </c:pt>
                <c:pt idx="1209">
                  <c:v>128.72300000000001</c:v>
                </c:pt>
                <c:pt idx="1210">
                  <c:v>128.756</c:v>
                </c:pt>
                <c:pt idx="1211">
                  <c:v>128.78900000000002</c:v>
                </c:pt>
                <c:pt idx="1212">
                  <c:v>128.82100000000023</c:v>
                </c:pt>
                <c:pt idx="1213">
                  <c:v>128.85400000000001</c:v>
                </c:pt>
                <c:pt idx="1214">
                  <c:v>128.92000000000004</c:v>
                </c:pt>
                <c:pt idx="1215">
                  <c:v>128.953</c:v>
                </c:pt>
                <c:pt idx="1216">
                  <c:v>129.018</c:v>
                </c:pt>
                <c:pt idx="1217">
                  <c:v>129.05100000000004</c:v>
                </c:pt>
                <c:pt idx="1218">
                  <c:v>129.084</c:v>
                </c:pt>
                <c:pt idx="1219">
                  <c:v>129.11699999999999</c:v>
                </c:pt>
                <c:pt idx="1220">
                  <c:v>129.15</c:v>
                </c:pt>
                <c:pt idx="1221">
                  <c:v>129.18300000000002</c:v>
                </c:pt>
                <c:pt idx="1222">
                  <c:v>129.21599999999998</c:v>
                </c:pt>
                <c:pt idx="1223">
                  <c:v>129.28100000000001</c:v>
                </c:pt>
                <c:pt idx="1224">
                  <c:v>129.31399999999999</c:v>
                </c:pt>
                <c:pt idx="1225">
                  <c:v>129.34700000000001</c:v>
                </c:pt>
                <c:pt idx="1226">
                  <c:v>129.38000000000022</c:v>
                </c:pt>
                <c:pt idx="1227">
                  <c:v>129.446</c:v>
                </c:pt>
                <c:pt idx="1228">
                  <c:v>129.47800000000001</c:v>
                </c:pt>
                <c:pt idx="1229">
                  <c:v>129.511</c:v>
                </c:pt>
                <c:pt idx="1230">
                  <c:v>129.54399999999998</c:v>
                </c:pt>
                <c:pt idx="1231">
                  <c:v>129.577</c:v>
                </c:pt>
                <c:pt idx="1232">
                  <c:v>129.60999999999999</c:v>
                </c:pt>
                <c:pt idx="1233">
                  <c:v>129.64299999999997</c:v>
                </c:pt>
                <c:pt idx="1234">
                  <c:v>129.67599999999999</c:v>
                </c:pt>
                <c:pt idx="1235">
                  <c:v>129.708</c:v>
                </c:pt>
                <c:pt idx="1236">
                  <c:v>129.74099999999999</c:v>
                </c:pt>
                <c:pt idx="1237">
                  <c:v>129.77399999999992</c:v>
                </c:pt>
                <c:pt idx="1238">
                  <c:v>129.80700000000004</c:v>
                </c:pt>
                <c:pt idx="1239">
                  <c:v>129.84</c:v>
                </c:pt>
                <c:pt idx="1240">
                  <c:v>129.93800000000007</c:v>
                </c:pt>
                <c:pt idx="1241">
                  <c:v>129.971</c:v>
                </c:pt>
                <c:pt idx="1242">
                  <c:v>130.00399999999999</c:v>
                </c:pt>
                <c:pt idx="1243">
                  <c:v>130.03700000000001</c:v>
                </c:pt>
                <c:pt idx="1244">
                  <c:v>130.07</c:v>
                </c:pt>
                <c:pt idx="1245">
                  <c:v>130.10300000000001</c:v>
                </c:pt>
                <c:pt idx="1246">
                  <c:v>130.136</c:v>
                </c:pt>
                <c:pt idx="1247">
                  <c:v>130.16800000000001</c:v>
                </c:pt>
                <c:pt idx="1248">
                  <c:v>130.20099999999999</c:v>
                </c:pt>
                <c:pt idx="1249">
                  <c:v>130.267</c:v>
                </c:pt>
                <c:pt idx="1250">
                  <c:v>130.36600000000001</c:v>
                </c:pt>
                <c:pt idx="1251">
                  <c:v>130.43100000000001</c:v>
                </c:pt>
                <c:pt idx="1252">
                  <c:v>130.464</c:v>
                </c:pt>
                <c:pt idx="1253">
                  <c:v>130.49700000000001</c:v>
                </c:pt>
                <c:pt idx="1254">
                  <c:v>130.53</c:v>
                </c:pt>
                <c:pt idx="1255">
                  <c:v>130.56300000000002</c:v>
                </c:pt>
                <c:pt idx="1256">
                  <c:v>130.595</c:v>
                </c:pt>
                <c:pt idx="1257">
                  <c:v>130.62800000000001</c:v>
                </c:pt>
                <c:pt idx="1258">
                  <c:v>130.661</c:v>
                </c:pt>
                <c:pt idx="1259">
                  <c:v>130.79300000000001</c:v>
                </c:pt>
                <c:pt idx="1260">
                  <c:v>130.82500000000007</c:v>
                </c:pt>
                <c:pt idx="1261">
                  <c:v>130.85800000000026</c:v>
                </c:pt>
                <c:pt idx="1262">
                  <c:v>130.89100000000022</c:v>
                </c:pt>
                <c:pt idx="1263">
                  <c:v>130.95700000000022</c:v>
                </c:pt>
                <c:pt idx="1264">
                  <c:v>130.99</c:v>
                </c:pt>
                <c:pt idx="1265">
                  <c:v>131.023</c:v>
                </c:pt>
                <c:pt idx="1266">
                  <c:v>131.05500000000001</c:v>
                </c:pt>
                <c:pt idx="1267">
                  <c:v>131.12100000000001</c:v>
                </c:pt>
                <c:pt idx="1268">
                  <c:v>131.154</c:v>
                </c:pt>
                <c:pt idx="1269">
                  <c:v>131.25300000000001</c:v>
                </c:pt>
                <c:pt idx="1270">
                  <c:v>131.285</c:v>
                </c:pt>
                <c:pt idx="1271">
                  <c:v>131.35100000000023</c:v>
                </c:pt>
                <c:pt idx="1272">
                  <c:v>131.38400000000001</c:v>
                </c:pt>
                <c:pt idx="1273">
                  <c:v>131.45000000000007</c:v>
                </c:pt>
                <c:pt idx="1274">
                  <c:v>131.483</c:v>
                </c:pt>
                <c:pt idx="1275">
                  <c:v>131.51499999999999</c:v>
                </c:pt>
                <c:pt idx="1276">
                  <c:v>131.548</c:v>
                </c:pt>
                <c:pt idx="1277">
                  <c:v>131.58100000000007</c:v>
                </c:pt>
                <c:pt idx="1278">
                  <c:v>131.68</c:v>
                </c:pt>
                <c:pt idx="1279">
                  <c:v>131.71299999999997</c:v>
                </c:pt>
                <c:pt idx="1280">
                  <c:v>131.74499999999998</c:v>
                </c:pt>
                <c:pt idx="1281">
                  <c:v>131.77799999999999</c:v>
                </c:pt>
                <c:pt idx="1282">
                  <c:v>131.81100000000001</c:v>
                </c:pt>
                <c:pt idx="1283">
                  <c:v>131.87700000000001</c:v>
                </c:pt>
                <c:pt idx="1284">
                  <c:v>131.91</c:v>
                </c:pt>
                <c:pt idx="1285">
                  <c:v>131.94300000000001</c:v>
                </c:pt>
                <c:pt idx="1286">
                  <c:v>131.97499999999999</c:v>
                </c:pt>
                <c:pt idx="1287">
                  <c:v>132.00800000000001</c:v>
                </c:pt>
                <c:pt idx="1288">
                  <c:v>132.041</c:v>
                </c:pt>
                <c:pt idx="1289">
                  <c:v>132.107</c:v>
                </c:pt>
                <c:pt idx="1290">
                  <c:v>132.13999999999999</c:v>
                </c:pt>
                <c:pt idx="1291">
                  <c:v>132.238</c:v>
                </c:pt>
                <c:pt idx="1292">
                  <c:v>132.27099999999999</c:v>
                </c:pt>
                <c:pt idx="1293">
                  <c:v>132.304</c:v>
                </c:pt>
                <c:pt idx="1294">
                  <c:v>132.33700000000007</c:v>
                </c:pt>
                <c:pt idx="1295">
                  <c:v>132.37</c:v>
                </c:pt>
                <c:pt idx="1296">
                  <c:v>132.40200000000004</c:v>
                </c:pt>
                <c:pt idx="1297">
                  <c:v>132.435</c:v>
                </c:pt>
                <c:pt idx="1298">
                  <c:v>132.53399999999999</c:v>
                </c:pt>
                <c:pt idx="1299">
                  <c:v>132.6</c:v>
                </c:pt>
                <c:pt idx="1300">
                  <c:v>132.66499999999999</c:v>
                </c:pt>
                <c:pt idx="1301">
                  <c:v>132.69800000000001</c:v>
                </c:pt>
                <c:pt idx="1302">
                  <c:v>132.73099999999999</c:v>
                </c:pt>
                <c:pt idx="1303">
                  <c:v>132.76399999999998</c:v>
                </c:pt>
                <c:pt idx="1304">
                  <c:v>132.797</c:v>
                </c:pt>
                <c:pt idx="1305">
                  <c:v>132.83000000000001</c:v>
                </c:pt>
                <c:pt idx="1306">
                  <c:v>132.89500000000001</c:v>
                </c:pt>
                <c:pt idx="1307">
                  <c:v>132.96100000000001</c:v>
                </c:pt>
                <c:pt idx="1308">
                  <c:v>133.06</c:v>
                </c:pt>
                <c:pt idx="1309">
                  <c:v>133.09200000000001</c:v>
                </c:pt>
                <c:pt idx="1310">
                  <c:v>133.15800000000004</c:v>
                </c:pt>
                <c:pt idx="1311">
                  <c:v>133.191</c:v>
                </c:pt>
                <c:pt idx="1312">
                  <c:v>133.22399999999999</c:v>
                </c:pt>
                <c:pt idx="1313">
                  <c:v>133.29</c:v>
                </c:pt>
                <c:pt idx="1314">
                  <c:v>133.35500000000022</c:v>
                </c:pt>
                <c:pt idx="1315">
                  <c:v>133.42100000000022</c:v>
                </c:pt>
                <c:pt idx="1316">
                  <c:v>133.45400000000001</c:v>
                </c:pt>
                <c:pt idx="1317">
                  <c:v>133.55200000000022</c:v>
                </c:pt>
                <c:pt idx="1318">
                  <c:v>133.65100000000001</c:v>
                </c:pt>
                <c:pt idx="1319">
                  <c:v>133.71699999999998</c:v>
                </c:pt>
                <c:pt idx="1320">
                  <c:v>133.74899999999997</c:v>
                </c:pt>
                <c:pt idx="1321">
                  <c:v>133.78200000000001</c:v>
                </c:pt>
                <c:pt idx="1322">
                  <c:v>133.815</c:v>
                </c:pt>
                <c:pt idx="1323">
                  <c:v>133.84800000000001</c:v>
                </c:pt>
                <c:pt idx="1324">
                  <c:v>133.88100000000023</c:v>
                </c:pt>
                <c:pt idx="1325">
                  <c:v>133.91399999999999</c:v>
                </c:pt>
                <c:pt idx="1326">
                  <c:v>133.97900000000001</c:v>
                </c:pt>
                <c:pt idx="1327">
                  <c:v>134.012</c:v>
                </c:pt>
                <c:pt idx="1328">
                  <c:v>134.04499999999999</c:v>
                </c:pt>
                <c:pt idx="1329">
                  <c:v>134.078</c:v>
                </c:pt>
                <c:pt idx="1330">
                  <c:v>134.17699999999999</c:v>
                </c:pt>
                <c:pt idx="1331">
                  <c:v>134.374</c:v>
                </c:pt>
                <c:pt idx="1332">
                  <c:v>134.40700000000001</c:v>
                </c:pt>
                <c:pt idx="1333">
                  <c:v>134.47200000000001</c:v>
                </c:pt>
                <c:pt idx="1334">
                  <c:v>134.53800000000001</c:v>
                </c:pt>
                <c:pt idx="1335">
                  <c:v>134.60399999999998</c:v>
                </c:pt>
                <c:pt idx="1336">
                  <c:v>134.73499999999999</c:v>
                </c:pt>
                <c:pt idx="1337">
                  <c:v>135.06399999999999</c:v>
                </c:pt>
                <c:pt idx="1338">
                  <c:v>135.22800000000001</c:v>
                </c:pt>
                <c:pt idx="1339">
                  <c:v>135.261</c:v>
                </c:pt>
                <c:pt idx="1340">
                  <c:v>135.39200000000022</c:v>
                </c:pt>
                <c:pt idx="1341">
                  <c:v>135.45800000000023</c:v>
                </c:pt>
                <c:pt idx="1342">
                  <c:v>135.524</c:v>
                </c:pt>
                <c:pt idx="1343">
                  <c:v>135.55600000000001</c:v>
                </c:pt>
                <c:pt idx="1344">
                  <c:v>135.721</c:v>
                </c:pt>
                <c:pt idx="1345">
                  <c:v>136.04900000000001</c:v>
                </c:pt>
                <c:pt idx="1346">
                  <c:v>136.11499999999998</c:v>
                </c:pt>
                <c:pt idx="1347">
                  <c:v>136.27899999999997</c:v>
                </c:pt>
                <c:pt idx="1348">
                  <c:v>136.31200000000001</c:v>
                </c:pt>
                <c:pt idx="1349">
                  <c:v>136.411</c:v>
                </c:pt>
                <c:pt idx="1350">
                  <c:v>136.44399999999999</c:v>
                </c:pt>
                <c:pt idx="1351">
                  <c:v>136.476</c:v>
                </c:pt>
                <c:pt idx="1352">
                  <c:v>136.50900000000001</c:v>
                </c:pt>
                <c:pt idx="1353">
                  <c:v>136.542</c:v>
                </c:pt>
                <c:pt idx="1354">
                  <c:v>136.57499999999999</c:v>
                </c:pt>
                <c:pt idx="1355">
                  <c:v>136.70599999999999</c:v>
                </c:pt>
                <c:pt idx="1356">
                  <c:v>136.739</c:v>
                </c:pt>
                <c:pt idx="1357">
                  <c:v>136.77199999999999</c:v>
                </c:pt>
                <c:pt idx="1358">
                  <c:v>136.80500000000001</c:v>
                </c:pt>
                <c:pt idx="1359">
                  <c:v>136.83800000000022</c:v>
                </c:pt>
                <c:pt idx="1360">
                  <c:v>136.87100000000001</c:v>
                </c:pt>
                <c:pt idx="1361">
                  <c:v>136.93600000000001</c:v>
                </c:pt>
                <c:pt idx="1362">
                  <c:v>136.96900000000002</c:v>
                </c:pt>
                <c:pt idx="1363">
                  <c:v>137.101</c:v>
                </c:pt>
                <c:pt idx="1364">
                  <c:v>137.166</c:v>
                </c:pt>
                <c:pt idx="1365">
                  <c:v>137.19900000000001</c:v>
                </c:pt>
                <c:pt idx="1366">
                  <c:v>137.46200000000007</c:v>
                </c:pt>
                <c:pt idx="1367">
                  <c:v>137.495</c:v>
                </c:pt>
                <c:pt idx="1368">
                  <c:v>137.52800000000022</c:v>
                </c:pt>
                <c:pt idx="1369">
                  <c:v>137.56100000000001</c:v>
                </c:pt>
                <c:pt idx="1370">
                  <c:v>137.59300000000002</c:v>
                </c:pt>
                <c:pt idx="1371">
                  <c:v>137.65900000000002</c:v>
                </c:pt>
                <c:pt idx="1372">
                  <c:v>137.75800000000001</c:v>
                </c:pt>
                <c:pt idx="1373">
                  <c:v>137.791</c:v>
                </c:pt>
                <c:pt idx="1374">
                  <c:v>137.82300000000001</c:v>
                </c:pt>
                <c:pt idx="1375">
                  <c:v>137.85600000000022</c:v>
                </c:pt>
                <c:pt idx="1376">
                  <c:v>137.88900000000001</c:v>
                </c:pt>
                <c:pt idx="1377">
                  <c:v>137.98800000000023</c:v>
                </c:pt>
                <c:pt idx="1378">
                  <c:v>138.02100000000004</c:v>
                </c:pt>
                <c:pt idx="1379">
                  <c:v>138.15200000000004</c:v>
                </c:pt>
                <c:pt idx="1380">
                  <c:v>138.316</c:v>
                </c:pt>
                <c:pt idx="1381">
                  <c:v>138.44800000000001</c:v>
                </c:pt>
                <c:pt idx="1382">
                  <c:v>138.48000000000022</c:v>
                </c:pt>
                <c:pt idx="1383">
                  <c:v>138.51300000000001</c:v>
                </c:pt>
                <c:pt idx="1384">
                  <c:v>138.77599999999998</c:v>
                </c:pt>
                <c:pt idx="1385">
                  <c:v>138.809</c:v>
                </c:pt>
                <c:pt idx="1386">
                  <c:v>138.875</c:v>
                </c:pt>
                <c:pt idx="1387">
                  <c:v>138.90800000000004</c:v>
                </c:pt>
                <c:pt idx="1388">
                  <c:v>139.03900000000002</c:v>
                </c:pt>
                <c:pt idx="1389">
                  <c:v>139.30200000000022</c:v>
                </c:pt>
                <c:pt idx="1390">
                  <c:v>139.79499999999999</c:v>
                </c:pt>
                <c:pt idx="1391">
                  <c:v>139.92600000000004</c:v>
                </c:pt>
                <c:pt idx="1392">
                  <c:v>140.09</c:v>
                </c:pt>
                <c:pt idx="1393">
                  <c:v>140.87900000000002</c:v>
                </c:pt>
                <c:pt idx="1394">
                  <c:v>141.04300000000001</c:v>
                </c:pt>
                <c:pt idx="1395">
                  <c:v>141.30600000000001</c:v>
                </c:pt>
                <c:pt idx="1396">
                  <c:v>142.06200000000001</c:v>
                </c:pt>
                <c:pt idx="1397">
                  <c:v>142.81700000000001</c:v>
                </c:pt>
                <c:pt idx="1398">
                  <c:v>143.96700000000001</c:v>
                </c:pt>
                <c:pt idx="1399">
                  <c:v>144.197</c:v>
                </c:pt>
                <c:pt idx="1400">
                  <c:v>145.60999999999999</c:v>
                </c:pt>
                <c:pt idx="1401">
                  <c:v>145.93800000000007</c:v>
                </c:pt>
                <c:pt idx="1402">
                  <c:v>146.49700000000001</c:v>
                </c:pt>
                <c:pt idx="1403">
                  <c:v>146.85800000000026</c:v>
                </c:pt>
                <c:pt idx="1404">
                  <c:v>146.95700000000022</c:v>
                </c:pt>
                <c:pt idx="1405">
                  <c:v>148.501</c:v>
                </c:pt>
                <c:pt idx="1406">
                  <c:v>148.6</c:v>
                </c:pt>
                <c:pt idx="1407">
                  <c:v>149.06</c:v>
                </c:pt>
                <c:pt idx="1408">
                  <c:v>151.35900000000001</c:v>
                </c:pt>
                <c:pt idx="1409">
                  <c:v>153.626</c:v>
                </c:pt>
              </c:numCache>
            </c:numRef>
          </c:xVal>
          <c:yVal>
            <c:numRef>
              <c:f>KM_est_trt_topo!$C$2:$C$1732</c:f>
              <c:numCache>
                <c:formatCode>General</c:formatCode>
                <c:ptCount val="1731"/>
                <c:pt idx="0">
                  <c:v>1</c:v>
                </c:pt>
                <c:pt idx="1">
                  <c:v>1</c:v>
                </c:pt>
                <c:pt idx="2">
                  <c:v>1</c:v>
                </c:pt>
                <c:pt idx="3">
                  <c:v>1</c:v>
                </c:pt>
                <c:pt idx="4">
                  <c:v>1</c:v>
                </c:pt>
                <c:pt idx="5">
                  <c:v>1</c:v>
                </c:pt>
                <c:pt idx="6">
                  <c:v>0.99868766399999997</c:v>
                </c:pt>
                <c:pt idx="7">
                  <c:v>0.99868766399999997</c:v>
                </c:pt>
                <c:pt idx="8">
                  <c:v>0.99868766399999997</c:v>
                </c:pt>
                <c:pt idx="9">
                  <c:v>0.99868766399999997</c:v>
                </c:pt>
                <c:pt idx="10">
                  <c:v>0.99868766399999997</c:v>
                </c:pt>
                <c:pt idx="11">
                  <c:v>0.99868766399999997</c:v>
                </c:pt>
                <c:pt idx="12">
                  <c:v>0.99868766399999997</c:v>
                </c:pt>
                <c:pt idx="13">
                  <c:v>0.99868766399999997</c:v>
                </c:pt>
                <c:pt idx="14">
                  <c:v>0.99737360129999997</c:v>
                </c:pt>
                <c:pt idx="15">
                  <c:v>0.99737360129999997</c:v>
                </c:pt>
                <c:pt idx="16">
                  <c:v>0.99605953860000063</c:v>
                </c:pt>
                <c:pt idx="17">
                  <c:v>0.99605953860000063</c:v>
                </c:pt>
                <c:pt idx="18">
                  <c:v>0.99605953860000063</c:v>
                </c:pt>
                <c:pt idx="19">
                  <c:v>0.99605953860000063</c:v>
                </c:pt>
                <c:pt idx="20">
                  <c:v>0.99605953860000063</c:v>
                </c:pt>
                <c:pt idx="21">
                  <c:v>0.99605953860000063</c:v>
                </c:pt>
                <c:pt idx="22">
                  <c:v>0.99605953860000063</c:v>
                </c:pt>
                <c:pt idx="23">
                  <c:v>0.99605953860000063</c:v>
                </c:pt>
                <c:pt idx="24">
                  <c:v>0.99474025450000114</c:v>
                </c:pt>
                <c:pt idx="25">
                  <c:v>0.99474025450000114</c:v>
                </c:pt>
                <c:pt idx="26">
                  <c:v>0.99474025450000114</c:v>
                </c:pt>
                <c:pt idx="27">
                  <c:v>0.99474025450000114</c:v>
                </c:pt>
                <c:pt idx="28">
                  <c:v>0.99341921830000002</c:v>
                </c:pt>
                <c:pt idx="29">
                  <c:v>0.99341921830000002</c:v>
                </c:pt>
                <c:pt idx="30">
                  <c:v>0.99341921830000002</c:v>
                </c:pt>
                <c:pt idx="31">
                  <c:v>0.99341921830000002</c:v>
                </c:pt>
                <c:pt idx="32">
                  <c:v>0.99341921830000002</c:v>
                </c:pt>
                <c:pt idx="33">
                  <c:v>0.99341921830000002</c:v>
                </c:pt>
                <c:pt idx="34">
                  <c:v>0.99341921830000002</c:v>
                </c:pt>
                <c:pt idx="35">
                  <c:v>0.99341921830000002</c:v>
                </c:pt>
                <c:pt idx="36">
                  <c:v>0.99341921830000002</c:v>
                </c:pt>
                <c:pt idx="37">
                  <c:v>0.99209642300000001</c:v>
                </c:pt>
                <c:pt idx="38">
                  <c:v>0.99209642300000001</c:v>
                </c:pt>
                <c:pt idx="39">
                  <c:v>0.9907736278</c:v>
                </c:pt>
                <c:pt idx="40">
                  <c:v>0.9907736278</c:v>
                </c:pt>
                <c:pt idx="41">
                  <c:v>0.9907736278</c:v>
                </c:pt>
                <c:pt idx="42">
                  <c:v>0.9907736278</c:v>
                </c:pt>
                <c:pt idx="43">
                  <c:v>0.9907736278</c:v>
                </c:pt>
                <c:pt idx="44">
                  <c:v>0.9907736278</c:v>
                </c:pt>
                <c:pt idx="45">
                  <c:v>0.9894490641</c:v>
                </c:pt>
                <c:pt idx="46">
                  <c:v>0.9894490641</c:v>
                </c:pt>
                <c:pt idx="47">
                  <c:v>0.9894490641</c:v>
                </c:pt>
                <c:pt idx="48">
                  <c:v>0.9894490641</c:v>
                </c:pt>
                <c:pt idx="49">
                  <c:v>0.9881245005</c:v>
                </c:pt>
                <c:pt idx="50">
                  <c:v>0.9881245005</c:v>
                </c:pt>
                <c:pt idx="51">
                  <c:v>0.9881245005</c:v>
                </c:pt>
                <c:pt idx="52">
                  <c:v>0.9881245005</c:v>
                </c:pt>
                <c:pt idx="53">
                  <c:v>0.98679637610000004</c:v>
                </c:pt>
                <c:pt idx="54">
                  <c:v>0.98679637610000004</c:v>
                </c:pt>
                <c:pt idx="55">
                  <c:v>0.98679637610000004</c:v>
                </c:pt>
                <c:pt idx="56">
                  <c:v>0.98679637610000004</c:v>
                </c:pt>
                <c:pt idx="57">
                  <c:v>0.98679637610000004</c:v>
                </c:pt>
                <c:pt idx="58">
                  <c:v>0.98679637610000004</c:v>
                </c:pt>
                <c:pt idx="59">
                  <c:v>0.98679637610000004</c:v>
                </c:pt>
                <c:pt idx="60">
                  <c:v>0.98413654759999958</c:v>
                </c:pt>
                <c:pt idx="61">
                  <c:v>0.98413654759999958</c:v>
                </c:pt>
                <c:pt idx="62">
                  <c:v>0.98413654759999958</c:v>
                </c:pt>
                <c:pt idx="63">
                  <c:v>0.98413654759999958</c:v>
                </c:pt>
                <c:pt idx="64">
                  <c:v>0.98147671909999956</c:v>
                </c:pt>
                <c:pt idx="65">
                  <c:v>0.98147671909999956</c:v>
                </c:pt>
                <c:pt idx="66">
                  <c:v>0.98147671909999956</c:v>
                </c:pt>
                <c:pt idx="67">
                  <c:v>0.98147671909999956</c:v>
                </c:pt>
                <c:pt idx="68">
                  <c:v>0.98014500040000063</c:v>
                </c:pt>
                <c:pt idx="69">
                  <c:v>0.98014500040000063</c:v>
                </c:pt>
                <c:pt idx="70">
                  <c:v>0.98014500040000063</c:v>
                </c:pt>
                <c:pt idx="71">
                  <c:v>0.98014500040000063</c:v>
                </c:pt>
                <c:pt idx="72">
                  <c:v>0.98014500040000063</c:v>
                </c:pt>
                <c:pt idx="73">
                  <c:v>0.98014500040000063</c:v>
                </c:pt>
                <c:pt idx="74">
                  <c:v>0.98014500040000063</c:v>
                </c:pt>
                <c:pt idx="75">
                  <c:v>0.98014500040000063</c:v>
                </c:pt>
                <c:pt idx="76">
                  <c:v>0.98014500040000063</c:v>
                </c:pt>
                <c:pt idx="77">
                  <c:v>0.97881328160000003</c:v>
                </c:pt>
                <c:pt idx="78">
                  <c:v>0.97881328160000003</c:v>
                </c:pt>
                <c:pt idx="79">
                  <c:v>0.97881328160000003</c:v>
                </c:pt>
                <c:pt idx="80">
                  <c:v>0.97881328160000003</c:v>
                </c:pt>
                <c:pt idx="81">
                  <c:v>0.97881328160000003</c:v>
                </c:pt>
                <c:pt idx="82">
                  <c:v>0.97881328160000003</c:v>
                </c:pt>
                <c:pt idx="83">
                  <c:v>0.97748156289999999</c:v>
                </c:pt>
                <c:pt idx="84">
                  <c:v>0.97748156289999999</c:v>
                </c:pt>
                <c:pt idx="85">
                  <c:v>0.97748156289999999</c:v>
                </c:pt>
                <c:pt idx="86">
                  <c:v>0.97748156289999999</c:v>
                </c:pt>
                <c:pt idx="87">
                  <c:v>0.97748156289999999</c:v>
                </c:pt>
                <c:pt idx="88">
                  <c:v>0.97748156289999999</c:v>
                </c:pt>
                <c:pt idx="89">
                  <c:v>0.97614984410000116</c:v>
                </c:pt>
                <c:pt idx="90">
                  <c:v>0.97614984410000116</c:v>
                </c:pt>
                <c:pt idx="91">
                  <c:v>0.97614984410000116</c:v>
                </c:pt>
                <c:pt idx="92">
                  <c:v>0.97614984410000116</c:v>
                </c:pt>
                <c:pt idx="93">
                  <c:v>0.97614984410000116</c:v>
                </c:pt>
                <c:pt idx="94">
                  <c:v>0.97614984410000116</c:v>
                </c:pt>
                <c:pt idx="95">
                  <c:v>0.97614984410000116</c:v>
                </c:pt>
                <c:pt idx="96">
                  <c:v>0.97481448179999997</c:v>
                </c:pt>
                <c:pt idx="97">
                  <c:v>0.97481448179999997</c:v>
                </c:pt>
                <c:pt idx="98">
                  <c:v>0.97481448179999997</c:v>
                </c:pt>
                <c:pt idx="99">
                  <c:v>0.97481448179999997</c:v>
                </c:pt>
                <c:pt idx="100">
                  <c:v>0.97347911950000088</c:v>
                </c:pt>
                <c:pt idx="101">
                  <c:v>0.97214375720000101</c:v>
                </c:pt>
                <c:pt idx="102">
                  <c:v>0.97080839490000004</c:v>
                </c:pt>
                <c:pt idx="103">
                  <c:v>0.97080839490000004</c:v>
                </c:pt>
                <c:pt idx="104">
                  <c:v>0.97080839490000004</c:v>
                </c:pt>
                <c:pt idx="105">
                  <c:v>0.97080839490000004</c:v>
                </c:pt>
                <c:pt idx="106">
                  <c:v>0.97080839490000004</c:v>
                </c:pt>
                <c:pt idx="107">
                  <c:v>0.96947303260000128</c:v>
                </c:pt>
                <c:pt idx="108">
                  <c:v>0.96947303260000128</c:v>
                </c:pt>
                <c:pt idx="109">
                  <c:v>0.96947303260000128</c:v>
                </c:pt>
                <c:pt idx="110">
                  <c:v>0.96947303260000128</c:v>
                </c:pt>
                <c:pt idx="111">
                  <c:v>0.96947303260000128</c:v>
                </c:pt>
                <c:pt idx="112">
                  <c:v>0.96813767030000064</c:v>
                </c:pt>
                <c:pt idx="113">
                  <c:v>0.96813767030000064</c:v>
                </c:pt>
                <c:pt idx="114">
                  <c:v>0.96813767030000064</c:v>
                </c:pt>
                <c:pt idx="115">
                  <c:v>0.96813767030000064</c:v>
                </c:pt>
                <c:pt idx="116">
                  <c:v>0.96813767030000064</c:v>
                </c:pt>
                <c:pt idx="117">
                  <c:v>0.96813767030000064</c:v>
                </c:pt>
                <c:pt idx="118">
                  <c:v>0.96813767030000064</c:v>
                </c:pt>
                <c:pt idx="119">
                  <c:v>0.96813767030000064</c:v>
                </c:pt>
                <c:pt idx="120">
                  <c:v>0.96813767030000064</c:v>
                </c:pt>
                <c:pt idx="121">
                  <c:v>0.96680046360000116</c:v>
                </c:pt>
                <c:pt idx="122">
                  <c:v>0.96680046360000116</c:v>
                </c:pt>
                <c:pt idx="123">
                  <c:v>0.96680046360000116</c:v>
                </c:pt>
                <c:pt idx="124">
                  <c:v>0.96680046360000116</c:v>
                </c:pt>
                <c:pt idx="125">
                  <c:v>0.96680046360000116</c:v>
                </c:pt>
                <c:pt idx="126">
                  <c:v>0.96680046360000116</c:v>
                </c:pt>
                <c:pt idx="127">
                  <c:v>0.96546140470000008</c:v>
                </c:pt>
                <c:pt idx="128">
                  <c:v>0.96412048610000101</c:v>
                </c:pt>
                <c:pt idx="129">
                  <c:v>0.96412048610000101</c:v>
                </c:pt>
                <c:pt idx="130">
                  <c:v>0.96412048610000101</c:v>
                </c:pt>
                <c:pt idx="131">
                  <c:v>0.96277956750000115</c:v>
                </c:pt>
                <c:pt idx="132">
                  <c:v>0.96277956750000115</c:v>
                </c:pt>
                <c:pt idx="133">
                  <c:v>0.96277956750000115</c:v>
                </c:pt>
                <c:pt idx="134">
                  <c:v>0.96277956750000115</c:v>
                </c:pt>
                <c:pt idx="135">
                  <c:v>0.96143677869999988</c:v>
                </c:pt>
                <c:pt idx="136">
                  <c:v>0.96143677869999988</c:v>
                </c:pt>
                <c:pt idx="137">
                  <c:v>0.96143677869999988</c:v>
                </c:pt>
                <c:pt idx="138">
                  <c:v>0.96143677869999988</c:v>
                </c:pt>
                <c:pt idx="139">
                  <c:v>0.96143677869999988</c:v>
                </c:pt>
                <c:pt idx="140">
                  <c:v>0.96143677869999988</c:v>
                </c:pt>
                <c:pt idx="141">
                  <c:v>0.96143677869999988</c:v>
                </c:pt>
                <c:pt idx="142">
                  <c:v>0.96143677869999988</c:v>
                </c:pt>
                <c:pt idx="143">
                  <c:v>0.9600939898999995</c:v>
                </c:pt>
                <c:pt idx="144">
                  <c:v>0.9600939898999995</c:v>
                </c:pt>
                <c:pt idx="145">
                  <c:v>0.9600939898999995</c:v>
                </c:pt>
                <c:pt idx="146">
                  <c:v>0.9600939898999995</c:v>
                </c:pt>
                <c:pt idx="147">
                  <c:v>0.9600939898999995</c:v>
                </c:pt>
                <c:pt idx="148">
                  <c:v>0.9600939898999995</c:v>
                </c:pt>
                <c:pt idx="149">
                  <c:v>0.9600939898999995</c:v>
                </c:pt>
                <c:pt idx="150">
                  <c:v>0.958751201100001</c:v>
                </c:pt>
                <c:pt idx="151">
                  <c:v>0.958751201100001</c:v>
                </c:pt>
                <c:pt idx="152">
                  <c:v>0.958751201100001</c:v>
                </c:pt>
                <c:pt idx="153">
                  <c:v>0.958751201100001</c:v>
                </c:pt>
                <c:pt idx="154">
                  <c:v>0.958751201100001</c:v>
                </c:pt>
                <c:pt idx="155">
                  <c:v>0.95740841230000129</c:v>
                </c:pt>
                <c:pt idx="156">
                  <c:v>0.95740841230000129</c:v>
                </c:pt>
                <c:pt idx="157">
                  <c:v>0.95740841230000129</c:v>
                </c:pt>
                <c:pt idx="158">
                  <c:v>0.95606373760000063</c:v>
                </c:pt>
                <c:pt idx="159">
                  <c:v>0.95606373760000063</c:v>
                </c:pt>
                <c:pt idx="160">
                  <c:v>0.95471906280000063</c:v>
                </c:pt>
                <c:pt idx="161">
                  <c:v>0.95471906280000063</c:v>
                </c:pt>
                <c:pt idx="162">
                  <c:v>0.95471906280000063</c:v>
                </c:pt>
                <c:pt idx="163">
                  <c:v>0.95471906280000063</c:v>
                </c:pt>
                <c:pt idx="164">
                  <c:v>0.95471906280000063</c:v>
                </c:pt>
                <c:pt idx="165">
                  <c:v>0.95337438809999997</c:v>
                </c:pt>
                <c:pt idx="166">
                  <c:v>0.95202781410000115</c:v>
                </c:pt>
                <c:pt idx="167">
                  <c:v>0.95202781410000115</c:v>
                </c:pt>
                <c:pt idx="168">
                  <c:v>0.95068124010000088</c:v>
                </c:pt>
                <c:pt idx="169">
                  <c:v>0.95068124010000088</c:v>
                </c:pt>
                <c:pt idx="170">
                  <c:v>0.94933275610000001</c:v>
                </c:pt>
                <c:pt idx="171">
                  <c:v>0.94798427210000114</c:v>
                </c:pt>
                <c:pt idx="172">
                  <c:v>0.94798427210000114</c:v>
                </c:pt>
                <c:pt idx="173">
                  <c:v>0.94798427210000114</c:v>
                </c:pt>
                <c:pt idx="174">
                  <c:v>0.94798427210000114</c:v>
                </c:pt>
                <c:pt idx="175">
                  <c:v>0.9452873039999995</c:v>
                </c:pt>
                <c:pt idx="176">
                  <c:v>0.9452873039999995</c:v>
                </c:pt>
                <c:pt idx="177">
                  <c:v>0.9452873039999995</c:v>
                </c:pt>
                <c:pt idx="178">
                  <c:v>0.94393882000000062</c:v>
                </c:pt>
                <c:pt idx="179">
                  <c:v>0.94393882000000062</c:v>
                </c:pt>
                <c:pt idx="180">
                  <c:v>0.94393882000000062</c:v>
                </c:pt>
                <c:pt idx="181">
                  <c:v>0.94393882000000062</c:v>
                </c:pt>
                <c:pt idx="182">
                  <c:v>0.94393882000000062</c:v>
                </c:pt>
                <c:pt idx="183">
                  <c:v>0.94393882000000062</c:v>
                </c:pt>
                <c:pt idx="184">
                  <c:v>0.94393882000000062</c:v>
                </c:pt>
                <c:pt idx="185">
                  <c:v>0.94259033589999996</c:v>
                </c:pt>
                <c:pt idx="186">
                  <c:v>0.94124185190000065</c:v>
                </c:pt>
                <c:pt idx="187">
                  <c:v>0.94124185190000065</c:v>
                </c:pt>
                <c:pt idx="188">
                  <c:v>0.94124185190000065</c:v>
                </c:pt>
                <c:pt idx="189">
                  <c:v>0.94124185190000065</c:v>
                </c:pt>
                <c:pt idx="190">
                  <c:v>0.94124185190000065</c:v>
                </c:pt>
                <c:pt idx="191">
                  <c:v>0.9398933679</c:v>
                </c:pt>
                <c:pt idx="192">
                  <c:v>0.93854488390000002</c:v>
                </c:pt>
                <c:pt idx="193">
                  <c:v>0.93719639979999958</c:v>
                </c:pt>
                <c:pt idx="194">
                  <c:v>0.93719639979999958</c:v>
                </c:pt>
                <c:pt idx="195">
                  <c:v>0.93719639979999958</c:v>
                </c:pt>
                <c:pt idx="196">
                  <c:v>0.93719639979999958</c:v>
                </c:pt>
                <c:pt idx="197">
                  <c:v>0.93584791580000004</c:v>
                </c:pt>
                <c:pt idx="198">
                  <c:v>0.93584791580000004</c:v>
                </c:pt>
                <c:pt idx="199">
                  <c:v>0.93449943180000061</c:v>
                </c:pt>
                <c:pt idx="200">
                  <c:v>0.93315094770000007</c:v>
                </c:pt>
                <c:pt idx="201">
                  <c:v>0.93315094770000007</c:v>
                </c:pt>
                <c:pt idx="202">
                  <c:v>0.93315094770000007</c:v>
                </c:pt>
                <c:pt idx="203">
                  <c:v>0.93315094770000007</c:v>
                </c:pt>
                <c:pt idx="204">
                  <c:v>0.93315094770000007</c:v>
                </c:pt>
                <c:pt idx="205">
                  <c:v>0.93315094770000007</c:v>
                </c:pt>
                <c:pt idx="206">
                  <c:v>0.93180246370000008</c:v>
                </c:pt>
                <c:pt idx="207">
                  <c:v>0.93180246370000008</c:v>
                </c:pt>
                <c:pt idx="208">
                  <c:v>0.93045397969999988</c:v>
                </c:pt>
                <c:pt idx="209">
                  <c:v>0.93045397969999988</c:v>
                </c:pt>
                <c:pt idx="210">
                  <c:v>0.93045397969999988</c:v>
                </c:pt>
                <c:pt idx="211">
                  <c:v>0.92910549570000001</c:v>
                </c:pt>
                <c:pt idx="212">
                  <c:v>0.92910549570000001</c:v>
                </c:pt>
                <c:pt idx="213">
                  <c:v>0.92910549570000001</c:v>
                </c:pt>
                <c:pt idx="214">
                  <c:v>0.92910549570000001</c:v>
                </c:pt>
                <c:pt idx="215">
                  <c:v>0.92910549570000001</c:v>
                </c:pt>
                <c:pt idx="216">
                  <c:v>0.92910549570000001</c:v>
                </c:pt>
                <c:pt idx="217">
                  <c:v>0.92910549570000001</c:v>
                </c:pt>
                <c:pt idx="218">
                  <c:v>0.92910549570000001</c:v>
                </c:pt>
                <c:pt idx="219">
                  <c:v>0.92910549570000001</c:v>
                </c:pt>
                <c:pt idx="220">
                  <c:v>0.9277530858999995</c:v>
                </c:pt>
                <c:pt idx="221">
                  <c:v>0.92640067620000088</c:v>
                </c:pt>
                <c:pt idx="222">
                  <c:v>0.92640067620000088</c:v>
                </c:pt>
                <c:pt idx="223">
                  <c:v>0.92504826640000115</c:v>
                </c:pt>
                <c:pt idx="224">
                  <c:v>0.92369585670000165</c:v>
                </c:pt>
                <c:pt idx="225">
                  <c:v>0.92369585670000165</c:v>
                </c:pt>
                <c:pt idx="226">
                  <c:v>0.92369585670000165</c:v>
                </c:pt>
                <c:pt idx="227">
                  <c:v>0.92369585670000165</c:v>
                </c:pt>
                <c:pt idx="228">
                  <c:v>0.92234146390000005</c:v>
                </c:pt>
                <c:pt idx="229">
                  <c:v>0.92098707120000001</c:v>
                </c:pt>
                <c:pt idx="230">
                  <c:v>0.92098707120000001</c:v>
                </c:pt>
                <c:pt idx="231">
                  <c:v>0.92098707120000001</c:v>
                </c:pt>
                <c:pt idx="232">
                  <c:v>0.91963267840000062</c:v>
                </c:pt>
                <c:pt idx="233">
                  <c:v>0.91963267840000062</c:v>
                </c:pt>
                <c:pt idx="234">
                  <c:v>0.91963267840000062</c:v>
                </c:pt>
                <c:pt idx="235">
                  <c:v>0.9182762879999995</c:v>
                </c:pt>
                <c:pt idx="236">
                  <c:v>0.91691989770000004</c:v>
                </c:pt>
                <c:pt idx="237">
                  <c:v>0.91691989770000004</c:v>
                </c:pt>
                <c:pt idx="238">
                  <c:v>0.91691989770000004</c:v>
                </c:pt>
                <c:pt idx="239">
                  <c:v>0.91691989770000004</c:v>
                </c:pt>
                <c:pt idx="240">
                  <c:v>0.91691989770000004</c:v>
                </c:pt>
                <c:pt idx="241">
                  <c:v>0.91691989770000004</c:v>
                </c:pt>
                <c:pt idx="242">
                  <c:v>0.91556350729999958</c:v>
                </c:pt>
                <c:pt idx="243">
                  <c:v>0.91420711690000001</c:v>
                </c:pt>
                <c:pt idx="244">
                  <c:v>0.91285072650000065</c:v>
                </c:pt>
                <c:pt idx="245">
                  <c:v>0.91149433610000063</c:v>
                </c:pt>
                <c:pt idx="246">
                  <c:v>0.91149433610000063</c:v>
                </c:pt>
                <c:pt idx="247">
                  <c:v>0.91149433610000063</c:v>
                </c:pt>
                <c:pt idx="248">
                  <c:v>0.91013794579999885</c:v>
                </c:pt>
                <c:pt idx="249">
                  <c:v>0.91013794579999885</c:v>
                </c:pt>
                <c:pt idx="250">
                  <c:v>0.91013794579999885</c:v>
                </c:pt>
                <c:pt idx="251">
                  <c:v>0.90877953090000063</c:v>
                </c:pt>
                <c:pt idx="252">
                  <c:v>0.90877953090000063</c:v>
                </c:pt>
                <c:pt idx="253">
                  <c:v>0.90877953090000063</c:v>
                </c:pt>
                <c:pt idx="254">
                  <c:v>0.90877953090000063</c:v>
                </c:pt>
                <c:pt idx="255">
                  <c:v>0.90877953090000063</c:v>
                </c:pt>
                <c:pt idx="256">
                  <c:v>0.90741704289999958</c:v>
                </c:pt>
                <c:pt idx="257">
                  <c:v>0.90741704289999958</c:v>
                </c:pt>
                <c:pt idx="258">
                  <c:v>0.90741704289999958</c:v>
                </c:pt>
                <c:pt idx="259">
                  <c:v>0.90741704289999958</c:v>
                </c:pt>
                <c:pt idx="260">
                  <c:v>0.90741704289999958</c:v>
                </c:pt>
                <c:pt idx="261">
                  <c:v>0.90741704289999958</c:v>
                </c:pt>
                <c:pt idx="262">
                  <c:v>0.90741704289999958</c:v>
                </c:pt>
                <c:pt idx="263">
                  <c:v>0.90741704289999958</c:v>
                </c:pt>
                <c:pt idx="264">
                  <c:v>0.90741704289999958</c:v>
                </c:pt>
                <c:pt idx="265">
                  <c:v>0.90741704289999958</c:v>
                </c:pt>
                <c:pt idx="266">
                  <c:v>0.90741704289999958</c:v>
                </c:pt>
                <c:pt idx="267">
                  <c:v>0.90741704289999958</c:v>
                </c:pt>
                <c:pt idx="268">
                  <c:v>0.90741704289999958</c:v>
                </c:pt>
                <c:pt idx="269">
                  <c:v>0.90741704289999958</c:v>
                </c:pt>
                <c:pt idx="270">
                  <c:v>0.90741704289999958</c:v>
                </c:pt>
                <c:pt idx="271">
                  <c:v>0.90605455479999997</c:v>
                </c:pt>
                <c:pt idx="272">
                  <c:v>0.90605455479999997</c:v>
                </c:pt>
                <c:pt idx="273">
                  <c:v>0.90605455479999997</c:v>
                </c:pt>
                <c:pt idx="274">
                  <c:v>0.90605455479999997</c:v>
                </c:pt>
                <c:pt idx="275">
                  <c:v>0.90605455479999997</c:v>
                </c:pt>
                <c:pt idx="276">
                  <c:v>0.90469206680000003</c:v>
                </c:pt>
                <c:pt idx="277">
                  <c:v>0.90332957870000008</c:v>
                </c:pt>
                <c:pt idx="278">
                  <c:v>0.90196709060000002</c:v>
                </c:pt>
                <c:pt idx="279">
                  <c:v>0.90196709060000002</c:v>
                </c:pt>
                <c:pt idx="280">
                  <c:v>0.89924211450000002</c:v>
                </c:pt>
                <c:pt idx="281">
                  <c:v>0.89924211450000002</c:v>
                </c:pt>
                <c:pt idx="282">
                  <c:v>0.89924211450000002</c:v>
                </c:pt>
                <c:pt idx="283">
                  <c:v>0.89787962650000153</c:v>
                </c:pt>
                <c:pt idx="284">
                  <c:v>0.89651713839999958</c:v>
                </c:pt>
                <c:pt idx="285">
                  <c:v>0.89651713839999958</c:v>
                </c:pt>
                <c:pt idx="286">
                  <c:v>0.89651713839999958</c:v>
                </c:pt>
                <c:pt idx="287">
                  <c:v>0.89651713839999958</c:v>
                </c:pt>
                <c:pt idx="288">
                  <c:v>0.89651713839999958</c:v>
                </c:pt>
                <c:pt idx="289">
                  <c:v>0.89651713839999958</c:v>
                </c:pt>
                <c:pt idx="290">
                  <c:v>0.89651713839999958</c:v>
                </c:pt>
                <c:pt idx="291">
                  <c:v>0.89651713839999958</c:v>
                </c:pt>
                <c:pt idx="292">
                  <c:v>0.89651713839999958</c:v>
                </c:pt>
                <c:pt idx="293">
                  <c:v>0.89651713839999958</c:v>
                </c:pt>
                <c:pt idx="294">
                  <c:v>0.89651713839999958</c:v>
                </c:pt>
                <c:pt idx="295">
                  <c:v>0.89651713839999958</c:v>
                </c:pt>
                <c:pt idx="296">
                  <c:v>0.89651713839999958</c:v>
                </c:pt>
                <c:pt idx="297">
                  <c:v>0.89651713839999958</c:v>
                </c:pt>
                <c:pt idx="298">
                  <c:v>0.89515465040000064</c:v>
                </c:pt>
                <c:pt idx="299">
                  <c:v>0.89515465040000064</c:v>
                </c:pt>
                <c:pt idx="300">
                  <c:v>0.89515465040000064</c:v>
                </c:pt>
                <c:pt idx="301">
                  <c:v>0.89515465040000064</c:v>
                </c:pt>
                <c:pt idx="302">
                  <c:v>0.89515465040000064</c:v>
                </c:pt>
                <c:pt idx="303">
                  <c:v>0.89515465040000064</c:v>
                </c:pt>
                <c:pt idx="304">
                  <c:v>0.89515465040000064</c:v>
                </c:pt>
                <c:pt idx="305">
                  <c:v>0.89515465040000064</c:v>
                </c:pt>
                <c:pt idx="306">
                  <c:v>0.89515465040000064</c:v>
                </c:pt>
                <c:pt idx="307">
                  <c:v>0.89515465040000064</c:v>
                </c:pt>
                <c:pt idx="308">
                  <c:v>0.89379008540000005</c:v>
                </c:pt>
                <c:pt idx="309">
                  <c:v>0.89379008540000005</c:v>
                </c:pt>
                <c:pt idx="310">
                  <c:v>0.89242552040000001</c:v>
                </c:pt>
                <c:pt idx="311">
                  <c:v>0.89242552040000001</c:v>
                </c:pt>
                <c:pt idx="312">
                  <c:v>0.89105886569999992</c:v>
                </c:pt>
                <c:pt idx="313">
                  <c:v>0.89105886569999992</c:v>
                </c:pt>
                <c:pt idx="314">
                  <c:v>0.89105886569999992</c:v>
                </c:pt>
                <c:pt idx="315">
                  <c:v>0.89105886569999992</c:v>
                </c:pt>
                <c:pt idx="316">
                  <c:v>0.89105886569999992</c:v>
                </c:pt>
                <c:pt idx="317">
                  <c:v>0.89105886569999992</c:v>
                </c:pt>
                <c:pt idx="318">
                  <c:v>0.89105886569999992</c:v>
                </c:pt>
                <c:pt idx="319">
                  <c:v>0.89105886569999992</c:v>
                </c:pt>
                <c:pt idx="320">
                  <c:v>0.89105886569999992</c:v>
                </c:pt>
                <c:pt idx="321">
                  <c:v>0.89105886569999992</c:v>
                </c:pt>
                <c:pt idx="322">
                  <c:v>0.89105886569999992</c:v>
                </c:pt>
                <c:pt idx="323">
                  <c:v>0.88969011160000089</c:v>
                </c:pt>
                <c:pt idx="324">
                  <c:v>0.88832135760000064</c:v>
                </c:pt>
                <c:pt idx="325">
                  <c:v>0.88832135760000064</c:v>
                </c:pt>
                <c:pt idx="326">
                  <c:v>0.88695260360000061</c:v>
                </c:pt>
                <c:pt idx="327">
                  <c:v>0.88695260360000061</c:v>
                </c:pt>
                <c:pt idx="328">
                  <c:v>0.88558384959999958</c:v>
                </c:pt>
                <c:pt idx="329">
                  <c:v>0.88558384959999958</c:v>
                </c:pt>
                <c:pt idx="330">
                  <c:v>0.8842150956</c:v>
                </c:pt>
                <c:pt idx="331">
                  <c:v>0.88284421940000102</c:v>
                </c:pt>
                <c:pt idx="332">
                  <c:v>0.88284421940000102</c:v>
                </c:pt>
                <c:pt idx="333">
                  <c:v>0.88284421940000102</c:v>
                </c:pt>
                <c:pt idx="334">
                  <c:v>0.88284421940000102</c:v>
                </c:pt>
                <c:pt idx="335">
                  <c:v>0.88147334329999949</c:v>
                </c:pt>
                <c:pt idx="336">
                  <c:v>0.88147334329999949</c:v>
                </c:pt>
                <c:pt idx="337">
                  <c:v>0.88147334329999949</c:v>
                </c:pt>
                <c:pt idx="338">
                  <c:v>0.88147334329999949</c:v>
                </c:pt>
                <c:pt idx="339">
                  <c:v>0.88147334329999949</c:v>
                </c:pt>
                <c:pt idx="340">
                  <c:v>0.88147334329999949</c:v>
                </c:pt>
                <c:pt idx="341">
                  <c:v>0.88147334329999949</c:v>
                </c:pt>
                <c:pt idx="342">
                  <c:v>0.88147334329999949</c:v>
                </c:pt>
                <c:pt idx="343">
                  <c:v>0.88147334329999949</c:v>
                </c:pt>
                <c:pt idx="344">
                  <c:v>0.88147334329999949</c:v>
                </c:pt>
                <c:pt idx="345">
                  <c:v>0.88009388579999959</c:v>
                </c:pt>
                <c:pt idx="346">
                  <c:v>0.87871442830000102</c:v>
                </c:pt>
                <c:pt idx="347">
                  <c:v>0.8773349708</c:v>
                </c:pt>
                <c:pt idx="348">
                  <c:v>0.87595551330000165</c:v>
                </c:pt>
                <c:pt idx="349">
                  <c:v>0.87595551330000165</c:v>
                </c:pt>
                <c:pt idx="350">
                  <c:v>0.87595551330000165</c:v>
                </c:pt>
                <c:pt idx="351">
                  <c:v>0.87595551330000165</c:v>
                </c:pt>
                <c:pt idx="352">
                  <c:v>0.87595551330000165</c:v>
                </c:pt>
                <c:pt idx="353">
                  <c:v>0.87595551330000165</c:v>
                </c:pt>
                <c:pt idx="354">
                  <c:v>0.87595551330000165</c:v>
                </c:pt>
                <c:pt idx="355">
                  <c:v>0.87457388000000003</c:v>
                </c:pt>
                <c:pt idx="356">
                  <c:v>0.87457388000000003</c:v>
                </c:pt>
                <c:pt idx="357">
                  <c:v>0.87319224670000062</c:v>
                </c:pt>
                <c:pt idx="358">
                  <c:v>0.87319224670000062</c:v>
                </c:pt>
                <c:pt idx="359">
                  <c:v>0.87181061340000177</c:v>
                </c:pt>
                <c:pt idx="360">
                  <c:v>0.87181061340000177</c:v>
                </c:pt>
                <c:pt idx="361">
                  <c:v>0.87042898010000003</c:v>
                </c:pt>
                <c:pt idx="362">
                  <c:v>0.87042898010000003</c:v>
                </c:pt>
                <c:pt idx="363">
                  <c:v>0.86904734680000062</c:v>
                </c:pt>
                <c:pt idx="364">
                  <c:v>0.86904734680000062</c:v>
                </c:pt>
                <c:pt idx="365">
                  <c:v>0.86904734680000062</c:v>
                </c:pt>
                <c:pt idx="366">
                  <c:v>0.86766571350000177</c:v>
                </c:pt>
                <c:pt idx="367">
                  <c:v>0.86766571350000177</c:v>
                </c:pt>
                <c:pt idx="368">
                  <c:v>0.86628408020000003</c:v>
                </c:pt>
                <c:pt idx="369">
                  <c:v>0.86628408020000003</c:v>
                </c:pt>
                <c:pt idx="370">
                  <c:v>0.86628408020000003</c:v>
                </c:pt>
                <c:pt idx="371">
                  <c:v>0.86628408020000003</c:v>
                </c:pt>
                <c:pt idx="372">
                  <c:v>0.86489802570000063</c:v>
                </c:pt>
                <c:pt idx="373">
                  <c:v>0.86489802570000063</c:v>
                </c:pt>
                <c:pt idx="374">
                  <c:v>0.86351197120000001</c:v>
                </c:pt>
                <c:pt idx="375">
                  <c:v>0.86212591660000204</c:v>
                </c:pt>
                <c:pt idx="376">
                  <c:v>0.85935380760000102</c:v>
                </c:pt>
                <c:pt idx="377">
                  <c:v>0.85658169850000065</c:v>
                </c:pt>
                <c:pt idx="378">
                  <c:v>0.85658169850000065</c:v>
                </c:pt>
                <c:pt idx="379">
                  <c:v>0.85658169850000065</c:v>
                </c:pt>
                <c:pt idx="380">
                  <c:v>0.85519564400000114</c:v>
                </c:pt>
                <c:pt idx="381">
                  <c:v>0.85519564400000114</c:v>
                </c:pt>
                <c:pt idx="382">
                  <c:v>0.85519564400000114</c:v>
                </c:pt>
                <c:pt idx="383">
                  <c:v>0.85380958950000063</c:v>
                </c:pt>
                <c:pt idx="384">
                  <c:v>0.85380958950000063</c:v>
                </c:pt>
                <c:pt idx="385">
                  <c:v>0.8524235349</c:v>
                </c:pt>
                <c:pt idx="386">
                  <c:v>0.8524235349</c:v>
                </c:pt>
                <c:pt idx="387">
                  <c:v>0.8524235349</c:v>
                </c:pt>
                <c:pt idx="388">
                  <c:v>0.8524235349</c:v>
                </c:pt>
                <c:pt idx="389">
                  <c:v>0.8524235349</c:v>
                </c:pt>
                <c:pt idx="390">
                  <c:v>0.8524235349</c:v>
                </c:pt>
                <c:pt idx="391">
                  <c:v>0.8524235349</c:v>
                </c:pt>
                <c:pt idx="392">
                  <c:v>0.8524235349</c:v>
                </c:pt>
                <c:pt idx="393">
                  <c:v>0.85103522300000101</c:v>
                </c:pt>
                <c:pt idx="394">
                  <c:v>0.85103522300000101</c:v>
                </c:pt>
                <c:pt idx="395">
                  <c:v>0.85103522300000101</c:v>
                </c:pt>
                <c:pt idx="396">
                  <c:v>0.85103522300000101</c:v>
                </c:pt>
                <c:pt idx="397">
                  <c:v>0.85103522300000101</c:v>
                </c:pt>
                <c:pt idx="398">
                  <c:v>0.85103522300000101</c:v>
                </c:pt>
                <c:pt idx="399">
                  <c:v>0.849646911000001</c:v>
                </c:pt>
                <c:pt idx="400">
                  <c:v>0.849646911000001</c:v>
                </c:pt>
                <c:pt idx="401">
                  <c:v>0.849646911000001</c:v>
                </c:pt>
                <c:pt idx="402">
                  <c:v>0.849646911000001</c:v>
                </c:pt>
                <c:pt idx="403">
                  <c:v>0.849646911000001</c:v>
                </c:pt>
                <c:pt idx="404">
                  <c:v>0.849646911000001</c:v>
                </c:pt>
                <c:pt idx="405">
                  <c:v>0.849646911000001</c:v>
                </c:pt>
                <c:pt idx="406">
                  <c:v>0.84825859910000001</c:v>
                </c:pt>
                <c:pt idx="407">
                  <c:v>0.84825859910000001</c:v>
                </c:pt>
                <c:pt idx="408">
                  <c:v>0.84825859910000001</c:v>
                </c:pt>
                <c:pt idx="409">
                  <c:v>0.84687028710000101</c:v>
                </c:pt>
                <c:pt idx="410">
                  <c:v>0.84687028710000101</c:v>
                </c:pt>
                <c:pt idx="411">
                  <c:v>0.84687028710000101</c:v>
                </c:pt>
                <c:pt idx="412">
                  <c:v>0.84687028710000101</c:v>
                </c:pt>
                <c:pt idx="413">
                  <c:v>0.84687028710000101</c:v>
                </c:pt>
                <c:pt idx="414">
                  <c:v>0.84687028710000101</c:v>
                </c:pt>
                <c:pt idx="415">
                  <c:v>0.84687028710000101</c:v>
                </c:pt>
                <c:pt idx="416">
                  <c:v>0.84548197520000001</c:v>
                </c:pt>
                <c:pt idx="417">
                  <c:v>0.84548197520000001</c:v>
                </c:pt>
                <c:pt idx="418">
                  <c:v>0.84409366330000102</c:v>
                </c:pt>
                <c:pt idx="419">
                  <c:v>0.84409366330000102</c:v>
                </c:pt>
                <c:pt idx="420">
                  <c:v>0.84409366330000102</c:v>
                </c:pt>
                <c:pt idx="421">
                  <c:v>0.84409366330000102</c:v>
                </c:pt>
                <c:pt idx="422">
                  <c:v>0.84409366330000102</c:v>
                </c:pt>
                <c:pt idx="423">
                  <c:v>0.84409366330000102</c:v>
                </c:pt>
                <c:pt idx="424">
                  <c:v>0.84409366330000102</c:v>
                </c:pt>
                <c:pt idx="425">
                  <c:v>0.84270076940000005</c:v>
                </c:pt>
                <c:pt idx="426">
                  <c:v>0.84270076940000005</c:v>
                </c:pt>
                <c:pt idx="427">
                  <c:v>0.84270076940000005</c:v>
                </c:pt>
                <c:pt idx="428">
                  <c:v>0.84270076940000005</c:v>
                </c:pt>
                <c:pt idx="429">
                  <c:v>0.84270076940000005</c:v>
                </c:pt>
                <c:pt idx="430">
                  <c:v>0.84270076940000005</c:v>
                </c:pt>
                <c:pt idx="431">
                  <c:v>0.84270076940000005</c:v>
                </c:pt>
                <c:pt idx="432">
                  <c:v>0.84270076940000005</c:v>
                </c:pt>
                <c:pt idx="433">
                  <c:v>0.84270076940000005</c:v>
                </c:pt>
                <c:pt idx="434">
                  <c:v>0.84270076940000005</c:v>
                </c:pt>
                <c:pt idx="435">
                  <c:v>0.84270076940000005</c:v>
                </c:pt>
                <c:pt idx="436">
                  <c:v>0.84270076940000005</c:v>
                </c:pt>
                <c:pt idx="437">
                  <c:v>0.84270076940000005</c:v>
                </c:pt>
                <c:pt idx="438">
                  <c:v>0.84130556950000002</c:v>
                </c:pt>
                <c:pt idx="439">
                  <c:v>0.84130556950000002</c:v>
                </c:pt>
                <c:pt idx="440">
                  <c:v>0.84130556950000002</c:v>
                </c:pt>
                <c:pt idx="441">
                  <c:v>0.84130556950000002</c:v>
                </c:pt>
                <c:pt idx="442">
                  <c:v>0.84130556950000002</c:v>
                </c:pt>
                <c:pt idx="443">
                  <c:v>0.83990805190000062</c:v>
                </c:pt>
                <c:pt idx="444">
                  <c:v>0.83990805190000062</c:v>
                </c:pt>
                <c:pt idx="445">
                  <c:v>0.83851053440000001</c:v>
                </c:pt>
                <c:pt idx="446">
                  <c:v>0.83851053440000001</c:v>
                </c:pt>
                <c:pt idx="447">
                  <c:v>0.83851053440000001</c:v>
                </c:pt>
                <c:pt idx="448">
                  <c:v>0.83851053440000001</c:v>
                </c:pt>
                <c:pt idx="449">
                  <c:v>0.83711301680000005</c:v>
                </c:pt>
                <c:pt idx="450">
                  <c:v>0.83711301680000005</c:v>
                </c:pt>
                <c:pt idx="451">
                  <c:v>0.83571549920000088</c:v>
                </c:pt>
                <c:pt idx="452">
                  <c:v>0.83431798169999949</c:v>
                </c:pt>
                <c:pt idx="453">
                  <c:v>0.83292046410000065</c:v>
                </c:pt>
                <c:pt idx="454">
                  <c:v>0.83292046410000065</c:v>
                </c:pt>
                <c:pt idx="455">
                  <c:v>0.83152294660000003</c:v>
                </c:pt>
                <c:pt idx="456">
                  <c:v>0.83152294660000003</c:v>
                </c:pt>
                <c:pt idx="457">
                  <c:v>0.83152294660000003</c:v>
                </c:pt>
                <c:pt idx="458">
                  <c:v>0.83012542900000064</c:v>
                </c:pt>
                <c:pt idx="459">
                  <c:v>0.83012542900000064</c:v>
                </c:pt>
                <c:pt idx="460">
                  <c:v>0.83012542900000064</c:v>
                </c:pt>
                <c:pt idx="461">
                  <c:v>0.83012542900000064</c:v>
                </c:pt>
                <c:pt idx="462">
                  <c:v>0.83012542900000064</c:v>
                </c:pt>
                <c:pt idx="463">
                  <c:v>0.83012542900000064</c:v>
                </c:pt>
                <c:pt idx="464">
                  <c:v>0.83012542900000064</c:v>
                </c:pt>
                <c:pt idx="465">
                  <c:v>0.83012542900000064</c:v>
                </c:pt>
                <c:pt idx="466">
                  <c:v>0.83012542900000064</c:v>
                </c:pt>
                <c:pt idx="467">
                  <c:v>0.82872319010000062</c:v>
                </c:pt>
                <c:pt idx="468">
                  <c:v>0.82872319010000062</c:v>
                </c:pt>
                <c:pt idx="469">
                  <c:v>0.82732095120000004</c:v>
                </c:pt>
                <c:pt idx="470">
                  <c:v>0.82732095120000004</c:v>
                </c:pt>
                <c:pt idx="471">
                  <c:v>0.82732095120000004</c:v>
                </c:pt>
                <c:pt idx="472">
                  <c:v>0.82732095120000004</c:v>
                </c:pt>
                <c:pt idx="473">
                  <c:v>0.82732095120000004</c:v>
                </c:pt>
                <c:pt idx="474">
                  <c:v>0.82732095120000004</c:v>
                </c:pt>
                <c:pt idx="475">
                  <c:v>0.82732095120000004</c:v>
                </c:pt>
                <c:pt idx="476">
                  <c:v>0.8259163316</c:v>
                </c:pt>
                <c:pt idx="477">
                  <c:v>0.8259163316</c:v>
                </c:pt>
                <c:pt idx="478">
                  <c:v>0.8259163316</c:v>
                </c:pt>
                <c:pt idx="479">
                  <c:v>0.8259163316</c:v>
                </c:pt>
                <c:pt idx="480">
                  <c:v>0.8259163316</c:v>
                </c:pt>
                <c:pt idx="481">
                  <c:v>0.8259163316</c:v>
                </c:pt>
                <c:pt idx="482">
                  <c:v>0.8259163316</c:v>
                </c:pt>
                <c:pt idx="483">
                  <c:v>0.82450691809999999</c:v>
                </c:pt>
                <c:pt idx="484">
                  <c:v>0.82450691809999999</c:v>
                </c:pt>
                <c:pt idx="485">
                  <c:v>0.82450691809999999</c:v>
                </c:pt>
                <c:pt idx="486">
                  <c:v>0.82309509110000101</c:v>
                </c:pt>
                <c:pt idx="487">
                  <c:v>0.82309509110000101</c:v>
                </c:pt>
                <c:pt idx="488">
                  <c:v>0.82309509110000101</c:v>
                </c:pt>
                <c:pt idx="489">
                  <c:v>0.82309509110000101</c:v>
                </c:pt>
                <c:pt idx="490">
                  <c:v>0.82309509110000101</c:v>
                </c:pt>
                <c:pt idx="491">
                  <c:v>0.82309509110000101</c:v>
                </c:pt>
                <c:pt idx="492">
                  <c:v>0.82309509110000101</c:v>
                </c:pt>
                <c:pt idx="493">
                  <c:v>0.82309509110000101</c:v>
                </c:pt>
                <c:pt idx="494">
                  <c:v>0.82309509110000101</c:v>
                </c:pt>
                <c:pt idx="495">
                  <c:v>0.82168083840000128</c:v>
                </c:pt>
                <c:pt idx="496">
                  <c:v>0.82168083840000128</c:v>
                </c:pt>
                <c:pt idx="497">
                  <c:v>0.82026414729999997</c:v>
                </c:pt>
                <c:pt idx="498">
                  <c:v>0.82026414729999997</c:v>
                </c:pt>
                <c:pt idx="499">
                  <c:v>0.82026414729999997</c:v>
                </c:pt>
                <c:pt idx="500">
                  <c:v>0.82026414729999997</c:v>
                </c:pt>
                <c:pt idx="501">
                  <c:v>0.81884254569999992</c:v>
                </c:pt>
                <c:pt idx="502">
                  <c:v>0.81884254569999992</c:v>
                </c:pt>
                <c:pt idx="503">
                  <c:v>0.81884254569999992</c:v>
                </c:pt>
                <c:pt idx="504">
                  <c:v>0.81884254569999992</c:v>
                </c:pt>
                <c:pt idx="505">
                  <c:v>0.81741847169999993</c:v>
                </c:pt>
                <c:pt idx="506">
                  <c:v>0.81741847169999993</c:v>
                </c:pt>
                <c:pt idx="507">
                  <c:v>0.81741847169999993</c:v>
                </c:pt>
                <c:pt idx="508">
                  <c:v>0.81741847169999993</c:v>
                </c:pt>
                <c:pt idx="509">
                  <c:v>0.81741847169999993</c:v>
                </c:pt>
                <c:pt idx="510">
                  <c:v>0.81599439770000004</c:v>
                </c:pt>
                <c:pt idx="511">
                  <c:v>0.81599439770000004</c:v>
                </c:pt>
                <c:pt idx="512">
                  <c:v>0.81599439770000004</c:v>
                </c:pt>
                <c:pt idx="513">
                  <c:v>0.81599439770000004</c:v>
                </c:pt>
                <c:pt idx="514">
                  <c:v>0.81457032369999993</c:v>
                </c:pt>
                <c:pt idx="515">
                  <c:v>0.81457032369999993</c:v>
                </c:pt>
                <c:pt idx="516">
                  <c:v>0.81314624969999993</c:v>
                </c:pt>
                <c:pt idx="517">
                  <c:v>0.81314624969999993</c:v>
                </c:pt>
                <c:pt idx="518">
                  <c:v>0.81172217569999994</c:v>
                </c:pt>
                <c:pt idx="519">
                  <c:v>0.81172217569999994</c:v>
                </c:pt>
                <c:pt idx="520">
                  <c:v>0.81172217569999994</c:v>
                </c:pt>
                <c:pt idx="521">
                  <c:v>0.81172217569999994</c:v>
                </c:pt>
                <c:pt idx="522">
                  <c:v>0.81172217569999994</c:v>
                </c:pt>
                <c:pt idx="523">
                  <c:v>0.81172217569999994</c:v>
                </c:pt>
                <c:pt idx="524">
                  <c:v>0.81029308740000061</c:v>
                </c:pt>
                <c:pt idx="525">
                  <c:v>0.81029308740000061</c:v>
                </c:pt>
                <c:pt idx="526">
                  <c:v>0.81029308740000061</c:v>
                </c:pt>
                <c:pt idx="527">
                  <c:v>0.81029308740000061</c:v>
                </c:pt>
                <c:pt idx="528">
                  <c:v>0.81029308740000061</c:v>
                </c:pt>
                <c:pt idx="529">
                  <c:v>0.81029308740000061</c:v>
                </c:pt>
                <c:pt idx="530">
                  <c:v>0.81029308740000061</c:v>
                </c:pt>
                <c:pt idx="531">
                  <c:v>0.81029308740000061</c:v>
                </c:pt>
                <c:pt idx="532">
                  <c:v>0.81029308740000061</c:v>
                </c:pt>
                <c:pt idx="533">
                  <c:v>0.81029308740000061</c:v>
                </c:pt>
                <c:pt idx="534">
                  <c:v>0.81029308740000061</c:v>
                </c:pt>
                <c:pt idx="535">
                  <c:v>0.80885894030000005</c:v>
                </c:pt>
                <c:pt idx="536">
                  <c:v>0.80885894030000005</c:v>
                </c:pt>
                <c:pt idx="537">
                  <c:v>0.80885894030000005</c:v>
                </c:pt>
                <c:pt idx="538">
                  <c:v>0.80885894030000005</c:v>
                </c:pt>
                <c:pt idx="539">
                  <c:v>0.80885894030000005</c:v>
                </c:pt>
                <c:pt idx="540">
                  <c:v>0.80885894030000005</c:v>
                </c:pt>
                <c:pt idx="541">
                  <c:v>0.80885894030000005</c:v>
                </c:pt>
                <c:pt idx="542">
                  <c:v>0.80741712399999899</c:v>
                </c:pt>
                <c:pt idx="543">
                  <c:v>0.80741712399999899</c:v>
                </c:pt>
                <c:pt idx="544">
                  <c:v>0.80741712399999899</c:v>
                </c:pt>
                <c:pt idx="545">
                  <c:v>0.80741712399999899</c:v>
                </c:pt>
                <c:pt idx="546">
                  <c:v>0.80741712399999899</c:v>
                </c:pt>
                <c:pt idx="547">
                  <c:v>0.80597272850000001</c:v>
                </c:pt>
                <c:pt idx="548">
                  <c:v>0.80597272850000001</c:v>
                </c:pt>
                <c:pt idx="549">
                  <c:v>0.80597272850000001</c:v>
                </c:pt>
                <c:pt idx="550">
                  <c:v>0.80597272850000001</c:v>
                </c:pt>
                <c:pt idx="551">
                  <c:v>0.80597272850000001</c:v>
                </c:pt>
                <c:pt idx="552">
                  <c:v>0.80597272850000001</c:v>
                </c:pt>
                <c:pt idx="553">
                  <c:v>0.80597272850000001</c:v>
                </c:pt>
                <c:pt idx="554">
                  <c:v>0.80597272850000001</c:v>
                </c:pt>
                <c:pt idx="555">
                  <c:v>0.80597272850000001</c:v>
                </c:pt>
                <c:pt idx="556">
                  <c:v>0.80597272850000001</c:v>
                </c:pt>
                <c:pt idx="557">
                  <c:v>0.80597272850000001</c:v>
                </c:pt>
                <c:pt idx="558">
                  <c:v>0.80452573970000008</c:v>
                </c:pt>
                <c:pt idx="559">
                  <c:v>0.80307875100000004</c:v>
                </c:pt>
                <c:pt idx="560">
                  <c:v>0.80307875100000004</c:v>
                </c:pt>
                <c:pt idx="561">
                  <c:v>0.80307875100000004</c:v>
                </c:pt>
                <c:pt idx="562">
                  <c:v>0.80163176220000065</c:v>
                </c:pt>
                <c:pt idx="563">
                  <c:v>0.80018477350000061</c:v>
                </c:pt>
                <c:pt idx="564">
                  <c:v>0.80018477350000061</c:v>
                </c:pt>
                <c:pt idx="565">
                  <c:v>0.80018477350000061</c:v>
                </c:pt>
                <c:pt idx="566">
                  <c:v>0.80018477350000061</c:v>
                </c:pt>
                <c:pt idx="567">
                  <c:v>0.80018477350000061</c:v>
                </c:pt>
                <c:pt idx="568">
                  <c:v>0.80018477350000061</c:v>
                </c:pt>
                <c:pt idx="569">
                  <c:v>0.80018477350000061</c:v>
                </c:pt>
                <c:pt idx="570">
                  <c:v>0.80018477350000061</c:v>
                </c:pt>
                <c:pt idx="571">
                  <c:v>0.80018477350000061</c:v>
                </c:pt>
                <c:pt idx="572">
                  <c:v>0.80018477350000061</c:v>
                </c:pt>
                <c:pt idx="573">
                  <c:v>0.80018477350000061</c:v>
                </c:pt>
                <c:pt idx="574">
                  <c:v>0.80018477350000061</c:v>
                </c:pt>
                <c:pt idx="575">
                  <c:v>0.80018477350000061</c:v>
                </c:pt>
                <c:pt idx="576">
                  <c:v>0.79872989210000189</c:v>
                </c:pt>
                <c:pt idx="577">
                  <c:v>0.79872989210000189</c:v>
                </c:pt>
                <c:pt idx="578">
                  <c:v>0.79872989210000189</c:v>
                </c:pt>
                <c:pt idx="579">
                  <c:v>0.79872989210000189</c:v>
                </c:pt>
                <c:pt idx="580">
                  <c:v>0.79872989210000189</c:v>
                </c:pt>
                <c:pt idx="581">
                  <c:v>0.79872989210000189</c:v>
                </c:pt>
                <c:pt idx="582">
                  <c:v>0.79872989210000189</c:v>
                </c:pt>
                <c:pt idx="583">
                  <c:v>0.79872989210000189</c:v>
                </c:pt>
                <c:pt idx="584">
                  <c:v>0.79872989210000189</c:v>
                </c:pt>
                <c:pt idx="585">
                  <c:v>0.79872989210000189</c:v>
                </c:pt>
                <c:pt idx="586">
                  <c:v>0.79727235579999911</c:v>
                </c:pt>
                <c:pt idx="587">
                  <c:v>0.79727235579999911</c:v>
                </c:pt>
                <c:pt idx="588">
                  <c:v>0.79727235579999911</c:v>
                </c:pt>
                <c:pt idx="589">
                  <c:v>0.79727235579999911</c:v>
                </c:pt>
                <c:pt idx="590">
                  <c:v>0.79727235579999911</c:v>
                </c:pt>
                <c:pt idx="591">
                  <c:v>0.79727235579999911</c:v>
                </c:pt>
                <c:pt idx="592">
                  <c:v>0.79727235579999911</c:v>
                </c:pt>
                <c:pt idx="593">
                  <c:v>0.79727235579999911</c:v>
                </c:pt>
                <c:pt idx="594">
                  <c:v>0.79727235579999911</c:v>
                </c:pt>
                <c:pt idx="595">
                  <c:v>0.79727235579999911</c:v>
                </c:pt>
                <c:pt idx="596">
                  <c:v>0.79727235579999911</c:v>
                </c:pt>
                <c:pt idx="597">
                  <c:v>0.79581214999999883</c:v>
                </c:pt>
                <c:pt idx="598">
                  <c:v>0.79581214999999883</c:v>
                </c:pt>
                <c:pt idx="599">
                  <c:v>0.79581214999999883</c:v>
                </c:pt>
                <c:pt idx="600">
                  <c:v>0.79581214999999883</c:v>
                </c:pt>
                <c:pt idx="601">
                  <c:v>0.79581214999999883</c:v>
                </c:pt>
                <c:pt idx="602">
                  <c:v>0.79581214999999883</c:v>
                </c:pt>
                <c:pt idx="603">
                  <c:v>0.79581214999999883</c:v>
                </c:pt>
                <c:pt idx="604">
                  <c:v>0.79581214999999883</c:v>
                </c:pt>
                <c:pt idx="605">
                  <c:v>0.79581214999999883</c:v>
                </c:pt>
                <c:pt idx="606">
                  <c:v>0.79581214999999883</c:v>
                </c:pt>
                <c:pt idx="607">
                  <c:v>0.79434656589999897</c:v>
                </c:pt>
                <c:pt idx="608">
                  <c:v>0.79434656589999897</c:v>
                </c:pt>
                <c:pt idx="609">
                  <c:v>0.79434656589999897</c:v>
                </c:pt>
                <c:pt idx="610">
                  <c:v>0.792878272800001</c:v>
                </c:pt>
                <c:pt idx="611">
                  <c:v>0.79140997969999993</c:v>
                </c:pt>
                <c:pt idx="612">
                  <c:v>0.79140997969999993</c:v>
                </c:pt>
                <c:pt idx="613">
                  <c:v>0.79140997969999993</c:v>
                </c:pt>
                <c:pt idx="614">
                  <c:v>0.79140997969999993</c:v>
                </c:pt>
                <c:pt idx="615">
                  <c:v>0.79140997969999993</c:v>
                </c:pt>
                <c:pt idx="616">
                  <c:v>0.79140997969999993</c:v>
                </c:pt>
                <c:pt idx="617">
                  <c:v>0.79140997969999993</c:v>
                </c:pt>
                <c:pt idx="618">
                  <c:v>0.79140997969999993</c:v>
                </c:pt>
                <c:pt idx="619">
                  <c:v>0.79140997969999993</c:v>
                </c:pt>
                <c:pt idx="620">
                  <c:v>0.79140997969999993</c:v>
                </c:pt>
                <c:pt idx="621">
                  <c:v>0.78993346860000002</c:v>
                </c:pt>
                <c:pt idx="622">
                  <c:v>0.78845695739999999</c:v>
                </c:pt>
                <c:pt idx="623">
                  <c:v>0.78845695739999999</c:v>
                </c:pt>
                <c:pt idx="624">
                  <c:v>0.78845695739999999</c:v>
                </c:pt>
                <c:pt idx="625">
                  <c:v>0.78845695739999999</c:v>
                </c:pt>
                <c:pt idx="626">
                  <c:v>0.78845695739999999</c:v>
                </c:pt>
                <c:pt idx="627">
                  <c:v>0.78845695739999999</c:v>
                </c:pt>
                <c:pt idx="628">
                  <c:v>0.78845695739999999</c:v>
                </c:pt>
                <c:pt idx="629">
                  <c:v>0.78845695739999999</c:v>
                </c:pt>
                <c:pt idx="630">
                  <c:v>0.78845695739999999</c:v>
                </c:pt>
                <c:pt idx="631">
                  <c:v>0.78845695739999999</c:v>
                </c:pt>
                <c:pt idx="632">
                  <c:v>0.78845695739999999</c:v>
                </c:pt>
                <c:pt idx="633">
                  <c:v>0.78845695739999999</c:v>
                </c:pt>
                <c:pt idx="634">
                  <c:v>0.78845695739999999</c:v>
                </c:pt>
                <c:pt idx="635">
                  <c:v>0.78845695739999999</c:v>
                </c:pt>
                <c:pt idx="636">
                  <c:v>0.78697767610000113</c:v>
                </c:pt>
                <c:pt idx="637">
                  <c:v>0.78697767610000113</c:v>
                </c:pt>
                <c:pt idx="638">
                  <c:v>0.78697767610000113</c:v>
                </c:pt>
                <c:pt idx="639">
                  <c:v>0.78697767610000113</c:v>
                </c:pt>
                <c:pt idx="640">
                  <c:v>0.78697767610000113</c:v>
                </c:pt>
                <c:pt idx="641">
                  <c:v>0.78549281250000114</c:v>
                </c:pt>
                <c:pt idx="642">
                  <c:v>0.78400794899999959</c:v>
                </c:pt>
                <c:pt idx="643">
                  <c:v>0.78400794899999959</c:v>
                </c:pt>
                <c:pt idx="644">
                  <c:v>0.78400794899999959</c:v>
                </c:pt>
                <c:pt idx="645">
                  <c:v>0.78400794899999959</c:v>
                </c:pt>
                <c:pt idx="646">
                  <c:v>0.78400794899999959</c:v>
                </c:pt>
                <c:pt idx="647">
                  <c:v>0.78400794899999959</c:v>
                </c:pt>
                <c:pt idx="648">
                  <c:v>0.78400794899999959</c:v>
                </c:pt>
                <c:pt idx="649">
                  <c:v>0.78400794899999959</c:v>
                </c:pt>
                <c:pt idx="650">
                  <c:v>0.78400794899999959</c:v>
                </c:pt>
                <c:pt idx="651">
                  <c:v>0.78400794899999959</c:v>
                </c:pt>
                <c:pt idx="652">
                  <c:v>0.78400794899999959</c:v>
                </c:pt>
                <c:pt idx="653">
                  <c:v>0.78400794899999959</c:v>
                </c:pt>
                <c:pt idx="654">
                  <c:v>0.78400794899999959</c:v>
                </c:pt>
                <c:pt idx="655">
                  <c:v>0.78400794899999959</c:v>
                </c:pt>
                <c:pt idx="656">
                  <c:v>0.78400794899999959</c:v>
                </c:pt>
                <c:pt idx="657">
                  <c:v>0.78400794899999959</c:v>
                </c:pt>
                <c:pt idx="658">
                  <c:v>0.78400794899999959</c:v>
                </c:pt>
                <c:pt idx="659">
                  <c:v>0.78400794899999959</c:v>
                </c:pt>
                <c:pt idx="660">
                  <c:v>0.78400794899999959</c:v>
                </c:pt>
                <c:pt idx="661">
                  <c:v>0.78400794899999959</c:v>
                </c:pt>
                <c:pt idx="662">
                  <c:v>0.78250601809999998</c:v>
                </c:pt>
                <c:pt idx="663">
                  <c:v>0.78100408710000002</c:v>
                </c:pt>
                <c:pt idx="664">
                  <c:v>0.78100408710000002</c:v>
                </c:pt>
                <c:pt idx="665">
                  <c:v>0.78100408710000002</c:v>
                </c:pt>
                <c:pt idx="666">
                  <c:v>0.78100408710000002</c:v>
                </c:pt>
                <c:pt idx="667">
                  <c:v>0.78100408710000002</c:v>
                </c:pt>
                <c:pt idx="668">
                  <c:v>0.78100408710000002</c:v>
                </c:pt>
                <c:pt idx="669">
                  <c:v>0.78100408710000002</c:v>
                </c:pt>
                <c:pt idx="670">
                  <c:v>0.78100408710000002</c:v>
                </c:pt>
                <c:pt idx="671">
                  <c:v>0.78100408710000002</c:v>
                </c:pt>
                <c:pt idx="672">
                  <c:v>0.78100408710000002</c:v>
                </c:pt>
                <c:pt idx="673">
                  <c:v>0.78100408710000002</c:v>
                </c:pt>
                <c:pt idx="674">
                  <c:v>0.78100408710000002</c:v>
                </c:pt>
                <c:pt idx="675">
                  <c:v>0.78100408710000002</c:v>
                </c:pt>
                <c:pt idx="676">
                  <c:v>0.78100408710000002</c:v>
                </c:pt>
                <c:pt idx="677">
                  <c:v>0.78100408710000002</c:v>
                </c:pt>
                <c:pt idx="678">
                  <c:v>0.78100408710000002</c:v>
                </c:pt>
                <c:pt idx="679">
                  <c:v>0.78100408710000002</c:v>
                </c:pt>
                <c:pt idx="680">
                  <c:v>0.78100408710000002</c:v>
                </c:pt>
                <c:pt idx="681">
                  <c:v>0.77949926230000177</c:v>
                </c:pt>
                <c:pt idx="682">
                  <c:v>0.77799443750000252</c:v>
                </c:pt>
                <c:pt idx="683">
                  <c:v>0.77799443750000252</c:v>
                </c:pt>
                <c:pt idx="684">
                  <c:v>0.77648961260000204</c:v>
                </c:pt>
                <c:pt idx="685">
                  <c:v>0.77648961260000204</c:v>
                </c:pt>
                <c:pt idx="686">
                  <c:v>0.77648961260000204</c:v>
                </c:pt>
                <c:pt idx="687">
                  <c:v>0.77648961260000204</c:v>
                </c:pt>
                <c:pt idx="688">
                  <c:v>0.77497893250000205</c:v>
                </c:pt>
                <c:pt idx="689">
                  <c:v>0.77497893250000205</c:v>
                </c:pt>
                <c:pt idx="690">
                  <c:v>0.77497893250000205</c:v>
                </c:pt>
                <c:pt idx="691">
                  <c:v>0.77497893250000205</c:v>
                </c:pt>
                <c:pt idx="692">
                  <c:v>0.77346530169999994</c:v>
                </c:pt>
                <c:pt idx="693">
                  <c:v>0.77346530169999994</c:v>
                </c:pt>
                <c:pt idx="694">
                  <c:v>0.77346530169999994</c:v>
                </c:pt>
                <c:pt idx="695">
                  <c:v>0.77346530169999994</c:v>
                </c:pt>
                <c:pt idx="696">
                  <c:v>0.77346530169999994</c:v>
                </c:pt>
                <c:pt idx="697">
                  <c:v>0.77346530169999994</c:v>
                </c:pt>
                <c:pt idx="698">
                  <c:v>0.77346530169999994</c:v>
                </c:pt>
                <c:pt idx="699">
                  <c:v>0.77346530169999994</c:v>
                </c:pt>
                <c:pt idx="700">
                  <c:v>0.77346530169999994</c:v>
                </c:pt>
                <c:pt idx="701">
                  <c:v>0.77194273220000165</c:v>
                </c:pt>
                <c:pt idx="702">
                  <c:v>0.77194273220000165</c:v>
                </c:pt>
                <c:pt idx="703">
                  <c:v>0.77194273220000165</c:v>
                </c:pt>
                <c:pt idx="704">
                  <c:v>0.77194273220000165</c:v>
                </c:pt>
                <c:pt idx="705">
                  <c:v>0.77194273220000165</c:v>
                </c:pt>
                <c:pt idx="706">
                  <c:v>0.77194273220000165</c:v>
                </c:pt>
                <c:pt idx="707">
                  <c:v>0.77194273220000165</c:v>
                </c:pt>
                <c:pt idx="708">
                  <c:v>0.77194273220000165</c:v>
                </c:pt>
                <c:pt idx="709">
                  <c:v>0.77194273220000165</c:v>
                </c:pt>
                <c:pt idx="710">
                  <c:v>0.77194273220000165</c:v>
                </c:pt>
                <c:pt idx="711">
                  <c:v>0.77194273220000165</c:v>
                </c:pt>
                <c:pt idx="712">
                  <c:v>0.77194273220000165</c:v>
                </c:pt>
                <c:pt idx="713">
                  <c:v>0.77194273220000165</c:v>
                </c:pt>
                <c:pt idx="714">
                  <c:v>0.77194273220000165</c:v>
                </c:pt>
                <c:pt idx="715">
                  <c:v>0.77194273220000165</c:v>
                </c:pt>
                <c:pt idx="716">
                  <c:v>0.77194273220000165</c:v>
                </c:pt>
                <c:pt idx="717">
                  <c:v>0.77041413280000004</c:v>
                </c:pt>
                <c:pt idx="718">
                  <c:v>0.77041413280000004</c:v>
                </c:pt>
                <c:pt idx="719">
                  <c:v>0.77041413280000004</c:v>
                </c:pt>
                <c:pt idx="720">
                  <c:v>0.77041413280000004</c:v>
                </c:pt>
                <c:pt idx="721">
                  <c:v>0.77041413280000004</c:v>
                </c:pt>
                <c:pt idx="722">
                  <c:v>0.76887944330000202</c:v>
                </c:pt>
                <c:pt idx="723">
                  <c:v>0.76581006420000064</c:v>
                </c:pt>
                <c:pt idx="724">
                  <c:v>0.76581006420000064</c:v>
                </c:pt>
                <c:pt idx="725">
                  <c:v>0.76581006420000064</c:v>
                </c:pt>
                <c:pt idx="726">
                  <c:v>0.76581006420000064</c:v>
                </c:pt>
                <c:pt idx="727">
                  <c:v>0.76581006420000064</c:v>
                </c:pt>
                <c:pt idx="728">
                  <c:v>0.76581006420000064</c:v>
                </c:pt>
                <c:pt idx="729">
                  <c:v>0.76581006420000064</c:v>
                </c:pt>
                <c:pt idx="730">
                  <c:v>0.76427229300000088</c:v>
                </c:pt>
                <c:pt idx="731">
                  <c:v>0.76427229300000088</c:v>
                </c:pt>
                <c:pt idx="732">
                  <c:v>0.76427229300000088</c:v>
                </c:pt>
                <c:pt idx="733">
                  <c:v>0.76427229300000088</c:v>
                </c:pt>
                <c:pt idx="734">
                  <c:v>0.76273142150000128</c:v>
                </c:pt>
                <c:pt idx="735">
                  <c:v>0.76273142150000128</c:v>
                </c:pt>
                <c:pt idx="736">
                  <c:v>0.76273142150000128</c:v>
                </c:pt>
                <c:pt idx="737">
                  <c:v>0.76273142150000128</c:v>
                </c:pt>
                <c:pt idx="738">
                  <c:v>0.76273142150000128</c:v>
                </c:pt>
                <c:pt idx="739">
                  <c:v>0.76118429890000061</c:v>
                </c:pt>
                <c:pt idx="740">
                  <c:v>0.76118429890000061</c:v>
                </c:pt>
                <c:pt idx="741">
                  <c:v>0.76118429890000061</c:v>
                </c:pt>
                <c:pt idx="742">
                  <c:v>0.76118429890000061</c:v>
                </c:pt>
                <c:pt idx="743">
                  <c:v>0.76118429890000061</c:v>
                </c:pt>
                <c:pt idx="744">
                  <c:v>0.76118429890000061</c:v>
                </c:pt>
                <c:pt idx="745">
                  <c:v>0.76118429890000061</c:v>
                </c:pt>
                <c:pt idx="746">
                  <c:v>0.76118429890000061</c:v>
                </c:pt>
                <c:pt idx="747">
                  <c:v>0.76118429890000061</c:v>
                </c:pt>
                <c:pt idx="748">
                  <c:v>0.76118429890000061</c:v>
                </c:pt>
                <c:pt idx="749">
                  <c:v>0.75963402540000113</c:v>
                </c:pt>
                <c:pt idx="750">
                  <c:v>0.75963402540000113</c:v>
                </c:pt>
                <c:pt idx="751">
                  <c:v>0.75963402540000113</c:v>
                </c:pt>
                <c:pt idx="752">
                  <c:v>0.75963402540000113</c:v>
                </c:pt>
                <c:pt idx="753">
                  <c:v>0.75963402540000113</c:v>
                </c:pt>
                <c:pt idx="754">
                  <c:v>0.75963402540000113</c:v>
                </c:pt>
                <c:pt idx="755">
                  <c:v>0.75963402540000113</c:v>
                </c:pt>
                <c:pt idx="756">
                  <c:v>0.75963402540000113</c:v>
                </c:pt>
                <c:pt idx="757">
                  <c:v>0.75963402540000113</c:v>
                </c:pt>
                <c:pt idx="758">
                  <c:v>0.75963402540000113</c:v>
                </c:pt>
                <c:pt idx="759">
                  <c:v>0.75963402540000113</c:v>
                </c:pt>
                <c:pt idx="760">
                  <c:v>0.75963402540000113</c:v>
                </c:pt>
                <c:pt idx="761">
                  <c:v>0.75650795940000004</c:v>
                </c:pt>
                <c:pt idx="762">
                  <c:v>0.75650795940000004</c:v>
                </c:pt>
                <c:pt idx="763">
                  <c:v>0.75650795940000004</c:v>
                </c:pt>
                <c:pt idx="764">
                  <c:v>0.75493844090000062</c:v>
                </c:pt>
                <c:pt idx="765">
                  <c:v>0.75493844090000062</c:v>
                </c:pt>
                <c:pt idx="766">
                  <c:v>0.75336892230000063</c:v>
                </c:pt>
                <c:pt idx="767">
                  <c:v>0.75179940370000164</c:v>
                </c:pt>
                <c:pt idx="768">
                  <c:v>0.75179940370000164</c:v>
                </c:pt>
                <c:pt idx="769">
                  <c:v>0.75179940370000164</c:v>
                </c:pt>
                <c:pt idx="770">
                  <c:v>0.75179940370000164</c:v>
                </c:pt>
                <c:pt idx="771">
                  <c:v>0.75179940370000164</c:v>
                </c:pt>
                <c:pt idx="772">
                  <c:v>0.75179940370000164</c:v>
                </c:pt>
                <c:pt idx="773">
                  <c:v>0.75179940370000164</c:v>
                </c:pt>
                <c:pt idx="774">
                  <c:v>0.75179940370000164</c:v>
                </c:pt>
                <c:pt idx="775">
                  <c:v>0.75021999320000088</c:v>
                </c:pt>
                <c:pt idx="776">
                  <c:v>0.75021999320000088</c:v>
                </c:pt>
                <c:pt idx="777">
                  <c:v>0.75021999320000088</c:v>
                </c:pt>
                <c:pt idx="778">
                  <c:v>0.75021999320000088</c:v>
                </c:pt>
                <c:pt idx="779">
                  <c:v>0.75021999320000088</c:v>
                </c:pt>
                <c:pt idx="780">
                  <c:v>0.75021999320000088</c:v>
                </c:pt>
                <c:pt idx="781">
                  <c:v>0.75021999320000088</c:v>
                </c:pt>
                <c:pt idx="782">
                  <c:v>0.75021999320000088</c:v>
                </c:pt>
                <c:pt idx="783">
                  <c:v>0.75021999320000088</c:v>
                </c:pt>
                <c:pt idx="784">
                  <c:v>0.75021999320000088</c:v>
                </c:pt>
                <c:pt idx="785">
                  <c:v>0.75021999320000088</c:v>
                </c:pt>
                <c:pt idx="786">
                  <c:v>0.75021999320000088</c:v>
                </c:pt>
                <c:pt idx="787">
                  <c:v>0.75021999320000088</c:v>
                </c:pt>
                <c:pt idx="788">
                  <c:v>0.75021999320000088</c:v>
                </c:pt>
                <c:pt idx="789">
                  <c:v>0.74862716940000062</c:v>
                </c:pt>
                <c:pt idx="790">
                  <c:v>0.74862716940000062</c:v>
                </c:pt>
                <c:pt idx="791">
                  <c:v>0.74703094940000003</c:v>
                </c:pt>
                <c:pt idx="792">
                  <c:v>0.74703094940000003</c:v>
                </c:pt>
                <c:pt idx="793">
                  <c:v>0.74703094940000003</c:v>
                </c:pt>
                <c:pt idx="794">
                  <c:v>0.74703094940000003</c:v>
                </c:pt>
                <c:pt idx="795">
                  <c:v>0.74703094940000003</c:v>
                </c:pt>
                <c:pt idx="796">
                  <c:v>0.74703094940000003</c:v>
                </c:pt>
                <c:pt idx="797">
                  <c:v>0.74703094940000003</c:v>
                </c:pt>
                <c:pt idx="798">
                  <c:v>0.74703094940000003</c:v>
                </c:pt>
                <c:pt idx="799">
                  <c:v>0.74703094940000003</c:v>
                </c:pt>
                <c:pt idx="800">
                  <c:v>0.74703094940000003</c:v>
                </c:pt>
                <c:pt idx="801">
                  <c:v>0.74703094940000003</c:v>
                </c:pt>
                <c:pt idx="802">
                  <c:v>0.74703094940000003</c:v>
                </c:pt>
                <c:pt idx="803">
                  <c:v>0.74703094940000003</c:v>
                </c:pt>
                <c:pt idx="804">
                  <c:v>0.74703094940000003</c:v>
                </c:pt>
                <c:pt idx="805">
                  <c:v>0.74540696909999959</c:v>
                </c:pt>
                <c:pt idx="806">
                  <c:v>0.74378298879999949</c:v>
                </c:pt>
                <c:pt idx="807">
                  <c:v>0.74378298879999949</c:v>
                </c:pt>
                <c:pt idx="808">
                  <c:v>0.74378298879999949</c:v>
                </c:pt>
                <c:pt idx="809">
                  <c:v>0.74378298879999949</c:v>
                </c:pt>
                <c:pt idx="810">
                  <c:v>0.74378298879999949</c:v>
                </c:pt>
                <c:pt idx="811">
                  <c:v>0.74378298879999949</c:v>
                </c:pt>
                <c:pt idx="812">
                  <c:v>0.74378298879999949</c:v>
                </c:pt>
                <c:pt idx="813">
                  <c:v>0.74378298879999949</c:v>
                </c:pt>
                <c:pt idx="814">
                  <c:v>0.74378298879999949</c:v>
                </c:pt>
                <c:pt idx="815">
                  <c:v>0.74378298879999949</c:v>
                </c:pt>
                <c:pt idx="816">
                  <c:v>0.74378298879999949</c:v>
                </c:pt>
                <c:pt idx="817">
                  <c:v>0.74378298879999949</c:v>
                </c:pt>
                <c:pt idx="818">
                  <c:v>0.74378298879999949</c:v>
                </c:pt>
                <c:pt idx="819">
                  <c:v>0.74378298879999949</c:v>
                </c:pt>
                <c:pt idx="820">
                  <c:v>0.74213745120000063</c:v>
                </c:pt>
                <c:pt idx="821">
                  <c:v>0.74213745120000063</c:v>
                </c:pt>
                <c:pt idx="822">
                  <c:v>0.74213745120000063</c:v>
                </c:pt>
                <c:pt idx="823">
                  <c:v>0.74213745120000063</c:v>
                </c:pt>
                <c:pt idx="824">
                  <c:v>0.74213745120000063</c:v>
                </c:pt>
                <c:pt idx="825">
                  <c:v>0.74213745120000063</c:v>
                </c:pt>
                <c:pt idx="826">
                  <c:v>0.74213745120000063</c:v>
                </c:pt>
                <c:pt idx="827">
                  <c:v>0.74213745120000063</c:v>
                </c:pt>
                <c:pt idx="828">
                  <c:v>0.74049191360000177</c:v>
                </c:pt>
                <c:pt idx="829">
                  <c:v>0.74049191360000177</c:v>
                </c:pt>
                <c:pt idx="830">
                  <c:v>0.73884637600000114</c:v>
                </c:pt>
                <c:pt idx="831">
                  <c:v>0.73884637600000114</c:v>
                </c:pt>
                <c:pt idx="832">
                  <c:v>0.73884637600000114</c:v>
                </c:pt>
                <c:pt idx="833">
                  <c:v>0.73719716540000002</c:v>
                </c:pt>
                <c:pt idx="834">
                  <c:v>0.73719716540000002</c:v>
                </c:pt>
                <c:pt idx="835">
                  <c:v>0.73719716540000002</c:v>
                </c:pt>
                <c:pt idx="836">
                  <c:v>0.73719716540000002</c:v>
                </c:pt>
                <c:pt idx="837">
                  <c:v>0.73719716540000002</c:v>
                </c:pt>
                <c:pt idx="838">
                  <c:v>0.73719716540000002</c:v>
                </c:pt>
                <c:pt idx="839">
                  <c:v>0.73719716540000002</c:v>
                </c:pt>
                <c:pt idx="840">
                  <c:v>0.73554425690000114</c:v>
                </c:pt>
                <c:pt idx="841">
                  <c:v>0.73554425690000114</c:v>
                </c:pt>
                <c:pt idx="842">
                  <c:v>0.73554425690000114</c:v>
                </c:pt>
                <c:pt idx="843">
                  <c:v>0.7338876257000001</c:v>
                </c:pt>
                <c:pt idx="844">
                  <c:v>0.7338876257000001</c:v>
                </c:pt>
                <c:pt idx="845">
                  <c:v>0.73222724650000115</c:v>
                </c:pt>
                <c:pt idx="846">
                  <c:v>0.73222724650000115</c:v>
                </c:pt>
                <c:pt idx="847">
                  <c:v>0.73222724650000115</c:v>
                </c:pt>
                <c:pt idx="848">
                  <c:v>0.73222724650000115</c:v>
                </c:pt>
                <c:pt idx="849">
                  <c:v>0.73056309360000005</c:v>
                </c:pt>
                <c:pt idx="850">
                  <c:v>0.73056309360000005</c:v>
                </c:pt>
                <c:pt idx="851">
                  <c:v>0.73056309360000005</c:v>
                </c:pt>
                <c:pt idx="852">
                  <c:v>0.72889132450000116</c:v>
                </c:pt>
                <c:pt idx="853">
                  <c:v>0.72889132450000116</c:v>
                </c:pt>
                <c:pt idx="854">
                  <c:v>0.72889132450000116</c:v>
                </c:pt>
                <c:pt idx="855">
                  <c:v>0.72889132450000116</c:v>
                </c:pt>
                <c:pt idx="856">
                  <c:v>0.72889132450000116</c:v>
                </c:pt>
                <c:pt idx="857">
                  <c:v>0.72889132450000116</c:v>
                </c:pt>
                <c:pt idx="858">
                  <c:v>0.72889132450000116</c:v>
                </c:pt>
                <c:pt idx="859">
                  <c:v>0.72889132450000116</c:v>
                </c:pt>
                <c:pt idx="860">
                  <c:v>0.72721571230000115</c:v>
                </c:pt>
                <c:pt idx="861">
                  <c:v>0.72721571230000115</c:v>
                </c:pt>
                <c:pt idx="862">
                  <c:v>0.72721571230000115</c:v>
                </c:pt>
                <c:pt idx="863">
                  <c:v>0.72721571230000115</c:v>
                </c:pt>
                <c:pt idx="864">
                  <c:v>0.72554010010000003</c:v>
                </c:pt>
                <c:pt idx="865">
                  <c:v>0.72554010010000003</c:v>
                </c:pt>
                <c:pt idx="866">
                  <c:v>0.72554010010000003</c:v>
                </c:pt>
                <c:pt idx="867">
                  <c:v>0.72386060910000005</c:v>
                </c:pt>
                <c:pt idx="868">
                  <c:v>0.72218111810000063</c:v>
                </c:pt>
                <c:pt idx="869">
                  <c:v>0.72050162710000065</c:v>
                </c:pt>
                <c:pt idx="870">
                  <c:v>0.71882213620000102</c:v>
                </c:pt>
                <c:pt idx="871">
                  <c:v>0.71882213620000102</c:v>
                </c:pt>
                <c:pt idx="872">
                  <c:v>0.71882213620000102</c:v>
                </c:pt>
                <c:pt idx="873">
                  <c:v>0.71882213620000102</c:v>
                </c:pt>
                <c:pt idx="874">
                  <c:v>0.71882213620000102</c:v>
                </c:pt>
                <c:pt idx="875">
                  <c:v>0.71882213620000102</c:v>
                </c:pt>
                <c:pt idx="876">
                  <c:v>0.71882213620000102</c:v>
                </c:pt>
                <c:pt idx="877">
                  <c:v>0.71882213620000102</c:v>
                </c:pt>
                <c:pt idx="878">
                  <c:v>0.71712279310000004</c:v>
                </c:pt>
                <c:pt idx="879">
                  <c:v>0.71712279310000004</c:v>
                </c:pt>
                <c:pt idx="880">
                  <c:v>0.71712279310000004</c:v>
                </c:pt>
                <c:pt idx="881">
                  <c:v>0.71712279310000004</c:v>
                </c:pt>
                <c:pt idx="882">
                  <c:v>0.71712279310000004</c:v>
                </c:pt>
                <c:pt idx="883">
                  <c:v>0.71712279310000004</c:v>
                </c:pt>
                <c:pt idx="884">
                  <c:v>0.71712279310000004</c:v>
                </c:pt>
                <c:pt idx="885">
                  <c:v>0.71712279310000004</c:v>
                </c:pt>
                <c:pt idx="886">
                  <c:v>0.71712279310000004</c:v>
                </c:pt>
                <c:pt idx="887">
                  <c:v>0.71712279310000004</c:v>
                </c:pt>
                <c:pt idx="888">
                  <c:v>0.71541535779999998</c:v>
                </c:pt>
                <c:pt idx="889">
                  <c:v>0.71541535779999998</c:v>
                </c:pt>
                <c:pt idx="890">
                  <c:v>0.71541535779999998</c:v>
                </c:pt>
                <c:pt idx="891">
                  <c:v>0.71541535779999998</c:v>
                </c:pt>
                <c:pt idx="892">
                  <c:v>0.71370792260000115</c:v>
                </c:pt>
                <c:pt idx="893">
                  <c:v>0.71200048740000088</c:v>
                </c:pt>
                <c:pt idx="894">
                  <c:v>0.71200048740000088</c:v>
                </c:pt>
                <c:pt idx="895">
                  <c:v>0.71200048740000088</c:v>
                </c:pt>
                <c:pt idx="896">
                  <c:v>0.71200048740000088</c:v>
                </c:pt>
                <c:pt idx="897">
                  <c:v>0.71200048740000088</c:v>
                </c:pt>
                <c:pt idx="898">
                  <c:v>0.71028894779999996</c:v>
                </c:pt>
                <c:pt idx="899">
                  <c:v>0.71028894779999996</c:v>
                </c:pt>
                <c:pt idx="900">
                  <c:v>0.71028894779999996</c:v>
                </c:pt>
                <c:pt idx="901">
                  <c:v>0.71028894779999996</c:v>
                </c:pt>
                <c:pt idx="902">
                  <c:v>0.71028894779999996</c:v>
                </c:pt>
                <c:pt idx="903">
                  <c:v>0.71028894779999996</c:v>
                </c:pt>
                <c:pt idx="904">
                  <c:v>0.71028894779999996</c:v>
                </c:pt>
                <c:pt idx="905">
                  <c:v>0.71028894779999996</c:v>
                </c:pt>
                <c:pt idx="906">
                  <c:v>0.71028894779999996</c:v>
                </c:pt>
                <c:pt idx="907">
                  <c:v>0.71028894779999996</c:v>
                </c:pt>
                <c:pt idx="908">
                  <c:v>0.71028894779999996</c:v>
                </c:pt>
                <c:pt idx="909">
                  <c:v>0.71028894779999996</c:v>
                </c:pt>
                <c:pt idx="910">
                  <c:v>0.71028894779999996</c:v>
                </c:pt>
                <c:pt idx="911">
                  <c:v>0.71028894779999996</c:v>
                </c:pt>
                <c:pt idx="912">
                  <c:v>0.71028894779999996</c:v>
                </c:pt>
                <c:pt idx="913">
                  <c:v>0.71028894779999996</c:v>
                </c:pt>
                <c:pt idx="914">
                  <c:v>0.71028894779999996</c:v>
                </c:pt>
                <c:pt idx="915">
                  <c:v>0.71028894779999996</c:v>
                </c:pt>
                <c:pt idx="916">
                  <c:v>0.71028894779999996</c:v>
                </c:pt>
                <c:pt idx="917">
                  <c:v>0.71028894779999996</c:v>
                </c:pt>
                <c:pt idx="918">
                  <c:v>0.71028894779999996</c:v>
                </c:pt>
                <c:pt idx="919">
                  <c:v>0.71028894779999996</c:v>
                </c:pt>
                <c:pt idx="920">
                  <c:v>0.70856075079999958</c:v>
                </c:pt>
                <c:pt idx="921">
                  <c:v>0.70856075079999958</c:v>
                </c:pt>
                <c:pt idx="922">
                  <c:v>0.70856075079999958</c:v>
                </c:pt>
                <c:pt idx="923">
                  <c:v>0.70856075079999958</c:v>
                </c:pt>
                <c:pt idx="924">
                  <c:v>0.70856075079999958</c:v>
                </c:pt>
                <c:pt idx="925">
                  <c:v>0.70856075079999958</c:v>
                </c:pt>
                <c:pt idx="926">
                  <c:v>0.70856075079999958</c:v>
                </c:pt>
                <c:pt idx="927">
                  <c:v>0.70856075079999958</c:v>
                </c:pt>
                <c:pt idx="928">
                  <c:v>0.70856075079999958</c:v>
                </c:pt>
                <c:pt idx="929">
                  <c:v>0.70856075079999958</c:v>
                </c:pt>
                <c:pt idx="930">
                  <c:v>0.70856075079999958</c:v>
                </c:pt>
                <c:pt idx="931">
                  <c:v>0.70681552730000063</c:v>
                </c:pt>
                <c:pt idx="932">
                  <c:v>0.70681552730000063</c:v>
                </c:pt>
                <c:pt idx="933">
                  <c:v>0.70681552730000063</c:v>
                </c:pt>
                <c:pt idx="934">
                  <c:v>0.70681552730000063</c:v>
                </c:pt>
                <c:pt idx="935">
                  <c:v>0.70681552730000063</c:v>
                </c:pt>
                <c:pt idx="936">
                  <c:v>0.70681552730000063</c:v>
                </c:pt>
                <c:pt idx="937">
                  <c:v>0.70505727970000009</c:v>
                </c:pt>
                <c:pt idx="938">
                  <c:v>0.70505727970000009</c:v>
                </c:pt>
                <c:pt idx="939">
                  <c:v>0.70505727970000009</c:v>
                </c:pt>
                <c:pt idx="940">
                  <c:v>0.70505727970000009</c:v>
                </c:pt>
                <c:pt idx="941">
                  <c:v>0.70505727970000009</c:v>
                </c:pt>
                <c:pt idx="942">
                  <c:v>0.70505727970000009</c:v>
                </c:pt>
                <c:pt idx="943">
                  <c:v>0.70505727970000009</c:v>
                </c:pt>
                <c:pt idx="944">
                  <c:v>0.70505727970000009</c:v>
                </c:pt>
                <c:pt idx="945">
                  <c:v>0.70505727970000009</c:v>
                </c:pt>
                <c:pt idx="946">
                  <c:v>0.70505727970000009</c:v>
                </c:pt>
                <c:pt idx="947">
                  <c:v>0.70505727970000009</c:v>
                </c:pt>
                <c:pt idx="948">
                  <c:v>0.70505727970000009</c:v>
                </c:pt>
                <c:pt idx="949">
                  <c:v>0.70505727970000009</c:v>
                </c:pt>
                <c:pt idx="950">
                  <c:v>0.70505727970000009</c:v>
                </c:pt>
                <c:pt idx="951">
                  <c:v>0.70505727970000009</c:v>
                </c:pt>
                <c:pt idx="952">
                  <c:v>0.70505727970000009</c:v>
                </c:pt>
                <c:pt idx="953">
                  <c:v>0.70329021880000064</c:v>
                </c:pt>
                <c:pt idx="954">
                  <c:v>0.70329021880000064</c:v>
                </c:pt>
                <c:pt idx="955">
                  <c:v>0.70329021880000064</c:v>
                </c:pt>
                <c:pt idx="956">
                  <c:v>0.70329021880000064</c:v>
                </c:pt>
                <c:pt idx="957">
                  <c:v>0.70329021880000064</c:v>
                </c:pt>
                <c:pt idx="958">
                  <c:v>0.70329021880000064</c:v>
                </c:pt>
                <c:pt idx="959">
                  <c:v>0.70329021880000064</c:v>
                </c:pt>
                <c:pt idx="960">
                  <c:v>0.70329021880000064</c:v>
                </c:pt>
                <c:pt idx="961">
                  <c:v>0.70329021880000064</c:v>
                </c:pt>
                <c:pt idx="962">
                  <c:v>0.70329021880000064</c:v>
                </c:pt>
                <c:pt idx="963">
                  <c:v>0.70329021880000064</c:v>
                </c:pt>
                <c:pt idx="964">
                  <c:v>0.70329021880000064</c:v>
                </c:pt>
                <c:pt idx="965">
                  <c:v>0.70329021880000064</c:v>
                </c:pt>
                <c:pt idx="966">
                  <c:v>0.70329021880000064</c:v>
                </c:pt>
                <c:pt idx="967">
                  <c:v>0.70329021880000064</c:v>
                </c:pt>
                <c:pt idx="968">
                  <c:v>0.70329021880000064</c:v>
                </c:pt>
                <c:pt idx="969">
                  <c:v>0.70148691060000001</c:v>
                </c:pt>
                <c:pt idx="970">
                  <c:v>0.70148691060000001</c:v>
                </c:pt>
                <c:pt idx="971">
                  <c:v>0.69967428290000089</c:v>
                </c:pt>
                <c:pt idx="972">
                  <c:v>0.69967428290000089</c:v>
                </c:pt>
                <c:pt idx="973">
                  <c:v>0.69967428290000089</c:v>
                </c:pt>
                <c:pt idx="974">
                  <c:v>0.69967428290000089</c:v>
                </c:pt>
                <c:pt idx="975">
                  <c:v>0.69967428290000089</c:v>
                </c:pt>
                <c:pt idx="976">
                  <c:v>0.69967428290000089</c:v>
                </c:pt>
                <c:pt idx="977">
                  <c:v>0.69967428290000089</c:v>
                </c:pt>
                <c:pt idx="978">
                  <c:v>0.69967428290000089</c:v>
                </c:pt>
                <c:pt idx="979">
                  <c:v>0.69785221450000101</c:v>
                </c:pt>
                <c:pt idx="980">
                  <c:v>0.69785221450000101</c:v>
                </c:pt>
                <c:pt idx="981">
                  <c:v>0.69785221450000101</c:v>
                </c:pt>
                <c:pt idx="982">
                  <c:v>0.69785221450000101</c:v>
                </c:pt>
                <c:pt idx="983">
                  <c:v>0.69785221450000101</c:v>
                </c:pt>
                <c:pt idx="984">
                  <c:v>0.69785221450000101</c:v>
                </c:pt>
                <c:pt idx="985">
                  <c:v>0.69785221450000101</c:v>
                </c:pt>
                <c:pt idx="986">
                  <c:v>0.69785221450000101</c:v>
                </c:pt>
                <c:pt idx="987">
                  <c:v>0.69601576129999998</c:v>
                </c:pt>
                <c:pt idx="988">
                  <c:v>0.69601576129999998</c:v>
                </c:pt>
                <c:pt idx="989">
                  <c:v>0.69601576129999998</c:v>
                </c:pt>
                <c:pt idx="990">
                  <c:v>0.69601576129999998</c:v>
                </c:pt>
                <c:pt idx="991">
                  <c:v>0.69601576129999998</c:v>
                </c:pt>
                <c:pt idx="992">
                  <c:v>0.69601576129999998</c:v>
                </c:pt>
                <c:pt idx="993">
                  <c:v>0.69601576129999998</c:v>
                </c:pt>
                <c:pt idx="994">
                  <c:v>0.69601576129999998</c:v>
                </c:pt>
                <c:pt idx="995">
                  <c:v>0.69601576129999998</c:v>
                </c:pt>
                <c:pt idx="996">
                  <c:v>0.69601576129999998</c:v>
                </c:pt>
                <c:pt idx="997">
                  <c:v>0.69601576129999998</c:v>
                </c:pt>
                <c:pt idx="998">
                  <c:v>0.69601576129999998</c:v>
                </c:pt>
                <c:pt idx="999">
                  <c:v>0.69601576129999998</c:v>
                </c:pt>
                <c:pt idx="1000">
                  <c:v>0.69601576129999998</c:v>
                </c:pt>
                <c:pt idx="1001">
                  <c:v>0.69601576129999998</c:v>
                </c:pt>
                <c:pt idx="1002">
                  <c:v>0.69601576129999998</c:v>
                </c:pt>
                <c:pt idx="1003">
                  <c:v>0.69601576129999998</c:v>
                </c:pt>
                <c:pt idx="1004">
                  <c:v>0.69601576129999998</c:v>
                </c:pt>
                <c:pt idx="1005">
                  <c:v>0.69601576129999998</c:v>
                </c:pt>
                <c:pt idx="1006">
                  <c:v>0.69601576129999998</c:v>
                </c:pt>
                <c:pt idx="1007">
                  <c:v>0.69601576129999998</c:v>
                </c:pt>
                <c:pt idx="1008">
                  <c:v>0.69601576129999998</c:v>
                </c:pt>
                <c:pt idx="1009">
                  <c:v>0.69601576129999998</c:v>
                </c:pt>
                <c:pt idx="1010">
                  <c:v>0.69601576129999998</c:v>
                </c:pt>
                <c:pt idx="1011">
                  <c:v>0.69601576129999998</c:v>
                </c:pt>
                <c:pt idx="1012">
                  <c:v>0.69601576129999998</c:v>
                </c:pt>
                <c:pt idx="1013">
                  <c:v>0.69601576129999998</c:v>
                </c:pt>
                <c:pt idx="1014">
                  <c:v>0.69601576129999998</c:v>
                </c:pt>
                <c:pt idx="1015">
                  <c:v>0.69601576129999998</c:v>
                </c:pt>
                <c:pt idx="1016">
                  <c:v>0.69601576129999998</c:v>
                </c:pt>
                <c:pt idx="1017">
                  <c:v>0.69601576129999998</c:v>
                </c:pt>
                <c:pt idx="1018">
                  <c:v>0.69601576129999998</c:v>
                </c:pt>
                <c:pt idx="1019">
                  <c:v>0.69601576129999998</c:v>
                </c:pt>
                <c:pt idx="1020">
                  <c:v>0.69601576129999998</c:v>
                </c:pt>
                <c:pt idx="1021">
                  <c:v>0.69601576129999998</c:v>
                </c:pt>
                <c:pt idx="1022">
                  <c:v>0.69601576129999998</c:v>
                </c:pt>
                <c:pt idx="1023">
                  <c:v>0.69601576129999998</c:v>
                </c:pt>
                <c:pt idx="1024">
                  <c:v>0.69601576129999998</c:v>
                </c:pt>
                <c:pt idx="1025">
                  <c:v>0.69410363010000065</c:v>
                </c:pt>
                <c:pt idx="1026">
                  <c:v>0.69410363010000065</c:v>
                </c:pt>
                <c:pt idx="1027">
                  <c:v>0.69410363010000065</c:v>
                </c:pt>
                <c:pt idx="1028">
                  <c:v>0.69410363010000065</c:v>
                </c:pt>
                <c:pt idx="1029">
                  <c:v>0.69410363010000065</c:v>
                </c:pt>
                <c:pt idx="1030">
                  <c:v>0.69410363010000065</c:v>
                </c:pt>
                <c:pt idx="1031">
                  <c:v>0.69218090529999998</c:v>
                </c:pt>
                <c:pt idx="1032">
                  <c:v>0.69218090529999998</c:v>
                </c:pt>
                <c:pt idx="1033">
                  <c:v>0.69218090529999998</c:v>
                </c:pt>
                <c:pt idx="1034">
                  <c:v>0.69218090529999998</c:v>
                </c:pt>
                <c:pt idx="1035">
                  <c:v>0.69218090529999998</c:v>
                </c:pt>
                <c:pt idx="1036">
                  <c:v>0.69218090529999998</c:v>
                </c:pt>
                <c:pt idx="1037">
                  <c:v>0.69218090529999998</c:v>
                </c:pt>
                <c:pt idx="1038">
                  <c:v>0.69218090529999998</c:v>
                </c:pt>
                <c:pt idx="1039">
                  <c:v>0.69218090529999998</c:v>
                </c:pt>
                <c:pt idx="1040">
                  <c:v>0.69218090529999998</c:v>
                </c:pt>
                <c:pt idx="1041">
                  <c:v>0.69218090529999998</c:v>
                </c:pt>
                <c:pt idx="1042">
                  <c:v>0.69218090529999998</c:v>
                </c:pt>
                <c:pt idx="1043">
                  <c:v>0.69218090529999998</c:v>
                </c:pt>
                <c:pt idx="1044">
                  <c:v>0.69218090529999998</c:v>
                </c:pt>
                <c:pt idx="1045">
                  <c:v>0.69218090529999998</c:v>
                </c:pt>
                <c:pt idx="1046">
                  <c:v>0.69218090529999998</c:v>
                </c:pt>
                <c:pt idx="1047">
                  <c:v>0.69218090529999998</c:v>
                </c:pt>
                <c:pt idx="1048">
                  <c:v>0.69218090529999998</c:v>
                </c:pt>
                <c:pt idx="1049">
                  <c:v>0.69218090529999998</c:v>
                </c:pt>
                <c:pt idx="1050">
                  <c:v>0.69218090529999998</c:v>
                </c:pt>
                <c:pt idx="1051">
                  <c:v>0.69218090529999998</c:v>
                </c:pt>
                <c:pt idx="1052">
                  <c:v>0.69218090529999998</c:v>
                </c:pt>
                <c:pt idx="1053">
                  <c:v>0.69218090529999998</c:v>
                </c:pt>
                <c:pt idx="1054">
                  <c:v>0.69218090529999998</c:v>
                </c:pt>
                <c:pt idx="1055">
                  <c:v>0.69218090529999998</c:v>
                </c:pt>
                <c:pt idx="1056">
                  <c:v>0.69218090529999998</c:v>
                </c:pt>
                <c:pt idx="1057">
                  <c:v>0.69218090529999998</c:v>
                </c:pt>
                <c:pt idx="1058">
                  <c:v>0.69218090529999998</c:v>
                </c:pt>
                <c:pt idx="1059">
                  <c:v>0.69218090529999998</c:v>
                </c:pt>
                <c:pt idx="1060">
                  <c:v>0.69218090529999998</c:v>
                </c:pt>
                <c:pt idx="1061">
                  <c:v>0.69218090529999998</c:v>
                </c:pt>
                <c:pt idx="1062">
                  <c:v>0.69218090529999998</c:v>
                </c:pt>
                <c:pt idx="1063">
                  <c:v>0.69016288519999958</c:v>
                </c:pt>
                <c:pt idx="1064">
                  <c:v>0.69016288519999958</c:v>
                </c:pt>
                <c:pt idx="1065">
                  <c:v>0.69016288519999958</c:v>
                </c:pt>
                <c:pt idx="1066">
                  <c:v>0.69016288519999958</c:v>
                </c:pt>
                <c:pt idx="1067">
                  <c:v>0.69016288519999958</c:v>
                </c:pt>
                <c:pt idx="1068">
                  <c:v>0.69016288519999958</c:v>
                </c:pt>
                <c:pt idx="1069">
                  <c:v>0.69016288519999958</c:v>
                </c:pt>
                <c:pt idx="1070">
                  <c:v>0.69016288519999958</c:v>
                </c:pt>
                <c:pt idx="1071">
                  <c:v>0.69016288519999958</c:v>
                </c:pt>
                <c:pt idx="1072">
                  <c:v>0.69016288519999958</c:v>
                </c:pt>
                <c:pt idx="1073">
                  <c:v>0.68813299439999998</c:v>
                </c:pt>
                <c:pt idx="1074">
                  <c:v>0.68813299439999998</c:v>
                </c:pt>
                <c:pt idx="1075">
                  <c:v>0.68813299439999998</c:v>
                </c:pt>
                <c:pt idx="1076">
                  <c:v>0.68813299439999998</c:v>
                </c:pt>
                <c:pt idx="1077">
                  <c:v>0.68813299439999998</c:v>
                </c:pt>
                <c:pt idx="1078">
                  <c:v>0.68813299439999998</c:v>
                </c:pt>
                <c:pt idx="1079">
                  <c:v>0.68813299439999998</c:v>
                </c:pt>
                <c:pt idx="1080">
                  <c:v>0.68813299439999998</c:v>
                </c:pt>
                <c:pt idx="1081">
                  <c:v>0.68813299439999998</c:v>
                </c:pt>
                <c:pt idx="1082">
                  <c:v>0.68813299439999998</c:v>
                </c:pt>
                <c:pt idx="1083">
                  <c:v>0.68813299439999998</c:v>
                </c:pt>
                <c:pt idx="1084">
                  <c:v>0.68813299439999998</c:v>
                </c:pt>
                <c:pt idx="1085">
                  <c:v>0.68813299439999998</c:v>
                </c:pt>
                <c:pt idx="1086">
                  <c:v>0.68813299439999998</c:v>
                </c:pt>
                <c:pt idx="1087">
                  <c:v>0.68813299439999998</c:v>
                </c:pt>
                <c:pt idx="1088">
                  <c:v>0.68813299439999998</c:v>
                </c:pt>
                <c:pt idx="1089">
                  <c:v>0.68813299439999998</c:v>
                </c:pt>
                <c:pt idx="1090">
                  <c:v>0.68813299439999998</c:v>
                </c:pt>
                <c:pt idx="1091">
                  <c:v>0.68813299439999998</c:v>
                </c:pt>
                <c:pt idx="1092">
                  <c:v>0.68813299439999998</c:v>
                </c:pt>
                <c:pt idx="1093">
                  <c:v>0.68813299439999998</c:v>
                </c:pt>
                <c:pt idx="1094">
                  <c:v>0.68602215700000002</c:v>
                </c:pt>
                <c:pt idx="1095">
                  <c:v>0.68602215700000002</c:v>
                </c:pt>
                <c:pt idx="1096">
                  <c:v>0.68602215700000002</c:v>
                </c:pt>
                <c:pt idx="1097">
                  <c:v>0.68602215700000002</c:v>
                </c:pt>
                <c:pt idx="1098">
                  <c:v>0.68602215700000002</c:v>
                </c:pt>
                <c:pt idx="1099">
                  <c:v>0.68602215700000002</c:v>
                </c:pt>
                <c:pt idx="1100">
                  <c:v>0.68602215700000002</c:v>
                </c:pt>
                <c:pt idx="1101">
                  <c:v>0.68602215700000002</c:v>
                </c:pt>
                <c:pt idx="1102">
                  <c:v>0.68602215700000002</c:v>
                </c:pt>
                <c:pt idx="1103">
                  <c:v>0.68602215700000002</c:v>
                </c:pt>
                <c:pt idx="1104">
                  <c:v>0.68602215700000002</c:v>
                </c:pt>
                <c:pt idx="1105">
                  <c:v>0.68602215700000002</c:v>
                </c:pt>
                <c:pt idx="1106">
                  <c:v>0.68602215700000002</c:v>
                </c:pt>
                <c:pt idx="1107">
                  <c:v>0.68602215700000002</c:v>
                </c:pt>
                <c:pt idx="1108">
                  <c:v>0.68602215700000002</c:v>
                </c:pt>
                <c:pt idx="1109">
                  <c:v>0.68602215700000002</c:v>
                </c:pt>
                <c:pt idx="1110">
                  <c:v>0.68602215700000002</c:v>
                </c:pt>
                <c:pt idx="1111">
                  <c:v>0.68602215700000002</c:v>
                </c:pt>
                <c:pt idx="1112">
                  <c:v>0.68602215700000002</c:v>
                </c:pt>
                <c:pt idx="1113">
                  <c:v>0.68602215700000002</c:v>
                </c:pt>
                <c:pt idx="1114">
                  <c:v>0.68602215700000002</c:v>
                </c:pt>
                <c:pt idx="1115">
                  <c:v>0.68602215700000002</c:v>
                </c:pt>
                <c:pt idx="1116">
                  <c:v>0.68602215700000002</c:v>
                </c:pt>
                <c:pt idx="1117">
                  <c:v>0.68602215700000002</c:v>
                </c:pt>
                <c:pt idx="1118">
                  <c:v>0.68602215700000002</c:v>
                </c:pt>
                <c:pt idx="1119">
                  <c:v>0.68602215700000002</c:v>
                </c:pt>
                <c:pt idx="1120">
                  <c:v>0.68602215700000002</c:v>
                </c:pt>
                <c:pt idx="1121">
                  <c:v>0.68602215700000002</c:v>
                </c:pt>
                <c:pt idx="1122">
                  <c:v>0.68602215700000002</c:v>
                </c:pt>
                <c:pt idx="1123">
                  <c:v>0.68602215700000002</c:v>
                </c:pt>
                <c:pt idx="1124">
                  <c:v>0.68602215700000002</c:v>
                </c:pt>
                <c:pt idx="1125">
                  <c:v>0.68602215700000002</c:v>
                </c:pt>
                <c:pt idx="1126">
                  <c:v>0.68602215700000002</c:v>
                </c:pt>
                <c:pt idx="1127">
                  <c:v>0.68602215700000002</c:v>
                </c:pt>
                <c:pt idx="1128">
                  <c:v>0.68602215700000002</c:v>
                </c:pt>
                <c:pt idx="1129">
                  <c:v>0.68602215700000002</c:v>
                </c:pt>
                <c:pt idx="1130">
                  <c:v>0.68602215700000002</c:v>
                </c:pt>
                <c:pt idx="1131">
                  <c:v>0.68602215700000002</c:v>
                </c:pt>
                <c:pt idx="1132">
                  <c:v>0.68602215700000002</c:v>
                </c:pt>
                <c:pt idx="1133">
                  <c:v>0.68602215700000002</c:v>
                </c:pt>
                <c:pt idx="1134">
                  <c:v>0.68602215700000002</c:v>
                </c:pt>
                <c:pt idx="1135">
                  <c:v>0.68602215700000002</c:v>
                </c:pt>
                <c:pt idx="1136">
                  <c:v>0.68602215700000002</c:v>
                </c:pt>
                <c:pt idx="1137">
                  <c:v>0.68602215700000002</c:v>
                </c:pt>
                <c:pt idx="1138">
                  <c:v>0.68602215700000002</c:v>
                </c:pt>
                <c:pt idx="1139">
                  <c:v>0.68602215700000002</c:v>
                </c:pt>
                <c:pt idx="1140">
                  <c:v>0.68602215700000002</c:v>
                </c:pt>
                <c:pt idx="1141">
                  <c:v>0.68602215700000002</c:v>
                </c:pt>
                <c:pt idx="1142">
                  <c:v>0.68602215700000002</c:v>
                </c:pt>
                <c:pt idx="1143">
                  <c:v>0.68602215700000002</c:v>
                </c:pt>
                <c:pt idx="1144">
                  <c:v>0.68602215700000002</c:v>
                </c:pt>
                <c:pt idx="1145">
                  <c:v>0.68602215700000002</c:v>
                </c:pt>
                <c:pt idx="1146">
                  <c:v>0.68602215700000002</c:v>
                </c:pt>
                <c:pt idx="1147">
                  <c:v>0.68602215700000002</c:v>
                </c:pt>
                <c:pt idx="1148">
                  <c:v>0.68602215700000002</c:v>
                </c:pt>
                <c:pt idx="1149">
                  <c:v>0.68602215700000002</c:v>
                </c:pt>
                <c:pt idx="1150">
                  <c:v>0.68602215700000002</c:v>
                </c:pt>
                <c:pt idx="1151">
                  <c:v>0.68602215700000002</c:v>
                </c:pt>
                <c:pt idx="1152">
                  <c:v>0.68602215700000002</c:v>
                </c:pt>
                <c:pt idx="1153">
                  <c:v>0.68602215700000002</c:v>
                </c:pt>
                <c:pt idx="1154">
                  <c:v>0.68602215700000002</c:v>
                </c:pt>
                <c:pt idx="1155">
                  <c:v>0.68602215700000002</c:v>
                </c:pt>
                <c:pt idx="1156">
                  <c:v>0.68602215700000002</c:v>
                </c:pt>
                <c:pt idx="1157">
                  <c:v>0.68602215700000002</c:v>
                </c:pt>
                <c:pt idx="1158">
                  <c:v>0.68602215700000002</c:v>
                </c:pt>
                <c:pt idx="1159">
                  <c:v>0.68602215700000002</c:v>
                </c:pt>
                <c:pt idx="1160">
                  <c:v>0.68602215700000002</c:v>
                </c:pt>
                <c:pt idx="1161">
                  <c:v>0.68602215700000002</c:v>
                </c:pt>
                <c:pt idx="1162">
                  <c:v>0.68602215700000002</c:v>
                </c:pt>
                <c:pt idx="1163">
                  <c:v>0.68602215700000002</c:v>
                </c:pt>
                <c:pt idx="1164">
                  <c:v>0.68602215700000002</c:v>
                </c:pt>
                <c:pt idx="1165">
                  <c:v>0.68602215700000002</c:v>
                </c:pt>
                <c:pt idx="1166">
                  <c:v>0.68602215700000002</c:v>
                </c:pt>
                <c:pt idx="1167">
                  <c:v>0.68602215700000002</c:v>
                </c:pt>
                <c:pt idx="1168">
                  <c:v>0.68602215700000002</c:v>
                </c:pt>
                <c:pt idx="1169">
                  <c:v>0.68602215700000002</c:v>
                </c:pt>
                <c:pt idx="1170">
                  <c:v>0.68602215700000002</c:v>
                </c:pt>
                <c:pt idx="1171">
                  <c:v>0.68602215700000002</c:v>
                </c:pt>
                <c:pt idx="1172">
                  <c:v>0.68602215700000002</c:v>
                </c:pt>
                <c:pt idx="1173">
                  <c:v>0.68602215700000002</c:v>
                </c:pt>
                <c:pt idx="1174">
                  <c:v>0.68602215700000002</c:v>
                </c:pt>
                <c:pt idx="1175">
                  <c:v>0.68602215700000002</c:v>
                </c:pt>
                <c:pt idx="1176">
                  <c:v>0.68168024460000065</c:v>
                </c:pt>
                <c:pt idx="1177">
                  <c:v>0.68168024460000065</c:v>
                </c:pt>
                <c:pt idx="1178">
                  <c:v>0.68168024460000065</c:v>
                </c:pt>
                <c:pt idx="1179">
                  <c:v>0.68168024460000065</c:v>
                </c:pt>
                <c:pt idx="1180">
                  <c:v>0.68168024460000065</c:v>
                </c:pt>
                <c:pt idx="1181">
                  <c:v>0.68168024460000065</c:v>
                </c:pt>
                <c:pt idx="1182">
                  <c:v>0.68168024460000065</c:v>
                </c:pt>
                <c:pt idx="1183">
                  <c:v>0.68168024460000065</c:v>
                </c:pt>
                <c:pt idx="1184">
                  <c:v>0.68168024460000065</c:v>
                </c:pt>
                <c:pt idx="1185">
                  <c:v>0.68168024460000065</c:v>
                </c:pt>
                <c:pt idx="1186">
                  <c:v>0.68168024460000065</c:v>
                </c:pt>
                <c:pt idx="1187">
                  <c:v>0.68168024460000065</c:v>
                </c:pt>
                <c:pt idx="1188">
                  <c:v>0.68168024460000065</c:v>
                </c:pt>
                <c:pt idx="1189">
                  <c:v>0.68168024460000065</c:v>
                </c:pt>
                <c:pt idx="1190">
                  <c:v>0.68168024460000065</c:v>
                </c:pt>
                <c:pt idx="1191">
                  <c:v>0.68168024460000065</c:v>
                </c:pt>
                <c:pt idx="1192">
                  <c:v>0.68168024460000065</c:v>
                </c:pt>
                <c:pt idx="1193">
                  <c:v>0.68168024460000065</c:v>
                </c:pt>
                <c:pt idx="1194">
                  <c:v>0.68168024460000065</c:v>
                </c:pt>
                <c:pt idx="1195">
                  <c:v>0.68168024460000065</c:v>
                </c:pt>
                <c:pt idx="1196">
                  <c:v>0.68168024460000065</c:v>
                </c:pt>
                <c:pt idx="1197">
                  <c:v>0.68168024460000065</c:v>
                </c:pt>
                <c:pt idx="1198">
                  <c:v>0.68168024460000065</c:v>
                </c:pt>
                <c:pt idx="1199">
                  <c:v>0.68168024460000065</c:v>
                </c:pt>
                <c:pt idx="1200">
                  <c:v>0.68168024460000065</c:v>
                </c:pt>
                <c:pt idx="1201">
                  <c:v>0.68168024460000065</c:v>
                </c:pt>
                <c:pt idx="1202">
                  <c:v>0.68168024460000065</c:v>
                </c:pt>
                <c:pt idx="1203">
                  <c:v>0.68168024460000065</c:v>
                </c:pt>
                <c:pt idx="1204">
                  <c:v>0.68168024460000065</c:v>
                </c:pt>
                <c:pt idx="1205">
                  <c:v>0.68168024460000065</c:v>
                </c:pt>
                <c:pt idx="1206">
                  <c:v>0.68168024460000065</c:v>
                </c:pt>
                <c:pt idx="1207">
                  <c:v>0.68168024460000065</c:v>
                </c:pt>
                <c:pt idx="1208">
                  <c:v>0.68168024460000065</c:v>
                </c:pt>
                <c:pt idx="1209">
                  <c:v>0.68168024460000065</c:v>
                </c:pt>
                <c:pt idx="1210">
                  <c:v>0.68168024460000065</c:v>
                </c:pt>
                <c:pt idx="1211">
                  <c:v>0.68168024460000065</c:v>
                </c:pt>
                <c:pt idx="1212">
                  <c:v>0.68168024460000065</c:v>
                </c:pt>
                <c:pt idx="1213">
                  <c:v>0.68168024460000065</c:v>
                </c:pt>
                <c:pt idx="1214">
                  <c:v>0.68168024460000065</c:v>
                </c:pt>
                <c:pt idx="1215">
                  <c:v>0.68168024460000065</c:v>
                </c:pt>
                <c:pt idx="1216">
                  <c:v>0.68168024460000065</c:v>
                </c:pt>
                <c:pt idx="1217">
                  <c:v>0.68168024460000065</c:v>
                </c:pt>
                <c:pt idx="1218">
                  <c:v>0.68168024460000065</c:v>
                </c:pt>
                <c:pt idx="1219">
                  <c:v>0.68168024460000065</c:v>
                </c:pt>
                <c:pt idx="1220">
                  <c:v>0.68168024460000065</c:v>
                </c:pt>
                <c:pt idx="1221">
                  <c:v>0.68168024460000065</c:v>
                </c:pt>
                <c:pt idx="1222">
                  <c:v>0.68168024460000065</c:v>
                </c:pt>
                <c:pt idx="1223">
                  <c:v>0.68168024460000065</c:v>
                </c:pt>
                <c:pt idx="1224">
                  <c:v>0.68168024460000065</c:v>
                </c:pt>
                <c:pt idx="1225">
                  <c:v>0.68168024460000065</c:v>
                </c:pt>
                <c:pt idx="1226">
                  <c:v>0.68168024460000065</c:v>
                </c:pt>
                <c:pt idx="1227">
                  <c:v>0.68168024460000065</c:v>
                </c:pt>
                <c:pt idx="1228">
                  <c:v>0.68168024460000065</c:v>
                </c:pt>
                <c:pt idx="1229">
                  <c:v>0.68168024460000065</c:v>
                </c:pt>
                <c:pt idx="1230">
                  <c:v>0.68168024460000065</c:v>
                </c:pt>
                <c:pt idx="1231">
                  <c:v>0.68168024460000065</c:v>
                </c:pt>
                <c:pt idx="1232">
                  <c:v>0.68168024460000065</c:v>
                </c:pt>
                <c:pt idx="1233">
                  <c:v>0.68168024460000065</c:v>
                </c:pt>
                <c:pt idx="1234">
                  <c:v>0.68168024460000065</c:v>
                </c:pt>
                <c:pt idx="1235">
                  <c:v>0.68168024460000065</c:v>
                </c:pt>
                <c:pt idx="1236">
                  <c:v>0.68168024460000065</c:v>
                </c:pt>
                <c:pt idx="1237">
                  <c:v>0.68168024460000065</c:v>
                </c:pt>
                <c:pt idx="1238">
                  <c:v>0.68168024460000065</c:v>
                </c:pt>
                <c:pt idx="1239">
                  <c:v>0.68168024460000065</c:v>
                </c:pt>
                <c:pt idx="1240">
                  <c:v>0.68168024460000065</c:v>
                </c:pt>
                <c:pt idx="1241">
                  <c:v>0.68168024460000065</c:v>
                </c:pt>
                <c:pt idx="1242">
                  <c:v>0.68168024460000065</c:v>
                </c:pt>
                <c:pt idx="1243">
                  <c:v>0.68168024460000065</c:v>
                </c:pt>
                <c:pt idx="1244">
                  <c:v>0.68168024460000065</c:v>
                </c:pt>
                <c:pt idx="1245">
                  <c:v>0.68168024460000065</c:v>
                </c:pt>
                <c:pt idx="1246">
                  <c:v>0.68168024460000065</c:v>
                </c:pt>
                <c:pt idx="1247">
                  <c:v>0.68168024460000065</c:v>
                </c:pt>
                <c:pt idx="1248">
                  <c:v>0.68168024460000065</c:v>
                </c:pt>
                <c:pt idx="1249">
                  <c:v>0.68168024460000065</c:v>
                </c:pt>
                <c:pt idx="1250">
                  <c:v>0.68168024460000065</c:v>
                </c:pt>
                <c:pt idx="1251">
                  <c:v>0.68168024460000065</c:v>
                </c:pt>
                <c:pt idx="1252">
                  <c:v>0.68168024460000065</c:v>
                </c:pt>
                <c:pt idx="1253">
                  <c:v>0.68168024460000065</c:v>
                </c:pt>
                <c:pt idx="1254">
                  <c:v>0.68168024460000065</c:v>
                </c:pt>
                <c:pt idx="1255">
                  <c:v>0.68168024460000065</c:v>
                </c:pt>
                <c:pt idx="1256">
                  <c:v>0.68168024460000065</c:v>
                </c:pt>
                <c:pt idx="1257">
                  <c:v>0.68168024460000065</c:v>
                </c:pt>
                <c:pt idx="1258">
                  <c:v>0.68168024460000065</c:v>
                </c:pt>
                <c:pt idx="1259">
                  <c:v>0.68168024460000065</c:v>
                </c:pt>
                <c:pt idx="1260">
                  <c:v>0.68168024460000065</c:v>
                </c:pt>
                <c:pt idx="1261">
                  <c:v>0.68168024460000065</c:v>
                </c:pt>
                <c:pt idx="1262">
                  <c:v>0.68168024460000065</c:v>
                </c:pt>
                <c:pt idx="1263">
                  <c:v>0.68168024460000065</c:v>
                </c:pt>
                <c:pt idx="1264">
                  <c:v>0.68168024460000065</c:v>
                </c:pt>
                <c:pt idx="1265">
                  <c:v>0.68168024460000065</c:v>
                </c:pt>
                <c:pt idx="1266">
                  <c:v>0.68168024460000065</c:v>
                </c:pt>
                <c:pt idx="1267">
                  <c:v>0.68168024460000065</c:v>
                </c:pt>
                <c:pt idx="1268">
                  <c:v>0.68168024460000065</c:v>
                </c:pt>
                <c:pt idx="1269">
                  <c:v>0.68168024460000065</c:v>
                </c:pt>
                <c:pt idx="1270">
                  <c:v>0.68168024460000065</c:v>
                </c:pt>
                <c:pt idx="1271">
                  <c:v>0.68168024460000065</c:v>
                </c:pt>
                <c:pt idx="1272">
                  <c:v>0.68168024460000065</c:v>
                </c:pt>
                <c:pt idx="1273">
                  <c:v>0.68168024460000065</c:v>
                </c:pt>
                <c:pt idx="1274">
                  <c:v>0.68168024460000065</c:v>
                </c:pt>
                <c:pt idx="1275">
                  <c:v>0.68168024460000065</c:v>
                </c:pt>
                <c:pt idx="1276">
                  <c:v>0.68168024460000065</c:v>
                </c:pt>
                <c:pt idx="1277">
                  <c:v>0.68168024460000065</c:v>
                </c:pt>
                <c:pt idx="1278">
                  <c:v>0.68168024460000065</c:v>
                </c:pt>
                <c:pt idx="1279">
                  <c:v>0.68168024460000065</c:v>
                </c:pt>
                <c:pt idx="1280">
                  <c:v>0.68168024460000065</c:v>
                </c:pt>
                <c:pt idx="1281">
                  <c:v>0.68168024460000065</c:v>
                </c:pt>
                <c:pt idx="1282">
                  <c:v>0.68168024460000065</c:v>
                </c:pt>
                <c:pt idx="1283">
                  <c:v>0.68168024460000065</c:v>
                </c:pt>
                <c:pt idx="1284">
                  <c:v>0.68168024460000065</c:v>
                </c:pt>
                <c:pt idx="1285">
                  <c:v>0.68168024460000065</c:v>
                </c:pt>
                <c:pt idx="1286">
                  <c:v>0.68168024460000065</c:v>
                </c:pt>
                <c:pt idx="1287">
                  <c:v>0.68168024460000065</c:v>
                </c:pt>
                <c:pt idx="1288">
                  <c:v>0.68168024460000065</c:v>
                </c:pt>
                <c:pt idx="1289">
                  <c:v>0.68168024460000065</c:v>
                </c:pt>
                <c:pt idx="1290">
                  <c:v>0.68168024460000065</c:v>
                </c:pt>
                <c:pt idx="1291">
                  <c:v>0.68168024460000065</c:v>
                </c:pt>
                <c:pt idx="1292">
                  <c:v>0.68168024460000065</c:v>
                </c:pt>
                <c:pt idx="1293">
                  <c:v>0.68168024460000065</c:v>
                </c:pt>
                <c:pt idx="1294">
                  <c:v>0.68168024460000065</c:v>
                </c:pt>
                <c:pt idx="1295">
                  <c:v>0.68168024460000065</c:v>
                </c:pt>
                <c:pt idx="1296">
                  <c:v>0.68168024460000065</c:v>
                </c:pt>
                <c:pt idx="1297">
                  <c:v>0.68168024460000065</c:v>
                </c:pt>
                <c:pt idx="1298">
                  <c:v>0.68168024460000065</c:v>
                </c:pt>
                <c:pt idx="1299">
                  <c:v>0.68168024460000065</c:v>
                </c:pt>
                <c:pt idx="1300">
                  <c:v>0.68168024460000065</c:v>
                </c:pt>
                <c:pt idx="1301">
                  <c:v>0.68168024460000065</c:v>
                </c:pt>
                <c:pt idx="1302">
                  <c:v>0.68168024460000065</c:v>
                </c:pt>
                <c:pt idx="1303">
                  <c:v>0.68168024460000065</c:v>
                </c:pt>
                <c:pt idx="1304">
                  <c:v>0.68168024460000065</c:v>
                </c:pt>
                <c:pt idx="1305">
                  <c:v>0.68168024460000065</c:v>
                </c:pt>
                <c:pt idx="1306">
                  <c:v>0.68168024460000065</c:v>
                </c:pt>
                <c:pt idx="1307">
                  <c:v>0.68168024460000065</c:v>
                </c:pt>
                <c:pt idx="1308">
                  <c:v>0.68168024460000065</c:v>
                </c:pt>
                <c:pt idx="1309">
                  <c:v>0.68168024460000065</c:v>
                </c:pt>
                <c:pt idx="1310">
                  <c:v>0.68168024460000065</c:v>
                </c:pt>
                <c:pt idx="1311">
                  <c:v>0.68168024460000065</c:v>
                </c:pt>
                <c:pt idx="1312">
                  <c:v>0.68168024460000065</c:v>
                </c:pt>
                <c:pt idx="1313">
                  <c:v>0.68168024460000065</c:v>
                </c:pt>
                <c:pt idx="1314">
                  <c:v>0.68168024460000065</c:v>
                </c:pt>
                <c:pt idx="1315">
                  <c:v>0.68168024460000065</c:v>
                </c:pt>
                <c:pt idx="1316">
                  <c:v>0.68168024460000065</c:v>
                </c:pt>
                <c:pt idx="1317">
                  <c:v>0.68168024460000065</c:v>
                </c:pt>
                <c:pt idx="1318">
                  <c:v>0.68168024460000065</c:v>
                </c:pt>
                <c:pt idx="1319">
                  <c:v>0.68168024460000065</c:v>
                </c:pt>
                <c:pt idx="1320">
                  <c:v>0.68168024460000065</c:v>
                </c:pt>
                <c:pt idx="1321">
                  <c:v>0.68168024460000065</c:v>
                </c:pt>
                <c:pt idx="1322">
                  <c:v>0.68168024460000065</c:v>
                </c:pt>
                <c:pt idx="1323">
                  <c:v>0.68168024460000065</c:v>
                </c:pt>
                <c:pt idx="1324">
                  <c:v>0.68168024460000065</c:v>
                </c:pt>
                <c:pt idx="1325">
                  <c:v>0.68168024460000065</c:v>
                </c:pt>
                <c:pt idx="1326">
                  <c:v>0.68168024460000065</c:v>
                </c:pt>
                <c:pt idx="1327">
                  <c:v>0.68168024460000065</c:v>
                </c:pt>
                <c:pt idx="1328">
                  <c:v>0.68168024460000065</c:v>
                </c:pt>
                <c:pt idx="1329">
                  <c:v>0.68168024460000065</c:v>
                </c:pt>
                <c:pt idx="1330">
                  <c:v>0.68168024460000065</c:v>
                </c:pt>
                <c:pt idx="1331">
                  <c:v>0.68168024460000065</c:v>
                </c:pt>
                <c:pt idx="1332">
                  <c:v>0.68168024460000065</c:v>
                </c:pt>
                <c:pt idx="1333">
                  <c:v>0.68168024460000065</c:v>
                </c:pt>
                <c:pt idx="1334">
                  <c:v>0.68168024460000065</c:v>
                </c:pt>
                <c:pt idx="1335">
                  <c:v>0.68168024460000065</c:v>
                </c:pt>
                <c:pt idx="1336">
                  <c:v>0.68168024460000065</c:v>
                </c:pt>
                <c:pt idx="1337">
                  <c:v>0.68168024460000065</c:v>
                </c:pt>
                <c:pt idx="1338">
                  <c:v>0.68168024460000065</c:v>
                </c:pt>
                <c:pt idx="1339">
                  <c:v>0.68168024460000065</c:v>
                </c:pt>
                <c:pt idx="1340">
                  <c:v>0.68168024460000065</c:v>
                </c:pt>
                <c:pt idx="1341">
                  <c:v>0.68168024460000065</c:v>
                </c:pt>
                <c:pt idx="1342">
                  <c:v>0.68168024460000065</c:v>
                </c:pt>
                <c:pt idx="1343">
                  <c:v>0.68168024460000065</c:v>
                </c:pt>
                <c:pt idx="1344">
                  <c:v>0.68168024460000065</c:v>
                </c:pt>
                <c:pt idx="1345">
                  <c:v>0.68168024460000065</c:v>
                </c:pt>
                <c:pt idx="1346">
                  <c:v>0.68168024460000065</c:v>
                </c:pt>
                <c:pt idx="1347">
                  <c:v>0.68168024460000065</c:v>
                </c:pt>
                <c:pt idx="1348">
                  <c:v>0.68168024460000065</c:v>
                </c:pt>
                <c:pt idx="1349">
                  <c:v>0.68168024460000065</c:v>
                </c:pt>
                <c:pt idx="1350">
                  <c:v>0.68168024460000065</c:v>
                </c:pt>
                <c:pt idx="1351">
                  <c:v>0.68168024460000065</c:v>
                </c:pt>
                <c:pt idx="1352">
                  <c:v>0.68168024460000065</c:v>
                </c:pt>
                <c:pt idx="1353">
                  <c:v>0.68168024460000065</c:v>
                </c:pt>
                <c:pt idx="1354">
                  <c:v>0.68168024460000065</c:v>
                </c:pt>
                <c:pt idx="1355">
                  <c:v>0.68168024460000065</c:v>
                </c:pt>
                <c:pt idx="1356">
                  <c:v>0.68168024460000065</c:v>
                </c:pt>
                <c:pt idx="1357">
                  <c:v>0.68168024460000065</c:v>
                </c:pt>
                <c:pt idx="1358">
                  <c:v>0.68168024460000065</c:v>
                </c:pt>
                <c:pt idx="1359">
                  <c:v>0.68168024460000065</c:v>
                </c:pt>
                <c:pt idx="1360">
                  <c:v>0.68168024460000065</c:v>
                </c:pt>
                <c:pt idx="1361">
                  <c:v>0.68168024460000065</c:v>
                </c:pt>
                <c:pt idx="1362">
                  <c:v>0.68168024460000065</c:v>
                </c:pt>
                <c:pt idx="1363">
                  <c:v>0.68168024460000065</c:v>
                </c:pt>
                <c:pt idx="1364">
                  <c:v>0.68168024460000065</c:v>
                </c:pt>
                <c:pt idx="1365">
                  <c:v>0.68168024460000065</c:v>
                </c:pt>
                <c:pt idx="1366">
                  <c:v>0.68168024460000065</c:v>
                </c:pt>
                <c:pt idx="1367">
                  <c:v>0.68168024460000065</c:v>
                </c:pt>
                <c:pt idx="1368">
                  <c:v>0.68168024460000065</c:v>
                </c:pt>
                <c:pt idx="1369">
                  <c:v>0.68168024460000065</c:v>
                </c:pt>
                <c:pt idx="1370">
                  <c:v>0.68168024460000065</c:v>
                </c:pt>
                <c:pt idx="1371">
                  <c:v>0.68168024460000065</c:v>
                </c:pt>
                <c:pt idx="1372">
                  <c:v>0.68168024460000065</c:v>
                </c:pt>
                <c:pt idx="1373">
                  <c:v>0.68168024460000065</c:v>
                </c:pt>
                <c:pt idx="1374">
                  <c:v>0.68168024460000065</c:v>
                </c:pt>
                <c:pt idx="1375">
                  <c:v>0.68168024460000065</c:v>
                </c:pt>
                <c:pt idx="1376">
                  <c:v>0.68168024460000065</c:v>
                </c:pt>
                <c:pt idx="1377">
                  <c:v>0.68168024460000065</c:v>
                </c:pt>
                <c:pt idx="1378">
                  <c:v>0.68168024460000065</c:v>
                </c:pt>
                <c:pt idx="1379">
                  <c:v>0.68168024460000065</c:v>
                </c:pt>
                <c:pt idx="1380">
                  <c:v>0.68168024460000065</c:v>
                </c:pt>
                <c:pt idx="1381">
                  <c:v>0.68168024460000065</c:v>
                </c:pt>
                <c:pt idx="1382">
                  <c:v>0.68168024460000065</c:v>
                </c:pt>
                <c:pt idx="1383">
                  <c:v>0.68168024460000065</c:v>
                </c:pt>
                <c:pt idx="1384">
                  <c:v>0.68168024460000065</c:v>
                </c:pt>
                <c:pt idx="1385">
                  <c:v>0.68168024460000065</c:v>
                </c:pt>
                <c:pt idx="1386">
                  <c:v>0.68168024460000065</c:v>
                </c:pt>
                <c:pt idx="1387">
                  <c:v>0.68168024460000065</c:v>
                </c:pt>
                <c:pt idx="1388">
                  <c:v>0.68168024460000065</c:v>
                </c:pt>
                <c:pt idx="1389">
                  <c:v>0.68168024460000065</c:v>
                </c:pt>
                <c:pt idx="1390">
                  <c:v>0.68168024460000065</c:v>
                </c:pt>
                <c:pt idx="1391">
                  <c:v>0.68168024460000065</c:v>
                </c:pt>
                <c:pt idx="1392">
                  <c:v>0.68168024460000065</c:v>
                </c:pt>
                <c:pt idx="1393">
                  <c:v>0.68168024460000065</c:v>
                </c:pt>
                <c:pt idx="1394">
                  <c:v>0.68168024460000065</c:v>
                </c:pt>
                <c:pt idx="1395">
                  <c:v>0.68168024460000065</c:v>
                </c:pt>
                <c:pt idx="1396">
                  <c:v>0.68168024460000065</c:v>
                </c:pt>
                <c:pt idx="1397">
                  <c:v>0.68168024460000065</c:v>
                </c:pt>
                <c:pt idx="1398">
                  <c:v>0.68168024460000065</c:v>
                </c:pt>
                <c:pt idx="1399">
                  <c:v>0.68168024460000065</c:v>
                </c:pt>
                <c:pt idx="1400">
                  <c:v>0.68168024460000065</c:v>
                </c:pt>
                <c:pt idx="1401">
                  <c:v>0.68168024460000065</c:v>
                </c:pt>
                <c:pt idx="1402">
                  <c:v>0.68168024460000065</c:v>
                </c:pt>
                <c:pt idx="1403">
                  <c:v>0.68168024460000065</c:v>
                </c:pt>
                <c:pt idx="1404">
                  <c:v>0.68168024460000065</c:v>
                </c:pt>
                <c:pt idx="1405">
                  <c:v>0.68168024460000065</c:v>
                </c:pt>
                <c:pt idx="1406">
                  <c:v>0.68168024460000065</c:v>
                </c:pt>
                <c:pt idx="1407">
                  <c:v>0.68168024460000065</c:v>
                </c:pt>
                <c:pt idx="1408">
                  <c:v>0.68168024460000065</c:v>
                </c:pt>
                <c:pt idx="1409">
                  <c:v>0.68168024460000065</c:v>
                </c:pt>
              </c:numCache>
            </c:numRef>
          </c:yVal>
          <c:smooth val="0"/>
          <c:extLst>
            <c:ext xmlns:c16="http://schemas.microsoft.com/office/drawing/2014/chart" uri="{C3380CC4-5D6E-409C-BE32-E72D297353CC}">
              <c16:uniqueId val="{00000001-6F3C-4AE5-B065-1FE2FF90CEF0}"/>
            </c:ext>
          </c:extLst>
        </c:ser>
        <c:ser>
          <c:idx val="2"/>
          <c:order val="2"/>
          <c:tx>
            <c:v>TCH</c:v>
          </c:tx>
          <c:spPr>
            <a:ln w="31750">
              <a:solidFill>
                <a:srgbClr val="FF5050"/>
              </a:solidFill>
              <a:prstDash val="solid"/>
            </a:ln>
          </c:spPr>
          <c:marker>
            <c:symbol val="none"/>
          </c:marker>
          <c:xVal>
            <c:numRef>
              <c:f>KM_est_trt_topo!$A$2:$A$1732</c:f>
              <c:numCache>
                <c:formatCode>General</c:formatCode>
                <c:ptCount val="1731"/>
                <c:pt idx="0">
                  <c:v>0</c:v>
                </c:pt>
                <c:pt idx="1">
                  <c:v>3.3000000000000002E-2</c:v>
                </c:pt>
                <c:pt idx="2">
                  <c:v>0.16400000000000001</c:v>
                </c:pt>
                <c:pt idx="3">
                  <c:v>0.19700000000000001</c:v>
                </c:pt>
                <c:pt idx="4">
                  <c:v>0.78900000000000003</c:v>
                </c:pt>
                <c:pt idx="5">
                  <c:v>1.3140000000000001</c:v>
                </c:pt>
                <c:pt idx="6">
                  <c:v>1.4129999999999976</c:v>
                </c:pt>
                <c:pt idx="7">
                  <c:v>1.446</c:v>
                </c:pt>
                <c:pt idx="8">
                  <c:v>1.478</c:v>
                </c:pt>
                <c:pt idx="9">
                  <c:v>1.577</c:v>
                </c:pt>
                <c:pt idx="10">
                  <c:v>2.1680000000000001</c:v>
                </c:pt>
                <c:pt idx="11">
                  <c:v>2.2010000000000001</c:v>
                </c:pt>
                <c:pt idx="12">
                  <c:v>2.2999999999999998</c:v>
                </c:pt>
                <c:pt idx="13">
                  <c:v>2.3329999999999966</c:v>
                </c:pt>
                <c:pt idx="14">
                  <c:v>2.694</c:v>
                </c:pt>
                <c:pt idx="15">
                  <c:v>2.7930000000000001</c:v>
                </c:pt>
                <c:pt idx="16">
                  <c:v>2.8249999999999997</c:v>
                </c:pt>
                <c:pt idx="17">
                  <c:v>2.8909999999999987</c:v>
                </c:pt>
                <c:pt idx="18">
                  <c:v>3.0549999999999997</c:v>
                </c:pt>
                <c:pt idx="19">
                  <c:v>3.121</c:v>
                </c:pt>
                <c:pt idx="20">
                  <c:v>3.1870000000000012</c:v>
                </c:pt>
                <c:pt idx="21">
                  <c:v>3.22</c:v>
                </c:pt>
                <c:pt idx="22">
                  <c:v>3.2530000000000001</c:v>
                </c:pt>
                <c:pt idx="23">
                  <c:v>3.3179999999999987</c:v>
                </c:pt>
                <c:pt idx="24">
                  <c:v>3.4830000000000001</c:v>
                </c:pt>
                <c:pt idx="25">
                  <c:v>3.5149999999999997</c:v>
                </c:pt>
                <c:pt idx="26">
                  <c:v>3.68</c:v>
                </c:pt>
                <c:pt idx="27">
                  <c:v>3.8769999999999967</c:v>
                </c:pt>
                <c:pt idx="28">
                  <c:v>3.9099999999999997</c:v>
                </c:pt>
                <c:pt idx="29">
                  <c:v>3.9430000000000001</c:v>
                </c:pt>
                <c:pt idx="30">
                  <c:v>4.37</c:v>
                </c:pt>
                <c:pt idx="31">
                  <c:v>4.4020000000000001</c:v>
                </c:pt>
                <c:pt idx="32">
                  <c:v>4.5669999999999966</c:v>
                </c:pt>
                <c:pt idx="33">
                  <c:v>4.6319999999999997</c:v>
                </c:pt>
                <c:pt idx="34">
                  <c:v>4.9610000000000003</c:v>
                </c:pt>
                <c:pt idx="35">
                  <c:v>5.0599999999999996</c:v>
                </c:pt>
                <c:pt idx="36">
                  <c:v>5.1249999999999742</c:v>
                </c:pt>
                <c:pt idx="37">
                  <c:v>5.29</c:v>
                </c:pt>
                <c:pt idx="38">
                  <c:v>5.4210000000000003</c:v>
                </c:pt>
                <c:pt idx="39">
                  <c:v>5.4870000000000001</c:v>
                </c:pt>
                <c:pt idx="40">
                  <c:v>5.5519999999999996</c:v>
                </c:pt>
                <c:pt idx="41">
                  <c:v>5.585</c:v>
                </c:pt>
                <c:pt idx="42">
                  <c:v>5.6839999999999966</c:v>
                </c:pt>
                <c:pt idx="43">
                  <c:v>5.9790000000000081</c:v>
                </c:pt>
                <c:pt idx="44">
                  <c:v>6.0449999999999946</c:v>
                </c:pt>
                <c:pt idx="45">
                  <c:v>6.242</c:v>
                </c:pt>
                <c:pt idx="46">
                  <c:v>6.4390000000000081</c:v>
                </c:pt>
                <c:pt idx="47">
                  <c:v>6.8339999999999996</c:v>
                </c:pt>
                <c:pt idx="48">
                  <c:v>6.8669999999999947</c:v>
                </c:pt>
                <c:pt idx="49">
                  <c:v>7.0969999999999995</c:v>
                </c:pt>
                <c:pt idx="50">
                  <c:v>7.6549999999999754</c:v>
                </c:pt>
                <c:pt idx="51">
                  <c:v>7.7860000000000014</c:v>
                </c:pt>
                <c:pt idx="52">
                  <c:v>7.9180000000000001</c:v>
                </c:pt>
                <c:pt idx="53">
                  <c:v>7.9510000000000014</c:v>
                </c:pt>
                <c:pt idx="54">
                  <c:v>8.016</c:v>
                </c:pt>
                <c:pt idx="55">
                  <c:v>8.0489999999999995</c:v>
                </c:pt>
                <c:pt idx="56">
                  <c:v>8.1150000000000002</c:v>
                </c:pt>
                <c:pt idx="57">
                  <c:v>8.1479999999999961</c:v>
                </c:pt>
                <c:pt idx="58">
                  <c:v>8.3780000000000001</c:v>
                </c:pt>
                <c:pt idx="59">
                  <c:v>8.4440000000000008</c:v>
                </c:pt>
                <c:pt idx="60">
                  <c:v>8.5419999999999998</c:v>
                </c:pt>
                <c:pt idx="61">
                  <c:v>8.6080000000000005</c:v>
                </c:pt>
                <c:pt idx="62">
                  <c:v>8.6740000000000013</c:v>
                </c:pt>
                <c:pt idx="63">
                  <c:v>8.7060000000000013</c:v>
                </c:pt>
                <c:pt idx="64">
                  <c:v>8.7389999999999972</c:v>
                </c:pt>
                <c:pt idx="65">
                  <c:v>8.7720000000000002</c:v>
                </c:pt>
                <c:pt idx="66">
                  <c:v>8.8050000000000068</c:v>
                </c:pt>
                <c:pt idx="67">
                  <c:v>8.9690000000000047</c:v>
                </c:pt>
                <c:pt idx="68">
                  <c:v>9.0020000000000007</c:v>
                </c:pt>
                <c:pt idx="69">
                  <c:v>9.1989999999999998</c:v>
                </c:pt>
                <c:pt idx="70">
                  <c:v>9.2319999999999993</c:v>
                </c:pt>
                <c:pt idx="71">
                  <c:v>9.4290000000000003</c:v>
                </c:pt>
                <c:pt idx="72">
                  <c:v>9.4950000000000028</c:v>
                </c:pt>
                <c:pt idx="73">
                  <c:v>9.5280000000000005</c:v>
                </c:pt>
                <c:pt idx="74">
                  <c:v>9.593</c:v>
                </c:pt>
                <c:pt idx="75">
                  <c:v>9.7249999999999996</c:v>
                </c:pt>
                <c:pt idx="76">
                  <c:v>10.086</c:v>
                </c:pt>
                <c:pt idx="77">
                  <c:v>10.513</c:v>
                </c:pt>
                <c:pt idx="78">
                  <c:v>10.809000000000006</c:v>
                </c:pt>
                <c:pt idx="79">
                  <c:v>10.842000000000002</c:v>
                </c:pt>
                <c:pt idx="80">
                  <c:v>10.875000000000016</c:v>
                </c:pt>
                <c:pt idx="81">
                  <c:v>11.039</c:v>
                </c:pt>
                <c:pt idx="82">
                  <c:v>11.17</c:v>
                </c:pt>
                <c:pt idx="83">
                  <c:v>11.302000000000014</c:v>
                </c:pt>
                <c:pt idx="84">
                  <c:v>11.335000000000004</c:v>
                </c:pt>
                <c:pt idx="85">
                  <c:v>11.433</c:v>
                </c:pt>
                <c:pt idx="86">
                  <c:v>11.565000000000014</c:v>
                </c:pt>
                <c:pt idx="87">
                  <c:v>11.696</c:v>
                </c:pt>
                <c:pt idx="88">
                  <c:v>11.728999999999999</c:v>
                </c:pt>
                <c:pt idx="89">
                  <c:v>11.762</c:v>
                </c:pt>
                <c:pt idx="90">
                  <c:v>11.795</c:v>
                </c:pt>
                <c:pt idx="91">
                  <c:v>11.828000000000001</c:v>
                </c:pt>
                <c:pt idx="92">
                  <c:v>11.893000000000002</c:v>
                </c:pt>
                <c:pt idx="93">
                  <c:v>11.926</c:v>
                </c:pt>
                <c:pt idx="94">
                  <c:v>11.959000000000014</c:v>
                </c:pt>
                <c:pt idx="95">
                  <c:v>11.992000000000004</c:v>
                </c:pt>
                <c:pt idx="96">
                  <c:v>12.057</c:v>
                </c:pt>
                <c:pt idx="97">
                  <c:v>12.09</c:v>
                </c:pt>
                <c:pt idx="98">
                  <c:v>12.156000000000002</c:v>
                </c:pt>
                <c:pt idx="99">
                  <c:v>12.189</c:v>
                </c:pt>
                <c:pt idx="100">
                  <c:v>12.222</c:v>
                </c:pt>
                <c:pt idx="101">
                  <c:v>12.386000000000006</c:v>
                </c:pt>
                <c:pt idx="102">
                  <c:v>12.616</c:v>
                </c:pt>
                <c:pt idx="103">
                  <c:v>12.747</c:v>
                </c:pt>
                <c:pt idx="104">
                  <c:v>12.813000000000002</c:v>
                </c:pt>
                <c:pt idx="105">
                  <c:v>12.846</c:v>
                </c:pt>
                <c:pt idx="106">
                  <c:v>12.879000000000014</c:v>
                </c:pt>
                <c:pt idx="107">
                  <c:v>13.01</c:v>
                </c:pt>
                <c:pt idx="108">
                  <c:v>13.109</c:v>
                </c:pt>
                <c:pt idx="109">
                  <c:v>13.141999999999999</c:v>
                </c:pt>
                <c:pt idx="110">
                  <c:v>13.306000000000004</c:v>
                </c:pt>
                <c:pt idx="111">
                  <c:v>13.339</c:v>
                </c:pt>
                <c:pt idx="112">
                  <c:v>13.405000000000006</c:v>
                </c:pt>
                <c:pt idx="113">
                  <c:v>13.437000000000001</c:v>
                </c:pt>
                <c:pt idx="114">
                  <c:v>13.634</c:v>
                </c:pt>
                <c:pt idx="115">
                  <c:v>13.798999999999999</c:v>
                </c:pt>
                <c:pt idx="116">
                  <c:v>13.963000000000006</c:v>
                </c:pt>
                <c:pt idx="117">
                  <c:v>14.029</c:v>
                </c:pt>
                <c:pt idx="118">
                  <c:v>14.062000000000006</c:v>
                </c:pt>
                <c:pt idx="119">
                  <c:v>14.193</c:v>
                </c:pt>
                <c:pt idx="120">
                  <c:v>14.226000000000001</c:v>
                </c:pt>
                <c:pt idx="121">
                  <c:v>14.259</c:v>
                </c:pt>
                <c:pt idx="122">
                  <c:v>14.522</c:v>
                </c:pt>
                <c:pt idx="123">
                  <c:v>14.554</c:v>
                </c:pt>
                <c:pt idx="124">
                  <c:v>14.587</c:v>
                </c:pt>
                <c:pt idx="125">
                  <c:v>14.62</c:v>
                </c:pt>
                <c:pt idx="126">
                  <c:v>14.686</c:v>
                </c:pt>
                <c:pt idx="127">
                  <c:v>14.718999999999999</c:v>
                </c:pt>
                <c:pt idx="128">
                  <c:v>14.784000000000001</c:v>
                </c:pt>
                <c:pt idx="129">
                  <c:v>14.817</c:v>
                </c:pt>
                <c:pt idx="130">
                  <c:v>14.850000000000014</c:v>
                </c:pt>
                <c:pt idx="131">
                  <c:v>14.883000000000004</c:v>
                </c:pt>
                <c:pt idx="132">
                  <c:v>14.916</c:v>
                </c:pt>
                <c:pt idx="133">
                  <c:v>14.949</c:v>
                </c:pt>
                <c:pt idx="134">
                  <c:v>14.982000000000006</c:v>
                </c:pt>
                <c:pt idx="135">
                  <c:v>15.014000000000001</c:v>
                </c:pt>
                <c:pt idx="136">
                  <c:v>15.047000000000001</c:v>
                </c:pt>
                <c:pt idx="137">
                  <c:v>15.08</c:v>
                </c:pt>
                <c:pt idx="138">
                  <c:v>15.113</c:v>
                </c:pt>
                <c:pt idx="139">
                  <c:v>15.146000000000001</c:v>
                </c:pt>
                <c:pt idx="140">
                  <c:v>15.211</c:v>
                </c:pt>
                <c:pt idx="141">
                  <c:v>15.244</c:v>
                </c:pt>
                <c:pt idx="142">
                  <c:v>15.31</c:v>
                </c:pt>
                <c:pt idx="143">
                  <c:v>15.409000000000002</c:v>
                </c:pt>
                <c:pt idx="144">
                  <c:v>15.441000000000001</c:v>
                </c:pt>
                <c:pt idx="145">
                  <c:v>15.474</c:v>
                </c:pt>
                <c:pt idx="146">
                  <c:v>15.671000000000001</c:v>
                </c:pt>
                <c:pt idx="147">
                  <c:v>15.737</c:v>
                </c:pt>
                <c:pt idx="148">
                  <c:v>15.77</c:v>
                </c:pt>
                <c:pt idx="149">
                  <c:v>15.803000000000004</c:v>
                </c:pt>
                <c:pt idx="150">
                  <c:v>15.901</c:v>
                </c:pt>
                <c:pt idx="151">
                  <c:v>15.934000000000001</c:v>
                </c:pt>
                <c:pt idx="152">
                  <c:v>15.967000000000002</c:v>
                </c:pt>
                <c:pt idx="153">
                  <c:v>16.065999999999971</c:v>
                </c:pt>
                <c:pt idx="154">
                  <c:v>16.131000000000036</c:v>
                </c:pt>
                <c:pt idx="155">
                  <c:v>16.164000000000001</c:v>
                </c:pt>
                <c:pt idx="156">
                  <c:v>16.23</c:v>
                </c:pt>
                <c:pt idx="157">
                  <c:v>16.295999999999989</c:v>
                </c:pt>
                <c:pt idx="158">
                  <c:v>16.459999999999987</c:v>
                </c:pt>
                <c:pt idx="159">
                  <c:v>16.526</c:v>
                </c:pt>
                <c:pt idx="160">
                  <c:v>16.591000000000001</c:v>
                </c:pt>
                <c:pt idx="161">
                  <c:v>16.722999999999971</c:v>
                </c:pt>
                <c:pt idx="162">
                  <c:v>16.82100000000003</c:v>
                </c:pt>
                <c:pt idx="163">
                  <c:v>16.952999999999989</c:v>
                </c:pt>
                <c:pt idx="164">
                  <c:v>17.018000000000001</c:v>
                </c:pt>
                <c:pt idx="165">
                  <c:v>17.050999999999988</c:v>
                </c:pt>
                <c:pt idx="166">
                  <c:v>17.11700000000004</c:v>
                </c:pt>
                <c:pt idx="167">
                  <c:v>17.183</c:v>
                </c:pt>
                <c:pt idx="168">
                  <c:v>17.445999999999966</c:v>
                </c:pt>
                <c:pt idx="169">
                  <c:v>17.477999999999987</c:v>
                </c:pt>
                <c:pt idx="170">
                  <c:v>17.511000000000028</c:v>
                </c:pt>
                <c:pt idx="171">
                  <c:v>17.544</c:v>
                </c:pt>
                <c:pt idx="172">
                  <c:v>17.610000000000028</c:v>
                </c:pt>
                <c:pt idx="173">
                  <c:v>17.741</c:v>
                </c:pt>
                <c:pt idx="174">
                  <c:v>17.774000000000001</c:v>
                </c:pt>
                <c:pt idx="175">
                  <c:v>17.84</c:v>
                </c:pt>
                <c:pt idx="176">
                  <c:v>17.873000000000001</c:v>
                </c:pt>
                <c:pt idx="177">
                  <c:v>17.90599999999997</c:v>
                </c:pt>
                <c:pt idx="178">
                  <c:v>17.971</c:v>
                </c:pt>
                <c:pt idx="179">
                  <c:v>18.167999999999999</c:v>
                </c:pt>
                <c:pt idx="180">
                  <c:v>18.201000000000001</c:v>
                </c:pt>
                <c:pt idx="181">
                  <c:v>18.23400000000003</c:v>
                </c:pt>
                <c:pt idx="182">
                  <c:v>18.332999999999988</c:v>
                </c:pt>
                <c:pt idx="183">
                  <c:v>18.366</c:v>
                </c:pt>
                <c:pt idx="184">
                  <c:v>18.398</c:v>
                </c:pt>
                <c:pt idx="185">
                  <c:v>18.431000000000001</c:v>
                </c:pt>
                <c:pt idx="186">
                  <c:v>18.53</c:v>
                </c:pt>
                <c:pt idx="187">
                  <c:v>18.594999999999999</c:v>
                </c:pt>
                <c:pt idx="188">
                  <c:v>18.661000000000001</c:v>
                </c:pt>
                <c:pt idx="189">
                  <c:v>18.759999999999987</c:v>
                </c:pt>
                <c:pt idx="190">
                  <c:v>18.858000000000001</c:v>
                </c:pt>
                <c:pt idx="191">
                  <c:v>18.890999999999988</c:v>
                </c:pt>
                <c:pt idx="192">
                  <c:v>18.989999999999952</c:v>
                </c:pt>
                <c:pt idx="193">
                  <c:v>19.087999999999987</c:v>
                </c:pt>
                <c:pt idx="194">
                  <c:v>19.22</c:v>
                </c:pt>
                <c:pt idx="195">
                  <c:v>19.253</c:v>
                </c:pt>
                <c:pt idx="196">
                  <c:v>19.384</c:v>
                </c:pt>
                <c:pt idx="197">
                  <c:v>19.482999999999965</c:v>
                </c:pt>
                <c:pt idx="198">
                  <c:v>19.581</c:v>
                </c:pt>
                <c:pt idx="199">
                  <c:v>19.744999999999987</c:v>
                </c:pt>
                <c:pt idx="200">
                  <c:v>19.777999999999999</c:v>
                </c:pt>
                <c:pt idx="201">
                  <c:v>19.877000000000027</c:v>
                </c:pt>
                <c:pt idx="202">
                  <c:v>19.91</c:v>
                </c:pt>
                <c:pt idx="203">
                  <c:v>19.974999999999987</c:v>
                </c:pt>
                <c:pt idx="204">
                  <c:v>20.041</c:v>
                </c:pt>
                <c:pt idx="205">
                  <c:v>20.107000000000028</c:v>
                </c:pt>
                <c:pt idx="206">
                  <c:v>20.172000000000001</c:v>
                </c:pt>
                <c:pt idx="207">
                  <c:v>20.271000000000001</c:v>
                </c:pt>
                <c:pt idx="208">
                  <c:v>20.401999999999987</c:v>
                </c:pt>
                <c:pt idx="209">
                  <c:v>20.434999999999999</c:v>
                </c:pt>
                <c:pt idx="210">
                  <c:v>20.534000000000027</c:v>
                </c:pt>
                <c:pt idx="211">
                  <c:v>20.567</c:v>
                </c:pt>
                <c:pt idx="212">
                  <c:v>20.664999999999999</c:v>
                </c:pt>
                <c:pt idx="213">
                  <c:v>20.698</c:v>
                </c:pt>
                <c:pt idx="214">
                  <c:v>20.73100000000003</c:v>
                </c:pt>
                <c:pt idx="215">
                  <c:v>20.763999999999989</c:v>
                </c:pt>
                <c:pt idx="216">
                  <c:v>20.830000000000005</c:v>
                </c:pt>
                <c:pt idx="217">
                  <c:v>20.861999999999988</c:v>
                </c:pt>
                <c:pt idx="218">
                  <c:v>20.895</c:v>
                </c:pt>
                <c:pt idx="219">
                  <c:v>20.927999999999987</c:v>
                </c:pt>
                <c:pt idx="220">
                  <c:v>20.960999999999952</c:v>
                </c:pt>
                <c:pt idx="221">
                  <c:v>20.994</c:v>
                </c:pt>
                <c:pt idx="222">
                  <c:v>21.027000000000001</c:v>
                </c:pt>
                <c:pt idx="223">
                  <c:v>21.091999999999999</c:v>
                </c:pt>
                <c:pt idx="224">
                  <c:v>21.224</c:v>
                </c:pt>
                <c:pt idx="225">
                  <c:v>21.257000000000001</c:v>
                </c:pt>
                <c:pt idx="226">
                  <c:v>21.387999999999987</c:v>
                </c:pt>
                <c:pt idx="227">
                  <c:v>21.552</c:v>
                </c:pt>
                <c:pt idx="228">
                  <c:v>21.584999999999987</c:v>
                </c:pt>
                <c:pt idx="229">
                  <c:v>21.651000000000028</c:v>
                </c:pt>
                <c:pt idx="230">
                  <c:v>21.717000000000027</c:v>
                </c:pt>
                <c:pt idx="231">
                  <c:v>21.881</c:v>
                </c:pt>
                <c:pt idx="232">
                  <c:v>21.978999999999989</c:v>
                </c:pt>
                <c:pt idx="233">
                  <c:v>22.012</c:v>
                </c:pt>
                <c:pt idx="234">
                  <c:v>22.111000000000036</c:v>
                </c:pt>
                <c:pt idx="235">
                  <c:v>22.143999999999988</c:v>
                </c:pt>
                <c:pt idx="236">
                  <c:v>22.209</c:v>
                </c:pt>
                <c:pt idx="237">
                  <c:v>22.308</c:v>
                </c:pt>
                <c:pt idx="238">
                  <c:v>22.341000000000001</c:v>
                </c:pt>
                <c:pt idx="239">
                  <c:v>22.374000000000027</c:v>
                </c:pt>
                <c:pt idx="240">
                  <c:v>22.407</c:v>
                </c:pt>
                <c:pt idx="241">
                  <c:v>22.471999999999987</c:v>
                </c:pt>
                <c:pt idx="242">
                  <c:v>22.538</c:v>
                </c:pt>
                <c:pt idx="243">
                  <c:v>22.57100000000003</c:v>
                </c:pt>
                <c:pt idx="244">
                  <c:v>22.604000000000028</c:v>
                </c:pt>
                <c:pt idx="245">
                  <c:v>22.734999999999999</c:v>
                </c:pt>
                <c:pt idx="246">
                  <c:v>22.899000000000001</c:v>
                </c:pt>
                <c:pt idx="247">
                  <c:v>22.931999999999999</c:v>
                </c:pt>
                <c:pt idx="248">
                  <c:v>22.997999999999987</c:v>
                </c:pt>
                <c:pt idx="249">
                  <c:v>23.031000000000027</c:v>
                </c:pt>
                <c:pt idx="250">
                  <c:v>23.161999999999999</c:v>
                </c:pt>
                <c:pt idx="251">
                  <c:v>23.195</c:v>
                </c:pt>
                <c:pt idx="252">
                  <c:v>23.294</c:v>
                </c:pt>
                <c:pt idx="253">
                  <c:v>23.391999999999999</c:v>
                </c:pt>
                <c:pt idx="254">
                  <c:v>23.457999999999988</c:v>
                </c:pt>
                <c:pt idx="255">
                  <c:v>23.491</c:v>
                </c:pt>
                <c:pt idx="256">
                  <c:v>23.524000000000001</c:v>
                </c:pt>
                <c:pt idx="257">
                  <c:v>23.556000000000001</c:v>
                </c:pt>
                <c:pt idx="258">
                  <c:v>23.58899999999997</c:v>
                </c:pt>
                <c:pt idx="259">
                  <c:v>23.622</c:v>
                </c:pt>
                <c:pt idx="260">
                  <c:v>23.721</c:v>
                </c:pt>
                <c:pt idx="261">
                  <c:v>23.785999999999966</c:v>
                </c:pt>
                <c:pt idx="262">
                  <c:v>23.819000000000027</c:v>
                </c:pt>
                <c:pt idx="263">
                  <c:v>23.852</c:v>
                </c:pt>
                <c:pt idx="264">
                  <c:v>23.884999999999987</c:v>
                </c:pt>
                <c:pt idx="265">
                  <c:v>23.917999999999999</c:v>
                </c:pt>
                <c:pt idx="266">
                  <c:v>24.081999999999987</c:v>
                </c:pt>
                <c:pt idx="267">
                  <c:v>24.148</c:v>
                </c:pt>
                <c:pt idx="268">
                  <c:v>24.181000000000001</c:v>
                </c:pt>
                <c:pt idx="269">
                  <c:v>24.214000000000027</c:v>
                </c:pt>
                <c:pt idx="270">
                  <c:v>24.24599999999997</c:v>
                </c:pt>
                <c:pt idx="271">
                  <c:v>24.344999999999999</c:v>
                </c:pt>
                <c:pt idx="272">
                  <c:v>24.378</c:v>
                </c:pt>
                <c:pt idx="273">
                  <c:v>24.411000000000001</c:v>
                </c:pt>
                <c:pt idx="274">
                  <c:v>24.443999999999974</c:v>
                </c:pt>
                <c:pt idx="275">
                  <c:v>24.541999999999987</c:v>
                </c:pt>
                <c:pt idx="276">
                  <c:v>24.574999999999999</c:v>
                </c:pt>
                <c:pt idx="277">
                  <c:v>24.608000000000001</c:v>
                </c:pt>
                <c:pt idx="278">
                  <c:v>24.640999999999988</c:v>
                </c:pt>
                <c:pt idx="279">
                  <c:v>24.838000000000001</c:v>
                </c:pt>
                <c:pt idx="280">
                  <c:v>25.101000000000028</c:v>
                </c:pt>
                <c:pt idx="281">
                  <c:v>25.166</c:v>
                </c:pt>
                <c:pt idx="282">
                  <c:v>25.19900000000003</c:v>
                </c:pt>
                <c:pt idx="283">
                  <c:v>25.331000000000028</c:v>
                </c:pt>
                <c:pt idx="284">
                  <c:v>25.659000000000027</c:v>
                </c:pt>
                <c:pt idx="285">
                  <c:v>25.823</c:v>
                </c:pt>
                <c:pt idx="286">
                  <c:v>25.85600000000003</c:v>
                </c:pt>
                <c:pt idx="287">
                  <c:v>26.021000000000001</c:v>
                </c:pt>
                <c:pt idx="288">
                  <c:v>26.053000000000001</c:v>
                </c:pt>
                <c:pt idx="289">
                  <c:v>26.282999999999966</c:v>
                </c:pt>
                <c:pt idx="290">
                  <c:v>26.316000000000027</c:v>
                </c:pt>
                <c:pt idx="291">
                  <c:v>26.612000000000005</c:v>
                </c:pt>
                <c:pt idx="292">
                  <c:v>26.678000000000001</c:v>
                </c:pt>
                <c:pt idx="293">
                  <c:v>26.742999999999952</c:v>
                </c:pt>
                <c:pt idx="294">
                  <c:v>26.809000000000001</c:v>
                </c:pt>
                <c:pt idx="295">
                  <c:v>26.875</c:v>
                </c:pt>
                <c:pt idx="296">
                  <c:v>27.202999999999989</c:v>
                </c:pt>
                <c:pt idx="297">
                  <c:v>27.236000000000001</c:v>
                </c:pt>
                <c:pt idx="298">
                  <c:v>27.302</c:v>
                </c:pt>
                <c:pt idx="299">
                  <c:v>27.4</c:v>
                </c:pt>
                <c:pt idx="300">
                  <c:v>27.433</c:v>
                </c:pt>
                <c:pt idx="301">
                  <c:v>27.532</c:v>
                </c:pt>
                <c:pt idx="302">
                  <c:v>27.597999999999999</c:v>
                </c:pt>
                <c:pt idx="303">
                  <c:v>27.663</c:v>
                </c:pt>
                <c:pt idx="304">
                  <c:v>27.696000000000005</c:v>
                </c:pt>
                <c:pt idx="305">
                  <c:v>27.827999999999999</c:v>
                </c:pt>
                <c:pt idx="306">
                  <c:v>27.86</c:v>
                </c:pt>
                <c:pt idx="307">
                  <c:v>27.925999999999952</c:v>
                </c:pt>
                <c:pt idx="308">
                  <c:v>27.991999999999987</c:v>
                </c:pt>
                <c:pt idx="309">
                  <c:v>28.189</c:v>
                </c:pt>
                <c:pt idx="310">
                  <c:v>28.221999999999987</c:v>
                </c:pt>
                <c:pt idx="311">
                  <c:v>28.32</c:v>
                </c:pt>
                <c:pt idx="312">
                  <c:v>28.35300000000003</c:v>
                </c:pt>
                <c:pt idx="313">
                  <c:v>28.582999999999952</c:v>
                </c:pt>
                <c:pt idx="314">
                  <c:v>28.681999999999999</c:v>
                </c:pt>
                <c:pt idx="315">
                  <c:v>28.813000000000027</c:v>
                </c:pt>
                <c:pt idx="316">
                  <c:v>28.846</c:v>
                </c:pt>
                <c:pt idx="317">
                  <c:v>28.911999999999999</c:v>
                </c:pt>
                <c:pt idx="318">
                  <c:v>28.977</c:v>
                </c:pt>
                <c:pt idx="319">
                  <c:v>29.141999999999999</c:v>
                </c:pt>
                <c:pt idx="320">
                  <c:v>29.175000000000001</c:v>
                </c:pt>
                <c:pt idx="321">
                  <c:v>29.24</c:v>
                </c:pt>
                <c:pt idx="322">
                  <c:v>29.339000000000027</c:v>
                </c:pt>
                <c:pt idx="323">
                  <c:v>29.404999999999987</c:v>
                </c:pt>
                <c:pt idx="324">
                  <c:v>29.47</c:v>
                </c:pt>
                <c:pt idx="325">
                  <c:v>29.536000000000001</c:v>
                </c:pt>
                <c:pt idx="326">
                  <c:v>29.634000000000036</c:v>
                </c:pt>
                <c:pt idx="327">
                  <c:v>29.66700000000003</c:v>
                </c:pt>
                <c:pt idx="328">
                  <c:v>29.7</c:v>
                </c:pt>
                <c:pt idx="329">
                  <c:v>29.765999999999952</c:v>
                </c:pt>
                <c:pt idx="330">
                  <c:v>29.798999999999989</c:v>
                </c:pt>
                <c:pt idx="331">
                  <c:v>29.832000000000001</c:v>
                </c:pt>
                <c:pt idx="332">
                  <c:v>29.864000000000001</c:v>
                </c:pt>
                <c:pt idx="333">
                  <c:v>29.93</c:v>
                </c:pt>
                <c:pt idx="334">
                  <c:v>29.99599999999997</c:v>
                </c:pt>
                <c:pt idx="335">
                  <c:v>30.061999999999987</c:v>
                </c:pt>
                <c:pt idx="336">
                  <c:v>30.16</c:v>
                </c:pt>
                <c:pt idx="337">
                  <c:v>30.225999999999974</c:v>
                </c:pt>
                <c:pt idx="338">
                  <c:v>30.357000000000028</c:v>
                </c:pt>
                <c:pt idx="339">
                  <c:v>30.422999999999952</c:v>
                </c:pt>
                <c:pt idx="340">
                  <c:v>30.62</c:v>
                </c:pt>
                <c:pt idx="341">
                  <c:v>30.653000000000027</c:v>
                </c:pt>
                <c:pt idx="342">
                  <c:v>30.719000000000001</c:v>
                </c:pt>
                <c:pt idx="343">
                  <c:v>30.78399999999997</c:v>
                </c:pt>
                <c:pt idx="344">
                  <c:v>30.817000000000029</c:v>
                </c:pt>
                <c:pt idx="345">
                  <c:v>30.85</c:v>
                </c:pt>
                <c:pt idx="346">
                  <c:v>31.014000000000028</c:v>
                </c:pt>
                <c:pt idx="347">
                  <c:v>31.08</c:v>
                </c:pt>
                <c:pt idx="348">
                  <c:v>31.113000000000028</c:v>
                </c:pt>
                <c:pt idx="349">
                  <c:v>31.178999999999988</c:v>
                </c:pt>
                <c:pt idx="350">
                  <c:v>31.277000000000001</c:v>
                </c:pt>
                <c:pt idx="351">
                  <c:v>31.310000000000027</c:v>
                </c:pt>
                <c:pt idx="352">
                  <c:v>31.343</c:v>
                </c:pt>
                <c:pt idx="353">
                  <c:v>31.474</c:v>
                </c:pt>
                <c:pt idx="354">
                  <c:v>31.507000000000001</c:v>
                </c:pt>
                <c:pt idx="355">
                  <c:v>31.704000000000001</c:v>
                </c:pt>
                <c:pt idx="356">
                  <c:v>31.836000000000027</c:v>
                </c:pt>
                <c:pt idx="357">
                  <c:v>31.869</c:v>
                </c:pt>
                <c:pt idx="358">
                  <c:v>31.901</c:v>
                </c:pt>
                <c:pt idx="359">
                  <c:v>31.934000000000001</c:v>
                </c:pt>
                <c:pt idx="360">
                  <c:v>32.329000000000001</c:v>
                </c:pt>
                <c:pt idx="361">
                  <c:v>32.361000000000004</c:v>
                </c:pt>
                <c:pt idx="362">
                  <c:v>32.657000000000004</c:v>
                </c:pt>
                <c:pt idx="363">
                  <c:v>32.756</c:v>
                </c:pt>
                <c:pt idx="364">
                  <c:v>32.789000000000001</c:v>
                </c:pt>
                <c:pt idx="365">
                  <c:v>32.886999999999993</c:v>
                </c:pt>
                <c:pt idx="366">
                  <c:v>33.018000000000001</c:v>
                </c:pt>
                <c:pt idx="367">
                  <c:v>33.051000000000002</c:v>
                </c:pt>
                <c:pt idx="368">
                  <c:v>33.084000000000003</c:v>
                </c:pt>
                <c:pt idx="369">
                  <c:v>33.281000000000006</c:v>
                </c:pt>
                <c:pt idx="370">
                  <c:v>33.347000000000001</c:v>
                </c:pt>
                <c:pt idx="371">
                  <c:v>33.413000000000004</c:v>
                </c:pt>
                <c:pt idx="372">
                  <c:v>33.511000000000003</c:v>
                </c:pt>
                <c:pt idx="373">
                  <c:v>33.544000000000004</c:v>
                </c:pt>
                <c:pt idx="374">
                  <c:v>33.61</c:v>
                </c:pt>
                <c:pt idx="375">
                  <c:v>33.643000000000001</c:v>
                </c:pt>
                <c:pt idx="376">
                  <c:v>33.708000000000013</c:v>
                </c:pt>
                <c:pt idx="377">
                  <c:v>33.807000000000002</c:v>
                </c:pt>
                <c:pt idx="378">
                  <c:v>33.906000000000006</c:v>
                </c:pt>
                <c:pt idx="379">
                  <c:v>33.938000000000002</c:v>
                </c:pt>
                <c:pt idx="380">
                  <c:v>34.07</c:v>
                </c:pt>
                <c:pt idx="381">
                  <c:v>34.103000000000002</c:v>
                </c:pt>
                <c:pt idx="382">
                  <c:v>34.136000000000003</c:v>
                </c:pt>
                <c:pt idx="383">
                  <c:v>34.300000000000004</c:v>
                </c:pt>
                <c:pt idx="384">
                  <c:v>34.366</c:v>
                </c:pt>
                <c:pt idx="385">
                  <c:v>34.431000000000004</c:v>
                </c:pt>
                <c:pt idx="386">
                  <c:v>34.53</c:v>
                </c:pt>
                <c:pt idx="387">
                  <c:v>34.563000000000002</c:v>
                </c:pt>
                <c:pt idx="388">
                  <c:v>35.023000000000003</c:v>
                </c:pt>
                <c:pt idx="389">
                  <c:v>35.121000000000002</c:v>
                </c:pt>
                <c:pt idx="390">
                  <c:v>35.187000000000005</c:v>
                </c:pt>
                <c:pt idx="391">
                  <c:v>35.220000000000013</c:v>
                </c:pt>
                <c:pt idx="392">
                  <c:v>35.253</c:v>
                </c:pt>
                <c:pt idx="393">
                  <c:v>35.383999999999993</c:v>
                </c:pt>
                <c:pt idx="394">
                  <c:v>35.581000000000003</c:v>
                </c:pt>
                <c:pt idx="395">
                  <c:v>35.68</c:v>
                </c:pt>
                <c:pt idx="396">
                  <c:v>35.745000000000012</c:v>
                </c:pt>
                <c:pt idx="397">
                  <c:v>35.810999999999993</c:v>
                </c:pt>
                <c:pt idx="398">
                  <c:v>35.844000000000001</c:v>
                </c:pt>
                <c:pt idx="399">
                  <c:v>35.910000000000004</c:v>
                </c:pt>
                <c:pt idx="400">
                  <c:v>35.975000000000001</c:v>
                </c:pt>
                <c:pt idx="401">
                  <c:v>36.074000000000005</c:v>
                </c:pt>
                <c:pt idx="402">
                  <c:v>36.14</c:v>
                </c:pt>
                <c:pt idx="403">
                  <c:v>36.172000000000011</c:v>
                </c:pt>
                <c:pt idx="404">
                  <c:v>36.337000000000003</c:v>
                </c:pt>
                <c:pt idx="405">
                  <c:v>36.435000000000002</c:v>
                </c:pt>
                <c:pt idx="406">
                  <c:v>36.567</c:v>
                </c:pt>
                <c:pt idx="407">
                  <c:v>36.6</c:v>
                </c:pt>
                <c:pt idx="408">
                  <c:v>37.125000000000057</c:v>
                </c:pt>
                <c:pt idx="409">
                  <c:v>37.158000000000001</c:v>
                </c:pt>
                <c:pt idx="410">
                  <c:v>37.191000000000003</c:v>
                </c:pt>
                <c:pt idx="411">
                  <c:v>37.290000000000013</c:v>
                </c:pt>
                <c:pt idx="412">
                  <c:v>37.421000000000006</c:v>
                </c:pt>
                <c:pt idx="413">
                  <c:v>37.487000000000002</c:v>
                </c:pt>
                <c:pt idx="414">
                  <c:v>37.585000000000001</c:v>
                </c:pt>
                <c:pt idx="415">
                  <c:v>37.979000000000006</c:v>
                </c:pt>
                <c:pt idx="416">
                  <c:v>38.078000000000003</c:v>
                </c:pt>
                <c:pt idx="417">
                  <c:v>38.439</c:v>
                </c:pt>
                <c:pt idx="418">
                  <c:v>38.538000000000011</c:v>
                </c:pt>
                <c:pt idx="419">
                  <c:v>38.604000000000006</c:v>
                </c:pt>
                <c:pt idx="420">
                  <c:v>39.097000000000001</c:v>
                </c:pt>
                <c:pt idx="421">
                  <c:v>39.359000000000002</c:v>
                </c:pt>
                <c:pt idx="422">
                  <c:v>39.457999999999998</c:v>
                </c:pt>
                <c:pt idx="423">
                  <c:v>39.589000000000006</c:v>
                </c:pt>
                <c:pt idx="424">
                  <c:v>39.754000000000005</c:v>
                </c:pt>
                <c:pt idx="425">
                  <c:v>40.148000000000003</c:v>
                </c:pt>
                <c:pt idx="426">
                  <c:v>40.214000000000006</c:v>
                </c:pt>
                <c:pt idx="427">
                  <c:v>40.246000000000002</c:v>
                </c:pt>
                <c:pt idx="428">
                  <c:v>40.279000000000003</c:v>
                </c:pt>
                <c:pt idx="429">
                  <c:v>40.476000000000006</c:v>
                </c:pt>
                <c:pt idx="430">
                  <c:v>40.509</c:v>
                </c:pt>
                <c:pt idx="431">
                  <c:v>40.739000000000011</c:v>
                </c:pt>
                <c:pt idx="432">
                  <c:v>40.903000000000006</c:v>
                </c:pt>
                <c:pt idx="433">
                  <c:v>40.936</c:v>
                </c:pt>
                <c:pt idx="434">
                  <c:v>41.101000000000006</c:v>
                </c:pt>
                <c:pt idx="435">
                  <c:v>41.166000000000011</c:v>
                </c:pt>
                <c:pt idx="436">
                  <c:v>41.462000000000003</c:v>
                </c:pt>
                <c:pt idx="437">
                  <c:v>41.495000000000012</c:v>
                </c:pt>
                <c:pt idx="438">
                  <c:v>41.593000000000011</c:v>
                </c:pt>
                <c:pt idx="439">
                  <c:v>41.659000000000006</c:v>
                </c:pt>
                <c:pt idx="440">
                  <c:v>41.725000000000065</c:v>
                </c:pt>
                <c:pt idx="441">
                  <c:v>41.758000000000003</c:v>
                </c:pt>
                <c:pt idx="442">
                  <c:v>41.791000000000011</c:v>
                </c:pt>
                <c:pt idx="443">
                  <c:v>41.922000000000011</c:v>
                </c:pt>
                <c:pt idx="444">
                  <c:v>42.021000000000001</c:v>
                </c:pt>
                <c:pt idx="445">
                  <c:v>42.053000000000004</c:v>
                </c:pt>
                <c:pt idx="446">
                  <c:v>42.119</c:v>
                </c:pt>
                <c:pt idx="447">
                  <c:v>42.152000000000001</c:v>
                </c:pt>
                <c:pt idx="448">
                  <c:v>42.251000000000005</c:v>
                </c:pt>
                <c:pt idx="449">
                  <c:v>42.448</c:v>
                </c:pt>
                <c:pt idx="450">
                  <c:v>42.645000000000003</c:v>
                </c:pt>
                <c:pt idx="451">
                  <c:v>42.71</c:v>
                </c:pt>
                <c:pt idx="452">
                  <c:v>42.809000000000005</c:v>
                </c:pt>
                <c:pt idx="453">
                  <c:v>42.875</c:v>
                </c:pt>
                <c:pt idx="454">
                  <c:v>43.302</c:v>
                </c:pt>
                <c:pt idx="455">
                  <c:v>43.532000000000011</c:v>
                </c:pt>
                <c:pt idx="456">
                  <c:v>43.565000000000012</c:v>
                </c:pt>
                <c:pt idx="457">
                  <c:v>43.63</c:v>
                </c:pt>
                <c:pt idx="458">
                  <c:v>43.696000000000012</c:v>
                </c:pt>
                <c:pt idx="459">
                  <c:v>43.729000000000013</c:v>
                </c:pt>
                <c:pt idx="460">
                  <c:v>44.222000000000065</c:v>
                </c:pt>
                <c:pt idx="461">
                  <c:v>44.484999999999999</c:v>
                </c:pt>
                <c:pt idx="462">
                  <c:v>44.55</c:v>
                </c:pt>
                <c:pt idx="463">
                  <c:v>44.649000000000001</c:v>
                </c:pt>
                <c:pt idx="464">
                  <c:v>44.911999999999999</c:v>
                </c:pt>
                <c:pt idx="465">
                  <c:v>45.076000000000001</c:v>
                </c:pt>
                <c:pt idx="466">
                  <c:v>45.339000000000006</c:v>
                </c:pt>
                <c:pt idx="467">
                  <c:v>45.437000000000005</c:v>
                </c:pt>
                <c:pt idx="468">
                  <c:v>45.47</c:v>
                </c:pt>
                <c:pt idx="469">
                  <c:v>45.569000000000003</c:v>
                </c:pt>
                <c:pt idx="470">
                  <c:v>45.634</c:v>
                </c:pt>
                <c:pt idx="471">
                  <c:v>45.733000000000011</c:v>
                </c:pt>
                <c:pt idx="472">
                  <c:v>45.799000000000063</c:v>
                </c:pt>
                <c:pt idx="473">
                  <c:v>45.832000000000001</c:v>
                </c:pt>
                <c:pt idx="474">
                  <c:v>45.963000000000001</c:v>
                </c:pt>
                <c:pt idx="475">
                  <c:v>46.324000000000005</c:v>
                </c:pt>
                <c:pt idx="476">
                  <c:v>46.423000000000002</c:v>
                </c:pt>
                <c:pt idx="477">
                  <c:v>46.883000000000003</c:v>
                </c:pt>
                <c:pt idx="478">
                  <c:v>46.981999999999999</c:v>
                </c:pt>
                <c:pt idx="479">
                  <c:v>47.211000000000006</c:v>
                </c:pt>
                <c:pt idx="480">
                  <c:v>47.244</c:v>
                </c:pt>
                <c:pt idx="481">
                  <c:v>47.31</c:v>
                </c:pt>
                <c:pt idx="482">
                  <c:v>47.441000000000003</c:v>
                </c:pt>
                <c:pt idx="483">
                  <c:v>47.474000000000004</c:v>
                </c:pt>
                <c:pt idx="484">
                  <c:v>47.606000000000002</c:v>
                </c:pt>
                <c:pt idx="485">
                  <c:v>47.671000000000006</c:v>
                </c:pt>
                <c:pt idx="486">
                  <c:v>47.869</c:v>
                </c:pt>
                <c:pt idx="487">
                  <c:v>47.967000000000006</c:v>
                </c:pt>
                <c:pt idx="488">
                  <c:v>48.033000000000001</c:v>
                </c:pt>
                <c:pt idx="489">
                  <c:v>48.131</c:v>
                </c:pt>
                <c:pt idx="490">
                  <c:v>48.230000000000011</c:v>
                </c:pt>
                <c:pt idx="491">
                  <c:v>48.263000000000012</c:v>
                </c:pt>
                <c:pt idx="492">
                  <c:v>48.591000000000001</c:v>
                </c:pt>
                <c:pt idx="493">
                  <c:v>48.657000000000004</c:v>
                </c:pt>
                <c:pt idx="494">
                  <c:v>48.690000000000012</c:v>
                </c:pt>
                <c:pt idx="495">
                  <c:v>48.756</c:v>
                </c:pt>
                <c:pt idx="496">
                  <c:v>48.886999999999993</c:v>
                </c:pt>
                <c:pt idx="497">
                  <c:v>48.953000000000003</c:v>
                </c:pt>
                <c:pt idx="498">
                  <c:v>49.216000000000001</c:v>
                </c:pt>
                <c:pt idx="499">
                  <c:v>49.248000000000012</c:v>
                </c:pt>
                <c:pt idx="500">
                  <c:v>49.281000000000006</c:v>
                </c:pt>
                <c:pt idx="501">
                  <c:v>49.413000000000004</c:v>
                </c:pt>
                <c:pt idx="502">
                  <c:v>49.511000000000003</c:v>
                </c:pt>
                <c:pt idx="503">
                  <c:v>49.577000000000005</c:v>
                </c:pt>
                <c:pt idx="504">
                  <c:v>49.708000000000013</c:v>
                </c:pt>
                <c:pt idx="505">
                  <c:v>49.873000000000005</c:v>
                </c:pt>
                <c:pt idx="506">
                  <c:v>50.004000000000005</c:v>
                </c:pt>
                <c:pt idx="507">
                  <c:v>50.234000000000002</c:v>
                </c:pt>
                <c:pt idx="508">
                  <c:v>50.333000000000006</c:v>
                </c:pt>
                <c:pt idx="509">
                  <c:v>50.727000000000011</c:v>
                </c:pt>
                <c:pt idx="510">
                  <c:v>51.023000000000003</c:v>
                </c:pt>
                <c:pt idx="511">
                  <c:v>51.055</c:v>
                </c:pt>
                <c:pt idx="512">
                  <c:v>51.515000000000001</c:v>
                </c:pt>
                <c:pt idx="513">
                  <c:v>51.548000000000002</c:v>
                </c:pt>
                <c:pt idx="514">
                  <c:v>52.304000000000002</c:v>
                </c:pt>
                <c:pt idx="515">
                  <c:v>52.37</c:v>
                </c:pt>
                <c:pt idx="516">
                  <c:v>52.468000000000011</c:v>
                </c:pt>
                <c:pt idx="517">
                  <c:v>52.501000000000005</c:v>
                </c:pt>
                <c:pt idx="518">
                  <c:v>52.665000000000013</c:v>
                </c:pt>
                <c:pt idx="519">
                  <c:v>53.027000000000001</c:v>
                </c:pt>
                <c:pt idx="520">
                  <c:v>53.125000000000057</c:v>
                </c:pt>
                <c:pt idx="521">
                  <c:v>53.322000000000003</c:v>
                </c:pt>
                <c:pt idx="522">
                  <c:v>53.618000000000002</c:v>
                </c:pt>
                <c:pt idx="523">
                  <c:v>53.847999999999999</c:v>
                </c:pt>
                <c:pt idx="524">
                  <c:v>53.947000000000003</c:v>
                </c:pt>
                <c:pt idx="525">
                  <c:v>54.012</c:v>
                </c:pt>
                <c:pt idx="526">
                  <c:v>54.078000000000003</c:v>
                </c:pt>
                <c:pt idx="527">
                  <c:v>54.177</c:v>
                </c:pt>
                <c:pt idx="528">
                  <c:v>54.275000000000013</c:v>
                </c:pt>
                <c:pt idx="529">
                  <c:v>54.308</c:v>
                </c:pt>
                <c:pt idx="530">
                  <c:v>54.374000000000002</c:v>
                </c:pt>
                <c:pt idx="531">
                  <c:v>54.505000000000003</c:v>
                </c:pt>
                <c:pt idx="532">
                  <c:v>54.604000000000006</c:v>
                </c:pt>
                <c:pt idx="533">
                  <c:v>54.998000000000012</c:v>
                </c:pt>
                <c:pt idx="534">
                  <c:v>55.261000000000003</c:v>
                </c:pt>
                <c:pt idx="535">
                  <c:v>55.294000000000011</c:v>
                </c:pt>
                <c:pt idx="536">
                  <c:v>55.359000000000002</c:v>
                </c:pt>
                <c:pt idx="537">
                  <c:v>55.392000000000003</c:v>
                </c:pt>
                <c:pt idx="538">
                  <c:v>55.655000000000001</c:v>
                </c:pt>
                <c:pt idx="539">
                  <c:v>55.884999999999998</c:v>
                </c:pt>
                <c:pt idx="540">
                  <c:v>56.082000000000001</c:v>
                </c:pt>
                <c:pt idx="541">
                  <c:v>56.148000000000003</c:v>
                </c:pt>
                <c:pt idx="542">
                  <c:v>56.279000000000003</c:v>
                </c:pt>
                <c:pt idx="543">
                  <c:v>56.378</c:v>
                </c:pt>
                <c:pt idx="544">
                  <c:v>56.411000000000001</c:v>
                </c:pt>
                <c:pt idx="545">
                  <c:v>56.509</c:v>
                </c:pt>
                <c:pt idx="546">
                  <c:v>56.641000000000005</c:v>
                </c:pt>
                <c:pt idx="547">
                  <c:v>56.739000000000011</c:v>
                </c:pt>
                <c:pt idx="548">
                  <c:v>57.068000000000012</c:v>
                </c:pt>
                <c:pt idx="549">
                  <c:v>57.101000000000006</c:v>
                </c:pt>
                <c:pt idx="550">
                  <c:v>57.528000000000013</c:v>
                </c:pt>
                <c:pt idx="551">
                  <c:v>57.626000000000012</c:v>
                </c:pt>
                <c:pt idx="552">
                  <c:v>57.692000000000057</c:v>
                </c:pt>
                <c:pt idx="553">
                  <c:v>57.889000000000003</c:v>
                </c:pt>
                <c:pt idx="554">
                  <c:v>58.053000000000004</c:v>
                </c:pt>
                <c:pt idx="555">
                  <c:v>58.119</c:v>
                </c:pt>
                <c:pt idx="556">
                  <c:v>58.218000000000011</c:v>
                </c:pt>
                <c:pt idx="557">
                  <c:v>58.251000000000005</c:v>
                </c:pt>
                <c:pt idx="558">
                  <c:v>58.678000000000011</c:v>
                </c:pt>
                <c:pt idx="559">
                  <c:v>58.841999999999999</c:v>
                </c:pt>
                <c:pt idx="560">
                  <c:v>58.875</c:v>
                </c:pt>
                <c:pt idx="561">
                  <c:v>58.908000000000001</c:v>
                </c:pt>
                <c:pt idx="562">
                  <c:v>59.006</c:v>
                </c:pt>
                <c:pt idx="563">
                  <c:v>59.138000000000012</c:v>
                </c:pt>
                <c:pt idx="564">
                  <c:v>59.17</c:v>
                </c:pt>
                <c:pt idx="565">
                  <c:v>59.236000000000011</c:v>
                </c:pt>
                <c:pt idx="566">
                  <c:v>59.565000000000012</c:v>
                </c:pt>
                <c:pt idx="567">
                  <c:v>59.63</c:v>
                </c:pt>
                <c:pt idx="568">
                  <c:v>59.762000000000057</c:v>
                </c:pt>
                <c:pt idx="569">
                  <c:v>59.992000000000012</c:v>
                </c:pt>
                <c:pt idx="570">
                  <c:v>60.123000000000012</c:v>
                </c:pt>
                <c:pt idx="571">
                  <c:v>60.156000000000006</c:v>
                </c:pt>
                <c:pt idx="572">
                  <c:v>60.255000000000003</c:v>
                </c:pt>
                <c:pt idx="573">
                  <c:v>60.386000000000003</c:v>
                </c:pt>
                <c:pt idx="574">
                  <c:v>60.419000000000004</c:v>
                </c:pt>
                <c:pt idx="575">
                  <c:v>60.451999999999998</c:v>
                </c:pt>
                <c:pt idx="576">
                  <c:v>60.484999999999999</c:v>
                </c:pt>
                <c:pt idx="577">
                  <c:v>60.517000000000003</c:v>
                </c:pt>
                <c:pt idx="578">
                  <c:v>60.55</c:v>
                </c:pt>
                <c:pt idx="579">
                  <c:v>60.616</c:v>
                </c:pt>
                <c:pt idx="580">
                  <c:v>60.715000000000003</c:v>
                </c:pt>
                <c:pt idx="581">
                  <c:v>60.78</c:v>
                </c:pt>
                <c:pt idx="582">
                  <c:v>60.945</c:v>
                </c:pt>
                <c:pt idx="583">
                  <c:v>61.142000000000003</c:v>
                </c:pt>
                <c:pt idx="584">
                  <c:v>61.437000000000005</c:v>
                </c:pt>
                <c:pt idx="585">
                  <c:v>61.47</c:v>
                </c:pt>
                <c:pt idx="586">
                  <c:v>61.766000000000012</c:v>
                </c:pt>
                <c:pt idx="587">
                  <c:v>61.963000000000001</c:v>
                </c:pt>
                <c:pt idx="588">
                  <c:v>62.062000000000012</c:v>
                </c:pt>
                <c:pt idx="589">
                  <c:v>62.160000000000011</c:v>
                </c:pt>
                <c:pt idx="590">
                  <c:v>62.39</c:v>
                </c:pt>
                <c:pt idx="591">
                  <c:v>62.816999999999993</c:v>
                </c:pt>
                <c:pt idx="592">
                  <c:v>63.474000000000004</c:v>
                </c:pt>
                <c:pt idx="593">
                  <c:v>63.507000000000005</c:v>
                </c:pt>
                <c:pt idx="594">
                  <c:v>63.573</c:v>
                </c:pt>
                <c:pt idx="595">
                  <c:v>63.671000000000006</c:v>
                </c:pt>
                <c:pt idx="596">
                  <c:v>63.704000000000001</c:v>
                </c:pt>
                <c:pt idx="597">
                  <c:v>63.901000000000003</c:v>
                </c:pt>
                <c:pt idx="598">
                  <c:v>64.033000000000001</c:v>
                </c:pt>
                <c:pt idx="599">
                  <c:v>64.099000000000004</c:v>
                </c:pt>
                <c:pt idx="600">
                  <c:v>64.23</c:v>
                </c:pt>
                <c:pt idx="601">
                  <c:v>64.263000000000005</c:v>
                </c:pt>
                <c:pt idx="602">
                  <c:v>64.591000000000022</c:v>
                </c:pt>
                <c:pt idx="603">
                  <c:v>64.623999999999981</c:v>
                </c:pt>
                <c:pt idx="604">
                  <c:v>64.853999999999999</c:v>
                </c:pt>
                <c:pt idx="605">
                  <c:v>64.92</c:v>
                </c:pt>
                <c:pt idx="606">
                  <c:v>64.953000000000003</c:v>
                </c:pt>
                <c:pt idx="607">
                  <c:v>65.018000000000001</c:v>
                </c:pt>
                <c:pt idx="608">
                  <c:v>65.051000000000002</c:v>
                </c:pt>
                <c:pt idx="609">
                  <c:v>65.149999999999991</c:v>
                </c:pt>
                <c:pt idx="610">
                  <c:v>65.281000000000006</c:v>
                </c:pt>
                <c:pt idx="611">
                  <c:v>65.314000000000007</c:v>
                </c:pt>
                <c:pt idx="612">
                  <c:v>65.347000000000023</c:v>
                </c:pt>
                <c:pt idx="613">
                  <c:v>65.413000000000025</c:v>
                </c:pt>
                <c:pt idx="614">
                  <c:v>65.61</c:v>
                </c:pt>
                <c:pt idx="615">
                  <c:v>65.675999999999789</c:v>
                </c:pt>
                <c:pt idx="616">
                  <c:v>65.774000000000001</c:v>
                </c:pt>
                <c:pt idx="617">
                  <c:v>65.807000000000002</c:v>
                </c:pt>
                <c:pt idx="618">
                  <c:v>65.84</c:v>
                </c:pt>
                <c:pt idx="619">
                  <c:v>65.872999999999948</c:v>
                </c:pt>
                <c:pt idx="620">
                  <c:v>65.906000000000006</c:v>
                </c:pt>
                <c:pt idx="621">
                  <c:v>66.004000000000005</c:v>
                </c:pt>
                <c:pt idx="622">
                  <c:v>66.037000000000006</c:v>
                </c:pt>
                <c:pt idx="623">
                  <c:v>66.069999999999993</c:v>
                </c:pt>
                <c:pt idx="624">
                  <c:v>66.167999999999992</c:v>
                </c:pt>
                <c:pt idx="625">
                  <c:v>66.201000000000022</c:v>
                </c:pt>
                <c:pt idx="626">
                  <c:v>66.234000000000023</c:v>
                </c:pt>
                <c:pt idx="627">
                  <c:v>66.267000000000024</c:v>
                </c:pt>
                <c:pt idx="628">
                  <c:v>66.332999999999998</c:v>
                </c:pt>
                <c:pt idx="629">
                  <c:v>66.397999999999996</c:v>
                </c:pt>
                <c:pt idx="630">
                  <c:v>66.431000000000026</c:v>
                </c:pt>
                <c:pt idx="631">
                  <c:v>66.464000000000027</c:v>
                </c:pt>
                <c:pt idx="632">
                  <c:v>66.53</c:v>
                </c:pt>
                <c:pt idx="633">
                  <c:v>66.694000000000003</c:v>
                </c:pt>
                <c:pt idx="634">
                  <c:v>66.857999999999976</c:v>
                </c:pt>
                <c:pt idx="635">
                  <c:v>66.891000000000005</c:v>
                </c:pt>
                <c:pt idx="636">
                  <c:v>66.924000000000007</c:v>
                </c:pt>
                <c:pt idx="637">
                  <c:v>66.990000000000023</c:v>
                </c:pt>
                <c:pt idx="638">
                  <c:v>67.054999999999993</c:v>
                </c:pt>
                <c:pt idx="639">
                  <c:v>67.253</c:v>
                </c:pt>
                <c:pt idx="640">
                  <c:v>67.284999999999997</c:v>
                </c:pt>
                <c:pt idx="641">
                  <c:v>67.417000000000129</c:v>
                </c:pt>
                <c:pt idx="642">
                  <c:v>67.614000000000004</c:v>
                </c:pt>
                <c:pt idx="643">
                  <c:v>67.647000000000006</c:v>
                </c:pt>
                <c:pt idx="644">
                  <c:v>68.534000000000006</c:v>
                </c:pt>
                <c:pt idx="645">
                  <c:v>68.599999999999994</c:v>
                </c:pt>
                <c:pt idx="646">
                  <c:v>68.731000000000023</c:v>
                </c:pt>
                <c:pt idx="647">
                  <c:v>68.927999999999997</c:v>
                </c:pt>
                <c:pt idx="648">
                  <c:v>69.124999999999986</c:v>
                </c:pt>
                <c:pt idx="649">
                  <c:v>69.224000000000004</c:v>
                </c:pt>
                <c:pt idx="650">
                  <c:v>69.290000000000006</c:v>
                </c:pt>
                <c:pt idx="651">
                  <c:v>69.454000000000022</c:v>
                </c:pt>
                <c:pt idx="652">
                  <c:v>69.52</c:v>
                </c:pt>
                <c:pt idx="653">
                  <c:v>69.584999999999994</c:v>
                </c:pt>
                <c:pt idx="654">
                  <c:v>69.749000000000024</c:v>
                </c:pt>
                <c:pt idx="655">
                  <c:v>69.781999999999996</c:v>
                </c:pt>
                <c:pt idx="656">
                  <c:v>69.848000000000013</c:v>
                </c:pt>
                <c:pt idx="657">
                  <c:v>69.881</c:v>
                </c:pt>
                <c:pt idx="658">
                  <c:v>69.914000000000129</c:v>
                </c:pt>
                <c:pt idx="659">
                  <c:v>69.978999999999999</c:v>
                </c:pt>
                <c:pt idx="660">
                  <c:v>70.012</c:v>
                </c:pt>
                <c:pt idx="661">
                  <c:v>70.439000000000007</c:v>
                </c:pt>
                <c:pt idx="662">
                  <c:v>70.471999999999994</c:v>
                </c:pt>
                <c:pt idx="663">
                  <c:v>70.702000000000012</c:v>
                </c:pt>
                <c:pt idx="664">
                  <c:v>71.261000000000024</c:v>
                </c:pt>
                <c:pt idx="665">
                  <c:v>71.35899999999998</c:v>
                </c:pt>
                <c:pt idx="666">
                  <c:v>71.458000000000013</c:v>
                </c:pt>
                <c:pt idx="667">
                  <c:v>71.754000000000005</c:v>
                </c:pt>
                <c:pt idx="668">
                  <c:v>71.819000000000003</c:v>
                </c:pt>
                <c:pt idx="669">
                  <c:v>71.984000000000023</c:v>
                </c:pt>
                <c:pt idx="670">
                  <c:v>72.214000000000027</c:v>
                </c:pt>
                <c:pt idx="671">
                  <c:v>72.278999999999982</c:v>
                </c:pt>
                <c:pt idx="672">
                  <c:v>72.345000000000013</c:v>
                </c:pt>
                <c:pt idx="673">
                  <c:v>72.542000000000002</c:v>
                </c:pt>
                <c:pt idx="674">
                  <c:v>72.641000000000005</c:v>
                </c:pt>
                <c:pt idx="675">
                  <c:v>72.837999999999994</c:v>
                </c:pt>
                <c:pt idx="676">
                  <c:v>73.001999999999995</c:v>
                </c:pt>
                <c:pt idx="677">
                  <c:v>73.625999999999948</c:v>
                </c:pt>
                <c:pt idx="678">
                  <c:v>73.757999999999996</c:v>
                </c:pt>
                <c:pt idx="679">
                  <c:v>73.955000000000013</c:v>
                </c:pt>
                <c:pt idx="680">
                  <c:v>74.085999999999999</c:v>
                </c:pt>
                <c:pt idx="681">
                  <c:v>74.218000000000004</c:v>
                </c:pt>
                <c:pt idx="682">
                  <c:v>74.251000000000005</c:v>
                </c:pt>
                <c:pt idx="683">
                  <c:v>74.415000000000006</c:v>
                </c:pt>
                <c:pt idx="684">
                  <c:v>74.513000000000005</c:v>
                </c:pt>
                <c:pt idx="685">
                  <c:v>74.842000000000013</c:v>
                </c:pt>
                <c:pt idx="686">
                  <c:v>75.039000000000001</c:v>
                </c:pt>
                <c:pt idx="687">
                  <c:v>75.236000000000004</c:v>
                </c:pt>
                <c:pt idx="688">
                  <c:v>75.301999999999992</c:v>
                </c:pt>
                <c:pt idx="689">
                  <c:v>75.400000000000006</c:v>
                </c:pt>
                <c:pt idx="690">
                  <c:v>75.531999999999996</c:v>
                </c:pt>
                <c:pt idx="691">
                  <c:v>75.565000000000012</c:v>
                </c:pt>
                <c:pt idx="692">
                  <c:v>75.63</c:v>
                </c:pt>
                <c:pt idx="693">
                  <c:v>75.728999999999999</c:v>
                </c:pt>
                <c:pt idx="694">
                  <c:v>76.319999999999993</c:v>
                </c:pt>
                <c:pt idx="695">
                  <c:v>76.385999999999981</c:v>
                </c:pt>
                <c:pt idx="696">
                  <c:v>76.582999999999998</c:v>
                </c:pt>
                <c:pt idx="697">
                  <c:v>76.616</c:v>
                </c:pt>
                <c:pt idx="698">
                  <c:v>76.715000000000003</c:v>
                </c:pt>
                <c:pt idx="699">
                  <c:v>76.78</c:v>
                </c:pt>
                <c:pt idx="700">
                  <c:v>76.846000000000004</c:v>
                </c:pt>
                <c:pt idx="701">
                  <c:v>76.878999999999948</c:v>
                </c:pt>
                <c:pt idx="702">
                  <c:v>76.912000000000006</c:v>
                </c:pt>
                <c:pt idx="703">
                  <c:v>76.945000000000007</c:v>
                </c:pt>
                <c:pt idx="704">
                  <c:v>77.010000000000005</c:v>
                </c:pt>
                <c:pt idx="705">
                  <c:v>77.10899999999998</c:v>
                </c:pt>
                <c:pt idx="706">
                  <c:v>77.174999999999983</c:v>
                </c:pt>
                <c:pt idx="707">
                  <c:v>77.305999999999983</c:v>
                </c:pt>
                <c:pt idx="708">
                  <c:v>77.338999999999999</c:v>
                </c:pt>
                <c:pt idx="709">
                  <c:v>77.371999999999986</c:v>
                </c:pt>
                <c:pt idx="710">
                  <c:v>77.503</c:v>
                </c:pt>
                <c:pt idx="711">
                  <c:v>77.536000000000001</c:v>
                </c:pt>
                <c:pt idx="712">
                  <c:v>77.601999999999975</c:v>
                </c:pt>
                <c:pt idx="713">
                  <c:v>77.634</c:v>
                </c:pt>
                <c:pt idx="714">
                  <c:v>77.733000000000004</c:v>
                </c:pt>
                <c:pt idx="715">
                  <c:v>77.766000000000005</c:v>
                </c:pt>
                <c:pt idx="716">
                  <c:v>77.799000000000007</c:v>
                </c:pt>
                <c:pt idx="717">
                  <c:v>77.930000000000007</c:v>
                </c:pt>
                <c:pt idx="718">
                  <c:v>77.963000000000022</c:v>
                </c:pt>
                <c:pt idx="719">
                  <c:v>78.028999999999982</c:v>
                </c:pt>
                <c:pt idx="720">
                  <c:v>78.094000000000023</c:v>
                </c:pt>
                <c:pt idx="721">
                  <c:v>78.225999999999999</c:v>
                </c:pt>
                <c:pt idx="722">
                  <c:v>78.259</c:v>
                </c:pt>
                <c:pt idx="723">
                  <c:v>78.323999999999998</c:v>
                </c:pt>
                <c:pt idx="724">
                  <c:v>78.39</c:v>
                </c:pt>
                <c:pt idx="725">
                  <c:v>78.521999999999991</c:v>
                </c:pt>
                <c:pt idx="726">
                  <c:v>78.587000000000003</c:v>
                </c:pt>
                <c:pt idx="727">
                  <c:v>78.685999999999979</c:v>
                </c:pt>
                <c:pt idx="728">
                  <c:v>78.751999999999995</c:v>
                </c:pt>
                <c:pt idx="729">
                  <c:v>78.784000000000006</c:v>
                </c:pt>
                <c:pt idx="730">
                  <c:v>78.916000000000025</c:v>
                </c:pt>
                <c:pt idx="731">
                  <c:v>79.014000000000024</c:v>
                </c:pt>
                <c:pt idx="732">
                  <c:v>79.146000000000001</c:v>
                </c:pt>
                <c:pt idx="733">
                  <c:v>79.178999999999888</c:v>
                </c:pt>
                <c:pt idx="734">
                  <c:v>79.572999999999979</c:v>
                </c:pt>
                <c:pt idx="735">
                  <c:v>79.802999999999983</c:v>
                </c:pt>
                <c:pt idx="736">
                  <c:v>79.934000000000026</c:v>
                </c:pt>
                <c:pt idx="737">
                  <c:v>80</c:v>
                </c:pt>
                <c:pt idx="738">
                  <c:v>80.23</c:v>
                </c:pt>
                <c:pt idx="739">
                  <c:v>80.427000000000007</c:v>
                </c:pt>
                <c:pt idx="740">
                  <c:v>80.591000000000022</c:v>
                </c:pt>
                <c:pt idx="741">
                  <c:v>80.656999999999982</c:v>
                </c:pt>
                <c:pt idx="742">
                  <c:v>80.887</c:v>
                </c:pt>
                <c:pt idx="743">
                  <c:v>80.953000000000003</c:v>
                </c:pt>
                <c:pt idx="744">
                  <c:v>81.018000000000001</c:v>
                </c:pt>
                <c:pt idx="745">
                  <c:v>81.051000000000002</c:v>
                </c:pt>
                <c:pt idx="746">
                  <c:v>81.413000000000025</c:v>
                </c:pt>
                <c:pt idx="747">
                  <c:v>81.446000000000026</c:v>
                </c:pt>
                <c:pt idx="748">
                  <c:v>81.675999999999789</c:v>
                </c:pt>
                <c:pt idx="749">
                  <c:v>81.807000000000002</c:v>
                </c:pt>
                <c:pt idx="750">
                  <c:v>81.84</c:v>
                </c:pt>
                <c:pt idx="751">
                  <c:v>82.07</c:v>
                </c:pt>
                <c:pt idx="752">
                  <c:v>82.267000000000024</c:v>
                </c:pt>
                <c:pt idx="753">
                  <c:v>82.431000000000026</c:v>
                </c:pt>
                <c:pt idx="754">
                  <c:v>82.563000000000002</c:v>
                </c:pt>
                <c:pt idx="755">
                  <c:v>82.627999999999986</c:v>
                </c:pt>
                <c:pt idx="756">
                  <c:v>82.694000000000003</c:v>
                </c:pt>
                <c:pt idx="757">
                  <c:v>82.957000000000022</c:v>
                </c:pt>
                <c:pt idx="758">
                  <c:v>83.022999999999982</c:v>
                </c:pt>
                <c:pt idx="759">
                  <c:v>83.153999999999982</c:v>
                </c:pt>
                <c:pt idx="760">
                  <c:v>83.253</c:v>
                </c:pt>
                <c:pt idx="761">
                  <c:v>83.318000000000012</c:v>
                </c:pt>
                <c:pt idx="762">
                  <c:v>83.614000000000004</c:v>
                </c:pt>
                <c:pt idx="763">
                  <c:v>83.777999999999992</c:v>
                </c:pt>
                <c:pt idx="764">
                  <c:v>84.501000000000005</c:v>
                </c:pt>
                <c:pt idx="765">
                  <c:v>84.927999999999997</c:v>
                </c:pt>
                <c:pt idx="766">
                  <c:v>85.027000000000001</c:v>
                </c:pt>
                <c:pt idx="767">
                  <c:v>85.124999999999986</c:v>
                </c:pt>
                <c:pt idx="768">
                  <c:v>85.321999999999974</c:v>
                </c:pt>
                <c:pt idx="769">
                  <c:v>85.487000000000023</c:v>
                </c:pt>
                <c:pt idx="770">
                  <c:v>85.683999999999983</c:v>
                </c:pt>
                <c:pt idx="771">
                  <c:v>86.012</c:v>
                </c:pt>
                <c:pt idx="772">
                  <c:v>86.045000000000002</c:v>
                </c:pt>
                <c:pt idx="773">
                  <c:v>86.274999999999991</c:v>
                </c:pt>
                <c:pt idx="774">
                  <c:v>86.735000000000014</c:v>
                </c:pt>
                <c:pt idx="775">
                  <c:v>86.965000000000003</c:v>
                </c:pt>
                <c:pt idx="776">
                  <c:v>86.998000000000005</c:v>
                </c:pt>
                <c:pt idx="777">
                  <c:v>87.031000000000006</c:v>
                </c:pt>
                <c:pt idx="778">
                  <c:v>87.294000000000025</c:v>
                </c:pt>
                <c:pt idx="779">
                  <c:v>87.325999999999979</c:v>
                </c:pt>
                <c:pt idx="780">
                  <c:v>87.555999999999983</c:v>
                </c:pt>
                <c:pt idx="781">
                  <c:v>87.654999999999987</c:v>
                </c:pt>
                <c:pt idx="782">
                  <c:v>87.851999999999975</c:v>
                </c:pt>
                <c:pt idx="783">
                  <c:v>87.918000000000006</c:v>
                </c:pt>
                <c:pt idx="784">
                  <c:v>88.147999999999996</c:v>
                </c:pt>
                <c:pt idx="785">
                  <c:v>88.278999999999982</c:v>
                </c:pt>
                <c:pt idx="786">
                  <c:v>88.345000000000013</c:v>
                </c:pt>
                <c:pt idx="787">
                  <c:v>88.377999999999986</c:v>
                </c:pt>
                <c:pt idx="788">
                  <c:v>88.673999999999978</c:v>
                </c:pt>
                <c:pt idx="789">
                  <c:v>89.001999999999995</c:v>
                </c:pt>
                <c:pt idx="790">
                  <c:v>89.068000000000012</c:v>
                </c:pt>
                <c:pt idx="791">
                  <c:v>89.232000000000014</c:v>
                </c:pt>
                <c:pt idx="792">
                  <c:v>89.658999999999978</c:v>
                </c:pt>
                <c:pt idx="793">
                  <c:v>89.85599999999998</c:v>
                </c:pt>
                <c:pt idx="794">
                  <c:v>89.921999999999997</c:v>
                </c:pt>
                <c:pt idx="795">
                  <c:v>89.955000000000013</c:v>
                </c:pt>
                <c:pt idx="796">
                  <c:v>90.119</c:v>
                </c:pt>
                <c:pt idx="797">
                  <c:v>90.151999999999987</c:v>
                </c:pt>
                <c:pt idx="798">
                  <c:v>90.184999999999974</c:v>
                </c:pt>
                <c:pt idx="799">
                  <c:v>90.251000000000005</c:v>
                </c:pt>
                <c:pt idx="800">
                  <c:v>90.381999999999991</c:v>
                </c:pt>
                <c:pt idx="801">
                  <c:v>90.415000000000006</c:v>
                </c:pt>
                <c:pt idx="802">
                  <c:v>90.448000000000022</c:v>
                </c:pt>
                <c:pt idx="803">
                  <c:v>90.644999999999996</c:v>
                </c:pt>
                <c:pt idx="804">
                  <c:v>90.677999999999983</c:v>
                </c:pt>
                <c:pt idx="805">
                  <c:v>90.808999999999983</c:v>
                </c:pt>
                <c:pt idx="806">
                  <c:v>90.940000000000026</c:v>
                </c:pt>
                <c:pt idx="807">
                  <c:v>91.006</c:v>
                </c:pt>
                <c:pt idx="808">
                  <c:v>91.367999999999995</c:v>
                </c:pt>
                <c:pt idx="809">
                  <c:v>91.466000000000022</c:v>
                </c:pt>
                <c:pt idx="810">
                  <c:v>91.499000000000024</c:v>
                </c:pt>
                <c:pt idx="811">
                  <c:v>91.762</c:v>
                </c:pt>
                <c:pt idx="812">
                  <c:v>91.827999999999975</c:v>
                </c:pt>
                <c:pt idx="813">
                  <c:v>91.926000000000002</c:v>
                </c:pt>
                <c:pt idx="814">
                  <c:v>92.188999999999979</c:v>
                </c:pt>
                <c:pt idx="815">
                  <c:v>92.287000000000006</c:v>
                </c:pt>
                <c:pt idx="816">
                  <c:v>92.385999999999981</c:v>
                </c:pt>
                <c:pt idx="817">
                  <c:v>92.681999999999974</c:v>
                </c:pt>
                <c:pt idx="818">
                  <c:v>92.78</c:v>
                </c:pt>
                <c:pt idx="819">
                  <c:v>92.912000000000006</c:v>
                </c:pt>
                <c:pt idx="820">
                  <c:v>93.240000000000023</c:v>
                </c:pt>
                <c:pt idx="821">
                  <c:v>93.437000000000026</c:v>
                </c:pt>
                <c:pt idx="822">
                  <c:v>93.503</c:v>
                </c:pt>
                <c:pt idx="823">
                  <c:v>93.536000000000001</c:v>
                </c:pt>
                <c:pt idx="824">
                  <c:v>93.831999999999994</c:v>
                </c:pt>
                <c:pt idx="825">
                  <c:v>93.93</c:v>
                </c:pt>
                <c:pt idx="826">
                  <c:v>93.963000000000022</c:v>
                </c:pt>
                <c:pt idx="827">
                  <c:v>94.554000000000002</c:v>
                </c:pt>
                <c:pt idx="828">
                  <c:v>94.587000000000003</c:v>
                </c:pt>
                <c:pt idx="829">
                  <c:v>94.719000000000023</c:v>
                </c:pt>
                <c:pt idx="830">
                  <c:v>95.146000000000001</c:v>
                </c:pt>
                <c:pt idx="831">
                  <c:v>95.474000000000004</c:v>
                </c:pt>
                <c:pt idx="832">
                  <c:v>95.572999999999979</c:v>
                </c:pt>
                <c:pt idx="833">
                  <c:v>95.737000000000023</c:v>
                </c:pt>
                <c:pt idx="834">
                  <c:v>95.77</c:v>
                </c:pt>
                <c:pt idx="835">
                  <c:v>96.099000000000004</c:v>
                </c:pt>
                <c:pt idx="836">
                  <c:v>96.361000000000004</c:v>
                </c:pt>
                <c:pt idx="837">
                  <c:v>96.427000000000007</c:v>
                </c:pt>
                <c:pt idx="838">
                  <c:v>97.018000000000001</c:v>
                </c:pt>
                <c:pt idx="839">
                  <c:v>97.314000000000007</c:v>
                </c:pt>
                <c:pt idx="840">
                  <c:v>97.413000000000025</c:v>
                </c:pt>
                <c:pt idx="841">
                  <c:v>97.511000000000024</c:v>
                </c:pt>
                <c:pt idx="842">
                  <c:v>97.807000000000002</c:v>
                </c:pt>
                <c:pt idx="843">
                  <c:v>97.872999999999948</c:v>
                </c:pt>
                <c:pt idx="844">
                  <c:v>97.971000000000004</c:v>
                </c:pt>
                <c:pt idx="845">
                  <c:v>98.201000000000022</c:v>
                </c:pt>
                <c:pt idx="846">
                  <c:v>98.234000000000023</c:v>
                </c:pt>
                <c:pt idx="847">
                  <c:v>98.497000000000114</c:v>
                </c:pt>
                <c:pt idx="848">
                  <c:v>98.661000000000001</c:v>
                </c:pt>
                <c:pt idx="849">
                  <c:v>98.793000000000006</c:v>
                </c:pt>
                <c:pt idx="850">
                  <c:v>99.054999999999993</c:v>
                </c:pt>
                <c:pt idx="851">
                  <c:v>99.22</c:v>
                </c:pt>
                <c:pt idx="852">
                  <c:v>99.253</c:v>
                </c:pt>
                <c:pt idx="853">
                  <c:v>99.417000000000129</c:v>
                </c:pt>
                <c:pt idx="854">
                  <c:v>99.581000000000003</c:v>
                </c:pt>
                <c:pt idx="855">
                  <c:v>99.943000000000026</c:v>
                </c:pt>
                <c:pt idx="856">
                  <c:v>100.205</c:v>
                </c:pt>
                <c:pt idx="857">
                  <c:v>100.79700000000011</c:v>
                </c:pt>
                <c:pt idx="858">
                  <c:v>100.83</c:v>
                </c:pt>
                <c:pt idx="859">
                  <c:v>100.928</c:v>
                </c:pt>
                <c:pt idx="860">
                  <c:v>100.99400000000011</c:v>
                </c:pt>
                <c:pt idx="861">
                  <c:v>101.15799999999999</c:v>
                </c:pt>
                <c:pt idx="862">
                  <c:v>101.29</c:v>
                </c:pt>
                <c:pt idx="863">
                  <c:v>101.32199999999999</c:v>
                </c:pt>
                <c:pt idx="864">
                  <c:v>101.45400000000002</c:v>
                </c:pt>
                <c:pt idx="865">
                  <c:v>101.52</c:v>
                </c:pt>
                <c:pt idx="866">
                  <c:v>101.55199999999999</c:v>
                </c:pt>
                <c:pt idx="867">
                  <c:v>101.61799999999999</c:v>
                </c:pt>
                <c:pt idx="868">
                  <c:v>101.71700000000011</c:v>
                </c:pt>
                <c:pt idx="869">
                  <c:v>101.74900000000002</c:v>
                </c:pt>
                <c:pt idx="870">
                  <c:v>101.782</c:v>
                </c:pt>
                <c:pt idx="871">
                  <c:v>101.881</c:v>
                </c:pt>
                <c:pt idx="872">
                  <c:v>101.91400000000012</c:v>
                </c:pt>
                <c:pt idx="873">
                  <c:v>101.979</c:v>
                </c:pt>
                <c:pt idx="874">
                  <c:v>102.17699999999998</c:v>
                </c:pt>
                <c:pt idx="875">
                  <c:v>102.374</c:v>
                </c:pt>
                <c:pt idx="876">
                  <c:v>102.40700000000002</c:v>
                </c:pt>
                <c:pt idx="877">
                  <c:v>102.637</c:v>
                </c:pt>
                <c:pt idx="878">
                  <c:v>102.702</c:v>
                </c:pt>
                <c:pt idx="879">
                  <c:v>102.834</c:v>
                </c:pt>
                <c:pt idx="880">
                  <c:v>103.12899999999998</c:v>
                </c:pt>
                <c:pt idx="881">
                  <c:v>103.19499999999999</c:v>
                </c:pt>
                <c:pt idx="882">
                  <c:v>103.22799999999999</c:v>
                </c:pt>
                <c:pt idx="883">
                  <c:v>103.589</c:v>
                </c:pt>
                <c:pt idx="884">
                  <c:v>103.65499999999999</c:v>
                </c:pt>
                <c:pt idx="885">
                  <c:v>103.68799999999999</c:v>
                </c:pt>
                <c:pt idx="886">
                  <c:v>103.819</c:v>
                </c:pt>
                <c:pt idx="887">
                  <c:v>103.85199999999999</c:v>
                </c:pt>
                <c:pt idx="888">
                  <c:v>104.181</c:v>
                </c:pt>
                <c:pt idx="889">
                  <c:v>104.21400000000011</c:v>
                </c:pt>
                <c:pt idx="890">
                  <c:v>104.44400000000013</c:v>
                </c:pt>
                <c:pt idx="891">
                  <c:v>104.476</c:v>
                </c:pt>
                <c:pt idx="892">
                  <c:v>104.509</c:v>
                </c:pt>
                <c:pt idx="893">
                  <c:v>104.706</c:v>
                </c:pt>
                <c:pt idx="894">
                  <c:v>105.133</c:v>
                </c:pt>
                <c:pt idx="895">
                  <c:v>105.363</c:v>
                </c:pt>
                <c:pt idx="896">
                  <c:v>106.053</c:v>
                </c:pt>
                <c:pt idx="897">
                  <c:v>106.251</c:v>
                </c:pt>
                <c:pt idx="898">
                  <c:v>106.61199999999999</c:v>
                </c:pt>
                <c:pt idx="899">
                  <c:v>106.87499999999999</c:v>
                </c:pt>
                <c:pt idx="900">
                  <c:v>107.565</c:v>
                </c:pt>
                <c:pt idx="901">
                  <c:v>107.762</c:v>
                </c:pt>
                <c:pt idx="902">
                  <c:v>107.86</c:v>
                </c:pt>
                <c:pt idx="903">
                  <c:v>107.926</c:v>
                </c:pt>
                <c:pt idx="904">
                  <c:v>107.959</c:v>
                </c:pt>
                <c:pt idx="905">
                  <c:v>108.057</c:v>
                </c:pt>
                <c:pt idx="906">
                  <c:v>108.12299999999998</c:v>
                </c:pt>
                <c:pt idx="907">
                  <c:v>108.51700000000002</c:v>
                </c:pt>
                <c:pt idx="908">
                  <c:v>108.55</c:v>
                </c:pt>
                <c:pt idx="909">
                  <c:v>108.649</c:v>
                </c:pt>
                <c:pt idx="910">
                  <c:v>108.813</c:v>
                </c:pt>
                <c:pt idx="911">
                  <c:v>108.846</c:v>
                </c:pt>
                <c:pt idx="912">
                  <c:v>108.94500000000002</c:v>
                </c:pt>
                <c:pt idx="913">
                  <c:v>108.977</c:v>
                </c:pt>
                <c:pt idx="914">
                  <c:v>109.04300000000002</c:v>
                </c:pt>
                <c:pt idx="915">
                  <c:v>109.07599999999998</c:v>
                </c:pt>
                <c:pt idx="916">
                  <c:v>109.37199999999999</c:v>
                </c:pt>
                <c:pt idx="917">
                  <c:v>109.405</c:v>
                </c:pt>
                <c:pt idx="918">
                  <c:v>109.60199999999999</c:v>
                </c:pt>
                <c:pt idx="919">
                  <c:v>109.634</c:v>
                </c:pt>
                <c:pt idx="920">
                  <c:v>109.7</c:v>
                </c:pt>
                <c:pt idx="921">
                  <c:v>109.733</c:v>
                </c:pt>
                <c:pt idx="922">
                  <c:v>109.89700000000002</c:v>
                </c:pt>
                <c:pt idx="923">
                  <c:v>110.193</c:v>
                </c:pt>
                <c:pt idx="924">
                  <c:v>110.357</c:v>
                </c:pt>
                <c:pt idx="925">
                  <c:v>110.52199999999999</c:v>
                </c:pt>
                <c:pt idx="926">
                  <c:v>110.81700000000002</c:v>
                </c:pt>
                <c:pt idx="927">
                  <c:v>110.85</c:v>
                </c:pt>
                <c:pt idx="928">
                  <c:v>110.91600000000011</c:v>
                </c:pt>
                <c:pt idx="929">
                  <c:v>111.277</c:v>
                </c:pt>
                <c:pt idx="930">
                  <c:v>111.343</c:v>
                </c:pt>
                <c:pt idx="931">
                  <c:v>111.44100000000013</c:v>
                </c:pt>
                <c:pt idx="932">
                  <c:v>111.474</c:v>
                </c:pt>
                <c:pt idx="933">
                  <c:v>111.57299999999998</c:v>
                </c:pt>
                <c:pt idx="934">
                  <c:v>111.60599999999998</c:v>
                </c:pt>
                <c:pt idx="935">
                  <c:v>111.639</c:v>
                </c:pt>
                <c:pt idx="936">
                  <c:v>111.70400000000002</c:v>
                </c:pt>
                <c:pt idx="937">
                  <c:v>111.869</c:v>
                </c:pt>
                <c:pt idx="938">
                  <c:v>112.066</c:v>
                </c:pt>
                <c:pt idx="939">
                  <c:v>112.723</c:v>
                </c:pt>
                <c:pt idx="940">
                  <c:v>113.018</c:v>
                </c:pt>
                <c:pt idx="941">
                  <c:v>113.14999999999999</c:v>
                </c:pt>
                <c:pt idx="942">
                  <c:v>113.21600000000002</c:v>
                </c:pt>
                <c:pt idx="943">
                  <c:v>113.248</c:v>
                </c:pt>
                <c:pt idx="944">
                  <c:v>113.577</c:v>
                </c:pt>
                <c:pt idx="945">
                  <c:v>113.643</c:v>
                </c:pt>
                <c:pt idx="946">
                  <c:v>113.87299999999998</c:v>
                </c:pt>
                <c:pt idx="947">
                  <c:v>113.90600000000002</c:v>
                </c:pt>
                <c:pt idx="948">
                  <c:v>114.004</c:v>
                </c:pt>
                <c:pt idx="949">
                  <c:v>114.03700000000002</c:v>
                </c:pt>
                <c:pt idx="950">
                  <c:v>114.10299999999998</c:v>
                </c:pt>
                <c:pt idx="951">
                  <c:v>114.333</c:v>
                </c:pt>
                <c:pt idx="952">
                  <c:v>114.46400000000011</c:v>
                </c:pt>
                <c:pt idx="953">
                  <c:v>114.53</c:v>
                </c:pt>
                <c:pt idx="954">
                  <c:v>114.62799999999999</c:v>
                </c:pt>
                <c:pt idx="955">
                  <c:v>114.85799999999999</c:v>
                </c:pt>
                <c:pt idx="956">
                  <c:v>114.92400000000002</c:v>
                </c:pt>
                <c:pt idx="957">
                  <c:v>114.95700000000002</c:v>
                </c:pt>
                <c:pt idx="958">
                  <c:v>114.99000000000002</c:v>
                </c:pt>
                <c:pt idx="959">
                  <c:v>115.121</c:v>
                </c:pt>
                <c:pt idx="960">
                  <c:v>115.45</c:v>
                </c:pt>
                <c:pt idx="961">
                  <c:v>115.64700000000002</c:v>
                </c:pt>
                <c:pt idx="962">
                  <c:v>115.745</c:v>
                </c:pt>
                <c:pt idx="963">
                  <c:v>115.97499999999999</c:v>
                </c:pt>
                <c:pt idx="964">
                  <c:v>116.008</c:v>
                </c:pt>
                <c:pt idx="965">
                  <c:v>116.04100000000011</c:v>
                </c:pt>
                <c:pt idx="966">
                  <c:v>116.238</c:v>
                </c:pt>
                <c:pt idx="967">
                  <c:v>116.36999999999999</c:v>
                </c:pt>
                <c:pt idx="968">
                  <c:v>116.435</c:v>
                </c:pt>
                <c:pt idx="969">
                  <c:v>116.501</c:v>
                </c:pt>
                <c:pt idx="970">
                  <c:v>116.6</c:v>
                </c:pt>
                <c:pt idx="971">
                  <c:v>116.63199999999999</c:v>
                </c:pt>
                <c:pt idx="972">
                  <c:v>116.66499999999999</c:v>
                </c:pt>
                <c:pt idx="973">
                  <c:v>116.86199999999999</c:v>
                </c:pt>
                <c:pt idx="974">
                  <c:v>117.092</c:v>
                </c:pt>
                <c:pt idx="975">
                  <c:v>117.35499999999999</c:v>
                </c:pt>
                <c:pt idx="976">
                  <c:v>117.38799999999999</c:v>
                </c:pt>
                <c:pt idx="977">
                  <c:v>117.45400000000002</c:v>
                </c:pt>
                <c:pt idx="978">
                  <c:v>117.48700000000002</c:v>
                </c:pt>
                <c:pt idx="979">
                  <c:v>117.52</c:v>
                </c:pt>
                <c:pt idx="980">
                  <c:v>117.55199999999999</c:v>
                </c:pt>
                <c:pt idx="981">
                  <c:v>117.61799999999999</c:v>
                </c:pt>
                <c:pt idx="982">
                  <c:v>117.684</c:v>
                </c:pt>
                <c:pt idx="983">
                  <c:v>117.74900000000002</c:v>
                </c:pt>
                <c:pt idx="984">
                  <c:v>117.91400000000012</c:v>
                </c:pt>
                <c:pt idx="985">
                  <c:v>117.979</c:v>
                </c:pt>
                <c:pt idx="986">
                  <c:v>118.17699999999998</c:v>
                </c:pt>
                <c:pt idx="987">
                  <c:v>118.242</c:v>
                </c:pt>
                <c:pt idx="988">
                  <c:v>118.27499999999999</c:v>
                </c:pt>
                <c:pt idx="989">
                  <c:v>118.34100000000002</c:v>
                </c:pt>
                <c:pt idx="990">
                  <c:v>118.40700000000002</c:v>
                </c:pt>
                <c:pt idx="991">
                  <c:v>118.43900000000002</c:v>
                </c:pt>
                <c:pt idx="992">
                  <c:v>118.47199999999999</c:v>
                </c:pt>
                <c:pt idx="993">
                  <c:v>118.571</c:v>
                </c:pt>
                <c:pt idx="994">
                  <c:v>118.669</c:v>
                </c:pt>
                <c:pt idx="995">
                  <c:v>118.702</c:v>
                </c:pt>
                <c:pt idx="996">
                  <c:v>118.735</c:v>
                </c:pt>
                <c:pt idx="997">
                  <c:v>118.932</c:v>
                </c:pt>
                <c:pt idx="998">
                  <c:v>118.965</c:v>
                </c:pt>
                <c:pt idx="999">
                  <c:v>119.06400000000002</c:v>
                </c:pt>
                <c:pt idx="1000">
                  <c:v>119.35899999999998</c:v>
                </c:pt>
                <c:pt idx="1001">
                  <c:v>119.392</c:v>
                </c:pt>
                <c:pt idx="1002">
                  <c:v>119.65499999999999</c:v>
                </c:pt>
                <c:pt idx="1003">
                  <c:v>119.88499999999999</c:v>
                </c:pt>
                <c:pt idx="1004">
                  <c:v>119.91800000000002</c:v>
                </c:pt>
                <c:pt idx="1005">
                  <c:v>119.98400000000002</c:v>
                </c:pt>
                <c:pt idx="1006">
                  <c:v>120.01600000000002</c:v>
                </c:pt>
                <c:pt idx="1007">
                  <c:v>120.08199999999999</c:v>
                </c:pt>
                <c:pt idx="1008">
                  <c:v>120.312</c:v>
                </c:pt>
                <c:pt idx="1009">
                  <c:v>120.476</c:v>
                </c:pt>
                <c:pt idx="1010">
                  <c:v>120.542</c:v>
                </c:pt>
                <c:pt idx="1011">
                  <c:v>120.57499999999999</c:v>
                </c:pt>
                <c:pt idx="1012">
                  <c:v>120.706</c:v>
                </c:pt>
                <c:pt idx="1013">
                  <c:v>120.739</c:v>
                </c:pt>
                <c:pt idx="1014">
                  <c:v>120.80499999999999</c:v>
                </c:pt>
                <c:pt idx="1015">
                  <c:v>120.871</c:v>
                </c:pt>
                <c:pt idx="1016">
                  <c:v>120.90300000000002</c:v>
                </c:pt>
                <c:pt idx="1017">
                  <c:v>120.93600000000002</c:v>
                </c:pt>
                <c:pt idx="1018">
                  <c:v>121.002</c:v>
                </c:pt>
                <c:pt idx="1019">
                  <c:v>121.199</c:v>
                </c:pt>
                <c:pt idx="1020">
                  <c:v>121.232</c:v>
                </c:pt>
                <c:pt idx="1021">
                  <c:v>121.331</c:v>
                </c:pt>
                <c:pt idx="1022">
                  <c:v>121.363</c:v>
                </c:pt>
                <c:pt idx="1023">
                  <c:v>121.429</c:v>
                </c:pt>
                <c:pt idx="1024">
                  <c:v>121.462</c:v>
                </c:pt>
                <c:pt idx="1025">
                  <c:v>121.593</c:v>
                </c:pt>
                <c:pt idx="1026">
                  <c:v>121.62599999999998</c:v>
                </c:pt>
                <c:pt idx="1027">
                  <c:v>121.65899999999998</c:v>
                </c:pt>
                <c:pt idx="1028">
                  <c:v>121.79100000000011</c:v>
                </c:pt>
                <c:pt idx="1029">
                  <c:v>121.82299999999998</c:v>
                </c:pt>
                <c:pt idx="1030">
                  <c:v>121.889</c:v>
                </c:pt>
                <c:pt idx="1031">
                  <c:v>121.922</c:v>
                </c:pt>
                <c:pt idx="1032">
                  <c:v>121.955</c:v>
                </c:pt>
                <c:pt idx="1033">
                  <c:v>121.988</c:v>
                </c:pt>
                <c:pt idx="1034">
                  <c:v>122.021</c:v>
                </c:pt>
                <c:pt idx="1035">
                  <c:v>122.15199999999999</c:v>
                </c:pt>
                <c:pt idx="1036">
                  <c:v>122.18499999999999</c:v>
                </c:pt>
                <c:pt idx="1037">
                  <c:v>122.218</c:v>
                </c:pt>
                <c:pt idx="1038">
                  <c:v>122.251</c:v>
                </c:pt>
                <c:pt idx="1039">
                  <c:v>122.283</c:v>
                </c:pt>
                <c:pt idx="1040">
                  <c:v>122.316</c:v>
                </c:pt>
                <c:pt idx="1041">
                  <c:v>122.38199999999999</c:v>
                </c:pt>
                <c:pt idx="1042">
                  <c:v>122.54600000000002</c:v>
                </c:pt>
                <c:pt idx="1043">
                  <c:v>122.57899999999998</c:v>
                </c:pt>
                <c:pt idx="1044">
                  <c:v>122.645</c:v>
                </c:pt>
                <c:pt idx="1045">
                  <c:v>122.67799999999998</c:v>
                </c:pt>
                <c:pt idx="1046">
                  <c:v>122.74300000000002</c:v>
                </c:pt>
                <c:pt idx="1047">
                  <c:v>122.809</c:v>
                </c:pt>
                <c:pt idx="1048">
                  <c:v>122.842</c:v>
                </c:pt>
                <c:pt idx="1049">
                  <c:v>122.94000000000011</c:v>
                </c:pt>
                <c:pt idx="1050">
                  <c:v>123.039</c:v>
                </c:pt>
                <c:pt idx="1051">
                  <c:v>123.07199999999999</c:v>
                </c:pt>
                <c:pt idx="1052">
                  <c:v>123.10499999999999</c:v>
                </c:pt>
                <c:pt idx="1053">
                  <c:v>123.13799999999999</c:v>
                </c:pt>
                <c:pt idx="1054">
                  <c:v>123.16999999999999</c:v>
                </c:pt>
                <c:pt idx="1055">
                  <c:v>123.203</c:v>
                </c:pt>
                <c:pt idx="1056">
                  <c:v>123.236</c:v>
                </c:pt>
                <c:pt idx="1057">
                  <c:v>123.26900000000002</c:v>
                </c:pt>
                <c:pt idx="1058">
                  <c:v>123.30199999999999</c:v>
                </c:pt>
                <c:pt idx="1059">
                  <c:v>123.33499999999999</c:v>
                </c:pt>
                <c:pt idx="1060">
                  <c:v>123.4</c:v>
                </c:pt>
                <c:pt idx="1061">
                  <c:v>123.43300000000002</c:v>
                </c:pt>
                <c:pt idx="1062">
                  <c:v>123.46600000000002</c:v>
                </c:pt>
                <c:pt idx="1063">
                  <c:v>123.49900000000002</c:v>
                </c:pt>
                <c:pt idx="1064">
                  <c:v>123.532</c:v>
                </c:pt>
                <c:pt idx="1065">
                  <c:v>123.598</c:v>
                </c:pt>
                <c:pt idx="1066">
                  <c:v>123.696</c:v>
                </c:pt>
                <c:pt idx="1067">
                  <c:v>123.729</c:v>
                </c:pt>
                <c:pt idx="1068">
                  <c:v>123.762</c:v>
                </c:pt>
                <c:pt idx="1069">
                  <c:v>123.926</c:v>
                </c:pt>
                <c:pt idx="1070">
                  <c:v>123.959</c:v>
                </c:pt>
                <c:pt idx="1071">
                  <c:v>123.992</c:v>
                </c:pt>
                <c:pt idx="1072">
                  <c:v>124.02499999999999</c:v>
                </c:pt>
                <c:pt idx="1073">
                  <c:v>124.057</c:v>
                </c:pt>
                <c:pt idx="1074">
                  <c:v>124.09</c:v>
                </c:pt>
                <c:pt idx="1075">
                  <c:v>124.12299999999998</c:v>
                </c:pt>
                <c:pt idx="1076">
                  <c:v>124.18899999999998</c:v>
                </c:pt>
                <c:pt idx="1077">
                  <c:v>124.22199999999999</c:v>
                </c:pt>
                <c:pt idx="1078">
                  <c:v>124.255</c:v>
                </c:pt>
                <c:pt idx="1079">
                  <c:v>124.28700000000002</c:v>
                </c:pt>
                <c:pt idx="1080">
                  <c:v>124.32</c:v>
                </c:pt>
                <c:pt idx="1081">
                  <c:v>124.35299999999998</c:v>
                </c:pt>
                <c:pt idx="1082">
                  <c:v>124.386</c:v>
                </c:pt>
                <c:pt idx="1083">
                  <c:v>124.41900000000011</c:v>
                </c:pt>
                <c:pt idx="1084">
                  <c:v>124.452</c:v>
                </c:pt>
                <c:pt idx="1085">
                  <c:v>124.485</c:v>
                </c:pt>
                <c:pt idx="1086">
                  <c:v>124.51700000000002</c:v>
                </c:pt>
                <c:pt idx="1087">
                  <c:v>124.583</c:v>
                </c:pt>
                <c:pt idx="1088">
                  <c:v>124.616</c:v>
                </c:pt>
                <c:pt idx="1089">
                  <c:v>124.649</c:v>
                </c:pt>
                <c:pt idx="1090">
                  <c:v>124.715</c:v>
                </c:pt>
                <c:pt idx="1091">
                  <c:v>124.74700000000011</c:v>
                </c:pt>
                <c:pt idx="1092">
                  <c:v>124.78</c:v>
                </c:pt>
                <c:pt idx="1093">
                  <c:v>124.813</c:v>
                </c:pt>
                <c:pt idx="1094">
                  <c:v>124.846</c:v>
                </c:pt>
                <c:pt idx="1095">
                  <c:v>124.87899999999998</c:v>
                </c:pt>
                <c:pt idx="1096">
                  <c:v>124.91200000000002</c:v>
                </c:pt>
                <c:pt idx="1097">
                  <c:v>124.94500000000002</c:v>
                </c:pt>
                <c:pt idx="1098">
                  <c:v>124.977</c:v>
                </c:pt>
                <c:pt idx="1099">
                  <c:v>125.01</c:v>
                </c:pt>
                <c:pt idx="1100">
                  <c:v>125.04300000000002</c:v>
                </c:pt>
                <c:pt idx="1101">
                  <c:v>125.07599999999998</c:v>
                </c:pt>
                <c:pt idx="1102">
                  <c:v>125.10899999999998</c:v>
                </c:pt>
                <c:pt idx="1103">
                  <c:v>125.142</c:v>
                </c:pt>
                <c:pt idx="1104">
                  <c:v>125.17499999999998</c:v>
                </c:pt>
                <c:pt idx="1105">
                  <c:v>125.20700000000002</c:v>
                </c:pt>
                <c:pt idx="1106">
                  <c:v>125.24000000000002</c:v>
                </c:pt>
                <c:pt idx="1107">
                  <c:v>125.273</c:v>
                </c:pt>
                <c:pt idx="1108">
                  <c:v>125.306</c:v>
                </c:pt>
                <c:pt idx="1109">
                  <c:v>125.339</c:v>
                </c:pt>
                <c:pt idx="1110">
                  <c:v>125.37199999999999</c:v>
                </c:pt>
                <c:pt idx="1111">
                  <c:v>125.405</c:v>
                </c:pt>
                <c:pt idx="1112">
                  <c:v>125.43700000000011</c:v>
                </c:pt>
                <c:pt idx="1113">
                  <c:v>125.47</c:v>
                </c:pt>
                <c:pt idx="1114">
                  <c:v>125.503</c:v>
                </c:pt>
                <c:pt idx="1115">
                  <c:v>125.536</c:v>
                </c:pt>
                <c:pt idx="1116">
                  <c:v>125.569</c:v>
                </c:pt>
                <c:pt idx="1117">
                  <c:v>125.60199999999999</c:v>
                </c:pt>
                <c:pt idx="1118">
                  <c:v>125.634</c:v>
                </c:pt>
                <c:pt idx="1119">
                  <c:v>125.667</c:v>
                </c:pt>
                <c:pt idx="1120">
                  <c:v>125.7</c:v>
                </c:pt>
                <c:pt idx="1121">
                  <c:v>125.733</c:v>
                </c:pt>
                <c:pt idx="1122">
                  <c:v>125.76600000000002</c:v>
                </c:pt>
                <c:pt idx="1123">
                  <c:v>125.79900000000002</c:v>
                </c:pt>
                <c:pt idx="1124">
                  <c:v>125.83199999999999</c:v>
                </c:pt>
                <c:pt idx="1125">
                  <c:v>125.864</c:v>
                </c:pt>
                <c:pt idx="1126">
                  <c:v>125.89700000000002</c:v>
                </c:pt>
                <c:pt idx="1127">
                  <c:v>125.93</c:v>
                </c:pt>
                <c:pt idx="1128">
                  <c:v>125.96300000000002</c:v>
                </c:pt>
                <c:pt idx="1129">
                  <c:v>125.99600000000002</c:v>
                </c:pt>
                <c:pt idx="1130">
                  <c:v>126.029</c:v>
                </c:pt>
                <c:pt idx="1131">
                  <c:v>126.062</c:v>
                </c:pt>
                <c:pt idx="1132">
                  <c:v>126.09400000000002</c:v>
                </c:pt>
                <c:pt idx="1133">
                  <c:v>126.127</c:v>
                </c:pt>
                <c:pt idx="1134">
                  <c:v>126.16</c:v>
                </c:pt>
                <c:pt idx="1135">
                  <c:v>126.193</c:v>
                </c:pt>
                <c:pt idx="1136">
                  <c:v>126.226</c:v>
                </c:pt>
                <c:pt idx="1137">
                  <c:v>126.259</c:v>
                </c:pt>
                <c:pt idx="1138">
                  <c:v>126.292</c:v>
                </c:pt>
                <c:pt idx="1139">
                  <c:v>126.324</c:v>
                </c:pt>
                <c:pt idx="1140">
                  <c:v>126.357</c:v>
                </c:pt>
                <c:pt idx="1141">
                  <c:v>126.39</c:v>
                </c:pt>
                <c:pt idx="1142">
                  <c:v>126.423</c:v>
                </c:pt>
                <c:pt idx="1143">
                  <c:v>126.456</c:v>
                </c:pt>
                <c:pt idx="1144">
                  <c:v>126.489</c:v>
                </c:pt>
                <c:pt idx="1145">
                  <c:v>126.52199999999999</c:v>
                </c:pt>
                <c:pt idx="1146">
                  <c:v>126.554</c:v>
                </c:pt>
                <c:pt idx="1147">
                  <c:v>126.587</c:v>
                </c:pt>
                <c:pt idx="1148">
                  <c:v>126.61999999999999</c:v>
                </c:pt>
                <c:pt idx="1149">
                  <c:v>126.65299999999998</c:v>
                </c:pt>
                <c:pt idx="1150">
                  <c:v>126.68599999999998</c:v>
                </c:pt>
                <c:pt idx="1151">
                  <c:v>126.71900000000002</c:v>
                </c:pt>
                <c:pt idx="1152">
                  <c:v>126.752</c:v>
                </c:pt>
                <c:pt idx="1153">
                  <c:v>126.78400000000002</c:v>
                </c:pt>
                <c:pt idx="1154">
                  <c:v>126.81700000000002</c:v>
                </c:pt>
                <c:pt idx="1155">
                  <c:v>126.85</c:v>
                </c:pt>
                <c:pt idx="1156">
                  <c:v>126.883</c:v>
                </c:pt>
                <c:pt idx="1157">
                  <c:v>126.91600000000011</c:v>
                </c:pt>
                <c:pt idx="1158">
                  <c:v>126.94900000000011</c:v>
                </c:pt>
                <c:pt idx="1159">
                  <c:v>126.982</c:v>
                </c:pt>
                <c:pt idx="1160">
                  <c:v>127.01400000000002</c:v>
                </c:pt>
                <c:pt idx="1161">
                  <c:v>127.04700000000011</c:v>
                </c:pt>
                <c:pt idx="1162">
                  <c:v>127.08</c:v>
                </c:pt>
                <c:pt idx="1163">
                  <c:v>127.113</c:v>
                </c:pt>
                <c:pt idx="1164">
                  <c:v>127.146</c:v>
                </c:pt>
                <c:pt idx="1165">
                  <c:v>127.17899999999995</c:v>
                </c:pt>
                <c:pt idx="1166">
                  <c:v>127.21100000000011</c:v>
                </c:pt>
                <c:pt idx="1167">
                  <c:v>127.24400000000011</c:v>
                </c:pt>
                <c:pt idx="1168">
                  <c:v>127.277</c:v>
                </c:pt>
                <c:pt idx="1169">
                  <c:v>127.31</c:v>
                </c:pt>
                <c:pt idx="1170">
                  <c:v>127.343</c:v>
                </c:pt>
                <c:pt idx="1171">
                  <c:v>127.37599999999998</c:v>
                </c:pt>
                <c:pt idx="1172">
                  <c:v>127.40900000000002</c:v>
                </c:pt>
                <c:pt idx="1173">
                  <c:v>127.44100000000013</c:v>
                </c:pt>
                <c:pt idx="1174">
                  <c:v>127.474</c:v>
                </c:pt>
                <c:pt idx="1175">
                  <c:v>127.50700000000002</c:v>
                </c:pt>
                <c:pt idx="1176">
                  <c:v>127.54</c:v>
                </c:pt>
                <c:pt idx="1177">
                  <c:v>127.57299999999998</c:v>
                </c:pt>
                <c:pt idx="1178">
                  <c:v>127.60599999999998</c:v>
                </c:pt>
                <c:pt idx="1179">
                  <c:v>127.639</c:v>
                </c:pt>
                <c:pt idx="1180">
                  <c:v>127.67099999999998</c:v>
                </c:pt>
                <c:pt idx="1181">
                  <c:v>127.70400000000002</c:v>
                </c:pt>
                <c:pt idx="1182">
                  <c:v>127.73700000000002</c:v>
                </c:pt>
                <c:pt idx="1183">
                  <c:v>127.77</c:v>
                </c:pt>
                <c:pt idx="1184">
                  <c:v>127.836</c:v>
                </c:pt>
                <c:pt idx="1185">
                  <c:v>127.869</c:v>
                </c:pt>
                <c:pt idx="1186">
                  <c:v>127.90100000000002</c:v>
                </c:pt>
                <c:pt idx="1187">
                  <c:v>127.93400000000011</c:v>
                </c:pt>
                <c:pt idx="1188">
                  <c:v>127.96700000000011</c:v>
                </c:pt>
                <c:pt idx="1189">
                  <c:v>128</c:v>
                </c:pt>
                <c:pt idx="1190">
                  <c:v>128.066</c:v>
                </c:pt>
                <c:pt idx="1191">
                  <c:v>128.09900000000002</c:v>
                </c:pt>
                <c:pt idx="1192">
                  <c:v>128.131</c:v>
                </c:pt>
                <c:pt idx="1193">
                  <c:v>128.16399999999999</c:v>
                </c:pt>
                <c:pt idx="1194">
                  <c:v>128.197</c:v>
                </c:pt>
                <c:pt idx="1195">
                  <c:v>128.22999999999999</c:v>
                </c:pt>
                <c:pt idx="1196">
                  <c:v>128.26300000000001</c:v>
                </c:pt>
                <c:pt idx="1197">
                  <c:v>128.29599999999999</c:v>
                </c:pt>
                <c:pt idx="1198">
                  <c:v>128.32900000000001</c:v>
                </c:pt>
                <c:pt idx="1199">
                  <c:v>128.36100000000022</c:v>
                </c:pt>
                <c:pt idx="1200">
                  <c:v>128.39400000000001</c:v>
                </c:pt>
                <c:pt idx="1201">
                  <c:v>128.42700000000022</c:v>
                </c:pt>
                <c:pt idx="1202">
                  <c:v>128.46</c:v>
                </c:pt>
                <c:pt idx="1203">
                  <c:v>128.49300000000002</c:v>
                </c:pt>
                <c:pt idx="1204">
                  <c:v>128.559</c:v>
                </c:pt>
                <c:pt idx="1205">
                  <c:v>128.59100000000001</c:v>
                </c:pt>
                <c:pt idx="1206">
                  <c:v>128.624</c:v>
                </c:pt>
                <c:pt idx="1207">
                  <c:v>128.65700000000001</c:v>
                </c:pt>
                <c:pt idx="1208">
                  <c:v>128.69</c:v>
                </c:pt>
                <c:pt idx="1209">
                  <c:v>128.72300000000001</c:v>
                </c:pt>
                <c:pt idx="1210">
                  <c:v>128.756</c:v>
                </c:pt>
                <c:pt idx="1211">
                  <c:v>128.78900000000002</c:v>
                </c:pt>
                <c:pt idx="1212">
                  <c:v>128.82100000000023</c:v>
                </c:pt>
                <c:pt idx="1213">
                  <c:v>128.85400000000001</c:v>
                </c:pt>
                <c:pt idx="1214">
                  <c:v>128.92000000000004</c:v>
                </c:pt>
                <c:pt idx="1215">
                  <c:v>128.953</c:v>
                </c:pt>
                <c:pt idx="1216">
                  <c:v>129.018</c:v>
                </c:pt>
                <c:pt idx="1217">
                  <c:v>129.05100000000004</c:v>
                </c:pt>
                <c:pt idx="1218">
                  <c:v>129.084</c:v>
                </c:pt>
                <c:pt idx="1219">
                  <c:v>129.11699999999999</c:v>
                </c:pt>
                <c:pt idx="1220">
                  <c:v>129.15</c:v>
                </c:pt>
                <c:pt idx="1221">
                  <c:v>129.18300000000002</c:v>
                </c:pt>
                <c:pt idx="1222">
                  <c:v>129.21599999999998</c:v>
                </c:pt>
                <c:pt idx="1223">
                  <c:v>129.28100000000001</c:v>
                </c:pt>
                <c:pt idx="1224">
                  <c:v>129.31399999999999</c:v>
                </c:pt>
                <c:pt idx="1225">
                  <c:v>129.34700000000001</c:v>
                </c:pt>
                <c:pt idx="1226">
                  <c:v>129.38000000000022</c:v>
                </c:pt>
                <c:pt idx="1227">
                  <c:v>129.446</c:v>
                </c:pt>
                <c:pt idx="1228">
                  <c:v>129.47800000000001</c:v>
                </c:pt>
                <c:pt idx="1229">
                  <c:v>129.511</c:v>
                </c:pt>
                <c:pt idx="1230">
                  <c:v>129.54399999999998</c:v>
                </c:pt>
                <c:pt idx="1231">
                  <c:v>129.577</c:v>
                </c:pt>
                <c:pt idx="1232">
                  <c:v>129.60999999999999</c:v>
                </c:pt>
                <c:pt idx="1233">
                  <c:v>129.64299999999997</c:v>
                </c:pt>
                <c:pt idx="1234">
                  <c:v>129.67599999999999</c:v>
                </c:pt>
                <c:pt idx="1235">
                  <c:v>129.708</c:v>
                </c:pt>
                <c:pt idx="1236">
                  <c:v>129.74099999999999</c:v>
                </c:pt>
                <c:pt idx="1237">
                  <c:v>129.77399999999992</c:v>
                </c:pt>
                <c:pt idx="1238">
                  <c:v>129.80700000000004</c:v>
                </c:pt>
                <c:pt idx="1239">
                  <c:v>129.84</c:v>
                </c:pt>
                <c:pt idx="1240">
                  <c:v>129.93800000000007</c:v>
                </c:pt>
                <c:pt idx="1241">
                  <c:v>129.971</c:v>
                </c:pt>
                <c:pt idx="1242">
                  <c:v>130.00399999999999</c:v>
                </c:pt>
                <c:pt idx="1243">
                  <c:v>130.03700000000001</c:v>
                </c:pt>
                <c:pt idx="1244">
                  <c:v>130.07</c:v>
                </c:pt>
                <c:pt idx="1245">
                  <c:v>130.10300000000001</c:v>
                </c:pt>
                <c:pt idx="1246">
                  <c:v>130.136</c:v>
                </c:pt>
                <c:pt idx="1247">
                  <c:v>130.16800000000001</c:v>
                </c:pt>
                <c:pt idx="1248">
                  <c:v>130.20099999999999</c:v>
                </c:pt>
                <c:pt idx="1249">
                  <c:v>130.267</c:v>
                </c:pt>
                <c:pt idx="1250">
                  <c:v>130.36600000000001</c:v>
                </c:pt>
                <c:pt idx="1251">
                  <c:v>130.43100000000001</c:v>
                </c:pt>
                <c:pt idx="1252">
                  <c:v>130.464</c:v>
                </c:pt>
                <c:pt idx="1253">
                  <c:v>130.49700000000001</c:v>
                </c:pt>
                <c:pt idx="1254">
                  <c:v>130.53</c:v>
                </c:pt>
                <c:pt idx="1255">
                  <c:v>130.56300000000002</c:v>
                </c:pt>
                <c:pt idx="1256">
                  <c:v>130.595</c:v>
                </c:pt>
                <c:pt idx="1257">
                  <c:v>130.62800000000001</c:v>
                </c:pt>
                <c:pt idx="1258">
                  <c:v>130.661</c:v>
                </c:pt>
                <c:pt idx="1259">
                  <c:v>130.79300000000001</c:v>
                </c:pt>
                <c:pt idx="1260">
                  <c:v>130.82500000000007</c:v>
                </c:pt>
                <c:pt idx="1261">
                  <c:v>130.85800000000026</c:v>
                </c:pt>
                <c:pt idx="1262">
                  <c:v>130.89100000000022</c:v>
                </c:pt>
                <c:pt idx="1263">
                  <c:v>130.95700000000022</c:v>
                </c:pt>
                <c:pt idx="1264">
                  <c:v>130.99</c:v>
                </c:pt>
                <c:pt idx="1265">
                  <c:v>131.023</c:v>
                </c:pt>
                <c:pt idx="1266">
                  <c:v>131.05500000000001</c:v>
                </c:pt>
                <c:pt idx="1267">
                  <c:v>131.12100000000001</c:v>
                </c:pt>
                <c:pt idx="1268">
                  <c:v>131.154</c:v>
                </c:pt>
                <c:pt idx="1269">
                  <c:v>131.25300000000001</c:v>
                </c:pt>
                <c:pt idx="1270">
                  <c:v>131.285</c:v>
                </c:pt>
                <c:pt idx="1271">
                  <c:v>131.35100000000023</c:v>
                </c:pt>
                <c:pt idx="1272">
                  <c:v>131.38400000000001</c:v>
                </c:pt>
                <c:pt idx="1273">
                  <c:v>131.45000000000007</c:v>
                </c:pt>
                <c:pt idx="1274">
                  <c:v>131.483</c:v>
                </c:pt>
                <c:pt idx="1275">
                  <c:v>131.51499999999999</c:v>
                </c:pt>
                <c:pt idx="1276">
                  <c:v>131.548</c:v>
                </c:pt>
                <c:pt idx="1277">
                  <c:v>131.58100000000007</c:v>
                </c:pt>
                <c:pt idx="1278">
                  <c:v>131.68</c:v>
                </c:pt>
                <c:pt idx="1279">
                  <c:v>131.71299999999997</c:v>
                </c:pt>
                <c:pt idx="1280">
                  <c:v>131.74499999999998</c:v>
                </c:pt>
                <c:pt idx="1281">
                  <c:v>131.77799999999999</c:v>
                </c:pt>
                <c:pt idx="1282">
                  <c:v>131.81100000000001</c:v>
                </c:pt>
                <c:pt idx="1283">
                  <c:v>131.87700000000001</c:v>
                </c:pt>
                <c:pt idx="1284">
                  <c:v>131.91</c:v>
                </c:pt>
                <c:pt idx="1285">
                  <c:v>131.94300000000001</c:v>
                </c:pt>
                <c:pt idx="1286">
                  <c:v>131.97499999999999</c:v>
                </c:pt>
                <c:pt idx="1287">
                  <c:v>132.00800000000001</c:v>
                </c:pt>
                <c:pt idx="1288">
                  <c:v>132.041</c:v>
                </c:pt>
                <c:pt idx="1289">
                  <c:v>132.107</c:v>
                </c:pt>
                <c:pt idx="1290">
                  <c:v>132.13999999999999</c:v>
                </c:pt>
                <c:pt idx="1291">
                  <c:v>132.238</c:v>
                </c:pt>
                <c:pt idx="1292">
                  <c:v>132.27099999999999</c:v>
                </c:pt>
                <c:pt idx="1293">
                  <c:v>132.304</c:v>
                </c:pt>
                <c:pt idx="1294">
                  <c:v>132.33700000000007</c:v>
                </c:pt>
                <c:pt idx="1295">
                  <c:v>132.37</c:v>
                </c:pt>
                <c:pt idx="1296">
                  <c:v>132.40200000000004</c:v>
                </c:pt>
                <c:pt idx="1297">
                  <c:v>132.435</c:v>
                </c:pt>
                <c:pt idx="1298">
                  <c:v>132.53399999999999</c:v>
                </c:pt>
                <c:pt idx="1299">
                  <c:v>132.6</c:v>
                </c:pt>
                <c:pt idx="1300">
                  <c:v>132.66499999999999</c:v>
                </c:pt>
                <c:pt idx="1301">
                  <c:v>132.69800000000001</c:v>
                </c:pt>
                <c:pt idx="1302">
                  <c:v>132.73099999999999</c:v>
                </c:pt>
                <c:pt idx="1303">
                  <c:v>132.76399999999998</c:v>
                </c:pt>
                <c:pt idx="1304">
                  <c:v>132.797</c:v>
                </c:pt>
                <c:pt idx="1305">
                  <c:v>132.83000000000001</c:v>
                </c:pt>
                <c:pt idx="1306">
                  <c:v>132.89500000000001</c:v>
                </c:pt>
                <c:pt idx="1307">
                  <c:v>132.96100000000001</c:v>
                </c:pt>
                <c:pt idx="1308">
                  <c:v>133.06</c:v>
                </c:pt>
                <c:pt idx="1309">
                  <c:v>133.09200000000001</c:v>
                </c:pt>
                <c:pt idx="1310">
                  <c:v>133.15800000000004</c:v>
                </c:pt>
                <c:pt idx="1311">
                  <c:v>133.191</c:v>
                </c:pt>
                <c:pt idx="1312">
                  <c:v>133.22399999999999</c:v>
                </c:pt>
                <c:pt idx="1313">
                  <c:v>133.29</c:v>
                </c:pt>
                <c:pt idx="1314">
                  <c:v>133.35500000000022</c:v>
                </c:pt>
                <c:pt idx="1315">
                  <c:v>133.42100000000022</c:v>
                </c:pt>
                <c:pt idx="1316">
                  <c:v>133.45400000000001</c:v>
                </c:pt>
                <c:pt idx="1317">
                  <c:v>133.55200000000022</c:v>
                </c:pt>
                <c:pt idx="1318">
                  <c:v>133.65100000000001</c:v>
                </c:pt>
                <c:pt idx="1319">
                  <c:v>133.71699999999998</c:v>
                </c:pt>
                <c:pt idx="1320">
                  <c:v>133.74899999999997</c:v>
                </c:pt>
                <c:pt idx="1321">
                  <c:v>133.78200000000001</c:v>
                </c:pt>
                <c:pt idx="1322">
                  <c:v>133.815</c:v>
                </c:pt>
                <c:pt idx="1323">
                  <c:v>133.84800000000001</c:v>
                </c:pt>
                <c:pt idx="1324">
                  <c:v>133.88100000000023</c:v>
                </c:pt>
                <c:pt idx="1325">
                  <c:v>133.91399999999999</c:v>
                </c:pt>
                <c:pt idx="1326">
                  <c:v>133.97900000000001</c:v>
                </c:pt>
                <c:pt idx="1327">
                  <c:v>134.012</c:v>
                </c:pt>
                <c:pt idx="1328">
                  <c:v>134.04499999999999</c:v>
                </c:pt>
                <c:pt idx="1329">
                  <c:v>134.078</c:v>
                </c:pt>
                <c:pt idx="1330">
                  <c:v>134.17699999999999</c:v>
                </c:pt>
                <c:pt idx="1331">
                  <c:v>134.374</c:v>
                </c:pt>
                <c:pt idx="1332">
                  <c:v>134.40700000000001</c:v>
                </c:pt>
                <c:pt idx="1333">
                  <c:v>134.47200000000001</c:v>
                </c:pt>
                <c:pt idx="1334">
                  <c:v>134.53800000000001</c:v>
                </c:pt>
                <c:pt idx="1335">
                  <c:v>134.60399999999998</c:v>
                </c:pt>
                <c:pt idx="1336">
                  <c:v>134.73499999999999</c:v>
                </c:pt>
                <c:pt idx="1337">
                  <c:v>135.06399999999999</c:v>
                </c:pt>
                <c:pt idx="1338">
                  <c:v>135.22800000000001</c:v>
                </c:pt>
                <c:pt idx="1339">
                  <c:v>135.261</c:v>
                </c:pt>
                <c:pt idx="1340">
                  <c:v>135.39200000000022</c:v>
                </c:pt>
                <c:pt idx="1341">
                  <c:v>135.45800000000023</c:v>
                </c:pt>
                <c:pt idx="1342">
                  <c:v>135.524</c:v>
                </c:pt>
                <c:pt idx="1343">
                  <c:v>135.55600000000001</c:v>
                </c:pt>
                <c:pt idx="1344">
                  <c:v>135.721</c:v>
                </c:pt>
                <c:pt idx="1345">
                  <c:v>136.04900000000001</c:v>
                </c:pt>
                <c:pt idx="1346">
                  <c:v>136.11499999999998</c:v>
                </c:pt>
                <c:pt idx="1347">
                  <c:v>136.27899999999997</c:v>
                </c:pt>
                <c:pt idx="1348">
                  <c:v>136.31200000000001</c:v>
                </c:pt>
                <c:pt idx="1349">
                  <c:v>136.411</c:v>
                </c:pt>
                <c:pt idx="1350">
                  <c:v>136.44399999999999</c:v>
                </c:pt>
                <c:pt idx="1351">
                  <c:v>136.476</c:v>
                </c:pt>
                <c:pt idx="1352">
                  <c:v>136.50900000000001</c:v>
                </c:pt>
                <c:pt idx="1353">
                  <c:v>136.542</c:v>
                </c:pt>
                <c:pt idx="1354">
                  <c:v>136.57499999999999</c:v>
                </c:pt>
                <c:pt idx="1355">
                  <c:v>136.70599999999999</c:v>
                </c:pt>
                <c:pt idx="1356">
                  <c:v>136.739</c:v>
                </c:pt>
                <c:pt idx="1357">
                  <c:v>136.77199999999999</c:v>
                </c:pt>
                <c:pt idx="1358">
                  <c:v>136.80500000000001</c:v>
                </c:pt>
                <c:pt idx="1359">
                  <c:v>136.83800000000022</c:v>
                </c:pt>
                <c:pt idx="1360">
                  <c:v>136.87100000000001</c:v>
                </c:pt>
                <c:pt idx="1361">
                  <c:v>136.93600000000001</c:v>
                </c:pt>
                <c:pt idx="1362">
                  <c:v>136.96900000000002</c:v>
                </c:pt>
                <c:pt idx="1363">
                  <c:v>137.101</c:v>
                </c:pt>
                <c:pt idx="1364">
                  <c:v>137.166</c:v>
                </c:pt>
                <c:pt idx="1365">
                  <c:v>137.19900000000001</c:v>
                </c:pt>
                <c:pt idx="1366">
                  <c:v>137.46200000000007</c:v>
                </c:pt>
                <c:pt idx="1367">
                  <c:v>137.495</c:v>
                </c:pt>
                <c:pt idx="1368">
                  <c:v>137.52800000000022</c:v>
                </c:pt>
                <c:pt idx="1369">
                  <c:v>137.56100000000001</c:v>
                </c:pt>
                <c:pt idx="1370">
                  <c:v>137.59300000000002</c:v>
                </c:pt>
                <c:pt idx="1371">
                  <c:v>137.65900000000002</c:v>
                </c:pt>
                <c:pt idx="1372">
                  <c:v>137.75800000000001</c:v>
                </c:pt>
                <c:pt idx="1373">
                  <c:v>137.791</c:v>
                </c:pt>
                <c:pt idx="1374">
                  <c:v>137.82300000000001</c:v>
                </c:pt>
                <c:pt idx="1375">
                  <c:v>137.85600000000022</c:v>
                </c:pt>
                <c:pt idx="1376">
                  <c:v>137.88900000000001</c:v>
                </c:pt>
                <c:pt idx="1377">
                  <c:v>137.98800000000023</c:v>
                </c:pt>
                <c:pt idx="1378">
                  <c:v>138.02100000000004</c:v>
                </c:pt>
                <c:pt idx="1379">
                  <c:v>138.15200000000004</c:v>
                </c:pt>
                <c:pt idx="1380">
                  <c:v>138.316</c:v>
                </c:pt>
                <c:pt idx="1381">
                  <c:v>138.44800000000001</c:v>
                </c:pt>
                <c:pt idx="1382">
                  <c:v>138.48000000000022</c:v>
                </c:pt>
                <c:pt idx="1383">
                  <c:v>138.51300000000001</c:v>
                </c:pt>
                <c:pt idx="1384">
                  <c:v>138.77599999999998</c:v>
                </c:pt>
                <c:pt idx="1385">
                  <c:v>138.809</c:v>
                </c:pt>
                <c:pt idx="1386">
                  <c:v>138.875</c:v>
                </c:pt>
                <c:pt idx="1387">
                  <c:v>138.90800000000004</c:v>
                </c:pt>
                <c:pt idx="1388">
                  <c:v>139.03900000000002</c:v>
                </c:pt>
                <c:pt idx="1389">
                  <c:v>139.30200000000022</c:v>
                </c:pt>
                <c:pt idx="1390">
                  <c:v>139.79499999999999</c:v>
                </c:pt>
                <c:pt idx="1391">
                  <c:v>139.92600000000004</c:v>
                </c:pt>
                <c:pt idx="1392">
                  <c:v>140.09</c:v>
                </c:pt>
                <c:pt idx="1393">
                  <c:v>140.87900000000002</c:v>
                </c:pt>
                <c:pt idx="1394">
                  <c:v>141.04300000000001</c:v>
                </c:pt>
                <c:pt idx="1395">
                  <c:v>141.30600000000001</c:v>
                </c:pt>
                <c:pt idx="1396">
                  <c:v>142.06200000000001</c:v>
                </c:pt>
                <c:pt idx="1397">
                  <c:v>142.81700000000001</c:v>
                </c:pt>
                <c:pt idx="1398">
                  <c:v>143.96700000000001</c:v>
                </c:pt>
                <c:pt idx="1399">
                  <c:v>144.197</c:v>
                </c:pt>
                <c:pt idx="1400">
                  <c:v>145.60999999999999</c:v>
                </c:pt>
                <c:pt idx="1401">
                  <c:v>145.93800000000007</c:v>
                </c:pt>
                <c:pt idx="1402">
                  <c:v>146.49700000000001</c:v>
                </c:pt>
                <c:pt idx="1403">
                  <c:v>146.85800000000026</c:v>
                </c:pt>
                <c:pt idx="1404">
                  <c:v>146.95700000000022</c:v>
                </c:pt>
                <c:pt idx="1405">
                  <c:v>148.501</c:v>
                </c:pt>
                <c:pt idx="1406">
                  <c:v>148.6</c:v>
                </c:pt>
                <c:pt idx="1407">
                  <c:v>149.06</c:v>
                </c:pt>
                <c:pt idx="1408">
                  <c:v>151.35900000000001</c:v>
                </c:pt>
                <c:pt idx="1409">
                  <c:v>153.626</c:v>
                </c:pt>
              </c:numCache>
            </c:numRef>
          </c:xVal>
          <c:yVal>
            <c:numRef>
              <c:f>KM_est_trt_topo!$D$2:$D$1732</c:f>
              <c:numCache>
                <c:formatCode>General</c:formatCode>
                <c:ptCount val="1731"/>
                <c:pt idx="0">
                  <c:v>1</c:v>
                </c:pt>
                <c:pt idx="1">
                  <c:v>1</c:v>
                </c:pt>
                <c:pt idx="2">
                  <c:v>1</c:v>
                </c:pt>
                <c:pt idx="3">
                  <c:v>0.99867724870000008</c:v>
                </c:pt>
                <c:pt idx="4">
                  <c:v>0.99867724870000008</c:v>
                </c:pt>
                <c:pt idx="5">
                  <c:v>0.99735449740000004</c:v>
                </c:pt>
                <c:pt idx="6">
                  <c:v>0.99735449740000004</c:v>
                </c:pt>
                <c:pt idx="7">
                  <c:v>0.99735449740000004</c:v>
                </c:pt>
                <c:pt idx="8">
                  <c:v>0.99735449740000004</c:v>
                </c:pt>
                <c:pt idx="9">
                  <c:v>0.99735449740000004</c:v>
                </c:pt>
                <c:pt idx="10">
                  <c:v>0.99735449740000004</c:v>
                </c:pt>
                <c:pt idx="11">
                  <c:v>0.99735449740000004</c:v>
                </c:pt>
                <c:pt idx="12">
                  <c:v>0.99735449740000004</c:v>
                </c:pt>
                <c:pt idx="13">
                  <c:v>0.99735449740000004</c:v>
                </c:pt>
                <c:pt idx="14">
                  <c:v>0.99735449740000004</c:v>
                </c:pt>
                <c:pt idx="15">
                  <c:v>0.99735449740000004</c:v>
                </c:pt>
                <c:pt idx="16">
                  <c:v>0.99735449740000004</c:v>
                </c:pt>
                <c:pt idx="17">
                  <c:v>0.99735449740000004</c:v>
                </c:pt>
                <c:pt idx="18">
                  <c:v>0.99735449740000004</c:v>
                </c:pt>
                <c:pt idx="19">
                  <c:v>0.99735449740000004</c:v>
                </c:pt>
                <c:pt idx="20">
                  <c:v>0.99735449740000004</c:v>
                </c:pt>
                <c:pt idx="21">
                  <c:v>0.99602998939999998</c:v>
                </c:pt>
                <c:pt idx="22">
                  <c:v>0.99470548140000004</c:v>
                </c:pt>
                <c:pt idx="23">
                  <c:v>0.99470548140000004</c:v>
                </c:pt>
                <c:pt idx="24">
                  <c:v>0.99470548140000004</c:v>
                </c:pt>
                <c:pt idx="25">
                  <c:v>0.99470548140000004</c:v>
                </c:pt>
                <c:pt idx="26">
                  <c:v>0.99470548140000004</c:v>
                </c:pt>
                <c:pt idx="27">
                  <c:v>0.99470548140000004</c:v>
                </c:pt>
                <c:pt idx="28">
                  <c:v>0.99470548140000004</c:v>
                </c:pt>
                <c:pt idx="29">
                  <c:v>0.99338097349999999</c:v>
                </c:pt>
                <c:pt idx="30">
                  <c:v>0.99338097349999999</c:v>
                </c:pt>
                <c:pt idx="31">
                  <c:v>0.99338097349999999</c:v>
                </c:pt>
                <c:pt idx="32">
                  <c:v>0.99338097349999999</c:v>
                </c:pt>
                <c:pt idx="33">
                  <c:v>0.99338097349999999</c:v>
                </c:pt>
                <c:pt idx="34">
                  <c:v>0.99338097349999999</c:v>
                </c:pt>
                <c:pt idx="35">
                  <c:v>0.99338097349999999</c:v>
                </c:pt>
                <c:pt idx="36">
                  <c:v>0.99338097349999999</c:v>
                </c:pt>
                <c:pt idx="37">
                  <c:v>0.99338097349999999</c:v>
                </c:pt>
                <c:pt idx="38">
                  <c:v>0.99338097349999999</c:v>
                </c:pt>
                <c:pt idx="39">
                  <c:v>0.99338097349999999</c:v>
                </c:pt>
                <c:pt idx="40">
                  <c:v>0.99338097349999999</c:v>
                </c:pt>
                <c:pt idx="41">
                  <c:v>0.99338097349999999</c:v>
                </c:pt>
                <c:pt idx="42">
                  <c:v>0.99338097349999999</c:v>
                </c:pt>
                <c:pt idx="43">
                  <c:v>0.99338097349999999</c:v>
                </c:pt>
                <c:pt idx="44">
                  <c:v>0.99338097349999999</c:v>
                </c:pt>
                <c:pt idx="45">
                  <c:v>0.99338097349999999</c:v>
                </c:pt>
                <c:pt idx="46">
                  <c:v>0.99338097349999999</c:v>
                </c:pt>
                <c:pt idx="47">
                  <c:v>0.99205114620000001</c:v>
                </c:pt>
                <c:pt idx="48">
                  <c:v>0.99205114620000001</c:v>
                </c:pt>
                <c:pt idx="49">
                  <c:v>0.99205114620000001</c:v>
                </c:pt>
                <c:pt idx="50">
                  <c:v>0.99205114620000001</c:v>
                </c:pt>
                <c:pt idx="51">
                  <c:v>0.99205114620000001</c:v>
                </c:pt>
                <c:pt idx="52">
                  <c:v>0.99205114620000001</c:v>
                </c:pt>
                <c:pt idx="53">
                  <c:v>0.99205114620000001</c:v>
                </c:pt>
                <c:pt idx="54">
                  <c:v>0.99205114620000001</c:v>
                </c:pt>
                <c:pt idx="55">
                  <c:v>0.99072131890000004</c:v>
                </c:pt>
                <c:pt idx="56">
                  <c:v>0.99072131890000004</c:v>
                </c:pt>
                <c:pt idx="57">
                  <c:v>0.99072131890000004</c:v>
                </c:pt>
                <c:pt idx="58">
                  <c:v>0.99072131890000004</c:v>
                </c:pt>
                <c:pt idx="59">
                  <c:v>0.98939149160000062</c:v>
                </c:pt>
                <c:pt idx="60">
                  <c:v>0.98939149160000062</c:v>
                </c:pt>
                <c:pt idx="61">
                  <c:v>0.98939149160000062</c:v>
                </c:pt>
                <c:pt idx="62">
                  <c:v>0.98939149160000062</c:v>
                </c:pt>
                <c:pt idx="63">
                  <c:v>0.98806166439999998</c:v>
                </c:pt>
                <c:pt idx="64">
                  <c:v>0.98806166439999998</c:v>
                </c:pt>
                <c:pt idx="65">
                  <c:v>0.98806166439999998</c:v>
                </c:pt>
                <c:pt idx="66">
                  <c:v>0.98806166439999998</c:v>
                </c:pt>
                <c:pt idx="67">
                  <c:v>0.98806166439999998</c:v>
                </c:pt>
                <c:pt idx="68">
                  <c:v>0.98806166439999998</c:v>
                </c:pt>
                <c:pt idx="69">
                  <c:v>0.98806166439999998</c:v>
                </c:pt>
                <c:pt idx="70">
                  <c:v>0.98673183710000101</c:v>
                </c:pt>
                <c:pt idx="71">
                  <c:v>0.98673183710000101</c:v>
                </c:pt>
                <c:pt idx="72">
                  <c:v>0.98673183710000101</c:v>
                </c:pt>
                <c:pt idx="73">
                  <c:v>0.98673183710000101</c:v>
                </c:pt>
                <c:pt idx="74">
                  <c:v>0.98673183710000101</c:v>
                </c:pt>
                <c:pt idx="75">
                  <c:v>0.98540021519999998</c:v>
                </c:pt>
                <c:pt idx="76">
                  <c:v>0.98540021519999998</c:v>
                </c:pt>
                <c:pt idx="77">
                  <c:v>0.98540021519999998</c:v>
                </c:pt>
                <c:pt idx="78">
                  <c:v>0.98406859329999996</c:v>
                </c:pt>
                <c:pt idx="79">
                  <c:v>0.98406859329999996</c:v>
                </c:pt>
                <c:pt idx="80">
                  <c:v>0.98273697139999949</c:v>
                </c:pt>
                <c:pt idx="81">
                  <c:v>0.98273697139999949</c:v>
                </c:pt>
                <c:pt idx="82">
                  <c:v>0.98140534939999957</c:v>
                </c:pt>
                <c:pt idx="83">
                  <c:v>0.98140534939999957</c:v>
                </c:pt>
                <c:pt idx="84">
                  <c:v>0.98140534939999957</c:v>
                </c:pt>
                <c:pt idx="85">
                  <c:v>0.98140534939999957</c:v>
                </c:pt>
                <c:pt idx="86">
                  <c:v>0.98140534939999957</c:v>
                </c:pt>
                <c:pt idx="87">
                  <c:v>0.98140534939999957</c:v>
                </c:pt>
                <c:pt idx="88">
                  <c:v>0.98140534939999957</c:v>
                </c:pt>
                <c:pt idx="89">
                  <c:v>0.98140534939999957</c:v>
                </c:pt>
                <c:pt idx="90">
                  <c:v>0.98007191830000062</c:v>
                </c:pt>
                <c:pt idx="91">
                  <c:v>0.97873484880000061</c:v>
                </c:pt>
                <c:pt idx="92">
                  <c:v>0.97873484880000061</c:v>
                </c:pt>
                <c:pt idx="93">
                  <c:v>0.97873484880000061</c:v>
                </c:pt>
                <c:pt idx="94">
                  <c:v>0.97873484880000061</c:v>
                </c:pt>
                <c:pt idx="95">
                  <c:v>0.97873484880000061</c:v>
                </c:pt>
                <c:pt idx="96">
                  <c:v>0.97873484880000061</c:v>
                </c:pt>
                <c:pt idx="97">
                  <c:v>0.97739595020000114</c:v>
                </c:pt>
                <c:pt idx="98">
                  <c:v>0.97605705170000001</c:v>
                </c:pt>
                <c:pt idx="99">
                  <c:v>0.97605705170000001</c:v>
                </c:pt>
                <c:pt idx="100">
                  <c:v>0.97605705170000001</c:v>
                </c:pt>
                <c:pt idx="101">
                  <c:v>0.97605705170000001</c:v>
                </c:pt>
                <c:pt idx="102">
                  <c:v>0.97605705170000001</c:v>
                </c:pt>
                <c:pt idx="103">
                  <c:v>0.97605705170000001</c:v>
                </c:pt>
                <c:pt idx="104">
                  <c:v>0.97605705170000001</c:v>
                </c:pt>
                <c:pt idx="105">
                  <c:v>0.97471631400000003</c:v>
                </c:pt>
                <c:pt idx="106">
                  <c:v>0.97471631400000003</c:v>
                </c:pt>
                <c:pt idx="107">
                  <c:v>0.97471631400000003</c:v>
                </c:pt>
                <c:pt idx="108">
                  <c:v>0.97471631400000003</c:v>
                </c:pt>
                <c:pt idx="109">
                  <c:v>0.97337372950000001</c:v>
                </c:pt>
                <c:pt idx="110">
                  <c:v>0.97203114509999999</c:v>
                </c:pt>
                <c:pt idx="111">
                  <c:v>0.97068856060000064</c:v>
                </c:pt>
                <c:pt idx="112">
                  <c:v>0.97068856060000064</c:v>
                </c:pt>
                <c:pt idx="113">
                  <c:v>0.97068856060000064</c:v>
                </c:pt>
                <c:pt idx="114">
                  <c:v>0.97068856060000064</c:v>
                </c:pt>
                <c:pt idx="115">
                  <c:v>0.97068856060000064</c:v>
                </c:pt>
                <c:pt idx="116">
                  <c:v>0.97068856060000064</c:v>
                </c:pt>
                <c:pt idx="117">
                  <c:v>0.97068856060000064</c:v>
                </c:pt>
                <c:pt idx="118">
                  <c:v>0.97068856060000064</c:v>
                </c:pt>
                <c:pt idx="119">
                  <c:v>0.97068856060000064</c:v>
                </c:pt>
                <c:pt idx="120">
                  <c:v>0.97068856060000064</c:v>
                </c:pt>
                <c:pt idx="121">
                  <c:v>0.97068856060000064</c:v>
                </c:pt>
                <c:pt idx="122">
                  <c:v>0.97068856060000064</c:v>
                </c:pt>
                <c:pt idx="123">
                  <c:v>0.97068856060000064</c:v>
                </c:pt>
                <c:pt idx="124">
                  <c:v>0.97068856060000064</c:v>
                </c:pt>
                <c:pt idx="125">
                  <c:v>0.97068856060000064</c:v>
                </c:pt>
                <c:pt idx="126">
                  <c:v>0.97068856060000064</c:v>
                </c:pt>
                <c:pt idx="127">
                  <c:v>0.97068856060000064</c:v>
                </c:pt>
                <c:pt idx="128">
                  <c:v>0.97068856060000064</c:v>
                </c:pt>
                <c:pt idx="129">
                  <c:v>0.97068856060000064</c:v>
                </c:pt>
                <c:pt idx="130">
                  <c:v>0.97068856060000064</c:v>
                </c:pt>
                <c:pt idx="131">
                  <c:v>0.97068856060000064</c:v>
                </c:pt>
                <c:pt idx="132">
                  <c:v>0.97068856060000064</c:v>
                </c:pt>
                <c:pt idx="133">
                  <c:v>0.96934225190000001</c:v>
                </c:pt>
                <c:pt idx="134">
                  <c:v>0.96799594320000115</c:v>
                </c:pt>
                <c:pt idx="135">
                  <c:v>0.96799594320000115</c:v>
                </c:pt>
                <c:pt idx="136">
                  <c:v>0.96529957570000002</c:v>
                </c:pt>
                <c:pt idx="137">
                  <c:v>0.96529957570000002</c:v>
                </c:pt>
                <c:pt idx="138">
                  <c:v>0.96529957570000002</c:v>
                </c:pt>
                <c:pt idx="139">
                  <c:v>0.96529957570000002</c:v>
                </c:pt>
                <c:pt idx="140">
                  <c:v>0.96529957570000002</c:v>
                </c:pt>
                <c:pt idx="141">
                  <c:v>0.96394950640000177</c:v>
                </c:pt>
                <c:pt idx="142">
                  <c:v>0.96394950640000177</c:v>
                </c:pt>
                <c:pt idx="143">
                  <c:v>0.96394950640000177</c:v>
                </c:pt>
                <c:pt idx="144">
                  <c:v>0.96259943700000128</c:v>
                </c:pt>
                <c:pt idx="145">
                  <c:v>0.96124936770000002</c:v>
                </c:pt>
                <c:pt idx="146">
                  <c:v>0.95989929840000177</c:v>
                </c:pt>
                <c:pt idx="147">
                  <c:v>0.95989929840000177</c:v>
                </c:pt>
                <c:pt idx="148">
                  <c:v>0.95989929840000177</c:v>
                </c:pt>
                <c:pt idx="149">
                  <c:v>0.95854922900000061</c:v>
                </c:pt>
                <c:pt idx="150">
                  <c:v>0.95854922900000061</c:v>
                </c:pt>
                <c:pt idx="151">
                  <c:v>0.95719915970000002</c:v>
                </c:pt>
                <c:pt idx="152">
                  <c:v>0.95719915970000002</c:v>
                </c:pt>
                <c:pt idx="153">
                  <c:v>0.95449902100000061</c:v>
                </c:pt>
                <c:pt idx="154">
                  <c:v>0.95449902100000061</c:v>
                </c:pt>
                <c:pt idx="155">
                  <c:v>0.95449902100000061</c:v>
                </c:pt>
                <c:pt idx="156">
                  <c:v>0.95449902100000061</c:v>
                </c:pt>
                <c:pt idx="157">
                  <c:v>0.95449902100000061</c:v>
                </c:pt>
                <c:pt idx="158">
                  <c:v>0.95449902100000061</c:v>
                </c:pt>
                <c:pt idx="159">
                  <c:v>0.95314895170000002</c:v>
                </c:pt>
                <c:pt idx="160">
                  <c:v>0.95314895170000002</c:v>
                </c:pt>
                <c:pt idx="161">
                  <c:v>0.95314895170000002</c:v>
                </c:pt>
                <c:pt idx="162">
                  <c:v>0.95179888230000165</c:v>
                </c:pt>
                <c:pt idx="163">
                  <c:v>0.95179888230000165</c:v>
                </c:pt>
                <c:pt idx="164">
                  <c:v>0.95179888230000165</c:v>
                </c:pt>
                <c:pt idx="165">
                  <c:v>0.95044881300000128</c:v>
                </c:pt>
                <c:pt idx="166">
                  <c:v>0.95044881300000128</c:v>
                </c:pt>
                <c:pt idx="167">
                  <c:v>0.95044881300000128</c:v>
                </c:pt>
                <c:pt idx="168">
                  <c:v>0.95044881300000128</c:v>
                </c:pt>
                <c:pt idx="169">
                  <c:v>0.95044881300000128</c:v>
                </c:pt>
                <c:pt idx="170">
                  <c:v>0.95044881300000128</c:v>
                </c:pt>
                <c:pt idx="171">
                  <c:v>0.94909874370000002</c:v>
                </c:pt>
                <c:pt idx="172">
                  <c:v>0.94909874370000002</c:v>
                </c:pt>
                <c:pt idx="173">
                  <c:v>0.94909874370000002</c:v>
                </c:pt>
                <c:pt idx="174">
                  <c:v>0.94774867430000165</c:v>
                </c:pt>
                <c:pt idx="175">
                  <c:v>0.94774867430000165</c:v>
                </c:pt>
                <c:pt idx="176">
                  <c:v>0.94639860500000061</c:v>
                </c:pt>
                <c:pt idx="177">
                  <c:v>0.94504853570000003</c:v>
                </c:pt>
                <c:pt idx="178">
                  <c:v>0.94504853570000003</c:v>
                </c:pt>
                <c:pt idx="179">
                  <c:v>0.94369846630000165</c:v>
                </c:pt>
                <c:pt idx="180">
                  <c:v>0.94234646280000001</c:v>
                </c:pt>
                <c:pt idx="181">
                  <c:v>0.94099445930000114</c:v>
                </c:pt>
                <c:pt idx="182">
                  <c:v>0.94099445930000114</c:v>
                </c:pt>
                <c:pt idx="183">
                  <c:v>0.93964245570000005</c:v>
                </c:pt>
                <c:pt idx="184">
                  <c:v>0.9382904522000014</c:v>
                </c:pt>
                <c:pt idx="185">
                  <c:v>0.9382904522000014</c:v>
                </c:pt>
                <c:pt idx="186">
                  <c:v>0.9382904522000014</c:v>
                </c:pt>
                <c:pt idx="187">
                  <c:v>0.9382904522000014</c:v>
                </c:pt>
                <c:pt idx="188">
                  <c:v>0.93693844870000009</c:v>
                </c:pt>
                <c:pt idx="189">
                  <c:v>0.93693844870000009</c:v>
                </c:pt>
                <c:pt idx="190">
                  <c:v>0.93693844870000009</c:v>
                </c:pt>
                <c:pt idx="191">
                  <c:v>0.93693844870000009</c:v>
                </c:pt>
                <c:pt idx="192">
                  <c:v>0.93693844870000009</c:v>
                </c:pt>
                <c:pt idx="193">
                  <c:v>0.93693844870000009</c:v>
                </c:pt>
                <c:pt idx="194">
                  <c:v>0.93558644509999911</c:v>
                </c:pt>
                <c:pt idx="195">
                  <c:v>0.93558644509999911</c:v>
                </c:pt>
                <c:pt idx="196">
                  <c:v>0.93423444160000002</c:v>
                </c:pt>
                <c:pt idx="197">
                  <c:v>0.93423444160000002</c:v>
                </c:pt>
                <c:pt idx="198">
                  <c:v>0.93288243800000004</c:v>
                </c:pt>
                <c:pt idx="199">
                  <c:v>0.93017843100000064</c:v>
                </c:pt>
                <c:pt idx="200">
                  <c:v>0.93017843100000064</c:v>
                </c:pt>
                <c:pt idx="201">
                  <c:v>0.92882642740000065</c:v>
                </c:pt>
                <c:pt idx="202">
                  <c:v>0.92882642740000065</c:v>
                </c:pt>
                <c:pt idx="203">
                  <c:v>0.92882642740000065</c:v>
                </c:pt>
                <c:pt idx="204">
                  <c:v>0.92747245310000004</c:v>
                </c:pt>
                <c:pt idx="205">
                  <c:v>0.92611847870000008</c:v>
                </c:pt>
                <c:pt idx="206">
                  <c:v>0.92476450430000001</c:v>
                </c:pt>
                <c:pt idx="207">
                  <c:v>0.92476450430000001</c:v>
                </c:pt>
                <c:pt idx="208">
                  <c:v>0.92476450430000001</c:v>
                </c:pt>
                <c:pt idx="209">
                  <c:v>0.92476450430000001</c:v>
                </c:pt>
                <c:pt idx="210">
                  <c:v>0.92341052989999872</c:v>
                </c:pt>
                <c:pt idx="211">
                  <c:v>0.92341052989999872</c:v>
                </c:pt>
                <c:pt idx="212">
                  <c:v>0.92205655549999999</c:v>
                </c:pt>
                <c:pt idx="213">
                  <c:v>0.92205655549999999</c:v>
                </c:pt>
                <c:pt idx="214">
                  <c:v>0.92205655549999999</c:v>
                </c:pt>
                <c:pt idx="215">
                  <c:v>0.92205655549999999</c:v>
                </c:pt>
                <c:pt idx="216">
                  <c:v>0.92069859300000101</c:v>
                </c:pt>
                <c:pt idx="217">
                  <c:v>0.92069859300000101</c:v>
                </c:pt>
                <c:pt idx="218">
                  <c:v>0.92069859300000101</c:v>
                </c:pt>
                <c:pt idx="219">
                  <c:v>0.92069859300000101</c:v>
                </c:pt>
                <c:pt idx="220">
                  <c:v>0.92069859300000101</c:v>
                </c:pt>
                <c:pt idx="221">
                  <c:v>0.91934063050000114</c:v>
                </c:pt>
                <c:pt idx="222">
                  <c:v>0.91934063050000114</c:v>
                </c:pt>
                <c:pt idx="223">
                  <c:v>0.91934063050000114</c:v>
                </c:pt>
                <c:pt idx="224">
                  <c:v>0.91934063050000114</c:v>
                </c:pt>
                <c:pt idx="225">
                  <c:v>0.91934063050000114</c:v>
                </c:pt>
                <c:pt idx="226">
                  <c:v>0.91934063050000114</c:v>
                </c:pt>
                <c:pt idx="227">
                  <c:v>0.91934063050000114</c:v>
                </c:pt>
                <c:pt idx="228">
                  <c:v>0.91934063050000114</c:v>
                </c:pt>
                <c:pt idx="229">
                  <c:v>0.91934063050000114</c:v>
                </c:pt>
                <c:pt idx="230">
                  <c:v>0.91798065910000004</c:v>
                </c:pt>
                <c:pt idx="231">
                  <c:v>0.91662068780000061</c:v>
                </c:pt>
                <c:pt idx="232">
                  <c:v>0.91662068780000061</c:v>
                </c:pt>
                <c:pt idx="233">
                  <c:v>0.91526071640000062</c:v>
                </c:pt>
                <c:pt idx="234">
                  <c:v>0.91526071640000062</c:v>
                </c:pt>
                <c:pt idx="235">
                  <c:v>0.91526071640000062</c:v>
                </c:pt>
                <c:pt idx="236">
                  <c:v>0.91526071640000062</c:v>
                </c:pt>
                <c:pt idx="237">
                  <c:v>0.91526071640000062</c:v>
                </c:pt>
                <c:pt idx="238">
                  <c:v>0.91526071640000062</c:v>
                </c:pt>
                <c:pt idx="239">
                  <c:v>0.91526071640000062</c:v>
                </c:pt>
                <c:pt idx="240">
                  <c:v>0.91389872130000005</c:v>
                </c:pt>
                <c:pt idx="241">
                  <c:v>0.91253672619999959</c:v>
                </c:pt>
                <c:pt idx="242">
                  <c:v>0.91253672619999959</c:v>
                </c:pt>
                <c:pt idx="243">
                  <c:v>0.91253672619999959</c:v>
                </c:pt>
                <c:pt idx="244">
                  <c:v>0.91253672619999959</c:v>
                </c:pt>
                <c:pt idx="245">
                  <c:v>0.91253672619999959</c:v>
                </c:pt>
                <c:pt idx="246">
                  <c:v>0.91253672619999959</c:v>
                </c:pt>
                <c:pt idx="247">
                  <c:v>0.90981273600000001</c:v>
                </c:pt>
                <c:pt idx="248">
                  <c:v>0.90981273600000001</c:v>
                </c:pt>
                <c:pt idx="249">
                  <c:v>0.90981273600000001</c:v>
                </c:pt>
                <c:pt idx="250">
                  <c:v>0.90981273600000001</c:v>
                </c:pt>
                <c:pt idx="251">
                  <c:v>0.90844869890000002</c:v>
                </c:pt>
                <c:pt idx="252">
                  <c:v>0.90844869890000002</c:v>
                </c:pt>
                <c:pt idx="253">
                  <c:v>0.90844869890000002</c:v>
                </c:pt>
                <c:pt idx="254">
                  <c:v>0.90708466179999958</c:v>
                </c:pt>
                <c:pt idx="255">
                  <c:v>0.90708466179999958</c:v>
                </c:pt>
                <c:pt idx="256">
                  <c:v>0.90708466179999958</c:v>
                </c:pt>
                <c:pt idx="257">
                  <c:v>0.90572062470000003</c:v>
                </c:pt>
                <c:pt idx="258">
                  <c:v>0.90435658759999948</c:v>
                </c:pt>
                <c:pt idx="259">
                  <c:v>0.90435658759999948</c:v>
                </c:pt>
                <c:pt idx="260">
                  <c:v>0.90435658759999948</c:v>
                </c:pt>
                <c:pt idx="261">
                  <c:v>0.90435658759999948</c:v>
                </c:pt>
                <c:pt idx="262">
                  <c:v>0.90299049010000065</c:v>
                </c:pt>
                <c:pt idx="263">
                  <c:v>0.90299049010000065</c:v>
                </c:pt>
                <c:pt idx="264">
                  <c:v>0.90162439250000115</c:v>
                </c:pt>
                <c:pt idx="265">
                  <c:v>0.90162439250000115</c:v>
                </c:pt>
                <c:pt idx="266">
                  <c:v>0.90025829489999998</c:v>
                </c:pt>
                <c:pt idx="267">
                  <c:v>0.90025829489999998</c:v>
                </c:pt>
                <c:pt idx="268">
                  <c:v>0.89889219740000004</c:v>
                </c:pt>
                <c:pt idx="269">
                  <c:v>0.89889219740000004</c:v>
                </c:pt>
                <c:pt idx="270">
                  <c:v>0.89889219740000004</c:v>
                </c:pt>
                <c:pt idx="271">
                  <c:v>0.89889219740000004</c:v>
                </c:pt>
                <c:pt idx="272">
                  <c:v>0.89889219740000004</c:v>
                </c:pt>
                <c:pt idx="273">
                  <c:v>0.89752609979999898</c:v>
                </c:pt>
                <c:pt idx="274">
                  <c:v>0.89616000230000004</c:v>
                </c:pt>
                <c:pt idx="275">
                  <c:v>0.89479390470000009</c:v>
                </c:pt>
                <c:pt idx="276">
                  <c:v>0.89479390470000009</c:v>
                </c:pt>
                <c:pt idx="277">
                  <c:v>0.89479390470000009</c:v>
                </c:pt>
                <c:pt idx="278">
                  <c:v>0.89342780710000003</c:v>
                </c:pt>
                <c:pt idx="279">
                  <c:v>0.89206170959999997</c:v>
                </c:pt>
                <c:pt idx="280">
                  <c:v>0.89206170959999997</c:v>
                </c:pt>
                <c:pt idx="281">
                  <c:v>0.89206170959999997</c:v>
                </c:pt>
                <c:pt idx="282">
                  <c:v>0.89206170959999997</c:v>
                </c:pt>
                <c:pt idx="283">
                  <c:v>0.89206170959999997</c:v>
                </c:pt>
                <c:pt idx="284">
                  <c:v>0.89206170959999997</c:v>
                </c:pt>
                <c:pt idx="285">
                  <c:v>0.89069561200000202</c:v>
                </c:pt>
                <c:pt idx="286">
                  <c:v>0.88932951440000063</c:v>
                </c:pt>
                <c:pt idx="287">
                  <c:v>0.88932951440000063</c:v>
                </c:pt>
                <c:pt idx="288">
                  <c:v>0.88932951440000063</c:v>
                </c:pt>
                <c:pt idx="289">
                  <c:v>0.88932951440000063</c:v>
                </c:pt>
                <c:pt idx="290">
                  <c:v>0.88932951440000063</c:v>
                </c:pt>
                <c:pt idx="291">
                  <c:v>0.88932951440000063</c:v>
                </c:pt>
                <c:pt idx="292">
                  <c:v>0.88932951440000063</c:v>
                </c:pt>
                <c:pt idx="293">
                  <c:v>0.88795920700000064</c:v>
                </c:pt>
                <c:pt idx="294">
                  <c:v>0.88795920700000064</c:v>
                </c:pt>
                <c:pt idx="295">
                  <c:v>0.88658889959999998</c:v>
                </c:pt>
                <c:pt idx="296">
                  <c:v>0.88521859219999999</c:v>
                </c:pt>
                <c:pt idx="297">
                  <c:v>0.88247797729999999</c:v>
                </c:pt>
                <c:pt idx="298">
                  <c:v>0.88247797729999999</c:v>
                </c:pt>
                <c:pt idx="299">
                  <c:v>0.88110766989999956</c:v>
                </c:pt>
                <c:pt idx="300">
                  <c:v>0.88110766989999956</c:v>
                </c:pt>
                <c:pt idx="301">
                  <c:v>0.87973736250000101</c:v>
                </c:pt>
                <c:pt idx="302">
                  <c:v>0.87973736250000101</c:v>
                </c:pt>
                <c:pt idx="303">
                  <c:v>0.87973736250000101</c:v>
                </c:pt>
                <c:pt idx="304">
                  <c:v>0.87973736250000101</c:v>
                </c:pt>
                <c:pt idx="305">
                  <c:v>0.87836705510000002</c:v>
                </c:pt>
                <c:pt idx="306">
                  <c:v>0.87836705510000002</c:v>
                </c:pt>
                <c:pt idx="307">
                  <c:v>0.87699674770000002</c:v>
                </c:pt>
                <c:pt idx="308">
                  <c:v>0.87699674770000002</c:v>
                </c:pt>
                <c:pt idx="309">
                  <c:v>0.87562644020000113</c:v>
                </c:pt>
                <c:pt idx="310">
                  <c:v>0.87562644020000113</c:v>
                </c:pt>
                <c:pt idx="311">
                  <c:v>0.87562644020000113</c:v>
                </c:pt>
                <c:pt idx="312">
                  <c:v>0.87562644020000113</c:v>
                </c:pt>
                <c:pt idx="313">
                  <c:v>0.87425613280000003</c:v>
                </c:pt>
                <c:pt idx="314">
                  <c:v>0.87288582540000115</c:v>
                </c:pt>
                <c:pt idx="315">
                  <c:v>0.87288582540000115</c:v>
                </c:pt>
                <c:pt idx="316">
                  <c:v>0.87151551800000004</c:v>
                </c:pt>
                <c:pt idx="317">
                  <c:v>0.86877490320000128</c:v>
                </c:pt>
                <c:pt idx="318">
                  <c:v>0.86877490320000128</c:v>
                </c:pt>
                <c:pt idx="319">
                  <c:v>0.86740459569999995</c:v>
                </c:pt>
                <c:pt idx="320">
                  <c:v>0.86740459569999995</c:v>
                </c:pt>
                <c:pt idx="321">
                  <c:v>0.86740459569999995</c:v>
                </c:pt>
                <c:pt idx="322">
                  <c:v>0.86740459569999995</c:v>
                </c:pt>
                <c:pt idx="323">
                  <c:v>0.86740459569999995</c:v>
                </c:pt>
                <c:pt idx="324">
                  <c:v>0.86603212009999997</c:v>
                </c:pt>
                <c:pt idx="325">
                  <c:v>0.86603212009999997</c:v>
                </c:pt>
                <c:pt idx="326">
                  <c:v>0.86603212009999997</c:v>
                </c:pt>
                <c:pt idx="327">
                  <c:v>0.86603212009999997</c:v>
                </c:pt>
                <c:pt idx="328">
                  <c:v>0.86603212009999997</c:v>
                </c:pt>
                <c:pt idx="329">
                  <c:v>0.86603212009999997</c:v>
                </c:pt>
                <c:pt idx="330">
                  <c:v>0.86603212009999997</c:v>
                </c:pt>
                <c:pt idx="331">
                  <c:v>0.86603212009999997</c:v>
                </c:pt>
                <c:pt idx="332">
                  <c:v>0.86465964450000177</c:v>
                </c:pt>
                <c:pt idx="333">
                  <c:v>0.86328716889999957</c:v>
                </c:pt>
                <c:pt idx="334">
                  <c:v>0.86191469320000114</c:v>
                </c:pt>
                <c:pt idx="335">
                  <c:v>0.86191469320000114</c:v>
                </c:pt>
                <c:pt idx="336">
                  <c:v>0.86191469320000114</c:v>
                </c:pt>
                <c:pt idx="337">
                  <c:v>0.86191469320000114</c:v>
                </c:pt>
                <c:pt idx="338">
                  <c:v>0.86191469320000114</c:v>
                </c:pt>
                <c:pt idx="339">
                  <c:v>0.86191469320000114</c:v>
                </c:pt>
                <c:pt idx="340">
                  <c:v>0.86191469320000114</c:v>
                </c:pt>
                <c:pt idx="341">
                  <c:v>0.86191469320000114</c:v>
                </c:pt>
                <c:pt idx="342">
                  <c:v>0.86191469320000114</c:v>
                </c:pt>
                <c:pt idx="343">
                  <c:v>0.86191469320000114</c:v>
                </c:pt>
                <c:pt idx="344">
                  <c:v>0.86191469320000114</c:v>
                </c:pt>
                <c:pt idx="345">
                  <c:v>0.86191469320000114</c:v>
                </c:pt>
                <c:pt idx="346">
                  <c:v>0.86191469320000114</c:v>
                </c:pt>
                <c:pt idx="347">
                  <c:v>0.86054221760000116</c:v>
                </c:pt>
                <c:pt idx="348">
                  <c:v>0.86054221760000116</c:v>
                </c:pt>
                <c:pt idx="349">
                  <c:v>0.85916974200000062</c:v>
                </c:pt>
                <c:pt idx="350">
                  <c:v>0.85916974200000062</c:v>
                </c:pt>
                <c:pt idx="351">
                  <c:v>0.85916974200000062</c:v>
                </c:pt>
                <c:pt idx="352">
                  <c:v>0.85779726640000165</c:v>
                </c:pt>
                <c:pt idx="353">
                  <c:v>0.85779726640000165</c:v>
                </c:pt>
                <c:pt idx="354">
                  <c:v>0.85779726640000165</c:v>
                </c:pt>
                <c:pt idx="355">
                  <c:v>0.85779726640000165</c:v>
                </c:pt>
                <c:pt idx="356">
                  <c:v>0.85642259119999997</c:v>
                </c:pt>
                <c:pt idx="357">
                  <c:v>0.85642259119999997</c:v>
                </c:pt>
                <c:pt idx="358">
                  <c:v>0.85642259119999997</c:v>
                </c:pt>
                <c:pt idx="359">
                  <c:v>0.85642259119999997</c:v>
                </c:pt>
                <c:pt idx="360">
                  <c:v>0.85504570610000152</c:v>
                </c:pt>
                <c:pt idx="361">
                  <c:v>0.85504570610000152</c:v>
                </c:pt>
                <c:pt idx="362">
                  <c:v>0.85504570610000152</c:v>
                </c:pt>
                <c:pt idx="363">
                  <c:v>0.85504570610000152</c:v>
                </c:pt>
                <c:pt idx="364">
                  <c:v>0.85504570610000152</c:v>
                </c:pt>
                <c:pt idx="365">
                  <c:v>0.85504570610000152</c:v>
                </c:pt>
                <c:pt idx="366">
                  <c:v>0.85504570610000152</c:v>
                </c:pt>
                <c:pt idx="367">
                  <c:v>0.85366660010000062</c:v>
                </c:pt>
                <c:pt idx="368">
                  <c:v>0.85366660010000062</c:v>
                </c:pt>
                <c:pt idx="369">
                  <c:v>0.85366660010000062</c:v>
                </c:pt>
                <c:pt idx="370">
                  <c:v>0.85366660010000062</c:v>
                </c:pt>
                <c:pt idx="371">
                  <c:v>0.85366660010000062</c:v>
                </c:pt>
                <c:pt idx="372">
                  <c:v>0.85366660010000062</c:v>
                </c:pt>
                <c:pt idx="373">
                  <c:v>0.85228749410000004</c:v>
                </c:pt>
                <c:pt idx="374">
                  <c:v>0.85228749410000004</c:v>
                </c:pt>
                <c:pt idx="375">
                  <c:v>0.85228749410000004</c:v>
                </c:pt>
                <c:pt idx="376">
                  <c:v>0.85228749410000004</c:v>
                </c:pt>
                <c:pt idx="377">
                  <c:v>0.85228749410000004</c:v>
                </c:pt>
                <c:pt idx="378">
                  <c:v>0.85090838810000002</c:v>
                </c:pt>
                <c:pt idx="379">
                  <c:v>0.85090838810000002</c:v>
                </c:pt>
                <c:pt idx="380">
                  <c:v>0.85090838810000002</c:v>
                </c:pt>
                <c:pt idx="381">
                  <c:v>0.85090838810000002</c:v>
                </c:pt>
                <c:pt idx="382">
                  <c:v>0.849529282100001</c:v>
                </c:pt>
                <c:pt idx="383">
                  <c:v>0.849529282100001</c:v>
                </c:pt>
                <c:pt idx="384">
                  <c:v>0.84815017620000088</c:v>
                </c:pt>
                <c:pt idx="385">
                  <c:v>0.84815017620000088</c:v>
                </c:pt>
                <c:pt idx="386">
                  <c:v>0.84677107020000153</c:v>
                </c:pt>
                <c:pt idx="387">
                  <c:v>0.84677107020000153</c:v>
                </c:pt>
                <c:pt idx="388">
                  <c:v>0.84677107020000153</c:v>
                </c:pt>
                <c:pt idx="389">
                  <c:v>0.84539196420000062</c:v>
                </c:pt>
                <c:pt idx="390">
                  <c:v>0.84401285820000005</c:v>
                </c:pt>
                <c:pt idx="391">
                  <c:v>0.84401285820000005</c:v>
                </c:pt>
                <c:pt idx="392">
                  <c:v>0.84401285820000005</c:v>
                </c:pt>
                <c:pt idx="393">
                  <c:v>0.84401285820000005</c:v>
                </c:pt>
                <c:pt idx="394">
                  <c:v>0.84263375230000115</c:v>
                </c:pt>
                <c:pt idx="395">
                  <c:v>0.84125464630000102</c:v>
                </c:pt>
                <c:pt idx="396">
                  <c:v>0.84125464630000102</c:v>
                </c:pt>
                <c:pt idx="397">
                  <c:v>0.84125464630000102</c:v>
                </c:pt>
                <c:pt idx="398">
                  <c:v>0.839875540300001</c:v>
                </c:pt>
                <c:pt idx="399">
                  <c:v>0.839875540300001</c:v>
                </c:pt>
                <c:pt idx="400">
                  <c:v>0.83849643430000065</c:v>
                </c:pt>
                <c:pt idx="401">
                  <c:v>0.83849643430000065</c:v>
                </c:pt>
                <c:pt idx="402">
                  <c:v>0.83711505630000116</c:v>
                </c:pt>
                <c:pt idx="403">
                  <c:v>0.83711505630000116</c:v>
                </c:pt>
                <c:pt idx="404">
                  <c:v>0.83573139510000005</c:v>
                </c:pt>
                <c:pt idx="405">
                  <c:v>0.83573139510000005</c:v>
                </c:pt>
                <c:pt idx="406">
                  <c:v>0.83573139510000005</c:v>
                </c:pt>
                <c:pt idx="407">
                  <c:v>0.83434773380000005</c:v>
                </c:pt>
                <c:pt idx="408">
                  <c:v>0.83296407260000116</c:v>
                </c:pt>
                <c:pt idx="409">
                  <c:v>0.83296407260000116</c:v>
                </c:pt>
                <c:pt idx="410">
                  <c:v>0.83296407260000116</c:v>
                </c:pt>
                <c:pt idx="411">
                  <c:v>0.83296407260000116</c:v>
                </c:pt>
                <c:pt idx="412">
                  <c:v>0.83157810909999996</c:v>
                </c:pt>
                <c:pt idx="413">
                  <c:v>0.83157810909999996</c:v>
                </c:pt>
                <c:pt idx="414">
                  <c:v>0.83157810909999996</c:v>
                </c:pt>
                <c:pt idx="415">
                  <c:v>0.83019214559999999</c:v>
                </c:pt>
                <c:pt idx="416">
                  <c:v>0.83019214559999999</c:v>
                </c:pt>
                <c:pt idx="417">
                  <c:v>0.828806182</c:v>
                </c:pt>
                <c:pt idx="418">
                  <c:v>0.828806182</c:v>
                </c:pt>
                <c:pt idx="419">
                  <c:v>0.828806182</c:v>
                </c:pt>
                <c:pt idx="420">
                  <c:v>0.828806182</c:v>
                </c:pt>
                <c:pt idx="421">
                  <c:v>0.82742021850000114</c:v>
                </c:pt>
                <c:pt idx="422">
                  <c:v>0.82742021850000114</c:v>
                </c:pt>
                <c:pt idx="423">
                  <c:v>0.82742021850000114</c:v>
                </c:pt>
                <c:pt idx="424">
                  <c:v>0.82742021850000114</c:v>
                </c:pt>
                <c:pt idx="425">
                  <c:v>0.82742021850000114</c:v>
                </c:pt>
                <c:pt idx="426">
                  <c:v>0.82742021850000114</c:v>
                </c:pt>
                <c:pt idx="427">
                  <c:v>0.82742021850000114</c:v>
                </c:pt>
                <c:pt idx="428">
                  <c:v>0.82742021850000114</c:v>
                </c:pt>
                <c:pt idx="429">
                  <c:v>0.82742021850000114</c:v>
                </c:pt>
                <c:pt idx="430">
                  <c:v>0.82742021850000114</c:v>
                </c:pt>
                <c:pt idx="431">
                  <c:v>0.82602959630000128</c:v>
                </c:pt>
                <c:pt idx="432">
                  <c:v>0.82602959630000128</c:v>
                </c:pt>
                <c:pt idx="433">
                  <c:v>0.82463897410000064</c:v>
                </c:pt>
                <c:pt idx="434">
                  <c:v>0.82463897410000064</c:v>
                </c:pt>
                <c:pt idx="435">
                  <c:v>0.82463897410000064</c:v>
                </c:pt>
                <c:pt idx="436">
                  <c:v>0.82046710749999996</c:v>
                </c:pt>
                <c:pt idx="437">
                  <c:v>0.81907648519999998</c:v>
                </c:pt>
                <c:pt idx="438">
                  <c:v>0.81907648519999998</c:v>
                </c:pt>
                <c:pt idx="439">
                  <c:v>0.81907648519999998</c:v>
                </c:pt>
                <c:pt idx="440">
                  <c:v>0.81907648519999998</c:v>
                </c:pt>
                <c:pt idx="441">
                  <c:v>0.81907648519999998</c:v>
                </c:pt>
                <c:pt idx="442">
                  <c:v>0.81907648519999998</c:v>
                </c:pt>
                <c:pt idx="443">
                  <c:v>0.81907648519999998</c:v>
                </c:pt>
                <c:pt idx="444">
                  <c:v>0.81768112500000001</c:v>
                </c:pt>
                <c:pt idx="445">
                  <c:v>0.81768112500000001</c:v>
                </c:pt>
                <c:pt idx="446">
                  <c:v>0.81768112500000001</c:v>
                </c:pt>
                <c:pt idx="447">
                  <c:v>0.81628576469999992</c:v>
                </c:pt>
                <c:pt idx="448">
                  <c:v>0.81628576469999992</c:v>
                </c:pt>
                <c:pt idx="449">
                  <c:v>0.81628576469999992</c:v>
                </c:pt>
                <c:pt idx="450">
                  <c:v>0.81489040440000116</c:v>
                </c:pt>
                <c:pt idx="451">
                  <c:v>0.81489040440000116</c:v>
                </c:pt>
                <c:pt idx="452">
                  <c:v>0.81489040440000116</c:v>
                </c:pt>
                <c:pt idx="453">
                  <c:v>0.81489040440000116</c:v>
                </c:pt>
                <c:pt idx="454">
                  <c:v>0.8134926507000001</c:v>
                </c:pt>
                <c:pt idx="455">
                  <c:v>0.8134926507000001</c:v>
                </c:pt>
                <c:pt idx="456">
                  <c:v>0.8134926507000001</c:v>
                </c:pt>
                <c:pt idx="457">
                  <c:v>0.8134926507000001</c:v>
                </c:pt>
                <c:pt idx="458">
                  <c:v>0.8134926507000001</c:v>
                </c:pt>
                <c:pt idx="459">
                  <c:v>0.8134926507000001</c:v>
                </c:pt>
                <c:pt idx="460">
                  <c:v>0.8134926507000001</c:v>
                </c:pt>
                <c:pt idx="461">
                  <c:v>0.8134926507000001</c:v>
                </c:pt>
                <c:pt idx="462">
                  <c:v>0.8134926507000001</c:v>
                </c:pt>
                <c:pt idx="463">
                  <c:v>0.8134926507000001</c:v>
                </c:pt>
                <c:pt idx="464">
                  <c:v>0.8134926507000001</c:v>
                </c:pt>
                <c:pt idx="465">
                  <c:v>0.8134926507000001</c:v>
                </c:pt>
                <c:pt idx="466">
                  <c:v>0.81209007720000115</c:v>
                </c:pt>
                <c:pt idx="467">
                  <c:v>0.81209007720000115</c:v>
                </c:pt>
                <c:pt idx="468">
                  <c:v>0.81068750360000064</c:v>
                </c:pt>
                <c:pt idx="469">
                  <c:v>0.81068750360000064</c:v>
                </c:pt>
                <c:pt idx="470">
                  <c:v>0.81068750360000064</c:v>
                </c:pt>
                <c:pt idx="471">
                  <c:v>0.81068750360000064</c:v>
                </c:pt>
                <c:pt idx="472">
                  <c:v>0.81068750360000064</c:v>
                </c:pt>
                <c:pt idx="473">
                  <c:v>0.81068750360000064</c:v>
                </c:pt>
                <c:pt idx="474">
                  <c:v>0.80928249929999996</c:v>
                </c:pt>
                <c:pt idx="475">
                  <c:v>0.80928249929999996</c:v>
                </c:pt>
                <c:pt idx="476">
                  <c:v>0.80928249929999996</c:v>
                </c:pt>
                <c:pt idx="477">
                  <c:v>0.80928249929999996</c:v>
                </c:pt>
                <c:pt idx="478">
                  <c:v>0.80928249929999996</c:v>
                </c:pt>
                <c:pt idx="479">
                  <c:v>0.80787749490000005</c:v>
                </c:pt>
                <c:pt idx="480">
                  <c:v>0.80647249060000004</c:v>
                </c:pt>
                <c:pt idx="481">
                  <c:v>0.80647249060000004</c:v>
                </c:pt>
                <c:pt idx="482">
                  <c:v>0.80647249060000004</c:v>
                </c:pt>
                <c:pt idx="483">
                  <c:v>0.80506748630000002</c:v>
                </c:pt>
                <c:pt idx="484">
                  <c:v>0.80366248189999956</c:v>
                </c:pt>
                <c:pt idx="485">
                  <c:v>0.80366248189999956</c:v>
                </c:pt>
                <c:pt idx="486">
                  <c:v>0.80366248189999956</c:v>
                </c:pt>
                <c:pt idx="487">
                  <c:v>0.80366248189999956</c:v>
                </c:pt>
                <c:pt idx="488">
                  <c:v>0.80366248189999956</c:v>
                </c:pt>
                <c:pt idx="489">
                  <c:v>0.80225501700000101</c:v>
                </c:pt>
                <c:pt idx="490">
                  <c:v>0.80084755200000102</c:v>
                </c:pt>
                <c:pt idx="491">
                  <c:v>0.80084755200000102</c:v>
                </c:pt>
                <c:pt idx="492">
                  <c:v>0.80084755200000102</c:v>
                </c:pt>
                <c:pt idx="493">
                  <c:v>0.79944008710000003</c:v>
                </c:pt>
                <c:pt idx="494">
                  <c:v>0.79944008710000003</c:v>
                </c:pt>
                <c:pt idx="495">
                  <c:v>0.79944008710000003</c:v>
                </c:pt>
                <c:pt idx="496">
                  <c:v>0.79944008710000003</c:v>
                </c:pt>
                <c:pt idx="497">
                  <c:v>0.79944008710000003</c:v>
                </c:pt>
                <c:pt idx="498">
                  <c:v>0.79803262220000004</c:v>
                </c:pt>
                <c:pt idx="499">
                  <c:v>0.79803262220000004</c:v>
                </c:pt>
                <c:pt idx="500">
                  <c:v>0.79803262220000004</c:v>
                </c:pt>
                <c:pt idx="501">
                  <c:v>0.79803262220000004</c:v>
                </c:pt>
                <c:pt idx="502">
                  <c:v>0.79803262220000004</c:v>
                </c:pt>
                <c:pt idx="503">
                  <c:v>0.79803262220000004</c:v>
                </c:pt>
                <c:pt idx="504">
                  <c:v>0.79803262220000004</c:v>
                </c:pt>
                <c:pt idx="505">
                  <c:v>0.79662267050000102</c:v>
                </c:pt>
                <c:pt idx="506">
                  <c:v>0.79662267050000102</c:v>
                </c:pt>
                <c:pt idx="507">
                  <c:v>0.79662267050000102</c:v>
                </c:pt>
                <c:pt idx="508">
                  <c:v>0.79521271889999956</c:v>
                </c:pt>
                <c:pt idx="509">
                  <c:v>0.79521271889999956</c:v>
                </c:pt>
                <c:pt idx="510">
                  <c:v>0.79521271889999956</c:v>
                </c:pt>
                <c:pt idx="511">
                  <c:v>0.79521271889999956</c:v>
                </c:pt>
                <c:pt idx="512">
                  <c:v>0.79521271889999956</c:v>
                </c:pt>
                <c:pt idx="513">
                  <c:v>0.79380026290000005</c:v>
                </c:pt>
                <c:pt idx="514">
                  <c:v>0.79380026290000005</c:v>
                </c:pt>
                <c:pt idx="515">
                  <c:v>0.79238780689999999</c:v>
                </c:pt>
                <c:pt idx="516">
                  <c:v>0.79238780689999999</c:v>
                </c:pt>
                <c:pt idx="517">
                  <c:v>0.79097535100000005</c:v>
                </c:pt>
                <c:pt idx="518">
                  <c:v>0.79097535100000005</c:v>
                </c:pt>
                <c:pt idx="519">
                  <c:v>0.79097535100000005</c:v>
                </c:pt>
                <c:pt idx="520">
                  <c:v>0.79097535100000005</c:v>
                </c:pt>
                <c:pt idx="521">
                  <c:v>0.79097535100000005</c:v>
                </c:pt>
                <c:pt idx="522">
                  <c:v>0.78956289499999899</c:v>
                </c:pt>
                <c:pt idx="523">
                  <c:v>0.78956289499999899</c:v>
                </c:pt>
                <c:pt idx="524">
                  <c:v>0.78956289499999899</c:v>
                </c:pt>
                <c:pt idx="525">
                  <c:v>0.78956289499999899</c:v>
                </c:pt>
                <c:pt idx="526">
                  <c:v>0.78956289499999899</c:v>
                </c:pt>
                <c:pt idx="527">
                  <c:v>0.78956289499999899</c:v>
                </c:pt>
                <c:pt idx="528">
                  <c:v>0.78956289499999899</c:v>
                </c:pt>
                <c:pt idx="529">
                  <c:v>0.78956289499999899</c:v>
                </c:pt>
                <c:pt idx="530">
                  <c:v>0.78814790770000009</c:v>
                </c:pt>
                <c:pt idx="531">
                  <c:v>0.78814790770000009</c:v>
                </c:pt>
                <c:pt idx="532">
                  <c:v>0.78814790770000009</c:v>
                </c:pt>
                <c:pt idx="533">
                  <c:v>0.78814790770000009</c:v>
                </c:pt>
                <c:pt idx="534">
                  <c:v>0.78814790770000009</c:v>
                </c:pt>
                <c:pt idx="535">
                  <c:v>0.78814790770000009</c:v>
                </c:pt>
                <c:pt idx="536">
                  <c:v>0.78814790770000009</c:v>
                </c:pt>
                <c:pt idx="537">
                  <c:v>0.78672782140000064</c:v>
                </c:pt>
                <c:pt idx="538">
                  <c:v>0.78672782140000064</c:v>
                </c:pt>
                <c:pt idx="539">
                  <c:v>0.78672782140000064</c:v>
                </c:pt>
                <c:pt idx="540">
                  <c:v>0.78672782140000064</c:v>
                </c:pt>
                <c:pt idx="541">
                  <c:v>0.78672782140000064</c:v>
                </c:pt>
                <c:pt idx="542">
                  <c:v>0.78672782140000064</c:v>
                </c:pt>
                <c:pt idx="543">
                  <c:v>0.78672782140000064</c:v>
                </c:pt>
                <c:pt idx="544">
                  <c:v>0.78672782140000064</c:v>
                </c:pt>
                <c:pt idx="545">
                  <c:v>0.78672782140000064</c:v>
                </c:pt>
                <c:pt idx="546">
                  <c:v>0.78672782140000064</c:v>
                </c:pt>
                <c:pt idx="547">
                  <c:v>0.78672782140000064</c:v>
                </c:pt>
                <c:pt idx="548">
                  <c:v>0.78672782140000064</c:v>
                </c:pt>
                <c:pt idx="549">
                  <c:v>0.78672782140000064</c:v>
                </c:pt>
                <c:pt idx="550">
                  <c:v>0.78530258979999845</c:v>
                </c:pt>
                <c:pt idx="551">
                  <c:v>0.78530258979999845</c:v>
                </c:pt>
                <c:pt idx="552">
                  <c:v>0.78387476690000002</c:v>
                </c:pt>
                <c:pt idx="553">
                  <c:v>0.78387476690000002</c:v>
                </c:pt>
                <c:pt idx="554">
                  <c:v>0.78387476690000002</c:v>
                </c:pt>
                <c:pt idx="555">
                  <c:v>0.78387476690000002</c:v>
                </c:pt>
                <c:pt idx="556">
                  <c:v>0.78387476690000002</c:v>
                </c:pt>
                <c:pt idx="557">
                  <c:v>0.78387476690000002</c:v>
                </c:pt>
                <c:pt idx="558">
                  <c:v>0.78387476690000002</c:v>
                </c:pt>
                <c:pt idx="559">
                  <c:v>0.78387476690000002</c:v>
                </c:pt>
                <c:pt idx="560">
                  <c:v>0.78387476690000002</c:v>
                </c:pt>
                <c:pt idx="561">
                  <c:v>0.78387476690000002</c:v>
                </c:pt>
                <c:pt idx="562">
                  <c:v>0.78387476690000002</c:v>
                </c:pt>
                <c:pt idx="563">
                  <c:v>0.78387476690000002</c:v>
                </c:pt>
                <c:pt idx="564">
                  <c:v>0.78387476690000002</c:v>
                </c:pt>
                <c:pt idx="565">
                  <c:v>0.78387476690000002</c:v>
                </c:pt>
                <c:pt idx="566">
                  <c:v>0.78387476690000002</c:v>
                </c:pt>
                <c:pt idx="567">
                  <c:v>0.78387476690000002</c:v>
                </c:pt>
                <c:pt idx="568">
                  <c:v>0.78387476690000002</c:v>
                </c:pt>
                <c:pt idx="569">
                  <c:v>0.78242850350000004</c:v>
                </c:pt>
                <c:pt idx="570">
                  <c:v>0.78242850350000004</c:v>
                </c:pt>
                <c:pt idx="571">
                  <c:v>0.78242850350000004</c:v>
                </c:pt>
                <c:pt idx="572">
                  <c:v>0.78242850350000004</c:v>
                </c:pt>
                <c:pt idx="573">
                  <c:v>0.78242850350000004</c:v>
                </c:pt>
                <c:pt idx="574">
                  <c:v>0.78242850350000004</c:v>
                </c:pt>
                <c:pt idx="575">
                  <c:v>0.78097687360000101</c:v>
                </c:pt>
                <c:pt idx="576">
                  <c:v>0.78097687360000101</c:v>
                </c:pt>
                <c:pt idx="577">
                  <c:v>0.77806820740000115</c:v>
                </c:pt>
                <c:pt idx="578">
                  <c:v>0.77806820740000115</c:v>
                </c:pt>
                <c:pt idx="579">
                  <c:v>0.77806820740000115</c:v>
                </c:pt>
                <c:pt idx="580">
                  <c:v>0.77806820740000115</c:v>
                </c:pt>
                <c:pt idx="581">
                  <c:v>0.77806820740000115</c:v>
                </c:pt>
                <c:pt idx="582">
                  <c:v>0.77806820740000115</c:v>
                </c:pt>
                <c:pt idx="583">
                  <c:v>0.77806820740000115</c:v>
                </c:pt>
                <c:pt idx="584">
                  <c:v>0.77661115090000088</c:v>
                </c:pt>
                <c:pt idx="585">
                  <c:v>0.77661115090000088</c:v>
                </c:pt>
                <c:pt idx="586">
                  <c:v>0.77661115090000088</c:v>
                </c:pt>
                <c:pt idx="587">
                  <c:v>0.77515409430000115</c:v>
                </c:pt>
                <c:pt idx="588">
                  <c:v>0.77515409430000115</c:v>
                </c:pt>
                <c:pt idx="589">
                  <c:v>0.77515409430000115</c:v>
                </c:pt>
                <c:pt idx="590">
                  <c:v>0.77515409430000115</c:v>
                </c:pt>
                <c:pt idx="591">
                  <c:v>0.77515409430000115</c:v>
                </c:pt>
                <c:pt idx="592">
                  <c:v>0.77515409430000115</c:v>
                </c:pt>
                <c:pt idx="593">
                  <c:v>0.77515409430000115</c:v>
                </c:pt>
                <c:pt idx="594">
                  <c:v>0.77515409430000115</c:v>
                </c:pt>
                <c:pt idx="595">
                  <c:v>0.77369703770000164</c:v>
                </c:pt>
                <c:pt idx="596">
                  <c:v>0.77369703770000164</c:v>
                </c:pt>
                <c:pt idx="597">
                  <c:v>0.77369703770000164</c:v>
                </c:pt>
                <c:pt idx="598">
                  <c:v>0.77369703770000164</c:v>
                </c:pt>
                <c:pt idx="599">
                  <c:v>0.77223723200000116</c:v>
                </c:pt>
                <c:pt idx="600">
                  <c:v>0.77223723200000116</c:v>
                </c:pt>
                <c:pt idx="601">
                  <c:v>0.77223723200000116</c:v>
                </c:pt>
                <c:pt idx="602">
                  <c:v>0.77223723200000116</c:v>
                </c:pt>
                <c:pt idx="603">
                  <c:v>0.77223723200000116</c:v>
                </c:pt>
                <c:pt idx="604">
                  <c:v>0.77223723200000116</c:v>
                </c:pt>
                <c:pt idx="605">
                  <c:v>0.77223723200000116</c:v>
                </c:pt>
                <c:pt idx="606">
                  <c:v>0.77223723200000116</c:v>
                </c:pt>
                <c:pt idx="607">
                  <c:v>0.77223723200000116</c:v>
                </c:pt>
                <c:pt idx="608">
                  <c:v>0.77223723200000116</c:v>
                </c:pt>
                <c:pt idx="609">
                  <c:v>0.77223723200000116</c:v>
                </c:pt>
                <c:pt idx="610">
                  <c:v>0.77223723200000116</c:v>
                </c:pt>
                <c:pt idx="611">
                  <c:v>0.77223723200000116</c:v>
                </c:pt>
                <c:pt idx="612">
                  <c:v>0.77076910040000102</c:v>
                </c:pt>
                <c:pt idx="613">
                  <c:v>0.77076910040000102</c:v>
                </c:pt>
                <c:pt idx="614">
                  <c:v>0.77076910040000102</c:v>
                </c:pt>
                <c:pt idx="615">
                  <c:v>0.77076910040000102</c:v>
                </c:pt>
                <c:pt idx="616">
                  <c:v>0.76929816700000064</c:v>
                </c:pt>
                <c:pt idx="617">
                  <c:v>0.76782723360000205</c:v>
                </c:pt>
                <c:pt idx="618">
                  <c:v>0.76635630020000001</c:v>
                </c:pt>
                <c:pt idx="619">
                  <c:v>0.76635630020000001</c:v>
                </c:pt>
                <c:pt idx="620">
                  <c:v>0.76635630020000001</c:v>
                </c:pt>
                <c:pt idx="621">
                  <c:v>0.76635630020000001</c:v>
                </c:pt>
                <c:pt idx="622">
                  <c:v>0.76635630020000001</c:v>
                </c:pt>
                <c:pt idx="623">
                  <c:v>0.76635630020000001</c:v>
                </c:pt>
                <c:pt idx="624">
                  <c:v>0.76487969850000215</c:v>
                </c:pt>
                <c:pt idx="625">
                  <c:v>0.76487969850000215</c:v>
                </c:pt>
                <c:pt idx="626">
                  <c:v>0.76487969850000215</c:v>
                </c:pt>
                <c:pt idx="627">
                  <c:v>0.76487969850000215</c:v>
                </c:pt>
                <c:pt idx="628">
                  <c:v>0.76487969850000215</c:v>
                </c:pt>
                <c:pt idx="629">
                  <c:v>0.76487969850000215</c:v>
                </c:pt>
                <c:pt idx="630">
                  <c:v>0.76487969850000215</c:v>
                </c:pt>
                <c:pt idx="631">
                  <c:v>0.76487969850000215</c:v>
                </c:pt>
                <c:pt idx="632">
                  <c:v>0.76487969850000215</c:v>
                </c:pt>
                <c:pt idx="633">
                  <c:v>0.76487969850000215</c:v>
                </c:pt>
                <c:pt idx="634">
                  <c:v>0.76487969850000215</c:v>
                </c:pt>
                <c:pt idx="635">
                  <c:v>0.76339737350000114</c:v>
                </c:pt>
                <c:pt idx="636">
                  <c:v>0.76339737350000114</c:v>
                </c:pt>
                <c:pt idx="637">
                  <c:v>0.76339737350000114</c:v>
                </c:pt>
                <c:pt idx="638">
                  <c:v>0.76339737350000114</c:v>
                </c:pt>
                <c:pt idx="639">
                  <c:v>0.76339737350000114</c:v>
                </c:pt>
                <c:pt idx="640">
                  <c:v>0.76339737350000114</c:v>
                </c:pt>
                <c:pt idx="641">
                  <c:v>0.76339737350000114</c:v>
                </c:pt>
                <c:pt idx="642">
                  <c:v>0.76339737350000114</c:v>
                </c:pt>
                <c:pt idx="643">
                  <c:v>0.76339737350000114</c:v>
                </c:pt>
                <c:pt idx="644">
                  <c:v>0.76339737350000114</c:v>
                </c:pt>
                <c:pt idx="645">
                  <c:v>0.76339737350000114</c:v>
                </c:pt>
                <c:pt idx="646">
                  <c:v>0.76339737350000114</c:v>
                </c:pt>
                <c:pt idx="647">
                  <c:v>0.76339737350000114</c:v>
                </c:pt>
                <c:pt idx="648">
                  <c:v>0.76339737350000114</c:v>
                </c:pt>
                <c:pt idx="649">
                  <c:v>0.76339737350000114</c:v>
                </c:pt>
                <c:pt idx="650">
                  <c:v>0.76339737350000114</c:v>
                </c:pt>
                <c:pt idx="651">
                  <c:v>0.76339737350000114</c:v>
                </c:pt>
                <c:pt idx="652">
                  <c:v>0.76339737350000114</c:v>
                </c:pt>
                <c:pt idx="653">
                  <c:v>0.761897575100001</c:v>
                </c:pt>
                <c:pt idx="654">
                  <c:v>0.761897575100001</c:v>
                </c:pt>
                <c:pt idx="655">
                  <c:v>0.761897575100001</c:v>
                </c:pt>
                <c:pt idx="656">
                  <c:v>0.761897575100001</c:v>
                </c:pt>
                <c:pt idx="657">
                  <c:v>0.76039777670000064</c:v>
                </c:pt>
                <c:pt idx="658">
                  <c:v>0.75889797830000116</c:v>
                </c:pt>
                <c:pt idx="659">
                  <c:v>0.75739818000000003</c:v>
                </c:pt>
                <c:pt idx="660">
                  <c:v>0.75739818000000003</c:v>
                </c:pt>
                <c:pt idx="661">
                  <c:v>0.75739818000000003</c:v>
                </c:pt>
                <c:pt idx="662">
                  <c:v>0.75739818000000003</c:v>
                </c:pt>
                <c:pt idx="663">
                  <c:v>0.75739818000000003</c:v>
                </c:pt>
                <c:pt idx="664">
                  <c:v>0.75739818000000003</c:v>
                </c:pt>
                <c:pt idx="665">
                  <c:v>0.75739818000000003</c:v>
                </c:pt>
                <c:pt idx="666">
                  <c:v>0.75739818000000003</c:v>
                </c:pt>
                <c:pt idx="667">
                  <c:v>0.75739818000000003</c:v>
                </c:pt>
                <c:pt idx="668">
                  <c:v>0.75739818000000003</c:v>
                </c:pt>
                <c:pt idx="669">
                  <c:v>0.75739818000000003</c:v>
                </c:pt>
                <c:pt idx="670">
                  <c:v>0.75739818000000003</c:v>
                </c:pt>
                <c:pt idx="671">
                  <c:v>0.75739818000000003</c:v>
                </c:pt>
                <c:pt idx="672">
                  <c:v>0.75739818000000003</c:v>
                </c:pt>
                <c:pt idx="673">
                  <c:v>0.75588941860000203</c:v>
                </c:pt>
                <c:pt idx="674">
                  <c:v>0.75438065730000115</c:v>
                </c:pt>
                <c:pt idx="675">
                  <c:v>0.75438065730000115</c:v>
                </c:pt>
                <c:pt idx="676">
                  <c:v>0.75287189600000215</c:v>
                </c:pt>
                <c:pt idx="677">
                  <c:v>0.75287189600000215</c:v>
                </c:pt>
                <c:pt idx="678">
                  <c:v>0.75136313469999993</c:v>
                </c:pt>
                <c:pt idx="679">
                  <c:v>0.75136313469999993</c:v>
                </c:pt>
                <c:pt idx="680">
                  <c:v>0.74985133770000101</c:v>
                </c:pt>
                <c:pt idx="681">
                  <c:v>0.74985133770000101</c:v>
                </c:pt>
                <c:pt idx="682">
                  <c:v>0.74985133770000101</c:v>
                </c:pt>
                <c:pt idx="683">
                  <c:v>0.74985133770000101</c:v>
                </c:pt>
                <c:pt idx="684">
                  <c:v>0.74985133770000101</c:v>
                </c:pt>
                <c:pt idx="685">
                  <c:v>0.74985133770000101</c:v>
                </c:pt>
                <c:pt idx="686">
                  <c:v>0.74985133770000101</c:v>
                </c:pt>
                <c:pt idx="687">
                  <c:v>0.74985133770000101</c:v>
                </c:pt>
                <c:pt idx="688">
                  <c:v>0.74985133770000101</c:v>
                </c:pt>
                <c:pt idx="689">
                  <c:v>0.74985133770000101</c:v>
                </c:pt>
                <c:pt idx="690">
                  <c:v>0.74985133770000101</c:v>
                </c:pt>
                <c:pt idx="691">
                  <c:v>0.74985133770000101</c:v>
                </c:pt>
                <c:pt idx="692">
                  <c:v>0.74985133770000101</c:v>
                </c:pt>
                <c:pt idx="693">
                  <c:v>0.74985133770000101</c:v>
                </c:pt>
                <c:pt idx="694">
                  <c:v>0.74833648650000062</c:v>
                </c:pt>
                <c:pt idx="695">
                  <c:v>0.74833648650000062</c:v>
                </c:pt>
                <c:pt idx="696">
                  <c:v>0.74833648650000062</c:v>
                </c:pt>
                <c:pt idx="697">
                  <c:v>0.7468216353000019</c:v>
                </c:pt>
                <c:pt idx="698">
                  <c:v>0.7468216353000019</c:v>
                </c:pt>
                <c:pt idx="699">
                  <c:v>0.7468216353000019</c:v>
                </c:pt>
                <c:pt idx="700">
                  <c:v>0.7468216353000019</c:v>
                </c:pt>
                <c:pt idx="701">
                  <c:v>0.74530061360000177</c:v>
                </c:pt>
                <c:pt idx="702">
                  <c:v>0.74377648150000064</c:v>
                </c:pt>
                <c:pt idx="703">
                  <c:v>0.74377648150000064</c:v>
                </c:pt>
                <c:pt idx="704">
                  <c:v>0.74225234939999996</c:v>
                </c:pt>
                <c:pt idx="705">
                  <c:v>0.74225234939999996</c:v>
                </c:pt>
                <c:pt idx="706">
                  <c:v>0.74225234939999996</c:v>
                </c:pt>
                <c:pt idx="707">
                  <c:v>0.74225234939999996</c:v>
                </c:pt>
                <c:pt idx="708">
                  <c:v>0.74072193210000215</c:v>
                </c:pt>
                <c:pt idx="709">
                  <c:v>0.73919151490000101</c:v>
                </c:pt>
                <c:pt idx="710">
                  <c:v>0.73919151490000101</c:v>
                </c:pt>
                <c:pt idx="711">
                  <c:v>0.73766109770000088</c:v>
                </c:pt>
                <c:pt idx="712">
                  <c:v>0.73766109770000088</c:v>
                </c:pt>
                <c:pt idx="713">
                  <c:v>0.73766109770000088</c:v>
                </c:pt>
                <c:pt idx="714">
                  <c:v>0.73612749870000005</c:v>
                </c:pt>
                <c:pt idx="715">
                  <c:v>0.73612749870000005</c:v>
                </c:pt>
                <c:pt idx="716">
                  <c:v>0.73612749870000005</c:v>
                </c:pt>
                <c:pt idx="717">
                  <c:v>0.73612749870000005</c:v>
                </c:pt>
                <c:pt idx="718">
                  <c:v>0.73612749870000005</c:v>
                </c:pt>
                <c:pt idx="719">
                  <c:v>0.73612749870000005</c:v>
                </c:pt>
                <c:pt idx="720">
                  <c:v>0.73612749870000005</c:v>
                </c:pt>
                <c:pt idx="721">
                  <c:v>0.73612749870000005</c:v>
                </c:pt>
                <c:pt idx="722">
                  <c:v>0.73612749870000005</c:v>
                </c:pt>
                <c:pt idx="723">
                  <c:v>0.73612749870000005</c:v>
                </c:pt>
                <c:pt idx="724">
                  <c:v>0.73458425450000064</c:v>
                </c:pt>
                <c:pt idx="725">
                  <c:v>0.73458425450000064</c:v>
                </c:pt>
                <c:pt idx="726">
                  <c:v>0.73303776129999998</c:v>
                </c:pt>
                <c:pt idx="727">
                  <c:v>0.73303776129999998</c:v>
                </c:pt>
                <c:pt idx="728">
                  <c:v>0.73149126820000065</c:v>
                </c:pt>
                <c:pt idx="729">
                  <c:v>0.73149126820000065</c:v>
                </c:pt>
                <c:pt idx="730">
                  <c:v>0.73149126820000065</c:v>
                </c:pt>
                <c:pt idx="731">
                  <c:v>0.73149126820000065</c:v>
                </c:pt>
                <c:pt idx="732">
                  <c:v>0.73149126820000065</c:v>
                </c:pt>
                <c:pt idx="733">
                  <c:v>0.73149126820000065</c:v>
                </c:pt>
                <c:pt idx="734">
                  <c:v>0.72994477500000088</c:v>
                </c:pt>
                <c:pt idx="735">
                  <c:v>0.72994477500000088</c:v>
                </c:pt>
                <c:pt idx="736">
                  <c:v>0.72994477500000088</c:v>
                </c:pt>
                <c:pt idx="737">
                  <c:v>0.72994477500000088</c:v>
                </c:pt>
                <c:pt idx="738">
                  <c:v>0.72994477500000088</c:v>
                </c:pt>
                <c:pt idx="739">
                  <c:v>0.72994477500000088</c:v>
                </c:pt>
                <c:pt idx="740">
                  <c:v>0.72994477500000088</c:v>
                </c:pt>
                <c:pt idx="741">
                  <c:v>0.72994477500000088</c:v>
                </c:pt>
                <c:pt idx="742">
                  <c:v>0.72838838959999996</c:v>
                </c:pt>
                <c:pt idx="743">
                  <c:v>0.72838838959999996</c:v>
                </c:pt>
                <c:pt idx="744">
                  <c:v>0.72838838959999996</c:v>
                </c:pt>
                <c:pt idx="745">
                  <c:v>0.72683200410000004</c:v>
                </c:pt>
                <c:pt idx="746">
                  <c:v>0.72683200410000004</c:v>
                </c:pt>
                <c:pt idx="747">
                  <c:v>0.72683200410000004</c:v>
                </c:pt>
                <c:pt idx="748">
                  <c:v>0.72683200410000004</c:v>
                </c:pt>
                <c:pt idx="749">
                  <c:v>0.72683200410000004</c:v>
                </c:pt>
                <c:pt idx="750">
                  <c:v>0.72526555579999996</c:v>
                </c:pt>
                <c:pt idx="751">
                  <c:v>0.72526555579999996</c:v>
                </c:pt>
                <c:pt idx="752">
                  <c:v>0.72526555579999996</c:v>
                </c:pt>
                <c:pt idx="753">
                  <c:v>0.72526555579999996</c:v>
                </c:pt>
                <c:pt idx="754">
                  <c:v>0.72526555579999996</c:v>
                </c:pt>
                <c:pt idx="755">
                  <c:v>0.72526555579999996</c:v>
                </c:pt>
                <c:pt idx="756">
                  <c:v>0.72526555579999996</c:v>
                </c:pt>
                <c:pt idx="757">
                  <c:v>0.72526555579999996</c:v>
                </c:pt>
                <c:pt idx="758">
                  <c:v>0.72526555579999996</c:v>
                </c:pt>
                <c:pt idx="759">
                  <c:v>0.72526555579999996</c:v>
                </c:pt>
                <c:pt idx="760">
                  <c:v>0.72526555579999996</c:v>
                </c:pt>
                <c:pt idx="761">
                  <c:v>0.72526555579999996</c:v>
                </c:pt>
                <c:pt idx="762">
                  <c:v>0.72526555579999996</c:v>
                </c:pt>
                <c:pt idx="763">
                  <c:v>0.72526555579999996</c:v>
                </c:pt>
                <c:pt idx="764">
                  <c:v>0.72526555579999996</c:v>
                </c:pt>
                <c:pt idx="765">
                  <c:v>0.72526555579999996</c:v>
                </c:pt>
                <c:pt idx="766">
                  <c:v>0.72369231170000003</c:v>
                </c:pt>
                <c:pt idx="767">
                  <c:v>0.72369231170000003</c:v>
                </c:pt>
                <c:pt idx="768">
                  <c:v>0.72369231170000003</c:v>
                </c:pt>
                <c:pt idx="769">
                  <c:v>0.72369231170000003</c:v>
                </c:pt>
                <c:pt idx="770">
                  <c:v>0.72369231170000003</c:v>
                </c:pt>
                <c:pt idx="771">
                  <c:v>0.72369231170000003</c:v>
                </c:pt>
                <c:pt idx="772">
                  <c:v>0.72369231170000003</c:v>
                </c:pt>
                <c:pt idx="773">
                  <c:v>0.72369231170000003</c:v>
                </c:pt>
                <c:pt idx="774">
                  <c:v>0.72369231170000003</c:v>
                </c:pt>
                <c:pt idx="775">
                  <c:v>0.72369231170000003</c:v>
                </c:pt>
                <c:pt idx="776">
                  <c:v>0.72369231170000003</c:v>
                </c:pt>
                <c:pt idx="777">
                  <c:v>0.72369231170000003</c:v>
                </c:pt>
                <c:pt idx="778">
                  <c:v>0.72369231170000003</c:v>
                </c:pt>
                <c:pt idx="779">
                  <c:v>0.722105267100001</c:v>
                </c:pt>
                <c:pt idx="780">
                  <c:v>0.722105267100001</c:v>
                </c:pt>
                <c:pt idx="781">
                  <c:v>0.722105267100001</c:v>
                </c:pt>
                <c:pt idx="782">
                  <c:v>0.722105267100001</c:v>
                </c:pt>
                <c:pt idx="783">
                  <c:v>0.72051472689999996</c:v>
                </c:pt>
                <c:pt idx="784">
                  <c:v>0.71892418670000002</c:v>
                </c:pt>
                <c:pt idx="785">
                  <c:v>0.71892418670000002</c:v>
                </c:pt>
                <c:pt idx="786">
                  <c:v>0.71892418670000002</c:v>
                </c:pt>
                <c:pt idx="787">
                  <c:v>0.71733011969999994</c:v>
                </c:pt>
                <c:pt idx="788">
                  <c:v>0.71733011969999994</c:v>
                </c:pt>
                <c:pt idx="789">
                  <c:v>0.71733011969999994</c:v>
                </c:pt>
                <c:pt idx="790">
                  <c:v>0.71733011969999994</c:v>
                </c:pt>
                <c:pt idx="791">
                  <c:v>0.71733011969999994</c:v>
                </c:pt>
                <c:pt idx="792">
                  <c:v>0.71733011969999994</c:v>
                </c:pt>
                <c:pt idx="793">
                  <c:v>0.71733011969999994</c:v>
                </c:pt>
                <c:pt idx="794">
                  <c:v>0.71733011969999994</c:v>
                </c:pt>
                <c:pt idx="795">
                  <c:v>0.71733011969999994</c:v>
                </c:pt>
                <c:pt idx="796">
                  <c:v>0.71733011969999994</c:v>
                </c:pt>
                <c:pt idx="797">
                  <c:v>0.71733011969999994</c:v>
                </c:pt>
                <c:pt idx="798">
                  <c:v>0.71733011969999994</c:v>
                </c:pt>
                <c:pt idx="799">
                  <c:v>0.71733011969999994</c:v>
                </c:pt>
                <c:pt idx="800">
                  <c:v>0.71733011969999994</c:v>
                </c:pt>
                <c:pt idx="801">
                  <c:v>0.71733011969999994</c:v>
                </c:pt>
                <c:pt idx="802">
                  <c:v>0.71733011969999994</c:v>
                </c:pt>
                <c:pt idx="803">
                  <c:v>0.71572175620000189</c:v>
                </c:pt>
                <c:pt idx="804">
                  <c:v>0.71572175620000189</c:v>
                </c:pt>
                <c:pt idx="805">
                  <c:v>0.71572175620000189</c:v>
                </c:pt>
                <c:pt idx="806">
                  <c:v>0.71572175620000189</c:v>
                </c:pt>
                <c:pt idx="807">
                  <c:v>0.71572175620000189</c:v>
                </c:pt>
                <c:pt idx="808">
                  <c:v>0.71572175620000189</c:v>
                </c:pt>
                <c:pt idx="809">
                  <c:v>0.71572175620000189</c:v>
                </c:pt>
                <c:pt idx="810">
                  <c:v>0.71572175620000189</c:v>
                </c:pt>
                <c:pt idx="811">
                  <c:v>0.71572175620000189</c:v>
                </c:pt>
                <c:pt idx="812">
                  <c:v>0.71572175620000189</c:v>
                </c:pt>
                <c:pt idx="813">
                  <c:v>0.71572175620000189</c:v>
                </c:pt>
                <c:pt idx="814">
                  <c:v>0.71411339270000007</c:v>
                </c:pt>
                <c:pt idx="815">
                  <c:v>0.71411339270000007</c:v>
                </c:pt>
                <c:pt idx="816">
                  <c:v>0.71411339270000007</c:v>
                </c:pt>
                <c:pt idx="817">
                  <c:v>0.71411339270000007</c:v>
                </c:pt>
                <c:pt idx="818">
                  <c:v>0.71411339270000007</c:v>
                </c:pt>
                <c:pt idx="819">
                  <c:v>0.71411339270000007</c:v>
                </c:pt>
                <c:pt idx="820">
                  <c:v>0.71411339270000007</c:v>
                </c:pt>
                <c:pt idx="821">
                  <c:v>0.71411339270000007</c:v>
                </c:pt>
                <c:pt idx="822">
                  <c:v>0.71411339270000007</c:v>
                </c:pt>
                <c:pt idx="823">
                  <c:v>0.71411339270000007</c:v>
                </c:pt>
                <c:pt idx="824">
                  <c:v>0.71411339270000007</c:v>
                </c:pt>
                <c:pt idx="825">
                  <c:v>0.71249408800000003</c:v>
                </c:pt>
                <c:pt idx="826">
                  <c:v>0.71249408800000003</c:v>
                </c:pt>
                <c:pt idx="827">
                  <c:v>0.71249408800000003</c:v>
                </c:pt>
                <c:pt idx="828">
                  <c:v>0.71249408800000003</c:v>
                </c:pt>
                <c:pt idx="829">
                  <c:v>0.71087478320000064</c:v>
                </c:pt>
                <c:pt idx="830">
                  <c:v>0.71087478320000064</c:v>
                </c:pt>
                <c:pt idx="831">
                  <c:v>0.71087478320000064</c:v>
                </c:pt>
                <c:pt idx="832">
                  <c:v>0.71087478320000064</c:v>
                </c:pt>
                <c:pt idx="833">
                  <c:v>0.71087478320000064</c:v>
                </c:pt>
                <c:pt idx="834">
                  <c:v>0.71087478320000064</c:v>
                </c:pt>
                <c:pt idx="835">
                  <c:v>0.71087478320000064</c:v>
                </c:pt>
                <c:pt idx="836">
                  <c:v>0.71087478320000064</c:v>
                </c:pt>
                <c:pt idx="837">
                  <c:v>0.71087478320000064</c:v>
                </c:pt>
                <c:pt idx="838">
                  <c:v>0.70925178150000001</c:v>
                </c:pt>
                <c:pt idx="839">
                  <c:v>0.70925178150000001</c:v>
                </c:pt>
                <c:pt idx="840">
                  <c:v>0.70925178150000001</c:v>
                </c:pt>
                <c:pt idx="841">
                  <c:v>0.70925178150000001</c:v>
                </c:pt>
                <c:pt idx="842">
                  <c:v>0.70925178150000001</c:v>
                </c:pt>
                <c:pt idx="843">
                  <c:v>0.70925178150000001</c:v>
                </c:pt>
                <c:pt idx="844">
                  <c:v>0.70925178150000001</c:v>
                </c:pt>
                <c:pt idx="845">
                  <c:v>0.70925178150000001</c:v>
                </c:pt>
                <c:pt idx="846">
                  <c:v>0.70925178150000001</c:v>
                </c:pt>
                <c:pt idx="847">
                  <c:v>0.70762131760000202</c:v>
                </c:pt>
                <c:pt idx="848">
                  <c:v>0.70762131760000202</c:v>
                </c:pt>
                <c:pt idx="849">
                  <c:v>0.70762131760000202</c:v>
                </c:pt>
                <c:pt idx="850">
                  <c:v>0.70762131760000202</c:v>
                </c:pt>
                <c:pt idx="851">
                  <c:v>0.70762131760000202</c:v>
                </c:pt>
                <c:pt idx="852">
                  <c:v>0.70762131760000202</c:v>
                </c:pt>
                <c:pt idx="853">
                  <c:v>0.70762131760000202</c:v>
                </c:pt>
                <c:pt idx="854">
                  <c:v>0.70762131760000202</c:v>
                </c:pt>
                <c:pt idx="855">
                  <c:v>0.70762131760000202</c:v>
                </c:pt>
                <c:pt idx="856">
                  <c:v>0.70762131760000202</c:v>
                </c:pt>
                <c:pt idx="857">
                  <c:v>0.70762131760000202</c:v>
                </c:pt>
                <c:pt idx="858">
                  <c:v>0.70762131760000202</c:v>
                </c:pt>
                <c:pt idx="859">
                  <c:v>0.70762131760000202</c:v>
                </c:pt>
                <c:pt idx="860">
                  <c:v>0.70762131760000202</c:v>
                </c:pt>
                <c:pt idx="861">
                  <c:v>0.70762131760000202</c:v>
                </c:pt>
                <c:pt idx="862">
                  <c:v>0.70762131760000202</c:v>
                </c:pt>
                <c:pt idx="863">
                  <c:v>0.70762131760000202</c:v>
                </c:pt>
                <c:pt idx="864">
                  <c:v>0.70762131760000202</c:v>
                </c:pt>
                <c:pt idx="865">
                  <c:v>0.70762131760000202</c:v>
                </c:pt>
                <c:pt idx="866">
                  <c:v>0.70762131760000202</c:v>
                </c:pt>
                <c:pt idx="867">
                  <c:v>0.70762131760000202</c:v>
                </c:pt>
                <c:pt idx="868">
                  <c:v>0.70762131760000202</c:v>
                </c:pt>
                <c:pt idx="869">
                  <c:v>0.70597185070000101</c:v>
                </c:pt>
                <c:pt idx="870">
                  <c:v>0.70597185070000101</c:v>
                </c:pt>
                <c:pt idx="871">
                  <c:v>0.70597185070000101</c:v>
                </c:pt>
                <c:pt idx="872">
                  <c:v>0.70597185070000101</c:v>
                </c:pt>
                <c:pt idx="873">
                  <c:v>0.70597185070000101</c:v>
                </c:pt>
                <c:pt idx="874">
                  <c:v>0.70431074039999997</c:v>
                </c:pt>
                <c:pt idx="875">
                  <c:v>0.70431074039999997</c:v>
                </c:pt>
                <c:pt idx="876">
                  <c:v>0.70431074039999997</c:v>
                </c:pt>
                <c:pt idx="877">
                  <c:v>0.70431074039999997</c:v>
                </c:pt>
                <c:pt idx="878">
                  <c:v>0.70431074039999997</c:v>
                </c:pt>
                <c:pt idx="879">
                  <c:v>0.70431074039999997</c:v>
                </c:pt>
                <c:pt idx="880">
                  <c:v>0.70431074039999997</c:v>
                </c:pt>
                <c:pt idx="881">
                  <c:v>0.70431074039999997</c:v>
                </c:pt>
                <c:pt idx="882">
                  <c:v>0.70431074039999997</c:v>
                </c:pt>
                <c:pt idx="883">
                  <c:v>0.70431074039999997</c:v>
                </c:pt>
                <c:pt idx="884">
                  <c:v>0.70431074039999997</c:v>
                </c:pt>
                <c:pt idx="885">
                  <c:v>0.70431074039999997</c:v>
                </c:pt>
                <c:pt idx="886">
                  <c:v>0.70431074039999997</c:v>
                </c:pt>
                <c:pt idx="887">
                  <c:v>0.70431074039999997</c:v>
                </c:pt>
                <c:pt idx="888">
                  <c:v>0.70431074039999997</c:v>
                </c:pt>
                <c:pt idx="889">
                  <c:v>0.70263381010000114</c:v>
                </c:pt>
                <c:pt idx="890">
                  <c:v>0.70263381010000114</c:v>
                </c:pt>
                <c:pt idx="891">
                  <c:v>0.70263381010000114</c:v>
                </c:pt>
                <c:pt idx="892">
                  <c:v>0.70263381010000114</c:v>
                </c:pt>
                <c:pt idx="893">
                  <c:v>0.70263381010000114</c:v>
                </c:pt>
                <c:pt idx="894">
                  <c:v>0.70263381010000114</c:v>
                </c:pt>
                <c:pt idx="895">
                  <c:v>0.70263381010000114</c:v>
                </c:pt>
                <c:pt idx="896">
                  <c:v>0.70263381010000114</c:v>
                </c:pt>
                <c:pt idx="897">
                  <c:v>0.70263381010000114</c:v>
                </c:pt>
                <c:pt idx="898">
                  <c:v>0.70263381010000114</c:v>
                </c:pt>
                <c:pt idx="899">
                  <c:v>0.70263381010000114</c:v>
                </c:pt>
                <c:pt idx="900">
                  <c:v>0.70094478650000114</c:v>
                </c:pt>
                <c:pt idx="901">
                  <c:v>0.70094478650000114</c:v>
                </c:pt>
                <c:pt idx="902">
                  <c:v>0.70094478650000114</c:v>
                </c:pt>
                <c:pt idx="903">
                  <c:v>0.69925168310000063</c:v>
                </c:pt>
                <c:pt idx="904">
                  <c:v>0.69925168310000063</c:v>
                </c:pt>
                <c:pt idx="905">
                  <c:v>0.69925168310000063</c:v>
                </c:pt>
                <c:pt idx="906">
                  <c:v>0.69925168310000063</c:v>
                </c:pt>
                <c:pt idx="907">
                  <c:v>0.69925168310000063</c:v>
                </c:pt>
                <c:pt idx="908">
                  <c:v>0.69755447030000062</c:v>
                </c:pt>
                <c:pt idx="909">
                  <c:v>0.69755447030000062</c:v>
                </c:pt>
                <c:pt idx="910">
                  <c:v>0.69755447030000062</c:v>
                </c:pt>
                <c:pt idx="911">
                  <c:v>0.69755447030000062</c:v>
                </c:pt>
                <c:pt idx="912">
                  <c:v>0.69755447030000062</c:v>
                </c:pt>
                <c:pt idx="913">
                  <c:v>0.69755447030000062</c:v>
                </c:pt>
                <c:pt idx="914">
                  <c:v>0.69755447030000062</c:v>
                </c:pt>
                <c:pt idx="915">
                  <c:v>0.69755447030000062</c:v>
                </c:pt>
                <c:pt idx="916">
                  <c:v>0.69755447030000062</c:v>
                </c:pt>
                <c:pt idx="917">
                  <c:v>0.69755447030000062</c:v>
                </c:pt>
                <c:pt idx="918">
                  <c:v>0.69583211360000063</c:v>
                </c:pt>
                <c:pt idx="919">
                  <c:v>0.69583211360000063</c:v>
                </c:pt>
                <c:pt idx="920">
                  <c:v>0.69583211360000063</c:v>
                </c:pt>
                <c:pt idx="921">
                  <c:v>0.69583211360000063</c:v>
                </c:pt>
                <c:pt idx="922">
                  <c:v>0.69583211360000063</c:v>
                </c:pt>
                <c:pt idx="923">
                  <c:v>0.69583211360000063</c:v>
                </c:pt>
                <c:pt idx="924">
                  <c:v>0.69583211360000063</c:v>
                </c:pt>
                <c:pt idx="925">
                  <c:v>0.69583211360000063</c:v>
                </c:pt>
                <c:pt idx="926">
                  <c:v>0.69410975690000065</c:v>
                </c:pt>
                <c:pt idx="927">
                  <c:v>0.69410975690000065</c:v>
                </c:pt>
                <c:pt idx="928">
                  <c:v>0.69410975690000065</c:v>
                </c:pt>
                <c:pt idx="929">
                  <c:v>0.69410975690000065</c:v>
                </c:pt>
                <c:pt idx="930">
                  <c:v>0.69238311569999988</c:v>
                </c:pt>
                <c:pt idx="931">
                  <c:v>0.69238311569999988</c:v>
                </c:pt>
                <c:pt idx="932">
                  <c:v>0.69238311569999988</c:v>
                </c:pt>
                <c:pt idx="933">
                  <c:v>0.69238311569999988</c:v>
                </c:pt>
                <c:pt idx="934">
                  <c:v>0.69238311569999988</c:v>
                </c:pt>
                <c:pt idx="935">
                  <c:v>0.69238311569999988</c:v>
                </c:pt>
                <c:pt idx="936">
                  <c:v>0.69065647450000101</c:v>
                </c:pt>
                <c:pt idx="937">
                  <c:v>0.69065647450000101</c:v>
                </c:pt>
                <c:pt idx="938">
                  <c:v>0.68892983330000201</c:v>
                </c:pt>
                <c:pt idx="939">
                  <c:v>0.68892983330000201</c:v>
                </c:pt>
                <c:pt idx="940">
                  <c:v>0.68892983330000201</c:v>
                </c:pt>
                <c:pt idx="941">
                  <c:v>0.68892983330000201</c:v>
                </c:pt>
                <c:pt idx="942">
                  <c:v>0.68892983330000201</c:v>
                </c:pt>
                <c:pt idx="943">
                  <c:v>0.68892983330000201</c:v>
                </c:pt>
                <c:pt idx="944">
                  <c:v>0.68892983330000201</c:v>
                </c:pt>
                <c:pt idx="945">
                  <c:v>0.68892983330000201</c:v>
                </c:pt>
                <c:pt idx="946">
                  <c:v>0.68892983330000201</c:v>
                </c:pt>
                <c:pt idx="947">
                  <c:v>0.68892983330000201</c:v>
                </c:pt>
                <c:pt idx="948">
                  <c:v>0.68892983330000201</c:v>
                </c:pt>
                <c:pt idx="949">
                  <c:v>0.68892983330000201</c:v>
                </c:pt>
                <c:pt idx="950">
                  <c:v>0.68892983330000201</c:v>
                </c:pt>
                <c:pt idx="951">
                  <c:v>0.68892983330000201</c:v>
                </c:pt>
                <c:pt idx="952">
                  <c:v>0.68892983330000201</c:v>
                </c:pt>
                <c:pt idx="953">
                  <c:v>0.68892983330000201</c:v>
                </c:pt>
                <c:pt idx="954">
                  <c:v>0.68892983330000201</c:v>
                </c:pt>
                <c:pt idx="955">
                  <c:v>0.68892983330000201</c:v>
                </c:pt>
                <c:pt idx="956">
                  <c:v>0.68892983330000201</c:v>
                </c:pt>
                <c:pt idx="957">
                  <c:v>0.68892983330000201</c:v>
                </c:pt>
                <c:pt idx="958">
                  <c:v>0.68892983330000201</c:v>
                </c:pt>
                <c:pt idx="959">
                  <c:v>0.68892983330000201</c:v>
                </c:pt>
                <c:pt idx="960">
                  <c:v>0.68892983330000201</c:v>
                </c:pt>
                <c:pt idx="961">
                  <c:v>0.68892983330000201</c:v>
                </c:pt>
                <c:pt idx="962">
                  <c:v>0.68892983330000201</c:v>
                </c:pt>
                <c:pt idx="963">
                  <c:v>0.68892983330000201</c:v>
                </c:pt>
                <c:pt idx="964">
                  <c:v>0.68892983330000201</c:v>
                </c:pt>
                <c:pt idx="965">
                  <c:v>0.68892983330000201</c:v>
                </c:pt>
                <c:pt idx="966">
                  <c:v>0.68892983330000201</c:v>
                </c:pt>
                <c:pt idx="967">
                  <c:v>0.68892983330000201</c:v>
                </c:pt>
                <c:pt idx="968">
                  <c:v>0.68892983330000201</c:v>
                </c:pt>
                <c:pt idx="969">
                  <c:v>0.68892983330000201</c:v>
                </c:pt>
                <c:pt idx="970">
                  <c:v>0.68892983330000201</c:v>
                </c:pt>
                <c:pt idx="971">
                  <c:v>0.68892983330000201</c:v>
                </c:pt>
                <c:pt idx="972">
                  <c:v>0.68714504100000062</c:v>
                </c:pt>
                <c:pt idx="973">
                  <c:v>0.68714504100000062</c:v>
                </c:pt>
                <c:pt idx="974">
                  <c:v>0.68714504100000062</c:v>
                </c:pt>
                <c:pt idx="975">
                  <c:v>0.68714504100000062</c:v>
                </c:pt>
                <c:pt idx="976">
                  <c:v>0.68714504100000062</c:v>
                </c:pt>
                <c:pt idx="977">
                  <c:v>0.68714504100000062</c:v>
                </c:pt>
                <c:pt idx="978">
                  <c:v>0.68535092860000002</c:v>
                </c:pt>
                <c:pt idx="979">
                  <c:v>0.68535092860000002</c:v>
                </c:pt>
                <c:pt idx="980">
                  <c:v>0.68535092860000002</c:v>
                </c:pt>
                <c:pt idx="981">
                  <c:v>0.68535092860000002</c:v>
                </c:pt>
                <c:pt idx="982">
                  <c:v>0.68535092860000002</c:v>
                </c:pt>
                <c:pt idx="983">
                  <c:v>0.68535092860000002</c:v>
                </c:pt>
                <c:pt idx="984">
                  <c:v>0.68535092860000002</c:v>
                </c:pt>
                <c:pt idx="985">
                  <c:v>0.68355681630000065</c:v>
                </c:pt>
                <c:pt idx="986">
                  <c:v>0.68355681630000065</c:v>
                </c:pt>
                <c:pt idx="987">
                  <c:v>0.68355681630000065</c:v>
                </c:pt>
                <c:pt idx="988">
                  <c:v>0.68355681630000065</c:v>
                </c:pt>
                <c:pt idx="989">
                  <c:v>0.68355681630000065</c:v>
                </c:pt>
                <c:pt idx="990">
                  <c:v>0.68355681630000065</c:v>
                </c:pt>
                <c:pt idx="991">
                  <c:v>0.68355681630000065</c:v>
                </c:pt>
                <c:pt idx="992">
                  <c:v>0.68355681630000065</c:v>
                </c:pt>
                <c:pt idx="993">
                  <c:v>0.68355681630000065</c:v>
                </c:pt>
                <c:pt idx="994">
                  <c:v>0.68355681630000065</c:v>
                </c:pt>
                <c:pt idx="995">
                  <c:v>0.68355681630000065</c:v>
                </c:pt>
                <c:pt idx="996">
                  <c:v>0.68355681630000065</c:v>
                </c:pt>
                <c:pt idx="997">
                  <c:v>0.68355681630000065</c:v>
                </c:pt>
                <c:pt idx="998">
                  <c:v>0.68355681630000065</c:v>
                </c:pt>
                <c:pt idx="999">
                  <c:v>0.68355681630000065</c:v>
                </c:pt>
                <c:pt idx="1000">
                  <c:v>0.68355681630000065</c:v>
                </c:pt>
                <c:pt idx="1001">
                  <c:v>0.68355681630000065</c:v>
                </c:pt>
                <c:pt idx="1002">
                  <c:v>0.68355681630000065</c:v>
                </c:pt>
                <c:pt idx="1003">
                  <c:v>0.68355681630000065</c:v>
                </c:pt>
                <c:pt idx="1004">
                  <c:v>0.68355681630000065</c:v>
                </c:pt>
                <c:pt idx="1005">
                  <c:v>0.68355681630000065</c:v>
                </c:pt>
                <c:pt idx="1006">
                  <c:v>0.68355681630000065</c:v>
                </c:pt>
                <c:pt idx="1007">
                  <c:v>0.68355681630000065</c:v>
                </c:pt>
                <c:pt idx="1008">
                  <c:v>0.68355681630000065</c:v>
                </c:pt>
                <c:pt idx="1009">
                  <c:v>0.68355681630000065</c:v>
                </c:pt>
                <c:pt idx="1010">
                  <c:v>0.68355681630000065</c:v>
                </c:pt>
                <c:pt idx="1011">
                  <c:v>0.68355681630000065</c:v>
                </c:pt>
                <c:pt idx="1012">
                  <c:v>0.68355681630000065</c:v>
                </c:pt>
                <c:pt idx="1013">
                  <c:v>0.68355681630000065</c:v>
                </c:pt>
                <c:pt idx="1014">
                  <c:v>0.68355681630000065</c:v>
                </c:pt>
                <c:pt idx="1015">
                  <c:v>0.68355681630000065</c:v>
                </c:pt>
                <c:pt idx="1016">
                  <c:v>0.68355681630000065</c:v>
                </c:pt>
                <c:pt idx="1017">
                  <c:v>0.68355681630000065</c:v>
                </c:pt>
                <c:pt idx="1018">
                  <c:v>0.68355681630000065</c:v>
                </c:pt>
                <c:pt idx="1019">
                  <c:v>0.68355681630000065</c:v>
                </c:pt>
                <c:pt idx="1020">
                  <c:v>0.68355681630000065</c:v>
                </c:pt>
                <c:pt idx="1021">
                  <c:v>0.68355681630000065</c:v>
                </c:pt>
                <c:pt idx="1022">
                  <c:v>0.68355681630000065</c:v>
                </c:pt>
                <c:pt idx="1023">
                  <c:v>0.68355681630000065</c:v>
                </c:pt>
                <c:pt idx="1024">
                  <c:v>0.68355681630000065</c:v>
                </c:pt>
                <c:pt idx="1025">
                  <c:v>0.68355681630000065</c:v>
                </c:pt>
                <c:pt idx="1026">
                  <c:v>0.68355681630000065</c:v>
                </c:pt>
                <c:pt idx="1027">
                  <c:v>0.68355681630000065</c:v>
                </c:pt>
                <c:pt idx="1028">
                  <c:v>0.68355681630000065</c:v>
                </c:pt>
                <c:pt idx="1029">
                  <c:v>0.68355681630000065</c:v>
                </c:pt>
                <c:pt idx="1030">
                  <c:v>0.68355681630000065</c:v>
                </c:pt>
                <c:pt idx="1031">
                  <c:v>0.68355681630000065</c:v>
                </c:pt>
                <c:pt idx="1032">
                  <c:v>0.68355681630000065</c:v>
                </c:pt>
                <c:pt idx="1033">
                  <c:v>0.68355681630000065</c:v>
                </c:pt>
                <c:pt idx="1034">
                  <c:v>0.68355681630000065</c:v>
                </c:pt>
                <c:pt idx="1035">
                  <c:v>0.68355681630000065</c:v>
                </c:pt>
                <c:pt idx="1036">
                  <c:v>0.68355681630000065</c:v>
                </c:pt>
                <c:pt idx="1037">
                  <c:v>0.68355681630000065</c:v>
                </c:pt>
                <c:pt idx="1038">
                  <c:v>0.68355681630000065</c:v>
                </c:pt>
                <c:pt idx="1039">
                  <c:v>0.68355681630000065</c:v>
                </c:pt>
                <c:pt idx="1040">
                  <c:v>0.68355681630000065</c:v>
                </c:pt>
                <c:pt idx="1041">
                  <c:v>0.68355681630000065</c:v>
                </c:pt>
                <c:pt idx="1042">
                  <c:v>0.68355681630000065</c:v>
                </c:pt>
                <c:pt idx="1043">
                  <c:v>0.68355681630000065</c:v>
                </c:pt>
                <c:pt idx="1044">
                  <c:v>0.68355681630000065</c:v>
                </c:pt>
                <c:pt idx="1045">
                  <c:v>0.68355681630000065</c:v>
                </c:pt>
                <c:pt idx="1046">
                  <c:v>0.68355681630000065</c:v>
                </c:pt>
                <c:pt idx="1047">
                  <c:v>0.68355681630000065</c:v>
                </c:pt>
                <c:pt idx="1048">
                  <c:v>0.68355681630000065</c:v>
                </c:pt>
                <c:pt idx="1049">
                  <c:v>0.68355681630000065</c:v>
                </c:pt>
                <c:pt idx="1050">
                  <c:v>0.68355681630000065</c:v>
                </c:pt>
                <c:pt idx="1051">
                  <c:v>0.68355681630000065</c:v>
                </c:pt>
                <c:pt idx="1052">
                  <c:v>0.68355681630000065</c:v>
                </c:pt>
                <c:pt idx="1053">
                  <c:v>0.68355681630000065</c:v>
                </c:pt>
                <c:pt idx="1054">
                  <c:v>0.68355681630000065</c:v>
                </c:pt>
                <c:pt idx="1055">
                  <c:v>0.68355681630000065</c:v>
                </c:pt>
                <c:pt idx="1056">
                  <c:v>0.68355681630000065</c:v>
                </c:pt>
                <c:pt idx="1057">
                  <c:v>0.68355681630000065</c:v>
                </c:pt>
                <c:pt idx="1058">
                  <c:v>0.68355681630000065</c:v>
                </c:pt>
                <c:pt idx="1059">
                  <c:v>0.68355681630000065</c:v>
                </c:pt>
                <c:pt idx="1060">
                  <c:v>0.68355681630000065</c:v>
                </c:pt>
                <c:pt idx="1061">
                  <c:v>0.68355681630000065</c:v>
                </c:pt>
                <c:pt idx="1062">
                  <c:v>0.68355681630000065</c:v>
                </c:pt>
                <c:pt idx="1063">
                  <c:v>0.68355681630000065</c:v>
                </c:pt>
                <c:pt idx="1064">
                  <c:v>0.68355681630000065</c:v>
                </c:pt>
                <c:pt idx="1065">
                  <c:v>0.68355681630000065</c:v>
                </c:pt>
                <c:pt idx="1066">
                  <c:v>0.68355681630000065</c:v>
                </c:pt>
                <c:pt idx="1067">
                  <c:v>0.68355681630000065</c:v>
                </c:pt>
                <c:pt idx="1068">
                  <c:v>0.68355681630000065</c:v>
                </c:pt>
                <c:pt idx="1069">
                  <c:v>0.68355681630000065</c:v>
                </c:pt>
                <c:pt idx="1070">
                  <c:v>0.68355681630000065</c:v>
                </c:pt>
                <c:pt idx="1071">
                  <c:v>0.68355681630000065</c:v>
                </c:pt>
                <c:pt idx="1072">
                  <c:v>0.68355681630000065</c:v>
                </c:pt>
                <c:pt idx="1073">
                  <c:v>0.68355681630000065</c:v>
                </c:pt>
                <c:pt idx="1074">
                  <c:v>0.68355681630000065</c:v>
                </c:pt>
                <c:pt idx="1075">
                  <c:v>0.68355681630000065</c:v>
                </c:pt>
                <c:pt idx="1076">
                  <c:v>0.68355681630000065</c:v>
                </c:pt>
                <c:pt idx="1077">
                  <c:v>0.68355681630000065</c:v>
                </c:pt>
                <c:pt idx="1078">
                  <c:v>0.68355681630000065</c:v>
                </c:pt>
                <c:pt idx="1079">
                  <c:v>0.68355681630000065</c:v>
                </c:pt>
                <c:pt idx="1080">
                  <c:v>0.68355681630000065</c:v>
                </c:pt>
                <c:pt idx="1081">
                  <c:v>0.68355681630000065</c:v>
                </c:pt>
                <c:pt idx="1082">
                  <c:v>0.68355681630000065</c:v>
                </c:pt>
                <c:pt idx="1083">
                  <c:v>0.68355681630000065</c:v>
                </c:pt>
                <c:pt idx="1084">
                  <c:v>0.68355681630000065</c:v>
                </c:pt>
                <c:pt idx="1085">
                  <c:v>0.68355681630000065</c:v>
                </c:pt>
                <c:pt idx="1086">
                  <c:v>0.68355681630000065</c:v>
                </c:pt>
                <c:pt idx="1087">
                  <c:v>0.68355681630000065</c:v>
                </c:pt>
                <c:pt idx="1088">
                  <c:v>0.68355681630000065</c:v>
                </c:pt>
                <c:pt idx="1089">
                  <c:v>0.68355681630000065</c:v>
                </c:pt>
                <c:pt idx="1090">
                  <c:v>0.68355681630000065</c:v>
                </c:pt>
                <c:pt idx="1091">
                  <c:v>0.68355681630000065</c:v>
                </c:pt>
                <c:pt idx="1092">
                  <c:v>0.68355681630000065</c:v>
                </c:pt>
                <c:pt idx="1093">
                  <c:v>0.68355681630000065</c:v>
                </c:pt>
                <c:pt idx="1094">
                  <c:v>0.68355681630000065</c:v>
                </c:pt>
                <c:pt idx="1095">
                  <c:v>0.68355681630000065</c:v>
                </c:pt>
                <c:pt idx="1096">
                  <c:v>0.68129338309999998</c:v>
                </c:pt>
                <c:pt idx="1097">
                  <c:v>0.68129338309999998</c:v>
                </c:pt>
                <c:pt idx="1098">
                  <c:v>0.68129338309999998</c:v>
                </c:pt>
                <c:pt idx="1099">
                  <c:v>0.68129338309999998</c:v>
                </c:pt>
                <c:pt idx="1100">
                  <c:v>0.68129338309999998</c:v>
                </c:pt>
                <c:pt idx="1101">
                  <c:v>0.68129338309999998</c:v>
                </c:pt>
                <c:pt idx="1102">
                  <c:v>0.68129338309999998</c:v>
                </c:pt>
                <c:pt idx="1103">
                  <c:v>0.68129338309999998</c:v>
                </c:pt>
                <c:pt idx="1104">
                  <c:v>0.68129338309999998</c:v>
                </c:pt>
                <c:pt idx="1105">
                  <c:v>0.68129338309999998</c:v>
                </c:pt>
                <c:pt idx="1106">
                  <c:v>0.68129338309999998</c:v>
                </c:pt>
                <c:pt idx="1107">
                  <c:v>0.68129338309999998</c:v>
                </c:pt>
                <c:pt idx="1108">
                  <c:v>0.68129338309999998</c:v>
                </c:pt>
                <c:pt idx="1109">
                  <c:v>0.68129338309999998</c:v>
                </c:pt>
                <c:pt idx="1110">
                  <c:v>0.68129338309999998</c:v>
                </c:pt>
                <c:pt idx="1111">
                  <c:v>0.68129338309999998</c:v>
                </c:pt>
                <c:pt idx="1112">
                  <c:v>0.68129338309999998</c:v>
                </c:pt>
                <c:pt idx="1113">
                  <c:v>0.68129338309999998</c:v>
                </c:pt>
                <c:pt idx="1114">
                  <c:v>0.68129338309999998</c:v>
                </c:pt>
                <c:pt idx="1115">
                  <c:v>0.68129338309999998</c:v>
                </c:pt>
                <c:pt idx="1116">
                  <c:v>0.68129338309999998</c:v>
                </c:pt>
                <c:pt idx="1117">
                  <c:v>0.68129338309999998</c:v>
                </c:pt>
                <c:pt idx="1118">
                  <c:v>0.68129338309999998</c:v>
                </c:pt>
                <c:pt idx="1119">
                  <c:v>0.68129338309999998</c:v>
                </c:pt>
                <c:pt idx="1120">
                  <c:v>0.68129338309999998</c:v>
                </c:pt>
                <c:pt idx="1121">
                  <c:v>0.68129338309999998</c:v>
                </c:pt>
                <c:pt idx="1122">
                  <c:v>0.67858983790000116</c:v>
                </c:pt>
                <c:pt idx="1123">
                  <c:v>0.67858983790000116</c:v>
                </c:pt>
                <c:pt idx="1124">
                  <c:v>0.67858983790000116</c:v>
                </c:pt>
                <c:pt idx="1125">
                  <c:v>0.67858983790000116</c:v>
                </c:pt>
                <c:pt idx="1126">
                  <c:v>0.67858983790000116</c:v>
                </c:pt>
                <c:pt idx="1127">
                  <c:v>0.67858983790000116</c:v>
                </c:pt>
                <c:pt idx="1128">
                  <c:v>0.67858983790000116</c:v>
                </c:pt>
                <c:pt idx="1129">
                  <c:v>0.67858983790000116</c:v>
                </c:pt>
                <c:pt idx="1130">
                  <c:v>0.67858983790000116</c:v>
                </c:pt>
                <c:pt idx="1131">
                  <c:v>0.67858983790000116</c:v>
                </c:pt>
                <c:pt idx="1132">
                  <c:v>0.67858983790000116</c:v>
                </c:pt>
                <c:pt idx="1133">
                  <c:v>0.67858983790000116</c:v>
                </c:pt>
                <c:pt idx="1134">
                  <c:v>0.67858983790000116</c:v>
                </c:pt>
                <c:pt idx="1135">
                  <c:v>0.67858983790000116</c:v>
                </c:pt>
                <c:pt idx="1136">
                  <c:v>0.67858983790000116</c:v>
                </c:pt>
                <c:pt idx="1137">
                  <c:v>0.67858983790000116</c:v>
                </c:pt>
                <c:pt idx="1138">
                  <c:v>0.67858983790000116</c:v>
                </c:pt>
                <c:pt idx="1139">
                  <c:v>0.67858983790000116</c:v>
                </c:pt>
                <c:pt idx="1140">
                  <c:v>0.67858983790000116</c:v>
                </c:pt>
                <c:pt idx="1141">
                  <c:v>0.67858983790000116</c:v>
                </c:pt>
                <c:pt idx="1142">
                  <c:v>0.67858983790000116</c:v>
                </c:pt>
                <c:pt idx="1143">
                  <c:v>0.67858983790000116</c:v>
                </c:pt>
                <c:pt idx="1144">
                  <c:v>0.67858983790000116</c:v>
                </c:pt>
                <c:pt idx="1145">
                  <c:v>0.67858983790000116</c:v>
                </c:pt>
                <c:pt idx="1146">
                  <c:v>0.67858983790000116</c:v>
                </c:pt>
                <c:pt idx="1147">
                  <c:v>0.67858983790000116</c:v>
                </c:pt>
                <c:pt idx="1148">
                  <c:v>0.67858983790000116</c:v>
                </c:pt>
                <c:pt idx="1149">
                  <c:v>0.67858983790000116</c:v>
                </c:pt>
                <c:pt idx="1150">
                  <c:v>0.67858983790000116</c:v>
                </c:pt>
                <c:pt idx="1151">
                  <c:v>0.67858983790000116</c:v>
                </c:pt>
                <c:pt idx="1152">
                  <c:v>0.67858983790000116</c:v>
                </c:pt>
                <c:pt idx="1153">
                  <c:v>0.67858983790000116</c:v>
                </c:pt>
                <c:pt idx="1154">
                  <c:v>0.67858983790000116</c:v>
                </c:pt>
                <c:pt idx="1155">
                  <c:v>0.67858983790000116</c:v>
                </c:pt>
                <c:pt idx="1156">
                  <c:v>0.67858983790000116</c:v>
                </c:pt>
                <c:pt idx="1157">
                  <c:v>0.67858983790000116</c:v>
                </c:pt>
                <c:pt idx="1158">
                  <c:v>0.67858983790000116</c:v>
                </c:pt>
                <c:pt idx="1159">
                  <c:v>0.67858983790000116</c:v>
                </c:pt>
                <c:pt idx="1160">
                  <c:v>0.67858983790000116</c:v>
                </c:pt>
                <c:pt idx="1161">
                  <c:v>0.67858983790000116</c:v>
                </c:pt>
                <c:pt idx="1162">
                  <c:v>0.67858983790000116</c:v>
                </c:pt>
                <c:pt idx="1163">
                  <c:v>0.67858983790000116</c:v>
                </c:pt>
                <c:pt idx="1164">
                  <c:v>0.67858983790000116</c:v>
                </c:pt>
                <c:pt idx="1165">
                  <c:v>0.67858983790000116</c:v>
                </c:pt>
                <c:pt idx="1166">
                  <c:v>0.67858983790000116</c:v>
                </c:pt>
                <c:pt idx="1167">
                  <c:v>0.67858983790000116</c:v>
                </c:pt>
                <c:pt idx="1168">
                  <c:v>0.67858983790000116</c:v>
                </c:pt>
                <c:pt idx="1169">
                  <c:v>0.67858983790000116</c:v>
                </c:pt>
                <c:pt idx="1170">
                  <c:v>0.67858983790000116</c:v>
                </c:pt>
                <c:pt idx="1171">
                  <c:v>0.67858983790000116</c:v>
                </c:pt>
                <c:pt idx="1172">
                  <c:v>0.67858983790000116</c:v>
                </c:pt>
                <c:pt idx="1173">
                  <c:v>0.67858983790000116</c:v>
                </c:pt>
                <c:pt idx="1174">
                  <c:v>0.67858983790000116</c:v>
                </c:pt>
                <c:pt idx="1175">
                  <c:v>0.67858983790000116</c:v>
                </c:pt>
                <c:pt idx="1176">
                  <c:v>0.67858983790000116</c:v>
                </c:pt>
                <c:pt idx="1177">
                  <c:v>0.67858983790000116</c:v>
                </c:pt>
                <c:pt idx="1178">
                  <c:v>0.67858983790000116</c:v>
                </c:pt>
                <c:pt idx="1179">
                  <c:v>0.67858983790000116</c:v>
                </c:pt>
                <c:pt idx="1180">
                  <c:v>0.67858983790000116</c:v>
                </c:pt>
                <c:pt idx="1181">
                  <c:v>0.67858983790000116</c:v>
                </c:pt>
                <c:pt idx="1182">
                  <c:v>0.67858983790000116</c:v>
                </c:pt>
                <c:pt idx="1183">
                  <c:v>0.67858983790000116</c:v>
                </c:pt>
                <c:pt idx="1184">
                  <c:v>0.67858983790000116</c:v>
                </c:pt>
                <c:pt idx="1185">
                  <c:v>0.67858983790000116</c:v>
                </c:pt>
                <c:pt idx="1186">
                  <c:v>0.67858983790000116</c:v>
                </c:pt>
                <c:pt idx="1187">
                  <c:v>0.67858983790000116</c:v>
                </c:pt>
                <c:pt idx="1188">
                  <c:v>0.67858983790000116</c:v>
                </c:pt>
                <c:pt idx="1189">
                  <c:v>0.67858983790000116</c:v>
                </c:pt>
                <c:pt idx="1190">
                  <c:v>0.67858983790000116</c:v>
                </c:pt>
                <c:pt idx="1191">
                  <c:v>0.67858983790000116</c:v>
                </c:pt>
                <c:pt idx="1192">
                  <c:v>0.67858983790000116</c:v>
                </c:pt>
                <c:pt idx="1193">
                  <c:v>0.67858983790000116</c:v>
                </c:pt>
                <c:pt idx="1194">
                  <c:v>0.67858983790000116</c:v>
                </c:pt>
                <c:pt idx="1195">
                  <c:v>0.67858983790000116</c:v>
                </c:pt>
                <c:pt idx="1196">
                  <c:v>0.67858983790000116</c:v>
                </c:pt>
                <c:pt idx="1197">
                  <c:v>0.67858983790000116</c:v>
                </c:pt>
                <c:pt idx="1198">
                  <c:v>0.67858983790000116</c:v>
                </c:pt>
                <c:pt idx="1199">
                  <c:v>0.67858983790000116</c:v>
                </c:pt>
                <c:pt idx="1200">
                  <c:v>0.67858983790000116</c:v>
                </c:pt>
                <c:pt idx="1201">
                  <c:v>0.67858983790000116</c:v>
                </c:pt>
                <c:pt idx="1202">
                  <c:v>0.67858983790000116</c:v>
                </c:pt>
                <c:pt idx="1203">
                  <c:v>0.67858983790000116</c:v>
                </c:pt>
                <c:pt idx="1204">
                  <c:v>0.67858983790000116</c:v>
                </c:pt>
                <c:pt idx="1205">
                  <c:v>0.67858983790000116</c:v>
                </c:pt>
                <c:pt idx="1206">
                  <c:v>0.67858983790000116</c:v>
                </c:pt>
                <c:pt idx="1207">
                  <c:v>0.67858983790000116</c:v>
                </c:pt>
                <c:pt idx="1208">
                  <c:v>0.67858983790000116</c:v>
                </c:pt>
                <c:pt idx="1209">
                  <c:v>0.67858983790000116</c:v>
                </c:pt>
                <c:pt idx="1210">
                  <c:v>0.67858983790000116</c:v>
                </c:pt>
                <c:pt idx="1211">
                  <c:v>0.67858983790000116</c:v>
                </c:pt>
                <c:pt idx="1212">
                  <c:v>0.67858983790000116</c:v>
                </c:pt>
                <c:pt idx="1213">
                  <c:v>0.67858983790000116</c:v>
                </c:pt>
                <c:pt idx="1214">
                  <c:v>0.67858983790000116</c:v>
                </c:pt>
                <c:pt idx="1215">
                  <c:v>0.67858983790000116</c:v>
                </c:pt>
                <c:pt idx="1216">
                  <c:v>0.67858983790000116</c:v>
                </c:pt>
                <c:pt idx="1217">
                  <c:v>0.67858983790000116</c:v>
                </c:pt>
                <c:pt idx="1218">
                  <c:v>0.67858983790000116</c:v>
                </c:pt>
                <c:pt idx="1219">
                  <c:v>0.67858983790000116</c:v>
                </c:pt>
                <c:pt idx="1220">
                  <c:v>0.67858983790000116</c:v>
                </c:pt>
                <c:pt idx="1221">
                  <c:v>0.67858983790000116</c:v>
                </c:pt>
                <c:pt idx="1222">
                  <c:v>0.67858983790000116</c:v>
                </c:pt>
                <c:pt idx="1223">
                  <c:v>0.67858983790000116</c:v>
                </c:pt>
                <c:pt idx="1224">
                  <c:v>0.67858983790000116</c:v>
                </c:pt>
                <c:pt idx="1225">
                  <c:v>0.67858983790000116</c:v>
                </c:pt>
                <c:pt idx="1226">
                  <c:v>0.67858983790000116</c:v>
                </c:pt>
                <c:pt idx="1227">
                  <c:v>0.67858983790000116</c:v>
                </c:pt>
                <c:pt idx="1228">
                  <c:v>0.67858983790000116</c:v>
                </c:pt>
                <c:pt idx="1229">
                  <c:v>0.67858983790000116</c:v>
                </c:pt>
                <c:pt idx="1230">
                  <c:v>0.67858983790000116</c:v>
                </c:pt>
                <c:pt idx="1231">
                  <c:v>0.67858983790000116</c:v>
                </c:pt>
                <c:pt idx="1232">
                  <c:v>0.67858983790000116</c:v>
                </c:pt>
                <c:pt idx="1233">
                  <c:v>0.67858983790000116</c:v>
                </c:pt>
                <c:pt idx="1234">
                  <c:v>0.67858983790000116</c:v>
                </c:pt>
                <c:pt idx="1235">
                  <c:v>0.67858983790000116</c:v>
                </c:pt>
                <c:pt idx="1236">
                  <c:v>0.67858983790000116</c:v>
                </c:pt>
                <c:pt idx="1237">
                  <c:v>0.67858983790000116</c:v>
                </c:pt>
                <c:pt idx="1238">
                  <c:v>0.67858983790000116</c:v>
                </c:pt>
                <c:pt idx="1239">
                  <c:v>0.67858983790000116</c:v>
                </c:pt>
                <c:pt idx="1240">
                  <c:v>0.67858983790000116</c:v>
                </c:pt>
                <c:pt idx="1241">
                  <c:v>0.67858983790000116</c:v>
                </c:pt>
                <c:pt idx="1242">
                  <c:v>0.67858983790000116</c:v>
                </c:pt>
                <c:pt idx="1243">
                  <c:v>0.67858983790000116</c:v>
                </c:pt>
                <c:pt idx="1244">
                  <c:v>0.67858983790000116</c:v>
                </c:pt>
                <c:pt idx="1245">
                  <c:v>0.67858983790000116</c:v>
                </c:pt>
                <c:pt idx="1246">
                  <c:v>0.67858983790000116</c:v>
                </c:pt>
                <c:pt idx="1247">
                  <c:v>0.67858983790000116</c:v>
                </c:pt>
                <c:pt idx="1248">
                  <c:v>0.67858983790000116</c:v>
                </c:pt>
                <c:pt idx="1249">
                  <c:v>0.67858983790000116</c:v>
                </c:pt>
                <c:pt idx="1250">
                  <c:v>0.67858983790000116</c:v>
                </c:pt>
                <c:pt idx="1251">
                  <c:v>0.67858983790000116</c:v>
                </c:pt>
                <c:pt idx="1252">
                  <c:v>0.67858983790000116</c:v>
                </c:pt>
                <c:pt idx="1253">
                  <c:v>0.67858983790000116</c:v>
                </c:pt>
                <c:pt idx="1254">
                  <c:v>0.67858983790000116</c:v>
                </c:pt>
                <c:pt idx="1255">
                  <c:v>0.67858983790000116</c:v>
                </c:pt>
                <c:pt idx="1256">
                  <c:v>0.67858983790000116</c:v>
                </c:pt>
                <c:pt idx="1257">
                  <c:v>0.67858983790000116</c:v>
                </c:pt>
                <c:pt idx="1258">
                  <c:v>0.67858983790000116</c:v>
                </c:pt>
                <c:pt idx="1259">
                  <c:v>0.67858983790000116</c:v>
                </c:pt>
                <c:pt idx="1260">
                  <c:v>0.67858983790000116</c:v>
                </c:pt>
                <c:pt idx="1261">
                  <c:v>0.67858983790000116</c:v>
                </c:pt>
                <c:pt idx="1262">
                  <c:v>0.67858983790000116</c:v>
                </c:pt>
                <c:pt idx="1263">
                  <c:v>0.67858983790000116</c:v>
                </c:pt>
                <c:pt idx="1264">
                  <c:v>0.67858983790000116</c:v>
                </c:pt>
                <c:pt idx="1265">
                  <c:v>0.67858983790000116</c:v>
                </c:pt>
                <c:pt idx="1266">
                  <c:v>0.67858983790000116</c:v>
                </c:pt>
                <c:pt idx="1267">
                  <c:v>0.67858983790000116</c:v>
                </c:pt>
                <c:pt idx="1268">
                  <c:v>0.67858983790000116</c:v>
                </c:pt>
                <c:pt idx="1269">
                  <c:v>0.67858983790000116</c:v>
                </c:pt>
                <c:pt idx="1270">
                  <c:v>0.67858983790000116</c:v>
                </c:pt>
                <c:pt idx="1271">
                  <c:v>0.67858983790000116</c:v>
                </c:pt>
                <c:pt idx="1272">
                  <c:v>0.67858983790000116</c:v>
                </c:pt>
                <c:pt idx="1273">
                  <c:v>0.67858983790000116</c:v>
                </c:pt>
                <c:pt idx="1274">
                  <c:v>0.67858983790000116</c:v>
                </c:pt>
                <c:pt idx="1275">
                  <c:v>0.67858983790000116</c:v>
                </c:pt>
                <c:pt idx="1276">
                  <c:v>0.67858983790000116</c:v>
                </c:pt>
                <c:pt idx="1277">
                  <c:v>0.67858983790000116</c:v>
                </c:pt>
                <c:pt idx="1278">
                  <c:v>0.67858983790000116</c:v>
                </c:pt>
                <c:pt idx="1279">
                  <c:v>0.67858983790000116</c:v>
                </c:pt>
                <c:pt idx="1280">
                  <c:v>0.67858983790000116</c:v>
                </c:pt>
                <c:pt idx="1281">
                  <c:v>0.67858983790000116</c:v>
                </c:pt>
                <c:pt idx="1282">
                  <c:v>0.67858983790000116</c:v>
                </c:pt>
                <c:pt idx="1283">
                  <c:v>0.67858983790000116</c:v>
                </c:pt>
                <c:pt idx="1284">
                  <c:v>0.67858983790000116</c:v>
                </c:pt>
                <c:pt idx="1285">
                  <c:v>0.67858983790000116</c:v>
                </c:pt>
                <c:pt idx="1286">
                  <c:v>0.67858983790000116</c:v>
                </c:pt>
                <c:pt idx="1287">
                  <c:v>0.67858983790000116</c:v>
                </c:pt>
                <c:pt idx="1288">
                  <c:v>0.67858983790000116</c:v>
                </c:pt>
                <c:pt idx="1289">
                  <c:v>0.67858983790000116</c:v>
                </c:pt>
                <c:pt idx="1290">
                  <c:v>0.67858983790000116</c:v>
                </c:pt>
                <c:pt idx="1291">
                  <c:v>0.67858983790000116</c:v>
                </c:pt>
                <c:pt idx="1292">
                  <c:v>0.67858983790000116</c:v>
                </c:pt>
                <c:pt idx="1293">
                  <c:v>0.67858983790000116</c:v>
                </c:pt>
                <c:pt idx="1294">
                  <c:v>0.67858983790000116</c:v>
                </c:pt>
                <c:pt idx="1295">
                  <c:v>0.67858983790000116</c:v>
                </c:pt>
                <c:pt idx="1296">
                  <c:v>0.67858983790000116</c:v>
                </c:pt>
                <c:pt idx="1297">
                  <c:v>0.67858983790000116</c:v>
                </c:pt>
                <c:pt idx="1298">
                  <c:v>0.67858983790000116</c:v>
                </c:pt>
                <c:pt idx="1299">
                  <c:v>0.67858983790000116</c:v>
                </c:pt>
                <c:pt idx="1300">
                  <c:v>0.67858983790000116</c:v>
                </c:pt>
                <c:pt idx="1301">
                  <c:v>0.67858983790000116</c:v>
                </c:pt>
                <c:pt idx="1302">
                  <c:v>0.67858983790000116</c:v>
                </c:pt>
                <c:pt idx="1303">
                  <c:v>0.67858983790000116</c:v>
                </c:pt>
                <c:pt idx="1304">
                  <c:v>0.67858983790000116</c:v>
                </c:pt>
                <c:pt idx="1305">
                  <c:v>0.67858983790000116</c:v>
                </c:pt>
                <c:pt idx="1306">
                  <c:v>0.67858983790000116</c:v>
                </c:pt>
                <c:pt idx="1307">
                  <c:v>0.67858983790000116</c:v>
                </c:pt>
                <c:pt idx="1308">
                  <c:v>0.67858983790000116</c:v>
                </c:pt>
                <c:pt idx="1309">
                  <c:v>0.67858983790000116</c:v>
                </c:pt>
                <c:pt idx="1310">
                  <c:v>0.67858983790000116</c:v>
                </c:pt>
                <c:pt idx="1311">
                  <c:v>0.67858983790000116</c:v>
                </c:pt>
                <c:pt idx="1312">
                  <c:v>0.67858983790000116</c:v>
                </c:pt>
                <c:pt idx="1313">
                  <c:v>0.67858983790000116</c:v>
                </c:pt>
                <c:pt idx="1314">
                  <c:v>0.67858983790000116</c:v>
                </c:pt>
                <c:pt idx="1315">
                  <c:v>0.67858983790000116</c:v>
                </c:pt>
                <c:pt idx="1316">
                  <c:v>0.67858983790000116</c:v>
                </c:pt>
                <c:pt idx="1317">
                  <c:v>0.67858983790000116</c:v>
                </c:pt>
                <c:pt idx="1318">
                  <c:v>0.67858983790000116</c:v>
                </c:pt>
                <c:pt idx="1319">
                  <c:v>0.67858983790000116</c:v>
                </c:pt>
                <c:pt idx="1320">
                  <c:v>0.67858983790000116</c:v>
                </c:pt>
                <c:pt idx="1321">
                  <c:v>0.67858983790000116</c:v>
                </c:pt>
                <c:pt idx="1322">
                  <c:v>0.67858983790000116</c:v>
                </c:pt>
                <c:pt idx="1323">
                  <c:v>0.67858983790000116</c:v>
                </c:pt>
                <c:pt idx="1324">
                  <c:v>0.67858983790000116</c:v>
                </c:pt>
                <c:pt idx="1325">
                  <c:v>0.67858983790000116</c:v>
                </c:pt>
                <c:pt idx="1326">
                  <c:v>0.67858983790000116</c:v>
                </c:pt>
                <c:pt idx="1327">
                  <c:v>0.67858983790000116</c:v>
                </c:pt>
                <c:pt idx="1328">
                  <c:v>0.67858983790000116</c:v>
                </c:pt>
                <c:pt idx="1329">
                  <c:v>0.67858983790000116</c:v>
                </c:pt>
                <c:pt idx="1330">
                  <c:v>0.67858983790000116</c:v>
                </c:pt>
                <c:pt idx="1331">
                  <c:v>0.67858983790000116</c:v>
                </c:pt>
                <c:pt idx="1332">
                  <c:v>0.67858983790000116</c:v>
                </c:pt>
                <c:pt idx="1333">
                  <c:v>0.67858983790000116</c:v>
                </c:pt>
                <c:pt idx="1334">
                  <c:v>0.67858983790000116</c:v>
                </c:pt>
                <c:pt idx="1335">
                  <c:v>0.67858983790000116</c:v>
                </c:pt>
                <c:pt idx="1336">
                  <c:v>0.67858983790000116</c:v>
                </c:pt>
                <c:pt idx="1337">
                  <c:v>0.67858983790000116</c:v>
                </c:pt>
                <c:pt idx="1338">
                  <c:v>0.67858983790000116</c:v>
                </c:pt>
                <c:pt idx="1339">
                  <c:v>0.67858983790000116</c:v>
                </c:pt>
                <c:pt idx="1340">
                  <c:v>0.67858983790000116</c:v>
                </c:pt>
                <c:pt idx="1341">
                  <c:v>0.67858983790000116</c:v>
                </c:pt>
                <c:pt idx="1342">
                  <c:v>0.67858983790000116</c:v>
                </c:pt>
                <c:pt idx="1343">
                  <c:v>0.67858983790000116</c:v>
                </c:pt>
                <c:pt idx="1344">
                  <c:v>0.67858983790000116</c:v>
                </c:pt>
                <c:pt idx="1345">
                  <c:v>0.67858983790000116</c:v>
                </c:pt>
                <c:pt idx="1346">
                  <c:v>0.67858983790000116</c:v>
                </c:pt>
                <c:pt idx="1347">
                  <c:v>0.67858983790000116</c:v>
                </c:pt>
                <c:pt idx="1348">
                  <c:v>0.67858983790000116</c:v>
                </c:pt>
                <c:pt idx="1349">
                  <c:v>0.67858983790000116</c:v>
                </c:pt>
                <c:pt idx="1350">
                  <c:v>0.67858983790000116</c:v>
                </c:pt>
                <c:pt idx="1351">
                  <c:v>0.67858983790000116</c:v>
                </c:pt>
                <c:pt idx="1352">
                  <c:v>0.67858983790000116</c:v>
                </c:pt>
                <c:pt idx="1353">
                  <c:v>0.67858983790000116</c:v>
                </c:pt>
                <c:pt idx="1354">
                  <c:v>0.67858983790000116</c:v>
                </c:pt>
                <c:pt idx="1355">
                  <c:v>0.67858983790000116</c:v>
                </c:pt>
                <c:pt idx="1356">
                  <c:v>0.67858983790000116</c:v>
                </c:pt>
                <c:pt idx="1357">
                  <c:v>0.67858983790000116</c:v>
                </c:pt>
                <c:pt idx="1358">
                  <c:v>0.67858983790000116</c:v>
                </c:pt>
                <c:pt idx="1359">
                  <c:v>0.67858983790000116</c:v>
                </c:pt>
                <c:pt idx="1360">
                  <c:v>0.67858983790000116</c:v>
                </c:pt>
                <c:pt idx="1361">
                  <c:v>0.67858983790000116</c:v>
                </c:pt>
                <c:pt idx="1362">
                  <c:v>0.67858983790000116</c:v>
                </c:pt>
                <c:pt idx="1363">
                  <c:v>0.67858983790000116</c:v>
                </c:pt>
                <c:pt idx="1364">
                  <c:v>0.67858983790000116</c:v>
                </c:pt>
                <c:pt idx="1365">
                  <c:v>0.67858983790000116</c:v>
                </c:pt>
                <c:pt idx="1366">
                  <c:v>0.67858983790000116</c:v>
                </c:pt>
                <c:pt idx="1367">
                  <c:v>0.67858983790000116</c:v>
                </c:pt>
                <c:pt idx="1368">
                  <c:v>0.67858983790000116</c:v>
                </c:pt>
                <c:pt idx="1369">
                  <c:v>0.67858983790000116</c:v>
                </c:pt>
                <c:pt idx="1370">
                  <c:v>0.67858983790000116</c:v>
                </c:pt>
                <c:pt idx="1371">
                  <c:v>0.67858983790000116</c:v>
                </c:pt>
                <c:pt idx="1372">
                  <c:v>0.67858983790000116</c:v>
                </c:pt>
                <c:pt idx="1373">
                  <c:v>0.67858983790000116</c:v>
                </c:pt>
                <c:pt idx="1374">
                  <c:v>0.67858983790000116</c:v>
                </c:pt>
                <c:pt idx="1375">
                  <c:v>0.67858983790000116</c:v>
                </c:pt>
                <c:pt idx="1376">
                  <c:v>0.67858983790000116</c:v>
                </c:pt>
                <c:pt idx="1377">
                  <c:v>0.67858983790000116</c:v>
                </c:pt>
                <c:pt idx="1378">
                  <c:v>0.67858983790000116</c:v>
                </c:pt>
                <c:pt idx="1379">
                  <c:v>0.67858983790000116</c:v>
                </c:pt>
                <c:pt idx="1380">
                  <c:v>0.67858983790000116</c:v>
                </c:pt>
                <c:pt idx="1381">
                  <c:v>0.67858983790000116</c:v>
                </c:pt>
                <c:pt idx="1382">
                  <c:v>0.67858983790000116</c:v>
                </c:pt>
                <c:pt idx="1383">
                  <c:v>0.67858983790000116</c:v>
                </c:pt>
                <c:pt idx="1384">
                  <c:v>0.67858983790000116</c:v>
                </c:pt>
                <c:pt idx="1385">
                  <c:v>0.67858983790000116</c:v>
                </c:pt>
                <c:pt idx="1386">
                  <c:v>0.67858983790000116</c:v>
                </c:pt>
                <c:pt idx="1387">
                  <c:v>0.67858983790000116</c:v>
                </c:pt>
                <c:pt idx="1388">
                  <c:v>0.67858983790000116</c:v>
                </c:pt>
                <c:pt idx="1389">
                  <c:v>0.67858983790000116</c:v>
                </c:pt>
                <c:pt idx="1390">
                  <c:v>0.67858983790000116</c:v>
                </c:pt>
                <c:pt idx="1391">
                  <c:v>0.67858983790000116</c:v>
                </c:pt>
                <c:pt idx="1392">
                  <c:v>0.67858983790000116</c:v>
                </c:pt>
                <c:pt idx="1393">
                  <c:v>0.67858983790000116</c:v>
                </c:pt>
                <c:pt idx="1394">
                  <c:v>0.67858983790000116</c:v>
                </c:pt>
                <c:pt idx="1395">
                  <c:v>0.67858983790000116</c:v>
                </c:pt>
                <c:pt idx="1396">
                  <c:v>0.67858983790000116</c:v>
                </c:pt>
                <c:pt idx="1397">
                  <c:v>0.67858983790000116</c:v>
                </c:pt>
                <c:pt idx="1398">
                  <c:v>0.67858983790000116</c:v>
                </c:pt>
                <c:pt idx="1399">
                  <c:v>0.67858983790000116</c:v>
                </c:pt>
                <c:pt idx="1400">
                  <c:v>0.67858983790000116</c:v>
                </c:pt>
                <c:pt idx="1401">
                  <c:v>0.67858983790000116</c:v>
                </c:pt>
                <c:pt idx="1402">
                  <c:v>0.67858983790000116</c:v>
                </c:pt>
                <c:pt idx="1403">
                  <c:v>0.67858983790000116</c:v>
                </c:pt>
                <c:pt idx="1404">
                  <c:v>0.67858983790000116</c:v>
                </c:pt>
                <c:pt idx="1405">
                  <c:v>0.67858983790000116</c:v>
                </c:pt>
                <c:pt idx="1406">
                  <c:v>0.67858983790000116</c:v>
                </c:pt>
                <c:pt idx="1407">
                  <c:v>0.67858983790000116</c:v>
                </c:pt>
                <c:pt idx="1408">
                  <c:v>0.67858983790000116</c:v>
                </c:pt>
                <c:pt idx="1409">
                  <c:v>0.67858983790000116</c:v>
                </c:pt>
              </c:numCache>
            </c:numRef>
          </c:yVal>
          <c:smooth val="0"/>
          <c:extLst>
            <c:ext xmlns:c16="http://schemas.microsoft.com/office/drawing/2014/chart" uri="{C3380CC4-5D6E-409C-BE32-E72D297353CC}">
              <c16:uniqueId val="{00000002-6F3C-4AE5-B065-1FE2FF90CEF0}"/>
            </c:ext>
          </c:extLst>
        </c:ser>
        <c:dLbls>
          <c:showLegendKey val="0"/>
          <c:showVal val="0"/>
          <c:showCatName val="0"/>
          <c:showSerName val="0"/>
          <c:showPercent val="0"/>
          <c:showBubbleSize val="0"/>
        </c:dLbls>
        <c:axId val="1405312"/>
        <c:axId val="1407232"/>
      </c:scatterChart>
      <c:valAx>
        <c:axId val="1405312"/>
        <c:scaling>
          <c:orientation val="minMax"/>
          <c:max val="132"/>
          <c:min val="0"/>
        </c:scaling>
        <c:delete val="0"/>
        <c:axPos val="b"/>
        <c:title>
          <c:tx>
            <c:rich>
              <a:bodyPr/>
              <a:lstStyle/>
              <a:p>
                <a:pPr>
                  <a:defRPr>
                    <a:solidFill>
                      <a:schemeClr val="tx1"/>
                    </a:solidFill>
                  </a:defRPr>
                </a:pPr>
                <a:r>
                  <a:rPr lang="en-US" dirty="0">
                    <a:solidFill>
                      <a:schemeClr val="tx1"/>
                    </a:solidFill>
                  </a:rPr>
                  <a:t>Time (months)</a:t>
                </a:r>
              </a:p>
            </c:rich>
          </c:tx>
          <c:overlay val="0"/>
        </c:title>
        <c:numFmt formatCode="General" sourceLinked="1"/>
        <c:majorTickMark val="out"/>
        <c:minorTickMark val="none"/>
        <c:tickLblPos val="nextTo"/>
        <c:spPr>
          <a:ln w="12700">
            <a:solidFill>
              <a:schemeClr val="tx1"/>
            </a:solidFill>
          </a:ln>
        </c:spPr>
        <c:txPr>
          <a:bodyPr rot="0" vert="horz"/>
          <a:lstStyle/>
          <a:p>
            <a:pPr>
              <a:defRPr>
                <a:solidFill>
                  <a:schemeClr val="tx1"/>
                </a:solidFill>
              </a:defRPr>
            </a:pPr>
            <a:endParaRPr lang="en-US"/>
          </a:p>
        </c:txPr>
        <c:crossAx val="1407232"/>
        <c:crosses val="autoZero"/>
        <c:crossBetween val="midCat"/>
        <c:majorUnit val="12"/>
      </c:valAx>
      <c:valAx>
        <c:axId val="1407232"/>
        <c:scaling>
          <c:orientation val="minMax"/>
          <c:max val="1"/>
          <c:min val="0.4"/>
        </c:scaling>
        <c:delete val="0"/>
        <c:axPos val="l"/>
        <c:title>
          <c:tx>
            <c:rich>
              <a:bodyPr/>
              <a:lstStyle/>
              <a:p>
                <a:pPr>
                  <a:defRPr>
                    <a:solidFill>
                      <a:schemeClr val="tx1"/>
                    </a:solidFill>
                  </a:defRPr>
                </a:pPr>
                <a:r>
                  <a:rPr lang="en-US" dirty="0">
                    <a:solidFill>
                      <a:schemeClr val="tx1"/>
                    </a:solidFill>
                  </a:rPr>
                  <a:t>% alive and disease-free</a:t>
                </a:r>
              </a:p>
            </c:rich>
          </c:tx>
          <c:layout>
            <c:manualLayout>
              <c:xMode val="edge"/>
              <c:yMode val="edge"/>
              <c:x val="8.5690602950466276E-3"/>
              <c:y val="0.24737982192135302"/>
            </c:manualLayout>
          </c:layout>
          <c:overlay val="0"/>
        </c:title>
        <c:numFmt formatCode="General" sourceLinked="1"/>
        <c:majorTickMark val="out"/>
        <c:minorTickMark val="none"/>
        <c:tickLblPos val="nextTo"/>
        <c:spPr>
          <a:ln w="12700">
            <a:solidFill>
              <a:schemeClr val="tx1"/>
            </a:solidFill>
          </a:ln>
        </c:spPr>
        <c:txPr>
          <a:bodyPr rot="0" vert="horz"/>
          <a:lstStyle/>
          <a:p>
            <a:pPr>
              <a:defRPr>
                <a:solidFill>
                  <a:schemeClr val="tx1"/>
                </a:solidFill>
              </a:defRPr>
            </a:pPr>
            <a:endParaRPr lang="en-US"/>
          </a:p>
        </c:txPr>
        <c:crossAx val="1405312"/>
        <c:crosses val="autoZero"/>
        <c:crossBetween val="midCat"/>
      </c:valAx>
    </c:plotArea>
    <c:legend>
      <c:legendPos val="b"/>
      <c:layout>
        <c:manualLayout>
          <c:xMode val="edge"/>
          <c:yMode val="edge"/>
          <c:x val="0.173224126295632"/>
          <c:y val="0.62301691838277562"/>
          <c:w val="0.126164679584927"/>
          <c:h val="0.16951189970831701"/>
        </c:manualLayout>
      </c:layout>
      <c:overlay val="1"/>
      <c:spPr>
        <a:noFill/>
      </c:spPr>
      <c:txPr>
        <a:bodyPr/>
        <a:lstStyle/>
        <a:p>
          <a:pPr>
            <a:defRPr sz="1600">
              <a:solidFill>
                <a:schemeClr val="tx1"/>
              </a:solidFill>
            </a:defRPr>
          </a:pPr>
          <a:endParaRPr lang="en-US"/>
        </a:p>
      </c:txPr>
    </c:legend>
    <c:plotVisOnly val="1"/>
    <c:dispBlanksAs val="gap"/>
    <c:showDLblsOverMax val="0"/>
  </c:chart>
  <c:spPr>
    <a:noFill/>
  </c:spPr>
  <c:txPr>
    <a:bodyPr/>
    <a:lstStyle/>
    <a:p>
      <a:pPr>
        <a:defRPr sz="18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6200778062434"/>
          <c:y val="3.229148875604896E-2"/>
          <c:w val="0.82641028105237335"/>
          <c:h val="0.79386529987656573"/>
        </c:manualLayout>
      </c:layout>
      <c:scatterChart>
        <c:scatterStyle val="lineMarker"/>
        <c:varyColors val="0"/>
        <c:ser>
          <c:idx val="0"/>
          <c:order val="0"/>
          <c:tx>
            <c:strRef>
              <c:f>Blad1!$B$1</c:f>
              <c:strCache>
                <c:ptCount val="1"/>
                <c:pt idx="0">
                  <c:v>Y-waarden</c:v>
                </c:pt>
              </c:strCache>
            </c:strRef>
          </c:tx>
          <c:spPr>
            <a:ln w="19050" cap="rnd">
              <a:noFill/>
              <a:round/>
            </a:ln>
            <a:effectLst/>
          </c:spPr>
          <c:marker>
            <c:symbol val="circle"/>
            <c:size val="5"/>
            <c:spPr>
              <a:solidFill>
                <a:schemeClr val="bg1"/>
              </a:solidFill>
              <a:ln w="9525">
                <a:solidFill>
                  <a:schemeClr val="bg1"/>
                </a:solidFill>
              </a:ln>
              <a:effectLst/>
            </c:spPr>
          </c:marker>
          <c:xVal>
            <c:numRef>
              <c:f>Blad1!$A$2:$A$4</c:f>
              <c:numCache>
                <c:formatCode>General</c:formatCode>
                <c:ptCount val="3"/>
                <c:pt idx="0">
                  <c:v>0.7</c:v>
                </c:pt>
                <c:pt idx="1">
                  <c:v>1.8</c:v>
                </c:pt>
                <c:pt idx="2">
                  <c:v>2.6</c:v>
                </c:pt>
              </c:numCache>
            </c:numRef>
          </c:xVal>
          <c:yVal>
            <c:numRef>
              <c:f>Blad1!$B$2:$B$4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6A2-4017-8F99-5299ABF105DF}"/>
            </c:ext>
          </c:extLst>
        </c:ser>
        <c:dLbls>
          <c:showLegendKey val="0"/>
          <c:showVal val="0"/>
          <c:showCatName val="0"/>
          <c:showSerName val="0"/>
          <c:showPercent val="0"/>
          <c:showBubbleSize val="0"/>
        </c:dLbls>
        <c:axId val="45086976"/>
        <c:axId val="45086208"/>
      </c:scatterChart>
      <c:valAx>
        <c:axId val="45086976"/>
        <c:scaling>
          <c:orientation val="minMax"/>
          <c:max val="5"/>
        </c:scaling>
        <c:delete val="0"/>
        <c:axPos val="b"/>
        <c:numFmt formatCode="General" sourceLinked="1"/>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rgbClr val="13467B"/>
                </a:solidFill>
                <a:latin typeface="+mn-lt"/>
                <a:ea typeface="+mn-ea"/>
                <a:cs typeface="+mn-cs"/>
              </a:defRPr>
            </a:pPr>
            <a:endParaRPr lang="en-US"/>
          </a:p>
        </c:txPr>
        <c:crossAx val="45086208"/>
        <c:crosses val="autoZero"/>
        <c:crossBetween val="midCat"/>
        <c:majorUnit val="1"/>
      </c:valAx>
      <c:valAx>
        <c:axId val="45086208"/>
        <c:scaling>
          <c:orientation val="minMax"/>
          <c:max val="1"/>
        </c:scaling>
        <c:delete val="0"/>
        <c:axPos val="l"/>
        <c:numFmt formatCode="0%" sourceLinked="0"/>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rgbClr val="13467B"/>
                </a:solidFill>
                <a:latin typeface="+mn-lt"/>
                <a:ea typeface="+mn-ea"/>
                <a:cs typeface="+mn-cs"/>
              </a:defRPr>
            </a:pPr>
            <a:endParaRPr lang="en-US"/>
          </a:p>
        </c:txPr>
        <c:crossAx val="4508697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3467B"/>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3662124823535"/>
          <c:y val="3.8316628429567366E-2"/>
          <c:w val="0.82641028105237335"/>
          <c:h val="0.79386529987656573"/>
        </c:manualLayout>
      </c:layout>
      <c:scatterChart>
        <c:scatterStyle val="lineMarker"/>
        <c:varyColors val="0"/>
        <c:ser>
          <c:idx val="0"/>
          <c:order val="0"/>
          <c:tx>
            <c:strRef>
              <c:f>Blad1!$B$1</c:f>
              <c:strCache>
                <c:ptCount val="1"/>
                <c:pt idx="0">
                  <c:v>Y-waarden</c:v>
                </c:pt>
              </c:strCache>
            </c:strRef>
          </c:tx>
          <c:spPr>
            <a:ln w="19050" cap="rnd">
              <a:noFill/>
              <a:round/>
            </a:ln>
            <a:effectLst/>
          </c:spPr>
          <c:marker>
            <c:symbol val="circle"/>
            <c:size val="5"/>
            <c:spPr>
              <a:solidFill>
                <a:schemeClr val="bg1"/>
              </a:solidFill>
              <a:ln w="9525">
                <a:solidFill>
                  <a:schemeClr val="bg1"/>
                </a:solidFill>
              </a:ln>
              <a:effectLst/>
            </c:spPr>
          </c:marker>
          <c:xVal>
            <c:numRef>
              <c:f>Blad1!$A$2:$A$4</c:f>
              <c:numCache>
                <c:formatCode>General</c:formatCode>
                <c:ptCount val="3"/>
                <c:pt idx="0">
                  <c:v>0.7</c:v>
                </c:pt>
                <c:pt idx="1">
                  <c:v>1.8</c:v>
                </c:pt>
                <c:pt idx="2">
                  <c:v>2.6</c:v>
                </c:pt>
              </c:numCache>
            </c:numRef>
          </c:xVal>
          <c:yVal>
            <c:numRef>
              <c:f>Blad1!$B$2:$B$4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6799-48BC-B5DC-90AE2FC837B2}"/>
            </c:ext>
          </c:extLst>
        </c:ser>
        <c:dLbls>
          <c:showLegendKey val="0"/>
          <c:showVal val="0"/>
          <c:showCatName val="0"/>
          <c:showSerName val="0"/>
          <c:showPercent val="0"/>
          <c:showBubbleSize val="0"/>
        </c:dLbls>
        <c:axId val="43466752"/>
        <c:axId val="43469056"/>
      </c:scatterChart>
      <c:valAx>
        <c:axId val="43466752"/>
        <c:scaling>
          <c:orientation val="minMax"/>
          <c:max val="5"/>
        </c:scaling>
        <c:delete val="0"/>
        <c:axPos val="b"/>
        <c:numFmt formatCode="General" sourceLinked="1"/>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rgbClr val="13467B"/>
                </a:solidFill>
                <a:latin typeface="+mn-lt"/>
                <a:ea typeface="+mn-ea"/>
                <a:cs typeface="+mn-cs"/>
              </a:defRPr>
            </a:pPr>
            <a:endParaRPr lang="en-US"/>
          </a:p>
        </c:txPr>
        <c:crossAx val="43469056"/>
        <c:crosses val="autoZero"/>
        <c:crossBetween val="midCat"/>
        <c:majorUnit val="1"/>
      </c:valAx>
      <c:valAx>
        <c:axId val="43469056"/>
        <c:scaling>
          <c:orientation val="minMax"/>
          <c:max val="1"/>
        </c:scaling>
        <c:delete val="0"/>
        <c:axPos val="l"/>
        <c:numFmt formatCode="0%" sourceLinked="0"/>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346675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3467B"/>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3662124823535"/>
          <c:y val="3.8316628429567366E-2"/>
          <c:w val="0.82641028105237335"/>
          <c:h val="0.79386529987656573"/>
        </c:manualLayout>
      </c:layout>
      <c:scatterChart>
        <c:scatterStyle val="lineMarker"/>
        <c:varyColors val="0"/>
        <c:ser>
          <c:idx val="0"/>
          <c:order val="0"/>
          <c:tx>
            <c:strRef>
              <c:f>Blad1!$B$1</c:f>
              <c:strCache>
                <c:ptCount val="1"/>
                <c:pt idx="0">
                  <c:v>Y-waarden</c:v>
                </c:pt>
              </c:strCache>
            </c:strRef>
          </c:tx>
          <c:spPr>
            <a:ln w="19050" cap="rnd">
              <a:noFill/>
              <a:round/>
            </a:ln>
            <a:effectLst/>
          </c:spPr>
          <c:marker>
            <c:symbol val="circle"/>
            <c:size val="5"/>
            <c:spPr>
              <a:solidFill>
                <a:schemeClr val="bg1"/>
              </a:solidFill>
              <a:ln w="9525">
                <a:solidFill>
                  <a:schemeClr val="bg1"/>
                </a:solidFill>
              </a:ln>
              <a:effectLst/>
            </c:spPr>
          </c:marker>
          <c:xVal>
            <c:numRef>
              <c:f>Blad1!$A$2:$A$4</c:f>
              <c:numCache>
                <c:formatCode>General</c:formatCode>
                <c:ptCount val="3"/>
                <c:pt idx="0">
                  <c:v>0.7</c:v>
                </c:pt>
                <c:pt idx="1">
                  <c:v>1.8</c:v>
                </c:pt>
                <c:pt idx="2">
                  <c:v>2.6</c:v>
                </c:pt>
              </c:numCache>
            </c:numRef>
          </c:xVal>
          <c:yVal>
            <c:numRef>
              <c:f>Blad1!$B$2:$B$4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AA89-4DD8-B7E5-EDFECEA9690E}"/>
            </c:ext>
          </c:extLst>
        </c:ser>
        <c:dLbls>
          <c:showLegendKey val="0"/>
          <c:showVal val="0"/>
          <c:showCatName val="0"/>
          <c:showSerName val="0"/>
          <c:showPercent val="0"/>
          <c:showBubbleSize val="0"/>
        </c:dLbls>
        <c:axId val="46413312"/>
        <c:axId val="61489152"/>
      </c:scatterChart>
      <c:valAx>
        <c:axId val="46413312"/>
        <c:scaling>
          <c:orientation val="minMax"/>
          <c:max val="5"/>
        </c:scaling>
        <c:delete val="0"/>
        <c:axPos val="b"/>
        <c:title>
          <c:tx>
            <c:rich>
              <a:bodyPr rot="0" spcFirstLastPara="1" vertOverflow="ellipsis" vert="horz" wrap="square" anchor="ctr" anchorCtr="1"/>
              <a:lstStyle/>
              <a:p>
                <a:pPr algn="ctr" rtl="0">
                  <a:defRPr sz="1330" b="0" i="0" u="none" strike="noStrike" kern="1200" baseline="0">
                    <a:solidFill>
                      <a:srgbClr val="13467B"/>
                    </a:solidFill>
                    <a:latin typeface="+mn-lt"/>
                    <a:ea typeface="+mn-ea"/>
                    <a:cs typeface="+mn-cs"/>
                  </a:defRPr>
                </a:pPr>
                <a:r>
                  <a:rPr lang="nl-NL"/>
                  <a:t>Years since randomization</a:t>
                </a:r>
              </a:p>
            </c:rich>
          </c:tx>
          <c:overlay val="0"/>
          <c:spPr>
            <a:noFill/>
            <a:ln>
              <a:noFill/>
            </a:ln>
            <a:effectLst/>
          </c:spPr>
          <c:txPr>
            <a:bodyPr rot="0" spcFirstLastPara="1" vertOverflow="ellipsis" vert="horz" wrap="square" anchor="ctr" anchorCtr="1"/>
            <a:lstStyle/>
            <a:p>
              <a:pPr algn="ctr" rtl="0">
                <a:defRPr sz="1330" b="0" i="0" u="none" strike="noStrike" kern="1200" baseline="0">
                  <a:solidFill>
                    <a:srgbClr val="13467B"/>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rgbClr val="13467B"/>
                </a:solidFill>
                <a:latin typeface="+mn-lt"/>
                <a:ea typeface="+mn-ea"/>
                <a:cs typeface="+mn-cs"/>
              </a:defRPr>
            </a:pPr>
            <a:endParaRPr lang="en-US"/>
          </a:p>
        </c:txPr>
        <c:crossAx val="61489152"/>
        <c:crosses val="autoZero"/>
        <c:crossBetween val="midCat"/>
        <c:majorUnit val="1"/>
      </c:valAx>
      <c:valAx>
        <c:axId val="61489152"/>
        <c:scaling>
          <c:orientation val="minMax"/>
          <c:max val="1"/>
        </c:scaling>
        <c:delete val="0"/>
        <c:axPos val="l"/>
        <c:numFmt formatCode="0%" sourceLinked="0"/>
        <c:majorTickMark val="none"/>
        <c:minorTickMark val="none"/>
        <c:tickLblPos val="nextTo"/>
        <c:spPr>
          <a:noFill/>
          <a:ln w="9525" cap="flat" cmpd="sng" algn="ctr">
            <a:solidFill>
              <a:srgbClr val="13467B"/>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64133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3467B"/>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THP</c:v>
                </c:pt>
              </c:strCache>
            </c:strRef>
          </c:tx>
          <c:spPr>
            <a:solidFill>
              <a:schemeClr val="accent2">
                <a:lumMod val="40000"/>
                <a:lumOff val="60000"/>
              </a:schemeClr>
            </a:solidFill>
            <a:ln>
              <a:noFill/>
            </a:ln>
            <a:effectLst/>
          </c:spPr>
          <c:invertIfNegative val="0"/>
          <c:dPt>
            <c:idx val="0"/>
            <c:invertIfNegative val="0"/>
            <c:bubble3D val="0"/>
            <c:spPr>
              <a:solidFill>
                <a:srgbClr val="FFD08E"/>
              </a:solidFill>
              <a:ln>
                <a:noFill/>
              </a:ln>
              <a:effectLst/>
            </c:spPr>
            <c:extLst>
              <c:ext xmlns:c16="http://schemas.microsoft.com/office/drawing/2014/chart" uri="{C3380CC4-5D6E-409C-BE32-E72D297353CC}">
                <c16:uniqueId val="{00000000-C1ED-6C42-8E68-065127C134E7}"/>
              </c:ext>
            </c:extLst>
          </c:dPt>
          <c:dPt>
            <c:idx val="1"/>
            <c:invertIfNegative val="0"/>
            <c:bubble3D val="0"/>
            <c:spPr>
              <a:solidFill>
                <a:srgbClr val="FFD08E"/>
              </a:solidFill>
              <a:ln>
                <a:noFill/>
              </a:ln>
              <a:effectLst/>
            </c:spPr>
            <c:extLst>
              <c:ext xmlns:c16="http://schemas.microsoft.com/office/drawing/2014/chart" uri="{C3380CC4-5D6E-409C-BE32-E72D297353CC}">
                <c16:uniqueId val="{00000001-C1ED-6C42-8E68-065127C134E7}"/>
              </c:ext>
            </c:extLst>
          </c:dPt>
          <c:cat>
            <c:strRef>
              <c:f>Sheet1!$A$2:$A$3</c:f>
              <c:strCache>
                <c:ptCount val="2"/>
                <c:pt idx="0">
                  <c:v>ER-negative and PR-negative</c:v>
                </c:pt>
                <c:pt idx="1">
                  <c:v>ER-positive and/or PR-positive</c:v>
                </c:pt>
              </c:strCache>
            </c:strRef>
          </c:cat>
          <c:val>
            <c:numRef>
              <c:f>Sheet1!$B$2:$B$3</c:f>
              <c:numCache>
                <c:formatCode>0.00%</c:formatCode>
                <c:ptCount val="2"/>
                <c:pt idx="0">
                  <c:v>0.78200000000000003</c:v>
                </c:pt>
                <c:pt idx="1">
                  <c:v>0.55800000000000005</c:v>
                </c:pt>
              </c:numCache>
            </c:numRef>
          </c:val>
          <c:extLst>
            <c:ext xmlns:c16="http://schemas.microsoft.com/office/drawing/2014/chart" uri="{C3380CC4-5D6E-409C-BE32-E72D297353CC}">
              <c16:uniqueId val="{00000000-BF05-4261-942B-54DB9B7F79C3}"/>
            </c:ext>
          </c:extLst>
        </c:ser>
        <c:ser>
          <c:idx val="1"/>
          <c:order val="1"/>
          <c:tx>
            <c:strRef>
              <c:f>Sheet1!$C$1</c:f>
              <c:strCache>
                <c:ptCount val="1"/>
                <c:pt idx="0">
                  <c:v>TCbHP</c:v>
                </c:pt>
              </c:strCache>
            </c:strRef>
          </c:tx>
          <c:spPr>
            <a:solidFill>
              <a:srgbClr val="D3EBF5"/>
            </a:solidFill>
            <a:ln>
              <a:noFill/>
            </a:ln>
            <a:effectLst/>
          </c:spPr>
          <c:invertIfNegative val="0"/>
          <c:cat>
            <c:strRef>
              <c:f>Sheet1!$A$2:$A$3</c:f>
              <c:strCache>
                <c:ptCount val="2"/>
                <c:pt idx="0">
                  <c:v>ER-negative and PR-negative</c:v>
                </c:pt>
                <c:pt idx="1">
                  <c:v>ER-positive and/or PR-positive</c:v>
                </c:pt>
              </c:strCache>
            </c:strRef>
          </c:cat>
          <c:val>
            <c:numRef>
              <c:f>Sheet1!$C$2:$C$3</c:f>
              <c:numCache>
                <c:formatCode>0.00%</c:formatCode>
                <c:ptCount val="2"/>
                <c:pt idx="0">
                  <c:v>0.77800000000000002</c:v>
                </c:pt>
                <c:pt idx="1">
                  <c:v>0.58799999999999997</c:v>
                </c:pt>
              </c:numCache>
            </c:numRef>
          </c:val>
          <c:extLst>
            <c:ext xmlns:c16="http://schemas.microsoft.com/office/drawing/2014/chart" uri="{C3380CC4-5D6E-409C-BE32-E72D297353CC}">
              <c16:uniqueId val="{00000001-BF05-4261-942B-54DB9B7F79C3}"/>
            </c:ext>
          </c:extLst>
        </c:ser>
        <c:dLbls>
          <c:showLegendKey val="0"/>
          <c:showVal val="0"/>
          <c:showCatName val="0"/>
          <c:showSerName val="0"/>
          <c:showPercent val="0"/>
          <c:showBubbleSize val="0"/>
        </c:dLbls>
        <c:gapWidth val="219"/>
        <c:overlap val="-27"/>
        <c:axId val="1128034463"/>
        <c:axId val="1128035423"/>
      </c:barChart>
      <c:catAx>
        <c:axId val="1128034463"/>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zh-CN"/>
          </a:p>
        </c:txPr>
        <c:crossAx val="1128035423"/>
        <c:crosses val="autoZero"/>
        <c:auto val="1"/>
        <c:lblAlgn val="ctr"/>
        <c:lblOffset val="100"/>
        <c:noMultiLvlLbl val="0"/>
      </c:catAx>
      <c:valAx>
        <c:axId val="1128035423"/>
        <c:scaling>
          <c:orientation val="minMax"/>
          <c:max val="1"/>
          <c:min val="0"/>
        </c:scaling>
        <c:delete val="0"/>
        <c:axPos val="l"/>
        <c:numFmt formatCode="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zh-CN"/>
          </a:p>
        </c:txPr>
        <c:crossAx val="1128034463"/>
        <c:crosses val="autoZero"/>
        <c:crossBetween val="between"/>
      </c:valAx>
      <c:spPr>
        <a:noFill/>
        <a:ln>
          <a:noFill/>
        </a:ln>
        <a:effectLst/>
      </c:spPr>
    </c:plotArea>
    <c:legend>
      <c:legendPos val="b"/>
      <c:layout>
        <c:manualLayout>
          <c:xMode val="edge"/>
          <c:yMode val="edge"/>
          <c:x val="2.7214111256926219E-2"/>
          <c:y val="0.92754591128163821"/>
          <c:w val="0.97278588874307381"/>
          <c:h val="5.525492123029572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0064A0"/>
                </a:solidFill>
                <a:latin typeface="Arial" panose="020B0604020202020204" pitchFamily="34" charset="0"/>
                <a:ea typeface="+mn-ea"/>
                <a:cs typeface="Arial" panose="020B0604020202020204" pitchFamily="34" charset="0"/>
              </a:defRPr>
            </a:pPr>
            <a:r>
              <a:rPr lang="en-US" sz="3200" b="1" i="0" baseline="0" dirty="0" err="1">
                <a:solidFill>
                  <a:srgbClr val="0064A0"/>
                </a:solidFill>
                <a:effectLst/>
                <a:latin typeface="Arial" panose="020B0604020202020204" pitchFamily="34" charset="0"/>
                <a:cs typeface="Arial" panose="020B0604020202020204" pitchFamily="34" charset="0"/>
              </a:rPr>
              <a:t>pCR</a:t>
            </a:r>
            <a:r>
              <a:rPr lang="en-US" sz="3200" b="1" i="0" baseline="0" dirty="0">
                <a:solidFill>
                  <a:srgbClr val="0064A0"/>
                </a:solidFill>
                <a:effectLst/>
                <a:latin typeface="Arial" panose="020B0604020202020204" pitchFamily="34" charset="0"/>
                <a:cs typeface="Arial" panose="020B0604020202020204" pitchFamily="34" charset="0"/>
              </a:rPr>
              <a:t> Rate*  </a:t>
            </a:r>
            <a:r>
              <a:rPr lang="en-US" sz="3200" b="0" i="0" baseline="0" dirty="0">
                <a:solidFill>
                  <a:srgbClr val="0064A0"/>
                </a:solidFill>
                <a:effectLst/>
                <a:latin typeface="Arial" panose="020B0604020202020204" pitchFamily="34" charset="0"/>
                <a:cs typeface="Arial" panose="020B0604020202020204" pitchFamily="34" charset="0"/>
              </a:rPr>
              <a:t>ypT0/Tis ypN0</a:t>
            </a:r>
            <a:endParaRPr lang="en-US" sz="3200" dirty="0">
              <a:solidFill>
                <a:srgbClr val="0064A0"/>
              </a:solidFill>
              <a:effectLst/>
              <a:latin typeface="Arial" panose="020B0604020202020204" pitchFamily="34" charset="0"/>
              <a:cs typeface="Arial" panose="020B0604020202020204" pitchFamily="34" charset="0"/>
            </a:endParaRPr>
          </a:p>
        </c:rich>
      </c:tx>
      <c:layout>
        <c:manualLayout>
          <c:xMode val="edge"/>
          <c:yMode val="edge"/>
          <c:x val="0.30914583333333329"/>
          <c:y val="2.8303466649347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64A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482693569553809E-2"/>
          <c:y val="0.11198080330905409"/>
          <c:w val="0.91505897309711282"/>
          <c:h val="0.8529935771188280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A300"/>
              </a:solidFill>
              <a:ln>
                <a:noFill/>
              </a:ln>
              <a:effectLst/>
            </c:spPr>
            <c:extLst>
              <c:ext xmlns:c16="http://schemas.microsoft.com/office/drawing/2014/chart" uri="{C3380CC4-5D6E-409C-BE32-E72D297353CC}">
                <c16:uniqueId val="{00000001-7F9B-9642-AEF3-DD34E8932F0A}"/>
              </c:ext>
            </c:extLst>
          </c:dPt>
          <c:dPt>
            <c:idx val="1"/>
            <c:invertIfNegative val="0"/>
            <c:bubble3D val="0"/>
            <c:spPr>
              <a:solidFill>
                <a:srgbClr val="42C6FE"/>
              </a:solidFill>
              <a:ln>
                <a:noFill/>
              </a:ln>
              <a:effectLst/>
            </c:spPr>
            <c:extLst>
              <c:ext xmlns:c16="http://schemas.microsoft.com/office/drawing/2014/chart" uri="{C3380CC4-5D6E-409C-BE32-E72D297353CC}">
                <c16:uniqueId val="{00000003-7F9B-9642-AEF3-DD34E8932F0A}"/>
              </c:ext>
            </c:extLst>
          </c:dPt>
          <c:dPt>
            <c:idx val="2"/>
            <c:invertIfNegative val="0"/>
            <c:bubble3D val="0"/>
            <c:spPr>
              <a:solidFill>
                <a:srgbClr val="0064A0"/>
              </a:solidFill>
              <a:ln>
                <a:noFill/>
              </a:ln>
              <a:effectLst/>
            </c:spPr>
            <c:extLst>
              <c:ext xmlns:c16="http://schemas.microsoft.com/office/drawing/2014/chart" uri="{C3380CC4-5D6E-409C-BE32-E72D297353CC}">
                <c16:uniqueId val="{00000005-7F9B-9642-AEF3-DD34E8932F0A}"/>
              </c:ext>
            </c:extLst>
          </c:dPt>
          <c:dLbls>
            <c:dLbl>
              <c:idx val="0"/>
              <c:layout>
                <c:manualLayout>
                  <c:x val="-5.2075131233595806E-4"/>
                  <c:y val="0.37488737512567827"/>
                </c:manualLayout>
              </c:layout>
              <c:tx>
                <c:rich>
                  <a:bodyPr rot="0" spcFirstLastPara="1" vertOverflow="ellipsis" vert="horz" wrap="square" lIns="38100" tIns="19050" rIns="38100" bIns="19050" anchor="ctr" anchorCtr="1">
                    <a:noAutofit/>
                  </a:bodyPr>
                  <a:lstStyle/>
                  <a:p>
                    <a:pPr>
                      <a:defRPr sz="2000" b="1" i="0" u="none" strike="noStrike" kern="1200" baseline="0">
                        <a:ln>
                          <a:noFill/>
                        </a:ln>
                        <a:solidFill>
                          <a:srgbClr val="003353"/>
                        </a:solidFill>
                        <a:latin typeface="Arial" panose="020B0604020202020204" pitchFamily="34" charset="0"/>
                        <a:ea typeface="+mn-ea"/>
                        <a:cs typeface="Arial" panose="020B0604020202020204" pitchFamily="34" charset="0"/>
                      </a:defRPr>
                    </a:pPr>
                    <a:r>
                      <a:rPr lang="en-US" sz="3200" dirty="0">
                        <a:solidFill>
                          <a:schemeClr val="bg1"/>
                        </a:solidFill>
                        <a:latin typeface="Arial" panose="020B0604020202020204" pitchFamily="34" charset="0"/>
                        <a:cs typeface="Arial" panose="020B0604020202020204" pitchFamily="34" charset="0"/>
                      </a:rPr>
                      <a:t>43.8%</a:t>
                    </a:r>
                  </a:p>
                  <a:p>
                    <a:pPr>
                      <a:defRPr sz="2000" b="1">
                        <a:ln>
                          <a:noFill/>
                        </a:ln>
                        <a:solidFill>
                          <a:srgbClr val="003353"/>
                        </a:solidFill>
                        <a:latin typeface="Arial" panose="020B0604020202020204" pitchFamily="34" charset="0"/>
                        <a:cs typeface="Arial" panose="020B0604020202020204" pitchFamily="34" charset="0"/>
                      </a:defRPr>
                    </a:pPr>
                    <a:endParaRPr lang="en-US" sz="1400" dirty="0">
                      <a:solidFill>
                        <a:schemeClr val="bg1"/>
                      </a:solidFill>
                      <a:latin typeface="Arial" panose="020B0604020202020204" pitchFamily="34" charset="0"/>
                      <a:cs typeface="Arial" panose="020B0604020202020204" pitchFamily="34" charset="0"/>
                    </a:endParaRPr>
                  </a:p>
                  <a:p>
                    <a:pPr>
                      <a:defRPr sz="2000" b="1">
                        <a:ln>
                          <a:noFill/>
                        </a:ln>
                        <a:solidFill>
                          <a:srgbClr val="003353"/>
                        </a:solidFill>
                        <a:latin typeface="Arial" panose="020B0604020202020204" pitchFamily="34" charset="0"/>
                        <a:cs typeface="Arial" panose="020B0604020202020204" pitchFamily="34" charset="0"/>
                      </a:defRPr>
                    </a:pPr>
                    <a:r>
                      <a:rPr lang="en-US" sz="2000" dirty="0">
                        <a:solidFill>
                          <a:schemeClr val="bg1"/>
                        </a:solidFill>
                        <a:latin typeface="Arial" panose="020B0604020202020204" pitchFamily="34" charset="0"/>
                        <a:cs typeface="Arial" panose="020B0604020202020204" pitchFamily="34" charset="0"/>
                      </a:rPr>
                      <a:t>95% CI 41.6-45.9</a:t>
                    </a:r>
                    <a:endParaRPr lang="en-US" dirty="0">
                      <a:solidFill>
                        <a:srgbClr val="003353"/>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ln>
                        <a:noFill/>
                      </a:ln>
                      <a:solidFill>
                        <a:srgbClr val="00335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9318750000000001"/>
                      <c:h val="0.36447383250587878"/>
                    </c:manualLayout>
                  </c15:layout>
                  <c15:showDataLabelsRange val="0"/>
                </c:ext>
                <c:ext xmlns:c16="http://schemas.microsoft.com/office/drawing/2014/chart" uri="{C3380CC4-5D6E-409C-BE32-E72D297353CC}">
                  <c16:uniqueId val="{00000001-7F9B-9642-AEF3-DD34E8932F0A}"/>
                </c:ext>
              </c:extLst>
            </c:dLbl>
            <c:dLbl>
              <c:idx val="1"/>
              <c:layout>
                <c:manualLayout>
                  <c:x val="5.2095636482939634E-4"/>
                  <c:y val="0.46599644121315864"/>
                </c:manualLayout>
              </c:layout>
              <c:tx>
                <c:rich>
                  <a:bodyPr rot="0" spcFirstLastPara="1" vertOverflow="ellipsis" vert="horz" wrap="square" lIns="38100" tIns="19050" rIns="38100" bIns="19050" anchor="ctr" anchorCtr="1">
                    <a:noAutofit/>
                  </a:bodyPr>
                  <a:lstStyle/>
                  <a:p>
                    <a:pPr>
                      <a:defRPr sz="20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r>
                      <a:rPr lang="it-IT" sz="3200" dirty="0">
                        <a:solidFill>
                          <a:schemeClr val="bg1"/>
                        </a:solidFill>
                        <a:latin typeface="Arial" panose="020B0604020202020204" pitchFamily="34" charset="0"/>
                        <a:cs typeface="Arial" panose="020B0604020202020204" pitchFamily="34" charset="0"/>
                      </a:rPr>
                      <a:t>63.7%</a:t>
                    </a:r>
                  </a:p>
                  <a:p>
                    <a:pPr>
                      <a:defRPr sz="2000" b="1">
                        <a:ln>
                          <a:noFill/>
                        </a:ln>
                        <a:latin typeface="Arial" panose="020B0604020202020204" pitchFamily="34" charset="0"/>
                        <a:cs typeface="Arial" panose="020B0604020202020204" pitchFamily="34" charset="0"/>
                      </a:defRPr>
                    </a:pPr>
                    <a:endParaRPr lang="it-IT" sz="1400" dirty="0">
                      <a:solidFill>
                        <a:schemeClr val="bg1"/>
                      </a:solidFill>
                      <a:latin typeface="Arial" panose="020B0604020202020204" pitchFamily="34" charset="0"/>
                      <a:cs typeface="Arial" panose="020B0604020202020204" pitchFamily="34" charset="0"/>
                    </a:endParaRPr>
                  </a:p>
                  <a:p>
                    <a:pPr>
                      <a:defRPr sz="2000" b="1">
                        <a:ln>
                          <a:noFill/>
                        </a:ln>
                        <a:latin typeface="Arial" panose="020B0604020202020204" pitchFamily="34" charset="0"/>
                        <a:cs typeface="Arial" panose="020B0604020202020204" pitchFamily="34" charset="0"/>
                      </a:defRPr>
                    </a:pPr>
                    <a:r>
                      <a:rPr lang="it-IT" sz="2000" i="0" dirty="0">
                        <a:solidFill>
                          <a:schemeClr val="bg1"/>
                        </a:solidFill>
                        <a:latin typeface="Arial" panose="020B0604020202020204" pitchFamily="34" charset="0"/>
                        <a:cs typeface="Arial" panose="020B0604020202020204" pitchFamily="34" charset="0"/>
                      </a:rPr>
                      <a:t>95% CI 60.2%-</a:t>
                    </a:r>
                    <a:r>
                      <a:rPr lang="it-IT" sz="2000" i="0" baseline="0" dirty="0">
                        <a:solidFill>
                          <a:schemeClr val="bg1"/>
                        </a:solidFill>
                        <a:latin typeface="Arial" panose="020B0604020202020204" pitchFamily="34" charset="0"/>
                        <a:cs typeface="Arial" panose="020B0604020202020204" pitchFamily="34" charset="0"/>
                      </a:rPr>
                      <a:t> 67.1%</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890208333333333"/>
                      <c:h val="0.45773789398011688"/>
                    </c:manualLayout>
                  </c15:layout>
                  <c15:showDataLabelsRange val="0"/>
                </c:ext>
                <c:ext xmlns:c16="http://schemas.microsoft.com/office/drawing/2014/chart" uri="{C3380CC4-5D6E-409C-BE32-E72D297353CC}">
                  <c16:uniqueId val="{00000003-7F9B-9642-AEF3-DD34E8932F0A}"/>
                </c:ext>
              </c:extLst>
            </c:dLbl>
            <c:dLbl>
              <c:idx val="2"/>
              <c:layout>
                <c:manualLayout>
                  <c:x val="5.2087434383202096E-4"/>
                  <c:y val="0.30325150797941264"/>
                </c:manualLayout>
              </c:layout>
              <c:tx>
                <c:rich>
                  <a:bodyPr rot="0" spcFirstLastPara="1" vertOverflow="ellipsis" vert="horz" wrap="square" lIns="38100" tIns="19050" rIns="38100" bIns="19050" anchor="ctr" anchorCtr="1">
                    <a:noAutofit/>
                  </a:bodyPr>
                  <a:lstStyle/>
                  <a:p>
                    <a:pPr>
                      <a:defRPr sz="20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r>
                      <a:rPr lang="en-US" sz="3200" dirty="0">
                        <a:solidFill>
                          <a:schemeClr val="bg1"/>
                        </a:solidFill>
                        <a:latin typeface="Arial" panose="020B0604020202020204" pitchFamily="34" charset="0"/>
                        <a:cs typeface="Arial" panose="020B0604020202020204" pitchFamily="34" charset="0"/>
                      </a:rPr>
                      <a:t>32.5%</a:t>
                    </a:r>
                  </a:p>
                  <a:p>
                    <a:pPr>
                      <a:defRPr sz="2000" b="1">
                        <a:ln>
                          <a:noFill/>
                        </a:ln>
                        <a:latin typeface="Arial" panose="020B0604020202020204" pitchFamily="34" charset="0"/>
                        <a:cs typeface="Arial" panose="020B0604020202020204" pitchFamily="34" charset="0"/>
                      </a:defRPr>
                    </a:pPr>
                    <a:endParaRPr lang="en-US" sz="1400" dirty="0">
                      <a:solidFill>
                        <a:schemeClr val="bg1"/>
                      </a:solidFill>
                      <a:latin typeface="Arial" panose="020B0604020202020204" pitchFamily="34" charset="0"/>
                      <a:cs typeface="Arial" panose="020B0604020202020204" pitchFamily="34" charset="0"/>
                    </a:endParaRPr>
                  </a:p>
                  <a:p>
                    <a:pPr>
                      <a:defRPr sz="2000" b="1">
                        <a:ln>
                          <a:noFill/>
                        </a:ln>
                        <a:latin typeface="Arial" panose="020B0604020202020204" pitchFamily="34" charset="0"/>
                        <a:cs typeface="Arial" panose="020B0604020202020204" pitchFamily="34" charset="0"/>
                      </a:defRPr>
                    </a:pPr>
                    <a:r>
                      <a:rPr lang="en-US" sz="2000" dirty="0">
                        <a:solidFill>
                          <a:schemeClr val="bg1"/>
                        </a:solidFill>
                        <a:latin typeface="Arial" panose="020B0604020202020204" pitchFamily="34" charset="0"/>
                        <a:cs typeface="Arial" panose="020B0604020202020204" pitchFamily="34" charset="0"/>
                      </a:rPr>
                      <a:t>95% CI 30-35%</a:t>
                    </a:r>
                  </a:p>
                  <a:p>
                    <a:pPr>
                      <a:defRPr sz="2000" b="1">
                        <a:ln>
                          <a:noFill/>
                        </a:ln>
                        <a:latin typeface="Arial" panose="020B0604020202020204" pitchFamily="34" charset="0"/>
                        <a:cs typeface="Arial" panose="020B0604020202020204" pitchFamily="34" charset="0"/>
                      </a:defRPr>
                    </a:pPr>
                    <a:endParaRPr lang="en-US"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8693749999999995"/>
                      <c:h val="0.26163530362392617"/>
                    </c:manualLayout>
                  </c15:layout>
                  <c15:showDataLabelsRange val="0"/>
                </c:ext>
                <c:ext xmlns:c16="http://schemas.microsoft.com/office/drawing/2014/chart" uri="{C3380CC4-5D6E-409C-BE32-E72D297353CC}">
                  <c16:uniqueId val="{00000005-7F9B-9642-AEF3-DD34E8932F0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'[pCR Graphs.xlsx]yPT0'!$B$2:$D$2</c:f>
              <c:strCache>
                <c:ptCount val="3"/>
                <c:pt idx="0">
                  <c:v>All pts</c:v>
                </c:pt>
                <c:pt idx="1">
                  <c:v>ER(-)</c:v>
                </c:pt>
                <c:pt idx="2">
                  <c:v>ER(+)</c:v>
                </c:pt>
              </c:strCache>
            </c:strRef>
          </c:cat>
          <c:val>
            <c:numRef>
              <c:f>'[pCR Graphs.xlsx]yPT0'!$B$3:$D$3</c:f>
              <c:numCache>
                <c:formatCode>0.00%</c:formatCode>
                <c:ptCount val="3"/>
                <c:pt idx="0">
                  <c:v>0.438</c:v>
                </c:pt>
                <c:pt idx="1">
                  <c:v>0.63700000000000001</c:v>
                </c:pt>
                <c:pt idx="2">
                  <c:v>0.32500000000000001</c:v>
                </c:pt>
              </c:numCache>
            </c:numRef>
          </c:val>
          <c:extLst>
            <c:ext xmlns:c16="http://schemas.microsoft.com/office/drawing/2014/chart" uri="{C3380CC4-5D6E-409C-BE32-E72D297353CC}">
              <c16:uniqueId val="{00000006-7F9B-9642-AEF3-DD34E8932F0A}"/>
            </c:ext>
          </c:extLst>
        </c:ser>
        <c:dLbls>
          <c:showLegendKey val="0"/>
          <c:showVal val="0"/>
          <c:showCatName val="0"/>
          <c:showSerName val="0"/>
          <c:showPercent val="0"/>
          <c:showBubbleSize val="0"/>
        </c:dLbls>
        <c:gapWidth val="40"/>
        <c:overlap val="-27"/>
        <c:axId val="810649200"/>
        <c:axId val="810646704"/>
      </c:barChart>
      <c:catAx>
        <c:axId val="810649200"/>
        <c:scaling>
          <c:orientation val="minMax"/>
        </c:scaling>
        <c:delete val="1"/>
        <c:axPos val="b"/>
        <c:numFmt formatCode="General" sourceLinked="1"/>
        <c:majorTickMark val="none"/>
        <c:minorTickMark val="none"/>
        <c:tickLblPos val="nextTo"/>
        <c:crossAx val="810646704"/>
        <c:crosses val="autoZero"/>
        <c:auto val="1"/>
        <c:lblAlgn val="ctr"/>
        <c:lblOffset val="100"/>
        <c:noMultiLvlLbl val="0"/>
      </c:catAx>
      <c:valAx>
        <c:axId val="8106467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baseline="0" dirty="0" err="1">
                    <a:solidFill>
                      <a:srgbClr val="003353"/>
                    </a:solidFill>
                    <a:latin typeface="Arial" panose="020B0604020202020204" pitchFamily="34" charset="0"/>
                    <a:cs typeface="Arial" panose="020B0604020202020204" pitchFamily="34" charset="0"/>
                  </a:rPr>
                  <a:t>pCR</a:t>
                </a:r>
                <a:r>
                  <a:rPr lang="en-US" sz="1400" b="1" baseline="0" dirty="0">
                    <a:solidFill>
                      <a:srgbClr val="003353"/>
                    </a:solidFill>
                    <a:latin typeface="Arial" panose="020B0604020202020204" pitchFamily="34" charset="0"/>
                    <a:cs typeface="Arial" panose="020B0604020202020204" pitchFamily="34" charset="0"/>
                  </a:rPr>
                  <a:t>  Rate</a:t>
                </a:r>
              </a:p>
            </c:rich>
          </c:tx>
          <c:layout>
            <c:manualLayout>
              <c:xMode val="edge"/>
              <c:yMode val="edge"/>
              <c:x val="1.1279418197725283E-2"/>
              <c:y val="0.4225547322398664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0649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5.8606298448954965E-2"/>
          <c:y val="0.14681808208977551"/>
          <c:w val="0.93208742625317298"/>
          <c:h val="0.73077493706426655"/>
        </c:manualLayout>
      </c:layout>
      <c:scatterChart>
        <c:scatterStyle val="lineMarker"/>
        <c:varyColors val="0"/>
        <c:ser>
          <c:idx val="0"/>
          <c:order val="0"/>
          <c:spPr>
            <a:ln w="25400" cap="rnd" cmpd="sng" algn="ctr">
              <a:noFill/>
              <a:prstDash val="solid"/>
              <a:round/>
            </a:ln>
            <a:effectLst>
              <a:outerShdw dist="25400" dir="2700000" algn="tl" rotWithShape="0">
                <a:schemeClr val="accent1"/>
              </a:outerShdw>
            </a:effectLst>
          </c:spPr>
          <c:marker>
            <c:symbol val="square"/>
            <c:size val="10"/>
            <c:spPr>
              <a:solidFill>
                <a:srgbClr val="6E1E50"/>
              </a:solidFill>
              <a:ln w="9525" cap="flat" cmpd="sng" algn="ctr">
                <a:noFill/>
                <a:prstDash val="solid"/>
                <a:round/>
              </a:ln>
              <a:effectLst/>
            </c:spPr>
          </c:marker>
          <c:dPt>
            <c:idx val="0"/>
            <c:marker>
              <c:symbol val="square"/>
              <c:size val="15"/>
            </c:marker>
            <c:bubble3D val="0"/>
            <c:extLst>
              <c:ext xmlns:c16="http://schemas.microsoft.com/office/drawing/2014/chart" uri="{C3380CC4-5D6E-409C-BE32-E72D297353CC}">
                <c16:uniqueId val="{00000002-52C2-42B0-8CBA-256F505517F4}"/>
              </c:ext>
            </c:extLst>
          </c:dPt>
          <c:dPt>
            <c:idx val="2"/>
            <c:marker>
              <c:symbol val="square"/>
              <c:size val="9"/>
            </c:marker>
            <c:bubble3D val="0"/>
            <c:extLst>
              <c:ext xmlns:c16="http://schemas.microsoft.com/office/drawing/2014/chart" uri="{C3380CC4-5D6E-409C-BE32-E72D297353CC}">
                <c16:uniqueId val="{00000000-52C2-42B0-8CBA-256F505517F4}"/>
              </c:ext>
            </c:extLst>
          </c:dPt>
          <c:dPt>
            <c:idx val="3"/>
            <c:marker>
              <c:symbol val="square"/>
              <c:size val="6"/>
            </c:marker>
            <c:bubble3D val="0"/>
            <c:extLst>
              <c:ext xmlns:c16="http://schemas.microsoft.com/office/drawing/2014/chart" uri="{C3380CC4-5D6E-409C-BE32-E72D297353CC}">
                <c16:uniqueId val="{00000001-52C2-42B0-8CBA-256F505517F4}"/>
              </c:ext>
            </c:extLst>
          </c:dPt>
          <c:dPt>
            <c:idx val="5"/>
            <c:marker>
              <c:symbol val="square"/>
              <c:size val="6"/>
            </c:marker>
            <c:bubble3D val="0"/>
            <c:extLst>
              <c:ext xmlns:c16="http://schemas.microsoft.com/office/drawing/2014/chart" uri="{C3380CC4-5D6E-409C-BE32-E72D297353CC}">
                <c16:uniqueId val="{00000000-3288-4ADF-8E58-FAEEE9140782}"/>
              </c:ext>
            </c:extLst>
          </c:dPt>
          <c:dPt>
            <c:idx val="6"/>
            <c:marker>
              <c:symbol val="square"/>
              <c:size val="3"/>
            </c:marker>
            <c:bubble3D val="0"/>
            <c:extLst>
              <c:ext xmlns:c16="http://schemas.microsoft.com/office/drawing/2014/chart" uri="{C3380CC4-5D6E-409C-BE32-E72D297353CC}">
                <c16:uniqueId val="{00000003-52C2-42B0-8CBA-256F505517F4}"/>
              </c:ext>
            </c:extLst>
          </c:dPt>
          <c:dPt>
            <c:idx val="7"/>
            <c:marker>
              <c:symbol val="square"/>
              <c:size val="4"/>
            </c:marker>
            <c:bubble3D val="0"/>
            <c:extLst>
              <c:ext xmlns:c16="http://schemas.microsoft.com/office/drawing/2014/chart" uri="{C3380CC4-5D6E-409C-BE32-E72D297353CC}">
                <c16:uniqueId val="{00000004-52C2-42B0-8CBA-256F505517F4}"/>
              </c:ext>
            </c:extLst>
          </c:dPt>
          <c:dPt>
            <c:idx val="8"/>
            <c:marker>
              <c:symbol val="square"/>
              <c:size val="2"/>
            </c:marker>
            <c:bubble3D val="0"/>
            <c:extLst>
              <c:ext xmlns:c16="http://schemas.microsoft.com/office/drawing/2014/chart" uri="{C3380CC4-5D6E-409C-BE32-E72D297353CC}">
                <c16:uniqueId val="{00000005-52C2-42B0-8CBA-256F505517F4}"/>
              </c:ext>
            </c:extLst>
          </c:dPt>
          <c:errBars>
            <c:errDir val="y"/>
            <c:errBarType val="both"/>
            <c:errValType val="fixedVal"/>
            <c:noEndCap val="0"/>
            <c:val val="0"/>
            <c:spPr>
              <a:solidFill>
                <a:schemeClr val="tx1"/>
              </a:solidFill>
              <a:ln w="9525" cap="flat" cmpd="sng" algn="ctr">
                <a:solidFill>
                  <a:schemeClr val="tx1">
                    <a:shade val="95000"/>
                    <a:satMod val="105000"/>
                  </a:schemeClr>
                </a:solidFill>
                <a:prstDash val="solid"/>
                <a:round/>
              </a:ln>
              <a:effectLst/>
            </c:spPr>
          </c:errBars>
          <c:errBars>
            <c:errDir val="x"/>
            <c:errBarType val="both"/>
            <c:errValType val="cust"/>
            <c:noEndCap val="0"/>
            <c:plus>
              <c:numRef>
                <c:f>Sheet1!$I$2:$I$10</c:f>
                <c:numCache>
                  <c:formatCode>General</c:formatCode>
                  <c:ptCount val="9"/>
                  <c:pt idx="0">
                    <c:v>0.13</c:v>
                  </c:pt>
                  <c:pt idx="2">
                    <c:v>0.14000000000000001</c:v>
                  </c:pt>
                  <c:pt idx="3">
                    <c:v>0.36999999999999988</c:v>
                  </c:pt>
                  <c:pt idx="5">
                    <c:v>0.16999999999999993</c:v>
                  </c:pt>
                  <c:pt idx="6">
                    <c:v>0.27000000000000013</c:v>
                  </c:pt>
                  <c:pt idx="7">
                    <c:v>0.48</c:v>
                  </c:pt>
                  <c:pt idx="8">
                    <c:v>0.67999999999999994</c:v>
                  </c:pt>
                </c:numCache>
              </c:numRef>
            </c:plus>
            <c:minus>
              <c:numRef>
                <c:f>Sheet1!$H$2:$H$10</c:f>
                <c:numCache>
                  <c:formatCode>General</c:formatCode>
                  <c:ptCount val="9"/>
                  <c:pt idx="0">
                    <c:v>0.1100000000000001</c:v>
                  </c:pt>
                  <c:pt idx="2">
                    <c:v>0.12</c:v>
                  </c:pt>
                  <c:pt idx="3">
                    <c:v>0.27</c:v>
                  </c:pt>
                  <c:pt idx="5">
                    <c:v>0.13</c:v>
                  </c:pt>
                  <c:pt idx="6">
                    <c:v>0.19999999999999996</c:v>
                  </c:pt>
                  <c:pt idx="7">
                    <c:v>0.33000000000000007</c:v>
                  </c:pt>
                  <c:pt idx="8">
                    <c:v>0.4</c:v>
                  </c:pt>
                </c:numCache>
              </c:numRef>
            </c:minus>
            <c:spPr>
              <a:solidFill>
                <a:schemeClr val="tx1"/>
              </a:solidFill>
              <a:ln w="9525" cap="flat" cmpd="sng" algn="ctr">
                <a:solidFill>
                  <a:schemeClr val="tx1">
                    <a:shade val="95000"/>
                    <a:satMod val="105000"/>
                  </a:schemeClr>
                </a:solidFill>
                <a:prstDash val="solid"/>
                <a:round/>
              </a:ln>
              <a:effectLst/>
            </c:spPr>
          </c:errBars>
          <c:xVal>
            <c:numRef>
              <c:f>Sheet1!$A$2:$A$10</c:f>
              <c:numCache>
                <c:formatCode>General</c:formatCode>
                <c:ptCount val="9"/>
                <c:pt idx="0">
                  <c:v>0.8</c:v>
                </c:pt>
                <c:pt idx="2">
                  <c:v>0.74</c:v>
                </c:pt>
                <c:pt idx="3">
                  <c:v>1.01</c:v>
                </c:pt>
                <c:pt idx="5">
                  <c:v>0.68</c:v>
                </c:pt>
                <c:pt idx="6">
                  <c:v>0.83</c:v>
                </c:pt>
                <c:pt idx="7">
                  <c:v>1.03</c:v>
                </c:pt>
                <c:pt idx="8">
                  <c:v>0.98</c:v>
                </c:pt>
              </c:numCache>
            </c:numRef>
          </c:xVal>
          <c:yVal>
            <c:numRef>
              <c:f>Sheet1!$B$2:$B$10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1-3288-4ADF-8E58-FAEEE9140782}"/>
            </c:ext>
          </c:extLst>
        </c:ser>
        <c:dLbls>
          <c:showLegendKey val="0"/>
          <c:showVal val="0"/>
          <c:showCatName val="0"/>
          <c:showSerName val="0"/>
          <c:showPercent val="0"/>
          <c:showBubbleSize val="0"/>
        </c:dLbls>
        <c:axId val="815704824"/>
        <c:axId val="815702864"/>
      </c:scatterChart>
      <c:valAx>
        <c:axId val="815704824"/>
        <c:scaling>
          <c:logBase val="10"/>
          <c:orientation val="minMax"/>
          <c:max val="2"/>
          <c:min val="0.5"/>
        </c:scaling>
        <c:delete val="0"/>
        <c:axPos val="b"/>
        <c:numFmt formatCode="#,##0.0" sourceLinked="0"/>
        <c:majorTickMark val="out"/>
        <c:minorTickMark val="out"/>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Arial" panose="020B0604020202020204" pitchFamily="34" charset="0"/>
              </a:defRPr>
            </a:pPr>
            <a:endParaRPr lang="es-ES"/>
          </a:p>
        </c:txPr>
        <c:crossAx val="815702864"/>
        <c:crosses val="autoZero"/>
        <c:crossBetween val="midCat"/>
      </c:valAx>
      <c:valAx>
        <c:axId val="815702864"/>
        <c:scaling>
          <c:orientation val="minMax"/>
          <c:max val="10"/>
          <c:min val="0"/>
        </c:scaling>
        <c:delete val="0"/>
        <c:axPos val="l"/>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197" b="0" i="0" u="none" strike="noStrike" kern="1200" baseline="0">
                <a:solidFill>
                  <a:schemeClr val="lt1">
                    <a:alpha val="0"/>
                  </a:schemeClr>
                </a:solidFill>
                <a:latin typeface="+mn-lt"/>
                <a:ea typeface="+mn-ea"/>
                <a:cs typeface="+mn-cs"/>
              </a:defRPr>
            </a:pPr>
            <a:endParaRPr lang="es-ES"/>
          </a:p>
        </c:txPr>
        <c:crossAx val="815704824"/>
        <c:crossesAt val="1"/>
        <c:crossBetween val="midCat"/>
        <c:majorUnit val="1"/>
      </c:valAx>
      <c:spPr>
        <a:noFill/>
        <a:ln>
          <a:noFill/>
        </a:ln>
        <a:effectLst/>
      </c:spPr>
    </c:plotArea>
    <c:plotVisOnly val="1"/>
    <c:dispBlanksAs val="gap"/>
    <c:showDLblsOverMax val="0"/>
  </c:chart>
  <c:spPr>
    <a:noFill/>
    <a:ln w="9525" cap="flat" cmpd="sng" algn="ctr">
      <a:noFill/>
      <a:prstDash val="solid"/>
      <a:round/>
    </a:ln>
    <a:effectLst/>
  </c:spPr>
  <c:txPr>
    <a:bodyPr/>
    <a:lstStyle/>
    <a:p>
      <a:pPr>
        <a:defRPr/>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08652557519458E-2"/>
          <c:y val="6.5930625975978874E-2"/>
          <c:w val="0.91042350742055833"/>
          <c:h val="0.75967737271307667"/>
        </c:manualLayout>
      </c:layout>
      <c:barChart>
        <c:barDir val="col"/>
        <c:grouping val="stacked"/>
        <c:varyColors val="0"/>
        <c:ser>
          <c:idx val="0"/>
          <c:order val="0"/>
          <c:tx>
            <c:strRef>
              <c:f>Sheet1!$B$1</c:f>
              <c:strCache>
                <c:ptCount val="1"/>
                <c:pt idx="0">
                  <c:v>Herceptin (primary)</c:v>
                </c:pt>
              </c:strCache>
            </c:strRef>
          </c:tx>
          <c:spPr>
            <a:solidFill>
              <a:srgbClr val="F79646"/>
            </a:solidFill>
            <a:ln>
              <a:noFill/>
            </a:ln>
            <a:effectLst/>
          </c:spPr>
          <c:invertIfNegative val="0"/>
          <c:cat>
            <c:strRef>
              <c:f>Sheet1!$A$2:$A$21</c:f>
              <c:strCache>
                <c:ptCount val="20"/>
                <c:pt idx="0">
                  <c:v>SPACE</c:v>
                </c:pt>
                <c:pt idx="1">
                  <c:v>Any IDFS event*, n (%) H</c:v>
                </c:pt>
                <c:pt idx="2">
                  <c:v>Any IDFS event*, n (%) K</c:v>
                </c:pt>
                <c:pt idx="3">
                  <c:v>SPACE</c:v>
                </c:pt>
                <c:pt idx="4">
                  <c:v>SPACE</c:v>
                </c:pt>
                <c:pt idx="5">
                  <c:v>Distant recurrence H</c:v>
                </c:pt>
                <c:pt idx="6">
                  <c:v>Distant recurrence K</c:v>
                </c:pt>
                <c:pt idx="7">
                  <c:v>SPACE</c:v>
                </c:pt>
                <c:pt idx="8">
                  <c:v>SPACE</c:v>
                </c:pt>
                <c:pt idx="9">
                  <c:v>Locoregional recurrence H</c:v>
                </c:pt>
                <c:pt idx="10">
                  <c:v>Locoregional recurrence K</c:v>
                </c:pt>
                <c:pt idx="11">
                  <c:v>SPACE</c:v>
                </c:pt>
                <c:pt idx="12">
                  <c:v>SPACE</c:v>
                </c:pt>
                <c:pt idx="13">
                  <c:v>Contralateral breast cancer H</c:v>
                </c:pt>
                <c:pt idx="14">
                  <c:v>Contralateral breast cancer K</c:v>
                </c:pt>
                <c:pt idx="15">
                  <c:v>SPACE</c:v>
                </c:pt>
                <c:pt idx="16">
                  <c:v>SPACE</c:v>
                </c:pt>
                <c:pt idx="17">
                  <c:v>Death without prior event H</c:v>
                </c:pt>
                <c:pt idx="18">
                  <c:v>Death without prior event K</c:v>
                </c:pt>
                <c:pt idx="19">
                  <c:v>SPACE</c:v>
                </c:pt>
              </c:strCache>
            </c:strRef>
          </c:cat>
          <c:val>
            <c:numRef>
              <c:f>Sheet1!$B$2:$B$21</c:f>
              <c:numCache>
                <c:formatCode>General</c:formatCode>
                <c:ptCount val="20"/>
                <c:pt idx="1">
                  <c:v>32.200000000000003</c:v>
                </c:pt>
                <c:pt idx="5">
                  <c:v>21.5</c:v>
                </c:pt>
                <c:pt idx="9">
                  <c:v>6.2</c:v>
                </c:pt>
                <c:pt idx="13">
                  <c:v>2.6</c:v>
                </c:pt>
                <c:pt idx="17">
                  <c:v>1.9</c:v>
                </c:pt>
              </c:numCache>
            </c:numRef>
          </c:val>
          <c:extLst>
            <c:ext xmlns:c16="http://schemas.microsoft.com/office/drawing/2014/chart" uri="{C3380CC4-5D6E-409C-BE32-E72D297353CC}">
              <c16:uniqueId val="{00000000-DF0E-4990-810D-B6647353C118}"/>
            </c:ext>
          </c:extLst>
        </c:ser>
        <c:ser>
          <c:idx val="1"/>
          <c:order val="1"/>
          <c:tx>
            <c:strRef>
              <c:f>Sheet1!$C$1</c:f>
              <c:strCache>
                <c:ptCount val="1"/>
                <c:pt idx="0">
                  <c:v>Herceptin (secondary)</c:v>
                </c:pt>
              </c:strCache>
            </c:strRef>
          </c:tx>
          <c:spPr>
            <a:solidFill>
              <a:srgbClr val="F79646"/>
            </a:solidFill>
            <a:ln>
              <a:noFill/>
            </a:ln>
            <a:effectLst/>
          </c:spPr>
          <c:invertIfNegative val="0"/>
          <c:cat>
            <c:strRef>
              <c:f>Sheet1!$A$2:$A$21</c:f>
              <c:strCache>
                <c:ptCount val="20"/>
                <c:pt idx="0">
                  <c:v>SPACE</c:v>
                </c:pt>
                <c:pt idx="1">
                  <c:v>Any IDFS event*, n (%) H</c:v>
                </c:pt>
                <c:pt idx="2">
                  <c:v>Any IDFS event*, n (%) K</c:v>
                </c:pt>
                <c:pt idx="3">
                  <c:v>SPACE</c:v>
                </c:pt>
                <c:pt idx="4">
                  <c:v>SPACE</c:v>
                </c:pt>
                <c:pt idx="5">
                  <c:v>Distant recurrence H</c:v>
                </c:pt>
                <c:pt idx="6">
                  <c:v>Distant recurrence K</c:v>
                </c:pt>
                <c:pt idx="7">
                  <c:v>SPACE</c:v>
                </c:pt>
                <c:pt idx="8">
                  <c:v>SPACE</c:v>
                </c:pt>
                <c:pt idx="9">
                  <c:v>Locoregional recurrence H</c:v>
                </c:pt>
                <c:pt idx="10">
                  <c:v>Locoregional recurrence K</c:v>
                </c:pt>
                <c:pt idx="11">
                  <c:v>SPACE</c:v>
                </c:pt>
                <c:pt idx="12">
                  <c:v>SPACE</c:v>
                </c:pt>
                <c:pt idx="13">
                  <c:v>Contralateral breast cancer H</c:v>
                </c:pt>
                <c:pt idx="14">
                  <c:v>Contralateral breast cancer K</c:v>
                </c:pt>
                <c:pt idx="15">
                  <c:v>SPACE</c:v>
                </c:pt>
                <c:pt idx="16">
                  <c:v>SPACE</c:v>
                </c:pt>
                <c:pt idx="17">
                  <c:v>Death without prior event H</c:v>
                </c:pt>
                <c:pt idx="18">
                  <c:v>Death without prior event K</c:v>
                </c:pt>
                <c:pt idx="19">
                  <c:v>SPACE</c:v>
                </c:pt>
              </c:strCache>
            </c:strRef>
          </c:cat>
          <c:val>
            <c:numRef>
              <c:f>Sheet1!$C$2:$C$21</c:f>
              <c:numCache>
                <c:formatCode>General</c:formatCode>
                <c:ptCount val="20"/>
              </c:numCache>
            </c:numRef>
          </c:val>
          <c:extLst>
            <c:ext xmlns:c16="http://schemas.microsoft.com/office/drawing/2014/chart" uri="{C3380CC4-5D6E-409C-BE32-E72D297353CC}">
              <c16:uniqueId val="{00000001-DF0E-4990-810D-B6647353C118}"/>
            </c:ext>
          </c:extLst>
        </c:ser>
        <c:ser>
          <c:idx val="2"/>
          <c:order val="2"/>
          <c:tx>
            <c:strRef>
              <c:f>Sheet1!$D$1</c:f>
              <c:strCache>
                <c:ptCount val="1"/>
                <c:pt idx="0">
                  <c:v>Kadcyla (primary)</c:v>
                </c:pt>
              </c:strCache>
            </c:strRef>
          </c:tx>
          <c:spPr>
            <a:solidFill>
              <a:srgbClr val="1F497D"/>
            </a:solidFill>
            <a:ln>
              <a:noFill/>
            </a:ln>
            <a:effectLst/>
          </c:spPr>
          <c:invertIfNegative val="0"/>
          <c:cat>
            <c:strRef>
              <c:f>Sheet1!$A$2:$A$21</c:f>
              <c:strCache>
                <c:ptCount val="20"/>
                <c:pt idx="0">
                  <c:v>SPACE</c:v>
                </c:pt>
                <c:pt idx="1">
                  <c:v>Any IDFS event*, n (%) H</c:v>
                </c:pt>
                <c:pt idx="2">
                  <c:v>Any IDFS event*, n (%) K</c:v>
                </c:pt>
                <c:pt idx="3">
                  <c:v>SPACE</c:v>
                </c:pt>
                <c:pt idx="4">
                  <c:v>SPACE</c:v>
                </c:pt>
                <c:pt idx="5">
                  <c:v>Distant recurrence H</c:v>
                </c:pt>
                <c:pt idx="6">
                  <c:v>Distant recurrence K</c:v>
                </c:pt>
                <c:pt idx="7">
                  <c:v>SPACE</c:v>
                </c:pt>
                <c:pt idx="8">
                  <c:v>SPACE</c:v>
                </c:pt>
                <c:pt idx="9">
                  <c:v>Locoregional recurrence H</c:v>
                </c:pt>
                <c:pt idx="10">
                  <c:v>Locoregional recurrence K</c:v>
                </c:pt>
                <c:pt idx="11">
                  <c:v>SPACE</c:v>
                </c:pt>
                <c:pt idx="12">
                  <c:v>SPACE</c:v>
                </c:pt>
                <c:pt idx="13">
                  <c:v>Contralateral breast cancer H</c:v>
                </c:pt>
                <c:pt idx="14">
                  <c:v>Contralateral breast cancer K</c:v>
                </c:pt>
                <c:pt idx="15">
                  <c:v>SPACE</c:v>
                </c:pt>
                <c:pt idx="16">
                  <c:v>SPACE</c:v>
                </c:pt>
                <c:pt idx="17">
                  <c:v>Death without prior event H</c:v>
                </c:pt>
                <c:pt idx="18">
                  <c:v>Death without prior event K</c:v>
                </c:pt>
                <c:pt idx="19">
                  <c:v>SPACE</c:v>
                </c:pt>
              </c:strCache>
            </c:strRef>
          </c:cat>
          <c:val>
            <c:numRef>
              <c:f>Sheet1!$D$2:$D$21</c:f>
              <c:numCache>
                <c:formatCode>General</c:formatCode>
                <c:ptCount val="20"/>
                <c:pt idx="2">
                  <c:v>19.7</c:v>
                </c:pt>
                <c:pt idx="6">
                  <c:v>14.7</c:v>
                </c:pt>
                <c:pt idx="10">
                  <c:v>2.2000000000000002</c:v>
                </c:pt>
                <c:pt idx="14">
                  <c:v>0.9</c:v>
                </c:pt>
                <c:pt idx="18">
                  <c:v>1.9</c:v>
                </c:pt>
              </c:numCache>
            </c:numRef>
          </c:val>
          <c:extLst>
            <c:ext xmlns:c16="http://schemas.microsoft.com/office/drawing/2014/chart" uri="{C3380CC4-5D6E-409C-BE32-E72D297353CC}">
              <c16:uniqueId val="{00000002-DF0E-4990-810D-B6647353C118}"/>
            </c:ext>
          </c:extLst>
        </c:ser>
        <c:ser>
          <c:idx val="3"/>
          <c:order val="3"/>
          <c:tx>
            <c:strRef>
              <c:f>Sheet1!$E$1</c:f>
              <c:strCache>
                <c:ptCount val="1"/>
                <c:pt idx="0">
                  <c:v>Kadcyla (secondary)</c:v>
                </c:pt>
              </c:strCache>
            </c:strRef>
          </c:tx>
          <c:spPr>
            <a:solidFill>
              <a:srgbClr val="1F497D"/>
            </a:solidFill>
            <a:ln>
              <a:noFill/>
            </a:ln>
            <a:effectLst/>
          </c:spPr>
          <c:invertIfNegative val="0"/>
          <c:cat>
            <c:strRef>
              <c:f>Sheet1!$A$2:$A$21</c:f>
              <c:strCache>
                <c:ptCount val="20"/>
                <c:pt idx="0">
                  <c:v>SPACE</c:v>
                </c:pt>
                <c:pt idx="1">
                  <c:v>Any IDFS event*, n (%) H</c:v>
                </c:pt>
                <c:pt idx="2">
                  <c:v>Any IDFS event*, n (%) K</c:v>
                </c:pt>
                <c:pt idx="3">
                  <c:v>SPACE</c:v>
                </c:pt>
                <c:pt idx="4">
                  <c:v>SPACE</c:v>
                </c:pt>
                <c:pt idx="5">
                  <c:v>Distant recurrence H</c:v>
                </c:pt>
                <c:pt idx="6">
                  <c:v>Distant recurrence K</c:v>
                </c:pt>
                <c:pt idx="7">
                  <c:v>SPACE</c:v>
                </c:pt>
                <c:pt idx="8">
                  <c:v>SPACE</c:v>
                </c:pt>
                <c:pt idx="9">
                  <c:v>Locoregional recurrence H</c:v>
                </c:pt>
                <c:pt idx="10">
                  <c:v>Locoregional recurrence K</c:v>
                </c:pt>
                <c:pt idx="11">
                  <c:v>SPACE</c:v>
                </c:pt>
                <c:pt idx="12">
                  <c:v>SPACE</c:v>
                </c:pt>
                <c:pt idx="13">
                  <c:v>Contralateral breast cancer H</c:v>
                </c:pt>
                <c:pt idx="14">
                  <c:v>Contralateral breast cancer K</c:v>
                </c:pt>
                <c:pt idx="15">
                  <c:v>SPACE</c:v>
                </c:pt>
                <c:pt idx="16">
                  <c:v>SPACE</c:v>
                </c:pt>
                <c:pt idx="17">
                  <c:v>Death without prior event H</c:v>
                </c:pt>
                <c:pt idx="18">
                  <c:v>Death without prior event K</c:v>
                </c:pt>
                <c:pt idx="19">
                  <c:v>SPACE</c:v>
                </c:pt>
              </c:strCache>
            </c:strRef>
          </c:cat>
          <c:val>
            <c:numRef>
              <c:f>Sheet1!$E$2:$E$21</c:f>
              <c:numCache>
                <c:formatCode>General</c:formatCode>
                <c:ptCount val="20"/>
              </c:numCache>
            </c:numRef>
          </c:val>
          <c:extLst>
            <c:ext xmlns:c16="http://schemas.microsoft.com/office/drawing/2014/chart" uri="{C3380CC4-5D6E-409C-BE32-E72D297353CC}">
              <c16:uniqueId val="{00000003-DF0E-4990-810D-B6647353C118}"/>
            </c:ext>
          </c:extLst>
        </c:ser>
        <c:dLbls>
          <c:showLegendKey val="0"/>
          <c:showVal val="0"/>
          <c:showCatName val="0"/>
          <c:showSerName val="0"/>
          <c:showPercent val="0"/>
          <c:showBubbleSize val="0"/>
        </c:dLbls>
        <c:gapWidth val="16"/>
        <c:overlap val="100"/>
        <c:axId val="845358208"/>
        <c:axId val="982048016"/>
      </c:barChart>
      <c:catAx>
        <c:axId val="845358208"/>
        <c:scaling>
          <c:orientation val="minMax"/>
        </c:scaling>
        <c:delete val="0"/>
        <c:axPos val="b"/>
        <c:numFmt formatCode="General" sourceLinked="1"/>
        <c:majorTickMark val="out"/>
        <c:minorTickMark val="none"/>
        <c:tickLblPos val="none"/>
        <c:spPr>
          <a:noFill/>
          <a:ln w="11176"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2048016"/>
        <c:crosses val="autoZero"/>
        <c:auto val="1"/>
        <c:lblAlgn val="ctr"/>
        <c:lblOffset val="100"/>
        <c:tickLblSkip val="4"/>
        <c:tickMarkSkip val="4"/>
        <c:noMultiLvlLbl val="0"/>
      </c:catAx>
      <c:valAx>
        <c:axId val="98204801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Number of patients</a:t>
                </a:r>
                <a:r>
                  <a:rPr lang="en-GB" sz="1200" b="1" baseline="0" dirty="0">
                    <a:solidFill>
                      <a:schemeClr val="tx1"/>
                    </a:solidFill>
                  </a:rPr>
                  <a:t> (%)</a:t>
                </a:r>
                <a:endParaRPr lang="en-GB" sz="1200" b="1" dirty="0">
                  <a:solidFill>
                    <a:schemeClr val="tx1"/>
                  </a:solidFill>
                </a:endParaRPr>
              </a:p>
            </c:rich>
          </c:tx>
          <c:layout>
            <c:manualLayout>
              <c:xMode val="edge"/>
              <c:yMode val="edge"/>
              <c:x val="1.0764644371845915E-2"/>
              <c:y val="0.2134712395493949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General" sourceLinked="1"/>
        <c:majorTickMark val="out"/>
        <c:minorTickMark val="none"/>
        <c:tickLblPos val="nextTo"/>
        <c:spPr>
          <a:noFill/>
          <a:ln w="11176" cap="sq">
            <a:solidFill>
              <a:schemeClr val="tx1"/>
            </a:solidFill>
            <a:miter lim="800000"/>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45358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0.36127</cdr:x>
      <cdr:y>0.48946</cdr:y>
    </cdr:from>
    <cdr:to>
      <cdr:x>0.49717</cdr:x>
      <cdr:y>0.67018</cdr:y>
    </cdr:to>
    <cdr:sp macro="" textlink="">
      <cdr:nvSpPr>
        <cdr:cNvPr id="3" name="TextBox 2"/>
        <cdr:cNvSpPr txBox="1"/>
      </cdr:nvSpPr>
      <cdr:spPr>
        <a:xfrm xmlns:a="http://schemas.openxmlformats.org/drawingml/2006/main">
          <a:off x="2430780" y="24765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600"/>
        </a:p>
      </cdr:txBody>
    </cdr:sp>
  </cdr:relSizeAnchor>
  <cdr:relSizeAnchor xmlns:cdr="http://schemas.openxmlformats.org/drawingml/2006/chartDrawing">
    <cdr:from>
      <cdr:x>0.38958</cdr:x>
      <cdr:y>0.49096</cdr:y>
    </cdr:from>
    <cdr:to>
      <cdr:x>0.56399</cdr:x>
      <cdr:y>0.58584</cdr:y>
    </cdr:to>
    <cdr:sp macro="" textlink="">
      <cdr:nvSpPr>
        <cdr:cNvPr id="4" name="TextBox 3"/>
        <cdr:cNvSpPr txBox="1"/>
      </cdr:nvSpPr>
      <cdr:spPr>
        <a:xfrm xmlns:a="http://schemas.openxmlformats.org/drawingml/2006/main">
          <a:off x="2621280" y="2484120"/>
          <a:ext cx="1173480" cy="48006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0.28798</cdr:x>
      <cdr:y>0.56954</cdr:y>
    </cdr:from>
    <cdr:to>
      <cdr:x>0.79194</cdr:x>
      <cdr:y>0.77888</cdr:y>
    </cdr:to>
    <cdr:sp macro="" textlink="">
      <cdr:nvSpPr>
        <cdr:cNvPr id="5" name="TextBox 4"/>
        <cdr:cNvSpPr txBox="1"/>
      </cdr:nvSpPr>
      <cdr:spPr>
        <a:xfrm xmlns:a="http://schemas.openxmlformats.org/drawingml/2006/main">
          <a:off x="2496350" y="2687356"/>
          <a:ext cx="4368603" cy="987766"/>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r>
            <a:rPr lang="en-US" sz="1600" u="sng" dirty="0">
              <a:solidFill>
                <a:schemeClr val="tx1"/>
              </a:solidFill>
            </a:rPr>
            <a:t>Patients</a:t>
          </a:r>
          <a:r>
            <a:rPr lang="en-US" sz="1600" dirty="0">
              <a:solidFill>
                <a:schemeClr val="tx1"/>
              </a:solidFill>
            </a:rPr>
            <a:t>   </a:t>
          </a:r>
          <a:r>
            <a:rPr lang="en-US" sz="1600" u="sng" dirty="0">
              <a:solidFill>
                <a:schemeClr val="tx1"/>
              </a:solidFill>
            </a:rPr>
            <a:t>Events</a:t>
          </a:r>
          <a:r>
            <a:rPr lang="en-US" sz="1600" dirty="0">
              <a:solidFill>
                <a:schemeClr val="tx1"/>
              </a:solidFill>
            </a:rPr>
            <a:t>   </a:t>
          </a:r>
          <a:r>
            <a:rPr lang="en-US" sz="1600" u="sng" dirty="0">
              <a:solidFill>
                <a:schemeClr val="tx1"/>
              </a:solidFill>
            </a:rPr>
            <a:t>HR (95% C.I.)</a:t>
          </a:r>
          <a:r>
            <a:rPr lang="en-US" sz="1600" dirty="0">
              <a:solidFill>
                <a:schemeClr val="tx1"/>
              </a:solidFill>
            </a:rPr>
            <a:t>  </a:t>
          </a:r>
          <a:r>
            <a:rPr lang="en-US" sz="1600" baseline="0" dirty="0">
              <a:solidFill>
                <a:schemeClr val="tx1"/>
              </a:solidFill>
            </a:rPr>
            <a:t>       </a:t>
          </a:r>
          <a:r>
            <a:rPr lang="en-US" sz="1600" dirty="0">
              <a:solidFill>
                <a:schemeClr val="tx1"/>
              </a:solidFill>
            </a:rPr>
            <a:t>      </a:t>
          </a:r>
          <a:r>
            <a:rPr lang="en-US" sz="1600" u="sng" dirty="0">
              <a:solidFill>
                <a:schemeClr val="tx1"/>
              </a:solidFill>
            </a:rPr>
            <a:t>P</a:t>
          </a:r>
        </a:p>
        <a:p xmlns:a="http://schemas.openxmlformats.org/drawingml/2006/main">
          <a:r>
            <a:rPr lang="en-US" sz="1600" dirty="0">
              <a:solidFill>
                <a:schemeClr val="tx1"/>
              </a:solidFill>
            </a:rPr>
            <a:t>  </a:t>
          </a:r>
          <a:r>
            <a:rPr lang="en-US" sz="1600" baseline="0" dirty="0">
              <a:solidFill>
                <a:schemeClr val="tx1"/>
              </a:solidFill>
            </a:rPr>
            <a:t>  764        265</a:t>
          </a:r>
          <a:r>
            <a:rPr lang="en-US" sz="1600" dirty="0">
              <a:solidFill>
                <a:schemeClr val="tx1"/>
              </a:solidFill>
            </a:rPr>
            <a:t>      1 (reference)</a:t>
          </a:r>
        </a:p>
        <a:p xmlns:a="http://schemas.openxmlformats.org/drawingml/2006/main">
          <a:r>
            <a:rPr lang="en-US" sz="1600" dirty="0">
              <a:solidFill>
                <a:schemeClr val="tx1"/>
              </a:solidFill>
            </a:rPr>
            <a:t>  </a:t>
          </a:r>
          <a:r>
            <a:rPr lang="en-US" sz="1600" baseline="0" dirty="0">
              <a:solidFill>
                <a:schemeClr val="tx1"/>
              </a:solidFill>
            </a:rPr>
            <a:t>  764</a:t>
          </a:r>
          <a:r>
            <a:rPr lang="en-US" sz="1600" dirty="0">
              <a:solidFill>
                <a:schemeClr val="tx1"/>
              </a:solidFill>
            </a:rPr>
            <a:t>        217      0.72 (0.61 - 0.87)    </a:t>
          </a:r>
          <a:r>
            <a:rPr lang="en-US" sz="1600" baseline="0" dirty="0">
              <a:solidFill>
                <a:schemeClr val="tx1"/>
              </a:solidFill>
            </a:rPr>
            <a:t>&lt;</a:t>
          </a:r>
          <a:r>
            <a:rPr lang="en-US" sz="1600" dirty="0">
              <a:solidFill>
                <a:schemeClr val="tx1"/>
              </a:solidFill>
            </a:rPr>
            <a:t>0.001</a:t>
          </a:r>
        </a:p>
        <a:p xmlns:a="http://schemas.openxmlformats.org/drawingml/2006/main">
          <a:r>
            <a:rPr lang="en-US" sz="1600" dirty="0">
              <a:solidFill>
                <a:schemeClr val="tx1"/>
              </a:solidFill>
            </a:rPr>
            <a:t>  </a:t>
          </a:r>
          <a:r>
            <a:rPr lang="en-US" sz="1600" baseline="0" dirty="0">
              <a:solidFill>
                <a:schemeClr val="tx1"/>
              </a:solidFill>
            </a:rPr>
            <a:t>  766</a:t>
          </a:r>
          <a:r>
            <a:rPr lang="en-US" sz="1600" dirty="0">
              <a:solidFill>
                <a:schemeClr val="tx1"/>
              </a:solidFill>
            </a:rPr>
            <a:t>        </a:t>
          </a:r>
          <a:r>
            <a:rPr lang="en-US" sz="1600" baseline="0" dirty="0">
              <a:solidFill>
                <a:schemeClr val="tx1"/>
              </a:solidFill>
            </a:rPr>
            <a:t>224</a:t>
          </a:r>
          <a:r>
            <a:rPr lang="en-US" sz="1600" dirty="0">
              <a:solidFill>
                <a:schemeClr val="tx1"/>
              </a:solidFill>
            </a:rPr>
            <a:t>      0.75</a:t>
          </a:r>
          <a:r>
            <a:rPr lang="en-US" sz="1600" baseline="0" dirty="0">
              <a:solidFill>
                <a:schemeClr val="tx1"/>
              </a:solidFill>
            </a:rPr>
            <a:t> (0.63 - 0.90)      0.0018</a:t>
          </a:r>
          <a:endParaRPr lang="en-US" sz="16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0.4888</cdr:x>
      <cdr:y>0.23636</cdr:y>
    </cdr:from>
    <cdr:to>
      <cdr:x>0.59308</cdr:x>
      <cdr:y>0.38193</cdr:y>
    </cdr:to>
    <cdr:sp macro="" textlink="">
      <cdr:nvSpPr>
        <cdr:cNvPr id="2" name="TextBox 1"/>
        <cdr:cNvSpPr txBox="1"/>
      </cdr:nvSpPr>
      <cdr:spPr>
        <a:xfrm xmlns:a="http://schemas.openxmlformats.org/drawingml/2006/main">
          <a:off x="4469587" y="1113580"/>
          <a:ext cx="953537" cy="6858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800" b="1" dirty="0">
              <a:solidFill>
                <a:srgbClr val="42C6FE"/>
              </a:solidFill>
              <a:latin typeface="Arial" panose="020B0604020202020204" pitchFamily="34" charset="0"/>
              <a:cs typeface="Arial" panose="020B0604020202020204" pitchFamily="34" charset="0"/>
            </a:rPr>
            <a:t>ER-/HER2+</a:t>
          </a:r>
        </a:p>
        <a:p xmlns:a="http://schemas.openxmlformats.org/drawingml/2006/main">
          <a:pPr algn="ctr"/>
          <a:r>
            <a:rPr lang="en-US" sz="2000" dirty="0">
              <a:solidFill>
                <a:srgbClr val="42C6FE"/>
              </a:solidFill>
              <a:latin typeface="Arial" panose="020B0604020202020204" pitchFamily="34" charset="0"/>
              <a:cs typeface="Arial" panose="020B0604020202020204" pitchFamily="34" charset="0"/>
            </a:rPr>
            <a:t>n=774*</a:t>
          </a:r>
        </a:p>
      </cdr:txBody>
    </cdr:sp>
  </cdr:relSizeAnchor>
  <cdr:relSizeAnchor xmlns:cdr="http://schemas.openxmlformats.org/drawingml/2006/chartDrawing">
    <cdr:from>
      <cdr:x>0.76875</cdr:x>
      <cdr:y>0.52334</cdr:y>
    </cdr:from>
    <cdr:to>
      <cdr:x>0.91264</cdr:x>
      <cdr:y>0.6689</cdr:y>
    </cdr:to>
    <cdr:sp macro="" textlink="">
      <cdr:nvSpPr>
        <cdr:cNvPr id="3" name="TextBox 1"/>
        <cdr:cNvSpPr txBox="1"/>
      </cdr:nvSpPr>
      <cdr:spPr>
        <a:xfrm xmlns:a="http://schemas.openxmlformats.org/drawingml/2006/main">
          <a:off x="7029450" y="2465660"/>
          <a:ext cx="1315730" cy="6857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800" b="1" dirty="0">
              <a:solidFill>
                <a:srgbClr val="0064A0"/>
              </a:solidFill>
              <a:latin typeface="Arial" panose="020B0604020202020204" pitchFamily="34" charset="0"/>
              <a:cs typeface="Arial" panose="020B0604020202020204" pitchFamily="34" charset="0"/>
            </a:rPr>
            <a:t>ER+/HER2+</a:t>
          </a:r>
        </a:p>
        <a:p xmlns:a="http://schemas.openxmlformats.org/drawingml/2006/main">
          <a:pPr algn="ctr"/>
          <a:r>
            <a:rPr lang="en-US" sz="2000" dirty="0">
              <a:solidFill>
                <a:srgbClr val="0064A0"/>
              </a:solidFill>
              <a:latin typeface="Arial" panose="020B0604020202020204" pitchFamily="34" charset="0"/>
              <a:cs typeface="Arial" panose="020B0604020202020204" pitchFamily="34" charset="0"/>
            </a:rPr>
            <a:t>n=1,337*</a:t>
          </a:r>
        </a:p>
      </cdr:txBody>
    </cdr:sp>
  </cdr:relSizeAnchor>
  <cdr:relSizeAnchor xmlns:cdr="http://schemas.openxmlformats.org/drawingml/2006/chartDrawing">
    <cdr:from>
      <cdr:x>0.12645</cdr:x>
      <cdr:y>0.46123</cdr:y>
    </cdr:from>
    <cdr:to>
      <cdr:x>0.32077</cdr:x>
      <cdr:y>0.60679</cdr:y>
    </cdr:to>
    <cdr:sp macro="" textlink="">
      <cdr:nvSpPr>
        <cdr:cNvPr id="4" name="TextBox 3"/>
        <cdr:cNvSpPr txBox="1"/>
      </cdr:nvSpPr>
      <cdr:spPr>
        <a:xfrm xmlns:a="http://schemas.openxmlformats.org/drawingml/2006/main">
          <a:off x="1541692" y="2897384"/>
          <a:ext cx="2369150" cy="9143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800" b="1" dirty="0">
              <a:solidFill>
                <a:srgbClr val="FFA300"/>
              </a:solidFill>
              <a:latin typeface="Arial" panose="020B0604020202020204" pitchFamily="34" charset="0"/>
              <a:cs typeface="Arial" panose="020B0604020202020204" pitchFamily="34" charset="0"/>
            </a:rPr>
            <a:t>All Patients</a:t>
          </a:r>
          <a:endParaRPr lang="en-US" dirty="0">
            <a:solidFill>
              <a:srgbClr val="FFA300"/>
            </a:solidFill>
            <a:latin typeface="Arial" panose="020B0604020202020204" pitchFamily="34" charset="0"/>
            <a:cs typeface="Arial" panose="020B0604020202020204" pitchFamily="34" charset="0"/>
          </a:endParaRPr>
        </a:p>
        <a:p xmlns:a="http://schemas.openxmlformats.org/drawingml/2006/main">
          <a:pPr algn="ctr"/>
          <a:r>
            <a:rPr lang="en-US" sz="2000" dirty="0">
              <a:solidFill>
                <a:srgbClr val="FFA300"/>
              </a:solidFill>
              <a:latin typeface="Arial" panose="020B0604020202020204" pitchFamily="34" charset="0"/>
              <a:cs typeface="Arial" panose="020B0604020202020204" pitchFamily="34" charset="0"/>
            </a:rPr>
            <a:t>n=2,141*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348F6101-F865-434C-8E03-1C010E47B5D0}" type="datetimeFigureOut">
              <a:rPr lang="en-US" altLang="en-US"/>
              <a:pPr>
                <a:defRPr/>
              </a:pPr>
              <a:t>11/7/2025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9BDE4E75-88DF-4ADF-8177-C8A4B91AE97A}" type="slidenum">
              <a:rPr lang="en-US" altLang="en-US"/>
              <a:pPr>
                <a:defRPr/>
              </a:pPr>
              <a:t>‹#›</a:t>
            </a:fld>
            <a:endParaRPr lang="en-US" altLang="en-US"/>
          </a:p>
        </p:txBody>
      </p:sp>
    </p:spTree>
    <p:extLst>
      <p:ext uri="{BB962C8B-B14F-4D97-AF65-F5344CB8AC3E}">
        <p14:creationId xmlns:p14="http://schemas.microsoft.com/office/powerpoint/2010/main" val="1996876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BA7F01B5-F894-4428-8AAB-2DD80EE09C1C}" type="datetimeFigureOut">
              <a:rPr lang="en-GB"/>
              <a:pPr>
                <a:defRPr/>
              </a:pPr>
              <a:t>07/11/2025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53C4279-0E90-45C7-936D-21AD6824232C}" type="slidenum">
              <a:rPr lang="en-GB"/>
              <a:pPr>
                <a:defRPr/>
              </a:pPr>
              <a:t>‹#›</a:t>
            </a:fld>
            <a:endParaRPr lang="en-GB"/>
          </a:p>
        </p:txBody>
      </p:sp>
    </p:spTree>
    <p:extLst>
      <p:ext uri="{BB962C8B-B14F-4D97-AF65-F5344CB8AC3E}">
        <p14:creationId xmlns:p14="http://schemas.microsoft.com/office/powerpoint/2010/main" val="28918437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116AF17B-66F7-C249-B09E-56B6962287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a:extLst>
              <a:ext uri="{FF2B5EF4-FFF2-40B4-BE49-F238E27FC236}">
                <a16:creationId xmlns:a16="http://schemas.microsoft.com/office/drawing/2014/main" id="{BC4739D3-923E-0C44-9D52-093622E667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en-US" sz="1200" b="0" dirty="0">
                <a:solidFill>
                  <a:srgbClr val="191917"/>
                </a:solidFill>
                <a:cs typeface="Arial" panose="020B0604020202020204" pitchFamily="34" charset="0"/>
              </a:rPr>
              <a:t>F/U = follow-up</a:t>
            </a:r>
            <a:endParaRPr kumimoji="0" lang="it-IT" altLang="en-US" sz="1200" b="0" i="0" u="none" strike="noStrike" kern="1200" cap="none" spc="0" normalizeH="0" baseline="0" noProof="0" dirty="0">
              <a:ln>
                <a:noFill/>
              </a:ln>
              <a:solidFill>
                <a:srgbClr val="191917"/>
              </a:solidFill>
              <a:effectLst/>
              <a:uLnTx/>
              <a:uFillTx/>
              <a:cs typeface="Arial" panose="020B0604020202020204" pitchFamily="34" charset="0"/>
            </a:endParaRPr>
          </a:p>
          <a:p>
            <a:endParaRPr lang="en-US" altLang="en-US" dirty="0">
              <a:solidFill>
                <a:srgbClr val="000000"/>
              </a:solidFill>
              <a:latin typeface="Helvetica" pitchFamily="2" charset="0"/>
              <a:ea typeface="Helvetica" pitchFamily="2" charset="0"/>
              <a:cs typeface="Helvetica" pitchFamily="2" charset="0"/>
            </a:endParaRPr>
          </a:p>
          <a:p>
            <a:r>
              <a:rPr lang="en-US" altLang="en-US" dirty="0">
                <a:solidFill>
                  <a:srgbClr val="000000"/>
                </a:solidFill>
                <a:latin typeface="Helvetica" pitchFamily="2" charset="0"/>
                <a:ea typeface="Helvetica" pitchFamily="2" charset="0"/>
                <a:cs typeface="Helvetica" pitchFamily="2" charset="0"/>
              </a:rPr>
              <a:t>I have compiled those studies that included patients with both HER2 positive (trastuzumab treated and trastuzumab-non </a:t>
            </a:r>
            <a:r>
              <a:rPr lang="en-US" altLang="en-US" dirty="0">
                <a:solidFill>
                  <a:schemeClr val="bg1"/>
                </a:solidFill>
                <a:latin typeface="Helvetica" pitchFamily="2" charset="0"/>
                <a:ea typeface="Helvetica" pitchFamily="2" charset="0"/>
                <a:cs typeface="Helvetica" pitchFamily="2" charset="0"/>
              </a:rPr>
              <a:t>treated) and HER2 negative disease. The BCIRG-005 (HER2 negative) and BCIRG-006 (HER2 positive) trials  are included as these studies were conducted at the same sites during similar time periods. Patients with HER2 positive disease were referred  to BCIRG-006 and those with HER2 negative to BCIRG-005), </a:t>
            </a:r>
          </a:p>
          <a:p>
            <a:r>
              <a:rPr lang="en-US" altLang="en-US" dirty="0">
                <a:solidFill>
                  <a:schemeClr val="bg1"/>
                </a:solidFill>
                <a:latin typeface="Helvetica" pitchFamily="2" charset="0"/>
                <a:ea typeface="Helvetica" pitchFamily="2" charset="0"/>
                <a:cs typeface="Helvetica" pitchFamily="2" charset="0"/>
              </a:rPr>
              <a:t>Keep in mind that in the pre-trastuzumab era, HER2+ breast cancer had worse outcome compared to HER2 normal disase. In most of these studies, this still holds true such that patients with HER2+ disease did worse than those with HER2 negative breast cancer in the absence of trastuzumab.</a:t>
            </a:r>
          </a:p>
          <a:p>
            <a:r>
              <a:rPr lang="en-US" altLang="en-US" dirty="0">
                <a:solidFill>
                  <a:schemeClr val="bg1"/>
                </a:solidFill>
                <a:latin typeface="Helvetica" pitchFamily="2" charset="0"/>
                <a:ea typeface="Helvetica" pitchFamily="2" charset="0"/>
                <a:cs typeface="Helvetica" pitchFamily="2" charset="0"/>
              </a:rPr>
              <a:t>However, patients with trastuzumab-treated HER2+ disease have a simlilar or better (bolded) outcome than HER2 negative disease.</a:t>
            </a:r>
            <a:endParaRPr lang="en-US" altLang="en-US" sz="800" dirty="0">
              <a:solidFill>
                <a:schemeClr val="bg1"/>
              </a:solidFill>
              <a:latin typeface="Helvetica" pitchFamily="2" charset="0"/>
              <a:ea typeface="Helvetica" pitchFamily="2" charset="0"/>
              <a:cs typeface="Helvetica" pitchFamily="2" charset="0"/>
            </a:endParaRPr>
          </a:p>
          <a:p>
            <a:endParaRPr lang="en-US" altLang="en-US" dirty="0">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0BAE7952-E56C-644B-A7E9-F7A7CBF8D3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119" rtl="0" eaLnBrk="1" fontAlgn="auto" latinLnBrk="0" hangingPunct="1">
              <a:lnSpc>
                <a:spcPct val="100000"/>
              </a:lnSpc>
              <a:spcBef>
                <a:spcPts val="0"/>
              </a:spcBef>
              <a:spcAft>
                <a:spcPts val="0"/>
              </a:spcAft>
              <a:buClrTx/>
              <a:buSzTx/>
              <a:buFontTx/>
              <a:buNone/>
              <a:tabLst/>
              <a:defRPr/>
            </a:pPr>
            <a:fld id="{326C10F6-EF29-FC49-A1AA-D60B902FE9E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119"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2378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metastatic setting, carbo was NOT necessary</a:t>
            </a:r>
          </a:p>
          <a:p>
            <a:r>
              <a:rPr lang="en-US" dirty="0"/>
              <a:t>But nonetheless, incorporation of carbo was the most evidence-based regimen in the curative setting, and so use of carbo has been maintained for pts with early stage disease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690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Control arm </a:t>
            </a:r>
            <a:r>
              <a:rPr lang="en-US" dirty="0" err="1"/>
              <a:t>pCR</a:t>
            </a:r>
            <a:r>
              <a:rPr lang="en-US" dirty="0"/>
              <a:t> rates are nearly identical to the </a:t>
            </a:r>
            <a:r>
              <a:rPr lang="en-US" dirty="0" err="1"/>
              <a:t>pCR</a:t>
            </a:r>
            <a:r>
              <a:rPr lang="en-US" dirty="0"/>
              <a:t> rates in the TCHP arm of KRISTINE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238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48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F581-1C64-7206-463A-7C377552E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3B8A7-765B-4B88-FBB9-D85C05678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D8FE8-89C2-F8B8-C9C5-68FA4C3200D7}"/>
              </a:ext>
            </a:extLst>
          </p:cNvPr>
          <p:cNvSpPr>
            <a:spLocks noGrp="1"/>
          </p:cNvSpPr>
          <p:nvPr>
            <p:ph type="body" idx="1"/>
          </p:nvPr>
        </p:nvSpPr>
        <p:spPr/>
        <p:txBody>
          <a:bodyPr/>
          <a:lstStyle/>
          <a:p>
            <a:r>
              <a:rPr lang="en-US" dirty="0"/>
              <a:t>In hormone-receptor–negative tumors, pCR was 78.2% with THP and 77.8% with </a:t>
            </a:r>
            <a:r>
              <a:rPr lang="en-US" dirty="0" err="1"/>
              <a:t>TCbHP</a:t>
            </a:r>
            <a:r>
              <a:rPr lang="en-US" dirty="0"/>
              <a:t>. In hormone-receptor–positive tumors, pCR was 55.8% with THP and 58.8% with </a:t>
            </a:r>
            <a:r>
              <a:rPr lang="en-US" dirty="0" err="1"/>
              <a:t>TCbHP</a:t>
            </a:r>
            <a:r>
              <a:rPr lang="en-US" dirty="0"/>
              <a:t>. </a:t>
            </a:r>
          </a:p>
        </p:txBody>
      </p:sp>
      <p:sp>
        <p:nvSpPr>
          <p:cNvPr id="4" name="Slide Number Placeholder 3">
            <a:extLst>
              <a:ext uri="{FF2B5EF4-FFF2-40B4-BE49-F238E27FC236}">
                <a16:creationId xmlns:a16="http://schemas.microsoft.com/office/drawing/2014/main" id="{F7224376-C763-8348-344C-3EA06DAA7F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0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NON neuropathy tox, everything looks worse in the TCHP arm</a:t>
            </a:r>
          </a:p>
          <a:p>
            <a:r>
              <a:rPr lang="en-US" dirty="0"/>
              <a:t>Looking at neuropathy specifically, in HELEN-006 neuropathy is definitely worse in the THP arm (reflecting that weekly nab-</a:t>
            </a:r>
            <a:r>
              <a:rPr lang="en-US" dirty="0" err="1"/>
              <a:t>pac</a:t>
            </a:r>
            <a:r>
              <a:rPr lang="en-US" dirty="0"/>
              <a:t> for 18 weeks causes HIGH neuropathy rates) whereas in </a:t>
            </a:r>
            <a:r>
              <a:rPr lang="en-US" dirty="0" err="1"/>
              <a:t>NeoCARHP</a:t>
            </a:r>
            <a:r>
              <a:rPr lang="en-US" dirty="0"/>
              <a:t> (where </a:t>
            </a:r>
            <a:r>
              <a:rPr lang="en-US" dirty="0" err="1"/>
              <a:t>taxanes</a:t>
            </a:r>
            <a:r>
              <a:rPr lang="en-US" dirty="0"/>
              <a:t> are balanced between arms and all </a:t>
            </a:r>
            <a:r>
              <a:rPr lang="en-US" dirty="0" err="1"/>
              <a:t>taxanes</a:t>
            </a:r>
            <a:r>
              <a:rPr lang="en-US" dirty="0"/>
              <a:t> are q3wks), neuropathy rates are about the same across the two arms (numerically slightly higher in TCHP actually)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2831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FA3C-3A88-A0CF-66EF-150ECDF12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09CFC-FA9A-DAD7-06B2-3605028FB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00DD3-4545-9CCD-8C0E-7B89D221FF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A5E89E-AB14-62EC-FFDE-B92F3CDA5D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148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note: this is NOT a head to head randomized comparison of paclitaxel vs docetaxel!!!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46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cohort with &lt;50 pts is not included in the table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594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0BC47-C5B5-4772-FBCB-7BBC6461F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283B5-3845-ACD4-488A-874A3938B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1BF5C-1F72-F2B0-F7A7-DB1288C4BB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10B467-8B0A-5507-1342-BC0EE2FC3F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4DB1F-E08D-1B4D-8C9B-204751521C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12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b="1">
                <a:solidFill>
                  <a:schemeClr val="tx2"/>
                </a:solidFill>
                <a:latin typeface="Arial" charset="0"/>
                <a:ea typeface="ＭＳ Ｐゴシック" charset="0"/>
              </a:defRPr>
            </a:lvl1pPr>
            <a:lvl2pPr marL="742909" indent="-285734">
              <a:defRPr sz="5400" b="1">
                <a:solidFill>
                  <a:schemeClr val="tx2"/>
                </a:solidFill>
                <a:latin typeface="Arial" charset="0"/>
                <a:ea typeface="ＭＳ Ｐゴシック" charset="0"/>
              </a:defRPr>
            </a:lvl2pPr>
            <a:lvl3pPr marL="1142937" indent="-228587">
              <a:defRPr sz="5400" b="1">
                <a:solidFill>
                  <a:schemeClr val="tx2"/>
                </a:solidFill>
                <a:latin typeface="Arial" charset="0"/>
                <a:ea typeface="ＭＳ Ｐゴシック" charset="0"/>
              </a:defRPr>
            </a:lvl3pPr>
            <a:lvl4pPr marL="1600112" indent="-228587">
              <a:defRPr sz="5400" b="1">
                <a:solidFill>
                  <a:schemeClr val="tx2"/>
                </a:solidFill>
                <a:latin typeface="Arial" charset="0"/>
                <a:ea typeface="ＭＳ Ｐゴシック" charset="0"/>
              </a:defRPr>
            </a:lvl4pPr>
            <a:lvl5pPr marL="2057287" indent="-228587">
              <a:defRPr sz="5400" b="1">
                <a:solidFill>
                  <a:schemeClr val="tx2"/>
                </a:solidFill>
                <a:latin typeface="Arial" charset="0"/>
                <a:ea typeface="ＭＳ Ｐゴシック" charset="0"/>
              </a:defRPr>
            </a:lvl5pPr>
            <a:lvl6pPr marL="2514461" indent="-228587" algn="ctr" eaLnBrk="0" fontAlgn="base" hangingPunct="0">
              <a:spcBef>
                <a:spcPct val="0"/>
              </a:spcBef>
              <a:spcAft>
                <a:spcPct val="0"/>
              </a:spcAft>
              <a:defRPr sz="5400" b="1">
                <a:solidFill>
                  <a:schemeClr val="tx2"/>
                </a:solidFill>
                <a:latin typeface="Arial" charset="0"/>
                <a:ea typeface="ＭＳ Ｐゴシック" charset="0"/>
              </a:defRPr>
            </a:lvl6pPr>
            <a:lvl7pPr marL="2971635" indent="-228587" algn="ctr" eaLnBrk="0" fontAlgn="base" hangingPunct="0">
              <a:spcBef>
                <a:spcPct val="0"/>
              </a:spcBef>
              <a:spcAft>
                <a:spcPct val="0"/>
              </a:spcAft>
              <a:defRPr sz="5400" b="1">
                <a:solidFill>
                  <a:schemeClr val="tx2"/>
                </a:solidFill>
                <a:latin typeface="Arial" charset="0"/>
                <a:ea typeface="ＭＳ Ｐゴシック" charset="0"/>
              </a:defRPr>
            </a:lvl7pPr>
            <a:lvl8pPr marL="3428810" indent="-228587" algn="ctr" eaLnBrk="0" fontAlgn="base" hangingPunct="0">
              <a:spcBef>
                <a:spcPct val="0"/>
              </a:spcBef>
              <a:spcAft>
                <a:spcPct val="0"/>
              </a:spcAft>
              <a:defRPr sz="5400" b="1">
                <a:solidFill>
                  <a:schemeClr val="tx2"/>
                </a:solidFill>
                <a:latin typeface="Arial" charset="0"/>
                <a:ea typeface="ＭＳ Ｐゴシック" charset="0"/>
              </a:defRPr>
            </a:lvl8pPr>
            <a:lvl9pPr marL="3885985" indent="-228587" algn="ctr" eaLnBrk="0" fontAlgn="base" hangingPunct="0">
              <a:spcBef>
                <a:spcPct val="0"/>
              </a:spcBef>
              <a:spcAft>
                <a:spcPct val="0"/>
              </a:spcAft>
              <a:defRPr sz="5400" b="1">
                <a:solidFill>
                  <a:schemeClr val="tx2"/>
                </a:solidFill>
                <a:latin typeface="Arial" charset="0"/>
                <a:ea typeface="ＭＳ Ｐゴシック" charset="0"/>
              </a:defRPr>
            </a:lvl9pPr>
          </a:lstStyle>
          <a:p>
            <a:fld id="{EEA490FB-75AC-E947-B826-F151B92357F2}" type="slidenum">
              <a:rPr lang="en-US" sz="1200" b="0">
                <a:solidFill>
                  <a:schemeClr val="tx1"/>
                </a:solidFill>
              </a:rPr>
              <a:pPr/>
              <a:t>29</a:t>
            </a:fld>
            <a:endParaRPr lang="en-US" sz="1200" b="0" dirty="0">
              <a:solidFill>
                <a:schemeClr val="tx1"/>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One group of pts for whom it may make sense to decrease the amount of chemotherapy is a group of lower risk pts, such as those with stage I breast cancer</a:t>
            </a:r>
          </a:p>
          <a:p>
            <a:r>
              <a:rPr lang="en-US" dirty="0">
                <a:latin typeface="Times New Roman" charset="0"/>
              </a:rPr>
              <a:t>We have seen data from the APT trial which looked at 12 </a:t>
            </a:r>
            <a:r>
              <a:rPr lang="en-US" dirty="0" err="1">
                <a:latin typeface="Times New Roman" charset="0"/>
              </a:rPr>
              <a:t>wks</a:t>
            </a:r>
            <a:r>
              <a:rPr lang="en-US" dirty="0">
                <a:latin typeface="Times New Roman" charset="0"/>
              </a:rPr>
              <a:t> of paclitaxel with trastuzumab followed by 9 </a:t>
            </a:r>
            <a:r>
              <a:rPr lang="en-US" dirty="0" err="1">
                <a:latin typeface="Times New Roman" charset="0"/>
              </a:rPr>
              <a:t>mo</a:t>
            </a:r>
            <a:r>
              <a:rPr lang="en-US" dirty="0">
                <a:latin typeface="Times New Roman" charset="0"/>
              </a:rPr>
              <a:t> of trastuzumab</a:t>
            </a:r>
          </a:p>
          <a:p>
            <a:endParaRPr lang="en-US" dirty="0">
              <a:latin typeface="Times New Roman" charset="0"/>
            </a:endParaRPr>
          </a:p>
        </p:txBody>
      </p:sp>
    </p:spTree>
    <p:extLst>
      <p:ext uri="{BB962C8B-B14F-4D97-AF65-F5344CB8AC3E}">
        <p14:creationId xmlns:p14="http://schemas.microsoft.com/office/powerpoint/2010/main" val="377490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differences in outcomes really</a:t>
            </a:r>
            <a:r>
              <a:rPr lang="en-US" sz="1200" kern="1200" baseline="0" dirty="0">
                <a:solidFill>
                  <a:schemeClr val="tx1"/>
                </a:solidFill>
                <a:latin typeface="+mn-lt"/>
                <a:ea typeface="+mn-ea"/>
                <a:cs typeface="+mn-cs"/>
              </a:rPr>
              <a:t> highlight the need for us to develop strategies to individualize therapy for patients in order to provide the right amount of therapy to the right patient to optimize outcomes while also trying to limit toxicity</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Some strategies to would be to use biomarkers to help us determine which patients we may be able to de-escalate therapy for, and which patients with high risk may benefit from escalation of therapy, many of the current biomarkers of interest require further validation, and so another strategy would be to use clinical predictors to help us individualize care.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considering methods for de-escalation of care, there are several strategies one could take to decrease toxicity:</a:t>
            </a:r>
          </a:p>
          <a:p>
            <a:pPr lvl="1">
              <a:spcBef>
                <a:spcPts val="450"/>
              </a:spcBef>
              <a:spcAft>
                <a:spcPts val="450"/>
              </a:spcAft>
            </a:pPr>
            <a:r>
              <a:rPr lang="en-US" b="1" dirty="0">
                <a:latin typeface="Arial" pitchFamily="34" charset="0"/>
                <a:cs typeface="Arial" pitchFamily="34" charset="0"/>
              </a:rPr>
              <a:t>Substitute with less toxic chemotherapy or with targeted agents</a:t>
            </a:r>
          </a:p>
          <a:p>
            <a:pPr lvl="1">
              <a:spcBef>
                <a:spcPts val="450"/>
              </a:spcBef>
              <a:spcAft>
                <a:spcPts val="450"/>
              </a:spcAft>
            </a:pPr>
            <a:r>
              <a:rPr lang="en-US" b="1" dirty="0">
                <a:latin typeface="Arial" pitchFamily="34" charset="0"/>
                <a:cs typeface="Arial" pitchFamily="34" charset="0"/>
              </a:rPr>
              <a:t>Decrease amount of chemotherapy</a:t>
            </a:r>
          </a:p>
          <a:p>
            <a:pPr lvl="1">
              <a:spcBef>
                <a:spcPts val="450"/>
              </a:spcBef>
              <a:spcAft>
                <a:spcPts val="450"/>
              </a:spcAft>
            </a:pPr>
            <a:r>
              <a:rPr lang="en-US" b="1" dirty="0">
                <a:latin typeface="Arial" pitchFamily="34" charset="0"/>
                <a:cs typeface="Arial" pitchFamily="34" charset="0"/>
              </a:rPr>
              <a:t>Decrease duration of therapy</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escalating therapy, we can take an add-on approach by adding additional targeted agents, or replacing chemotherapy with more effective biologic therapy</a:t>
            </a:r>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4</a:t>
            </a:fld>
            <a:endParaRPr lang="en-US"/>
          </a:p>
        </p:txBody>
      </p:sp>
    </p:spTree>
    <p:extLst>
      <p:ext uri="{BB962C8B-B14F-4D97-AF65-F5344CB8AC3E}">
        <p14:creationId xmlns:p14="http://schemas.microsoft.com/office/powerpoint/2010/main" val="180717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527E2-BB9B-478A-8DA4-BFA2CE968A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739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nSpc>
                <a:spcPct val="120000"/>
              </a:lnSpc>
              <a:spcBef>
                <a:spcPts val="1200"/>
              </a:spcBef>
              <a:spcAft>
                <a:spcPts val="1200"/>
              </a:spcAft>
            </a:pPr>
            <a:endParaRPr lang="en-US" dirty="0">
              <a:latin typeface="Arial" pitchFamily="34" charset="0"/>
              <a:cs typeface="Arial" pitchFamily="34" charset="0"/>
            </a:endParaRPr>
          </a:p>
          <a:p>
            <a:r>
              <a:rPr lang="en-US" sz="1200" kern="1200" dirty="0">
                <a:solidFill>
                  <a:schemeClr val="tx1"/>
                </a:solidFill>
                <a:latin typeface="+mn-lt"/>
                <a:ea typeface="+mn-ea"/>
                <a:cs typeface="+mn-cs"/>
              </a:rPr>
              <a:t>In an effort to try and develop a potentially even less toxic treatment approach for patients with stage I disease, the ATEMPT trial looked to see if T-DM1 may be an alternative approach to TH</a:t>
            </a:r>
          </a:p>
          <a:p>
            <a:r>
              <a:rPr lang="en-US" sz="1200" kern="1200" dirty="0">
                <a:solidFill>
                  <a:schemeClr val="tx1"/>
                </a:solidFill>
                <a:latin typeface="+mn-lt"/>
                <a:ea typeface="+mn-ea"/>
                <a:cs typeface="+mn-cs"/>
              </a:rPr>
              <a:t>This study randomized pts with Stage I disease in a 3:1 fashion to 1 </a:t>
            </a:r>
            <a:r>
              <a:rPr lang="en-US" sz="1200" kern="1200" dirty="0" err="1">
                <a:solidFill>
                  <a:schemeClr val="tx1"/>
                </a:solidFill>
                <a:latin typeface="+mn-lt"/>
                <a:ea typeface="+mn-ea"/>
                <a:cs typeface="+mn-cs"/>
              </a:rPr>
              <a:t>yr</a:t>
            </a:r>
            <a:r>
              <a:rPr lang="en-US" sz="1200" kern="1200" dirty="0">
                <a:solidFill>
                  <a:schemeClr val="tx1"/>
                </a:solidFill>
                <a:latin typeface="+mn-lt"/>
                <a:ea typeface="+mn-ea"/>
                <a:cs typeface="+mn-cs"/>
              </a:rPr>
              <a:t> of T-DM1 or to the TH regimen as had been administered in the APT trial.</a:t>
            </a:r>
          </a:p>
          <a:p>
            <a:r>
              <a:rPr lang="en-US" sz="1200" kern="1200" dirty="0">
                <a:solidFill>
                  <a:schemeClr val="tx1"/>
                </a:solidFill>
                <a:latin typeface="+mn-lt"/>
                <a:ea typeface="+mn-ea"/>
                <a:cs typeface="+mn-cs"/>
              </a:rPr>
              <a:t>The primary </a:t>
            </a:r>
            <a:r>
              <a:rPr lang="en-US" sz="1200" kern="1200" dirty="0" err="1">
                <a:solidFill>
                  <a:schemeClr val="tx1"/>
                </a:solidFill>
                <a:latin typeface="+mn-lt"/>
                <a:ea typeface="+mn-ea"/>
                <a:cs typeface="+mn-cs"/>
              </a:rPr>
              <a:t>endpt</a:t>
            </a:r>
            <a:r>
              <a:rPr lang="en-US" sz="1200" kern="1200" dirty="0">
                <a:solidFill>
                  <a:schemeClr val="tx1"/>
                </a:solidFill>
                <a:latin typeface="+mn-lt"/>
                <a:ea typeface="+mn-ea"/>
                <a:cs typeface="+mn-cs"/>
              </a:rPr>
              <a:t> was to evaluate the 3 </a:t>
            </a:r>
            <a:r>
              <a:rPr lang="en-US" sz="1200" kern="1200" dirty="0" err="1">
                <a:solidFill>
                  <a:schemeClr val="tx1"/>
                </a:solidFill>
                <a:latin typeface="+mn-lt"/>
                <a:ea typeface="+mn-ea"/>
                <a:cs typeface="+mn-cs"/>
              </a:rPr>
              <a:t>yr</a:t>
            </a:r>
            <a:r>
              <a:rPr lang="en-US" sz="1200" kern="1200" dirty="0">
                <a:solidFill>
                  <a:schemeClr val="tx1"/>
                </a:solidFill>
                <a:latin typeface="+mn-lt"/>
                <a:ea typeface="+mn-ea"/>
                <a:cs typeface="+mn-cs"/>
              </a:rPr>
              <a:t> DFS of 1 </a:t>
            </a:r>
            <a:r>
              <a:rPr lang="en-US" sz="1200" kern="1200" dirty="0" err="1">
                <a:solidFill>
                  <a:schemeClr val="tx1"/>
                </a:solidFill>
                <a:latin typeface="+mn-lt"/>
                <a:ea typeface="+mn-ea"/>
                <a:cs typeface="+mn-cs"/>
              </a:rPr>
              <a:t>yr</a:t>
            </a:r>
            <a:r>
              <a:rPr lang="en-US" sz="1200" kern="1200" dirty="0">
                <a:solidFill>
                  <a:schemeClr val="tx1"/>
                </a:solidFill>
                <a:latin typeface="+mn-lt"/>
                <a:ea typeface="+mn-ea"/>
                <a:cs typeface="+mn-cs"/>
              </a:rPr>
              <a:t> of T-DM1 and to compare clinically relevant toxicities between the two arms.</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31</a:t>
            </a:fld>
            <a:endParaRPr lang="en-US"/>
          </a:p>
        </p:txBody>
      </p:sp>
    </p:spTree>
    <p:extLst>
      <p:ext uri="{BB962C8B-B14F-4D97-AF65-F5344CB8AC3E}">
        <p14:creationId xmlns:p14="http://schemas.microsoft.com/office/powerpoint/2010/main" val="1299718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EE0D1-1E97-457A-AD2D-D90D4F30C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There was not however a difference in clinically relevant toxicities between the 2 arms, but there were differences in the types of toxicity that were seen </a:t>
            </a:r>
          </a:p>
          <a:p>
            <a:r>
              <a:rPr lang="en-US" dirty="0"/>
              <a:t>There was more neurotoxicity among pts receiving TH while there were more early discontinuations of therapy among pts receiving T-DM1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CEE0D1-1E97-457A-AD2D-D90D4F30C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222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challenge however was that the clinically </a:t>
            </a:r>
            <a:r>
              <a:rPr lang="en-US" dirty="0" err="1"/>
              <a:t>releavant</a:t>
            </a:r>
            <a:r>
              <a:rPr lang="en-US" dirty="0"/>
              <a:t> toxicities did not take into account several toxicities that are meaningful to patients, that perhaps may be better captured by patient reported outcomes.</a:t>
            </a:r>
          </a:p>
          <a:p>
            <a:r>
              <a:rPr lang="en-US" baseline="0" dirty="0"/>
              <a:t>These data were also collected though and suggesting a sharp decline in quality of life among patients receiving TH compared to T-DM1, as well as more alopecia with TH, and a larger impact of work productivity</a:t>
            </a:r>
            <a:endParaRPr lang="en-US" dirty="0"/>
          </a:p>
        </p:txBody>
      </p:sp>
      <p:sp>
        <p:nvSpPr>
          <p:cNvPr id="4" name="Slide Number Placeholder 3"/>
          <p:cNvSpPr>
            <a:spLocks noGrp="1"/>
          </p:cNvSpPr>
          <p:nvPr>
            <p:ph type="sldNum" sz="quarter" idx="10"/>
          </p:nvPr>
        </p:nvSpPr>
        <p:spPr/>
        <p:txBody>
          <a:bodyPr/>
          <a:lstStyle/>
          <a:p>
            <a:fld id="{987506F9-4373-C24C-B988-2680A85B39A3}" type="slidenum">
              <a:rPr lang="en-US" smtClean="0"/>
              <a:t>34</a:t>
            </a:fld>
            <a:endParaRPr lang="en-US"/>
          </a:p>
        </p:txBody>
      </p:sp>
    </p:spTree>
    <p:extLst>
      <p:ext uri="{BB962C8B-B14F-4D97-AF65-F5344CB8AC3E}">
        <p14:creationId xmlns:p14="http://schemas.microsoft.com/office/powerpoint/2010/main" val="2704817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Taking this altogether then, which pts with stage I disease should receive T-DM1?</a:t>
            </a:r>
            <a:br>
              <a:rPr lang="en-US" dirty="0"/>
            </a:br>
            <a:r>
              <a:rPr lang="en-US" dirty="0"/>
              <a:t>We know that giving a year of T-DM1 was associated with excellent outcomes, but was not associated with fewer clinically relevant toxicities, but was associated with better quality of life and less alopecia</a:t>
            </a:r>
          </a:p>
          <a:p>
            <a:r>
              <a:rPr lang="en-US" dirty="0"/>
              <a:t>Given this, we have felt that T-DM1 may be a reasonable approach for those pts with concerns re TH toxicity such as neuropathy/neutropenia/alopecia, and may particularly be attractive during the current COVID-19 pandemic given less </a:t>
            </a:r>
            <a:r>
              <a:rPr lang="en-US" dirty="0" err="1"/>
              <a:t>immunosuppressin</a:t>
            </a:r>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35</a:t>
            </a:fld>
            <a:endParaRPr lang="en-US"/>
          </a:p>
        </p:txBody>
      </p:sp>
    </p:spTree>
    <p:extLst>
      <p:ext uri="{BB962C8B-B14F-4D97-AF65-F5344CB8AC3E}">
        <p14:creationId xmlns:p14="http://schemas.microsoft.com/office/powerpoint/2010/main" val="425081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nSpc>
                <a:spcPct val="120000"/>
              </a:lnSpc>
              <a:spcBef>
                <a:spcPts val="1200"/>
              </a:spcBef>
              <a:spcAft>
                <a:spcPts val="1200"/>
              </a:spcAft>
            </a:pPr>
            <a:r>
              <a:rPr lang="en-US" dirty="0">
                <a:latin typeface="Arial" pitchFamily="34" charset="0"/>
                <a:cs typeface="Arial" pitchFamily="34" charset="0"/>
              </a:rPr>
              <a:t>There is interest in exploring shorter duration therapy of T-DM1, and there is a planned study to look at 6 cycles of T-DM1 followed by subcutaneous trastuzumab to complete a year of therapy and compare toxicity to the TH regimen, and the hope is this trial will activate in the next few months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CEE0D1-1E97-457A-AD2D-D90D4F30C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758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Our group is also interested in exploring a chemo-free regimen for those with Stage I HR+ HER2+ disease and we have a currently enrolling study called the ADEPT trial in which pts with stage I HR+ HE2+ disease will receive 1 </a:t>
            </a:r>
            <a:r>
              <a:rPr lang="en-US" dirty="0" err="1"/>
              <a:t>yr</a:t>
            </a:r>
            <a:r>
              <a:rPr lang="en-US" dirty="0"/>
              <a:t> of SQ HP + and a minimum of 5 </a:t>
            </a:r>
            <a:r>
              <a:rPr lang="en-US" dirty="0" err="1"/>
              <a:t>yrs</a:t>
            </a:r>
            <a:r>
              <a:rPr lang="en-US" dirty="0"/>
              <a:t> of endocrine therapy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983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while we now have a new treatment paradigm for our </a:t>
            </a:r>
            <a:r>
              <a:rPr lang="en-US" dirty="0" err="1"/>
              <a:t>aptients</a:t>
            </a:r>
            <a:r>
              <a:rPr lang="en-US" dirty="0"/>
              <a:t> with early HER2+ breast cancer, the question remains where may we be headed?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CEE0D1-1E97-457A-AD2D-D90D4F30C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484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40</a:t>
            </a:fld>
            <a:endParaRPr lang="en-GB"/>
          </a:p>
        </p:txBody>
      </p:sp>
    </p:spTree>
    <p:extLst>
      <p:ext uri="{BB962C8B-B14F-4D97-AF65-F5344CB8AC3E}">
        <p14:creationId xmlns:p14="http://schemas.microsoft.com/office/powerpoint/2010/main" val="309594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differences in outcomes really</a:t>
            </a:r>
            <a:r>
              <a:rPr lang="en-US" sz="1200" kern="1200" baseline="0" dirty="0">
                <a:solidFill>
                  <a:schemeClr val="tx1"/>
                </a:solidFill>
                <a:latin typeface="+mn-lt"/>
                <a:ea typeface="+mn-ea"/>
                <a:cs typeface="+mn-cs"/>
              </a:rPr>
              <a:t> highlight the need for us to develop strategies to individualize therapy for patients in order to provide the right amount of therapy to the right patient to optimize outcomes while also trying to limit toxicity</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Some strategies to would be to use biomarkers to help us determine which patients we may be able to de-escalate therapy for, and which patients with high risk may benefit from escalation of therapy, many of the current biomarkers of interest require further validation, and so another strategy would be to use clinical predictors to help us individualize care.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considering methods for de-escalation of care, there are several strategies one could take to decrease toxicity: we could decrease the amount of chemotherapy, or replace standard chemotherapy with less toxic chemotherapy or with  targeted agents, or we could decrease the duration of therapy</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escalating therapy, we can take an add-on approach by adding additional targeted agents, or replacing chemotherapy with more effective biologic therapy</a:t>
            </a:r>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5</a:t>
            </a:fld>
            <a:endParaRPr lang="en-US"/>
          </a:p>
        </p:txBody>
      </p:sp>
    </p:spTree>
    <p:extLst>
      <p:ext uri="{BB962C8B-B14F-4D97-AF65-F5344CB8AC3E}">
        <p14:creationId xmlns:p14="http://schemas.microsoft.com/office/powerpoint/2010/main" val="1818490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41</a:t>
            </a:fld>
            <a:endParaRPr lang="en-US"/>
          </a:p>
        </p:txBody>
      </p:sp>
    </p:spTree>
    <p:extLst>
      <p:ext uri="{BB962C8B-B14F-4D97-AF65-F5344CB8AC3E}">
        <p14:creationId xmlns:p14="http://schemas.microsoft.com/office/powerpoint/2010/main" val="1101082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escalation strategy is to add on additional HER2 directed </a:t>
            </a:r>
            <a:r>
              <a:rPr lang="en-US" dirty="0" err="1"/>
              <a:t>thereapies</a:t>
            </a:r>
            <a:r>
              <a:rPr lang="en-US" dirty="0"/>
              <a:t>, such as </a:t>
            </a:r>
            <a:r>
              <a:rPr lang="en-US" dirty="0" err="1"/>
              <a:t>perrtuzumab</a:t>
            </a:r>
            <a:r>
              <a:rPr lang="en-US" dirty="0"/>
              <a:t>.</a:t>
            </a:r>
          </a:p>
          <a:p>
            <a:r>
              <a:rPr lang="en-US" dirty="0"/>
              <a:t>We know that the the addition of </a:t>
            </a:r>
            <a:r>
              <a:rPr lang="en-US" dirty="0" err="1"/>
              <a:t>pertuzumab</a:t>
            </a:r>
            <a:r>
              <a:rPr lang="en-US" dirty="0"/>
              <a:t> to preoperative chemotherapy in both </a:t>
            </a:r>
            <a:r>
              <a:rPr lang="en-US" dirty="0" err="1"/>
              <a:t>NeoSPHERE</a:t>
            </a:r>
            <a:r>
              <a:rPr lang="en-US" dirty="0"/>
              <a:t> and </a:t>
            </a:r>
            <a:r>
              <a:rPr lang="en-US" dirty="0" err="1"/>
              <a:t>Tryphaena</a:t>
            </a:r>
            <a:r>
              <a:rPr lang="en-US" dirty="0"/>
              <a:t> demonstrated significant improvements in pathologic complete response rates</a:t>
            </a:r>
          </a:p>
          <a:p>
            <a:r>
              <a:rPr lang="en-US" dirty="0"/>
              <a:t>With an approximate 40% </a:t>
            </a:r>
            <a:r>
              <a:rPr lang="en-US" dirty="0" err="1"/>
              <a:t>pCR</a:t>
            </a:r>
            <a:r>
              <a:rPr lang="en-US" dirty="0"/>
              <a:t> rate with THP  and ~64% with TCHP, leading to FDA approval of </a:t>
            </a:r>
            <a:r>
              <a:rPr lang="en-US" dirty="0" err="1"/>
              <a:t>pertuzumab</a:t>
            </a:r>
            <a:r>
              <a:rPr lang="en-US" dirty="0"/>
              <a:t> back in 2013 for preoperative therapy</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42</a:t>
            </a:fld>
            <a:endParaRPr lang="en-GB"/>
          </a:p>
        </p:txBody>
      </p:sp>
    </p:spTree>
    <p:extLst>
      <p:ext uri="{BB962C8B-B14F-4D97-AF65-F5344CB8AC3E}">
        <p14:creationId xmlns:p14="http://schemas.microsoft.com/office/powerpoint/2010/main" val="4037544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anose="020B0600070205080204"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3499277-96B8-4F86-A3CF-3484D351221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80887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7322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29435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BD83-49A0-5F3F-9F9D-FC5B1EF79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1E275-0D9B-CD4D-3D70-2C1223EAE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D43EC-7BC0-E570-035C-B742CDE6EA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81F4D7-D4D5-44D2-8E53-66EFDD22E9A5}"/>
              </a:ext>
            </a:extLst>
          </p:cNvPr>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8291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anose="020B0600070205080204"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3499277-96B8-4F86-A3CF-3484D351221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47</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54533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then thinking about how we use </a:t>
            </a:r>
            <a:r>
              <a:rPr lang="en-US" dirty="0" err="1"/>
              <a:t>pertuzumab</a:t>
            </a:r>
            <a:r>
              <a:rPr lang="en-US" dirty="0"/>
              <a:t>, </a:t>
            </a:r>
          </a:p>
          <a:p>
            <a:r>
              <a:rPr lang="en-US" dirty="0"/>
              <a:t>Since we generally approach patients with tumors&gt;2cm or clinically node positive disease with preoperative therapy, we know the addition of </a:t>
            </a:r>
            <a:r>
              <a:rPr lang="en-US" dirty="0" err="1"/>
              <a:t>pertuzumab</a:t>
            </a:r>
            <a:r>
              <a:rPr lang="en-US" dirty="0"/>
              <a:t> to chemotherapy and trastuzumab will improve rates of pathologic complete response and therefore may have an impact on local therapy, but will not improve DFS in all patients, </a:t>
            </a:r>
            <a:r>
              <a:rPr lang="en-US" dirty="0" err="1"/>
              <a:t>particulary</a:t>
            </a:r>
            <a:r>
              <a:rPr lang="en-US" dirty="0"/>
              <a:t> those with node-negative disease</a:t>
            </a:r>
          </a:p>
          <a:p>
            <a:r>
              <a:rPr lang="en-US" dirty="0"/>
              <a:t>So administering </a:t>
            </a:r>
            <a:r>
              <a:rPr lang="en-US" dirty="0" err="1"/>
              <a:t>pertuzumab</a:t>
            </a:r>
            <a:r>
              <a:rPr lang="en-US" dirty="0"/>
              <a:t> to all pts </a:t>
            </a:r>
            <a:r>
              <a:rPr lang="en-US" dirty="0" err="1"/>
              <a:t>recv’ing</a:t>
            </a:r>
            <a:r>
              <a:rPr lang="en-US" dirty="0"/>
              <a:t> preoperative therapy may result in some overtreatment, but it is challenging to know which patients need </a:t>
            </a:r>
            <a:r>
              <a:rPr lang="en-US" dirty="0" err="1"/>
              <a:t>pertuzumab</a:t>
            </a:r>
            <a:r>
              <a:rPr lang="en-US" dirty="0"/>
              <a:t> upfront as we won’t know nodal status in many pts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213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the updated, current schema. Thank you very much for your attention.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915CA-FE73-9A49-8333-376FB1FF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And we had seen data from the </a:t>
            </a:r>
            <a:r>
              <a:rPr lang="en-GB" dirty="0" err="1"/>
              <a:t>Extenet</a:t>
            </a:r>
            <a:r>
              <a:rPr lang="en-GB" dirty="0"/>
              <a:t> trial looking at extended adjuvant therapy of neratinib</a:t>
            </a:r>
          </a:p>
          <a:p>
            <a:r>
              <a:rPr lang="en-GB" dirty="0"/>
              <a:t>This study randomized pts after completion of one year of adjuvant trastuzumab to receive one year of neratinib or placebo</a:t>
            </a:r>
          </a:p>
        </p:txBody>
      </p:sp>
      <p:sp>
        <p:nvSpPr>
          <p:cNvPr id="4" name="Slide Number Placeholder 3"/>
          <p:cNvSpPr>
            <a:spLocks noGrp="1"/>
          </p:cNvSpPr>
          <p:nvPr>
            <p:ph type="sldNum" sz="quarter" idx="10"/>
          </p:nvPr>
        </p:nvSpPr>
        <p:spPr/>
        <p:txBody>
          <a:bodyPr/>
          <a:lstStyle/>
          <a:p>
            <a:fld id="{5DF768F6-8DC3-407B-95A4-5101AF4F5DD7}" type="slidenum">
              <a:rPr lang="en-GB" smtClean="0"/>
              <a:t>51</a:t>
            </a:fld>
            <a:endParaRPr lang="en-GB" dirty="0"/>
          </a:p>
        </p:txBody>
      </p:sp>
      <p:sp>
        <p:nvSpPr>
          <p:cNvPr id="5" name="Date Placeholder 4"/>
          <p:cNvSpPr>
            <a:spLocks noGrp="1"/>
          </p:cNvSpPr>
          <p:nvPr>
            <p:ph type="dt" idx="11"/>
          </p:nvPr>
        </p:nvSpPr>
        <p:spPr/>
        <p:txBody>
          <a:bodyPr/>
          <a:lstStyle/>
          <a:p>
            <a:fld id="{7355E540-F09E-4B5A-B5B4-C67492A69CB9}" type="datetime8">
              <a:rPr lang="en-US" smtClean="0"/>
              <a:t>11/7/2025 11:12 AM</a:t>
            </a:fld>
            <a:endParaRPr lang="en-US" dirty="0"/>
          </a:p>
        </p:txBody>
      </p:sp>
    </p:spTree>
    <p:extLst>
      <p:ext uri="{BB962C8B-B14F-4D97-AF65-F5344CB8AC3E}">
        <p14:creationId xmlns:p14="http://schemas.microsoft.com/office/powerpoint/2010/main" val="149322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N9831/NSABP B-31 utilized an anthracycline backbone, there is data from BCIRG 006 in which patients were randomized to received ACT with or without trastuzumab or to received TCH.</a:t>
            </a:r>
          </a:p>
          <a:p>
            <a:r>
              <a:rPr lang="en-US" dirty="0"/>
              <a:t>And while the study was not powered to compared  ACTH to TCH, results demonstrated very similar outcomes in terms of both DFS and OS, but found fewer cardiac events and numerically fewer cases of secondary leukemia with TCH , suggesting that TCH is a very reasonable alternative to ACTH, and may be associated with less toxicity</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7</a:t>
            </a:fld>
            <a:endParaRPr lang="en-GB"/>
          </a:p>
        </p:txBody>
      </p:sp>
    </p:spTree>
    <p:extLst>
      <p:ext uri="{BB962C8B-B14F-4D97-AF65-F5344CB8AC3E}">
        <p14:creationId xmlns:p14="http://schemas.microsoft.com/office/powerpoint/2010/main" val="1151601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96913"/>
            <a:ext cx="6261100" cy="35210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D5580681-9DC6-4FBF-94D9-962AA5A6557F}" type="slidenum">
              <a:rPr lang="en-US" smtClean="0"/>
              <a:pPr/>
              <a:t>52</a:t>
            </a:fld>
            <a:endParaRPr lang="en-US" dirty="0"/>
          </a:p>
        </p:txBody>
      </p:sp>
    </p:spTree>
    <p:extLst>
      <p:ext uri="{BB962C8B-B14F-4D97-AF65-F5344CB8AC3E}">
        <p14:creationId xmlns:p14="http://schemas.microsoft.com/office/powerpoint/2010/main" val="2017695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altLang="en-US" dirty="0"/>
          </a:p>
        </p:txBody>
      </p:sp>
      <p:sp>
        <p:nvSpPr>
          <p:cNvPr id="5" name="Slide Image Placeholder 4">
            <a:extLst>
              <a:ext uri="{FF2B5EF4-FFF2-40B4-BE49-F238E27FC236}">
                <a16:creationId xmlns:a16="http://schemas.microsoft.com/office/drawing/2014/main" id="{2CBE23F3-0A3F-459F-B223-8B848807D09E}"/>
              </a:ext>
            </a:extLst>
          </p:cNvPr>
          <p:cNvSpPr>
            <a:spLocks noGrp="1" noRot="1" noChangeAspect="1"/>
          </p:cNvSpPr>
          <p:nvPr>
            <p:ph type="sldImg"/>
          </p:nvPr>
        </p:nvSpPr>
        <p:spPr/>
      </p:sp>
      <p:sp>
        <p:nvSpPr>
          <p:cNvPr id="4" name="Rectangle 5">
            <a:extLst>
              <a:ext uri="{FF2B5EF4-FFF2-40B4-BE49-F238E27FC236}">
                <a16:creationId xmlns:a16="http://schemas.microsoft.com/office/drawing/2014/main" id="{49249E85-68D8-4B59-A9D3-4A29B997A4AE}"/>
              </a:ext>
            </a:extLst>
          </p:cNvPr>
          <p:cNvSpPr>
            <a:spLocks noChangeArrowheads="1"/>
          </p:cNvSpPr>
          <p:nvPr/>
        </p:nvSpPr>
        <p:spPr bwMode="auto">
          <a:xfrm>
            <a:off x="1625907" y="8923224"/>
            <a:ext cx="3820218" cy="43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184" tIns="44593" rIns="89184" bIns="44593">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100" b="1" dirty="0">
                <a:latin typeface="Calibri" panose="020F0502020204030204" pitchFamily="34" charset="0"/>
              </a:rPr>
              <a:t>Speaker notes are for internal use only and are not to be shown or disseminated outside of Puma Biotechnology, Inc.</a:t>
            </a:r>
          </a:p>
        </p:txBody>
      </p:sp>
    </p:spTree>
    <p:extLst>
      <p:ext uri="{BB962C8B-B14F-4D97-AF65-F5344CB8AC3E}">
        <p14:creationId xmlns:p14="http://schemas.microsoft.com/office/powerpoint/2010/main" val="545021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however was that in the </a:t>
            </a:r>
            <a:r>
              <a:rPr lang="en-US" dirty="0" err="1"/>
              <a:t>Extenet</a:t>
            </a:r>
            <a:r>
              <a:rPr lang="en-US" dirty="0"/>
              <a:t> trial, where no anti-diarrheal prophylaxis was administered, there was a 40% rate of grade ¾ diarrhea</a:t>
            </a:r>
          </a:p>
          <a:p>
            <a:r>
              <a:rPr lang="en-US" dirty="0"/>
              <a:t>Further work has been done within the CONTROL trial looking at various strategies to mitigate diarrhea, suggesting that alternative strategies such combination of budesonide with loperamide or colestipol plus loperamide or a dose escalation approach of neratinib work well</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54</a:t>
            </a:fld>
            <a:endParaRPr lang="en-GB"/>
          </a:p>
        </p:txBody>
      </p:sp>
    </p:spTree>
    <p:extLst>
      <p:ext uri="{BB962C8B-B14F-4D97-AF65-F5344CB8AC3E}">
        <p14:creationId xmlns:p14="http://schemas.microsoft.com/office/powerpoint/2010/main" val="1822441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then should receive extended adjuvant therapy with neratinib?</a:t>
            </a:r>
            <a:br>
              <a:rPr lang="en-US" dirty="0"/>
            </a:br>
            <a:r>
              <a:rPr lang="en-US" dirty="0"/>
              <a:t>We saw the benefit is really restricted to pts with HR+ disease with larger benefits seen amongst those pts with residual disease</a:t>
            </a:r>
          </a:p>
          <a:p>
            <a:r>
              <a:rPr lang="en-US" dirty="0"/>
              <a:t>However the challenge is that this trial was conducted when </a:t>
            </a:r>
            <a:r>
              <a:rPr lang="en-US" dirty="0" err="1"/>
              <a:t>pertuzumab</a:t>
            </a:r>
            <a:r>
              <a:rPr lang="en-US" dirty="0"/>
              <a:t> and T-DM1 were not given for early stage HER2+ disease, so it is unclear what the benefits of neratinib are in pts receiving these current treatments</a:t>
            </a:r>
          </a:p>
          <a:p>
            <a:r>
              <a:rPr lang="en-US" dirty="0"/>
              <a:t>Additionally, one has to weight the benefits of treatment against toxicity, with diarrhea being an issue</a:t>
            </a:r>
          </a:p>
          <a:p>
            <a:r>
              <a:rPr lang="en-US" dirty="0"/>
              <a:t>Therefore I have generally reserved neratinib for the rare patient with residual node + HR+ disease after preoperative therapy</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56</a:t>
            </a:fld>
            <a:endParaRPr lang="en-GB"/>
          </a:p>
        </p:txBody>
      </p:sp>
    </p:spTree>
    <p:extLst>
      <p:ext uri="{BB962C8B-B14F-4D97-AF65-F5344CB8AC3E}">
        <p14:creationId xmlns:p14="http://schemas.microsoft.com/office/powerpoint/2010/main" val="3889420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differences in outcomes really</a:t>
            </a:r>
            <a:r>
              <a:rPr lang="en-US" sz="1200" kern="1200" baseline="0" dirty="0">
                <a:solidFill>
                  <a:schemeClr val="tx1"/>
                </a:solidFill>
                <a:latin typeface="+mn-lt"/>
                <a:ea typeface="+mn-ea"/>
                <a:cs typeface="+mn-cs"/>
              </a:rPr>
              <a:t> highlight the need for us to develop strategies to individualize therapy for patients in order to provide the right amount of therapy to the right patient to optimize outcomes while also trying to limit toxicity</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Some strategies to would be to use biomarkers to help us determine which patients we may be able to de-escalate therapy for, and which patients with high risk may benefit from escalation of therapy, many of the current biomarkers of interest require further validation, and so another strategy would be to use clinical predictors to help us individualize care.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considering methods for de-escalation of care, there are several strategies one could take to decrease toxicity: we could decrease the amount of chemotherapy, or replace standard chemotherapy with less toxic chemotherapy or with  targeted agents, or we could decrease the duration of therapy</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When escalating therapy, we can take an add-on approach by adding additional targeted agents, or replacing chemotherapy with more effective biologic therapy</a:t>
            </a:r>
            <a:endParaRPr lang="en-US" dirty="0"/>
          </a:p>
        </p:txBody>
      </p:sp>
      <p:sp>
        <p:nvSpPr>
          <p:cNvPr id="4" name="Slide Number Placeholder 3"/>
          <p:cNvSpPr>
            <a:spLocks noGrp="1"/>
          </p:cNvSpPr>
          <p:nvPr>
            <p:ph type="sldNum" sz="quarter" idx="10"/>
          </p:nvPr>
        </p:nvSpPr>
        <p:spPr/>
        <p:txBody>
          <a:bodyPr/>
          <a:lstStyle/>
          <a:p>
            <a:fld id="{D2CEE0D1-1E97-457A-AD2D-D90D4F30CBF6}" type="slidenum">
              <a:rPr lang="en-US" smtClean="0"/>
              <a:pPr/>
              <a:t>57</a:t>
            </a:fld>
            <a:endParaRPr lang="en-US"/>
          </a:p>
        </p:txBody>
      </p:sp>
    </p:spTree>
    <p:extLst>
      <p:ext uri="{BB962C8B-B14F-4D97-AF65-F5344CB8AC3E}">
        <p14:creationId xmlns:p14="http://schemas.microsoft.com/office/powerpoint/2010/main" val="421106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E537-5519-ED93-BAAC-4702439DC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EA01D-A49B-F758-0DB6-457D429347E4}"/>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F795274C-38A1-4300-FAC9-F12F11430C01}"/>
              </a:ext>
            </a:extLst>
          </p:cNvPr>
          <p:cNvSpPr>
            <a:spLocks noGrp="1"/>
          </p:cNvSpPr>
          <p:nvPr>
            <p:ph type="body" idx="1"/>
          </p:nvPr>
        </p:nvSpPr>
        <p:spPr>
          <a:xfrm>
            <a:off x="1028700" y="8801100"/>
            <a:ext cx="8229600" cy="7200900"/>
          </a:xfrm>
          <a:prstGeom prst="rect">
            <a:avLst/>
          </a:prstGeom>
        </p:spPr>
        <p:txBody>
          <a:bodyPr/>
          <a:lstStyle/>
          <a:p>
            <a:endParaRPr lang="en-US"/>
          </a:p>
        </p:txBody>
      </p:sp>
    </p:spTree>
    <p:extLst>
      <p:ext uri="{BB962C8B-B14F-4D97-AF65-F5344CB8AC3E}">
        <p14:creationId xmlns:p14="http://schemas.microsoft.com/office/powerpoint/2010/main" val="3770587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502E-F01B-7512-06C5-902D0DA6C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AA214-5B80-904F-7A66-CE7FD4074D09}"/>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DB2D674-509F-6B4E-DF52-F7885A056E64}"/>
              </a:ext>
            </a:extLst>
          </p:cNvPr>
          <p:cNvSpPr>
            <a:spLocks noGrp="1"/>
          </p:cNvSpPr>
          <p:nvPr>
            <p:ph type="body" idx="1"/>
          </p:nvPr>
        </p:nvSpPr>
        <p:spPr>
          <a:xfrm>
            <a:off x="1028700" y="8801100"/>
            <a:ext cx="8229600" cy="7200900"/>
          </a:xfrm>
          <a:prstGeom prst="rect">
            <a:avLst/>
          </a:prstGeom>
        </p:spPr>
        <p:txBody>
          <a:bodyPr/>
          <a:lstStyle/>
          <a:p>
            <a:endParaRPr lang="en-US"/>
          </a:p>
        </p:txBody>
      </p:sp>
    </p:spTree>
    <p:extLst>
      <p:ext uri="{BB962C8B-B14F-4D97-AF65-F5344CB8AC3E}">
        <p14:creationId xmlns:p14="http://schemas.microsoft.com/office/powerpoint/2010/main" val="895170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209F-9FDE-D8F7-DB09-E640FC3B7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DB72A-C88A-ED37-7078-F4C7E794449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8FF786CC-A287-7A07-4C0D-4A535FDBF7D5}"/>
              </a:ext>
            </a:extLst>
          </p:cNvPr>
          <p:cNvSpPr>
            <a:spLocks noGrp="1"/>
          </p:cNvSpPr>
          <p:nvPr>
            <p:ph type="body" idx="1"/>
          </p:nvPr>
        </p:nvSpPr>
        <p:spPr>
          <a:xfrm>
            <a:off x="1028700" y="8801100"/>
            <a:ext cx="8229600" cy="7200900"/>
          </a:xfrm>
          <a:prstGeom prst="rect">
            <a:avLst/>
          </a:prstGeom>
        </p:spPr>
        <p:txBody>
          <a:bodyPr/>
          <a:lstStyle/>
          <a:p>
            <a:endParaRPr lang="en-US"/>
          </a:p>
        </p:txBody>
      </p:sp>
    </p:spTree>
    <p:extLst>
      <p:ext uri="{BB962C8B-B14F-4D97-AF65-F5344CB8AC3E}">
        <p14:creationId xmlns:p14="http://schemas.microsoft.com/office/powerpoint/2010/main" val="438839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A5103-1D75-3FDE-0B21-6812CB59D5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E206D8-C306-E3FA-2795-AB6BE3C2E90B}"/>
              </a:ext>
            </a:extLst>
          </p:cNvPr>
          <p:cNvSpPr>
            <a:spLocks noGrp="1" noRot="1" noChangeAspect="1"/>
          </p:cNvSpPr>
          <p:nvPr>
            <p:ph type="sldImg"/>
          </p:nvPr>
        </p:nvSpPr>
        <p:spPr>
          <a:xfrm>
            <a:off x="730250" y="1143000"/>
            <a:ext cx="5397500" cy="3036888"/>
          </a:xfrm>
        </p:spPr>
      </p:sp>
      <p:sp>
        <p:nvSpPr>
          <p:cNvPr id="3" name="Tijdelijke aanduiding voor notities 2">
            <a:extLst>
              <a:ext uri="{FF2B5EF4-FFF2-40B4-BE49-F238E27FC236}">
                <a16:creationId xmlns:a16="http://schemas.microsoft.com/office/drawing/2014/main" id="{E5F93FBE-3EB6-8F49-66F6-578AB00B25C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56A556C-2D55-3F56-EC30-578580CAC65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60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KATHERINE Trial looked at substituting trastuzumab with T_DM1 in </a:t>
            </a:r>
            <a:r>
              <a:rPr lang="en-US" baseline="0" dirty="0"/>
              <a:t>pts who failed to achieve a pathologic complete response to preoperative therapy</a:t>
            </a:r>
            <a:endParaRPr lang="en-US" dirty="0"/>
          </a:p>
        </p:txBody>
      </p:sp>
      <p:sp>
        <p:nvSpPr>
          <p:cNvPr id="4" name="Slide Number Placeholder 3"/>
          <p:cNvSpPr>
            <a:spLocks noGrp="1"/>
          </p:cNvSpPr>
          <p:nvPr>
            <p:ph type="sldNum" sz="quarter" idx="10"/>
          </p:nvPr>
        </p:nvSpPr>
        <p:spPr/>
        <p:txBody>
          <a:bodyPr/>
          <a:lstStyle/>
          <a:p>
            <a:fld id="{B80C939A-E387-4DEF-A2E2-E60905530D79}" type="slidenum">
              <a:rPr lang="en-US" smtClean="0"/>
              <a:t>64</a:t>
            </a:fld>
            <a:endParaRPr lang="en-US"/>
          </a:p>
        </p:txBody>
      </p:sp>
    </p:spTree>
    <p:extLst>
      <p:ext uri="{BB962C8B-B14F-4D97-AF65-F5344CB8AC3E}">
        <p14:creationId xmlns:p14="http://schemas.microsoft.com/office/powerpoint/2010/main" val="29933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2F1311A-9AC0-4BF0-8AC7-7A38086829C0}" type="slidenum">
              <a:rPr lang="en-US" smtClean="0">
                <a:latin typeface="Times New Roman" pitchFamily="18" charset="0"/>
                <a:ea typeface="ＭＳ Ｐゴシック"/>
                <a:cs typeface="ＭＳ Ｐゴシック"/>
              </a:rPr>
              <a:pPr/>
              <a:t>8</a:t>
            </a:fld>
            <a:endParaRPr lang="en-US">
              <a:latin typeface="Times New Roman" pitchFamily="18" charset="0"/>
              <a:ea typeface="ＭＳ Ｐゴシック"/>
              <a:cs typeface="ＭＳ Ｐゴシック"/>
            </a:endParaRPr>
          </a:p>
        </p:txBody>
      </p:sp>
      <p:sp>
        <p:nvSpPr>
          <p:cNvPr id="66563" name="Rectangle 2"/>
          <p:cNvSpPr>
            <a:spLocks noGrp="1" noRot="1" noChangeAspect="1" noChangeArrowheads="1" noTextEdit="1"/>
          </p:cNvSpPr>
          <p:nvPr>
            <p:ph type="sldImg"/>
          </p:nvPr>
        </p:nvSpPr>
        <p:spPr>
          <a:xfrm>
            <a:off x="338138" y="679450"/>
            <a:ext cx="6167437" cy="3470275"/>
          </a:xfrm>
          <a:ln/>
        </p:spPr>
      </p:sp>
      <p:sp>
        <p:nvSpPr>
          <p:cNvPr id="66564" name="Rectangle 3"/>
          <p:cNvSpPr>
            <a:spLocks noGrp="1" noChangeArrowheads="1"/>
          </p:cNvSpPr>
          <p:nvPr>
            <p:ph type="body" idx="1"/>
          </p:nvPr>
        </p:nvSpPr>
        <p:spPr>
          <a:noFill/>
          <a:ln/>
        </p:spPr>
        <p:txBody>
          <a:bodyPr/>
          <a:lstStyle/>
          <a:p>
            <a:pPr eaLnBrk="1" hangingPunct="1"/>
            <a:br>
              <a:rPr lang="en-US" sz="1200" b="1" dirty="0">
                <a:solidFill>
                  <a:srgbClr val="000090"/>
                </a:solidFill>
                <a:ea typeface="ＭＳ Ｐゴシック"/>
                <a:cs typeface="ＭＳ Ｐゴシック"/>
              </a:rPr>
            </a:br>
            <a:endParaRPr lang="en-US" sz="1200" b="1" dirty="0">
              <a:solidFill>
                <a:srgbClr val="000090"/>
              </a:solidFill>
              <a:ea typeface="ＭＳ Ｐゴシック"/>
              <a:cs typeface="ＭＳ Ｐゴシック"/>
            </a:endParaRPr>
          </a:p>
          <a:p>
            <a:pPr eaLnBrk="1" hangingPunct="1"/>
            <a:r>
              <a:rPr lang="en-US" sz="1200" b="1" dirty="0">
                <a:solidFill>
                  <a:srgbClr val="000090"/>
                </a:solidFill>
                <a:ea typeface="ＭＳ Ｐゴシック"/>
                <a:cs typeface="ＭＳ Ｐゴシック"/>
              </a:rPr>
              <a:t>When</a:t>
            </a:r>
            <a:r>
              <a:rPr lang="en-US" sz="1200" b="1" baseline="0" dirty="0">
                <a:solidFill>
                  <a:srgbClr val="000090"/>
                </a:solidFill>
                <a:ea typeface="ＭＳ Ｐゴシック"/>
                <a:cs typeface="ＭＳ Ｐゴシック"/>
              </a:rPr>
              <a:t> looking at the differences within the higher risk node-positive patients on this study, treatment related outcomes were similar to the overall study population, suggesting that there was no larger advantage for </a:t>
            </a:r>
            <a:r>
              <a:rPr lang="en-US" sz="1200" b="1" baseline="0" dirty="0" err="1">
                <a:solidFill>
                  <a:srgbClr val="000090"/>
                </a:solidFill>
                <a:ea typeface="ＭＳ Ｐゴシック"/>
                <a:cs typeface="ＭＳ Ｐゴシック"/>
              </a:rPr>
              <a:t>anthracyclines</a:t>
            </a:r>
            <a:r>
              <a:rPr lang="en-US" sz="1200" b="1" baseline="0" dirty="0">
                <a:solidFill>
                  <a:srgbClr val="000090"/>
                </a:solidFill>
                <a:ea typeface="ＭＳ Ｐゴシック"/>
                <a:cs typeface="ＭＳ Ｐゴシック"/>
              </a:rPr>
              <a:t> in the higher risk group</a:t>
            </a:r>
            <a:endParaRPr lang="en-US" dirty="0">
              <a:ea typeface="ＭＳ Ｐゴシック"/>
              <a:cs typeface="ＭＳ Ｐゴシック"/>
            </a:endParaRPr>
          </a:p>
        </p:txBody>
      </p:sp>
    </p:spTree>
    <p:extLst>
      <p:ext uri="{BB962C8B-B14F-4D97-AF65-F5344CB8AC3E}">
        <p14:creationId xmlns:p14="http://schemas.microsoft.com/office/powerpoint/2010/main" val="2036260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6610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2A53-7220-243F-ABA6-63B551DF5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E5E30-8589-8B53-345F-A7BA41BA00FD}"/>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72218E3-98AA-6DEE-96B9-2002FC6F6B1A}"/>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3198401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76D4-A9F4-4558-6B15-1C334E104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B1ECB-66DC-4C24-E36F-5FD9971C4E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3F0DFB-86BA-4D58-1436-321F63E1D1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63A231F-A502-4669-B387-D82A813EFE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7741-2530-484A-87DD-63EEF0E663F3}"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3867846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CD75-BB16-583E-B94D-408647B2B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173A9-920B-F0B0-0F3A-636FC2B3E1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B3FB72-1630-0E7D-2871-A16D121177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C4A59D-15DF-C167-96FB-B689559C42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7741-2530-484A-87DD-63EEF0E663F3}"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2681430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E157-4E60-F3B8-2D9F-C0869A561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203DA-C7E0-E9EC-8AFD-B8930B25F4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E336DD-3343-81C6-7934-9E2ADA8A46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185CC5-89D5-4EE2-3319-0DDCDECA1A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7741-2530-484A-87DD-63EEF0E663F3}"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3138663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94FBF-AE87-D963-359F-14CFC5E57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AD8E8-5DB5-CBEF-6B9A-06FF2A8A79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A2D29B-EDE6-07CE-F8EB-96DE6627EE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F2649A-CD8F-D996-93D9-746C9FB9B7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7741-2530-484A-87DD-63EEF0E663F3}"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28953049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36A0-5635-2A9B-2600-95E50A011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6E7B0-96EE-B943-235B-0C73455ABC8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E4F6B5-3A64-BFAC-2E7C-E276A15B42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E424E7-CE61-BA27-6DB0-EDBE1636B9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7741-2530-484A-87DD-63EEF0E663F3}" type="slidenum">
              <a:rPr kumimoji="0" lang="en-GB"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4217939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GB"/>
          </a:p>
        </p:txBody>
      </p:sp>
    </p:spTree>
    <p:extLst>
      <p:ext uri="{BB962C8B-B14F-4D97-AF65-F5344CB8AC3E}">
        <p14:creationId xmlns:p14="http://schemas.microsoft.com/office/powerpoint/2010/main" val="526843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4019876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8D67-600E-4B1C-33F7-0FCA4B1DE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39346-2D79-641B-7993-43FD221C7B26}"/>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CFA7140-2884-DB63-D142-24192ECA1020}"/>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417225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also have data from the TRAIN-2 trial.</a:t>
            </a:r>
          </a:p>
          <a:p>
            <a:r>
              <a:rPr lang="en-US" sz="1200" b="0" i="0" kern="1200" dirty="0">
                <a:solidFill>
                  <a:schemeClr val="tx1"/>
                </a:solidFill>
                <a:effectLst/>
                <a:latin typeface="+mn-lt"/>
                <a:ea typeface="+mn-ea"/>
                <a:cs typeface="+mn-cs"/>
              </a:rPr>
              <a:t>In this randomized, phase 3 trial patients with stage II/III HER2-positive breast cancer were randomly assigned in a 1:1 ratio to receive neoadjuvant chemotherapy with either 3 cycles of 5-fluorouracil, </a:t>
            </a:r>
            <a:r>
              <a:rPr lang="en-US" sz="1200" b="0" i="0" kern="1200" dirty="0" err="1">
                <a:solidFill>
                  <a:schemeClr val="tx1"/>
                </a:solidFill>
                <a:effectLst/>
                <a:latin typeface="+mn-lt"/>
                <a:ea typeface="+mn-ea"/>
                <a:cs typeface="+mn-cs"/>
              </a:rPr>
              <a:t>epirubicin</a:t>
            </a:r>
            <a:r>
              <a:rPr lang="en-US" sz="1200" b="0" i="0" kern="1200" dirty="0">
                <a:solidFill>
                  <a:schemeClr val="tx1"/>
                </a:solidFill>
                <a:effectLst/>
                <a:latin typeface="+mn-lt"/>
                <a:ea typeface="+mn-ea"/>
                <a:cs typeface="+mn-cs"/>
              </a:rPr>
              <a:t>, cyclophosphamide (FEC) followed by 6 cycles of paclitaxel plus carboplatin (219 patients) or 9 cycles of paclitaxel plus carboplatin  (219 patients). HER2-targeted therapy with both trastuzumab and </a:t>
            </a:r>
            <a:r>
              <a:rPr lang="en-US" sz="1200" b="0" i="0" kern="1200" dirty="0" err="1">
                <a:solidFill>
                  <a:schemeClr val="tx1"/>
                </a:solidFill>
                <a:effectLst/>
                <a:latin typeface="+mn-lt"/>
                <a:ea typeface="+mn-ea"/>
                <a:cs typeface="+mn-cs"/>
              </a:rPr>
              <a:t>pertuzumab</a:t>
            </a:r>
            <a:r>
              <a:rPr lang="en-US" sz="1200" b="0" i="0" kern="1200" dirty="0">
                <a:solidFill>
                  <a:schemeClr val="tx1"/>
                </a:solidFill>
                <a:effectLst/>
                <a:latin typeface="+mn-lt"/>
                <a:ea typeface="+mn-ea"/>
                <a:cs typeface="+mn-cs"/>
              </a:rPr>
              <a:t> were </a:t>
            </a:r>
            <a:r>
              <a:rPr lang="en-US" sz="1200" b="0" i="0" kern="1200" dirty="0" err="1">
                <a:solidFill>
                  <a:schemeClr val="tx1"/>
                </a:solidFill>
                <a:effectLst/>
                <a:latin typeface="+mn-lt"/>
                <a:ea typeface="+mn-ea"/>
                <a:cs typeface="+mn-cs"/>
              </a:rPr>
              <a:t>coadministered</a:t>
            </a:r>
            <a:r>
              <a:rPr lang="en-US" sz="1200" b="0" i="0" kern="1200" dirty="0">
                <a:solidFill>
                  <a:schemeClr val="tx1"/>
                </a:solidFill>
                <a:effectLst/>
                <a:latin typeface="+mn-lt"/>
                <a:ea typeface="+mn-ea"/>
                <a:cs typeface="+mn-cs"/>
              </a:rPr>
              <a:t> with chemotherapy, with patients completing 1 year of adjuvant trastuzumab with radiotherapy and adjuvant endocrine therapy as indicated.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 median follow-up of 19 months, a previously published analysis of results from 418 patients in this trial showed no difference in the primary study end point of pathologic complete response (</a:t>
            </a:r>
            <a:r>
              <a:rPr lang="en-US" sz="1200" b="0" i="0" kern="1200" dirty="0" err="1">
                <a:solidFill>
                  <a:schemeClr val="tx1"/>
                </a:solidFill>
                <a:effectLst/>
                <a:latin typeface="+mn-lt"/>
                <a:ea typeface="+mn-ea"/>
                <a:cs typeface="+mn-cs"/>
              </a:rPr>
              <a:t>pCR</a:t>
            </a:r>
            <a:r>
              <a:rPr lang="en-US" sz="1200" b="0" i="0" kern="1200" dirty="0">
                <a:solidFill>
                  <a:schemeClr val="tx1"/>
                </a:solidFill>
                <a:effectLst/>
                <a:latin typeface="+mn-lt"/>
                <a:ea typeface="+mn-ea"/>
                <a:cs typeface="+mn-cs"/>
              </a:rPr>
              <a:t>) rate when patients treated with an anthracycline (67%) and without an anthracycline (68%) were compared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=.95).</a:t>
            </a:r>
          </a:p>
          <a:p>
            <a:r>
              <a:rPr lang="en-US" sz="1200" b="0" i="0" kern="1200" dirty="0">
                <a:solidFill>
                  <a:schemeClr val="tx1"/>
                </a:solidFill>
                <a:effectLst/>
                <a:latin typeface="+mn-lt"/>
                <a:ea typeface="+mn-ea"/>
                <a:cs typeface="+mn-cs"/>
              </a:rPr>
              <a:t>In addition, a significantly higher rate of at least grade 3 febrile neutropenia were observed in the anthracycline-containing arm (10%) compared with the anthracycline-free arm (1%; </a:t>
            </a:r>
            <a:r>
              <a:rPr lang="en-US" sz="1200" b="0" i="1" kern="1200" dirty="0">
                <a:solidFill>
                  <a:schemeClr val="tx1"/>
                </a:solidFill>
                <a:effectLst/>
                <a:latin typeface="+mn-lt"/>
                <a:ea typeface="+mn-ea"/>
                <a:cs typeface="+mn-cs"/>
              </a:rPr>
              <a:t>P </a:t>
            </a:r>
            <a:r>
              <a:rPr lang="en-US" sz="1200" b="0" i="0" kern="1200" dirty="0">
                <a:solidFill>
                  <a:schemeClr val="tx1"/>
                </a:solidFill>
                <a:effectLst/>
                <a:latin typeface="+mn-lt"/>
                <a:ea typeface="+mn-ea"/>
                <a:cs typeface="+mn-cs"/>
              </a:rPr>
              <a:t>=.0001).</a:t>
            </a:r>
            <a:r>
              <a:rPr lang="en-US" sz="1200" b="0" i="0" kern="1200" baseline="30000" dirty="0">
                <a:solidFill>
                  <a:schemeClr val="tx1"/>
                </a:solidFill>
                <a:effectLst/>
                <a:latin typeface="+mn-lt"/>
                <a:ea typeface="+mn-ea"/>
                <a:cs typeface="+mn-cs"/>
              </a:rPr>
              <a:t>2</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9</a:t>
            </a:fld>
            <a:endParaRPr lang="en-GB"/>
          </a:p>
        </p:txBody>
      </p:sp>
    </p:spTree>
    <p:extLst>
      <p:ext uri="{BB962C8B-B14F-4D97-AF65-F5344CB8AC3E}">
        <p14:creationId xmlns:p14="http://schemas.microsoft.com/office/powerpoint/2010/main" val="26905085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8CA28-FADF-46B4-BA78-9DE186C65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71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53863-32CC-56DD-6BC3-B649750A0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8584-BB12-00B8-DD90-7CAF1CAB0B2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F3C6368-5BF1-D7B9-907A-8FE3D21DABB4}"/>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4130446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4777afedcb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34777afedc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dirty="0"/>
          </a:p>
        </p:txBody>
      </p:sp>
      <p:sp>
        <p:nvSpPr>
          <p:cNvPr id="821" name="Google Shape;821;g34777afedcb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3396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have learned that we can change long term outcomes for our pts with HER2+ </a:t>
            </a:r>
            <a:r>
              <a:rPr lang="en-US" dirty="0" err="1"/>
              <a:t>dz</a:t>
            </a:r>
            <a:r>
              <a:rPr lang="en-US" dirty="0"/>
              <a:t> by adapting adjuvant therapy based on response to preoperative therapy – and this really is a paradigm shift, stressing the importance of utilizing a preoperative systemic approach with dual HEr2 directed therapy for pts with stage 2/3 disease, and administering T-DM1 in pts with residual disease; and this </a:t>
            </a:r>
            <a:r>
              <a:rPr lang="en-US" dirty="0" err="1"/>
              <a:t>adapative</a:t>
            </a:r>
            <a:r>
              <a:rPr lang="en-US" dirty="0"/>
              <a:t> treatment approach really puts an end to future development of novel treatments in a pure adjuvant setting</a:t>
            </a:r>
          </a:p>
          <a:p>
            <a:r>
              <a:rPr lang="en-US" dirty="0"/>
              <a:t>And while extended adjuvant </a:t>
            </a:r>
            <a:r>
              <a:rPr lang="en-US" dirty="0" err="1"/>
              <a:t>thearpy</a:t>
            </a:r>
            <a:r>
              <a:rPr lang="en-US" dirty="0"/>
              <a:t> with neratinib can have benefit, it is unknown what the benefits may be in pts with prior </a:t>
            </a:r>
            <a:r>
              <a:rPr lang="en-US" dirty="0" err="1"/>
              <a:t>pertuzumab</a:t>
            </a:r>
            <a:r>
              <a:rPr lang="en-US" dirty="0"/>
              <a:t> and T-DM1, and should be restricted to those pts with very high risk HR+ </a:t>
            </a:r>
            <a:r>
              <a:rPr lang="en-US" dirty="0" err="1"/>
              <a:t>dz</a:t>
            </a:r>
            <a:endParaRPr lang="en-US" dirty="0"/>
          </a:p>
          <a:p>
            <a:r>
              <a:rPr lang="en-US" dirty="0"/>
              <a:t>For those pts with Stage I </a:t>
            </a:r>
            <a:r>
              <a:rPr lang="en-US" dirty="0" err="1"/>
              <a:t>dz</a:t>
            </a:r>
            <a:r>
              <a:rPr lang="en-US" dirty="0"/>
              <a:t>, either TH or T-DM1 can be considered, though perhaps T-DM1 may be preferable during the current COVD-19 pandemic</a:t>
            </a:r>
          </a:p>
          <a:p>
            <a:r>
              <a:rPr lang="en-US" dirty="0"/>
              <a:t>And the improvements we have seen in development of HER2 targeted agents makes it important for us to continue to study ways to de-escalate therapy for those with lower risk disease, and escalate therapy for those with higher risk disease, and is the current focus of multiple ongoing studies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64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ASCO we saw data with a median follow-up of 49 months, which revealed no significant difference between the two arms in event-free-survival (EFS</a:t>
            </a:r>
          </a:p>
          <a:p>
            <a:r>
              <a:rPr lang="en-US" sz="1200" b="0" i="0" kern="1200" dirty="0">
                <a:solidFill>
                  <a:schemeClr val="tx1"/>
                </a:solidFill>
                <a:effectLst/>
                <a:latin typeface="+mn-lt"/>
                <a:ea typeface="+mn-ea"/>
                <a:cs typeface="+mn-cs"/>
              </a:rPr>
              <a:t>c/w a 3-years EFS rates were 93.5% and 92.7%, respectively.</a:t>
            </a:r>
          </a:p>
          <a:p>
            <a:endParaRPr lang="en-US" dirty="0"/>
          </a:p>
        </p:txBody>
      </p:sp>
      <p:sp>
        <p:nvSpPr>
          <p:cNvPr id="4" name="Slide Number Placeholder 3"/>
          <p:cNvSpPr>
            <a:spLocks noGrp="1"/>
          </p:cNvSpPr>
          <p:nvPr>
            <p:ph type="sldNum" sz="quarter" idx="5"/>
          </p:nvPr>
        </p:nvSpPr>
        <p:spPr/>
        <p:txBody>
          <a:bodyPr/>
          <a:lstStyle/>
          <a:p>
            <a:fld id="{D0D93069-D6A2-AC48-BDDC-63C5A82F611F}" type="slidenum">
              <a:rPr lang="en-US" smtClean="0"/>
              <a:t>10</a:t>
            </a:fld>
            <a:endParaRPr lang="en-US"/>
          </a:p>
        </p:txBody>
      </p:sp>
    </p:spTree>
    <p:extLst>
      <p:ext uri="{BB962C8B-B14F-4D97-AF65-F5344CB8AC3E}">
        <p14:creationId xmlns:p14="http://schemas.microsoft.com/office/powerpoint/2010/main" val="273423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Subgroup analysis showed similar results regardless, nodal status suggesting there is “no evidence that higher-risk patients require anthracyclines,”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was also no significant difference between the two groups in overall survival (OS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note, significantly more patients in the non-anthracycline group completed a full year of trastuzumab treatment than in the anthracycline group (97 vs 89%), which was attributed to a higher rate of cardiotoxicity with the latter regimen.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proportion of patients with left ventricular ejection fraction decline of at least 10% and an absolute value below 50% was 3.2% in the group that did not receive anthracyclines and 8.6% in the group that did, a statistically significant difference.</a:t>
            </a:r>
            <a:endParaRPr lang="nl-NL" dirty="0"/>
          </a:p>
        </p:txBody>
      </p:sp>
      <p:sp>
        <p:nvSpPr>
          <p:cNvPr id="4" name="Tijdelijke aanduiding voor dianummer 3"/>
          <p:cNvSpPr>
            <a:spLocks noGrp="1"/>
          </p:cNvSpPr>
          <p:nvPr>
            <p:ph type="sldNum" sz="quarter" idx="10"/>
          </p:nvPr>
        </p:nvSpPr>
        <p:spPr/>
        <p:txBody>
          <a:bodyPr/>
          <a:lstStyle/>
          <a:p>
            <a:fld id="{E258DACF-8309-2044-8EF4-AA7C90F4E9AA}" type="slidenum">
              <a:rPr lang="en-US" smtClean="0"/>
              <a:t>11</a:t>
            </a:fld>
            <a:endParaRPr lang="en-US"/>
          </a:p>
        </p:txBody>
      </p:sp>
    </p:spTree>
    <p:extLst>
      <p:ext uri="{BB962C8B-B14F-4D97-AF65-F5344CB8AC3E}">
        <p14:creationId xmlns:p14="http://schemas.microsoft.com/office/powerpoint/2010/main" val="240253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2CEE0D1-1E97-457A-AD2D-D90D4F30CBF6}" type="slidenum">
              <a:rPr lang="en-US" smtClean="0"/>
              <a:pPr/>
              <a:t>13</a:t>
            </a:fld>
            <a:endParaRPr lang="en-US"/>
          </a:p>
        </p:txBody>
      </p:sp>
    </p:spTree>
    <p:extLst>
      <p:ext uri="{BB962C8B-B14F-4D97-AF65-F5344CB8AC3E}">
        <p14:creationId xmlns:p14="http://schemas.microsoft.com/office/powerpoint/2010/main" val="427534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2.xml"/><Relationship Id="rId5" Type="http://schemas.openxmlformats.org/officeDocument/2006/relationships/image" Target="../media/image25.jpg"/><Relationship Id="rId4" Type="http://schemas.openxmlformats.org/officeDocument/2006/relationships/image" Target="../media/image2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2.xml"/><Relationship Id="rId4" Type="http://schemas.openxmlformats.org/officeDocument/2006/relationships/image" Target="../media/image27.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2.xml"/><Relationship Id="rId4" Type="http://schemas.openxmlformats.org/officeDocument/2006/relationships/image" Target="../media/image23.sv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Master" Target="../slideMasters/slideMaster12.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 Id="rId4" Type="http://schemas.openxmlformats.org/officeDocument/2006/relationships/image" Target="../media/image41.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14.xml"/><Relationship Id="rId5" Type="http://schemas.openxmlformats.org/officeDocument/2006/relationships/image" Target="../media/image41.png"/><Relationship Id="rId4" Type="http://schemas.openxmlformats.org/officeDocument/2006/relationships/image" Target="../media/image46.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4.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4.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9.png"/></Relationships>
</file>

<file path=ppt/slideLayouts/_rels/slideLayout227.xml.rels><?xml version="1.0" encoding="UTF-8" standalone="yes"?>
<Relationships xmlns="http://schemas.openxmlformats.org/package/2006/relationships"><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9" Type="http://schemas.openxmlformats.org/officeDocument/2006/relationships/image" Target="../media/image97.jpg"/><Relationship Id="rId21" Type="http://schemas.openxmlformats.org/officeDocument/2006/relationships/image" Target="../media/image79.jpg"/><Relationship Id="rId34" Type="http://schemas.openxmlformats.org/officeDocument/2006/relationships/image" Target="../media/image92.jpg"/><Relationship Id="rId42" Type="http://schemas.openxmlformats.org/officeDocument/2006/relationships/image" Target="../media/image100.jpg"/><Relationship Id="rId47" Type="http://schemas.openxmlformats.org/officeDocument/2006/relationships/image" Target="../media/image105.jpg"/><Relationship Id="rId50" Type="http://schemas.openxmlformats.org/officeDocument/2006/relationships/image" Target="../media/image108.jpg"/><Relationship Id="rId55" Type="http://schemas.openxmlformats.org/officeDocument/2006/relationships/image" Target="../media/image38.svg"/><Relationship Id="rId7" Type="http://schemas.openxmlformats.org/officeDocument/2006/relationships/image" Target="../media/image65.jpg"/><Relationship Id="rId2" Type="http://schemas.openxmlformats.org/officeDocument/2006/relationships/image" Target="../media/image60.jpg"/><Relationship Id="rId16" Type="http://schemas.openxmlformats.org/officeDocument/2006/relationships/image" Target="../media/image74.jpg"/><Relationship Id="rId29" Type="http://schemas.openxmlformats.org/officeDocument/2006/relationships/image" Target="../media/image87.jpg"/><Relationship Id="rId11" Type="http://schemas.openxmlformats.org/officeDocument/2006/relationships/image" Target="../media/image69.jpg"/><Relationship Id="rId24" Type="http://schemas.openxmlformats.org/officeDocument/2006/relationships/image" Target="../media/image82.jpg"/><Relationship Id="rId32" Type="http://schemas.openxmlformats.org/officeDocument/2006/relationships/image" Target="../media/image90.jpg"/><Relationship Id="rId37" Type="http://schemas.openxmlformats.org/officeDocument/2006/relationships/image" Target="../media/image95.jpg"/><Relationship Id="rId40" Type="http://schemas.openxmlformats.org/officeDocument/2006/relationships/image" Target="../media/image98.jpg"/><Relationship Id="rId45" Type="http://schemas.openxmlformats.org/officeDocument/2006/relationships/image" Target="../media/image103.jpg"/><Relationship Id="rId53" Type="http://schemas.openxmlformats.org/officeDocument/2006/relationships/image" Target="../media/image56.png"/><Relationship Id="rId5" Type="http://schemas.openxmlformats.org/officeDocument/2006/relationships/image" Target="../media/image63.jpg"/><Relationship Id="rId10" Type="http://schemas.openxmlformats.org/officeDocument/2006/relationships/image" Target="../media/image68.jpg"/><Relationship Id="rId19" Type="http://schemas.openxmlformats.org/officeDocument/2006/relationships/image" Target="../media/image77.jpg"/><Relationship Id="rId31" Type="http://schemas.openxmlformats.org/officeDocument/2006/relationships/image" Target="../media/image89.jpg"/><Relationship Id="rId44" Type="http://schemas.openxmlformats.org/officeDocument/2006/relationships/image" Target="../media/image102.jpg"/><Relationship Id="rId52" Type="http://schemas.openxmlformats.org/officeDocument/2006/relationships/image" Target="../media/image110.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0.jpg"/><Relationship Id="rId27" Type="http://schemas.openxmlformats.org/officeDocument/2006/relationships/image" Target="../media/image85.jpg"/><Relationship Id="rId30" Type="http://schemas.openxmlformats.org/officeDocument/2006/relationships/image" Target="../media/image88.jpg"/><Relationship Id="rId35" Type="http://schemas.openxmlformats.org/officeDocument/2006/relationships/image" Target="../media/image93.jpg"/><Relationship Id="rId43" Type="http://schemas.openxmlformats.org/officeDocument/2006/relationships/image" Target="../media/image101.jpg"/><Relationship Id="rId48" Type="http://schemas.openxmlformats.org/officeDocument/2006/relationships/image" Target="../media/image106.jpg"/><Relationship Id="rId8" Type="http://schemas.openxmlformats.org/officeDocument/2006/relationships/image" Target="../media/image66.jpg"/><Relationship Id="rId51" Type="http://schemas.openxmlformats.org/officeDocument/2006/relationships/image" Target="../media/image109.jpg"/><Relationship Id="rId3" Type="http://schemas.openxmlformats.org/officeDocument/2006/relationships/image" Target="../media/image61.jpg"/><Relationship Id="rId12" Type="http://schemas.openxmlformats.org/officeDocument/2006/relationships/image" Target="../media/image70.jpg"/><Relationship Id="rId17" Type="http://schemas.openxmlformats.org/officeDocument/2006/relationships/image" Target="../media/image75.jpg"/><Relationship Id="rId25" Type="http://schemas.openxmlformats.org/officeDocument/2006/relationships/image" Target="../media/image83.jpg"/><Relationship Id="rId33" Type="http://schemas.openxmlformats.org/officeDocument/2006/relationships/image" Target="../media/image91.jpg"/><Relationship Id="rId38" Type="http://schemas.openxmlformats.org/officeDocument/2006/relationships/image" Target="../media/image96.jpg"/><Relationship Id="rId46" Type="http://schemas.openxmlformats.org/officeDocument/2006/relationships/image" Target="../media/image104.jpg"/><Relationship Id="rId20" Type="http://schemas.openxmlformats.org/officeDocument/2006/relationships/image" Target="../media/image78.jpg"/><Relationship Id="rId41" Type="http://schemas.openxmlformats.org/officeDocument/2006/relationships/image" Target="../media/image99.jpg"/><Relationship Id="rId54"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64.jpg"/><Relationship Id="rId15" Type="http://schemas.openxmlformats.org/officeDocument/2006/relationships/image" Target="../media/image73.jpg"/><Relationship Id="rId23" Type="http://schemas.openxmlformats.org/officeDocument/2006/relationships/image" Target="../media/image81.jpg"/><Relationship Id="rId28" Type="http://schemas.openxmlformats.org/officeDocument/2006/relationships/image" Target="../media/image86.jpg"/><Relationship Id="rId36" Type="http://schemas.openxmlformats.org/officeDocument/2006/relationships/image" Target="../media/image94.jpg"/><Relationship Id="rId49" Type="http://schemas.openxmlformats.org/officeDocument/2006/relationships/image" Target="../media/image107.jpg"/></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9.jpg"/></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 Id="rId4" Type="http://schemas.openxmlformats.org/officeDocument/2006/relationships/image" Target="../media/image41.png"/></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14.xml"/><Relationship Id="rId5" Type="http://schemas.openxmlformats.org/officeDocument/2006/relationships/image" Target="../media/image41.png"/><Relationship Id="rId4" Type="http://schemas.openxmlformats.org/officeDocument/2006/relationships/image" Target="../media/image46.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4.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4.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6.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9.png"/></Relationships>
</file>

<file path=ppt/slideLayouts/_rels/slideLayout248.xml.rels><?xml version="1.0" encoding="UTF-8" standalone="yes"?>
<Relationships xmlns="http://schemas.openxmlformats.org/package/2006/relationships"><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9" Type="http://schemas.openxmlformats.org/officeDocument/2006/relationships/image" Target="../media/image97.jpg"/><Relationship Id="rId21" Type="http://schemas.openxmlformats.org/officeDocument/2006/relationships/image" Target="../media/image79.jpg"/><Relationship Id="rId34" Type="http://schemas.openxmlformats.org/officeDocument/2006/relationships/image" Target="../media/image92.jpg"/><Relationship Id="rId42" Type="http://schemas.openxmlformats.org/officeDocument/2006/relationships/image" Target="../media/image100.jpg"/><Relationship Id="rId47" Type="http://schemas.openxmlformats.org/officeDocument/2006/relationships/image" Target="../media/image105.jpg"/><Relationship Id="rId50" Type="http://schemas.openxmlformats.org/officeDocument/2006/relationships/image" Target="../media/image108.jpg"/><Relationship Id="rId55" Type="http://schemas.openxmlformats.org/officeDocument/2006/relationships/image" Target="../media/image38.svg"/><Relationship Id="rId7" Type="http://schemas.openxmlformats.org/officeDocument/2006/relationships/image" Target="../media/image65.jpg"/><Relationship Id="rId2" Type="http://schemas.openxmlformats.org/officeDocument/2006/relationships/image" Target="../media/image60.jpg"/><Relationship Id="rId16" Type="http://schemas.openxmlformats.org/officeDocument/2006/relationships/image" Target="../media/image74.jpg"/><Relationship Id="rId29" Type="http://schemas.openxmlformats.org/officeDocument/2006/relationships/image" Target="../media/image87.jpg"/><Relationship Id="rId11" Type="http://schemas.openxmlformats.org/officeDocument/2006/relationships/image" Target="../media/image69.jpg"/><Relationship Id="rId24" Type="http://schemas.openxmlformats.org/officeDocument/2006/relationships/image" Target="../media/image82.jpg"/><Relationship Id="rId32" Type="http://schemas.openxmlformats.org/officeDocument/2006/relationships/image" Target="../media/image90.jpg"/><Relationship Id="rId37" Type="http://schemas.openxmlformats.org/officeDocument/2006/relationships/image" Target="../media/image95.jpg"/><Relationship Id="rId40" Type="http://schemas.openxmlformats.org/officeDocument/2006/relationships/image" Target="../media/image98.jpg"/><Relationship Id="rId45" Type="http://schemas.openxmlformats.org/officeDocument/2006/relationships/image" Target="../media/image103.jpg"/><Relationship Id="rId53" Type="http://schemas.openxmlformats.org/officeDocument/2006/relationships/image" Target="../media/image56.png"/><Relationship Id="rId5" Type="http://schemas.openxmlformats.org/officeDocument/2006/relationships/image" Target="../media/image63.jpg"/><Relationship Id="rId10" Type="http://schemas.openxmlformats.org/officeDocument/2006/relationships/image" Target="../media/image68.jpg"/><Relationship Id="rId19" Type="http://schemas.openxmlformats.org/officeDocument/2006/relationships/image" Target="../media/image77.jpg"/><Relationship Id="rId31" Type="http://schemas.openxmlformats.org/officeDocument/2006/relationships/image" Target="../media/image89.jpg"/><Relationship Id="rId44" Type="http://schemas.openxmlformats.org/officeDocument/2006/relationships/image" Target="../media/image102.jpg"/><Relationship Id="rId52" Type="http://schemas.openxmlformats.org/officeDocument/2006/relationships/image" Target="../media/image110.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0.jpg"/><Relationship Id="rId27" Type="http://schemas.openxmlformats.org/officeDocument/2006/relationships/image" Target="../media/image85.jpg"/><Relationship Id="rId30" Type="http://schemas.openxmlformats.org/officeDocument/2006/relationships/image" Target="../media/image88.jpg"/><Relationship Id="rId35" Type="http://schemas.openxmlformats.org/officeDocument/2006/relationships/image" Target="../media/image93.jpg"/><Relationship Id="rId43" Type="http://schemas.openxmlformats.org/officeDocument/2006/relationships/image" Target="../media/image101.jpg"/><Relationship Id="rId48" Type="http://schemas.openxmlformats.org/officeDocument/2006/relationships/image" Target="../media/image106.jpg"/><Relationship Id="rId8" Type="http://schemas.openxmlformats.org/officeDocument/2006/relationships/image" Target="../media/image66.jpg"/><Relationship Id="rId51" Type="http://schemas.openxmlformats.org/officeDocument/2006/relationships/image" Target="../media/image109.jpg"/><Relationship Id="rId3" Type="http://schemas.openxmlformats.org/officeDocument/2006/relationships/image" Target="../media/image61.jpg"/><Relationship Id="rId12" Type="http://schemas.openxmlformats.org/officeDocument/2006/relationships/image" Target="../media/image70.jpg"/><Relationship Id="rId17" Type="http://schemas.openxmlformats.org/officeDocument/2006/relationships/image" Target="../media/image75.jpg"/><Relationship Id="rId25" Type="http://schemas.openxmlformats.org/officeDocument/2006/relationships/image" Target="../media/image83.jpg"/><Relationship Id="rId33" Type="http://schemas.openxmlformats.org/officeDocument/2006/relationships/image" Target="../media/image91.jpg"/><Relationship Id="rId38" Type="http://schemas.openxmlformats.org/officeDocument/2006/relationships/image" Target="../media/image96.jpg"/><Relationship Id="rId46" Type="http://schemas.openxmlformats.org/officeDocument/2006/relationships/image" Target="../media/image104.jpg"/><Relationship Id="rId20" Type="http://schemas.openxmlformats.org/officeDocument/2006/relationships/image" Target="../media/image78.jpg"/><Relationship Id="rId41" Type="http://schemas.openxmlformats.org/officeDocument/2006/relationships/image" Target="../media/image99.jpg"/><Relationship Id="rId54"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64.jpg"/><Relationship Id="rId15" Type="http://schemas.openxmlformats.org/officeDocument/2006/relationships/image" Target="../media/image73.jpg"/><Relationship Id="rId23" Type="http://schemas.openxmlformats.org/officeDocument/2006/relationships/image" Target="../media/image81.jpg"/><Relationship Id="rId28" Type="http://schemas.openxmlformats.org/officeDocument/2006/relationships/image" Target="../media/image86.jpg"/><Relationship Id="rId36" Type="http://schemas.openxmlformats.org/officeDocument/2006/relationships/image" Target="../media/image94.jpg"/><Relationship Id="rId49" Type="http://schemas.openxmlformats.org/officeDocument/2006/relationships/image" Target="../media/image107.jpg"/></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Master" Target="../slideMasters/slideMaster16.xml"/><Relationship Id="rId4" Type="http://schemas.openxmlformats.org/officeDocument/2006/relationships/image" Target="../media/image122.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4.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7.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Master" Target="../slideMasters/slideMaster16.xml"/><Relationship Id="rId4" Type="http://schemas.openxmlformats.org/officeDocument/2006/relationships/image" Target="../media/image119.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Master" Target="../slideMasters/slideMaster16.xml"/><Relationship Id="rId4" Type="http://schemas.openxmlformats.org/officeDocument/2006/relationships/image" Target="../media/image122.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Master" Target="../slideMasters/slideMaster16.xml"/><Relationship Id="rId4" Type="http://schemas.openxmlformats.org/officeDocument/2006/relationships/image" Target="../media/image122.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Master" Target="../slideMasters/slideMaster16.xml"/><Relationship Id="rId4" Type="http://schemas.openxmlformats.org/officeDocument/2006/relationships/image" Target="../media/image122.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7.png"/><Relationship Id="rId1" Type="http://schemas.openxmlformats.org/officeDocument/2006/relationships/slideMaster" Target="../slideMasters/slideMaster1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9.jp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Master" Target="../slideMasters/slideMaster1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13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7.png"/><Relationship Id="rId1" Type="http://schemas.openxmlformats.org/officeDocument/2006/relationships/slideMaster" Target="../slideMasters/slideMaster1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39.jp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17.xml"/><Relationship Id="rId1" Type="http://schemas.openxmlformats.org/officeDocument/2006/relationships/tags" Target="../tags/tag4.xml"/><Relationship Id="rId4" Type="http://schemas.openxmlformats.org/officeDocument/2006/relationships/image" Target="../media/image136.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17.xml"/><Relationship Id="rId1" Type="http://schemas.openxmlformats.org/officeDocument/2006/relationships/tags" Target="../tags/tag5.xml"/><Relationship Id="rId4" Type="http://schemas.openxmlformats.org/officeDocument/2006/relationships/image" Target="../media/image13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Master" Target="../slideMasters/slideMaster17.xml"/><Relationship Id="rId5" Type="http://schemas.openxmlformats.org/officeDocument/2006/relationships/image" Target="../media/image111.png"/><Relationship Id="rId4" Type="http://schemas.openxmlformats.org/officeDocument/2006/relationships/image" Target="../media/image139.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7.png"/><Relationship Id="rId1" Type="http://schemas.openxmlformats.org/officeDocument/2006/relationships/slideMaster" Target="../slideMasters/slideMaster18.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9.jpg"/></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42.png"/><Relationship Id="rId1" Type="http://schemas.openxmlformats.org/officeDocument/2006/relationships/slideMaster" Target="../slideMasters/slideMaster18.xml"/><Relationship Id="rId4" Type="http://schemas.openxmlformats.org/officeDocument/2006/relationships/image" Target="../media/image41.png"/></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18.xml"/><Relationship Id="rId5" Type="http://schemas.openxmlformats.org/officeDocument/2006/relationships/image" Target="../media/image41.png"/><Relationship Id="rId4" Type="http://schemas.openxmlformats.org/officeDocument/2006/relationships/image" Target="../media/image141.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8.xml"/><Relationship Id="rId5" Type="http://schemas.openxmlformats.org/officeDocument/2006/relationships/image" Target="../media/image133.svg"/><Relationship Id="rId4" Type="http://schemas.openxmlformats.org/officeDocument/2006/relationships/image" Target="../media/image37.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8.xml"/><Relationship Id="rId5" Type="http://schemas.openxmlformats.org/officeDocument/2006/relationships/image" Target="../media/image133.svg"/><Relationship Id="rId4" Type="http://schemas.openxmlformats.org/officeDocument/2006/relationships/image" Target="../media/image37.pn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8.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4.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8.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18.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8.xml"/><Relationship Id="rId6" Type="http://schemas.openxmlformats.org/officeDocument/2006/relationships/image" Target="../media/image133.svg"/><Relationship Id="rId5" Type="http://schemas.openxmlformats.org/officeDocument/2006/relationships/image" Target="../media/image37.png"/><Relationship Id="rId4" Type="http://schemas.openxmlformats.org/officeDocument/2006/relationships/image" Target="../media/image56.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8.xml"/><Relationship Id="rId5" Type="http://schemas.openxmlformats.org/officeDocument/2006/relationships/image" Target="../media/image133.svg"/><Relationship Id="rId4" Type="http://schemas.openxmlformats.org/officeDocument/2006/relationships/image" Target="../media/image37.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8.xml"/><Relationship Id="rId6" Type="http://schemas.openxmlformats.org/officeDocument/2006/relationships/image" Target="../media/image133.svg"/><Relationship Id="rId5" Type="http://schemas.openxmlformats.org/officeDocument/2006/relationships/image" Target="../media/image37.png"/><Relationship Id="rId4" Type="http://schemas.openxmlformats.org/officeDocument/2006/relationships/image" Target="../media/image59.png"/></Relationships>
</file>

<file path=ppt/slideLayouts/_rels/slideLayout299.xml.rels><?xml version="1.0" encoding="UTF-8" standalone="yes"?>
<Relationships xmlns="http://schemas.openxmlformats.org/package/2006/relationships"><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9" Type="http://schemas.openxmlformats.org/officeDocument/2006/relationships/image" Target="../media/image97.jpg"/><Relationship Id="rId21" Type="http://schemas.openxmlformats.org/officeDocument/2006/relationships/image" Target="../media/image79.jpg"/><Relationship Id="rId34" Type="http://schemas.openxmlformats.org/officeDocument/2006/relationships/image" Target="../media/image92.jpg"/><Relationship Id="rId42" Type="http://schemas.openxmlformats.org/officeDocument/2006/relationships/image" Target="../media/image100.jpg"/><Relationship Id="rId47" Type="http://schemas.openxmlformats.org/officeDocument/2006/relationships/image" Target="../media/image105.jpg"/><Relationship Id="rId50" Type="http://schemas.openxmlformats.org/officeDocument/2006/relationships/image" Target="../media/image108.jpg"/><Relationship Id="rId55" Type="http://schemas.openxmlformats.org/officeDocument/2006/relationships/image" Target="../media/image133.svg"/><Relationship Id="rId7" Type="http://schemas.openxmlformats.org/officeDocument/2006/relationships/image" Target="../media/image65.jpg"/><Relationship Id="rId2" Type="http://schemas.openxmlformats.org/officeDocument/2006/relationships/image" Target="../media/image60.jpg"/><Relationship Id="rId16" Type="http://schemas.openxmlformats.org/officeDocument/2006/relationships/image" Target="../media/image74.jpg"/><Relationship Id="rId29" Type="http://schemas.openxmlformats.org/officeDocument/2006/relationships/image" Target="../media/image87.jpg"/><Relationship Id="rId11" Type="http://schemas.openxmlformats.org/officeDocument/2006/relationships/image" Target="../media/image69.jpg"/><Relationship Id="rId24" Type="http://schemas.openxmlformats.org/officeDocument/2006/relationships/image" Target="../media/image82.jpg"/><Relationship Id="rId32" Type="http://schemas.openxmlformats.org/officeDocument/2006/relationships/image" Target="../media/image90.jpg"/><Relationship Id="rId37" Type="http://schemas.openxmlformats.org/officeDocument/2006/relationships/image" Target="../media/image95.jpg"/><Relationship Id="rId40" Type="http://schemas.openxmlformats.org/officeDocument/2006/relationships/image" Target="../media/image98.jpg"/><Relationship Id="rId45" Type="http://schemas.openxmlformats.org/officeDocument/2006/relationships/image" Target="../media/image103.jpg"/><Relationship Id="rId53" Type="http://schemas.openxmlformats.org/officeDocument/2006/relationships/image" Target="../media/image56.png"/><Relationship Id="rId5" Type="http://schemas.openxmlformats.org/officeDocument/2006/relationships/image" Target="../media/image63.jpg"/><Relationship Id="rId10" Type="http://schemas.openxmlformats.org/officeDocument/2006/relationships/image" Target="../media/image68.jpg"/><Relationship Id="rId19" Type="http://schemas.openxmlformats.org/officeDocument/2006/relationships/image" Target="../media/image77.jpg"/><Relationship Id="rId31" Type="http://schemas.openxmlformats.org/officeDocument/2006/relationships/image" Target="../media/image89.jpg"/><Relationship Id="rId44" Type="http://schemas.openxmlformats.org/officeDocument/2006/relationships/image" Target="../media/image102.jpg"/><Relationship Id="rId52" Type="http://schemas.openxmlformats.org/officeDocument/2006/relationships/image" Target="../media/image110.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0.jpg"/><Relationship Id="rId27" Type="http://schemas.openxmlformats.org/officeDocument/2006/relationships/image" Target="../media/image85.jpg"/><Relationship Id="rId30" Type="http://schemas.openxmlformats.org/officeDocument/2006/relationships/image" Target="../media/image88.jpg"/><Relationship Id="rId35" Type="http://schemas.openxmlformats.org/officeDocument/2006/relationships/image" Target="../media/image93.jpg"/><Relationship Id="rId43" Type="http://schemas.openxmlformats.org/officeDocument/2006/relationships/image" Target="../media/image101.jpg"/><Relationship Id="rId48" Type="http://schemas.openxmlformats.org/officeDocument/2006/relationships/image" Target="../media/image106.jpg"/><Relationship Id="rId8" Type="http://schemas.openxmlformats.org/officeDocument/2006/relationships/image" Target="../media/image66.jpg"/><Relationship Id="rId51" Type="http://schemas.openxmlformats.org/officeDocument/2006/relationships/image" Target="../media/image109.jpg"/><Relationship Id="rId3" Type="http://schemas.openxmlformats.org/officeDocument/2006/relationships/image" Target="../media/image61.jpg"/><Relationship Id="rId12" Type="http://schemas.openxmlformats.org/officeDocument/2006/relationships/image" Target="../media/image70.jpg"/><Relationship Id="rId17" Type="http://schemas.openxmlformats.org/officeDocument/2006/relationships/image" Target="../media/image75.jpg"/><Relationship Id="rId25" Type="http://schemas.openxmlformats.org/officeDocument/2006/relationships/image" Target="../media/image83.jpg"/><Relationship Id="rId33" Type="http://schemas.openxmlformats.org/officeDocument/2006/relationships/image" Target="../media/image91.jpg"/><Relationship Id="rId38" Type="http://schemas.openxmlformats.org/officeDocument/2006/relationships/image" Target="../media/image96.jpg"/><Relationship Id="rId46" Type="http://schemas.openxmlformats.org/officeDocument/2006/relationships/image" Target="../media/image104.jpg"/><Relationship Id="rId20" Type="http://schemas.openxmlformats.org/officeDocument/2006/relationships/image" Target="../media/image78.jpg"/><Relationship Id="rId41" Type="http://schemas.openxmlformats.org/officeDocument/2006/relationships/image" Target="../media/image99.jpg"/><Relationship Id="rId54" Type="http://schemas.openxmlformats.org/officeDocument/2006/relationships/image" Target="../media/image37.png"/><Relationship Id="rId1" Type="http://schemas.openxmlformats.org/officeDocument/2006/relationships/slideMaster" Target="../slideMasters/slideMaster18.xml"/><Relationship Id="rId6" Type="http://schemas.openxmlformats.org/officeDocument/2006/relationships/image" Target="../media/image64.jpg"/><Relationship Id="rId15" Type="http://schemas.openxmlformats.org/officeDocument/2006/relationships/image" Target="../media/image73.jpg"/><Relationship Id="rId23" Type="http://schemas.openxmlformats.org/officeDocument/2006/relationships/image" Target="../media/image81.jpg"/><Relationship Id="rId28" Type="http://schemas.openxmlformats.org/officeDocument/2006/relationships/image" Target="../media/image86.jpg"/><Relationship Id="rId36" Type="http://schemas.openxmlformats.org/officeDocument/2006/relationships/image" Target="../media/image94.jpg"/><Relationship Id="rId49" Type="http://schemas.openxmlformats.org/officeDocument/2006/relationships/image" Target="../media/image10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18.xml"/><Relationship Id="rId1" Type="http://schemas.openxmlformats.org/officeDocument/2006/relationships/tags" Target="../tags/tag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0.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9.jpg"/></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0.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1.png"/><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20.xml"/><Relationship Id="rId5" Type="http://schemas.openxmlformats.org/officeDocument/2006/relationships/image" Target="../media/image41.png"/><Relationship Id="rId4" Type="http://schemas.openxmlformats.org/officeDocument/2006/relationships/image" Target="../media/image46.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20.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20.xml"/><Relationship Id="rId5" Type="http://schemas.openxmlformats.org/officeDocument/2006/relationships/image" Target="../media/image49.svg"/><Relationship Id="rId4" Type="http://schemas.openxmlformats.org/officeDocument/2006/relationships/image" Target="../media/image37.png"/></Relationships>
</file>

<file path=ppt/slideLayouts/_rels/slideLayout3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20.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20.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Master" Target="../slideMasters/slideMaster20.xml"/><Relationship Id="rId6" Type="http://schemas.openxmlformats.org/officeDocument/2006/relationships/image" Target="../media/image48.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0.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2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9.png"/></Relationships>
</file>

<file path=ppt/slideLayouts/_rels/slideLayout332.xml.rels><?xml version="1.0" encoding="UTF-8" standalone="yes"?>
<Relationships xmlns="http://schemas.openxmlformats.org/package/2006/relationships"><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9" Type="http://schemas.openxmlformats.org/officeDocument/2006/relationships/image" Target="../media/image97.jpg"/><Relationship Id="rId21" Type="http://schemas.openxmlformats.org/officeDocument/2006/relationships/image" Target="../media/image79.jpg"/><Relationship Id="rId34" Type="http://schemas.openxmlformats.org/officeDocument/2006/relationships/image" Target="../media/image92.jpg"/><Relationship Id="rId42" Type="http://schemas.openxmlformats.org/officeDocument/2006/relationships/image" Target="../media/image100.jpg"/><Relationship Id="rId47" Type="http://schemas.openxmlformats.org/officeDocument/2006/relationships/image" Target="../media/image105.jpg"/><Relationship Id="rId50" Type="http://schemas.openxmlformats.org/officeDocument/2006/relationships/image" Target="../media/image108.jpg"/><Relationship Id="rId55" Type="http://schemas.openxmlformats.org/officeDocument/2006/relationships/image" Target="../media/image38.svg"/><Relationship Id="rId7" Type="http://schemas.openxmlformats.org/officeDocument/2006/relationships/image" Target="../media/image65.jpg"/><Relationship Id="rId2" Type="http://schemas.openxmlformats.org/officeDocument/2006/relationships/image" Target="../media/image60.jpg"/><Relationship Id="rId16" Type="http://schemas.openxmlformats.org/officeDocument/2006/relationships/image" Target="../media/image74.jpg"/><Relationship Id="rId29" Type="http://schemas.openxmlformats.org/officeDocument/2006/relationships/image" Target="../media/image87.jpg"/><Relationship Id="rId11" Type="http://schemas.openxmlformats.org/officeDocument/2006/relationships/image" Target="../media/image69.jpg"/><Relationship Id="rId24" Type="http://schemas.openxmlformats.org/officeDocument/2006/relationships/image" Target="../media/image82.jpg"/><Relationship Id="rId32" Type="http://schemas.openxmlformats.org/officeDocument/2006/relationships/image" Target="../media/image90.jpg"/><Relationship Id="rId37" Type="http://schemas.openxmlformats.org/officeDocument/2006/relationships/image" Target="../media/image95.jpg"/><Relationship Id="rId40" Type="http://schemas.openxmlformats.org/officeDocument/2006/relationships/image" Target="../media/image98.jpg"/><Relationship Id="rId45" Type="http://schemas.openxmlformats.org/officeDocument/2006/relationships/image" Target="../media/image103.jpg"/><Relationship Id="rId53" Type="http://schemas.openxmlformats.org/officeDocument/2006/relationships/image" Target="../media/image56.png"/><Relationship Id="rId5" Type="http://schemas.openxmlformats.org/officeDocument/2006/relationships/image" Target="../media/image63.jpg"/><Relationship Id="rId10" Type="http://schemas.openxmlformats.org/officeDocument/2006/relationships/image" Target="../media/image68.jpg"/><Relationship Id="rId19" Type="http://schemas.openxmlformats.org/officeDocument/2006/relationships/image" Target="../media/image77.jpg"/><Relationship Id="rId31" Type="http://schemas.openxmlformats.org/officeDocument/2006/relationships/image" Target="../media/image89.jpg"/><Relationship Id="rId44" Type="http://schemas.openxmlformats.org/officeDocument/2006/relationships/image" Target="../media/image102.jpg"/><Relationship Id="rId52" Type="http://schemas.openxmlformats.org/officeDocument/2006/relationships/image" Target="../media/image110.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0.jpg"/><Relationship Id="rId27" Type="http://schemas.openxmlformats.org/officeDocument/2006/relationships/image" Target="../media/image85.jpg"/><Relationship Id="rId30" Type="http://schemas.openxmlformats.org/officeDocument/2006/relationships/image" Target="../media/image88.jpg"/><Relationship Id="rId35" Type="http://schemas.openxmlformats.org/officeDocument/2006/relationships/image" Target="../media/image93.jpg"/><Relationship Id="rId43" Type="http://schemas.openxmlformats.org/officeDocument/2006/relationships/image" Target="../media/image101.jpg"/><Relationship Id="rId48" Type="http://schemas.openxmlformats.org/officeDocument/2006/relationships/image" Target="../media/image106.jpg"/><Relationship Id="rId8" Type="http://schemas.openxmlformats.org/officeDocument/2006/relationships/image" Target="../media/image66.jpg"/><Relationship Id="rId51" Type="http://schemas.openxmlformats.org/officeDocument/2006/relationships/image" Target="../media/image109.jpg"/><Relationship Id="rId3" Type="http://schemas.openxmlformats.org/officeDocument/2006/relationships/image" Target="../media/image61.jpg"/><Relationship Id="rId12" Type="http://schemas.openxmlformats.org/officeDocument/2006/relationships/image" Target="../media/image70.jpg"/><Relationship Id="rId17" Type="http://schemas.openxmlformats.org/officeDocument/2006/relationships/image" Target="../media/image75.jpg"/><Relationship Id="rId25" Type="http://schemas.openxmlformats.org/officeDocument/2006/relationships/image" Target="../media/image83.jpg"/><Relationship Id="rId33" Type="http://schemas.openxmlformats.org/officeDocument/2006/relationships/image" Target="../media/image91.jpg"/><Relationship Id="rId38" Type="http://schemas.openxmlformats.org/officeDocument/2006/relationships/image" Target="../media/image96.jpg"/><Relationship Id="rId46" Type="http://schemas.openxmlformats.org/officeDocument/2006/relationships/image" Target="../media/image104.jpg"/><Relationship Id="rId20" Type="http://schemas.openxmlformats.org/officeDocument/2006/relationships/image" Target="../media/image78.jpg"/><Relationship Id="rId41" Type="http://schemas.openxmlformats.org/officeDocument/2006/relationships/image" Target="../media/image99.jpg"/><Relationship Id="rId54" Type="http://schemas.openxmlformats.org/officeDocument/2006/relationships/image" Target="../media/image37.png"/><Relationship Id="rId1" Type="http://schemas.openxmlformats.org/officeDocument/2006/relationships/slideMaster" Target="../slideMasters/slideMaster20.xml"/><Relationship Id="rId6" Type="http://schemas.openxmlformats.org/officeDocument/2006/relationships/image" Target="../media/image64.jpg"/><Relationship Id="rId15" Type="http://schemas.openxmlformats.org/officeDocument/2006/relationships/image" Target="../media/image73.jpg"/><Relationship Id="rId23" Type="http://schemas.openxmlformats.org/officeDocument/2006/relationships/image" Target="../media/image81.jpg"/><Relationship Id="rId28" Type="http://schemas.openxmlformats.org/officeDocument/2006/relationships/image" Target="../media/image86.jpg"/><Relationship Id="rId36" Type="http://schemas.openxmlformats.org/officeDocument/2006/relationships/image" Target="../media/image94.jpg"/><Relationship Id="rId49" Type="http://schemas.openxmlformats.org/officeDocument/2006/relationships/image" Target="../media/image107.jp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3A2CD2-2FF0-0A47-B748-96E544DE241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4F88-2FAC-0F40-8374-E621AA8C35F5}" type="slidenum">
              <a:rPr lang="en-US" smtClean="0"/>
              <a:t>‹#›</a:t>
            </a:fld>
            <a:endParaRPr lang="en-US"/>
          </a:p>
        </p:txBody>
      </p:sp>
    </p:spTree>
    <p:extLst>
      <p:ext uri="{BB962C8B-B14F-4D97-AF65-F5344CB8AC3E}">
        <p14:creationId xmlns:p14="http://schemas.microsoft.com/office/powerpoint/2010/main" val="2548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60861355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75707" y="2976548"/>
            <a:ext cx="8056800" cy="1495513"/>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475707" y="1427122"/>
            <a:ext cx="8056800" cy="142146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464741" y="413100"/>
            <a:ext cx="5254702" cy="4154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464741"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8" name="Picture 7" descr="A picture containing object, clock&#10;&#10;Description automatically generated">
            <a:extLst>
              <a:ext uri="{FF2B5EF4-FFF2-40B4-BE49-F238E27FC236}">
                <a16:creationId xmlns:a16="http://schemas.microsoft.com/office/drawing/2014/main" id="{D4847FB1-C595-4EAF-891E-44D89BE1AD46}"/>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1267584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5" name="Text Placeholder 18"/>
          <p:cNvSpPr>
            <a:spLocks noGrp="1"/>
          </p:cNvSpPr>
          <p:nvPr>
            <p:ph type="body" sz="quarter" idx="10"/>
          </p:nvPr>
        </p:nvSpPr>
        <p:spPr>
          <a:xfrm>
            <a:off x="468591" y="1700040"/>
            <a:ext cx="4510209" cy="223138"/>
          </a:xfrm>
        </p:spPr>
        <p:txBody>
          <a:bodyPr tIns="140400" anchor="ctr">
            <a:noAutofit/>
          </a:bodyPr>
          <a:lstStyle>
            <a:lvl1pPr marL="0" indent="0" rtl="0">
              <a:buFontTx/>
              <a:buNone/>
              <a:defRPr lang="en-US" sz="1700"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468591" y="1998365"/>
            <a:ext cx="4510208" cy="202856"/>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468591" y="2203200"/>
            <a:ext cx="4510208" cy="223200"/>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fr-CH" dirty="0"/>
              <a:t>Click to edit Master text style</a:t>
            </a:r>
          </a:p>
        </p:txBody>
      </p:sp>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442294" y="2903968"/>
            <a:ext cx="3776240" cy="10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defRPr/>
            </a:pPr>
            <a:endParaRPr lang="en-US" altLang="en-US" sz="1550" kern="1200" baseline="30000" dirty="0">
              <a:solidFill>
                <a:schemeClr val="tx1"/>
              </a:solidFill>
              <a:latin typeface="Arial Narrow" pitchFamily="34" charset="0"/>
              <a:ea typeface="MS PGothic" pitchFamily="34" charset="-128"/>
              <a:cs typeface="+mn-cs"/>
            </a:endParaRPr>
          </a:p>
          <a:p>
            <a:pPr eaLnBrk="1" hangingPunct="1">
              <a:defRPr/>
            </a:pPr>
            <a:r>
              <a:rPr lang="en-GB" altLang="en-US" sz="1550" b="1" kern="1200" baseline="30000" dirty="0">
                <a:solidFill>
                  <a:schemeClr val="tx1"/>
                </a:solidFill>
                <a:latin typeface="Arial Narrow" pitchFamily="34" charset="0"/>
                <a:ea typeface="MS PGothic" pitchFamily="34" charset="-128"/>
                <a:cs typeface="+mn-cs"/>
              </a:rPr>
              <a:t>European Society for Medical Oncology (ESMO)</a:t>
            </a:r>
          </a:p>
          <a:p>
            <a:pPr eaLnBrk="1" hangingPunct="1">
              <a:defRPr/>
            </a:pPr>
            <a:r>
              <a:rPr lang="en-US" altLang="en-US" sz="1550" kern="1200" baseline="30000" dirty="0">
                <a:solidFill>
                  <a:schemeClr val="tx1"/>
                </a:solidFill>
                <a:latin typeface="Arial Narrow" pitchFamily="34" charset="0"/>
                <a:ea typeface="MS PGothic" pitchFamily="34" charset="-128"/>
                <a:cs typeface="+mn-cs"/>
              </a:rPr>
              <a:t>Via Ginevra 4, CH-6900 Lugano</a:t>
            </a:r>
            <a:br>
              <a:rPr lang="en-US" altLang="en-US" sz="1550" kern="1200" baseline="30000" dirty="0">
                <a:solidFill>
                  <a:schemeClr val="tx1"/>
                </a:solidFill>
                <a:latin typeface="Arial Narrow" pitchFamily="34" charset="0"/>
                <a:ea typeface="MS PGothic" pitchFamily="34" charset="-128"/>
                <a:cs typeface="+mn-cs"/>
              </a:rPr>
            </a:br>
            <a:r>
              <a:rPr lang="en-US" altLang="en-US" sz="1550" kern="1200" baseline="30000" dirty="0">
                <a:solidFill>
                  <a:schemeClr val="tx1"/>
                </a:solidFill>
                <a:latin typeface="Arial Narrow" pitchFamily="34" charset="0"/>
                <a:ea typeface="MS PGothic" pitchFamily="34" charset="-128"/>
                <a:cs typeface="+mn-cs"/>
              </a:rPr>
              <a:t>T. +41 (0)91 973 19 00</a:t>
            </a:r>
            <a:br>
              <a:rPr lang="en-US" altLang="en-US" sz="1550" kern="1200" baseline="30000" dirty="0">
                <a:solidFill>
                  <a:schemeClr val="tx1"/>
                </a:solidFill>
                <a:latin typeface="Arial Narrow" pitchFamily="34" charset="0"/>
                <a:ea typeface="MS PGothic" pitchFamily="34" charset="-128"/>
                <a:cs typeface="+mn-cs"/>
              </a:rPr>
            </a:br>
            <a:r>
              <a:rPr lang="en-US" altLang="en-US" sz="1550" kern="1200" baseline="30000" dirty="0">
                <a:solidFill>
                  <a:schemeClr val="tx1"/>
                </a:solidFill>
                <a:latin typeface="Arial Narrow" pitchFamily="34" charset="0"/>
                <a:ea typeface="MS PGothic" pitchFamily="34" charset="-128"/>
                <a:cs typeface="+mn-cs"/>
              </a:rPr>
              <a:t>esmo@esmo.org</a:t>
            </a:r>
          </a:p>
          <a:p>
            <a:pPr eaLnBrk="1" hangingPunct="1">
              <a:defRPr/>
            </a:pPr>
            <a:endParaRPr lang="en-US" altLang="en-US" sz="1800" baseline="30000" dirty="0">
              <a:solidFill>
                <a:schemeClr val="tx1"/>
              </a:solidFill>
              <a:latin typeface="Arial Narrow" pitchFamily="34" charset="0"/>
            </a:endParaRPr>
          </a:p>
        </p:txBody>
      </p:sp>
      <p:sp>
        <p:nvSpPr>
          <p:cNvPr id="15" name="Text Placeholder 18">
            <a:extLst>
              <a:ext uri="{FF2B5EF4-FFF2-40B4-BE49-F238E27FC236}">
                <a16:creationId xmlns:a16="http://schemas.microsoft.com/office/drawing/2014/main" id="{9D2741BD-B7FD-4467-9376-60BFD87166F5}"/>
              </a:ext>
            </a:extLst>
          </p:cNvPr>
          <p:cNvSpPr>
            <a:spLocks noGrp="1"/>
          </p:cNvSpPr>
          <p:nvPr>
            <p:ph type="body" sz="quarter" idx="13" hasCustomPrompt="1"/>
          </p:nvPr>
        </p:nvSpPr>
        <p:spPr>
          <a:xfrm>
            <a:off x="4884842" y="4717405"/>
            <a:ext cx="3984758" cy="230833"/>
          </a:xfrm>
        </p:spPr>
        <p:txBody>
          <a:bodyPr bIns="234000">
            <a:noAutofit/>
          </a:bodyPr>
          <a:lstStyle>
            <a:lvl1pPr marL="0" indent="0" algn="r">
              <a:buFontTx/>
              <a:buNone/>
              <a:defRPr sz="1200" b="0">
                <a:solidFill>
                  <a:srgbClr val="853D93"/>
                </a:solidFill>
                <a:latin typeface="Helvetica LT Std Cond Blk" panose="020B0806030502050204" pitchFamily="34" charset="0"/>
              </a:defRPr>
            </a:lvl1pPr>
          </a:lstStyle>
          <a:p>
            <a:pPr lvl="0"/>
            <a:r>
              <a:rPr lang="en-US" dirty="0"/>
              <a:t>esmo.org</a:t>
            </a:r>
          </a:p>
        </p:txBody>
      </p:sp>
      <p:pic>
        <p:nvPicPr>
          <p:cNvPr id="16" name="Picture 15" descr="A picture containing object, clock&#10;&#10;Description automatically generated">
            <a:extLst>
              <a:ext uri="{FF2B5EF4-FFF2-40B4-BE49-F238E27FC236}">
                <a16:creationId xmlns:a16="http://schemas.microsoft.com/office/drawing/2014/main" id="{61803895-BF28-420F-B133-40FF555F1895}"/>
              </a:ext>
            </a:extLst>
          </p:cNvPr>
          <p:cNvPicPr>
            <a:picLocks noChangeAspect="1"/>
          </p:cNvPicPr>
          <p:nvPr userDrawn="1"/>
        </p:nvPicPr>
        <p:blipFill>
          <a:blip r:embed="rId2"/>
          <a:stretch>
            <a:fillRect/>
          </a:stretch>
        </p:blipFill>
        <p:spPr>
          <a:xfrm>
            <a:off x="468591" y="470623"/>
            <a:ext cx="3450267" cy="67453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31AAC64-AC96-49A6-832B-A8B23FD4F4DD}"/>
              </a:ext>
            </a:extLst>
          </p:cNvPr>
          <p:cNvPicPr>
            <a:picLocks noChangeAspect="1"/>
          </p:cNvPicPr>
          <p:nvPr userDrawn="1"/>
        </p:nvPicPr>
        <p:blipFill>
          <a:blip r:embed="rId3"/>
          <a:stretch>
            <a:fillRect/>
          </a:stretch>
        </p:blipFill>
        <p:spPr>
          <a:xfrm>
            <a:off x="468591" y="4680471"/>
            <a:ext cx="1008000" cy="262015"/>
          </a:xfrm>
          <a:prstGeom prst="rect">
            <a:avLst/>
          </a:prstGeom>
        </p:spPr>
      </p:pic>
      <p:pic>
        <p:nvPicPr>
          <p:cNvPr id="19" name="Picture 18" descr="A picture containing building, open, racket, window&#10;&#10;Description automatically generated">
            <a:extLst>
              <a:ext uri="{FF2B5EF4-FFF2-40B4-BE49-F238E27FC236}">
                <a16:creationId xmlns:a16="http://schemas.microsoft.com/office/drawing/2014/main" id="{78EF8752-4CB0-438F-ADF0-468EC5E47A02}"/>
              </a:ext>
            </a:extLst>
          </p:cNvPr>
          <p:cNvPicPr>
            <a:picLocks noChangeAspect="1"/>
          </p:cNvPicPr>
          <p:nvPr userDrawn="1"/>
        </p:nvPicPr>
        <p:blipFill rotWithShape="1">
          <a:blip r:embed="rId4"/>
          <a:srcRect t="22242" r="30065" b="11754"/>
          <a:stretch/>
        </p:blipFill>
        <p:spPr>
          <a:xfrm>
            <a:off x="4392399" y="-1"/>
            <a:ext cx="4751601" cy="4484537"/>
          </a:xfrm>
          <a:prstGeom prst="rect">
            <a:avLst/>
          </a:prstGeom>
        </p:spPr>
      </p:pic>
    </p:spTree>
    <p:extLst>
      <p:ext uri="{BB962C8B-B14F-4D97-AF65-F5344CB8AC3E}">
        <p14:creationId xmlns:p14="http://schemas.microsoft.com/office/powerpoint/2010/main" val="31348002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Table/Figure">
    <p:spTree>
      <p:nvGrpSpPr>
        <p:cNvPr id="1" name=""/>
        <p:cNvGrpSpPr/>
        <p:nvPr/>
      </p:nvGrpSpPr>
      <p:grpSpPr>
        <a:xfrm>
          <a:off x="0" y="0"/>
          <a:ext cx="0" cy="0"/>
          <a:chOff x="0" y="0"/>
          <a:chExt cx="0" cy="0"/>
        </a:xfrm>
      </p:grpSpPr>
      <p:sp>
        <p:nvSpPr>
          <p:cNvPr id="2" name="Title 1"/>
          <p:cNvSpPr>
            <a:spLocks noGrp="1"/>
          </p:cNvSpPr>
          <p:nvPr>
            <p:ph type="title"/>
          </p:nvPr>
        </p:nvSpPr>
        <p:spPr>
          <a:xfrm>
            <a:off x="251523" y="141481"/>
            <a:ext cx="8424936" cy="421556"/>
          </a:xfrm>
        </p:spPr>
        <p:txBody>
          <a:bodyPr/>
          <a:lstStyle>
            <a:lvl1pPr algn="l">
              <a:defRPr sz="1800"/>
            </a:lvl1pPr>
          </a:lstStyle>
          <a:p>
            <a:r>
              <a:rPr lang="en-US" dirty="0"/>
              <a:t>Click to edit Master title style</a:t>
            </a:r>
            <a:endParaRPr lang="en-GB" dirty="0"/>
          </a:p>
        </p:txBody>
      </p:sp>
      <p:sp>
        <p:nvSpPr>
          <p:cNvPr id="3" name="Content Placeholder 2"/>
          <p:cNvSpPr>
            <a:spLocks noGrp="1"/>
          </p:cNvSpPr>
          <p:nvPr>
            <p:ph idx="1"/>
          </p:nvPr>
        </p:nvSpPr>
        <p:spPr>
          <a:xfrm>
            <a:off x="457203" y="681551"/>
            <a:ext cx="8229600" cy="3672407"/>
          </a:xfrm>
        </p:spPr>
        <p:txBody>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p:txBody>
      </p:sp>
      <p:sp>
        <p:nvSpPr>
          <p:cNvPr id="4" name="Rectangle 4"/>
          <p:cNvSpPr>
            <a:spLocks noGrp="1" noChangeArrowheads="1"/>
          </p:cNvSpPr>
          <p:nvPr>
            <p:ph type="dt" sz="half" idx="10"/>
          </p:nvPr>
        </p:nvSpPr>
        <p:spPr>
          <a:ln/>
        </p:spPr>
        <p:txBody>
          <a:bodyPr/>
          <a:lstStyle>
            <a:lvl1pPr>
              <a:defRPr sz="600" baseline="0"/>
            </a:lvl1pPr>
          </a:lstStyle>
          <a:p>
            <a:pPr algn="r">
              <a:defRPr/>
            </a:pPr>
            <a:fld id="{46DDAAFF-E83B-4678-BA54-25B81165EC67}" type="datetime1">
              <a:rPr lang="en-US" smtClean="0">
                <a:solidFill>
                  <a:prstClr val="black">
                    <a:tint val="75000"/>
                  </a:prstClr>
                </a:solidFill>
                <a:latin typeface="Calibri"/>
              </a:rPr>
              <a:t>11/7/2025</a:t>
            </a:fld>
            <a:endParaRPr lang="en-GB" dirty="0">
              <a:solidFill>
                <a:prstClr val="black">
                  <a:tint val="75000"/>
                </a:prstClr>
              </a:solidFill>
              <a:latin typeface="Calibri"/>
            </a:endParaRPr>
          </a:p>
        </p:txBody>
      </p:sp>
      <p:sp>
        <p:nvSpPr>
          <p:cNvPr id="5" name="Rectangle 5"/>
          <p:cNvSpPr>
            <a:spLocks noGrp="1" noChangeArrowheads="1"/>
          </p:cNvSpPr>
          <p:nvPr>
            <p:ph type="ftr" sz="quarter" idx="11"/>
          </p:nvPr>
        </p:nvSpPr>
        <p:spPr>
          <a:ln/>
        </p:spPr>
        <p:txBody>
          <a:bodyPr/>
          <a:lstStyle>
            <a:lvl1pPr>
              <a:defRPr sz="600" baseline="0"/>
            </a:lvl1pPr>
          </a:lstStyle>
          <a:p>
            <a:pPr>
              <a:defRPr/>
            </a:pPr>
            <a:endParaRPr lang="en-GB" dirty="0">
              <a:solidFill>
                <a:prstClr val="black">
                  <a:tint val="75000"/>
                </a:prstClr>
              </a:solidFill>
              <a:latin typeface="Calibri"/>
            </a:endParaRPr>
          </a:p>
        </p:txBody>
      </p:sp>
      <p:sp>
        <p:nvSpPr>
          <p:cNvPr id="6" name="Rectangle 6"/>
          <p:cNvSpPr>
            <a:spLocks noGrp="1" noChangeArrowheads="1"/>
          </p:cNvSpPr>
          <p:nvPr>
            <p:ph type="sldNum" sz="quarter" idx="12"/>
          </p:nvPr>
        </p:nvSpPr>
        <p:spPr>
          <a:ln/>
        </p:spPr>
        <p:txBody>
          <a:bodyPr/>
          <a:lstStyle>
            <a:lvl1pPr>
              <a:defRPr sz="600" baseline="0"/>
            </a:lvl1pPr>
          </a:lstStyle>
          <a:p>
            <a:pPr algn="ctr">
              <a:defRPr/>
            </a:pPr>
            <a:fld id="{412969D5-FBA5-4C32-B0BF-564F12DD139E}" type="slidenum">
              <a:rPr lang="en-GB" smtClean="0">
                <a:solidFill>
                  <a:prstClr val="black">
                    <a:tint val="75000"/>
                  </a:prstClr>
                </a:solidFill>
                <a:latin typeface="Calibri"/>
              </a:rPr>
              <a:pPr algn="ctr">
                <a:defRPr/>
              </a:pPr>
              <a:t>‹#›</a:t>
            </a:fld>
            <a:endParaRPr lang="en-GB" dirty="0">
              <a:solidFill>
                <a:prstClr val="black">
                  <a:tint val="75000"/>
                </a:prstClr>
              </a:solidFill>
              <a:latin typeface="Calibri"/>
            </a:endParaRPr>
          </a:p>
        </p:txBody>
      </p:sp>
      <p:sp>
        <p:nvSpPr>
          <p:cNvPr id="14" name="Text Placeholder 13"/>
          <p:cNvSpPr>
            <a:spLocks noGrp="1"/>
          </p:cNvSpPr>
          <p:nvPr>
            <p:ph type="body" sz="quarter" idx="13" hasCustomPrompt="1"/>
          </p:nvPr>
        </p:nvSpPr>
        <p:spPr>
          <a:xfrm>
            <a:off x="4572009" y="4353948"/>
            <a:ext cx="4103689" cy="81000"/>
          </a:xfrm>
        </p:spPr>
        <p:txBody>
          <a:bodyPr lIns="0" tIns="0" rIns="0" bIns="0"/>
          <a:lstStyle>
            <a:lvl1pPr algn="r">
              <a:buNone/>
              <a:defRPr sz="450" i="1" baseline="0"/>
            </a:lvl1pPr>
          </a:lstStyle>
          <a:p>
            <a:pPr lvl="0"/>
            <a:r>
              <a:rPr lang="en-US" dirty="0"/>
              <a:t>Generated DDMMMYYYY HH:NN by XXXX (r####)</a:t>
            </a:r>
          </a:p>
        </p:txBody>
      </p:sp>
      <p:sp>
        <p:nvSpPr>
          <p:cNvPr id="18" name="Text Placeholder 17"/>
          <p:cNvSpPr>
            <a:spLocks noGrp="1"/>
          </p:cNvSpPr>
          <p:nvPr>
            <p:ph type="body" sz="quarter" idx="14" hasCustomPrompt="1"/>
          </p:nvPr>
        </p:nvSpPr>
        <p:spPr>
          <a:xfrm>
            <a:off x="468318" y="4461966"/>
            <a:ext cx="8208143" cy="269584"/>
          </a:xfrm>
        </p:spPr>
        <p:txBody>
          <a:bodyPr/>
          <a:lstStyle>
            <a:lvl1pPr marL="134986" indent="-134986">
              <a:spcBef>
                <a:spcPts val="0"/>
              </a:spcBef>
              <a:buFont typeface="+mj-lt"/>
              <a:buAutoNum type="arabicPeriod"/>
              <a:defRPr sz="750"/>
            </a:lvl1pPr>
            <a:lvl2pPr marL="728588" indent="-385723">
              <a:buFont typeface="+mj-lt"/>
              <a:buAutoNum type="arabicPeriod"/>
              <a:defRPr sz="750"/>
            </a:lvl2pPr>
            <a:lvl3pPr marL="1028594" indent="-342865">
              <a:buFont typeface="+mj-lt"/>
              <a:buAutoNum type="arabicPeriod"/>
              <a:defRPr sz="750"/>
            </a:lvl3pPr>
            <a:lvl4pPr marL="1371458" indent="-342865">
              <a:buFont typeface="+mj-lt"/>
              <a:buAutoNum type="arabicPeriod"/>
              <a:defRPr sz="750"/>
            </a:lvl4pPr>
            <a:lvl5pPr marL="1714322" indent="-342865">
              <a:buFont typeface="+mj-lt"/>
              <a:buAutoNum type="arabicPeriod"/>
              <a:defRPr sz="750"/>
            </a:lvl5pPr>
          </a:lstStyle>
          <a:p>
            <a:pPr lvl="0"/>
            <a:r>
              <a:rPr lang="en-US" dirty="0"/>
              <a:t>Table footnotes</a:t>
            </a:r>
          </a:p>
        </p:txBody>
      </p:sp>
    </p:spTree>
    <p:extLst>
      <p:ext uri="{BB962C8B-B14F-4D97-AF65-F5344CB8AC3E}">
        <p14:creationId xmlns:p14="http://schemas.microsoft.com/office/powerpoint/2010/main" val="3175621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2D82201F-12EC-41F1-B111-8318CC339F3E}" type="slidenum">
              <a:rPr lang="en-GB" smtClean="0"/>
              <a:pPr/>
              <a:t>‹#›</a:t>
            </a:fld>
            <a:endParaRPr lang="en-GB"/>
          </a:p>
        </p:txBody>
      </p:sp>
      <p:sp>
        <p:nvSpPr>
          <p:cNvPr id="6" name="Text Placeholder 7"/>
          <p:cNvSpPr>
            <a:spLocks noGrp="1"/>
          </p:cNvSpPr>
          <p:nvPr>
            <p:ph type="body" sz="quarter" idx="13"/>
          </p:nvPr>
        </p:nvSpPr>
        <p:spPr>
          <a:xfrm>
            <a:off x="467544" y="4785996"/>
            <a:ext cx="7560444" cy="270030"/>
          </a:xfrm>
        </p:spPr>
        <p:txBody>
          <a:bodyPr anchor="b">
            <a:normAutofit/>
          </a:bodyPr>
          <a:lstStyle>
            <a:lvl1pPr marL="0" indent="0">
              <a:buNone/>
              <a:defRPr sz="563"/>
            </a:lvl1pPr>
          </a:lstStyle>
          <a:p>
            <a:pPr lvl="0"/>
            <a:endParaRPr lang="en-GB" dirty="0"/>
          </a:p>
        </p:txBody>
      </p:sp>
    </p:spTree>
    <p:extLst>
      <p:ext uri="{BB962C8B-B14F-4D97-AF65-F5344CB8AC3E}">
        <p14:creationId xmlns:p14="http://schemas.microsoft.com/office/powerpoint/2010/main" val="28569728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10"/>
          </p:nvPr>
        </p:nvSpPr>
        <p:spPr>
          <a:xfrm>
            <a:off x="0" y="4791282"/>
            <a:ext cx="6163200" cy="337931"/>
          </a:xfrm>
        </p:spPr>
        <p:txBody>
          <a:bodyPr anchor="b">
            <a:noAutofit/>
          </a:bodyPr>
          <a:lstStyle>
            <a:lvl1pPr marL="86916" indent="-86916">
              <a:spcBef>
                <a:spcPts val="0"/>
              </a:spcBef>
              <a:spcAft>
                <a:spcPts val="0"/>
              </a:spcAft>
              <a:buClrTx/>
              <a:buFont typeface="+mj-lt"/>
              <a:buAutoNum type="arabicPeriod"/>
              <a:defRPr sz="675">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230169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pt-PT"/>
          </a:p>
        </p:txBody>
      </p:sp>
      <p:sp>
        <p:nvSpPr>
          <p:cNvPr id="3" name="Table Placeholder 2"/>
          <p:cNvSpPr>
            <a:spLocks noGrp="1"/>
          </p:cNvSpPr>
          <p:nvPr>
            <p:ph type="tbl" idx="1"/>
          </p:nvPr>
        </p:nvSpPr>
        <p:spPr>
          <a:xfrm>
            <a:off x="457200" y="1200151"/>
            <a:ext cx="8229600" cy="3394472"/>
          </a:xfrm>
        </p:spPr>
        <p:txBody>
          <a:bodyPr rtlCol="0">
            <a:normAutofit/>
          </a:bodyPr>
          <a:lstStyle/>
          <a:p>
            <a:pPr lvl="0"/>
            <a:endParaRPr lang="pt-PT"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61B9F67-E16F-5F40-9DB3-A26BCAC27D4C}"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4665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453600" y="1383202"/>
            <a:ext cx="823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453600" y="402085"/>
            <a:ext cx="5254702" cy="4154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453600"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9" name="Picture 8" descr="A picture containing object, clock&#10;&#10;Description automatically generated">
            <a:extLst>
              <a:ext uri="{FF2B5EF4-FFF2-40B4-BE49-F238E27FC236}">
                <a16:creationId xmlns:a16="http://schemas.microsoft.com/office/drawing/2014/main" id="{699B2489-EBE9-4967-A2EB-B0E0B71F41F2}"/>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1185869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996884" y="1505126"/>
            <a:ext cx="7518466" cy="2949091"/>
          </a:xfrm>
          <a:prstGeom prst="rect">
            <a:avLst/>
          </a:prstGeom>
        </p:spPr>
        <p:txBody>
          <a:bodyPr anchor="t">
            <a:normAutofit/>
          </a:bodyPr>
          <a:lstStyle>
            <a:lvl1pPr marL="428625" marR="0" indent="-428625" algn="l" defTabSz="6858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2400"/>
            </a:lvl1pPr>
          </a:lstStyle>
          <a:p>
            <a:pPr marL="571500" indent="-571500">
              <a:lnSpc>
                <a:spcPct val="150000"/>
              </a:lnSpc>
              <a:buClr>
                <a:srgbClr val="12689B"/>
              </a:buClr>
              <a:buSzPct val="125000"/>
              <a:buFont typeface="Arial" panose="020B0604020202020204" pitchFamily="34" charset="0"/>
              <a:buChar char="•"/>
            </a:pPr>
            <a:r>
              <a:rPr lang="en-US" sz="2400" dirty="0"/>
              <a:t>Bullet Arial 32pt </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p:txBody>
      </p:sp>
      <p:sp>
        <p:nvSpPr>
          <p:cNvPr id="7" name="Text Placeholder 10">
            <a:extLst>
              <a:ext uri="{FF2B5EF4-FFF2-40B4-BE49-F238E27FC236}">
                <a16:creationId xmlns:a16="http://schemas.microsoft.com/office/drawing/2014/main" id="{93CBD464-DC4C-E04F-990C-0BAD194E6910}"/>
              </a:ext>
            </a:extLst>
          </p:cNvPr>
          <p:cNvSpPr>
            <a:spLocks noGrp="1"/>
          </p:cNvSpPr>
          <p:nvPr>
            <p:ph type="body" sz="quarter" idx="12" hasCustomPrompt="1"/>
          </p:nvPr>
        </p:nvSpPr>
        <p:spPr>
          <a:xfrm>
            <a:off x="996553" y="467121"/>
            <a:ext cx="7518797" cy="994274"/>
          </a:xfrm>
          <a:prstGeom prst="rect">
            <a:avLst/>
          </a:prstGeom>
        </p:spPr>
        <p:txBody>
          <a:bodyPr anchor="b">
            <a:normAutofit/>
          </a:bodyPr>
          <a:lstStyle>
            <a:lvl1pPr marL="0" indent="0">
              <a:buNone/>
              <a:defRPr sz="3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830642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480060" y="1116848"/>
            <a:ext cx="8229600" cy="1667446"/>
          </a:xfrm>
        </p:spPr>
        <p:txBody>
          <a:bodyPr anchor="b">
            <a:normAutofit/>
          </a:bodyPr>
          <a:lstStyle>
            <a:lvl1pPr algn="l">
              <a:defRPr sz="405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480060" y="2848152"/>
            <a:ext cx="8229600" cy="711503"/>
          </a:xfrm>
        </p:spPr>
        <p:txBody>
          <a:bodyPr>
            <a:normAutofit/>
          </a:bodyPr>
          <a:lstStyle>
            <a:lvl1pPr marL="0" indent="0" algn="l">
              <a:buNone/>
              <a:defRPr sz="2100">
                <a:solidFill>
                  <a:srgbClr val="0025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480060" y="3856641"/>
            <a:ext cx="8229600" cy="445598"/>
          </a:xfrm>
        </p:spPr>
        <p:txBody>
          <a:bodyPr>
            <a:noAutofit/>
          </a:bodyPr>
          <a:lstStyle>
            <a:lvl1pPr marL="0" indent="0">
              <a:buFontTx/>
              <a:buNone/>
              <a:defRPr sz="1500">
                <a:solidFill>
                  <a:srgbClr val="002557"/>
                </a:solidFill>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0061" y="368218"/>
            <a:ext cx="1675337" cy="474679"/>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809078227"/>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1599"/>
            <a:ext cx="82296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895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1610210557"/>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500634" y="1693253"/>
            <a:ext cx="8229600" cy="1478249"/>
          </a:xfrm>
        </p:spPr>
        <p:txBody>
          <a:bodyPr anchor="ctr" anchorCtr="0">
            <a:normAutofit/>
          </a:bodyPr>
          <a:lstStyle>
            <a:lvl1pPr algn="l">
              <a:defRPr sz="3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4625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2493303" y="4703885"/>
            <a:ext cx="4389120" cy="211016"/>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173322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A2CD2-2FF0-0A47-B748-96E544DE241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4F88-2FAC-0F40-8374-E621AA8C35F5}" type="slidenum">
              <a:rPr lang="en-US" smtClean="0"/>
              <a:t>‹#›</a:t>
            </a:fld>
            <a:endParaRPr lang="en-US"/>
          </a:p>
        </p:txBody>
      </p:sp>
    </p:spTree>
    <p:extLst>
      <p:ext uri="{BB962C8B-B14F-4D97-AF65-F5344CB8AC3E}">
        <p14:creationId xmlns:p14="http://schemas.microsoft.com/office/powerpoint/2010/main" val="4162510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8ABF3E-6690-4FE9-ABAD-8EB5597E5D2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3265035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8ABF3E-6690-4FE9-ABAD-8EB5597E5D2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30400500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8ABF3E-6690-4FE9-ABAD-8EB5597E5D2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1592341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8ABF3E-6690-4FE9-ABAD-8EB5597E5D2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723934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8ABF3E-6690-4FE9-ABAD-8EB5597E5D22}"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20059497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8ABF3E-6690-4FE9-ABAD-8EB5597E5D22}"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1227662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ABF3E-6690-4FE9-ABAD-8EB5597E5D22}"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401675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475707" y="1609200"/>
            <a:ext cx="4982737" cy="914400"/>
          </a:xfrm>
        </p:spPr>
        <p:txBody>
          <a:bodyPr anchor="b">
            <a:noAutofit/>
          </a:bodyPr>
          <a:lstStyle>
            <a:lvl1pPr algn="l">
              <a:lnSpc>
                <a:spcPct val="80000"/>
              </a:lnSpc>
              <a:defRPr b="1" i="0" cap="all">
                <a:solidFill>
                  <a:schemeClr val="tx1"/>
                </a:solidFill>
                <a:latin typeface="Arial Narrow"/>
                <a:cs typeface="Arial Narrow"/>
              </a:defRPr>
            </a:lvl1pPr>
          </a:lstStyle>
          <a:p>
            <a:r>
              <a:rPr lang="en-US" dirty="0"/>
              <a:t>Click to edit Master title style</a:t>
            </a:r>
          </a:p>
        </p:txBody>
      </p:sp>
      <p:sp>
        <p:nvSpPr>
          <p:cNvPr id="16" name="Subtitle 2"/>
          <p:cNvSpPr>
            <a:spLocks noGrp="1"/>
          </p:cNvSpPr>
          <p:nvPr>
            <p:ph type="subTitle" idx="1"/>
          </p:nvPr>
        </p:nvSpPr>
        <p:spPr>
          <a:xfrm>
            <a:off x="475708" y="2527609"/>
            <a:ext cx="4982737" cy="504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A picture containing object, clock&#10;&#10;Description automatically generated">
            <a:extLst>
              <a:ext uri="{FF2B5EF4-FFF2-40B4-BE49-F238E27FC236}">
                <a16:creationId xmlns:a16="http://schemas.microsoft.com/office/drawing/2014/main" id="{FAA936EE-C1FF-4FCF-B1C4-F34F123F3AA0}"/>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2351776004"/>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B8ABF3E-6690-4FE9-ABAD-8EB5597E5D2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37139869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B8ABF3E-6690-4FE9-ABAD-8EB5597E5D2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16641701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8ABF3E-6690-4FE9-ABAD-8EB5597E5D2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589869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8ABF3E-6690-4FE9-ABAD-8EB5597E5D2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BDB10-4F76-44A0-96B3-E73350F93AE6}" type="slidenum">
              <a:rPr lang="en-US" smtClean="0"/>
              <a:t>‹#›</a:t>
            </a:fld>
            <a:endParaRPr lang="en-US"/>
          </a:p>
        </p:txBody>
      </p:sp>
    </p:spTree>
    <p:extLst>
      <p:ext uri="{BB962C8B-B14F-4D97-AF65-F5344CB8AC3E}">
        <p14:creationId xmlns:p14="http://schemas.microsoft.com/office/powerpoint/2010/main" val="25985652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4"/>
            <a:ext cx="8229600" cy="3394472"/>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0B8ABF3E-6690-4FE9-ABAD-8EB5597E5D22}" type="datetimeFigureOut">
              <a:rPr lang="en-US" smtClean="0"/>
              <a:t>11/7/2025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55BDB10-4F76-44A0-96B3-E73350F93AE6}" type="slidenum">
              <a:rPr lang="en-US" smtClean="0"/>
              <a:t>‹#›</a:t>
            </a:fld>
            <a:endParaRPr lang="en-US"/>
          </a:p>
        </p:txBody>
      </p:sp>
    </p:spTree>
    <p:extLst>
      <p:ext uri="{BB962C8B-B14F-4D97-AF65-F5344CB8AC3E}">
        <p14:creationId xmlns:p14="http://schemas.microsoft.com/office/powerpoint/2010/main" val="4631515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685800" y="1714500"/>
            <a:ext cx="7772400" cy="857250"/>
          </a:xfrm>
        </p:spPr>
        <p:txBody>
          <a:bodyPr/>
          <a:lstStyle>
            <a:lvl1pPr>
              <a:defRPr/>
            </a:lvl1pPr>
          </a:lstStyle>
          <a:p>
            <a:r>
              <a:rPr lang="en-US"/>
              <a:t>Click to edit Master title style</a:t>
            </a:r>
          </a:p>
        </p:txBody>
      </p:sp>
      <p:sp>
        <p:nvSpPr>
          <p:cNvPr id="18227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1D2A791-1238-BB4F-8009-0AFCF857A8D3}"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1F3C3CB2-9549-F440-B2A6-02B3AC582B3F}" type="slidenum">
              <a:rPr lang="en-US"/>
              <a:pPr>
                <a:defRPr/>
              </a:pPr>
              <a:t>‹#›</a:t>
            </a:fld>
            <a:endParaRPr lang="en-US" dirty="0"/>
          </a:p>
        </p:txBody>
      </p:sp>
    </p:spTree>
    <p:extLst>
      <p:ext uri="{BB962C8B-B14F-4D97-AF65-F5344CB8AC3E}">
        <p14:creationId xmlns:p14="http://schemas.microsoft.com/office/powerpoint/2010/main" val="2780403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53BF24B-C3DF-F34D-8D5F-8289F5C92D01}"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1FD7E4A1-90C9-B642-A9C8-9B446C3D2DD2}" type="slidenum">
              <a:rPr lang="en-US"/>
              <a:pPr>
                <a:defRPr/>
              </a:pPr>
              <a:t>‹#›</a:t>
            </a:fld>
            <a:endParaRPr lang="en-US" dirty="0"/>
          </a:p>
        </p:txBody>
      </p:sp>
    </p:spTree>
    <p:extLst>
      <p:ext uri="{BB962C8B-B14F-4D97-AF65-F5344CB8AC3E}">
        <p14:creationId xmlns:p14="http://schemas.microsoft.com/office/powerpoint/2010/main" val="1950678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7"/>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39" indent="0">
              <a:buNone/>
              <a:defRPr sz="1425"/>
            </a:lvl2pPr>
            <a:lvl3pPr marL="685681" indent="0">
              <a:buNone/>
              <a:defRPr sz="1200"/>
            </a:lvl3pPr>
            <a:lvl4pPr marL="1028522" indent="0">
              <a:buNone/>
              <a:defRPr sz="1125"/>
            </a:lvl4pPr>
            <a:lvl5pPr marL="1371362" indent="0">
              <a:buNone/>
              <a:defRPr sz="1125"/>
            </a:lvl5pPr>
            <a:lvl6pPr marL="1714205" indent="0">
              <a:buNone/>
              <a:defRPr sz="1125"/>
            </a:lvl6pPr>
            <a:lvl7pPr marL="2057042" indent="0">
              <a:buNone/>
              <a:defRPr sz="1125"/>
            </a:lvl7pPr>
            <a:lvl8pPr marL="2399880" indent="0">
              <a:buNone/>
              <a:defRPr sz="1125"/>
            </a:lvl8pPr>
            <a:lvl9pPr marL="2742719" indent="0">
              <a:buNone/>
              <a:defRPr sz="1125"/>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19DD8DF-81B6-5944-B71F-97ABF97788B7}"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A0C790B3-65BD-2648-93E4-E51F2E5FB7A9}" type="slidenum">
              <a:rPr lang="en-US"/>
              <a:pPr>
                <a:defRPr/>
              </a:pPr>
              <a:t>‹#›</a:t>
            </a:fld>
            <a:endParaRPr lang="en-US" dirty="0"/>
          </a:p>
        </p:txBody>
      </p:sp>
    </p:spTree>
    <p:extLst>
      <p:ext uri="{BB962C8B-B14F-4D97-AF65-F5344CB8AC3E}">
        <p14:creationId xmlns:p14="http://schemas.microsoft.com/office/powerpoint/2010/main" val="35542887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3D488B3-6B13-0A45-8EB6-BFEAFFBA1ABE}" type="datetime1">
              <a:rPr lang="en-US" smtClean="0"/>
              <a:t>11/7/2025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2333C596-1BEC-3C4A-B0A5-F006F481865B}" type="slidenum">
              <a:rPr lang="en-US"/>
              <a:pPr>
                <a:defRPr/>
              </a:pPr>
              <a:t>‹#›</a:t>
            </a:fld>
            <a:endParaRPr lang="en-US" dirty="0"/>
          </a:p>
        </p:txBody>
      </p:sp>
    </p:spTree>
    <p:extLst>
      <p:ext uri="{BB962C8B-B14F-4D97-AF65-F5344CB8AC3E}">
        <p14:creationId xmlns:p14="http://schemas.microsoft.com/office/powerpoint/2010/main" val="1845728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1800" b="1"/>
            </a:lvl1pPr>
            <a:lvl2pPr marL="342839" indent="0">
              <a:buNone/>
              <a:defRPr sz="1500" b="1"/>
            </a:lvl2pPr>
            <a:lvl3pPr marL="685681" indent="0">
              <a:buNone/>
              <a:defRPr sz="1425"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151337"/>
            <a:ext cx="4041775" cy="479822"/>
          </a:xfrm>
        </p:spPr>
        <p:txBody>
          <a:bodyPr anchor="b"/>
          <a:lstStyle>
            <a:lvl1pPr marL="0" indent="0">
              <a:buNone/>
              <a:defRPr sz="1800" b="1"/>
            </a:lvl1pPr>
            <a:lvl2pPr marL="342839" indent="0">
              <a:buNone/>
              <a:defRPr sz="1500" b="1"/>
            </a:lvl2pPr>
            <a:lvl3pPr marL="685681" indent="0">
              <a:buNone/>
              <a:defRPr sz="1425"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0" y="1631156"/>
            <a:ext cx="4041775"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DBBA5F6-3B26-2942-A09D-39EA56B36395}" type="datetime1">
              <a:rPr lang="en-US" smtClean="0"/>
              <a:t>11/7/2025</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9" name="Rectangle 6"/>
          <p:cNvSpPr>
            <a:spLocks noGrp="1" noChangeArrowheads="1"/>
          </p:cNvSpPr>
          <p:nvPr>
            <p:ph type="sldNum" sz="quarter" idx="12"/>
          </p:nvPr>
        </p:nvSpPr>
        <p:spPr>
          <a:ln/>
        </p:spPr>
        <p:txBody>
          <a:bodyPr/>
          <a:lstStyle>
            <a:lvl1pPr>
              <a:defRPr/>
            </a:lvl1pPr>
          </a:lstStyle>
          <a:p>
            <a:pPr>
              <a:defRPr/>
            </a:pPr>
            <a:fld id="{6E174288-8144-0640-AEB5-89012AFFB41B}" type="slidenum">
              <a:rPr lang="en-US"/>
              <a:pPr>
                <a:defRPr/>
              </a:pPr>
              <a:t>‹#›</a:t>
            </a:fld>
            <a:endParaRPr lang="en-US" dirty="0"/>
          </a:p>
        </p:txBody>
      </p:sp>
    </p:spTree>
    <p:extLst>
      <p:ext uri="{BB962C8B-B14F-4D97-AF65-F5344CB8AC3E}">
        <p14:creationId xmlns:p14="http://schemas.microsoft.com/office/powerpoint/2010/main" val="688224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39712189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FC13F22-5A13-924A-ACCB-1C0FBCFBD076}" type="datetime1">
              <a:rPr lang="en-US" smtClean="0"/>
              <a:t>11/7/2025</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5" name="Rectangle 6"/>
          <p:cNvSpPr>
            <a:spLocks noGrp="1" noChangeArrowheads="1"/>
          </p:cNvSpPr>
          <p:nvPr>
            <p:ph type="sldNum" sz="quarter" idx="12"/>
          </p:nvPr>
        </p:nvSpPr>
        <p:spPr>
          <a:ln/>
        </p:spPr>
        <p:txBody>
          <a:bodyPr/>
          <a:lstStyle>
            <a:lvl1pPr>
              <a:defRPr/>
            </a:lvl1pPr>
          </a:lstStyle>
          <a:p>
            <a:pPr>
              <a:defRPr/>
            </a:pPr>
            <a:fld id="{C51E08E2-96C2-3F41-921E-E7CE43E38A9E}" type="slidenum">
              <a:rPr lang="en-US"/>
              <a:pPr>
                <a:defRPr/>
              </a:pPr>
              <a:t>‹#›</a:t>
            </a:fld>
            <a:endParaRPr lang="en-US" dirty="0"/>
          </a:p>
        </p:txBody>
      </p:sp>
    </p:spTree>
    <p:extLst>
      <p:ext uri="{BB962C8B-B14F-4D97-AF65-F5344CB8AC3E}">
        <p14:creationId xmlns:p14="http://schemas.microsoft.com/office/powerpoint/2010/main" val="474738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79607A7-0CB6-3C44-9903-752367A4C10B}" type="datetime1">
              <a:rPr lang="en-US" smtClean="0"/>
              <a:t>11/7/2025</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4" name="Rectangle 6"/>
          <p:cNvSpPr>
            <a:spLocks noGrp="1" noChangeArrowheads="1"/>
          </p:cNvSpPr>
          <p:nvPr>
            <p:ph type="sldNum" sz="quarter" idx="12"/>
          </p:nvPr>
        </p:nvSpPr>
        <p:spPr>
          <a:ln/>
        </p:spPr>
        <p:txBody>
          <a:bodyPr/>
          <a:lstStyle>
            <a:lvl1pPr>
              <a:defRPr/>
            </a:lvl1pPr>
          </a:lstStyle>
          <a:p>
            <a:pPr>
              <a:defRPr/>
            </a:pPr>
            <a:fld id="{A39A60A3-4B11-3344-9428-2AE9416343FC}" type="slidenum">
              <a:rPr lang="en-US"/>
              <a:pPr>
                <a:defRPr/>
              </a:pPr>
              <a:t>‹#›</a:t>
            </a:fld>
            <a:endParaRPr lang="en-US" dirty="0"/>
          </a:p>
        </p:txBody>
      </p:sp>
    </p:spTree>
    <p:extLst>
      <p:ext uri="{BB962C8B-B14F-4D97-AF65-F5344CB8AC3E}">
        <p14:creationId xmlns:p14="http://schemas.microsoft.com/office/powerpoint/2010/main" val="23652021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25"/>
            </a:lvl1pPr>
            <a:lvl2pPr marL="342839" indent="0">
              <a:buNone/>
              <a:defRPr sz="900"/>
            </a:lvl2pPr>
            <a:lvl3pPr marL="685681" indent="0">
              <a:buNone/>
              <a:defRPr sz="825"/>
            </a:lvl3pPr>
            <a:lvl4pPr marL="1028522" indent="0">
              <a:buNone/>
              <a:defRPr sz="675"/>
            </a:lvl4pPr>
            <a:lvl5pPr marL="1371362" indent="0">
              <a:buNone/>
              <a:defRPr sz="675"/>
            </a:lvl5pPr>
            <a:lvl6pPr marL="1714205" indent="0">
              <a:buNone/>
              <a:defRPr sz="675"/>
            </a:lvl6pPr>
            <a:lvl7pPr marL="2057042" indent="0">
              <a:buNone/>
              <a:defRPr sz="675"/>
            </a:lvl7pPr>
            <a:lvl8pPr marL="2399880" indent="0">
              <a:buNone/>
              <a:defRPr sz="675"/>
            </a:lvl8pPr>
            <a:lvl9pPr marL="2742719"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A67539-5D76-5F49-B6CD-C58ACCA1D7B5}" type="datetime1">
              <a:rPr lang="en-US" smtClean="0"/>
              <a:t>11/7/2025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A7159FFC-95B4-834B-AD32-ADCA54ABDCE6}" type="slidenum">
              <a:rPr lang="en-US"/>
              <a:pPr>
                <a:defRPr/>
              </a:pPr>
              <a:t>‹#›</a:t>
            </a:fld>
            <a:endParaRPr lang="en-US" dirty="0"/>
          </a:p>
        </p:txBody>
      </p:sp>
    </p:spTree>
    <p:extLst>
      <p:ext uri="{BB962C8B-B14F-4D97-AF65-F5344CB8AC3E}">
        <p14:creationId xmlns:p14="http://schemas.microsoft.com/office/powerpoint/2010/main" val="2778440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pPr lvl="0"/>
            <a:endParaRPr lang="en-US" noProof="0" dirty="0"/>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125"/>
            </a:lvl1pPr>
            <a:lvl2pPr marL="342839" indent="0">
              <a:buNone/>
              <a:defRPr sz="900"/>
            </a:lvl2pPr>
            <a:lvl3pPr marL="685681" indent="0">
              <a:buNone/>
              <a:defRPr sz="825"/>
            </a:lvl3pPr>
            <a:lvl4pPr marL="1028522" indent="0">
              <a:buNone/>
              <a:defRPr sz="675"/>
            </a:lvl4pPr>
            <a:lvl5pPr marL="1371362" indent="0">
              <a:buNone/>
              <a:defRPr sz="675"/>
            </a:lvl5pPr>
            <a:lvl6pPr marL="1714205" indent="0">
              <a:buNone/>
              <a:defRPr sz="675"/>
            </a:lvl6pPr>
            <a:lvl7pPr marL="2057042" indent="0">
              <a:buNone/>
              <a:defRPr sz="675"/>
            </a:lvl7pPr>
            <a:lvl8pPr marL="2399880" indent="0">
              <a:buNone/>
              <a:defRPr sz="675"/>
            </a:lvl8pPr>
            <a:lvl9pPr marL="2742719"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DA22740-5731-3D40-8DD7-8A9298908932}" type="datetime1">
              <a:rPr lang="en-US" smtClean="0"/>
              <a:t>11/7/2025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1BAC3364-C4FF-2A42-8C71-36A426D00E7A}" type="slidenum">
              <a:rPr lang="en-US"/>
              <a:pPr>
                <a:defRPr/>
              </a:pPr>
              <a:t>‹#›</a:t>
            </a:fld>
            <a:endParaRPr lang="en-US" dirty="0"/>
          </a:p>
        </p:txBody>
      </p:sp>
    </p:spTree>
    <p:extLst>
      <p:ext uri="{BB962C8B-B14F-4D97-AF65-F5344CB8AC3E}">
        <p14:creationId xmlns:p14="http://schemas.microsoft.com/office/powerpoint/2010/main" val="27026632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D004075-EEC5-1F40-9F79-0280A2273F0F}"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27457466-2650-C44B-AFB0-D0F90C9ABB90}" type="slidenum">
              <a:rPr lang="en-US"/>
              <a:pPr>
                <a:defRPr/>
              </a:pPr>
              <a:t>‹#›</a:t>
            </a:fld>
            <a:endParaRPr lang="en-US" dirty="0"/>
          </a:p>
        </p:txBody>
      </p:sp>
    </p:spTree>
    <p:extLst>
      <p:ext uri="{BB962C8B-B14F-4D97-AF65-F5344CB8AC3E}">
        <p14:creationId xmlns:p14="http://schemas.microsoft.com/office/powerpoint/2010/main" val="8208324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58A06E4-0417-124D-985A-40530CF49585}"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698D599D-6046-D44A-876D-8DB41204C415}" type="slidenum">
              <a:rPr lang="en-US"/>
              <a:pPr>
                <a:defRPr/>
              </a:pPr>
              <a:t>‹#›</a:t>
            </a:fld>
            <a:endParaRPr lang="en-US" dirty="0"/>
          </a:p>
        </p:txBody>
      </p:sp>
    </p:spTree>
    <p:extLst>
      <p:ext uri="{BB962C8B-B14F-4D97-AF65-F5344CB8AC3E}">
        <p14:creationId xmlns:p14="http://schemas.microsoft.com/office/powerpoint/2010/main" val="3313217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able Placeholder 2"/>
          <p:cNvSpPr>
            <a:spLocks noGrp="1"/>
          </p:cNvSpPr>
          <p:nvPr>
            <p:ph type="tbl" idx="1"/>
          </p:nvPr>
        </p:nvSpPr>
        <p:spPr>
          <a:xfrm>
            <a:off x="685800" y="1485900"/>
            <a:ext cx="7772400" cy="30861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DB1D0286-4800-F947-84FE-D5D4914AE026}" type="datetime1">
              <a:rPr lang="en-US" smtClean="0"/>
              <a:t>11/7/2025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D3DC2C72-A5F0-4540-8535-1642C70F543F}" type="slidenum">
              <a:rPr lang="en-US"/>
              <a:pPr>
                <a:defRPr/>
              </a:pPr>
              <a:t>‹#›</a:t>
            </a:fld>
            <a:endParaRPr lang="en-US" dirty="0"/>
          </a:p>
        </p:txBody>
      </p:sp>
    </p:spTree>
    <p:extLst>
      <p:ext uri="{BB962C8B-B14F-4D97-AF65-F5344CB8AC3E}">
        <p14:creationId xmlns:p14="http://schemas.microsoft.com/office/powerpoint/2010/main" val="4043540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6314688" y="4197352"/>
            <a:ext cx="2829313" cy="94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3269796" y="408531"/>
            <a:ext cx="5199834" cy="2237515"/>
          </a:xfrm>
          <a:prstGeom prst="rect">
            <a:avLst/>
          </a:prstGeom>
        </p:spPr>
        <p:txBody>
          <a:bodyPr anchor="b" anchorCtr="0">
            <a:normAutofit/>
          </a:bodyPr>
          <a:lstStyle>
            <a:lvl1pPr algn="l">
              <a:defRPr sz="345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3269796" y="2802492"/>
            <a:ext cx="4731204" cy="1151974"/>
          </a:xfrm>
          <a:prstGeom prst="rect">
            <a:avLst/>
          </a:prstGeom>
        </p:spPr>
        <p:txBody>
          <a:bodyPr anchor="t">
            <a:normAutofit/>
          </a:bodyPr>
          <a:lstStyle>
            <a:lvl1pPr marL="0" indent="0" algn="l">
              <a:buNone/>
              <a:defRPr sz="15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2981325" cy="51435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6314688" y="4197352"/>
            <a:ext cx="2455249" cy="703262"/>
          </a:xfrm>
          <a:prstGeom prst="rect">
            <a:avLst/>
          </a:prstGeom>
        </p:spPr>
      </p:pic>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3269797" y="4290626"/>
            <a:ext cx="2593794" cy="415769"/>
          </a:xfrm>
          <a:prstGeom prst="rect">
            <a:avLst/>
          </a:prstGeom>
        </p:spPr>
        <p:txBody>
          <a:bodyPr anchor="ctr">
            <a:norm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Date Here</a:t>
            </a:r>
          </a:p>
        </p:txBody>
      </p:sp>
    </p:spTree>
    <p:extLst>
      <p:ext uri="{BB962C8B-B14F-4D97-AF65-F5344CB8AC3E}">
        <p14:creationId xmlns:p14="http://schemas.microsoft.com/office/powerpoint/2010/main" val="39325272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996885" y="1505127"/>
            <a:ext cx="7518466" cy="2949091"/>
          </a:xfrm>
          <a:prstGeom prst="rect">
            <a:avLst/>
          </a:prstGeom>
        </p:spPr>
        <p:txBody>
          <a:bodyPr anchor="t">
            <a:normAutofit/>
          </a:bodyPr>
          <a:lstStyle>
            <a:lvl1pPr marL="428625" marR="0" indent="-428625" algn="l" defTabSz="685783"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2400"/>
            </a:lvl1pPr>
          </a:lstStyle>
          <a:p>
            <a:pPr marL="571500" indent="-571500">
              <a:lnSpc>
                <a:spcPct val="150000"/>
              </a:lnSpc>
              <a:buClr>
                <a:srgbClr val="12689B"/>
              </a:buClr>
              <a:buSzPct val="125000"/>
              <a:buFont typeface="Arial" panose="020B0604020202020204" pitchFamily="34" charset="0"/>
              <a:buChar char="•"/>
            </a:pPr>
            <a:r>
              <a:rPr lang="en-US" sz="2400" dirty="0"/>
              <a:t>Bullet Arial 32pt </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p:txBody>
      </p:sp>
      <p:sp>
        <p:nvSpPr>
          <p:cNvPr id="7" name="Text Placeholder 10">
            <a:extLst>
              <a:ext uri="{FF2B5EF4-FFF2-40B4-BE49-F238E27FC236}">
                <a16:creationId xmlns:a16="http://schemas.microsoft.com/office/drawing/2014/main" id="{93CBD464-DC4C-E04F-990C-0BAD194E6910}"/>
              </a:ext>
            </a:extLst>
          </p:cNvPr>
          <p:cNvSpPr>
            <a:spLocks noGrp="1"/>
          </p:cNvSpPr>
          <p:nvPr>
            <p:ph type="body" sz="quarter" idx="12" hasCustomPrompt="1"/>
          </p:nvPr>
        </p:nvSpPr>
        <p:spPr>
          <a:xfrm>
            <a:off x="996554" y="467122"/>
            <a:ext cx="7518797" cy="994274"/>
          </a:xfrm>
          <a:prstGeom prst="rect">
            <a:avLst/>
          </a:prstGeom>
        </p:spPr>
        <p:txBody>
          <a:bodyPr anchor="b">
            <a:normAutofit/>
          </a:bodyPr>
          <a:lstStyle>
            <a:lvl1pPr marL="0" indent="0">
              <a:buNone/>
              <a:defRPr sz="3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5729948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80FBA78-7F96-0547-9D4E-FE898D6C8A2A}"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533253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75707" y="414090"/>
            <a:ext cx="5254702" cy="4154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475707"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475707" y="1367244"/>
            <a:ext cx="8056800" cy="3015156"/>
          </a:xfrm>
        </p:spPr>
        <p:txBody>
          <a:bodyPr>
            <a:noAutofit/>
          </a:bodyPr>
          <a:lstStyle>
            <a:lvl1pPr marL="0" indent="0">
              <a:buNone/>
              <a:defRPr sz="1600" baseline="0"/>
            </a:lvl1pPr>
          </a:lstStyle>
          <a:p>
            <a:pPr lvl="0"/>
            <a:r>
              <a:rPr lang="en-US"/>
              <a:t>Click to edit Master text styles</a:t>
            </a:r>
          </a:p>
        </p:txBody>
      </p:sp>
      <p:pic>
        <p:nvPicPr>
          <p:cNvPr id="6" name="Picture 5" descr="A picture containing object, clock&#10;&#10;Description automatically generated">
            <a:extLst>
              <a:ext uri="{FF2B5EF4-FFF2-40B4-BE49-F238E27FC236}">
                <a16:creationId xmlns:a16="http://schemas.microsoft.com/office/drawing/2014/main" id="{DBEA7E5A-7CBE-4C80-B00B-364AFAF03335}"/>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21332280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FBA78-7F96-0547-9D4E-FE898D6C8A2A}"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97171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FBA78-7F96-0547-9D4E-FE898D6C8A2A}"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13993794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0FBA78-7F96-0547-9D4E-FE898D6C8A2A}"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27562861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0FBA78-7F96-0547-9D4E-FE898D6C8A2A}"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7616510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0FBA78-7F96-0547-9D4E-FE898D6C8A2A}"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61072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FBA78-7F96-0547-9D4E-FE898D6C8A2A}"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858351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80FBA78-7F96-0547-9D4E-FE898D6C8A2A}"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5424209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80FBA78-7F96-0547-9D4E-FE898D6C8A2A}"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961552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FBA78-7F96-0547-9D4E-FE898D6C8A2A}"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31215446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FBA78-7F96-0547-9D4E-FE898D6C8A2A}"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0FD11-61EE-014D-99ED-7EA98254DF7D}" type="slidenum">
              <a:rPr lang="en-US" smtClean="0"/>
              <a:pPr/>
              <a:t>‹#›</a:t>
            </a:fld>
            <a:endParaRPr lang="en-US"/>
          </a:p>
        </p:txBody>
      </p:sp>
    </p:spTree>
    <p:extLst>
      <p:ext uri="{BB962C8B-B14F-4D97-AF65-F5344CB8AC3E}">
        <p14:creationId xmlns:p14="http://schemas.microsoft.com/office/powerpoint/2010/main" val="29359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453600" y="1383202"/>
            <a:ext cx="823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453600" y="402085"/>
            <a:ext cx="5254702" cy="4154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453600"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9" name="Picture 8" descr="A picture containing object, clock&#10;&#10;Description automatically generated">
            <a:extLst>
              <a:ext uri="{FF2B5EF4-FFF2-40B4-BE49-F238E27FC236}">
                <a16:creationId xmlns:a16="http://schemas.microsoft.com/office/drawing/2014/main" id="{699B2489-EBE9-4967-A2EB-B0E0B71F41F2}"/>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422724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9EB27-15A8-C178-1438-DCCFD29EA7F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9145329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090733"/>
            <a:ext cx="8229600" cy="3394472"/>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80999" y="41484"/>
            <a:ext cx="8229599" cy="712236"/>
          </a:xfrm>
          <a:prstGeom prst="rect">
            <a:avLst/>
          </a:prstGeom>
        </p:spPr>
        <p:txBody>
          <a:bodyPr anchor="b"/>
          <a:lstStyle>
            <a:lvl1pPr algn="l">
              <a:defRPr lang="en-US" sz="1800" b="1"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8544195-2DF0-507A-A597-26CE780669AB}"/>
              </a:ext>
            </a:extLst>
          </p:cNvPr>
          <p:cNvSpPr>
            <a:spLocks noGrp="1"/>
          </p:cNvSpPr>
          <p:nvPr>
            <p:ph type="body" sz="quarter" idx="10" hasCustomPrompt="1"/>
          </p:nvPr>
        </p:nvSpPr>
        <p:spPr>
          <a:xfrm>
            <a:off x="368300" y="4586391"/>
            <a:ext cx="8243888" cy="155575"/>
          </a:xfrm>
          <a:prstGeom prst="rect">
            <a:avLst/>
          </a:prstGeom>
        </p:spPr>
        <p:txBody>
          <a:bodyPr lIns="0" tIns="0" rIns="0" bIns="0" anchor="b" anchorCtr="0"/>
          <a:lstStyle>
            <a:lvl1pPr marL="0" indent="0">
              <a:lnSpc>
                <a:spcPct val="90000"/>
              </a:lnSpc>
              <a:spcBef>
                <a:spcPts val="0"/>
              </a:spcBef>
              <a:buNone/>
              <a:defRPr sz="700"/>
            </a:lvl1pPr>
            <a:lvl2pPr marL="0" indent="0">
              <a:lnSpc>
                <a:spcPct val="90000"/>
              </a:lnSpc>
              <a:spcBef>
                <a:spcPts val="0"/>
              </a:spcBef>
              <a:defRPr sz="700"/>
            </a:lvl2pPr>
            <a:lvl3pPr marL="0" indent="0">
              <a:lnSpc>
                <a:spcPct val="90000"/>
              </a:lnSpc>
              <a:spcBef>
                <a:spcPts val="0"/>
              </a:spcBef>
              <a:defRPr sz="700"/>
            </a:lvl3pPr>
            <a:lvl4pPr marL="0" indent="0">
              <a:lnSpc>
                <a:spcPct val="90000"/>
              </a:lnSpc>
              <a:spcBef>
                <a:spcPts val="0"/>
              </a:spcBef>
              <a:defRPr sz="700"/>
            </a:lvl4pPr>
            <a:lvl5pPr marL="0" indent="0">
              <a:lnSpc>
                <a:spcPct val="90000"/>
              </a:lnSpc>
              <a:spcBef>
                <a:spcPts val="0"/>
              </a:spcBef>
              <a:defRPr sz="700"/>
            </a:lvl5pPr>
          </a:lstStyle>
          <a:p>
            <a:pPr lvl="0"/>
            <a:r>
              <a:rPr lang="en-US" dirty="0"/>
              <a:t>Footers</a:t>
            </a:r>
            <a:endParaRPr lang="en-GB" dirty="0"/>
          </a:p>
        </p:txBody>
      </p:sp>
    </p:spTree>
    <p:extLst>
      <p:ext uri="{BB962C8B-B14F-4D97-AF65-F5344CB8AC3E}">
        <p14:creationId xmlns:p14="http://schemas.microsoft.com/office/powerpoint/2010/main" val="21380550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62761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8846199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2921787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 y="811431"/>
            <a:ext cx="9143999" cy="376239"/>
          </a:xfrm>
          <a:prstGeom prst="rect">
            <a:avLst/>
          </a:prstGeom>
          <a:noFill/>
        </p:spPr>
        <p:txBody>
          <a:bodyPr wrap="square" lIns="360000" tIns="72000" rIns="360000" bIns="72000">
            <a:spAutoFit/>
          </a:bodyPr>
          <a:lstStyle>
            <a:lvl1pPr algn="ctr">
              <a:lnSpc>
                <a:spcPct val="100000"/>
              </a:lnSpc>
              <a:defRPr sz="15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1203748498"/>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 y="811431"/>
            <a:ext cx="9143999" cy="376239"/>
          </a:xfrm>
          <a:prstGeom prst="rect">
            <a:avLst/>
          </a:prstGeom>
          <a:solidFill>
            <a:srgbClr val="EB9B7A"/>
          </a:solidFill>
        </p:spPr>
        <p:txBody>
          <a:bodyPr wrap="square" lIns="360000" tIns="72000" rIns="360000" bIns="72000">
            <a:spAutoFit/>
          </a:bodyPr>
          <a:lstStyle>
            <a:lvl1pPr algn="ctr">
              <a:lnSpc>
                <a:spcPct val="100000"/>
              </a:lnSpc>
              <a:defRPr sz="15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4216517988"/>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955963"/>
            <a:ext cx="8064500" cy="3798917"/>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Tree>
    <p:extLst>
      <p:ext uri="{BB962C8B-B14F-4D97-AF65-F5344CB8AC3E}">
        <p14:creationId xmlns:p14="http://schemas.microsoft.com/office/powerpoint/2010/main" val="446280585"/>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811431"/>
            <a:ext cx="9143999" cy="376239"/>
          </a:xfrm>
          <a:prstGeom prst="rect">
            <a:avLst/>
          </a:prstGeom>
          <a:noFill/>
        </p:spPr>
        <p:txBody>
          <a:bodyPr wrap="square" lIns="360000" tIns="72000" rIns="360000" bIns="72000">
            <a:spAutoFit/>
          </a:bodyPr>
          <a:lstStyle>
            <a:lvl1pPr algn="ctr">
              <a:lnSpc>
                <a:spcPct val="100000"/>
              </a:lnSpc>
              <a:defRPr sz="15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539752" y="1371600"/>
            <a:ext cx="8064500" cy="3383280"/>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3816772711"/>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1" y="811431"/>
            <a:ext cx="9143999" cy="376239"/>
          </a:xfrm>
          <a:prstGeom prst="rect">
            <a:avLst/>
          </a:prstGeom>
          <a:solidFill>
            <a:srgbClr val="EB9B7A"/>
          </a:solidFill>
        </p:spPr>
        <p:txBody>
          <a:bodyPr wrap="square" lIns="360000" tIns="72000" rIns="360000" bIns="72000">
            <a:spAutoFit/>
          </a:bodyPr>
          <a:lstStyle>
            <a:lvl1pPr algn="ctr">
              <a:lnSpc>
                <a:spcPct val="100000"/>
              </a:lnSpc>
              <a:defRPr sz="15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539752" y="1371600"/>
            <a:ext cx="8064500" cy="3383280"/>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37535965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66764" y="708020"/>
            <a:ext cx="7283594" cy="425582"/>
          </a:xfrm>
          <a:prstGeom prst="rect">
            <a:avLst/>
          </a:prstGeom>
        </p:spPr>
        <p:txBody>
          <a:bodyPr vert="horz"/>
          <a:lstStyle>
            <a:lvl1pPr marL="0" indent="0">
              <a:buNone/>
              <a:defRPr sz="2400">
                <a:latin typeface="Arial"/>
                <a:cs typeface="Arial"/>
              </a:defRPr>
            </a:lvl1pPr>
          </a:lstStyle>
          <a:p>
            <a:pPr lvl="0"/>
            <a:r>
              <a:rPr lang="en-US" dirty="0"/>
              <a:t>Click to edit Master text styles</a:t>
            </a:r>
          </a:p>
        </p:txBody>
      </p:sp>
      <p:sp>
        <p:nvSpPr>
          <p:cNvPr id="7" name="Content Placeholder 6"/>
          <p:cNvSpPr>
            <a:spLocks noGrp="1"/>
          </p:cNvSpPr>
          <p:nvPr>
            <p:ph sz="quarter" idx="11"/>
          </p:nvPr>
        </p:nvSpPr>
        <p:spPr>
          <a:xfrm>
            <a:off x="766764" y="1196175"/>
            <a:ext cx="7283594" cy="2326345"/>
          </a:xfrm>
          <a:prstGeom prst="rect">
            <a:avLst/>
          </a:prstGeom>
        </p:spPr>
        <p:txBody>
          <a:bodyPr vert="horz"/>
          <a:lstStyle>
            <a:lvl1pPr>
              <a:defRPr sz="2100">
                <a:latin typeface="Arial"/>
                <a:cs typeface="Arial"/>
              </a:defRPr>
            </a:lvl1pPr>
            <a:lvl2pPr>
              <a:defRPr sz="195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69244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6606778" y="812007"/>
            <a:ext cx="2537222" cy="4121660"/>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Tree>
    <p:extLst>
      <p:ext uri="{BB962C8B-B14F-4D97-AF65-F5344CB8AC3E}">
        <p14:creationId xmlns:p14="http://schemas.microsoft.com/office/powerpoint/2010/main" val="42384313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811431"/>
            <a:ext cx="6606540" cy="376239"/>
          </a:xfrm>
          <a:prstGeom prst="rect">
            <a:avLst/>
          </a:prstGeom>
          <a:noFill/>
        </p:spPr>
        <p:txBody>
          <a:bodyPr wrap="square" lIns="360000" tIns="72000" rIns="360000" bIns="72000">
            <a:spAutoFit/>
          </a:bodyPr>
          <a:lstStyle>
            <a:lvl1pPr algn="ctr">
              <a:lnSpc>
                <a:spcPct val="100000"/>
              </a:lnSpc>
              <a:defRPr sz="15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6606778" y="812007"/>
            <a:ext cx="2537222" cy="4121660"/>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1478825244"/>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1" y="811431"/>
            <a:ext cx="9143999" cy="376239"/>
          </a:xfrm>
          <a:prstGeom prst="rect">
            <a:avLst/>
          </a:prstGeom>
          <a:solidFill>
            <a:srgbClr val="EB9B7A"/>
          </a:solidFill>
        </p:spPr>
        <p:txBody>
          <a:bodyPr wrap="square" lIns="360000" tIns="72000" rIns="360000" bIns="72000">
            <a:spAutoFit/>
          </a:bodyPr>
          <a:lstStyle>
            <a:lvl1pPr algn="ctr">
              <a:lnSpc>
                <a:spcPct val="100000"/>
              </a:lnSpc>
              <a:defRPr sz="15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6606778" y="1151317"/>
            <a:ext cx="2537222" cy="380282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1259942738"/>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539752" y="955963"/>
            <a:ext cx="5929629" cy="3876428"/>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6606778" y="812007"/>
            <a:ext cx="2537222" cy="4121660"/>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3026423074"/>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811431"/>
            <a:ext cx="6606540" cy="376239"/>
          </a:xfrm>
          <a:prstGeom prst="rect">
            <a:avLst/>
          </a:prstGeom>
          <a:noFill/>
        </p:spPr>
        <p:txBody>
          <a:bodyPr wrap="square" lIns="360000" tIns="72000" rIns="360000" bIns="72000">
            <a:spAutoFit/>
          </a:bodyPr>
          <a:lstStyle>
            <a:lvl1pPr algn="ctr">
              <a:lnSpc>
                <a:spcPct val="100000"/>
              </a:lnSpc>
              <a:defRPr sz="15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539752" y="1362919"/>
            <a:ext cx="5929629" cy="3469473"/>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6606778" y="812007"/>
            <a:ext cx="2537222" cy="4121660"/>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1484939405"/>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1" y="811431"/>
            <a:ext cx="9143999" cy="376239"/>
          </a:xfrm>
          <a:prstGeom prst="rect">
            <a:avLst/>
          </a:prstGeom>
          <a:solidFill>
            <a:srgbClr val="EB9B7A"/>
          </a:solidFill>
        </p:spPr>
        <p:txBody>
          <a:bodyPr wrap="square" lIns="360000" tIns="72000" rIns="360000" bIns="72000">
            <a:spAutoFit/>
          </a:bodyPr>
          <a:lstStyle>
            <a:lvl1pPr algn="ctr">
              <a:lnSpc>
                <a:spcPct val="100000"/>
              </a:lnSpc>
              <a:defRPr sz="15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539752" y="1362919"/>
            <a:ext cx="5929629" cy="3469473"/>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6606778" y="1151317"/>
            <a:ext cx="2537222" cy="380282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1677969360"/>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2537461" y="4794891"/>
            <a:ext cx="660653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812007"/>
            <a:ext cx="2537222" cy="412274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93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2537460" y="811431"/>
            <a:ext cx="6606540" cy="376239"/>
          </a:xfrm>
          <a:prstGeom prst="rect">
            <a:avLst/>
          </a:prstGeom>
          <a:noFill/>
        </p:spPr>
        <p:txBody>
          <a:bodyPr wrap="square" lIns="360000" tIns="72000" rIns="360000" bIns="72000">
            <a:spAutoFit/>
          </a:bodyPr>
          <a:lstStyle>
            <a:lvl1pPr algn="ctr">
              <a:lnSpc>
                <a:spcPct val="100000"/>
              </a:lnSpc>
              <a:defRPr sz="15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2537461" y="4794891"/>
            <a:ext cx="660653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812007"/>
            <a:ext cx="2537222" cy="412274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43106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1" y="811431"/>
            <a:ext cx="9143999" cy="376239"/>
          </a:xfrm>
          <a:prstGeom prst="rect">
            <a:avLst/>
          </a:prstGeom>
          <a:solidFill>
            <a:srgbClr val="EB9B7A"/>
          </a:solidFill>
        </p:spPr>
        <p:txBody>
          <a:bodyPr wrap="square" lIns="360000" tIns="72000" rIns="360000" bIns="72000">
            <a:spAutoFit/>
          </a:bodyPr>
          <a:lstStyle>
            <a:lvl1pPr algn="ctr">
              <a:lnSpc>
                <a:spcPct val="100000"/>
              </a:lnSpc>
              <a:defRPr sz="15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2537461" y="4794891"/>
            <a:ext cx="660653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812007"/>
            <a:ext cx="2537222" cy="412274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0416286"/>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2840220" y="955963"/>
            <a:ext cx="5929629" cy="3966557"/>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2537461" y="4794891"/>
            <a:ext cx="660653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812007"/>
            <a:ext cx="2537222" cy="412274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331809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75707" y="1390293"/>
            <a:ext cx="3413637" cy="3010220"/>
          </a:xfr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4017535" y="1390613"/>
            <a:ext cx="4528800" cy="3009900"/>
          </a:xfrm>
        </p:spPr>
        <p:txBody>
          <a:bodyPr>
            <a:noAutofit/>
          </a:bodyPr>
          <a:lstStyle>
            <a:lvl1pPr marL="0" indent="0">
              <a:buNone/>
              <a:defRPr sz="1600" baseline="0"/>
            </a:lvl1pPr>
          </a:lstStyle>
          <a:p>
            <a:pPr lvl="0"/>
            <a:r>
              <a:rPr lang="en-US"/>
              <a:t>Click to edit Master text styles</a:t>
            </a:r>
          </a:p>
        </p:txBody>
      </p:sp>
      <p:sp>
        <p:nvSpPr>
          <p:cNvPr id="10" name="Title 1"/>
          <p:cNvSpPr>
            <a:spLocks noGrp="1"/>
          </p:cNvSpPr>
          <p:nvPr>
            <p:ph type="title"/>
          </p:nvPr>
        </p:nvSpPr>
        <p:spPr>
          <a:xfrm>
            <a:off x="475707" y="394502"/>
            <a:ext cx="5254702" cy="4154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475707" y="791403"/>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8" name="Picture 7" descr="A picture containing object, clock&#10;&#10;Description automatically generated">
            <a:extLst>
              <a:ext uri="{FF2B5EF4-FFF2-40B4-BE49-F238E27FC236}">
                <a16:creationId xmlns:a16="http://schemas.microsoft.com/office/drawing/2014/main" id="{A74F4886-7D30-4952-B3D7-E3A203B37415}"/>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18402612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1" y="822960"/>
            <a:ext cx="9143999" cy="1097280"/>
          </a:xfrm>
          <a:solidFill>
            <a:schemeClr val="bg1">
              <a:lumMod val="95000"/>
            </a:schemeClr>
          </a:solidFill>
        </p:spPr>
        <p:txBody>
          <a:bodyPr wrap="square" lIns="720000" tIns="182880" rIns="720000" bIns="182880" anchor="ctr" anchorCtr="0">
            <a:normAutofit/>
          </a:bodyPr>
          <a:lstStyle>
            <a:lvl1pPr>
              <a:defRPr sz="12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31278051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7"/>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1" y="822960"/>
            <a:ext cx="9143999" cy="1097280"/>
          </a:xfrm>
          <a:solidFill>
            <a:schemeClr val="bg1">
              <a:lumMod val="95000"/>
            </a:schemeClr>
          </a:solidFill>
        </p:spPr>
        <p:txBody>
          <a:bodyPr wrap="square" lIns="720000" tIns="182880" rIns="648000" bIns="182880" anchor="ctr" anchorCtr="0">
            <a:normAutofit/>
          </a:bodyPr>
          <a:lstStyle>
            <a:lvl1pPr>
              <a:defRPr sz="1200" b="0" i="0"/>
            </a:lvl1pPr>
          </a:lstStyle>
          <a:p>
            <a:pPr lvl="0"/>
            <a:r>
              <a:rPr lang="en-US" dirty="0"/>
              <a:t>Notes comes here</a:t>
            </a:r>
          </a:p>
        </p:txBody>
      </p:sp>
      <p:sp>
        <p:nvSpPr>
          <p:cNvPr id="9" name="Content Placeholder 4"/>
          <p:cNvSpPr>
            <a:spLocks noGrp="1"/>
          </p:cNvSpPr>
          <p:nvPr>
            <p:ph sz="quarter" idx="12"/>
          </p:nvPr>
        </p:nvSpPr>
        <p:spPr>
          <a:xfrm>
            <a:off x="539752" y="2079172"/>
            <a:ext cx="8064500" cy="2730696"/>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1" y="480512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666964636"/>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GAME Section breaker w headin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540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cxnSp>
        <p:nvCxnSpPr>
          <p:cNvPr id="7" name="Straight Connector 6"/>
          <p:cNvCxnSpPr/>
          <p:nvPr userDrawn="1"/>
        </p:nvCxnSpPr>
        <p:spPr>
          <a:xfrm>
            <a:off x="381648" y="2946859"/>
            <a:ext cx="128481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81648" y="1698917"/>
            <a:ext cx="8351451" cy="646331"/>
          </a:xfrm>
          <a:prstGeom prst="rect">
            <a:avLst/>
          </a:prstGeom>
          <a:noFill/>
        </p:spPr>
        <p:txBody>
          <a:bodyPr wrap="square" lIns="0" rIns="0" anchor="b" anchorCtr="0">
            <a:spAutoFit/>
          </a:bodyPr>
          <a:lstStyle>
            <a:lvl1pPr algn="l">
              <a:lnSpc>
                <a:spcPct val="100000"/>
              </a:lnSpc>
              <a:defRPr sz="36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381648" y="2350151"/>
            <a:ext cx="8351451" cy="409343"/>
          </a:xfrm>
        </p:spPr>
        <p:txBody>
          <a:bodyPr wrap="square">
            <a:spAutoFit/>
          </a:bodyPr>
          <a:lstStyle>
            <a:lvl1pPr>
              <a:defRPr sz="2400">
                <a:solidFill>
                  <a:schemeClr val="accent4">
                    <a:lumMod val="60000"/>
                    <a:lumOff val="40000"/>
                  </a:schemeClr>
                </a:solidFill>
                <a:latin typeface="+mj-lt"/>
              </a:defRPr>
            </a:lvl1pPr>
          </a:lstStyle>
          <a:p>
            <a:pPr lvl="0"/>
            <a:r>
              <a:rPr lang="en-US"/>
              <a:t>Section Breaker Heading</a:t>
            </a:r>
          </a:p>
        </p:txBody>
      </p:sp>
      <p:grpSp>
        <p:nvGrpSpPr>
          <p:cNvPr id="10" name="Group 9">
            <a:extLst>
              <a:ext uri="{FF2B5EF4-FFF2-40B4-BE49-F238E27FC236}">
                <a16:creationId xmlns:a16="http://schemas.microsoft.com/office/drawing/2014/main" id="{1CD46AE6-D6A0-204B-8294-7D202DDC7B9E}"/>
              </a:ext>
            </a:extLst>
          </p:cNvPr>
          <p:cNvGrpSpPr/>
          <p:nvPr userDrawn="1"/>
        </p:nvGrpSpPr>
        <p:grpSpPr>
          <a:xfrm>
            <a:off x="291269" y="244409"/>
            <a:ext cx="2377520" cy="344241"/>
            <a:chOff x="8669323" y="6204420"/>
            <a:chExt cx="3170027" cy="458988"/>
          </a:xfrm>
        </p:grpSpPr>
        <p:cxnSp>
          <p:nvCxnSpPr>
            <p:cNvPr id="11" name="Straight Connector 10">
              <a:extLst>
                <a:ext uri="{FF2B5EF4-FFF2-40B4-BE49-F238E27FC236}">
                  <a16:creationId xmlns:a16="http://schemas.microsoft.com/office/drawing/2014/main" id="{F9DDA264-4C39-E24A-9109-CE08713C5814}"/>
                </a:ext>
              </a:extLst>
            </p:cNvPr>
            <p:cNvCxnSpPr/>
            <p:nvPr userDrawn="1"/>
          </p:nvCxnSpPr>
          <p:spPr>
            <a:xfrm>
              <a:off x="10339318" y="6249030"/>
              <a:ext cx="0" cy="39559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55F6F4F-450B-8E48-A8A5-839CAFB694A3}"/>
                </a:ext>
              </a:extLst>
            </p:cNvPr>
            <p:cNvGrpSpPr/>
            <p:nvPr userDrawn="1"/>
          </p:nvGrpSpPr>
          <p:grpSpPr>
            <a:xfrm>
              <a:off x="8669323" y="6204420"/>
              <a:ext cx="1506738" cy="458988"/>
              <a:chOff x="8669323" y="6204420"/>
              <a:chExt cx="1506738" cy="458988"/>
            </a:xfrm>
          </p:grpSpPr>
          <p:pic>
            <p:nvPicPr>
              <p:cNvPr id="14" name="Picture 13">
                <a:extLst>
                  <a:ext uri="{FF2B5EF4-FFF2-40B4-BE49-F238E27FC236}">
                    <a16:creationId xmlns:a16="http://schemas.microsoft.com/office/drawing/2014/main" id="{5878E905-5D80-8349-BC38-6C2E4025B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9323" y="6204420"/>
                <a:ext cx="1504950" cy="457200"/>
              </a:xfrm>
              <a:prstGeom prst="rect">
                <a:avLst/>
              </a:prstGeom>
            </p:spPr>
          </p:pic>
          <p:pic>
            <p:nvPicPr>
              <p:cNvPr id="15" name="Picture 14">
                <a:extLst>
                  <a:ext uri="{FF2B5EF4-FFF2-40B4-BE49-F238E27FC236}">
                    <a16:creationId xmlns:a16="http://schemas.microsoft.com/office/drawing/2014/main" id="{D23720D9-49F5-744C-A1BE-3209738F4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1111" y="6206208"/>
                <a:ext cx="1504950" cy="457200"/>
              </a:xfrm>
              <a:prstGeom prst="rect">
                <a:avLst/>
              </a:prstGeom>
            </p:spPr>
          </p:pic>
        </p:grpSp>
        <p:pic>
          <p:nvPicPr>
            <p:cNvPr id="13" name="Picture 12">
              <a:extLst>
                <a:ext uri="{FF2B5EF4-FFF2-40B4-BE49-F238E27FC236}">
                  <a16:creationId xmlns:a16="http://schemas.microsoft.com/office/drawing/2014/main" id="{721E064B-1AA8-C046-9AF6-58908A2E2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4363" y="6216442"/>
              <a:ext cx="1334987" cy="384790"/>
            </a:xfrm>
            <a:prstGeom prst="rect">
              <a:avLst/>
            </a:prstGeom>
          </p:spPr>
        </p:pic>
      </p:grpSp>
    </p:spTree>
    <p:extLst>
      <p:ext uri="{BB962C8B-B14F-4D97-AF65-F5344CB8AC3E}">
        <p14:creationId xmlns:p14="http://schemas.microsoft.com/office/powerpoint/2010/main" val="20654718"/>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71317" tIns="35659" rIns="71317" bIns="35659"/>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vert="horz" lIns="71317" tIns="35659" rIns="71317" bIns="3565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877897" y="4895852"/>
            <a:ext cx="138113" cy="142875"/>
          </a:xfrm>
          <a:prstGeom prst="rect">
            <a:avLst/>
          </a:prstGeom>
        </p:spPr>
        <p:txBody>
          <a:bodyPr/>
          <a:lstStyle>
            <a:lvl1pPr>
              <a:defRPr/>
            </a:lvl1pPr>
          </a:lstStyle>
          <a:p>
            <a:fld id="{AA75DF46-497F-EF42-9C91-3F5364A7754E}" type="slidenum">
              <a:rPr lang="en-US"/>
              <a:pPr/>
              <a:t>‹#›</a:t>
            </a:fld>
            <a:endParaRPr lang="en-US" dirty="0"/>
          </a:p>
        </p:txBody>
      </p:sp>
    </p:spTree>
    <p:extLst>
      <p:ext uri="{BB962C8B-B14F-4D97-AF65-F5344CB8AC3E}">
        <p14:creationId xmlns:p14="http://schemas.microsoft.com/office/powerpoint/2010/main" val="780769195"/>
      </p:ext>
    </p:extLst>
  </p:cSld>
  <p:clrMapOvr>
    <a:masterClrMapping/>
  </p:clrMapOvr>
  <mc:AlternateContent xmlns:mc="http://schemas.openxmlformats.org/markup-compatibility/2006" xmlns:p14="http://schemas.microsoft.com/office/powerpoint/2010/main">
    <mc:Choice Requires="p14">
      <p:transition spd="slow" p14:dur="1100"/>
    </mc:Choice>
    <mc:Fallback xmlns:mv="urn:schemas-microsoft-com:mac:vml"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679604" y="1609200"/>
            <a:ext cx="4982739" cy="914400"/>
          </a:xfrm>
        </p:spPr>
        <p:txBody>
          <a:bodyPr anchor="b">
            <a:noAutofit/>
          </a:bodyPr>
          <a:lstStyle>
            <a:lvl1pPr algn="l">
              <a:lnSpc>
                <a:spcPct val="80000"/>
              </a:lnSpc>
              <a:defRPr sz="24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679604" y="2527609"/>
            <a:ext cx="4982739" cy="450000"/>
          </a:xfrm>
        </p:spPr>
        <p:txBody>
          <a:bodyPr>
            <a:noAutofit/>
          </a:bodyPr>
          <a:lstStyle>
            <a:lvl1pPr marL="0" indent="0" algn="l">
              <a:buNone/>
              <a:defRPr sz="1800">
                <a:solidFill>
                  <a:schemeClr val="tx1"/>
                </a:solidFill>
                <a:latin typeface="Arial Narrow"/>
                <a:cs typeface="Arial Narrow"/>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679609" y="3434400"/>
            <a:ext cx="4425177" cy="230400"/>
          </a:xfrm>
        </p:spPr>
        <p:txBody>
          <a:bodyPr tIns="46800" bIns="234000">
            <a:noAutofit/>
          </a:bodyPr>
          <a:lstStyle>
            <a:lvl1pPr marL="0" indent="0">
              <a:buFontTx/>
              <a:buNone/>
              <a:defRPr sz="9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679609" y="3670726"/>
            <a:ext cx="4425177" cy="230400"/>
          </a:xfrm>
        </p:spPr>
        <p:txBody>
          <a:bodyPr tIns="46800" bIns="234000">
            <a:noAutofit/>
          </a:bodyPr>
          <a:lstStyle>
            <a:lvl1pPr marL="0" indent="0">
              <a:buFontTx/>
              <a:buNone/>
              <a:defRPr sz="9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679606" y="4474545"/>
            <a:ext cx="3984758" cy="230833"/>
          </a:xfrm>
        </p:spPr>
        <p:txBody>
          <a:bodyPr bIns="234000">
            <a:noAutofit/>
          </a:bodyPr>
          <a:lstStyle>
            <a:lvl1pPr marL="0" indent="0">
              <a:buFontTx/>
              <a:buNone/>
              <a:defRPr sz="900" b="0">
                <a:solidFill>
                  <a:schemeClr val="tx1"/>
                </a:solidFill>
              </a:defRPr>
            </a:lvl1pPr>
          </a:lstStyle>
          <a:p>
            <a:pPr lvl="0"/>
            <a:r>
              <a:rPr lang="en-US"/>
              <a:t>Click to edit Master text styles</a:t>
            </a:r>
          </a:p>
        </p:txBody>
      </p:sp>
      <p:sp>
        <p:nvSpPr>
          <p:cNvPr id="17" name="TextBox 16"/>
          <p:cNvSpPr txBox="1"/>
          <p:nvPr userDrawn="1"/>
        </p:nvSpPr>
        <p:spPr>
          <a:xfrm>
            <a:off x="7028164" y="4392002"/>
            <a:ext cx="1658775" cy="276999"/>
          </a:xfrm>
          <a:prstGeom prst="rect">
            <a:avLst/>
          </a:prstGeom>
          <a:noFill/>
        </p:spPr>
        <p:txBody>
          <a:bodyPr wrap="square" rtlCol="0">
            <a:spAutoFit/>
          </a:bodyPr>
          <a:lstStyle/>
          <a:p>
            <a:pPr algn="r" eaLnBrk="1" fontAlgn="auto" hangingPunct="1">
              <a:spcBef>
                <a:spcPts val="0"/>
              </a:spcBef>
              <a:spcAft>
                <a:spcPts val="0"/>
              </a:spcAft>
            </a:pPr>
            <a:r>
              <a:rPr lang="it-IT" sz="1200" dirty="0">
                <a:solidFill>
                  <a:prstClr val="black"/>
                </a:solidFill>
                <a:latin typeface="Arial Narrow"/>
                <a:cs typeface="Arial Narrow"/>
              </a:rPr>
              <a:t>esmo</a:t>
            </a:r>
            <a:r>
              <a:rPr lang="en-US" sz="1200" dirty="0">
                <a:solidFill>
                  <a:prstClr val="black"/>
                </a:solidFill>
                <a:latin typeface="Arial Narrow"/>
                <a:cs typeface="Arial Narrow"/>
              </a:rPr>
              <a:t>.org</a:t>
            </a:r>
          </a:p>
        </p:txBody>
      </p:sp>
      <p:pic>
        <p:nvPicPr>
          <p:cNvPr id="6" name="Picture 5">
            <a:extLst>
              <a:ext uri="{FF2B5EF4-FFF2-40B4-BE49-F238E27FC236}">
                <a16:creationId xmlns:a16="http://schemas.microsoft.com/office/drawing/2014/main" id="{13D4BC4E-496B-47E4-BD97-3361BE1AD41F}"/>
              </a:ext>
            </a:extLst>
          </p:cNvPr>
          <p:cNvPicPr>
            <a:picLocks noChangeAspect="1"/>
          </p:cNvPicPr>
          <p:nvPr userDrawn="1"/>
        </p:nvPicPr>
        <p:blipFill>
          <a:blip r:embed="rId2"/>
          <a:stretch>
            <a:fillRect/>
          </a:stretch>
        </p:blipFill>
        <p:spPr>
          <a:xfrm>
            <a:off x="254772" y="233040"/>
            <a:ext cx="2133322" cy="491194"/>
          </a:xfrm>
          <a:prstGeom prst="rect">
            <a:avLst/>
          </a:prstGeom>
        </p:spPr>
      </p:pic>
    </p:spTree>
    <p:extLst>
      <p:ext uri="{BB962C8B-B14F-4D97-AF65-F5344CB8AC3E}">
        <p14:creationId xmlns:p14="http://schemas.microsoft.com/office/powerpoint/2010/main" val="42191227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685803" y="1609200"/>
            <a:ext cx="4982737" cy="9144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685804" y="2527609"/>
            <a:ext cx="4982737" cy="504000"/>
          </a:xfrm>
        </p:spPr>
        <p:txBody>
          <a:bodyPr>
            <a:noAutofit/>
          </a:bodyPr>
          <a:lstStyle>
            <a:lvl1pPr marL="0" indent="0" algn="l">
              <a:buNone/>
              <a:defRPr sz="1800">
                <a:solidFill>
                  <a:schemeClr val="tx1"/>
                </a:solidFill>
                <a:latin typeface="Arial Narrow"/>
                <a:cs typeface="Arial Narrow"/>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29498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14092"/>
            <a:ext cx="5254702" cy="415499"/>
          </a:xfrm>
        </p:spPr>
        <p:txBody>
          <a:bodyPr anchor="b">
            <a:noAutofit/>
          </a:bodyPr>
          <a:lstStyle>
            <a:lvl1pPr>
              <a:defRPr sz="18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540000" y="810001"/>
            <a:ext cx="5254702" cy="36659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540000" y="1584722"/>
            <a:ext cx="8056800" cy="3015156"/>
          </a:xfrm>
        </p:spPr>
        <p:txBody>
          <a:bodyPr>
            <a:noAutofit/>
          </a:bodyPr>
          <a:lstStyle>
            <a:lvl1pPr marL="0" indent="0">
              <a:buNone/>
              <a:defRPr sz="12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6763856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37683" y="1584724"/>
            <a:ext cx="3413637" cy="3010220"/>
          </a:xfrm>
          <a:solidFill>
            <a:schemeClr val="bg1">
              <a:lumMod val="85000"/>
            </a:schemeClr>
          </a:solidFill>
        </p:spPr>
        <p:txBody>
          <a:bodyPr anchor="ctr"/>
          <a:lstStyle>
            <a:lvl1pPr marL="0" indent="0" algn="ctr">
              <a:buNone/>
              <a:defRPr sz="1200" baseline="0"/>
            </a:lvl1pPr>
          </a:lstStyle>
          <a:p>
            <a:pPr lvl="0"/>
            <a:r>
              <a:rPr lang="en-US"/>
              <a:t>Click to edit Master text styles</a:t>
            </a:r>
          </a:p>
        </p:txBody>
      </p:sp>
      <p:sp>
        <p:nvSpPr>
          <p:cNvPr id="7" name="Text Placeholder 6"/>
          <p:cNvSpPr>
            <a:spLocks noGrp="1"/>
          </p:cNvSpPr>
          <p:nvPr>
            <p:ph type="body" sz="quarter" idx="12"/>
          </p:nvPr>
        </p:nvSpPr>
        <p:spPr>
          <a:xfrm>
            <a:off x="4079509" y="1585042"/>
            <a:ext cx="4528800" cy="3009900"/>
          </a:xfrm>
        </p:spPr>
        <p:txBody>
          <a:bodyPr>
            <a:noAutofit/>
          </a:bodyPr>
          <a:lstStyle>
            <a:lvl1pPr marL="0" indent="0">
              <a:buNone/>
              <a:defRPr sz="1200" baseline="0"/>
            </a:lvl1pPr>
          </a:lstStyle>
          <a:p>
            <a:pPr lvl="0"/>
            <a:r>
              <a:rPr lang="en-US"/>
              <a:t>Click to edit Master text styles</a:t>
            </a:r>
          </a:p>
        </p:txBody>
      </p:sp>
      <p:sp>
        <p:nvSpPr>
          <p:cNvPr id="10" name="Title 1"/>
          <p:cNvSpPr>
            <a:spLocks noGrp="1"/>
          </p:cNvSpPr>
          <p:nvPr>
            <p:ph type="title"/>
          </p:nvPr>
        </p:nvSpPr>
        <p:spPr>
          <a:xfrm>
            <a:off x="540855" y="413102"/>
            <a:ext cx="5254702" cy="415499"/>
          </a:xfrm>
        </p:spPr>
        <p:txBody>
          <a:bodyPr anchor="b">
            <a:noAutofit/>
          </a:bodyPr>
          <a:lstStyle>
            <a:lvl1pPr>
              <a:defRPr sz="18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540855" y="810001"/>
            <a:ext cx="5254702" cy="36659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35727629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40000" y="3099111"/>
            <a:ext cx="8056800" cy="1495513"/>
          </a:xfrm>
          <a:solidFill>
            <a:schemeClr val="bg1">
              <a:lumMod val="85000"/>
            </a:schemeClr>
          </a:solidFill>
        </p:spPr>
        <p:txBody>
          <a:bodyPr anchor="ctr"/>
          <a:lstStyle>
            <a:lvl1pPr marL="0" marR="0" indent="0" algn="ctr" defTabSz="342892"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540000" y="1584724"/>
            <a:ext cx="8056800" cy="142146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540000" y="413102"/>
            <a:ext cx="5254702" cy="415499"/>
          </a:xfrm>
        </p:spPr>
        <p:txBody>
          <a:bodyPr anchor="b">
            <a:noAutofit/>
          </a:bodyPr>
          <a:lstStyle>
            <a:lvl1pPr>
              <a:defRPr sz="18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540000" y="810001"/>
            <a:ext cx="5254702" cy="36659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21611424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40000" y="1584724"/>
            <a:ext cx="805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540000" y="413102"/>
            <a:ext cx="7556938" cy="415499"/>
          </a:xfrm>
        </p:spPr>
        <p:txBody>
          <a:bodyPr anchor="b">
            <a:noAutofit/>
          </a:bodyPr>
          <a:lstStyle>
            <a:lvl1pPr>
              <a:defRPr sz="18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540000" y="810001"/>
            <a:ext cx="7556938" cy="36659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3473699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75707" y="2976548"/>
            <a:ext cx="8056800" cy="1495513"/>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475707" y="1427122"/>
            <a:ext cx="8056800" cy="142146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464741" y="413100"/>
            <a:ext cx="5254702" cy="4154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464741"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8" name="Picture 7" descr="A picture containing object, clock&#10;&#10;Description automatically generated">
            <a:extLst>
              <a:ext uri="{FF2B5EF4-FFF2-40B4-BE49-F238E27FC236}">
                <a16:creationId xmlns:a16="http://schemas.microsoft.com/office/drawing/2014/main" id="{D4847FB1-C595-4EAF-891E-44D89BE1AD46}"/>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21927035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634542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540000" y="1584724"/>
            <a:ext cx="823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40000" y="413102"/>
            <a:ext cx="5254702" cy="415499"/>
          </a:xfrm>
        </p:spPr>
        <p:txBody>
          <a:bodyPr anchor="b">
            <a:noAutofit/>
          </a:bodyPr>
          <a:lstStyle>
            <a:lvl1pPr>
              <a:defRPr sz="18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540000" y="810001"/>
            <a:ext cx="5254702" cy="36659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1920118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685804" y="2769395"/>
            <a:ext cx="2994025" cy="124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163" b="1" baseline="30000" dirty="0">
                <a:solidFill>
                  <a:prstClr val="black"/>
                </a:solidFill>
                <a:latin typeface="Arial Narrow" pitchFamily="34" charset="0"/>
              </a:rPr>
              <a:t>Contacts ESMO </a:t>
            </a:r>
          </a:p>
          <a:p>
            <a:pPr eaLnBrk="1" hangingPunct="1">
              <a:defRPr/>
            </a:pPr>
            <a:endParaRPr lang="en-US" altLang="en-US" sz="1163" b="1" baseline="30000" dirty="0">
              <a:solidFill>
                <a:prstClr val="black"/>
              </a:solidFill>
              <a:latin typeface="Arial Narrow" pitchFamily="34" charset="0"/>
            </a:endParaRPr>
          </a:p>
          <a:p>
            <a:pPr eaLnBrk="1" hangingPunct="1">
              <a:defRPr/>
            </a:pPr>
            <a:r>
              <a:rPr lang="en-US" altLang="en-US" sz="1163" baseline="30000" dirty="0">
                <a:solidFill>
                  <a:prstClr val="black"/>
                </a:solidFill>
                <a:latin typeface="Arial Narrow" pitchFamily="34" charset="0"/>
              </a:rPr>
              <a:t>European Society for Medical Oncology </a:t>
            </a:r>
            <a:br>
              <a:rPr lang="en-US" altLang="en-US" sz="1163" baseline="30000" dirty="0">
                <a:solidFill>
                  <a:prstClr val="black"/>
                </a:solidFill>
                <a:latin typeface="Arial Narrow" pitchFamily="34" charset="0"/>
              </a:rPr>
            </a:br>
            <a:r>
              <a:rPr lang="en-US" altLang="en-US" sz="1163" baseline="30000" dirty="0">
                <a:solidFill>
                  <a:prstClr val="black"/>
                </a:solidFill>
                <a:latin typeface="Arial Narrow" pitchFamily="34" charset="0"/>
              </a:rPr>
              <a:t>Via L. </a:t>
            </a:r>
            <a:r>
              <a:rPr lang="en-US" altLang="en-US" sz="1163" baseline="30000" dirty="0" err="1">
                <a:solidFill>
                  <a:prstClr val="black"/>
                </a:solidFill>
                <a:latin typeface="Arial Narrow" pitchFamily="34" charset="0"/>
              </a:rPr>
              <a:t>Taddei</a:t>
            </a:r>
            <a:r>
              <a:rPr lang="en-US" altLang="en-US" sz="1163" baseline="30000" dirty="0">
                <a:solidFill>
                  <a:prstClr val="black"/>
                </a:solidFill>
                <a:latin typeface="Arial Narrow" pitchFamily="34" charset="0"/>
              </a:rPr>
              <a:t> 4, CH-6962 </a:t>
            </a:r>
            <a:r>
              <a:rPr lang="en-US" altLang="en-US" sz="1163" baseline="30000" dirty="0" err="1">
                <a:solidFill>
                  <a:prstClr val="black"/>
                </a:solidFill>
                <a:latin typeface="Arial Narrow" pitchFamily="34" charset="0"/>
              </a:rPr>
              <a:t>Viganello</a:t>
            </a:r>
            <a:r>
              <a:rPr lang="en-US" altLang="en-US" sz="1163" baseline="30000" dirty="0">
                <a:solidFill>
                  <a:prstClr val="black"/>
                </a:solidFill>
                <a:latin typeface="Arial Narrow" pitchFamily="34" charset="0"/>
              </a:rPr>
              <a:t> – </a:t>
            </a:r>
            <a:r>
              <a:rPr lang="en-US" altLang="en-US" sz="1163" baseline="30000" dirty="0" err="1">
                <a:solidFill>
                  <a:prstClr val="black"/>
                </a:solidFill>
                <a:latin typeface="Arial Narrow" pitchFamily="34" charset="0"/>
              </a:rPr>
              <a:t>Lugano</a:t>
            </a:r>
            <a:br>
              <a:rPr lang="en-US" altLang="en-US" sz="1163" baseline="30000" dirty="0">
                <a:solidFill>
                  <a:prstClr val="black"/>
                </a:solidFill>
                <a:latin typeface="Arial Narrow" pitchFamily="34" charset="0"/>
              </a:rPr>
            </a:br>
            <a:r>
              <a:rPr lang="en-US" altLang="en-US" sz="1163" baseline="30000" dirty="0">
                <a:solidFill>
                  <a:prstClr val="black"/>
                </a:solidFill>
                <a:latin typeface="Arial Narrow" pitchFamily="34" charset="0"/>
              </a:rPr>
              <a:t>T. +41 (0)91 973 19 00</a:t>
            </a:r>
            <a:br>
              <a:rPr lang="en-US" altLang="en-US" sz="1163" baseline="30000" dirty="0">
                <a:solidFill>
                  <a:prstClr val="black"/>
                </a:solidFill>
                <a:latin typeface="Arial Narrow" pitchFamily="34" charset="0"/>
              </a:rPr>
            </a:br>
            <a:r>
              <a:rPr lang="en-US" altLang="en-US" sz="1163" baseline="30000" dirty="0">
                <a:solidFill>
                  <a:prstClr val="black"/>
                </a:solidFill>
                <a:latin typeface="Arial Narrow" pitchFamily="34" charset="0"/>
              </a:rPr>
              <a:t>F. +41 (0)91 973 19 02</a:t>
            </a:r>
            <a:br>
              <a:rPr lang="en-US" altLang="en-US" sz="1163" baseline="30000" dirty="0">
                <a:solidFill>
                  <a:prstClr val="black"/>
                </a:solidFill>
                <a:latin typeface="Arial Narrow" pitchFamily="34" charset="0"/>
              </a:rPr>
            </a:br>
            <a:r>
              <a:rPr lang="en-US" altLang="en-US" sz="1163" baseline="30000" dirty="0">
                <a:solidFill>
                  <a:prstClr val="black"/>
                </a:solidFill>
                <a:latin typeface="Arial Narrow" pitchFamily="34" charset="0"/>
              </a:rPr>
              <a:t>http://</a:t>
            </a:r>
            <a:r>
              <a:rPr lang="en-US" altLang="en-US" sz="1163" baseline="30000" dirty="0" err="1">
                <a:solidFill>
                  <a:prstClr val="black"/>
                </a:solidFill>
                <a:latin typeface="Arial Narrow" pitchFamily="34" charset="0"/>
              </a:rPr>
              <a:t>www.esmo.org</a:t>
            </a:r>
            <a:endParaRPr lang="en-US" altLang="en-US" sz="1163" b="1" dirty="0">
              <a:solidFill>
                <a:prstClr val="black"/>
              </a:solidFill>
              <a:latin typeface="Arial Narrow" pitchFamily="34" charset="0"/>
            </a:endParaRPr>
          </a:p>
          <a:p>
            <a:pPr eaLnBrk="1" hangingPunct="1">
              <a:defRPr/>
            </a:pPr>
            <a:r>
              <a:rPr lang="en-US" altLang="en-US" sz="1163" baseline="30000" dirty="0" err="1">
                <a:solidFill>
                  <a:prstClr val="black"/>
                </a:solidFill>
                <a:latin typeface="Arial Narrow" pitchFamily="34" charset="0"/>
              </a:rPr>
              <a:t>esmo@esmo.org</a:t>
            </a:r>
            <a:endParaRPr lang="en-US" altLang="en-US" sz="1163" baseline="30000" dirty="0">
              <a:solidFill>
                <a:prstClr val="black"/>
              </a:solidFill>
              <a:latin typeface="Arial Narrow" pitchFamily="34" charset="0"/>
            </a:endParaRPr>
          </a:p>
          <a:p>
            <a:pPr eaLnBrk="1" hangingPunct="1">
              <a:defRPr/>
            </a:pPr>
            <a:endParaRPr lang="en-US" altLang="en-US" sz="1350" baseline="30000" dirty="0">
              <a:solidFill>
                <a:prstClr val="black"/>
              </a:solidFill>
              <a:latin typeface="Arial Narrow" pitchFamily="34" charset="0"/>
            </a:endParaRPr>
          </a:p>
        </p:txBody>
      </p:sp>
      <p:sp>
        <p:nvSpPr>
          <p:cNvPr id="5" name="Text Placeholder 18"/>
          <p:cNvSpPr>
            <a:spLocks noGrp="1"/>
          </p:cNvSpPr>
          <p:nvPr>
            <p:ph type="body" sz="quarter" idx="10"/>
          </p:nvPr>
        </p:nvSpPr>
        <p:spPr>
          <a:xfrm>
            <a:off x="685803" y="1700040"/>
            <a:ext cx="5193371" cy="223138"/>
          </a:xfrm>
        </p:spPr>
        <p:txBody>
          <a:bodyPr tIns="140400" anchor="ctr">
            <a:noAutofit/>
          </a:bodyPr>
          <a:lstStyle>
            <a:lvl1pPr marL="0" indent="0" rtl="0">
              <a:buFontTx/>
              <a:buNone/>
              <a:defRPr lang="en-US" sz="1275"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685800" y="1998367"/>
            <a:ext cx="5193370" cy="202856"/>
          </a:xfrm>
        </p:spPr>
        <p:txBody>
          <a:bodyPr tIns="93600" bIns="0" anchor="ctr">
            <a:noAutofit/>
          </a:bodyPr>
          <a:lstStyle>
            <a:lvl1pPr marL="0" indent="0" rtl="0">
              <a:buFontTx/>
              <a:buNone/>
              <a:defRPr lang="en-US" sz="1275"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685800" y="2203200"/>
            <a:ext cx="5193370" cy="223200"/>
          </a:xfrm>
        </p:spPr>
        <p:txBody>
          <a:bodyPr tIns="93600" bIns="0" anchor="ctr">
            <a:noAutofit/>
          </a:bodyPr>
          <a:lstStyle>
            <a:lvl1pPr marL="0" indent="0" rtl="0">
              <a:buFontTx/>
              <a:buNone/>
              <a:defRPr lang="en-US" sz="1275"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22183868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9" y="152401"/>
            <a:ext cx="7438072" cy="748670"/>
          </a:xfrm>
        </p:spPr>
        <p:txBody>
          <a:bodyPr/>
          <a:lstStyle/>
          <a:p>
            <a:r>
              <a:rPr lang="en-US"/>
              <a:t>Click to edit Master title style</a:t>
            </a:r>
            <a:endParaRPr lang="en-GB"/>
          </a:p>
        </p:txBody>
      </p:sp>
      <p:sp>
        <p:nvSpPr>
          <p:cNvPr id="7" name="Text Placeholder 10"/>
          <p:cNvSpPr>
            <a:spLocks noGrp="1"/>
          </p:cNvSpPr>
          <p:nvPr>
            <p:ph type="body" sz="quarter" idx="11" hasCustomPrompt="1"/>
          </p:nvPr>
        </p:nvSpPr>
        <p:spPr>
          <a:xfrm>
            <a:off x="7901565" y="4990512"/>
            <a:ext cx="860812" cy="85729"/>
          </a:xfrm>
        </p:spPr>
        <p:txBody>
          <a:bodyPr wrap="none" lIns="0" tIns="0" rIns="0" bIns="0" anchor="b">
            <a:spAutoFit/>
          </a:bodyPr>
          <a:lstStyle>
            <a:lvl1pPr marL="0" indent="0" algn="r">
              <a:lnSpc>
                <a:spcPct val="90000"/>
              </a:lnSpc>
              <a:spcBef>
                <a:spcPts val="0"/>
              </a:spcBef>
              <a:buFontTx/>
              <a:buNone/>
              <a:defRPr sz="619"/>
            </a:lvl1pPr>
          </a:lstStyle>
          <a:p>
            <a:pPr lvl="0"/>
            <a:r>
              <a:rPr lang="en-US" dirty="0"/>
              <a:t>Edit Master Source text styles</a:t>
            </a:r>
          </a:p>
        </p:txBody>
      </p:sp>
      <p:sp>
        <p:nvSpPr>
          <p:cNvPr id="8" name="Text Placeholder 10"/>
          <p:cNvSpPr>
            <a:spLocks noGrp="1"/>
          </p:cNvSpPr>
          <p:nvPr>
            <p:ph type="body" sz="quarter" idx="12" hasCustomPrompt="1"/>
          </p:nvPr>
        </p:nvSpPr>
        <p:spPr>
          <a:xfrm>
            <a:off x="395290" y="4990512"/>
            <a:ext cx="780663" cy="85729"/>
          </a:xfrm>
        </p:spPr>
        <p:txBody>
          <a:bodyPr wrap="none" lIns="0" tIns="0" rIns="0" bIns="0" anchor="b">
            <a:spAutoFit/>
          </a:bodyPr>
          <a:lstStyle>
            <a:lvl1pPr marL="0" indent="0" algn="l">
              <a:lnSpc>
                <a:spcPct val="90000"/>
              </a:lnSpc>
              <a:spcBef>
                <a:spcPts val="0"/>
              </a:spcBef>
              <a:buFontTx/>
              <a:buNone/>
              <a:defRPr sz="619"/>
            </a:lvl1pPr>
          </a:lstStyle>
          <a:p>
            <a:pPr lvl="0"/>
            <a:r>
              <a:rPr lang="en-US" dirty="0"/>
              <a:t>Edit Master note text styles</a:t>
            </a:r>
          </a:p>
        </p:txBody>
      </p:sp>
    </p:spTree>
    <p:extLst>
      <p:ext uri="{BB962C8B-B14F-4D97-AF65-F5344CB8AC3E}">
        <p14:creationId xmlns:p14="http://schemas.microsoft.com/office/powerpoint/2010/main" val="18175846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0875" y="273844"/>
            <a:ext cx="8599281" cy="994172"/>
          </a:xfrm>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270875" y="4733925"/>
            <a:ext cx="8599281" cy="256224"/>
          </a:xfrm>
        </p:spPr>
        <p:txBody>
          <a:bodyPr>
            <a:noAutofit/>
          </a:bodyPr>
          <a:lstStyle>
            <a:lvl1pPr marL="0" indent="0" algn="r">
              <a:buNone/>
              <a:defRPr sz="1350" b="1" baseline="0"/>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add citation</a:t>
            </a:r>
          </a:p>
        </p:txBody>
      </p:sp>
    </p:spTree>
    <p:extLst>
      <p:ext uri="{BB962C8B-B14F-4D97-AF65-F5344CB8AC3E}">
        <p14:creationId xmlns:p14="http://schemas.microsoft.com/office/powerpoint/2010/main" val="307793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0875" y="273844"/>
            <a:ext cx="8599281" cy="994172"/>
          </a:xfrm>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270875" y="4733925"/>
            <a:ext cx="8599281" cy="256224"/>
          </a:xfrm>
        </p:spPr>
        <p:txBody>
          <a:bodyPr>
            <a:noAutofit/>
          </a:bodyPr>
          <a:lstStyle>
            <a:lvl1pPr marL="0" indent="0" algn="r">
              <a:buNone/>
              <a:defRPr sz="1350" b="1" baseline="0"/>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add citation</a:t>
            </a:r>
          </a:p>
        </p:txBody>
      </p:sp>
    </p:spTree>
    <p:extLst>
      <p:ext uri="{BB962C8B-B14F-4D97-AF65-F5344CB8AC3E}">
        <p14:creationId xmlns:p14="http://schemas.microsoft.com/office/powerpoint/2010/main" val="22636738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28753-7380-B835-F3B2-9E9DFCCA0718}"/>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B34E1D91-5D39-2948-D4C6-FF5721226D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B1845AFA-932E-F169-0F74-F8BF1A16A257}"/>
              </a:ext>
            </a:extLst>
          </p:cNvPr>
          <p:cNvSpPr>
            <a:spLocks noGrp="1"/>
          </p:cNvSpPr>
          <p:nvPr>
            <p:ph type="dt" sz="half" idx="10"/>
          </p:nvPr>
        </p:nvSpPr>
        <p:spPr/>
        <p:txBody>
          <a:bodyPr/>
          <a:lstStyle/>
          <a:p>
            <a:fld id="{4769402A-E1DC-47FE-A7BC-83EF13F90988}" type="datetimeFigureOut">
              <a:rPr lang="de-DE" smtClean="0"/>
              <a:t>07.11.2025</a:t>
            </a:fld>
            <a:endParaRPr lang="de-DE"/>
          </a:p>
        </p:txBody>
      </p:sp>
      <p:sp>
        <p:nvSpPr>
          <p:cNvPr id="5" name="Fußzeilenplatzhalter 4">
            <a:extLst>
              <a:ext uri="{FF2B5EF4-FFF2-40B4-BE49-F238E27FC236}">
                <a16:creationId xmlns:a16="http://schemas.microsoft.com/office/drawing/2014/main" id="{CD421AB8-4719-4FE3-DFFE-80C24810E1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3CEFA5-1E4D-D8B8-131E-87447EA1F45D}"/>
              </a:ext>
            </a:extLst>
          </p:cNvPr>
          <p:cNvSpPr>
            <a:spLocks noGrp="1"/>
          </p:cNvSpPr>
          <p:nvPr>
            <p:ph type="sldNum" sz="quarter" idx="12"/>
          </p:nvPr>
        </p:nvSpPr>
        <p:spPr/>
        <p:txBody>
          <a:bodyPr/>
          <a:lstStyle/>
          <a:p>
            <a:fld id="{2DBDE616-EBE1-4E46-9D02-B7947A336E94}" type="slidenum">
              <a:rPr lang="de-DE" smtClean="0"/>
              <a:t>‹#›</a:t>
            </a:fld>
            <a:endParaRPr lang="de-DE"/>
          </a:p>
        </p:txBody>
      </p:sp>
    </p:spTree>
    <p:extLst>
      <p:ext uri="{BB962C8B-B14F-4D97-AF65-F5344CB8AC3E}">
        <p14:creationId xmlns:p14="http://schemas.microsoft.com/office/powerpoint/2010/main" val="15179524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D65A9A-3700-3305-9EB9-FA0BFA8098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884" y="510801"/>
            <a:ext cx="3525982" cy="479637"/>
          </a:xfrm>
          <a:prstGeom prst="rect">
            <a:avLst/>
          </a:prstGeom>
        </p:spPr>
      </p:pic>
      <p:sp>
        <p:nvSpPr>
          <p:cNvPr id="2" name="Title 1"/>
          <p:cNvSpPr>
            <a:spLocks noGrp="1"/>
          </p:cNvSpPr>
          <p:nvPr>
            <p:ph type="ctrTitle"/>
          </p:nvPr>
        </p:nvSpPr>
        <p:spPr>
          <a:xfrm>
            <a:off x="377092" y="1870902"/>
            <a:ext cx="4937117" cy="900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3" name="Subtitle 2"/>
          <p:cNvSpPr>
            <a:spLocks noGrp="1"/>
          </p:cNvSpPr>
          <p:nvPr>
            <p:ph type="subTitle" idx="1"/>
          </p:nvPr>
        </p:nvSpPr>
        <p:spPr>
          <a:xfrm>
            <a:off x="377092" y="2770902"/>
            <a:ext cx="4937117"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9" name="Text Placeholder 18"/>
          <p:cNvSpPr>
            <a:spLocks noGrp="1"/>
          </p:cNvSpPr>
          <p:nvPr>
            <p:ph type="body" sz="quarter" idx="10"/>
          </p:nvPr>
        </p:nvSpPr>
        <p:spPr>
          <a:xfrm>
            <a:off x="377094" y="3428474"/>
            <a:ext cx="4967180" cy="230400"/>
          </a:xfrm>
          <a:prstGeom prst="rect">
            <a:avLst/>
          </a:prstGeom>
        </p:spPr>
        <p:txBody>
          <a:bodyPr tIns="46800" bIns="234000" anchor="t">
            <a:noAutofit/>
          </a:bodyPr>
          <a:lstStyle>
            <a:lvl1pPr marL="0" indent="0">
              <a:buFontTx/>
              <a:buNone/>
              <a:defRPr sz="1200" b="1">
                <a:solidFill>
                  <a:srgbClr val="EC548A"/>
                </a:solidFill>
                <a:latin typeface="+mn-lt"/>
              </a:defRPr>
            </a:lvl1pPr>
          </a:lstStyle>
          <a:p>
            <a:pPr lvl="0"/>
            <a:endParaRPr lang="en-US" dirty="0"/>
          </a:p>
        </p:txBody>
      </p:sp>
      <p:sp>
        <p:nvSpPr>
          <p:cNvPr id="20" name="Text Placeholder 18"/>
          <p:cNvSpPr>
            <a:spLocks noGrp="1"/>
          </p:cNvSpPr>
          <p:nvPr>
            <p:ph type="body" sz="quarter" idx="11"/>
          </p:nvPr>
        </p:nvSpPr>
        <p:spPr>
          <a:xfrm>
            <a:off x="377094" y="3664800"/>
            <a:ext cx="4967181" cy="230400"/>
          </a:xfrm>
          <a:prstGeom prst="rect">
            <a:avLst/>
          </a:prstGeom>
        </p:spPr>
        <p:txBody>
          <a:bodyPr tIns="46800" bIns="234000" anchor="t">
            <a:noAutofit/>
          </a:bodyPr>
          <a:lstStyle>
            <a:lvl1pPr marL="0" indent="0">
              <a:buFontTx/>
              <a:buNone/>
              <a:defRPr sz="1200" b="0">
                <a:solidFill>
                  <a:srgbClr val="EC548A"/>
                </a:solidFill>
                <a:latin typeface="+mn-lt"/>
                <a:cs typeface="Agency FB" panose="020F0502020204030204" pitchFamily="34" charset="0"/>
              </a:defRPr>
            </a:lvl1pPr>
          </a:lstStyle>
          <a:p>
            <a:pPr lvl="0"/>
            <a:endParaRPr lang="en-US" dirty="0"/>
          </a:p>
        </p:txBody>
      </p:sp>
      <p:pic>
        <p:nvPicPr>
          <p:cNvPr id="8" name="Image 7">
            <a:extLst>
              <a:ext uri="{FF2B5EF4-FFF2-40B4-BE49-F238E27FC236}">
                <a16:creationId xmlns:a16="http://schemas.microsoft.com/office/drawing/2014/main" id="{FEB53687-162B-4C40-BB3B-9C963DA59839}"/>
              </a:ext>
            </a:extLst>
          </p:cNvPr>
          <p:cNvPicPr>
            <a:picLocks noChangeAspect="1"/>
          </p:cNvPicPr>
          <p:nvPr userDrawn="1"/>
        </p:nvPicPr>
        <p:blipFill rotWithShape="1">
          <a:blip r:embed="rId4"/>
          <a:srcRect l="1159" t="36737" r="42572" b="2592"/>
          <a:stretch/>
        </p:blipFill>
        <p:spPr>
          <a:xfrm>
            <a:off x="6672985" y="1"/>
            <a:ext cx="2471013" cy="2664258"/>
          </a:xfrm>
          <a:prstGeom prst="rect">
            <a:avLst/>
          </a:prstGeom>
        </p:spPr>
      </p:pic>
      <p:pic>
        <p:nvPicPr>
          <p:cNvPr id="4" name="Picture 3" descr="A close up of a logo&#10;&#10;Description automatically generated">
            <a:extLst>
              <a:ext uri="{FF2B5EF4-FFF2-40B4-BE49-F238E27FC236}">
                <a16:creationId xmlns:a16="http://schemas.microsoft.com/office/drawing/2014/main" id="{8685D007-25C3-DFC1-098E-54E6B87D93EA}"/>
              </a:ext>
            </a:extLst>
          </p:cNvPr>
          <p:cNvPicPr>
            <a:picLocks noChangeAspect="1"/>
          </p:cNvPicPr>
          <p:nvPr userDrawn="1"/>
        </p:nvPicPr>
        <p:blipFill>
          <a:blip r:embed="rId5"/>
          <a:stretch>
            <a:fillRect/>
          </a:stretch>
        </p:blipFill>
        <p:spPr>
          <a:xfrm>
            <a:off x="7099665" y="4621809"/>
            <a:ext cx="2044335" cy="521690"/>
          </a:xfrm>
          <a:prstGeom prst="rect">
            <a:avLst/>
          </a:prstGeom>
        </p:spPr>
      </p:pic>
    </p:spTree>
    <p:extLst>
      <p:ext uri="{BB962C8B-B14F-4D97-AF65-F5344CB8AC3E}">
        <p14:creationId xmlns:p14="http://schemas.microsoft.com/office/powerpoint/2010/main" val="329198960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6" name="Image 7">
            <a:extLst>
              <a:ext uri="{FF2B5EF4-FFF2-40B4-BE49-F238E27FC236}">
                <a16:creationId xmlns:a16="http://schemas.microsoft.com/office/drawing/2014/main" id="{B3CA169B-68DC-0974-0666-99E4FAD2F020}"/>
              </a:ext>
            </a:extLst>
          </p:cNvPr>
          <p:cNvPicPr>
            <a:picLocks noChangeAspect="1"/>
          </p:cNvPicPr>
          <p:nvPr userDrawn="1"/>
        </p:nvPicPr>
        <p:blipFill rotWithShape="1">
          <a:blip r:embed="rId2"/>
          <a:srcRect l="1159" t="999" r="51914" b="41770"/>
          <a:stretch/>
        </p:blipFill>
        <p:spPr>
          <a:xfrm>
            <a:off x="6998101" y="2526472"/>
            <a:ext cx="2145899" cy="2617028"/>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360000" y="1870902"/>
            <a:ext cx="8424000" cy="900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360000" y="2770902"/>
            <a:ext cx="8424000"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8784000" y="2590902"/>
            <a:ext cx="0" cy="0"/>
          </a:xfrm>
          <a:prstGeom prst="rect">
            <a:avLst/>
          </a:prstGeom>
          <a:solidFill>
            <a:schemeClr val="accent2"/>
          </a:solidFill>
        </p:spPr>
        <p:txBody>
          <a:bodyPr wrap="none" rtlCol="0" anchor="ctr">
            <a:spAutoFit/>
          </a:bodyPr>
          <a:lstStyle/>
          <a:p>
            <a:pPr algn="ctr"/>
            <a:endParaRPr lang="fr-FR" dirty="0">
              <a:latin typeface="+mn-lt"/>
            </a:endParaRPr>
          </a:p>
        </p:txBody>
      </p:sp>
      <p:pic>
        <p:nvPicPr>
          <p:cNvPr id="2" name="Graphic 1">
            <a:extLst>
              <a:ext uri="{FF2B5EF4-FFF2-40B4-BE49-F238E27FC236}">
                <a16:creationId xmlns:a16="http://schemas.microsoft.com/office/drawing/2014/main" id="{10E36C90-67E3-899B-7C44-67E2E16D5D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2476" y="4730753"/>
            <a:ext cx="2226046" cy="172711"/>
          </a:xfrm>
          <a:prstGeom prst="rect">
            <a:avLst/>
          </a:prstGeom>
        </p:spPr>
      </p:pic>
    </p:spTree>
    <p:extLst>
      <p:ext uri="{BB962C8B-B14F-4D97-AF65-F5344CB8AC3E}">
        <p14:creationId xmlns:p14="http://schemas.microsoft.com/office/powerpoint/2010/main" val="682124268"/>
      </p:ext>
    </p:extLst>
  </p:cSld>
  <p:clrMapOvr>
    <a:masterClrMapping/>
  </p:clrMapOvr>
  <p:extLst>
    <p:ext uri="{DCECCB84-F9BA-43D5-87BE-67443E8EF086}">
      <p15:sldGuideLst xmlns:p15="http://schemas.microsoft.com/office/powerpoint/2012/main">
        <p15:guide id="1" orient="horz" pos="3117">
          <p15:clr>
            <a:srgbClr val="FBAE40"/>
          </p15:clr>
        </p15:guide>
        <p15:guide id="2" pos="226">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3F4664B-C8B5-A6C9-96E9-67763E007C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pic>
        <p:nvPicPr>
          <p:cNvPr id="3" name="Image 7">
            <a:extLst>
              <a:ext uri="{FF2B5EF4-FFF2-40B4-BE49-F238E27FC236}">
                <a16:creationId xmlns:a16="http://schemas.microsoft.com/office/drawing/2014/main" id="{BAAE6AE3-4FAC-8B20-A09C-CC0868E90A76}"/>
              </a:ext>
            </a:extLst>
          </p:cNvPr>
          <p:cNvPicPr>
            <a:picLocks noChangeAspect="1"/>
          </p:cNvPicPr>
          <p:nvPr userDrawn="1"/>
        </p:nvPicPr>
        <p:blipFill rotWithShape="1">
          <a:blip r:embed="rId4"/>
          <a:srcRect l="7316" t="44485" r="16823" b="51781"/>
          <a:stretch/>
        </p:blipFill>
        <p:spPr>
          <a:xfrm>
            <a:off x="0" y="0"/>
            <a:ext cx="9144000" cy="450000"/>
          </a:xfrm>
          <a:prstGeom prst="rect">
            <a:avLst/>
          </a:prstGeom>
        </p:spPr>
      </p:pic>
      <p:sp>
        <p:nvSpPr>
          <p:cNvPr id="13" name="Text Placeholder 6"/>
          <p:cNvSpPr>
            <a:spLocks noGrp="1"/>
          </p:cNvSpPr>
          <p:nvPr>
            <p:ph type="body" sz="quarter" idx="12" hasCustomPrompt="1"/>
          </p:nvPr>
        </p:nvSpPr>
        <p:spPr>
          <a:xfrm>
            <a:off x="367118" y="1614329"/>
            <a:ext cx="8409764" cy="2700000"/>
          </a:xfrm>
          <a:prstGeom prst="rect">
            <a:avLst/>
          </a:prstGeom>
        </p:spPr>
        <p:txBody>
          <a:bodyPr>
            <a:noAutofit/>
          </a:bodyPr>
          <a:lstStyle>
            <a:lvl1pPr marL="0" indent="0">
              <a:buNone/>
              <a:defRPr sz="1600"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359999" y="485244"/>
            <a:ext cx="8409765" cy="432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359999" y="917244"/>
            <a:ext cx="8409765"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4">
            <a:extLst>
              <a:ext uri="{FF2B5EF4-FFF2-40B4-BE49-F238E27FC236}">
                <a16:creationId xmlns:a16="http://schemas.microsoft.com/office/drawing/2014/main" id="{810421AB-953B-1FA1-B82F-5DEBE153DF13}"/>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4CB48307-56F3-6E40-1AD0-15C847409A23}"/>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958944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5" name="Text Placeholder 18"/>
          <p:cNvSpPr>
            <a:spLocks noGrp="1"/>
          </p:cNvSpPr>
          <p:nvPr>
            <p:ph type="body" sz="quarter" idx="10"/>
          </p:nvPr>
        </p:nvSpPr>
        <p:spPr>
          <a:xfrm>
            <a:off x="468591" y="1700040"/>
            <a:ext cx="4510209" cy="223138"/>
          </a:xfrm>
        </p:spPr>
        <p:txBody>
          <a:bodyPr tIns="140400" anchor="ctr">
            <a:noAutofit/>
          </a:bodyPr>
          <a:lstStyle>
            <a:lvl1pPr marL="0" indent="0" rtl="0">
              <a:buFontTx/>
              <a:buNone/>
              <a:defRPr lang="en-US" sz="1700"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468591" y="1998365"/>
            <a:ext cx="4510208" cy="202856"/>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468591" y="2203200"/>
            <a:ext cx="4510208" cy="223200"/>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fr-CH" dirty="0"/>
              <a:t>Click to edit Master text style</a:t>
            </a:r>
          </a:p>
        </p:txBody>
      </p:sp>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442294" y="2903968"/>
            <a:ext cx="3776240" cy="10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defRPr/>
            </a:pPr>
            <a:endParaRPr lang="en-US" altLang="en-US" sz="1550" kern="1200" baseline="30000" dirty="0">
              <a:solidFill>
                <a:schemeClr val="tx1"/>
              </a:solidFill>
              <a:latin typeface="Arial Narrow" pitchFamily="34" charset="0"/>
              <a:ea typeface="MS PGothic" pitchFamily="34" charset="-128"/>
              <a:cs typeface="+mn-cs"/>
            </a:endParaRPr>
          </a:p>
          <a:p>
            <a:pPr eaLnBrk="1" hangingPunct="1">
              <a:defRPr/>
            </a:pPr>
            <a:r>
              <a:rPr lang="en-GB" altLang="en-US" sz="1550" b="1" kern="1200" baseline="30000" dirty="0">
                <a:solidFill>
                  <a:schemeClr val="tx1"/>
                </a:solidFill>
                <a:latin typeface="Arial Narrow" pitchFamily="34" charset="0"/>
                <a:ea typeface="MS PGothic" pitchFamily="34" charset="-128"/>
                <a:cs typeface="+mn-cs"/>
              </a:rPr>
              <a:t>European Society for Medical Oncology (ESMO)</a:t>
            </a:r>
          </a:p>
          <a:p>
            <a:pPr eaLnBrk="1" hangingPunct="1">
              <a:defRPr/>
            </a:pPr>
            <a:r>
              <a:rPr lang="en-US" altLang="en-US" sz="1550" kern="1200" baseline="30000" dirty="0">
                <a:solidFill>
                  <a:schemeClr val="tx1"/>
                </a:solidFill>
                <a:latin typeface="Arial Narrow" pitchFamily="34" charset="0"/>
                <a:ea typeface="MS PGothic" pitchFamily="34" charset="-128"/>
                <a:cs typeface="+mn-cs"/>
              </a:rPr>
              <a:t>Via Ginevra 4, CH-6900 Lugano</a:t>
            </a:r>
            <a:br>
              <a:rPr lang="en-US" altLang="en-US" sz="1550" kern="1200" baseline="30000" dirty="0">
                <a:solidFill>
                  <a:schemeClr val="tx1"/>
                </a:solidFill>
                <a:latin typeface="Arial Narrow" pitchFamily="34" charset="0"/>
                <a:ea typeface="MS PGothic" pitchFamily="34" charset="-128"/>
                <a:cs typeface="+mn-cs"/>
              </a:rPr>
            </a:br>
            <a:r>
              <a:rPr lang="en-US" altLang="en-US" sz="1550" kern="1200" baseline="30000" dirty="0">
                <a:solidFill>
                  <a:schemeClr val="tx1"/>
                </a:solidFill>
                <a:latin typeface="Arial Narrow" pitchFamily="34" charset="0"/>
                <a:ea typeface="MS PGothic" pitchFamily="34" charset="-128"/>
                <a:cs typeface="+mn-cs"/>
              </a:rPr>
              <a:t>T. +41 (0)91 973 19 00</a:t>
            </a:r>
            <a:br>
              <a:rPr lang="en-US" altLang="en-US" sz="1550" kern="1200" baseline="30000" dirty="0">
                <a:solidFill>
                  <a:schemeClr val="tx1"/>
                </a:solidFill>
                <a:latin typeface="Arial Narrow" pitchFamily="34" charset="0"/>
                <a:ea typeface="MS PGothic" pitchFamily="34" charset="-128"/>
                <a:cs typeface="+mn-cs"/>
              </a:rPr>
            </a:br>
            <a:r>
              <a:rPr lang="en-US" altLang="en-US" sz="1550" kern="1200" baseline="30000" dirty="0">
                <a:solidFill>
                  <a:schemeClr val="tx1"/>
                </a:solidFill>
                <a:latin typeface="Arial Narrow" pitchFamily="34" charset="0"/>
                <a:ea typeface="MS PGothic" pitchFamily="34" charset="-128"/>
                <a:cs typeface="+mn-cs"/>
              </a:rPr>
              <a:t>esmo@esmo.org</a:t>
            </a:r>
          </a:p>
          <a:p>
            <a:pPr eaLnBrk="1" hangingPunct="1">
              <a:defRPr/>
            </a:pPr>
            <a:endParaRPr lang="en-US" altLang="en-US" sz="1800" baseline="30000" dirty="0">
              <a:solidFill>
                <a:schemeClr val="tx1"/>
              </a:solidFill>
              <a:latin typeface="Arial Narrow" pitchFamily="34" charset="0"/>
            </a:endParaRPr>
          </a:p>
        </p:txBody>
      </p:sp>
      <p:sp>
        <p:nvSpPr>
          <p:cNvPr id="15" name="Text Placeholder 18">
            <a:extLst>
              <a:ext uri="{FF2B5EF4-FFF2-40B4-BE49-F238E27FC236}">
                <a16:creationId xmlns:a16="http://schemas.microsoft.com/office/drawing/2014/main" id="{9D2741BD-B7FD-4467-9376-60BFD87166F5}"/>
              </a:ext>
            </a:extLst>
          </p:cNvPr>
          <p:cNvSpPr>
            <a:spLocks noGrp="1"/>
          </p:cNvSpPr>
          <p:nvPr>
            <p:ph type="body" sz="quarter" idx="13" hasCustomPrompt="1"/>
          </p:nvPr>
        </p:nvSpPr>
        <p:spPr>
          <a:xfrm>
            <a:off x="4884842" y="4717405"/>
            <a:ext cx="3984758" cy="230833"/>
          </a:xfrm>
        </p:spPr>
        <p:txBody>
          <a:bodyPr bIns="234000">
            <a:noAutofit/>
          </a:bodyPr>
          <a:lstStyle>
            <a:lvl1pPr marL="0" indent="0" algn="r">
              <a:buFontTx/>
              <a:buNone/>
              <a:defRPr sz="1200" b="0">
                <a:solidFill>
                  <a:srgbClr val="853D93"/>
                </a:solidFill>
                <a:latin typeface="Helvetica LT Std Cond Blk" panose="020B0806030502050204" pitchFamily="34" charset="0"/>
              </a:defRPr>
            </a:lvl1pPr>
          </a:lstStyle>
          <a:p>
            <a:pPr lvl="0"/>
            <a:r>
              <a:rPr lang="en-US" dirty="0"/>
              <a:t>esmo.org</a:t>
            </a:r>
          </a:p>
        </p:txBody>
      </p:sp>
      <p:pic>
        <p:nvPicPr>
          <p:cNvPr id="16" name="Picture 15" descr="A picture containing object, clock&#10;&#10;Description automatically generated">
            <a:extLst>
              <a:ext uri="{FF2B5EF4-FFF2-40B4-BE49-F238E27FC236}">
                <a16:creationId xmlns:a16="http://schemas.microsoft.com/office/drawing/2014/main" id="{61803895-BF28-420F-B133-40FF555F1895}"/>
              </a:ext>
            </a:extLst>
          </p:cNvPr>
          <p:cNvPicPr>
            <a:picLocks noChangeAspect="1"/>
          </p:cNvPicPr>
          <p:nvPr userDrawn="1"/>
        </p:nvPicPr>
        <p:blipFill>
          <a:blip r:embed="rId2"/>
          <a:stretch>
            <a:fillRect/>
          </a:stretch>
        </p:blipFill>
        <p:spPr>
          <a:xfrm>
            <a:off x="468591" y="470623"/>
            <a:ext cx="3450267" cy="67453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31AAC64-AC96-49A6-832B-A8B23FD4F4DD}"/>
              </a:ext>
            </a:extLst>
          </p:cNvPr>
          <p:cNvPicPr>
            <a:picLocks noChangeAspect="1"/>
          </p:cNvPicPr>
          <p:nvPr userDrawn="1"/>
        </p:nvPicPr>
        <p:blipFill>
          <a:blip r:embed="rId3"/>
          <a:stretch>
            <a:fillRect/>
          </a:stretch>
        </p:blipFill>
        <p:spPr>
          <a:xfrm>
            <a:off x="468591" y="4680471"/>
            <a:ext cx="1008000" cy="262015"/>
          </a:xfrm>
          <a:prstGeom prst="rect">
            <a:avLst/>
          </a:prstGeom>
        </p:spPr>
      </p:pic>
      <p:pic>
        <p:nvPicPr>
          <p:cNvPr id="19" name="Picture 18" descr="A picture containing building, open, racket, window&#10;&#10;Description automatically generated">
            <a:extLst>
              <a:ext uri="{FF2B5EF4-FFF2-40B4-BE49-F238E27FC236}">
                <a16:creationId xmlns:a16="http://schemas.microsoft.com/office/drawing/2014/main" id="{78EF8752-4CB0-438F-ADF0-468EC5E47A02}"/>
              </a:ext>
            </a:extLst>
          </p:cNvPr>
          <p:cNvPicPr>
            <a:picLocks noChangeAspect="1"/>
          </p:cNvPicPr>
          <p:nvPr userDrawn="1"/>
        </p:nvPicPr>
        <p:blipFill rotWithShape="1">
          <a:blip r:embed="rId4"/>
          <a:srcRect t="22242" r="30065" b="11754"/>
          <a:stretch/>
        </p:blipFill>
        <p:spPr>
          <a:xfrm>
            <a:off x="4392399" y="-1"/>
            <a:ext cx="4751601" cy="4484537"/>
          </a:xfrm>
          <a:prstGeom prst="rect">
            <a:avLst/>
          </a:prstGeom>
        </p:spPr>
      </p:pic>
    </p:spTree>
    <p:extLst>
      <p:ext uri="{BB962C8B-B14F-4D97-AF65-F5344CB8AC3E}">
        <p14:creationId xmlns:p14="http://schemas.microsoft.com/office/powerpoint/2010/main" val="2229668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367118" y="1614329"/>
            <a:ext cx="8409764" cy="2700000"/>
          </a:xfrm>
          <a:prstGeom prst="rect">
            <a:avLst/>
          </a:prstGeom>
        </p:spPr>
        <p:txBody>
          <a:bodyPr>
            <a:noAutofit/>
          </a:bodyPr>
          <a:lstStyle>
            <a:lvl1pPr marL="0" indent="0">
              <a:buNone/>
              <a:defRPr sz="1600"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359999" y="485244"/>
            <a:ext cx="8409765" cy="432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359999" y="917244"/>
            <a:ext cx="8409765"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Graphic 1">
            <a:extLst>
              <a:ext uri="{FF2B5EF4-FFF2-40B4-BE49-F238E27FC236}">
                <a16:creationId xmlns:a16="http://schemas.microsoft.com/office/drawing/2014/main" id="{82828C1A-D853-7779-BEA8-4C1831A5D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spTree>
    <p:extLst>
      <p:ext uri="{BB962C8B-B14F-4D97-AF65-F5344CB8AC3E}">
        <p14:creationId xmlns:p14="http://schemas.microsoft.com/office/powerpoint/2010/main" val="2262728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67119" y="1590959"/>
            <a:ext cx="4204882" cy="2723050"/>
          </a:xfrm>
          <a:prstGeom prst="rect">
            <a:avLst/>
          </a:prstGeo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4572000" y="1591279"/>
            <a:ext cx="4204882" cy="2723049"/>
          </a:xfrm>
          <a:prstGeom prst="rect">
            <a:avLst/>
          </a:prstGeom>
        </p:spPr>
        <p:txBody>
          <a:bodyPr>
            <a:noAutofit/>
          </a:bodyPr>
          <a:lstStyle>
            <a:lvl1pPr marL="0" indent="0">
              <a:buNone/>
              <a:defRPr sz="1600" baseline="0">
                <a:solidFill>
                  <a:schemeClr val="tx1">
                    <a:lumMod val="75000"/>
                    <a:lumOff val="25000"/>
                  </a:schemeClr>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360000" y="485244"/>
            <a:ext cx="8409766" cy="432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360000" y="917244"/>
            <a:ext cx="8409766"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Box 4">
            <a:extLst>
              <a:ext uri="{FF2B5EF4-FFF2-40B4-BE49-F238E27FC236}">
                <a16:creationId xmlns:a16="http://schemas.microsoft.com/office/drawing/2014/main" id="{BF70F8C5-E68A-9352-0257-3229D3B0460E}"/>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269B08A0-083C-B8BB-DECE-F33E055CCE4A}"/>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Graphic 1">
            <a:extLst>
              <a:ext uri="{FF2B5EF4-FFF2-40B4-BE49-F238E27FC236}">
                <a16:creationId xmlns:a16="http://schemas.microsoft.com/office/drawing/2014/main" id="{43EFE13E-1AA5-6842-5400-814D8F4477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spTree>
    <p:extLst>
      <p:ext uri="{BB962C8B-B14F-4D97-AF65-F5344CB8AC3E}">
        <p14:creationId xmlns:p14="http://schemas.microsoft.com/office/powerpoint/2010/main" val="22326430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45566" y="2818816"/>
            <a:ext cx="8445551" cy="1495513"/>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352882" y="485244"/>
            <a:ext cx="8431118" cy="432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352882" y="917244"/>
            <a:ext cx="8431118"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360000" y="1614329"/>
            <a:ext cx="8431118" cy="1204487"/>
          </a:xfrm>
          <a:prstGeom prst="rect">
            <a:avLst/>
          </a:prstGeom>
        </p:spPr>
        <p:txBody>
          <a:bodyPr>
            <a:noAutofit/>
          </a:bodyPr>
          <a:lstStyle>
            <a:lvl1pPr marL="0" indent="0">
              <a:buNone/>
              <a:defRPr sz="1600" baseline="0">
                <a:solidFill>
                  <a:schemeClr val="tx1">
                    <a:lumMod val="75000"/>
                    <a:lumOff val="25000"/>
                  </a:schemeClr>
                </a:solidFill>
              </a:defRPr>
            </a:lvl1pPr>
          </a:lstStyle>
          <a:p>
            <a:pPr lvl="0"/>
            <a:r>
              <a:rPr lang="en-US" dirty="0"/>
              <a:t>Click to edit Master text styles</a:t>
            </a:r>
          </a:p>
        </p:txBody>
      </p:sp>
      <p:sp>
        <p:nvSpPr>
          <p:cNvPr id="7" name="TextBox 4">
            <a:extLst>
              <a:ext uri="{FF2B5EF4-FFF2-40B4-BE49-F238E27FC236}">
                <a16:creationId xmlns:a16="http://schemas.microsoft.com/office/drawing/2014/main" id="{055BE348-D0FE-F68D-BBAD-7952FF6F3AF8}"/>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8B149236-0DC6-DA50-08AE-D551CDB2A615}"/>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Graphic 1">
            <a:extLst>
              <a:ext uri="{FF2B5EF4-FFF2-40B4-BE49-F238E27FC236}">
                <a16:creationId xmlns:a16="http://schemas.microsoft.com/office/drawing/2014/main" id="{A0AD7F6E-D5E1-FF14-B362-496BEB9B1E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spTree>
    <p:extLst>
      <p:ext uri="{BB962C8B-B14F-4D97-AF65-F5344CB8AC3E}">
        <p14:creationId xmlns:p14="http://schemas.microsoft.com/office/powerpoint/2010/main" val="164369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0000" y="1614328"/>
            <a:ext cx="8424000" cy="2699999"/>
          </a:xfrm>
          <a:prstGeom prst="rect">
            <a:avLst/>
          </a:prstGeom>
        </p:spPr>
        <p:txBody>
          <a:bodyPr>
            <a:noAutofit/>
          </a:bodyPr>
          <a:lstStyle>
            <a:lvl1pPr>
              <a:buClr>
                <a:srgbClr val="EA558A"/>
              </a:buClr>
              <a:defRPr>
                <a:solidFill>
                  <a:schemeClr val="tx1">
                    <a:lumMod val="75000"/>
                    <a:lumOff val="25000"/>
                  </a:schemeClr>
                </a:solidFill>
              </a:defRPr>
            </a:lvl1pPr>
            <a:lvl2pPr>
              <a:buClr>
                <a:srgbClr val="EA558A"/>
              </a:buClr>
              <a:defRPr>
                <a:solidFill>
                  <a:schemeClr val="tx1">
                    <a:lumMod val="75000"/>
                    <a:lumOff val="25000"/>
                  </a:schemeClr>
                </a:solidFill>
              </a:defRPr>
            </a:lvl2pPr>
            <a:lvl3pPr>
              <a:buClr>
                <a:srgbClr val="EA558A"/>
              </a:buCl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352881" y="485244"/>
            <a:ext cx="8424002" cy="432000"/>
          </a:xfrm>
          <a:prstGeom prst="rect">
            <a:avLst/>
          </a:prstGeom>
        </p:spPr>
        <p:txBody>
          <a:bodyPr anchor="t">
            <a:noAutofit/>
          </a:bodyPr>
          <a:lstStyle>
            <a:lvl1pPr algn="l">
              <a:lnSpc>
                <a:spcPct val="80000"/>
              </a:lnSpc>
              <a:defRPr sz="2800" b="1" i="0" cap="all">
                <a:solidFill>
                  <a:srgbClr val="C7095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352881" y="917244"/>
            <a:ext cx="8424002" cy="450000"/>
          </a:xfrm>
          <a:prstGeom prst="rect">
            <a:avLst/>
          </a:prstGeom>
        </p:spPr>
        <p:txBody>
          <a:bodyPr anchor="t">
            <a:noAutofit/>
          </a:bodyPr>
          <a:lstStyle>
            <a:lvl1pPr marL="0" indent="0" algn="l">
              <a:buNone/>
              <a:defRPr sz="2000">
                <a:solidFill>
                  <a:srgbClr val="E61D78"/>
                </a:solidFill>
                <a:latin typeface="+mn-lt"/>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A3E5BA2A-6D5F-C0C1-259F-58853D5D2834}"/>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FD24CB7B-599B-2C3B-1A69-AFB0164AD004}"/>
              </a:ext>
            </a:extLst>
          </p:cNvPr>
          <p:cNvSpPr txBox="1">
            <a:spLocks noGrp="1"/>
          </p:cNvSpPr>
          <p:nvPr>
            <p:ph type="body" idx="14"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Graphic 1">
            <a:extLst>
              <a:ext uri="{FF2B5EF4-FFF2-40B4-BE49-F238E27FC236}">
                <a16:creationId xmlns:a16="http://schemas.microsoft.com/office/drawing/2014/main" id="{30E6BF86-C23B-468D-3811-46DCF7F5BD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spTree>
    <p:extLst>
      <p:ext uri="{BB962C8B-B14F-4D97-AF65-F5344CB8AC3E}">
        <p14:creationId xmlns:p14="http://schemas.microsoft.com/office/powerpoint/2010/main" val="39693204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15FC2D28-59C5-FC59-BAA5-DCF983AAFA38}"/>
              </a:ext>
            </a:extLst>
          </p:cNvPr>
          <p:cNvSpPr txBox="1"/>
          <p:nvPr userDrawn="1"/>
        </p:nvSpPr>
        <p:spPr>
          <a:xfrm>
            <a:off x="4383715" y="4802037"/>
            <a:ext cx="4503870" cy="144000"/>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8BFB4"/>
                </a:solidFill>
                <a:effectLst/>
                <a:latin typeface="Arial Narrow" panose="020B0606020202030204" pitchFamily="34" charset="0"/>
              </a:rPr>
              <a:t>Content of this presentation is copyright</a:t>
            </a:r>
            <a:r>
              <a:rPr lang="en-CH" sz="900" b="0" i="0" dirty="0">
                <a:solidFill>
                  <a:srgbClr val="F8BFB4"/>
                </a:solidFill>
                <a:effectLst/>
                <a:latin typeface="Arial Narrow" panose="020B0606020202030204" pitchFamily="34" charset="0"/>
              </a:rPr>
              <a:t> </a:t>
            </a:r>
            <a:r>
              <a:rPr lang="en-US" sz="900" b="0" i="0" dirty="0">
                <a:solidFill>
                  <a:srgbClr val="F8BFB4"/>
                </a:solidFill>
                <a:effectLst/>
                <a:latin typeface="Arial Narrow" panose="020B0606020202030204" pitchFamily="34" charset="0"/>
              </a:rPr>
              <a:t>and responsibility of the author. Permission is required for re-use</a:t>
            </a:r>
            <a:r>
              <a:rPr lang="en-CH" sz="900" b="0" i="0" dirty="0">
                <a:solidFill>
                  <a:srgbClr val="F8BFB4"/>
                </a:solidFill>
                <a:effectLst/>
                <a:latin typeface="Arial Narrow" panose="020B0606020202030204" pitchFamily="34" charset="0"/>
              </a:rPr>
              <a:t>.</a:t>
            </a:r>
            <a:endParaRPr lang="en-US" sz="900" b="0" i="0" dirty="0">
              <a:solidFill>
                <a:srgbClr val="F8BFB4"/>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C5C79E24-B503-ABCD-C85F-8FAE1E7AEE73}"/>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7095A"/>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Graphic 1">
            <a:extLst>
              <a:ext uri="{FF2B5EF4-FFF2-40B4-BE49-F238E27FC236}">
                <a16:creationId xmlns:a16="http://schemas.microsoft.com/office/drawing/2014/main" id="{C7A458C3-0415-35C1-CD8B-386EE6085D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476" y="4730753"/>
            <a:ext cx="2226046" cy="172711"/>
          </a:xfrm>
          <a:prstGeom prst="rect">
            <a:avLst/>
          </a:prstGeom>
        </p:spPr>
      </p:pic>
      <p:pic>
        <p:nvPicPr>
          <p:cNvPr id="4" name="Image 7">
            <a:extLst>
              <a:ext uri="{FF2B5EF4-FFF2-40B4-BE49-F238E27FC236}">
                <a16:creationId xmlns:a16="http://schemas.microsoft.com/office/drawing/2014/main" id="{A98F7761-1342-DC17-C003-26DD16FA71F5}"/>
              </a:ext>
            </a:extLst>
          </p:cNvPr>
          <p:cNvPicPr>
            <a:picLocks noChangeAspect="1"/>
          </p:cNvPicPr>
          <p:nvPr userDrawn="1"/>
        </p:nvPicPr>
        <p:blipFill rotWithShape="1">
          <a:blip r:embed="rId4"/>
          <a:srcRect l="1159" t="36737" r="42572" b="2592"/>
          <a:stretch/>
        </p:blipFill>
        <p:spPr>
          <a:xfrm>
            <a:off x="7130580" y="0"/>
            <a:ext cx="2013419" cy="2170878"/>
          </a:xfrm>
          <a:prstGeom prst="rect">
            <a:avLst/>
          </a:prstGeom>
        </p:spPr>
      </p:pic>
    </p:spTree>
    <p:extLst>
      <p:ext uri="{BB962C8B-B14F-4D97-AF65-F5344CB8AC3E}">
        <p14:creationId xmlns:p14="http://schemas.microsoft.com/office/powerpoint/2010/main" val="3335554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383132" y="3763908"/>
            <a:ext cx="41034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200" b="1" kern="1200" baseline="0" dirty="0">
                <a:solidFill>
                  <a:srgbClr val="F8BFB4"/>
                </a:solidFill>
                <a:latin typeface="+mj-lt"/>
                <a:ea typeface="MS PGothic" pitchFamily="34" charset="-128"/>
                <a:cs typeface="+mn-cs"/>
              </a:rPr>
              <a:t>European Society for Medical Oncology (ESMO)</a:t>
            </a:r>
          </a:p>
          <a:p>
            <a:pPr eaLnBrk="1" hangingPunct="1">
              <a:lnSpc>
                <a:spcPct val="100000"/>
              </a:lnSpc>
              <a:defRPr/>
            </a:pPr>
            <a:r>
              <a:rPr lang="en-US" altLang="en-US" sz="1200" kern="1200" baseline="0" dirty="0">
                <a:solidFill>
                  <a:srgbClr val="F8BFB4"/>
                </a:solidFill>
                <a:latin typeface="+mj-lt"/>
                <a:ea typeface="MS PGothic" pitchFamily="34" charset="-128"/>
                <a:cs typeface="+mn-cs"/>
              </a:rPr>
              <a:t>Via Ginevra 4, CH-6900 Lugano</a:t>
            </a:r>
            <a:br>
              <a:rPr lang="en-US" altLang="en-US" sz="1200" kern="1200" baseline="0" dirty="0">
                <a:solidFill>
                  <a:srgbClr val="F8BFB4"/>
                </a:solidFill>
                <a:latin typeface="+mj-lt"/>
                <a:ea typeface="MS PGothic" pitchFamily="34" charset="-128"/>
                <a:cs typeface="+mn-cs"/>
              </a:rPr>
            </a:br>
            <a:r>
              <a:rPr lang="en-US" altLang="en-US" sz="1200" kern="1200" baseline="0" dirty="0">
                <a:solidFill>
                  <a:srgbClr val="F8BFB4"/>
                </a:solidFill>
                <a:latin typeface="+mj-lt"/>
                <a:ea typeface="MS PGothic" pitchFamily="34" charset="-128"/>
                <a:cs typeface="+mn-cs"/>
              </a:rPr>
              <a:t>T. +41 (0)91 973 19 00</a:t>
            </a:r>
            <a:br>
              <a:rPr lang="en-US" altLang="en-US" sz="1200" kern="1200" baseline="0" dirty="0">
                <a:solidFill>
                  <a:srgbClr val="F8BFB4"/>
                </a:solidFill>
                <a:latin typeface="+mj-lt"/>
                <a:ea typeface="MS PGothic" pitchFamily="34" charset="-128"/>
                <a:cs typeface="+mn-cs"/>
              </a:rPr>
            </a:br>
            <a:r>
              <a:rPr lang="en-US" altLang="en-US" sz="1200" kern="1200" baseline="0" dirty="0" err="1">
                <a:solidFill>
                  <a:srgbClr val="F8BFB4"/>
                </a:solidFill>
                <a:latin typeface="+mj-lt"/>
                <a:ea typeface="MS PGothic" pitchFamily="34" charset="-128"/>
                <a:cs typeface="+mn-cs"/>
              </a:rPr>
              <a:t>esmo@esmo.org</a:t>
            </a:r>
            <a:br>
              <a:rPr lang="en-US" altLang="en-US" sz="1200" kern="1200" baseline="0" dirty="0">
                <a:solidFill>
                  <a:srgbClr val="E61D78"/>
                </a:solidFill>
                <a:latin typeface="+mj-lt"/>
                <a:ea typeface="MS PGothic" pitchFamily="34" charset="-128"/>
                <a:cs typeface="+mn-cs"/>
              </a:rPr>
            </a:br>
            <a:endParaRPr lang="en-US" altLang="en-US" sz="1200" kern="1200" baseline="0" dirty="0">
              <a:solidFill>
                <a:srgbClr val="E61D78"/>
              </a:solidFill>
              <a:latin typeface="+mj-lt"/>
              <a:ea typeface="MS PGothic" pitchFamily="34" charset="-128"/>
              <a:cs typeface="+mn-cs"/>
            </a:endParaRPr>
          </a:p>
          <a:p>
            <a:pPr eaLnBrk="1" hangingPunct="1">
              <a:lnSpc>
                <a:spcPct val="100000"/>
              </a:lnSpc>
              <a:defRPr/>
            </a:pPr>
            <a:r>
              <a:rPr lang="en-US" altLang="en-US" sz="1200" b="1" kern="1200" baseline="0" dirty="0" err="1">
                <a:solidFill>
                  <a:srgbClr val="F8BFB4"/>
                </a:solidFill>
                <a:latin typeface="+mj-lt"/>
                <a:ea typeface="MS PGothic" pitchFamily="34" charset="-128"/>
                <a:cs typeface="+mn-cs"/>
              </a:rPr>
              <a:t>esmo.org</a:t>
            </a:r>
            <a:endParaRPr lang="en-US" altLang="en-US" sz="1200" b="1" kern="1200" baseline="0" dirty="0">
              <a:solidFill>
                <a:srgbClr val="F8BFB4"/>
              </a:solidFill>
              <a:latin typeface="+mj-lt"/>
              <a:ea typeface="MS PGothic" pitchFamily="34" charset="-128"/>
              <a:cs typeface="+mn-cs"/>
            </a:endParaRP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385638" y="2081317"/>
            <a:ext cx="4212001" cy="1200330"/>
          </a:xfrm>
          <a:prstGeom prst="rect">
            <a:avLst/>
          </a:prstGeom>
        </p:spPr>
        <p:txBody>
          <a:bodyPr tIns="46800" bIns="234000" anchor="t">
            <a:noAutofit/>
          </a:bodyPr>
          <a:lstStyle>
            <a:lvl1pPr marL="0" indent="0">
              <a:buFontTx/>
              <a:buNone/>
              <a:defRPr sz="1200" b="1">
                <a:solidFill>
                  <a:srgbClr val="C7095A"/>
                </a:solidFill>
                <a:latin typeface="+mn-lt"/>
              </a:defRPr>
            </a:lvl1pPr>
          </a:lstStyle>
          <a:p>
            <a:pPr lvl="0"/>
            <a:r>
              <a:rPr lang="en-US" dirty="0"/>
              <a:t>Click to edit Master text styles</a:t>
            </a:r>
          </a:p>
        </p:txBody>
      </p:sp>
      <p:pic>
        <p:nvPicPr>
          <p:cNvPr id="2" name="Image 7">
            <a:extLst>
              <a:ext uri="{FF2B5EF4-FFF2-40B4-BE49-F238E27FC236}">
                <a16:creationId xmlns:a16="http://schemas.microsoft.com/office/drawing/2014/main" id="{8143BA7D-AAFC-0159-D57A-265BD439CD83}"/>
              </a:ext>
            </a:extLst>
          </p:cNvPr>
          <p:cNvPicPr>
            <a:picLocks noChangeAspect="1"/>
          </p:cNvPicPr>
          <p:nvPr userDrawn="1"/>
        </p:nvPicPr>
        <p:blipFill rotWithShape="1">
          <a:blip r:embed="rId2"/>
          <a:srcRect l="1159" t="36737" r="42572" b="2592"/>
          <a:stretch/>
        </p:blipFill>
        <p:spPr>
          <a:xfrm>
            <a:off x="6672985" y="1"/>
            <a:ext cx="2471013" cy="2664258"/>
          </a:xfrm>
          <a:prstGeom prst="rect">
            <a:avLst/>
          </a:prstGeom>
        </p:spPr>
      </p:pic>
      <p:pic>
        <p:nvPicPr>
          <p:cNvPr id="3" name="Graphic 2">
            <a:extLst>
              <a:ext uri="{FF2B5EF4-FFF2-40B4-BE49-F238E27FC236}">
                <a16:creationId xmlns:a16="http://schemas.microsoft.com/office/drawing/2014/main" id="{DF9044CF-29DA-24DC-19CE-B90E151BC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884" y="510801"/>
            <a:ext cx="3525982" cy="479637"/>
          </a:xfrm>
          <a:prstGeom prst="rect">
            <a:avLst/>
          </a:prstGeom>
        </p:spPr>
      </p:pic>
    </p:spTree>
    <p:extLst>
      <p:ext uri="{BB962C8B-B14F-4D97-AF65-F5344CB8AC3E}">
        <p14:creationId xmlns:p14="http://schemas.microsoft.com/office/powerpoint/2010/main" val="15226901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0875" y="273844"/>
            <a:ext cx="8599281" cy="994172"/>
          </a:xfrm>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270875" y="4733925"/>
            <a:ext cx="8599281" cy="256224"/>
          </a:xfrm>
        </p:spPr>
        <p:txBody>
          <a:bodyPr>
            <a:noAutofit/>
          </a:bodyPr>
          <a:lstStyle>
            <a:lvl1pPr marL="0" indent="0" algn="r">
              <a:buNone/>
              <a:defRPr sz="1350" b="1" baseline="0"/>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add citation</a:t>
            </a:r>
          </a:p>
        </p:txBody>
      </p:sp>
    </p:spTree>
    <p:extLst>
      <p:ext uri="{BB962C8B-B14F-4D97-AF65-F5344CB8AC3E}">
        <p14:creationId xmlns:p14="http://schemas.microsoft.com/office/powerpoint/2010/main" val="23099547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1599"/>
            <a:ext cx="82296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2584572" y="4895443"/>
            <a:ext cx="3044006" cy="248057"/>
          </a:xfrm>
        </p:spPr>
        <p:txBody>
          <a:bodyPr lIns="0" tIns="0" rIns="0" bIns="0" anchor="t"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1319570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2" name="Marcador de fecha 3"/>
          <p:cNvSpPr>
            <a:spLocks noGrp="1"/>
          </p:cNvSpPr>
          <p:nvPr>
            <p:ph type="dt" sz="half" idx="10"/>
          </p:nvPr>
        </p:nvSpPr>
        <p:spPr>
          <a:xfrm>
            <a:off x="457200" y="4767265"/>
            <a:ext cx="2133600" cy="275035"/>
          </a:xfrm>
          <a:prstGeom prst="rect">
            <a:avLst/>
          </a:prstGeom>
        </p:spPr>
        <p:txBody>
          <a:bodyPr/>
          <a:lstStyle>
            <a:lvl1pPr>
              <a:defRPr/>
            </a:lvl1pPr>
          </a:lstStyle>
          <a:p>
            <a:pPr>
              <a:defRPr/>
            </a:pPr>
            <a:fld id="{DE048934-837A-40B5-8047-C103451FF369}" type="datetimeFigureOut">
              <a:rPr lang="es-ES" altLang="es-ES">
                <a:solidFill>
                  <a:prstClr val="black"/>
                </a:solidFill>
              </a:rPr>
              <a:pPr>
                <a:defRPr/>
              </a:pPr>
              <a:t>07/11/2025</a:t>
            </a:fld>
            <a:endParaRPr lang="es-ES" altLang="es-ES">
              <a:solidFill>
                <a:prstClr val="black"/>
              </a:solidFill>
            </a:endParaRPr>
          </a:p>
        </p:txBody>
      </p:sp>
      <p:sp>
        <p:nvSpPr>
          <p:cNvPr id="3" name="Marcador de pie de página 4"/>
          <p:cNvSpPr>
            <a:spLocks noGrp="1"/>
          </p:cNvSpPr>
          <p:nvPr>
            <p:ph type="ftr" sz="quarter" idx="11"/>
          </p:nvPr>
        </p:nvSpPr>
        <p:spPr>
          <a:xfrm>
            <a:off x="3124200" y="4767265"/>
            <a:ext cx="2895600" cy="275035"/>
          </a:xfrm>
          <a:prstGeom prst="rect">
            <a:avLst/>
          </a:prstGeom>
        </p:spPr>
        <p:txBody>
          <a:bodyPr/>
          <a:lstStyle>
            <a:lvl1pPr>
              <a:defRPr/>
            </a:lvl1pPr>
          </a:lstStyle>
          <a:p>
            <a:pPr>
              <a:defRPr/>
            </a:pPr>
            <a:endParaRPr lang="es-ES">
              <a:solidFill>
                <a:prstClr val="black"/>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CCC88369-3437-4D31-BF1E-22D168E6F95A}" type="slidenum">
              <a:rPr lang="es-ES" altLang="es-ES"/>
              <a:pPr>
                <a:defRPr/>
              </a:pPr>
              <a:t>‹#›</a:t>
            </a:fld>
            <a:endParaRPr lang="es-ES" altLang="es-ES"/>
          </a:p>
        </p:txBody>
      </p:sp>
    </p:spTree>
    <p:extLst>
      <p:ext uri="{BB962C8B-B14F-4D97-AF65-F5344CB8AC3E}">
        <p14:creationId xmlns:p14="http://schemas.microsoft.com/office/powerpoint/2010/main" val="1707797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Diapositiva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CFBCB0A-3E5E-1950-7196-5BBCFAEF43EA}"/>
              </a:ext>
            </a:extLst>
          </p:cNvPr>
          <p:cNvPicPr>
            <a:picLocks noChangeAspect="1"/>
          </p:cNvPicPr>
          <p:nvPr userDrawn="1"/>
        </p:nvPicPr>
        <p:blipFill>
          <a:blip r:embed="rId2"/>
          <a:stretch>
            <a:fillRect/>
          </a:stretch>
        </p:blipFill>
        <p:spPr>
          <a:xfrm>
            <a:off x="8105775" y="156210"/>
            <a:ext cx="862966" cy="862966"/>
          </a:xfrm>
          <a:prstGeom prst="rect">
            <a:avLst/>
          </a:prstGeom>
        </p:spPr>
      </p:pic>
      <p:sp>
        <p:nvSpPr>
          <p:cNvPr id="8" name="Rettangolo 7">
            <a:extLst>
              <a:ext uri="{FF2B5EF4-FFF2-40B4-BE49-F238E27FC236}">
                <a16:creationId xmlns:a16="http://schemas.microsoft.com/office/drawing/2014/main" id="{D8903501-76A6-1563-C38B-C5D6AAEBE614}"/>
              </a:ext>
            </a:extLst>
          </p:cNvPr>
          <p:cNvSpPr/>
          <p:nvPr userDrawn="1"/>
        </p:nvSpPr>
        <p:spPr>
          <a:xfrm>
            <a:off x="175260" y="156210"/>
            <a:ext cx="7749540" cy="636008"/>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olo 8">
            <a:extLst>
              <a:ext uri="{FF2B5EF4-FFF2-40B4-BE49-F238E27FC236}">
                <a16:creationId xmlns:a16="http://schemas.microsoft.com/office/drawing/2014/main" id="{9DEA3D92-3DD6-6084-E493-41EC65377B08}"/>
              </a:ext>
            </a:extLst>
          </p:cNvPr>
          <p:cNvSpPr>
            <a:spLocks noGrp="1"/>
          </p:cNvSpPr>
          <p:nvPr>
            <p:ph type="title"/>
          </p:nvPr>
        </p:nvSpPr>
        <p:spPr>
          <a:xfrm>
            <a:off x="321223" y="290703"/>
            <a:ext cx="7447236" cy="390671"/>
          </a:xfrm>
        </p:spPr>
        <p:txBody>
          <a:bodyPr>
            <a:noAutofit/>
          </a:bodyPr>
          <a:lstStyle>
            <a:lvl1pPr>
              <a:defRPr sz="255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10" name="Immagine 9">
            <a:extLst>
              <a:ext uri="{FF2B5EF4-FFF2-40B4-BE49-F238E27FC236}">
                <a16:creationId xmlns:a16="http://schemas.microsoft.com/office/drawing/2014/main" id="{E183DFD9-5F2C-9D71-3D24-D3CA81D6C0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94852" y="4753304"/>
            <a:ext cx="973888" cy="283010"/>
          </a:xfrm>
          <a:prstGeom prst="rect">
            <a:avLst/>
          </a:prstGeom>
        </p:spPr>
      </p:pic>
      <p:pic>
        <p:nvPicPr>
          <p:cNvPr id="12" name="Elemento grafico 11">
            <a:extLst>
              <a:ext uri="{FF2B5EF4-FFF2-40B4-BE49-F238E27FC236}">
                <a16:creationId xmlns:a16="http://schemas.microsoft.com/office/drawing/2014/main" id="{C00BEBD6-BEE7-9B45-469C-3560FCDF9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7163" y="2679581"/>
            <a:ext cx="4019550" cy="4147445"/>
          </a:xfrm>
          <a:prstGeom prst="rect">
            <a:avLst/>
          </a:prstGeom>
        </p:spPr>
      </p:pic>
    </p:spTree>
    <p:extLst>
      <p:ext uri="{BB962C8B-B14F-4D97-AF65-F5344CB8AC3E}">
        <p14:creationId xmlns:p14="http://schemas.microsoft.com/office/powerpoint/2010/main" val="101368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A2CD2-2FF0-0A47-B748-96E544DE241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4F88-2FAC-0F40-8374-E621AA8C35F5}" type="slidenum">
              <a:rPr lang="en-US" smtClean="0"/>
              <a:t>‹#›</a:t>
            </a:fld>
            <a:endParaRPr lang="en-US"/>
          </a:p>
        </p:txBody>
      </p:sp>
    </p:spTree>
    <p:extLst>
      <p:ext uri="{BB962C8B-B14F-4D97-AF65-F5344CB8AC3E}">
        <p14:creationId xmlns:p14="http://schemas.microsoft.com/office/powerpoint/2010/main" val="1660944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able/Figure">
    <p:spTree>
      <p:nvGrpSpPr>
        <p:cNvPr id="1" name=""/>
        <p:cNvGrpSpPr/>
        <p:nvPr/>
      </p:nvGrpSpPr>
      <p:grpSpPr>
        <a:xfrm>
          <a:off x="0" y="0"/>
          <a:ext cx="0" cy="0"/>
          <a:chOff x="0" y="0"/>
          <a:chExt cx="0" cy="0"/>
        </a:xfrm>
      </p:grpSpPr>
      <p:sp>
        <p:nvSpPr>
          <p:cNvPr id="2" name="Title 1"/>
          <p:cNvSpPr>
            <a:spLocks noGrp="1"/>
          </p:cNvSpPr>
          <p:nvPr>
            <p:ph type="title"/>
          </p:nvPr>
        </p:nvSpPr>
        <p:spPr>
          <a:xfrm>
            <a:off x="251523" y="141481"/>
            <a:ext cx="8424936" cy="421556"/>
          </a:xfrm>
        </p:spPr>
        <p:txBody>
          <a:bodyPr/>
          <a:lstStyle>
            <a:lvl1pPr algn="l">
              <a:defRPr sz="1800"/>
            </a:lvl1pPr>
          </a:lstStyle>
          <a:p>
            <a:r>
              <a:rPr lang="en-US" dirty="0"/>
              <a:t>Click to edit Master title style</a:t>
            </a:r>
            <a:endParaRPr lang="en-GB" dirty="0"/>
          </a:p>
        </p:txBody>
      </p:sp>
      <p:sp>
        <p:nvSpPr>
          <p:cNvPr id="3" name="Content Placeholder 2"/>
          <p:cNvSpPr>
            <a:spLocks noGrp="1"/>
          </p:cNvSpPr>
          <p:nvPr>
            <p:ph idx="1"/>
          </p:nvPr>
        </p:nvSpPr>
        <p:spPr>
          <a:xfrm>
            <a:off x="457203" y="681551"/>
            <a:ext cx="8229600" cy="3672407"/>
          </a:xfrm>
        </p:spPr>
        <p:txBody>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p:txBody>
      </p:sp>
      <p:sp>
        <p:nvSpPr>
          <p:cNvPr id="4" name="Rectangle 4"/>
          <p:cNvSpPr>
            <a:spLocks noGrp="1" noChangeArrowheads="1"/>
          </p:cNvSpPr>
          <p:nvPr>
            <p:ph type="dt" sz="half" idx="10"/>
          </p:nvPr>
        </p:nvSpPr>
        <p:spPr>
          <a:ln/>
        </p:spPr>
        <p:txBody>
          <a:bodyPr/>
          <a:lstStyle>
            <a:lvl1pPr>
              <a:defRPr sz="600" baseline="0"/>
            </a:lvl1pPr>
          </a:lstStyle>
          <a:p>
            <a:pPr algn="r">
              <a:defRPr/>
            </a:pPr>
            <a:fld id="{46DDAAFF-E83B-4678-BA54-25B81165EC67}" type="datetime1">
              <a:rPr lang="en-US" smtClean="0">
                <a:solidFill>
                  <a:prstClr val="black">
                    <a:tint val="75000"/>
                  </a:prstClr>
                </a:solidFill>
                <a:latin typeface="Calibri"/>
              </a:rPr>
              <a:t>11/7/2025</a:t>
            </a:fld>
            <a:endParaRPr lang="en-GB" dirty="0">
              <a:solidFill>
                <a:prstClr val="black">
                  <a:tint val="75000"/>
                </a:prstClr>
              </a:solidFill>
              <a:latin typeface="Calibri"/>
            </a:endParaRPr>
          </a:p>
        </p:txBody>
      </p:sp>
      <p:sp>
        <p:nvSpPr>
          <p:cNvPr id="5" name="Rectangle 5"/>
          <p:cNvSpPr>
            <a:spLocks noGrp="1" noChangeArrowheads="1"/>
          </p:cNvSpPr>
          <p:nvPr>
            <p:ph type="ftr" sz="quarter" idx="11"/>
          </p:nvPr>
        </p:nvSpPr>
        <p:spPr>
          <a:ln/>
        </p:spPr>
        <p:txBody>
          <a:bodyPr/>
          <a:lstStyle>
            <a:lvl1pPr>
              <a:defRPr sz="600" baseline="0"/>
            </a:lvl1pPr>
          </a:lstStyle>
          <a:p>
            <a:pPr>
              <a:defRPr/>
            </a:pPr>
            <a:endParaRPr lang="en-GB" dirty="0">
              <a:solidFill>
                <a:prstClr val="black">
                  <a:tint val="75000"/>
                </a:prstClr>
              </a:solidFill>
              <a:latin typeface="Calibri"/>
            </a:endParaRPr>
          </a:p>
        </p:txBody>
      </p:sp>
      <p:sp>
        <p:nvSpPr>
          <p:cNvPr id="6" name="Rectangle 6"/>
          <p:cNvSpPr>
            <a:spLocks noGrp="1" noChangeArrowheads="1"/>
          </p:cNvSpPr>
          <p:nvPr>
            <p:ph type="sldNum" sz="quarter" idx="12"/>
          </p:nvPr>
        </p:nvSpPr>
        <p:spPr>
          <a:ln/>
        </p:spPr>
        <p:txBody>
          <a:bodyPr/>
          <a:lstStyle>
            <a:lvl1pPr>
              <a:defRPr sz="600" baseline="0"/>
            </a:lvl1pPr>
          </a:lstStyle>
          <a:p>
            <a:pPr algn="ctr">
              <a:defRPr/>
            </a:pPr>
            <a:fld id="{412969D5-FBA5-4C32-B0BF-564F12DD139E}" type="slidenum">
              <a:rPr lang="en-GB" smtClean="0">
                <a:solidFill>
                  <a:prstClr val="black">
                    <a:tint val="75000"/>
                  </a:prstClr>
                </a:solidFill>
                <a:latin typeface="Calibri"/>
              </a:rPr>
              <a:pPr algn="ctr">
                <a:defRPr/>
              </a:pPr>
              <a:t>‹#›</a:t>
            </a:fld>
            <a:endParaRPr lang="en-GB" dirty="0">
              <a:solidFill>
                <a:prstClr val="black">
                  <a:tint val="75000"/>
                </a:prstClr>
              </a:solidFill>
              <a:latin typeface="Calibri"/>
            </a:endParaRPr>
          </a:p>
        </p:txBody>
      </p:sp>
      <p:sp>
        <p:nvSpPr>
          <p:cNvPr id="14" name="Text Placeholder 13"/>
          <p:cNvSpPr>
            <a:spLocks noGrp="1"/>
          </p:cNvSpPr>
          <p:nvPr>
            <p:ph type="body" sz="quarter" idx="13" hasCustomPrompt="1"/>
          </p:nvPr>
        </p:nvSpPr>
        <p:spPr>
          <a:xfrm>
            <a:off x="4572009" y="4353948"/>
            <a:ext cx="4103689" cy="81000"/>
          </a:xfrm>
        </p:spPr>
        <p:txBody>
          <a:bodyPr lIns="0" tIns="0" rIns="0" bIns="0"/>
          <a:lstStyle>
            <a:lvl1pPr algn="r">
              <a:buNone/>
              <a:defRPr sz="450" i="1" baseline="0"/>
            </a:lvl1pPr>
          </a:lstStyle>
          <a:p>
            <a:pPr lvl="0"/>
            <a:r>
              <a:rPr lang="en-US" dirty="0"/>
              <a:t>Generated DDMMMYYYY HH:NN by XXXX (r####)</a:t>
            </a:r>
          </a:p>
        </p:txBody>
      </p:sp>
      <p:sp>
        <p:nvSpPr>
          <p:cNvPr id="18" name="Text Placeholder 17"/>
          <p:cNvSpPr>
            <a:spLocks noGrp="1"/>
          </p:cNvSpPr>
          <p:nvPr>
            <p:ph type="body" sz="quarter" idx="14" hasCustomPrompt="1"/>
          </p:nvPr>
        </p:nvSpPr>
        <p:spPr>
          <a:xfrm>
            <a:off x="468318" y="4461966"/>
            <a:ext cx="8208143" cy="269584"/>
          </a:xfrm>
        </p:spPr>
        <p:txBody>
          <a:bodyPr/>
          <a:lstStyle>
            <a:lvl1pPr marL="134986" indent="-134986">
              <a:spcBef>
                <a:spcPts val="0"/>
              </a:spcBef>
              <a:buFont typeface="+mj-lt"/>
              <a:buAutoNum type="arabicPeriod"/>
              <a:defRPr sz="750"/>
            </a:lvl1pPr>
            <a:lvl2pPr marL="728588" indent="-385723">
              <a:buFont typeface="+mj-lt"/>
              <a:buAutoNum type="arabicPeriod"/>
              <a:defRPr sz="750"/>
            </a:lvl2pPr>
            <a:lvl3pPr marL="1028594" indent="-342865">
              <a:buFont typeface="+mj-lt"/>
              <a:buAutoNum type="arabicPeriod"/>
              <a:defRPr sz="750"/>
            </a:lvl3pPr>
            <a:lvl4pPr marL="1371458" indent="-342865">
              <a:buFont typeface="+mj-lt"/>
              <a:buAutoNum type="arabicPeriod"/>
              <a:defRPr sz="750"/>
            </a:lvl4pPr>
            <a:lvl5pPr marL="1714322" indent="-342865">
              <a:buFont typeface="+mj-lt"/>
              <a:buAutoNum type="arabicPeriod"/>
              <a:defRPr sz="750"/>
            </a:lvl5pPr>
          </a:lstStyle>
          <a:p>
            <a:pPr lvl="0"/>
            <a:r>
              <a:rPr lang="en-US" dirty="0"/>
              <a:t>Table footnotes</a:t>
            </a:r>
          </a:p>
        </p:txBody>
      </p:sp>
    </p:spTree>
    <p:extLst>
      <p:ext uri="{BB962C8B-B14F-4D97-AF65-F5344CB8AC3E}">
        <p14:creationId xmlns:p14="http://schemas.microsoft.com/office/powerpoint/2010/main" val="130228826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13424208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8ED2C5C-1721-77B2-B74F-57AAF3B2DF60}"/>
              </a:ext>
            </a:extLst>
          </p:cNvPr>
          <p:cNvSpPr/>
          <p:nvPr userDrawn="1"/>
        </p:nvSpPr>
        <p:spPr>
          <a:xfrm rot="5400000">
            <a:off x="37831" y="-37831"/>
            <a:ext cx="567318" cy="642980"/>
          </a:xfrm>
          <a:prstGeom prst="rtTriangle">
            <a:avLst/>
          </a:prstGeom>
          <a:solidFill>
            <a:srgbClr val="0064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1B61F871-DF2E-F5CC-CA50-C076B3E56530}"/>
              </a:ext>
            </a:extLst>
          </p:cNvPr>
          <p:cNvSpPr txBox="1">
            <a:spLocks/>
          </p:cNvSpPr>
          <p:nvPr userDrawn="1"/>
        </p:nvSpPr>
        <p:spPr>
          <a:xfrm>
            <a:off x="587223" y="1236391"/>
            <a:ext cx="8501021" cy="819615"/>
          </a:xfrm>
          <a:prstGeom prst="rect">
            <a:avLst/>
          </a:prstGeom>
        </p:spPr>
        <p:txBody>
          <a:bodyPr anchor="b"/>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3000" b="1" dirty="0">
              <a:solidFill>
                <a:srgbClr val="0064A0"/>
              </a:solidFill>
              <a:latin typeface="Arial" panose="020B0604020202020204" pitchFamily="34" charset="0"/>
              <a:cs typeface="Arial" panose="020B0604020202020204" pitchFamily="34" charset="0"/>
            </a:endParaRPr>
          </a:p>
        </p:txBody>
      </p:sp>
      <p:sp>
        <p:nvSpPr>
          <p:cNvPr id="12" name="Content Placeholder 7">
            <a:extLst>
              <a:ext uri="{FF2B5EF4-FFF2-40B4-BE49-F238E27FC236}">
                <a16:creationId xmlns:a16="http://schemas.microsoft.com/office/drawing/2014/main" id="{4C340B23-53F2-003A-EE79-2F57ECFB14B6}"/>
              </a:ext>
            </a:extLst>
          </p:cNvPr>
          <p:cNvSpPr>
            <a:spLocks noGrp="1"/>
          </p:cNvSpPr>
          <p:nvPr>
            <p:ph sz="quarter" idx="13"/>
          </p:nvPr>
        </p:nvSpPr>
        <p:spPr>
          <a:xfrm>
            <a:off x="722933" y="1445578"/>
            <a:ext cx="8229600" cy="3017520"/>
          </a:xfrm>
          <a:prstGeom prst="rect">
            <a:avLst/>
          </a:prstGeom>
        </p:spPr>
        <p:txBody>
          <a:bodyPr/>
          <a:lstStyle>
            <a:lvl1pPr marL="0" indent="0">
              <a:buFontTx/>
              <a:buNone/>
              <a:defRPr>
                <a:solidFill>
                  <a:srgbClr val="003353"/>
                </a:solidFill>
                <a:latin typeface="Arial" panose="020B0604020202020204" pitchFamily="34" charset="0"/>
                <a:cs typeface="Arial" panose="020B0604020202020204" pitchFamily="34" charset="0"/>
              </a:defRPr>
            </a:lvl1pPr>
            <a:lvl2pPr marL="342900" indent="0">
              <a:buFontTx/>
              <a:buNone/>
              <a:defRPr>
                <a:solidFill>
                  <a:srgbClr val="003353"/>
                </a:solidFill>
                <a:latin typeface="Arial" panose="020B0604020202020204" pitchFamily="34" charset="0"/>
                <a:cs typeface="Arial" panose="020B0604020202020204" pitchFamily="34" charset="0"/>
              </a:defRPr>
            </a:lvl2pPr>
            <a:lvl3pPr marL="685800" indent="0">
              <a:buFontTx/>
              <a:buNone/>
              <a:defRPr>
                <a:solidFill>
                  <a:srgbClr val="003353"/>
                </a:solidFill>
                <a:latin typeface="Arial" panose="020B0604020202020204" pitchFamily="34" charset="0"/>
                <a:cs typeface="Arial" panose="020B0604020202020204" pitchFamily="34" charset="0"/>
              </a:defRPr>
            </a:lvl3pPr>
            <a:lvl4pPr marL="1028700" indent="0">
              <a:buFontTx/>
              <a:buNone/>
              <a:defRPr>
                <a:solidFill>
                  <a:srgbClr val="003353"/>
                </a:solidFill>
                <a:latin typeface="Arial" panose="020B0604020202020204" pitchFamily="34" charset="0"/>
                <a:cs typeface="Arial" panose="020B0604020202020204" pitchFamily="34" charset="0"/>
              </a:defRPr>
            </a:lvl4pPr>
            <a:lvl5pPr marL="1371600" indent="0">
              <a:buFontTx/>
              <a:buNone/>
              <a:defRPr>
                <a:solidFill>
                  <a:srgbClr val="00335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39FEC8B0-39F7-9EA4-AB80-A8450F5F5793}"/>
              </a:ext>
            </a:extLst>
          </p:cNvPr>
          <p:cNvSpPr>
            <a:spLocks noGrp="1"/>
          </p:cNvSpPr>
          <p:nvPr>
            <p:ph type="title"/>
          </p:nvPr>
        </p:nvSpPr>
        <p:spPr>
          <a:xfrm>
            <a:off x="628650" y="273844"/>
            <a:ext cx="7886700" cy="994172"/>
          </a:xfrm>
          <a:prstGeom prst="rect">
            <a:avLst/>
          </a:prstGeom>
        </p:spPr>
        <p:txBody>
          <a:bodyPr/>
          <a:lstStyle>
            <a:lvl1pPr>
              <a:defRPr b="1">
                <a:solidFill>
                  <a:srgbClr val="0064A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207090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8ED2C5C-1721-77B2-B74F-57AAF3B2DF60}"/>
              </a:ext>
            </a:extLst>
          </p:cNvPr>
          <p:cNvSpPr/>
          <p:nvPr userDrawn="1"/>
        </p:nvSpPr>
        <p:spPr>
          <a:xfrm rot="5400000">
            <a:off x="37831" y="-37831"/>
            <a:ext cx="567318" cy="642980"/>
          </a:xfrm>
          <a:prstGeom prst="rtTriangle">
            <a:avLst/>
          </a:prstGeom>
          <a:solidFill>
            <a:srgbClr val="42C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1B61F871-DF2E-F5CC-CA50-C076B3E56530}"/>
              </a:ext>
            </a:extLst>
          </p:cNvPr>
          <p:cNvSpPr txBox="1">
            <a:spLocks/>
          </p:cNvSpPr>
          <p:nvPr userDrawn="1"/>
        </p:nvSpPr>
        <p:spPr>
          <a:xfrm>
            <a:off x="587223" y="1236391"/>
            <a:ext cx="8501021" cy="819615"/>
          </a:xfrm>
          <a:prstGeom prst="rect">
            <a:avLst/>
          </a:prstGeom>
        </p:spPr>
        <p:txBody>
          <a:bodyPr anchor="b"/>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3000" b="1" dirty="0">
              <a:solidFill>
                <a:srgbClr val="0064A0"/>
              </a:solidFill>
              <a:latin typeface="Arial" panose="020B0604020202020204" pitchFamily="34" charset="0"/>
              <a:cs typeface="Arial" panose="020B0604020202020204" pitchFamily="34" charset="0"/>
            </a:endParaRPr>
          </a:p>
        </p:txBody>
      </p:sp>
      <p:sp>
        <p:nvSpPr>
          <p:cNvPr id="12" name="Content Placeholder 7">
            <a:extLst>
              <a:ext uri="{FF2B5EF4-FFF2-40B4-BE49-F238E27FC236}">
                <a16:creationId xmlns:a16="http://schemas.microsoft.com/office/drawing/2014/main" id="{4C340B23-53F2-003A-EE79-2F57ECFB14B6}"/>
              </a:ext>
            </a:extLst>
          </p:cNvPr>
          <p:cNvSpPr>
            <a:spLocks noGrp="1"/>
          </p:cNvSpPr>
          <p:nvPr>
            <p:ph sz="quarter" idx="13"/>
          </p:nvPr>
        </p:nvSpPr>
        <p:spPr>
          <a:xfrm>
            <a:off x="722933" y="1445578"/>
            <a:ext cx="8229600" cy="3017520"/>
          </a:xfrm>
          <a:prstGeom prst="rect">
            <a:avLst/>
          </a:prstGeom>
        </p:spPr>
        <p:txBody>
          <a:bodyPr/>
          <a:lstStyle>
            <a:lvl1pPr marL="0" indent="0">
              <a:buFontTx/>
              <a:buNone/>
              <a:defRPr>
                <a:solidFill>
                  <a:srgbClr val="003353"/>
                </a:solidFill>
                <a:latin typeface="Arial" panose="020B0604020202020204" pitchFamily="34" charset="0"/>
                <a:cs typeface="Arial" panose="020B0604020202020204" pitchFamily="34" charset="0"/>
              </a:defRPr>
            </a:lvl1pPr>
            <a:lvl2pPr marL="342900" indent="0">
              <a:buFontTx/>
              <a:buNone/>
              <a:defRPr>
                <a:solidFill>
                  <a:srgbClr val="003353"/>
                </a:solidFill>
                <a:latin typeface="Arial" panose="020B0604020202020204" pitchFamily="34" charset="0"/>
                <a:cs typeface="Arial" panose="020B0604020202020204" pitchFamily="34" charset="0"/>
              </a:defRPr>
            </a:lvl2pPr>
            <a:lvl3pPr marL="685800" indent="0">
              <a:buFontTx/>
              <a:buNone/>
              <a:defRPr>
                <a:solidFill>
                  <a:srgbClr val="003353"/>
                </a:solidFill>
                <a:latin typeface="Arial" panose="020B0604020202020204" pitchFamily="34" charset="0"/>
                <a:cs typeface="Arial" panose="020B0604020202020204" pitchFamily="34" charset="0"/>
              </a:defRPr>
            </a:lvl3pPr>
            <a:lvl4pPr marL="1028700" indent="0">
              <a:buFontTx/>
              <a:buNone/>
              <a:defRPr>
                <a:solidFill>
                  <a:srgbClr val="003353"/>
                </a:solidFill>
                <a:latin typeface="Arial" panose="020B0604020202020204" pitchFamily="34" charset="0"/>
                <a:cs typeface="Arial" panose="020B0604020202020204" pitchFamily="34" charset="0"/>
              </a:defRPr>
            </a:lvl4pPr>
            <a:lvl5pPr marL="1371600" indent="0">
              <a:buFontTx/>
              <a:buNone/>
              <a:defRPr>
                <a:solidFill>
                  <a:srgbClr val="00335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39FEC8B0-39F7-9EA4-AB80-A8450F5F5793}"/>
              </a:ext>
            </a:extLst>
          </p:cNvPr>
          <p:cNvSpPr>
            <a:spLocks noGrp="1"/>
          </p:cNvSpPr>
          <p:nvPr>
            <p:ph type="title"/>
          </p:nvPr>
        </p:nvSpPr>
        <p:spPr>
          <a:xfrm>
            <a:off x="628650" y="273844"/>
            <a:ext cx="7886700" cy="994172"/>
          </a:xfrm>
          <a:prstGeom prst="rect">
            <a:avLst/>
          </a:prstGeom>
        </p:spPr>
        <p:txBody>
          <a:bodyPr/>
          <a:lstStyle>
            <a:lvl1pPr>
              <a:defRPr b="1">
                <a:solidFill>
                  <a:srgbClr val="42C6FE"/>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341797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F4AE-A912-4B4C-4AD2-6D7C3E39AA8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F3E46E-6C8B-52FB-5144-60F9C8AF035A}"/>
              </a:ext>
            </a:extLst>
          </p:cNvPr>
          <p:cNvSpPr>
            <a:spLocks noGrp="1"/>
          </p:cNvSpPr>
          <p:nvPr>
            <p:ph idx="1"/>
          </p:nvPr>
        </p:nvSpPr>
        <p:spPr>
          <a:xfrm>
            <a:off x="628650" y="1369218"/>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678A5-3A60-66E4-B846-93B9706D597D}"/>
              </a:ext>
            </a:extLst>
          </p:cNvPr>
          <p:cNvSpPr>
            <a:spLocks noGrp="1"/>
          </p:cNvSpPr>
          <p:nvPr>
            <p:ph type="dt" sz="half" idx="10"/>
          </p:nvPr>
        </p:nvSpPr>
        <p:spPr>
          <a:xfrm>
            <a:off x="628650" y="4767263"/>
            <a:ext cx="2057400" cy="273844"/>
          </a:xfrm>
          <a:prstGeom prst="rect">
            <a:avLst/>
          </a:prstGeom>
        </p:spPr>
        <p:txBody>
          <a:bodyPr/>
          <a:lstStyle/>
          <a:p>
            <a:fld id="{F6F2E442-171D-D448-8EF2-BA00EB76C900}" type="datetimeFigureOut">
              <a:rPr lang="en-US" smtClean="0"/>
              <a:t>11/7/2025</a:t>
            </a:fld>
            <a:endParaRPr lang="en-US"/>
          </a:p>
        </p:txBody>
      </p:sp>
      <p:sp>
        <p:nvSpPr>
          <p:cNvPr id="5" name="Footer Placeholder 4">
            <a:extLst>
              <a:ext uri="{FF2B5EF4-FFF2-40B4-BE49-F238E27FC236}">
                <a16:creationId xmlns:a16="http://schemas.microsoft.com/office/drawing/2014/main" id="{F689E2C1-8784-A727-064D-67B147854B2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2F3693-1A31-C485-931A-2628ED436FC8}"/>
              </a:ext>
            </a:extLst>
          </p:cNvPr>
          <p:cNvSpPr>
            <a:spLocks noGrp="1"/>
          </p:cNvSpPr>
          <p:nvPr>
            <p:ph type="sldNum" sz="quarter" idx="12"/>
          </p:nvPr>
        </p:nvSpPr>
        <p:spPr>
          <a:xfrm>
            <a:off x="6457950" y="4767263"/>
            <a:ext cx="2057400" cy="273844"/>
          </a:xfrm>
          <a:prstGeom prst="rect">
            <a:avLst/>
          </a:prstGeom>
        </p:spPr>
        <p:txBody>
          <a:bodyPr/>
          <a:lstStyle/>
          <a:p>
            <a:fld id="{C9C8094F-B48E-694E-9EB0-16CB1FE6129D}" type="slidenum">
              <a:rPr lang="en-US" smtClean="0"/>
              <a:t>‹#›</a:t>
            </a:fld>
            <a:endParaRPr lang="en-US"/>
          </a:p>
        </p:txBody>
      </p:sp>
    </p:spTree>
    <p:extLst>
      <p:ext uri="{BB962C8B-B14F-4D97-AF65-F5344CB8AC3E}">
        <p14:creationId xmlns:p14="http://schemas.microsoft.com/office/powerpoint/2010/main" val="35612825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E8726-21E3-0B2A-4188-14BE9CCDAFB2}"/>
              </a:ext>
            </a:extLst>
          </p:cNvPr>
          <p:cNvSpPr>
            <a:spLocks noGrp="1"/>
          </p:cNvSpPr>
          <p:nvPr>
            <p:ph type="dt" sz="half" idx="10"/>
          </p:nvPr>
        </p:nvSpPr>
        <p:spPr>
          <a:xfrm>
            <a:off x="628650" y="4767263"/>
            <a:ext cx="2057400" cy="273844"/>
          </a:xfrm>
          <a:prstGeom prst="rect">
            <a:avLst/>
          </a:prstGeom>
        </p:spPr>
        <p:txBody>
          <a:bodyPr/>
          <a:lstStyle/>
          <a:p>
            <a:fld id="{F6F2E442-171D-D448-8EF2-BA00EB76C900}" type="datetimeFigureOut">
              <a:rPr lang="en-US" smtClean="0"/>
              <a:t>11/7/2025</a:t>
            </a:fld>
            <a:endParaRPr lang="en-US"/>
          </a:p>
        </p:txBody>
      </p:sp>
      <p:sp>
        <p:nvSpPr>
          <p:cNvPr id="3" name="Footer Placeholder 2">
            <a:extLst>
              <a:ext uri="{FF2B5EF4-FFF2-40B4-BE49-F238E27FC236}">
                <a16:creationId xmlns:a16="http://schemas.microsoft.com/office/drawing/2014/main" id="{DC3F65B4-5BBF-3CB3-A4DA-56504673F47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7EAD8B-15AE-F48B-CE79-A07D86D760D0}"/>
              </a:ext>
            </a:extLst>
          </p:cNvPr>
          <p:cNvSpPr>
            <a:spLocks noGrp="1"/>
          </p:cNvSpPr>
          <p:nvPr>
            <p:ph type="sldNum" sz="quarter" idx="12"/>
          </p:nvPr>
        </p:nvSpPr>
        <p:spPr>
          <a:xfrm>
            <a:off x="6457950" y="4767263"/>
            <a:ext cx="2057400" cy="273844"/>
          </a:xfrm>
          <a:prstGeom prst="rect">
            <a:avLst/>
          </a:prstGeom>
        </p:spPr>
        <p:txBody>
          <a:bodyPr/>
          <a:lstStyle/>
          <a:p>
            <a:fld id="{C9C8094F-B48E-694E-9EB0-16CB1FE6129D}" type="slidenum">
              <a:rPr lang="en-US" smtClean="0"/>
              <a:t>‹#›</a:t>
            </a:fld>
            <a:endParaRPr lang="en-US"/>
          </a:p>
        </p:txBody>
      </p:sp>
    </p:spTree>
    <p:extLst>
      <p:ext uri="{BB962C8B-B14F-4D97-AF65-F5344CB8AC3E}">
        <p14:creationId xmlns:p14="http://schemas.microsoft.com/office/powerpoint/2010/main" val="17852534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lvl1pPr>
              <a:defRPr>
                <a:solidFill>
                  <a:schemeClr val="bg1"/>
                </a:solidFill>
              </a:defRPr>
            </a:lvl1pPr>
          </a:lstStyle>
          <a:p>
            <a:fld id="{BE33F7A0-71F0-446B-9DE8-6D75BE64EE0F}" type="slidenum">
              <a:rPr lang="en-US" smtClean="0"/>
              <a:t>‹#›</a:t>
            </a:fld>
            <a:endParaRPr lang="en-US"/>
          </a:p>
        </p:txBody>
      </p:sp>
      <p:sp>
        <p:nvSpPr>
          <p:cNvPr id="8" name="Content Placeholder 7"/>
          <p:cNvSpPr>
            <a:spLocks noGrp="1"/>
          </p:cNvSpPr>
          <p:nvPr>
            <p:ph sz="quarter" idx="13"/>
          </p:nvPr>
        </p:nvSpPr>
        <p:spPr>
          <a:xfrm>
            <a:off x="480060" y="1371599"/>
            <a:ext cx="8229600" cy="30175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5" hasCustomPrompt="1"/>
          </p:nvPr>
        </p:nvSpPr>
        <p:spPr>
          <a:xfrm>
            <a:off x="2493303" y="4703885"/>
            <a:ext cx="4389120" cy="211016"/>
          </a:xfrm>
          <a:prstGeom prst="rect">
            <a:avLst/>
          </a:prstGeo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076765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lvl1pPr>
              <a:defRPr>
                <a:solidFill>
                  <a:schemeClr val="bg1"/>
                </a:solidFill>
              </a:defRPr>
            </a:lvl1pPr>
          </a:lstStyle>
          <a:p>
            <a:fld id="{BE33F7A0-71F0-446B-9DE8-6D75BE64EE0F}" type="slidenum">
              <a:rPr lang="en-US" smtClean="0"/>
              <a:t>‹#›</a:t>
            </a:fld>
            <a:endParaRPr lang="en-US"/>
          </a:p>
        </p:txBody>
      </p:sp>
      <p:sp>
        <p:nvSpPr>
          <p:cNvPr id="8" name="Content Placeholder 7"/>
          <p:cNvSpPr>
            <a:spLocks noGrp="1"/>
          </p:cNvSpPr>
          <p:nvPr>
            <p:ph sz="quarter" idx="13"/>
          </p:nvPr>
        </p:nvSpPr>
        <p:spPr>
          <a:xfrm>
            <a:off x="480060" y="1371599"/>
            <a:ext cx="8229600" cy="30175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5" hasCustomPrompt="1"/>
          </p:nvPr>
        </p:nvSpPr>
        <p:spPr>
          <a:xfrm>
            <a:off x="2493303" y="4703885"/>
            <a:ext cx="4389120" cy="211016"/>
          </a:xfrm>
          <a:prstGeom prst="rect">
            <a:avLst/>
          </a:prstGeo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43669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60" y="1116848"/>
            <a:ext cx="8229600" cy="1667446"/>
          </a:xfrm>
          <a:prstGeom prst="rect">
            <a:avLst/>
          </a:prstGeom>
        </p:spPr>
        <p:txBody>
          <a:bodyPr anchor="b">
            <a:normAutofit/>
          </a:bodyPr>
          <a:lstStyle>
            <a:lvl1pPr algn="l">
              <a:defRPr sz="405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p:cNvSpPr>
            <a:spLocks noGrp="1"/>
          </p:cNvSpPr>
          <p:nvPr>
            <p:ph type="subTitle" idx="1"/>
          </p:nvPr>
        </p:nvSpPr>
        <p:spPr>
          <a:xfrm>
            <a:off x="480060" y="2848152"/>
            <a:ext cx="8229600" cy="711503"/>
          </a:xfrm>
          <a:prstGeom prst="rect">
            <a:avLst/>
          </a:prstGeo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ext Placeholder 8"/>
          <p:cNvSpPr>
            <a:spLocks noGrp="1"/>
          </p:cNvSpPr>
          <p:nvPr>
            <p:ph type="body" sz="quarter" idx="14" hasCustomPrompt="1"/>
          </p:nvPr>
        </p:nvSpPr>
        <p:spPr>
          <a:xfrm>
            <a:off x="480060" y="3856641"/>
            <a:ext cx="8229600" cy="445598"/>
          </a:xfrm>
          <a:prstGeom prst="rect">
            <a:avLst/>
          </a:prstGeom>
        </p:spPr>
        <p:txBody>
          <a:bodyPr>
            <a:noAutofit/>
          </a:bodyPr>
          <a:lstStyle>
            <a:lvl1pPr marL="0" indent="0">
              <a:buFontTx/>
              <a:buNone/>
              <a:defRPr sz="1500">
                <a:solidFill>
                  <a:schemeClr val="bg1"/>
                </a:solidFill>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a:t>Click to Edit Speaker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80060" y="368218"/>
            <a:ext cx="1675337" cy="474678"/>
          </a:xfrm>
          <a:prstGeom prst="rect">
            <a:avLst/>
          </a:prstGeom>
        </p:spPr>
      </p:pic>
      <p:sp>
        <p:nvSpPr>
          <p:cNvPr id="8" name="Text Placeholder 4"/>
          <p:cNvSpPr>
            <a:spLocks noGrp="1"/>
          </p:cNvSpPr>
          <p:nvPr>
            <p:ph type="body" sz="quarter" idx="15" hasCustomPrompt="1"/>
          </p:nvPr>
        </p:nvSpPr>
        <p:spPr>
          <a:xfrm>
            <a:off x="2493303" y="4703885"/>
            <a:ext cx="4389120" cy="211016"/>
          </a:xfrm>
          <a:prstGeom prst="rect">
            <a:avLst/>
          </a:prstGeo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998994461"/>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1" y="239942"/>
            <a:ext cx="390525" cy="1114425"/>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996554" y="1513481"/>
            <a:ext cx="7518797" cy="3003371"/>
          </a:xfrm>
          <a:prstGeom prst="rect">
            <a:avLst/>
          </a:prstGeom>
        </p:spPr>
        <p:txBody>
          <a:bodyPr anchor="t">
            <a:normAutofit/>
          </a:bodyPr>
          <a:lstStyle>
            <a:lvl1pPr marL="428625" marR="0" indent="-428625" algn="l" defTabSz="685783"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2400"/>
            </a:lvl1pPr>
          </a:lstStyle>
          <a:p>
            <a:pPr marL="571500" indent="-571500">
              <a:lnSpc>
                <a:spcPct val="150000"/>
              </a:lnSpc>
              <a:buClr>
                <a:srgbClr val="12689B"/>
              </a:buClr>
              <a:buSzPct val="125000"/>
              <a:buFont typeface="Arial" panose="020B0604020202020204" pitchFamily="34" charset="0"/>
              <a:buChar char="•"/>
            </a:pPr>
            <a:r>
              <a:rPr lang="en-US" sz="2400" dirty="0"/>
              <a:t>Bullet Arial 32pt </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996554" y="556174"/>
            <a:ext cx="7518797" cy="506016"/>
          </a:xfrm>
          <a:prstGeom prst="rect">
            <a:avLst/>
          </a:prstGeom>
        </p:spPr>
        <p:txBody>
          <a:bodyPr>
            <a:normAutofit/>
          </a:bodyPr>
          <a:lstStyle>
            <a:lvl1pPr marL="0" indent="0">
              <a:buNone/>
              <a:defRPr sz="3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3726006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256"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3267075" y="1162050"/>
            <a:ext cx="5876925" cy="398145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8034095" y="4619383"/>
            <a:ext cx="1109905" cy="524117"/>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3306455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2D82201F-12EC-41F1-B111-8318CC339F3E}" type="slidenum">
              <a:rPr lang="en-GB" smtClean="0"/>
              <a:pPr/>
              <a:t>‹#›</a:t>
            </a:fld>
            <a:endParaRPr lang="en-GB"/>
          </a:p>
        </p:txBody>
      </p:sp>
      <p:sp>
        <p:nvSpPr>
          <p:cNvPr id="6" name="Text Placeholder 7"/>
          <p:cNvSpPr>
            <a:spLocks noGrp="1"/>
          </p:cNvSpPr>
          <p:nvPr>
            <p:ph type="body" sz="quarter" idx="13"/>
          </p:nvPr>
        </p:nvSpPr>
        <p:spPr>
          <a:xfrm>
            <a:off x="467544" y="4785996"/>
            <a:ext cx="7560444" cy="270030"/>
          </a:xfrm>
        </p:spPr>
        <p:txBody>
          <a:bodyPr anchor="b">
            <a:normAutofit/>
          </a:bodyPr>
          <a:lstStyle>
            <a:lvl1pPr marL="0" indent="0">
              <a:buNone/>
              <a:defRPr sz="563"/>
            </a:lvl1pPr>
          </a:lstStyle>
          <a:p>
            <a:pPr lvl="0"/>
            <a:endParaRPr lang="en-GB" dirty="0"/>
          </a:p>
        </p:txBody>
      </p:sp>
    </p:spTree>
    <p:extLst>
      <p:ext uri="{BB962C8B-B14F-4D97-AF65-F5344CB8AC3E}">
        <p14:creationId xmlns:p14="http://schemas.microsoft.com/office/powerpoint/2010/main" val="10813301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7619758" y="4617462"/>
            <a:ext cx="1524243" cy="526038"/>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714375" y="615383"/>
            <a:ext cx="5876925" cy="502539"/>
          </a:xfrm>
          <a:prstGeom prst="rect">
            <a:avLst/>
          </a:prstGeom>
        </p:spPr>
        <p:txBody>
          <a:bodyPr/>
          <a:lstStyle>
            <a:lvl1pPr marL="0" indent="0">
              <a:buNone/>
              <a:defRPr sz="2815"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718887" y="1294654"/>
            <a:ext cx="3364331" cy="2772020"/>
          </a:xfrm>
          <a:prstGeom prst="rect">
            <a:avLst/>
          </a:prstGeom>
        </p:spPr>
        <p:txBody>
          <a:bodyPr/>
          <a:lstStyle>
            <a:lvl1pPr marL="371475" indent="-371475">
              <a:lnSpc>
                <a:spcPts val="2100"/>
              </a:lnSpc>
              <a:spcBef>
                <a:spcPts val="0"/>
              </a:spcBef>
              <a:buFont typeface="+mj-lt"/>
              <a:buAutoNum type="arabicPeriod"/>
              <a:defRPr sz="1875"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4508835" y="1294654"/>
            <a:ext cx="3364331" cy="2772020"/>
          </a:xfrm>
          <a:prstGeom prst="rect">
            <a:avLst/>
          </a:prstGeom>
        </p:spPr>
        <p:txBody>
          <a:bodyPr/>
          <a:lstStyle>
            <a:lvl1pPr marL="371475" indent="-371475">
              <a:lnSpc>
                <a:spcPts val="2100"/>
              </a:lnSpc>
              <a:spcBef>
                <a:spcPts val="0"/>
              </a:spcBef>
              <a:buFont typeface="+mj-lt"/>
              <a:buAutoNum type="arabicPeriod" startAt="11"/>
              <a:defRPr sz="1875"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162315731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714375" y="714375"/>
            <a:ext cx="4938713" cy="357188"/>
          </a:xfrm>
          <a:prstGeom prst="rect">
            <a:avLst/>
          </a:prstGeom>
          <a:noFill/>
          <a:ln/>
        </p:spPr>
        <p:txBody>
          <a:bodyPr wrap="square" lIns="0" tIns="0" rIns="0" bIns="0" rtlCol="0" anchor="t"/>
          <a:lstStyle/>
          <a:p>
            <a:pPr marL="0" indent="0" algn="l">
              <a:lnSpc>
                <a:spcPts val="2813"/>
              </a:lnSpc>
              <a:buNone/>
            </a:pPr>
            <a:r>
              <a:rPr lang="en-US" sz="2813" dirty="0">
                <a:solidFill>
                  <a:srgbClr val="00305D"/>
                </a:solidFill>
                <a:latin typeface="Arial Narrow Bold" pitchFamily="34" charset="0"/>
                <a:ea typeface="Arial Narrow Bold" pitchFamily="34" charset="-122"/>
                <a:cs typeface="Arial Narrow Bold" pitchFamily="34" charset="-120"/>
              </a:rPr>
              <a:t>DECLARATION OF INTERESTS</a:t>
            </a:r>
            <a:endParaRPr lang="en-US" sz="2813"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714375" y="1309688"/>
            <a:ext cx="6791325" cy="3281363"/>
          </a:xfrm>
          <a:prstGeom prst="rect">
            <a:avLst/>
          </a:prstGeom>
          <a:noFill/>
          <a:ln/>
        </p:spPr>
        <p:txBody>
          <a:bodyPr wrap="square" lIns="0" tIns="0" rIns="0" bIns="0" rtlCol="0" anchor="t"/>
          <a:lstStyle/>
          <a:p>
            <a:pPr marL="0" indent="0" algn="l">
              <a:lnSpc>
                <a:spcPts val="1988"/>
              </a:lnSpc>
              <a:buNone/>
            </a:pPr>
            <a:r>
              <a:rPr lang="en-US" sz="1875"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1875"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37818066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714375" y="714375"/>
            <a:ext cx="7239000" cy="476250"/>
          </a:xfrm>
          <a:prstGeom prst="rect">
            <a:avLst/>
          </a:prstGeom>
          <a:noFill/>
          <a:ln/>
        </p:spPr>
        <p:txBody>
          <a:bodyPr wrap="square" lIns="0" tIns="0" rIns="0" bIns="0" rtlCol="0" anchor="t"/>
          <a:lstStyle/>
          <a:p>
            <a:pPr marL="0" indent="0" algn="l">
              <a:lnSpc>
                <a:spcPts val="1875"/>
              </a:lnSpc>
              <a:buNone/>
            </a:pPr>
            <a:r>
              <a:rPr lang="en-US" sz="1875"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1875"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714375" y="1428750"/>
            <a:ext cx="7786688" cy="3143250"/>
          </a:xfrm>
          <a:prstGeom prst="rect">
            <a:avLst/>
          </a:prstGeom>
          <a:noFill/>
          <a:ln/>
        </p:spPr>
        <p:txBody>
          <a:bodyPr wrap="square" lIns="0" tIns="0" rIns="0" bIns="0" rtlCol="0" anchor="t"/>
          <a:lstStyle/>
          <a:p>
            <a:pPr marL="0" indent="0" algn="l">
              <a:lnSpc>
                <a:spcPts val="1238"/>
              </a:lnSpc>
              <a:buNone/>
            </a:pPr>
            <a:r>
              <a:rPr lang="en-US" sz="1125"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900" dirty="0"/>
            </a:br>
            <a:r>
              <a:rPr lang="en-US" sz="1125"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125"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125"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6841168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714375" y="1957661"/>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714375" y="2711397"/>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707223575"/>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9463" y="495300"/>
            <a:ext cx="5824538" cy="46482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714375" y="699837"/>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714375" y="1453572"/>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4130647043"/>
      </p:ext>
    </p:extLst>
  </p:cSld>
  <p:clrMapOvr>
    <a:overrideClrMapping bg1="dk1" tx1="lt1" bg2="dk2" tx2="lt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312320"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27622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368065616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30924062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875993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4585443" y="214312"/>
            <a:ext cx="4557713" cy="4929188"/>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53375" y="4791075"/>
            <a:ext cx="1042988" cy="200025"/>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4925619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264906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10"/>
          </p:nvPr>
        </p:nvSpPr>
        <p:spPr>
          <a:xfrm>
            <a:off x="0" y="4791282"/>
            <a:ext cx="6163200" cy="337931"/>
          </a:xfrm>
        </p:spPr>
        <p:txBody>
          <a:bodyPr anchor="b">
            <a:noAutofit/>
          </a:bodyPr>
          <a:lstStyle>
            <a:lvl1pPr marL="86916" indent="-86916">
              <a:spcBef>
                <a:spcPts val="0"/>
              </a:spcBef>
              <a:spcAft>
                <a:spcPts val="0"/>
              </a:spcAft>
              <a:buClrTx/>
              <a:buFont typeface="+mj-lt"/>
              <a:buAutoNum type="arabicPeriod"/>
              <a:defRPr sz="675">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037602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0712360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9426767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4708656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8020327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666508" y="1738071"/>
            <a:ext cx="4051946" cy="2770833"/>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4709870" y="1738071"/>
            <a:ext cx="4037659" cy="2770833"/>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991101"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Morbi </a:t>
            </a:r>
            <a:r>
              <a:rPr lang="en-US" sz="1500" dirty="0" err="1">
                <a:solidFill>
                  <a:srgbClr val="009BD8"/>
                </a:solidFill>
                <a:latin typeface="Arial Narrow Regular" pitchFamily="34" charset="0"/>
                <a:ea typeface="Arial Narrow Regular" pitchFamily="34" charset="-122"/>
                <a:cs typeface="Arial Narrow Regular" pitchFamily="34" charset="-120"/>
              </a:rPr>
              <a:t>faucibus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odio</a:t>
            </a:r>
            <a:r>
              <a:rPr lang="en-US" sz="1500" dirty="0">
                <a:solidFill>
                  <a:srgbClr val="009BD8"/>
                </a:solidFill>
                <a:latin typeface="Arial Narrow Regular" pitchFamily="34" charset="0"/>
                <a:ea typeface="Arial Narrow Regular" pitchFamily="34" charset="-122"/>
                <a:cs typeface="Arial Narrow Regular" pitchFamily="34" charset="-120"/>
              </a:rPr>
              <a:t> non </a:t>
            </a:r>
            <a:r>
              <a:rPr lang="en-US" sz="1500" dirty="0" err="1">
                <a:solidFill>
                  <a:srgbClr val="009BD8"/>
                </a:solidFill>
                <a:latin typeface="Arial Narrow Regular" pitchFamily="34" charset="0"/>
                <a:ea typeface="Arial Narrow Regular" pitchFamily="34" charset="-122"/>
                <a:cs typeface="Arial Narrow Regular" pitchFamily="34" charset="-120"/>
              </a:rPr>
              <a:t>orci</a:t>
            </a:r>
            <a:r>
              <a:rPr lang="en-US" sz="1500" dirty="0">
                <a:solidFill>
                  <a:srgbClr val="009BD8"/>
                </a:solidFill>
                <a:latin typeface="Arial Narrow Regular" pitchFamily="34" charset="0"/>
                <a:ea typeface="Arial Narrow Regular" pitchFamily="34" charset="-122"/>
                <a:cs typeface="Arial Narrow Regular" pitchFamily="34" charset="-120"/>
              </a:rPr>
              <a:t> maximus, sed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enim</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sollicitudin</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Pellentesque</a:t>
            </a:r>
            <a:r>
              <a:rPr lang="en-US" sz="1500" dirty="0">
                <a:solidFill>
                  <a:srgbClr val="009BD8"/>
                </a:solidFill>
                <a:latin typeface="Arial Narrow Regular" pitchFamily="34" charset="0"/>
                <a:ea typeface="Arial Narrow Regular" pitchFamily="34" charset="-122"/>
                <a:cs typeface="Arial Narrow Regular" pitchFamily="34" charset="-120"/>
              </a:rPr>
              <a:t> habitant </a:t>
            </a:r>
            <a:r>
              <a:rPr lang="en-US" sz="1500" dirty="0" err="1">
                <a:solidFill>
                  <a:srgbClr val="009BD8"/>
                </a:solidFill>
                <a:latin typeface="Arial Narrow Regular" pitchFamily="34" charset="0"/>
                <a:ea typeface="Arial Narrow Regular" pitchFamily="34" charset="-122"/>
                <a:cs typeface="Arial Narrow Regular" pitchFamily="34" charset="-120"/>
              </a:rPr>
              <a:t>morbi</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senectus</a:t>
            </a:r>
            <a:r>
              <a:rPr lang="en-US" sz="1500" dirty="0">
                <a:solidFill>
                  <a:srgbClr val="009BD8"/>
                </a:solidFill>
                <a:latin typeface="Arial Narrow Regular" pitchFamily="34" charset="0"/>
                <a:ea typeface="Arial Narrow Regular" pitchFamily="34" charset="-122"/>
                <a:cs typeface="Arial Narrow Regular" pitchFamily="34" charset="-120"/>
              </a:rPr>
              <a:t> et </a:t>
            </a:r>
            <a:r>
              <a:rPr lang="en-US" sz="1500" dirty="0" err="1">
                <a:solidFill>
                  <a:srgbClr val="009BD8"/>
                </a:solidFill>
                <a:latin typeface="Arial Narrow Regular" pitchFamily="34" charset="0"/>
                <a:ea typeface="Arial Narrow Regular" pitchFamily="34" charset="-122"/>
                <a:cs typeface="Arial Narrow Regular" pitchFamily="34" charset="-120"/>
              </a:rPr>
              <a:t>netus</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5045743" y="2023628"/>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5045743"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Morbi </a:t>
            </a:r>
            <a:r>
              <a:rPr lang="en-US" sz="1500" dirty="0" err="1">
                <a:solidFill>
                  <a:srgbClr val="009BD8"/>
                </a:solidFill>
                <a:latin typeface="Arial Narrow Regular" pitchFamily="34" charset="0"/>
                <a:ea typeface="Arial Narrow Regular" pitchFamily="34" charset="-122"/>
                <a:cs typeface="Arial Narrow Regular" pitchFamily="34" charset="-120"/>
              </a:rPr>
              <a:t>faucibus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odio</a:t>
            </a:r>
            <a:r>
              <a:rPr lang="en-US" sz="1500" dirty="0">
                <a:solidFill>
                  <a:srgbClr val="009BD8"/>
                </a:solidFill>
                <a:latin typeface="Arial Narrow Regular" pitchFamily="34" charset="0"/>
                <a:ea typeface="Arial Narrow Regular" pitchFamily="34" charset="-122"/>
                <a:cs typeface="Arial Narrow Regular" pitchFamily="34" charset="-120"/>
              </a:rPr>
              <a:t> non </a:t>
            </a:r>
            <a:r>
              <a:rPr lang="en-US" sz="1500" dirty="0" err="1">
                <a:solidFill>
                  <a:srgbClr val="009BD8"/>
                </a:solidFill>
                <a:latin typeface="Arial Narrow Regular" pitchFamily="34" charset="0"/>
                <a:ea typeface="Arial Narrow Regular" pitchFamily="34" charset="-122"/>
                <a:cs typeface="Arial Narrow Regular" pitchFamily="34" charset="-120"/>
              </a:rPr>
              <a:t>orci</a:t>
            </a:r>
            <a:r>
              <a:rPr lang="en-US" sz="1500" dirty="0">
                <a:solidFill>
                  <a:srgbClr val="009BD8"/>
                </a:solidFill>
                <a:latin typeface="Arial Narrow Regular" pitchFamily="34" charset="0"/>
                <a:ea typeface="Arial Narrow Regular" pitchFamily="34" charset="-122"/>
                <a:cs typeface="Arial Narrow Regular" pitchFamily="34" charset="-120"/>
              </a:rPr>
              <a:t> maximus, sed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enim</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sollicitudin</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Pellentesque</a:t>
            </a:r>
            <a:r>
              <a:rPr lang="en-US" sz="1500" dirty="0">
                <a:solidFill>
                  <a:srgbClr val="009BD8"/>
                </a:solidFill>
                <a:latin typeface="Arial Narrow Regular" pitchFamily="34" charset="0"/>
                <a:ea typeface="Arial Narrow Regular" pitchFamily="34" charset="-122"/>
                <a:cs typeface="Arial Narrow Regular" pitchFamily="34" charset="-120"/>
              </a:rPr>
              <a:t> habitant </a:t>
            </a:r>
            <a:r>
              <a:rPr lang="en-US" sz="1500" dirty="0" err="1">
                <a:solidFill>
                  <a:srgbClr val="009BD8"/>
                </a:solidFill>
                <a:latin typeface="Arial Narrow Regular" pitchFamily="34" charset="0"/>
                <a:ea typeface="Arial Narrow Regular" pitchFamily="34" charset="-122"/>
                <a:cs typeface="Arial Narrow Regular" pitchFamily="34" charset="-120"/>
              </a:rPr>
              <a:t>morbi</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senectus</a:t>
            </a:r>
            <a:r>
              <a:rPr lang="en-US" sz="1500" dirty="0">
                <a:solidFill>
                  <a:srgbClr val="009BD8"/>
                </a:solidFill>
                <a:latin typeface="Arial Narrow Regular" pitchFamily="34" charset="0"/>
                <a:ea typeface="Arial Narrow Regular" pitchFamily="34" charset="-122"/>
                <a:cs typeface="Arial Narrow Regular" pitchFamily="34" charset="-120"/>
              </a:rPr>
              <a:t> et </a:t>
            </a:r>
            <a:r>
              <a:rPr lang="en-US" sz="1500" dirty="0" err="1">
                <a:solidFill>
                  <a:srgbClr val="009BD8"/>
                </a:solidFill>
                <a:latin typeface="Arial Narrow Regular" pitchFamily="34" charset="0"/>
                <a:ea typeface="Arial Narrow Regular" pitchFamily="34" charset="-122"/>
                <a:cs typeface="Arial Narrow Regular" pitchFamily="34" charset="-120"/>
              </a:rPr>
              <a:t>netus</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5164534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666508" y="1738071"/>
            <a:ext cx="2699397" cy="2770833"/>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3357320" y="1738071"/>
            <a:ext cx="2699397" cy="2770833"/>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6048133" y="1738071"/>
            <a:ext cx="2699397" cy="2770833"/>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991102"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3686589" y="2023628"/>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3686590"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6381663" y="2023628"/>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6381663"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8612182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666508" y="1738071"/>
            <a:ext cx="2027884" cy="2770833"/>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2685808" y="1738071"/>
            <a:ext cx="2023122" cy="2770833"/>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4700345" y="1738071"/>
            <a:ext cx="2027884" cy="2770833"/>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6719646" y="1738071"/>
            <a:ext cx="2027883" cy="2770833"/>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991102" y="2023628"/>
            <a:ext cx="1379120"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991102"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2997055" y="2023628"/>
            <a:ext cx="1379120"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2997055"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5018361" y="2023628"/>
            <a:ext cx="1379120"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5018361"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7051698" y="2023628"/>
            <a:ext cx="1379120"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7051698"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5465182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714375" y="651477"/>
            <a:ext cx="5565567"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1665232" y="3471150"/>
            <a:ext cx="280031" cy="283764"/>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201039" y="3463738"/>
            <a:ext cx="280031" cy="283764"/>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714375" y="3463788"/>
            <a:ext cx="280031" cy="283764"/>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5978559" y="3017196"/>
            <a:ext cx="280031" cy="283764"/>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5472018" y="2982791"/>
            <a:ext cx="280031" cy="283764"/>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5033224" y="2994204"/>
            <a:ext cx="280031" cy="283764"/>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4564139" y="3011683"/>
            <a:ext cx="280031" cy="283764"/>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3604556" y="3024385"/>
            <a:ext cx="280031" cy="283764"/>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3116279" y="2999790"/>
            <a:ext cx="280031" cy="283764"/>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2626895" y="2993140"/>
            <a:ext cx="280031" cy="283764"/>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134147" y="2993140"/>
            <a:ext cx="280031" cy="283764"/>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1665232" y="2993140"/>
            <a:ext cx="280031" cy="283764"/>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201039" y="3010348"/>
            <a:ext cx="280031" cy="283764"/>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721093" y="3010348"/>
            <a:ext cx="280031" cy="283764"/>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5999912" y="2534596"/>
            <a:ext cx="280031" cy="283764"/>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5489340" y="2534596"/>
            <a:ext cx="280031" cy="283764"/>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5050546" y="2542859"/>
            <a:ext cx="280031" cy="283764"/>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4564631" y="2534596"/>
            <a:ext cx="280031" cy="283764"/>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4094912" y="2558290"/>
            <a:ext cx="280031" cy="283764"/>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3601501" y="2516577"/>
            <a:ext cx="280031" cy="283764"/>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3111446" y="2542859"/>
            <a:ext cx="280031" cy="283764"/>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2625590" y="2515130"/>
            <a:ext cx="280031" cy="283764"/>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144779" y="2515130"/>
            <a:ext cx="280031" cy="283764"/>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1676165" y="2515130"/>
            <a:ext cx="280031" cy="283764"/>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214504" y="2534596"/>
            <a:ext cx="280031" cy="283764"/>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733190" y="2534596"/>
            <a:ext cx="280031" cy="283764"/>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6010361" y="2081157"/>
            <a:ext cx="280031" cy="283764"/>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5547173" y="2051996"/>
            <a:ext cx="280031" cy="283764"/>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5036601" y="2073923"/>
            <a:ext cx="280031" cy="283764"/>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4554001" y="2081157"/>
            <a:ext cx="280031" cy="283764"/>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4077751" y="2081157"/>
            <a:ext cx="280031" cy="283764"/>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3616089" y="2093776"/>
            <a:ext cx="280031" cy="283764"/>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3139840" y="2073923"/>
            <a:ext cx="280031" cy="283764"/>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2650890" y="2063153"/>
            <a:ext cx="280031" cy="283764"/>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142890" y="2063153"/>
            <a:ext cx="280031" cy="283764"/>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1679340" y="2063153"/>
            <a:ext cx="280031" cy="283764"/>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204979" y="2063153"/>
            <a:ext cx="280031" cy="283764"/>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739540" y="2063153"/>
            <a:ext cx="280031" cy="283764"/>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6010723" y="1598556"/>
            <a:ext cx="280031" cy="283764"/>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5546489" y="1580553"/>
            <a:ext cx="280031" cy="283764"/>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5070240" y="1580553"/>
            <a:ext cx="280031" cy="283764"/>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4568590" y="1598556"/>
            <a:ext cx="280031" cy="283764"/>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4092340" y="1598556"/>
            <a:ext cx="280031" cy="283764"/>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3628790" y="1591323"/>
            <a:ext cx="280031" cy="283764"/>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3139840" y="1591323"/>
            <a:ext cx="280031" cy="283764"/>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4078224" y="3025477"/>
            <a:ext cx="280031" cy="283764"/>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2650890" y="1598556"/>
            <a:ext cx="280031" cy="283764"/>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161940" y="1598556"/>
            <a:ext cx="280031" cy="283764"/>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1685690" y="1598556"/>
            <a:ext cx="280031" cy="283764"/>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209440" y="1598556"/>
            <a:ext cx="280031" cy="283764"/>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733190" y="1598556"/>
            <a:ext cx="280031" cy="283764"/>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7619758" y="4619383"/>
            <a:ext cx="1524243" cy="524117"/>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6375371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722172" y="3776663"/>
            <a:ext cx="2681288" cy="914400"/>
          </a:xfrm>
          <a:prstGeom prst="rect">
            <a:avLst/>
          </a:prstGeom>
          <a:noFill/>
          <a:ln/>
        </p:spPr>
        <p:txBody>
          <a:bodyPr wrap="square" lIns="0" tIns="0" rIns="0" bIns="0" rtlCol="0" anchor="t"/>
          <a:lstStyle/>
          <a:p>
            <a:pPr marL="0" indent="0" algn="l">
              <a:lnSpc>
                <a:spcPts val="1200"/>
              </a:lnSpc>
              <a:buNone/>
            </a:pPr>
            <a:r>
              <a:rPr lang="en-US" sz="1125"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125" dirty="0">
                <a:solidFill>
                  <a:srgbClr val="FFFFFF"/>
                </a:solidFill>
                <a:latin typeface="Arial Narrow" pitchFamily="34" charset="0"/>
                <a:ea typeface="Arial Narrow" pitchFamily="34" charset="-122"/>
                <a:cs typeface="Arial Narrow" pitchFamily="34" charset="-120"/>
              </a:rPr>
              <a:t>Via Ginevra 4, CH-6900 Lugano</a:t>
            </a:r>
            <a:br>
              <a:rPr sz="900" dirty="0"/>
            </a:br>
            <a:r>
              <a:rPr lang="en-US" sz="1125" dirty="0">
                <a:solidFill>
                  <a:srgbClr val="FFFFFF"/>
                </a:solidFill>
                <a:latin typeface="Arial Narrow" pitchFamily="34" charset="0"/>
                <a:ea typeface="Arial Narrow" pitchFamily="34" charset="-122"/>
                <a:cs typeface="Arial Narrow" pitchFamily="34" charset="-120"/>
              </a:rPr>
              <a:t>T. +41 (0)91 973 19 00</a:t>
            </a:r>
            <a:br>
              <a:rPr sz="900" dirty="0"/>
            </a:br>
            <a:r>
              <a:rPr lang="en-US" sz="1125" dirty="0">
                <a:solidFill>
                  <a:srgbClr val="FFFFFF"/>
                </a:solidFill>
                <a:latin typeface="Arial Narrow" pitchFamily="34" charset="0"/>
                <a:ea typeface="Arial Narrow" pitchFamily="34" charset="-122"/>
                <a:cs typeface="Arial Narrow" pitchFamily="34" charset="-120"/>
              </a:rPr>
              <a:t>esmo@esmo.org</a:t>
            </a:r>
            <a:br>
              <a:rPr sz="900" dirty="0"/>
            </a:br>
            <a:r>
              <a:rPr lang="en-US" sz="1125" dirty="0">
                <a:solidFill>
                  <a:srgbClr val="FFFFFF"/>
                </a:solidFill>
                <a:latin typeface="Arial Narrow" pitchFamily="34" charset="0"/>
                <a:ea typeface="Arial Narrow" pitchFamily="34" charset="-122"/>
                <a:cs typeface="Arial Narrow" pitchFamily="34" charset="-120"/>
              </a:rPr>
              <a:t>
</a:t>
            </a:r>
            <a:r>
              <a:rPr lang="en-US" sz="1125" dirty="0">
                <a:solidFill>
                  <a:srgbClr val="FFFFFF"/>
                </a:solidFill>
                <a:latin typeface="Arial Narrow Bold" pitchFamily="34" charset="0"/>
                <a:ea typeface="Arial Narrow Bold" pitchFamily="34" charset="-122"/>
                <a:cs typeface="Arial Narrow Bold" pitchFamily="34" charset="-120"/>
              </a:rPr>
              <a:t>esmo.org</a:t>
            </a:r>
            <a:endParaRPr lang="en-US" sz="1125"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3443288" y="2265831"/>
            <a:ext cx="2257425" cy="611839"/>
          </a:xfrm>
          <a:prstGeom prst="rect">
            <a:avLst/>
          </a:prstGeom>
        </p:spPr>
        <p:txBody>
          <a:bodyPr/>
          <a:lstStyle>
            <a:lvl1pPr marL="0" indent="0" algn="ctr">
              <a:buNone/>
              <a:defRPr sz="375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722171" y="691855"/>
            <a:ext cx="2734430" cy="603545"/>
          </a:xfrm>
          <a:prstGeom prst="rect">
            <a:avLst/>
          </a:prstGeom>
        </p:spPr>
      </p:pic>
    </p:spTree>
    <p:extLst>
      <p:ext uri="{BB962C8B-B14F-4D97-AF65-F5344CB8AC3E}">
        <p14:creationId xmlns:p14="http://schemas.microsoft.com/office/powerpoint/2010/main" val="404371004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E2A6D21-97B8-44DC-8AD4-0328CC8AAD03}" type="datetimeFigureOut">
              <a:rPr lang="es-ES" smtClean="0">
                <a:solidFill>
                  <a:prstClr val="black">
                    <a:tint val="75000"/>
                  </a:prstClr>
                </a:solidFill>
              </a:rPr>
              <a:pPr/>
              <a:t>07/11/2025</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64A57B2-A337-4B90-88EE-41BF6BBC232A}" type="slidenum">
              <a:rPr lang="es-ES" smtClean="0">
                <a:solidFill>
                  <a:prstClr val="black">
                    <a:tint val="75000"/>
                  </a:prstClr>
                </a:solidFill>
              </a:rPr>
              <a:pPr/>
              <a:t>‹#›</a:t>
            </a:fld>
            <a:endParaRPr lang="es-ES" dirty="0">
              <a:solidFill>
                <a:prstClr val="black">
                  <a:tint val="75000"/>
                </a:prstClr>
              </a:solidFill>
            </a:endParaRPr>
          </a:p>
        </p:txBody>
      </p:sp>
    </p:spTree>
    <p:extLst>
      <p:ext uri="{BB962C8B-B14F-4D97-AF65-F5344CB8AC3E}">
        <p14:creationId xmlns:p14="http://schemas.microsoft.com/office/powerpoint/2010/main" val="3586929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10"/>
          </p:nvPr>
        </p:nvSpPr>
        <p:spPr>
          <a:xfrm>
            <a:off x="0" y="4791282"/>
            <a:ext cx="6163200" cy="337931"/>
          </a:xfrm>
        </p:spPr>
        <p:txBody>
          <a:bodyPr anchor="b">
            <a:noAutofit/>
          </a:bodyPr>
          <a:lstStyle>
            <a:lvl1pPr marL="86916" indent="-86916">
              <a:spcBef>
                <a:spcPts val="0"/>
              </a:spcBef>
              <a:spcAft>
                <a:spcPts val="0"/>
              </a:spcAft>
              <a:buClrTx/>
              <a:buFont typeface="+mj-lt"/>
              <a:buAutoNum type="arabicPeriod"/>
              <a:defRPr sz="675">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26549137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256"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732866" y="2155082"/>
            <a:ext cx="4411134" cy="2988418"/>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panose="020B0604020202020204" pitchFamily="34" charset="0"/>
                <a:cs typeface="Arial"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panose="020B0604020202020204" pitchFamily="34" charset="0"/>
                <a:cs typeface="Arial"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8034095" y="4619383"/>
            <a:ext cx="1109905" cy="524117"/>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0075829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7619758" y="4617462"/>
            <a:ext cx="1524243" cy="526038"/>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714375" y="615383"/>
            <a:ext cx="5876925" cy="502539"/>
          </a:xfrm>
          <a:prstGeom prst="rect">
            <a:avLst/>
          </a:prstGeom>
        </p:spPr>
        <p:txBody>
          <a:bodyPr/>
          <a:lstStyle>
            <a:lvl1pPr marL="0" indent="0">
              <a:buNone/>
              <a:defRPr sz="2815"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718887" y="1294654"/>
            <a:ext cx="3364331" cy="2772020"/>
          </a:xfrm>
          <a:prstGeom prst="rect">
            <a:avLst/>
          </a:prstGeom>
        </p:spPr>
        <p:txBody>
          <a:bodyPr/>
          <a:lstStyle>
            <a:lvl1pPr marL="371475" indent="-371475">
              <a:lnSpc>
                <a:spcPts val="2100"/>
              </a:lnSpc>
              <a:spcBef>
                <a:spcPts val="0"/>
              </a:spcBef>
              <a:buFont typeface="+mj-lt"/>
              <a:buAutoNum type="arabicPeriod"/>
              <a:defRPr sz="1875"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4508835" y="1294654"/>
            <a:ext cx="3364331" cy="2772020"/>
          </a:xfrm>
          <a:prstGeom prst="rect">
            <a:avLst/>
          </a:prstGeom>
        </p:spPr>
        <p:txBody>
          <a:bodyPr/>
          <a:lstStyle>
            <a:lvl1pPr marL="371475" indent="-371475">
              <a:lnSpc>
                <a:spcPts val="2100"/>
              </a:lnSpc>
              <a:spcBef>
                <a:spcPts val="0"/>
              </a:spcBef>
              <a:buFont typeface="+mj-lt"/>
              <a:buAutoNum type="arabicPeriod" startAt="11"/>
              <a:defRPr sz="1875"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26037083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714375" y="714375"/>
            <a:ext cx="4938713" cy="357188"/>
          </a:xfrm>
          <a:prstGeom prst="rect">
            <a:avLst/>
          </a:prstGeom>
          <a:noFill/>
          <a:ln/>
        </p:spPr>
        <p:txBody>
          <a:bodyPr wrap="square" lIns="0" tIns="0" rIns="0" bIns="0" rtlCol="0" anchor="t"/>
          <a:lstStyle/>
          <a:p>
            <a:pPr marL="0" indent="0" algn="l">
              <a:lnSpc>
                <a:spcPts val="2813"/>
              </a:lnSpc>
              <a:buNone/>
            </a:pPr>
            <a:r>
              <a:rPr lang="en-US" sz="2813">
                <a:solidFill>
                  <a:srgbClr val="00305D"/>
                </a:solidFill>
                <a:latin typeface="Arial Narrow Bold" pitchFamily="34" charset="0"/>
                <a:ea typeface="Arial Narrow Bold" pitchFamily="34" charset="-122"/>
                <a:cs typeface="Arial Narrow Bold" pitchFamily="34" charset="-120"/>
              </a:rPr>
              <a:t>DECLARATION OF INTERESTS</a:t>
            </a:r>
            <a:endParaRPr lang="en-US" sz="2813"/>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714375" y="1309688"/>
            <a:ext cx="6791325" cy="3281363"/>
          </a:xfrm>
          <a:prstGeom prst="rect">
            <a:avLst/>
          </a:prstGeom>
          <a:noFill/>
          <a:ln/>
        </p:spPr>
        <p:txBody>
          <a:bodyPr wrap="square" lIns="0" tIns="0" rIns="0" bIns="0" rtlCol="0" anchor="t"/>
          <a:lstStyle/>
          <a:p>
            <a:pPr marL="0" indent="0" algn="l">
              <a:lnSpc>
                <a:spcPts val="1988"/>
              </a:lnSpc>
              <a:buNone/>
            </a:pPr>
            <a:r>
              <a:rPr lang="en-US" sz="1875">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1875"/>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3533855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714375" y="714375"/>
            <a:ext cx="7239000" cy="476250"/>
          </a:xfrm>
          <a:prstGeom prst="rect">
            <a:avLst/>
          </a:prstGeom>
          <a:noFill/>
          <a:ln/>
        </p:spPr>
        <p:txBody>
          <a:bodyPr wrap="square" lIns="0" tIns="0" rIns="0" bIns="0" rtlCol="0" anchor="t"/>
          <a:lstStyle/>
          <a:p>
            <a:pPr marL="0" indent="0" algn="l">
              <a:lnSpc>
                <a:spcPts val="1875"/>
              </a:lnSpc>
              <a:buNone/>
            </a:pPr>
            <a:r>
              <a:rPr lang="en-US" sz="1875">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1875"/>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714375" y="1428750"/>
            <a:ext cx="7786688" cy="3143250"/>
          </a:xfrm>
          <a:prstGeom prst="rect">
            <a:avLst/>
          </a:prstGeom>
          <a:noFill/>
          <a:ln/>
        </p:spPr>
        <p:txBody>
          <a:bodyPr wrap="square" lIns="0" tIns="0" rIns="0" bIns="0" rtlCol="0" anchor="t"/>
          <a:lstStyle/>
          <a:p>
            <a:pPr marL="0" indent="0" algn="l">
              <a:lnSpc>
                <a:spcPts val="1238"/>
              </a:lnSpc>
              <a:buNone/>
            </a:pPr>
            <a:r>
              <a:rPr lang="en-US" sz="1125">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900"/>
            </a:br>
            <a:r>
              <a:rPr lang="en-US" sz="1125">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125">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125"/>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7989093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714375" y="1957661"/>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714375" y="2711397"/>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1242892804"/>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9463" y="495300"/>
            <a:ext cx="5824538" cy="46482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714375" y="699837"/>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714375" y="1453572"/>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323883076"/>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44649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5504186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8066115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334213" y="4832856"/>
            <a:ext cx="4549664"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7619758" y="4617462"/>
            <a:ext cx="1524243" cy="526038"/>
          </a:xfrm>
          <a:prstGeom prst="rect">
            <a:avLst/>
          </a:prstGeom>
        </p:spPr>
      </p:pic>
      <p:pic>
        <p:nvPicPr>
          <p:cNvPr id="7" name="Picture 6">
            <a:extLst>
              <a:ext uri="{FF2B5EF4-FFF2-40B4-BE49-F238E27FC236}">
                <a16:creationId xmlns:a16="http://schemas.microsoft.com/office/drawing/2014/main" id="{CAB79975-2DC2-0EEF-6A99-E68AE0EEC01D}"/>
              </a:ext>
            </a:extLst>
          </p:cNvPr>
          <p:cNvPicPr>
            <a:picLocks noChangeAspect="1"/>
          </p:cNvPicPr>
          <p:nvPr userDrawn="1"/>
        </p:nvPicPr>
        <p:blipFill>
          <a:blip r:embed="rId3"/>
          <a:srcRect t="14" b="14"/>
          <a:stretch/>
        </p:blipFill>
        <p:spPr>
          <a:xfrm>
            <a:off x="6237784" y="4660043"/>
            <a:ext cx="1241634" cy="377532"/>
          </a:xfrm>
          <a:prstGeom prst="rect">
            <a:avLst/>
          </a:prstGeom>
        </p:spPr>
      </p:pic>
    </p:spTree>
    <p:extLst>
      <p:ext uri="{BB962C8B-B14F-4D97-AF65-F5344CB8AC3E}">
        <p14:creationId xmlns:p14="http://schemas.microsoft.com/office/powerpoint/2010/main" val="9003768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4585443" y="214312"/>
            <a:ext cx="4557713" cy="4929188"/>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53375" y="4791075"/>
            <a:ext cx="1042988" cy="200025"/>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750469" y="4833817"/>
            <a:ext cx="44649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1204943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996884" y="1505126"/>
            <a:ext cx="7518466" cy="2949091"/>
          </a:xfrm>
          <a:prstGeom prst="rect">
            <a:avLst/>
          </a:prstGeom>
        </p:spPr>
        <p:txBody>
          <a:bodyPr anchor="t">
            <a:normAutofit/>
          </a:bodyPr>
          <a:lstStyle>
            <a:lvl1pPr marL="428625" marR="0" indent="-428625" algn="l" defTabSz="6858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2400"/>
            </a:lvl1pPr>
          </a:lstStyle>
          <a:p>
            <a:pPr marL="571500" indent="-571500">
              <a:lnSpc>
                <a:spcPct val="150000"/>
              </a:lnSpc>
              <a:buClr>
                <a:srgbClr val="12689B"/>
              </a:buClr>
              <a:buSzPct val="125000"/>
              <a:buFont typeface="Arial" panose="020B0604020202020204" pitchFamily="34" charset="0"/>
              <a:buChar char="•"/>
            </a:pPr>
            <a:r>
              <a:rPr lang="en-US" sz="2400" dirty="0"/>
              <a:t>Bullet Arial 32pt </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a:p>
            <a:pPr marL="571500" indent="-571500">
              <a:lnSpc>
                <a:spcPct val="150000"/>
              </a:lnSpc>
              <a:buClr>
                <a:srgbClr val="12689B"/>
              </a:buClr>
              <a:buSzPct val="125000"/>
              <a:buFont typeface="Arial" panose="020B0604020202020204" pitchFamily="34" charset="0"/>
              <a:buChar char="•"/>
            </a:pPr>
            <a:r>
              <a:rPr lang="en-US" sz="2400" dirty="0"/>
              <a:t>Bullet Arial 32pt</a:t>
            </a:r>
          </a:p>
        </p:txBody>
      </p:sp>
      <p:sp>
        <p:nvSpPr>
          <p:cNvPr id="7" name="Text Placeholder 10">
            <a:extLst>
              <a:ext uri="{FF2B5EF4-FFF2-40B4-BE49-F238E27FC236}">
                <a16:creationId xmlns:a16="http://schemas.microsoft.com/office/drawing/2014/main" id="{93CBD464-DC4C-E04F-990C-0BAD194E6910}"/>
              </a:ext>
            </a:extLst>
          </p:cNvPr>
          <p:cNvSpPr>
            <a:spLocks noGrp="1"/>
          </p:cNvSpPr>
          <p:nvPr>
            <p:ph type="body" sz="quarter" idx="12" hasCustomPrompt="1"/>
          </p:nvPr>
        </p:nvSpPr>
        <p:spPr>
          <a:xfrm>
            <a:off x="996553" y="467121"/>
            <a:ext cx="7518797" cy="994274"/>
          </a:xfrm>
          <a:prstGeom prst="rect">
            <a:avLst/>
          </a:prstGeom>
        </p:spPr>
        <p:txBody>
          <a:bodyPr anchor="b">
            <a:normAutofit/>
          </a:bodyPr>
          <a:lstStyle>
            <a:lvl1pPr marL="0" indent="0">
              <a:buNone/>
              <a:defRPr sz="3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7064783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5486197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232309" y="4833817"/>
            <a:ext cx="45665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9621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923938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6780830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5816410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6317743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666508" y="1738071"/>
            <a:ext cx="4051946" cy="2770833"/>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4709870" y="1738071"/>
            <a:ext cx="4037659" cy="2770833"/>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991101"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Morbi </a:t>
            </a:r>
            <a:r>
              <a:rPr lang="en-US" sz="1500" err="1">
                <a:solidFill>
                  <a:srgbClr val="009BD8"/>
                </a:solidFill>
                <a:latin typeface="Arial Narrow Regular" pitchFamily="34" charset="0"/>
                <a:ea typeface="Arial Narrow Regular" pitchFamily="34" charset="-122"/>
                <a:cs typeface="Arial Narrow Regular" pitchFamily="34" charset="-120"/>
              </a:rPr>
              <a:t>faucibus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odio</a:t>
            </a:r>
            <a:r>
              <a:rPr lang="en-US" sz="1500">
                <a:solidFill>
                  <a:srgbClr val="009BD8"/>
                </a:solidFill>
                <a:latin typeface="Arial Narrow Regular" pitchFamily="34" charset="0"/>
                <a:ea typeface="Arial Narrow Regular" pitchFamily="34" charset="-122"/>
                <a:cs typeface="Arial Narrow Regular" pitchFamily="34" charset="-120"/>
              </a:rPr>
              <a:t> non </a:t>
            </a:r>
            <a:r>
              <a:rPr lang="en-US" sz="1500" err="1">
                <a:solidFill>
                  <a:srgbClr val="009BD8"/>
                </a:solidFill>
                <a:latin typeface="Arial Narrow Regular" pitchFamily="34" charset="0"/>
                <a:ea typeface="Arial Narrow Regular" pitchFamily="34" charset="-122"/>
                <a:cs typeface="Arial Narrow Regular" pitchFamily="34" charset="-120"/>
              </a:rPr>
              <a:t>orci</a:t>
            </a:r>
            <a:r>
              <a:rPr lang="en-US" sz="1500">
                <a:solidFill>
                  <a:srgbClr val="009BD8"/>
                </a:solidFill>
                <a:latin typeface="Arial Narrow Regular" pitchFamily="34" charset="0"/>
                <a:ea typeface="Arial Narrow Regular" pitchFamily="34" charset="-122"/>
                <a:cs typeface="Arial Narrow Regular" pitchFamily="34" charset="-120"/>
              </a:rPr>
              <a:t> maximus, sed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enim</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sollicitudin</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Pellentesque</a:t>
            </a:r>
            <a:r>
              <a:rPr lang="en-US" sz="1500">
                <a:solidFill>
                  <a:srgbClr val="009BD8"/>
                </a:solidFill>
                <a:latin typeface="Arial Narrow Regular" pitchFamily="34" charset="0"/>
                <a:ea typeface="Arial Narrow Regular" pitchFamily="34" charset="-122"/>
                <a:cs typeface="Arial Narrow Regular" pitchFamily="34" charset="-120"/>
              </a:rPr>
              <a:t> habitant </a:t>
            </a:r>
            <a:r>
              <a:rPr lang="en-US" sz="1500" err="1">
                <a:solidFill>
                  <a:srgbClr val="009BD8"/>
                </a:solidFill>
                <a:latin typeface="Arial Narrow Regular" pitchFamily="34" charset="0"/>
                <a:ea typeface="Arial Narrow Regular" pitchFamily="34" charset="-122"/>
                <a:cs typeface="Arial Narrow Regular" pitchFamily="34" charset="-120"/>
              </a:rPr>
              <a:t>morbi</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senectus</a:t>
            </a:r>
            <a:r>
              <a:rPr lang="en-US" sz="1500">
                <a:solidFill>
                  <a:srgbClr val="009BD8"/>
                </a:solidFill>
                <a:latin typeface="Arial Narrow Regular" pitchFamily="34" charset="0"/>
                <a:ea typeface="Arial Narrow Regular" pitchFamily="34" charset="-122"/>
                <a:cs typeface="Arial Narrow Regular" pitchFamily="34" charset="-120"/>
              </a:rPr>
              <a:t> et </a:t>
            </a:r>
            <a:r>
              <a:rPr lang="en-US" sz="1500" err="1">
                <a:solidFill>
                  <a:srgbClr val="009BD8"/>
                </a:solidFill>
                <a:latin typeface="Arial Narrow Regular" pitchFamily="34" charset="0"/>
                <a:ea typeface="Arial Narrow Regular" pitchFamily="34" charset="-122"/>
                <a:cs typeface="Arial Narrow Regular" pitchFamily="34" charset="-120"/>
              </a:rPr>
              <a:t>netus</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5045743"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5045743"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Morbi </a:t>
            </a:r>
            <a:r>
              <a:rPr lang="en-US" sz="1500" err="1">
                <a:solidFill>
                  <a:srgbClr val="009BD8"/>
                </a:solidFill>
                <a:latin typeface="Arial Narrow Regular" pitchFamily="34" charset="0"/>
                <a:ea typeface="Arial Narrow Regular" pitchFamily="34" charset="-122"/>
                <a:cs typeface="Arial Narrow Regular" pitchFamily="34" charset="-120"/>
              </a:rPr>
              <a:t>faucibus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odio</a:t>
            </a:r>
            <a:r>
              <a:rPr lang="en-US" sz="1500">
                <a:solidFill>
                  <a:srgbClr val="009BD8"/>
                </a:solidFill>
                <a:latin typeface="Arial Narrow Regular" pitchFamily="34" charset="0"/>
                <a:ea typeface="Arial Narrow Regular" pitchFamily="34" charset="-122"/>
                <a:cs typeface="Arial Narrow Regular" pitchFamily="34" charset="-120"/>
              </a:rPr>
              <a:t> non </a:t>
            </a:r>
            <a:r>
              <a:rPr lang="en-US" sz="1500" err="1">
                <a:solidFill>
                  <a:srgbClr val="009BD8"/>
                </a:solidFill>
                <a:latin typeface="Arial Narrow Regular" pitchFamily="34" charset="0"/>
                <a:ea typeface="Arial Narrow Regular" pitchFamily="34" charset="-122"/>
                <a:cs typeface="Arial Narrow Regular" pitchFamily="34" charset="-120"/>
              </a:rPr>
              <a:t>orci</a:t>
            </a:r>
            <a:r>
              <a:rPr lang="en-US" sz="1500">
                <a:solidFill>
                  <a:srgbClr val="009BD8"/>
                </a:solidFill>
                <a:latin typeface="Arial Narrow Regular" pitchFamily="34" charset="0"/>
                <a:ea typeface="Arial Narrow Regular" pitchFamily="34" charset="-122"/>
                <a:cs typeface="Arial Narrow Regular" pitchFamily="34" charset="-120"/>
              </a:rPr>
              <a:t> maximus, sed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enim</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sollicitudin</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Pellentesque</a:t>
            </a:r>
            <a:r>
              <a:rPr lang="en-US" sz="1500">
                <a:solidFill>
                  <a:srgbClr val="009BD8"/>
                </a:solidFill>
                <a:latin typeface="Arial Narrow Regular" pitchFamily="34" charset="0"/>
                <a:ea typeface="Arial Narrow Regular" pitchFamily="34" charset="-122"/>
                <a:cs typeface="Arial Narrow Regular" pitchFamily="34" charset="-120"/>
              </a:rPr>
              <a:t> habitant </a:t>
            </a:r>
            <a:r>
              <a:rPr lang="en-US" sz="1500" err="1">
                <a:solidFill>
                  <a:srgbClr val="009BD8"/>
                </a:solidFill>
                <a:latin typeface="Arial Narrow Regular" pitchFamily="34" charset="0"/>
                <a:ea typeface="Arial Narrow Regular" pitchFamily="34" charset="-122"/>
                <a:cs typeface="Arial Narrow Regular" pitchFamily="34" charset="-120"/>
              </a:rPr>
              <a:t>morbi</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senectus</a:t>
            </a:r>
            <a:r>
              <a:rPr lang="en-US" sz="1500">
                <a:solidFill>
                  <a:srgbClr val="009BD8"/>
                </a:solidFill>
                <a:latin typeface="Arial Narrow Regular" pitchFamily="34" charset="0"/>
                <a:ea typeface="Arial Narrow Regular" pitchFamily="34" charset="-122"/>
                <a:cs typeface="Arial Narrow Regular" pitchFamily="34" charset="-120"/>
              </a:rPr>
              <a:t> et </a:t>
            </a:r>
            <a:r>
              <a:rPr lang="en-US" sz="1500" err="1">
                <a:solidFill>
                  <a:srgbClr val="009BD8"/>
                </a:solidFill>
                <a:latin typeface="Arial Narrow Regular" pitchFamily="34" charset="0"/>
                <a:ea typeface="Arial Narrow Regular" pitchFamily="34" charset="-122"/>
                <a:cs typeface="Arial Narrow Regular" pitchFamily="34" charset="-120"/>
              </a:rPr>
              <a:t>netus</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3084628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666508" y="1738071"/>
            <a:ext cx="2699397" cy="2770833"/>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3357320" y="1738071"/>
            <a:ext cx="2699397" cy="2770833"/>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6048133" y="1738071"/>
            <a:ext cx="2699397" cy="2770833"/>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991102"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3686589"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3686590"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6381663"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6381663"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9587672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666508" y="1738071"/>
            <a:ext cx="2027884" cy="2770833"/>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2685808" y="1738071"/>
            <a:ext cx="2023122" cy="2770833"/>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4700345" y="1738071"/>
            <a:ext cx="2027884" cy="2770833"/>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6719646" y="1738071"/>
            <a:ext cx="2027883" cy="2770833"/>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991102"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991102"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2997055"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2997055"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5018361"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5018361"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7051698"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7051698"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3436992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714375" y="651477"/>
            <a:ext cx="5565567"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1665232" y="3471150"/>
            <a:ext cx="280031" cy="283764"/>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201039" y="3463738"/>
            <a:ext cx="280031" cy="283764"/>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714375" y="3463788"/>
            <a:ext cx="280031" cy="283764"/>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5978559" y="3017196"/>
            <a:ext cx="280031" cy="283764"/>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5472018" y="2982791"/>
            <a:ext cx="280031" cy="283764"/>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5033224" y="2994204"/>
            <a:ext cx="280031" cy="283764"/>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4564139" y="3011683"/>
            <a:ext cx="280031" cy="283764"/>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3604556" y="3024385"/>
            <a:ext cx="280031" cy="283764"/>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3116279" y="2999790"/>
            <a:ext cx="280031" cy="283764"/>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2626895" y="2993140"/>
            <a:ext cx="280031" cy="283764"/>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134147" y="2993140"/>
            <a:ext cx="280031" cy="283764"/>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1665232" y="2993140"/>
            <a:ext cx="280031" cy="283764"/>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201039" y="3010348"/>
            <a:ext cx="280031" cy="283764"/>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721093" y="3010348"/>
            <a:ext cx="280031" cy="283764"/>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5999912" y="2534596"/>
            <a:ext cx="280031" cy="283764"/>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5489340" y="2534596"/>
            <a:ext cx="280031" cy="283764"/>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5050546" y="2542859"/>
            <a:ext cx="280031" cy="283764"/>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4564631" y="2534596"/>
            <a:ext cx="280031" cy="283764"/>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4094912" y="2558290"/>
            <a:ext cx="280031" cy="283764"/>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3601501" y="2516577"/>
            <a:ext cx="280031" cy="283764"/>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3111446" y="2542859"/>
            <a:ext cx="280031" cy="283764"/>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2625590" y="2515130"/>
            <a:ext cx="280031" cy="283764"/>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144779" y="2515130"/>
            <a:ext cx="280031" cy="283764"/>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1676165" y="2515130"/>
            <a:ext cx="280031" cy="283764"/>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214504" y="2534596"/>
            <a:ext cx="280031" cy="283764"/>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733190" y="2534596"/>
            <a:ext cx="280031" cy="283764"/>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6010361" y="2081157"/>
            <a:ext cx="280031" cy="283764"/>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5547173" y="2051996"/>
            <a:ext cx="280031" cy="283764"/>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5036601" y="2073923"/>
            <a:ext cx="280031" cy="283764"/>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4554001" y="2081157"/>
            <a:ext cx="280031" cy="283764"/>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4077751" y="2081157"/>
            <a:ext cx="280031" cy="283764"/>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3616089" y="2093776"/>
            <a:ext cx="280031" cy="283764"/>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3139840" y="2073923"/>
            <a:ext cx="280031" cy="283764"/>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2650890" y="2063153"/>
            <a:ext cx="280031" cy="283764"/>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142890" y="2063153"/>
            <a:ext cx="280031" cy="283764"/>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1679340" y="2063153"/>
            <a:ext cx="280031" cy="283764"/>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204979" y="2063153"/>
            <a:ext cx="280031" cy="283764"/>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739540" y="2063153"/>
            <a:ext cx="280031" cy="283764"/>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6010723" y="1598556"/>
            <a:ext cx="280031" cy="283764"/>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5546489" y="1580553"/>
            <a:ext cx="280031" cy="283764"/>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5070240" y="1580553"/>
            <a:ext cx="280031" cy="283764"/>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4568590" y="1598556"/>
            <a:ext cx="280031" cy="283764"/>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4092340" y="1598556"/>
            <a:ext cx="280031" cy="283764"/>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3628790" y="1591323"/>
            <a:ext cx="280031" cy="283764"/>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3139840" y="1591323"/>
            <a:ext cx="280031" cy="283764"/>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4078224" y="3025477"/>
            <a:ext cx="280031" cy="283764"/>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2650890" y="1598556"/>
            <a:ext cx="280031" cy="283764"/>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161940" y="1598556"/>
            <a:ext cx="280031" cy="283764"/>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1685690" y="1598556"/>
            <a:ext cx="280031" cy="283764"/>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209440" y="1598556"/>
            <a:ext cx="280031" cy="283764"/>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733190" y="1598556"/>
            <a:ext cx="280031" cy="283764"/>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7619758" y="4619383"/>
            <a:ext cx="1524243" cy="524117"/>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127811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722172" y="3776663"/>
            <a:ext cx="2681288" cy="914400"/>
          </a:xfrm>
          <a:prstGeom prst="rect">
            <a:avLst/>
          </a:prstGeom>
          <a:noFill/>
          <a:ln/>
        </p:spPr>
        <p:txBody>
          <a:bodyPr wrap="square" lIns="0" tIns="0" rIns="0" bIns="0" rtlCol="0" anchor="t"/>
          <a:lstStyle/>
          <a:p>
            <a:pPr marL="0" indent="0" algn="l">
              <a:lnSpc>
                <a:spcPts val="1200"/>
              </a:lnSpc>
              <a:buNone/>
            </a:pPr>
            <a:r>
              <a:rPr lang="en-US" sz="1125">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125">
                <a:solidFill>
                  <a:srgbClr val="FFFFFF"/>
                </a:solidFill>
                <a:latin typeface="Arial Narrow" pitchFamily="34" charset="0"/>
                <a:ea typeface="Arial Narrow" pitchFamily="34" charset="-122"/>
                <a:cs typeface="Arial Narrow" pitchFamily="34" charset="-120"/>
              </a:rPr>
              <a:t>Via Ginevra 4, CH-6900 Lugano</a:t>
            </a:r>
            <a:br>
              <a:rPr sz="900"/>
            </a:br>
            <a:r>
              <a:rPr lang="en-US" sz="1125">
                <a:solidFill>
                  <a:srgbClr val="FFFFFF"/>
                </a:solidFill>
                <a:latin typeface="Arial Narrow" pitchFamily="34" charset="0"/>
                <a:ea typeface="Arial Narrow" pitchFamily="34" charset="-122"/>
                <a:cs typeface="Arial Narrow" pitchFamily="34" charset="-120"/>
              </a:rPr>
              <a:t>T. +41 (0)91 973 19 00</a:t>
            </a:r>
            <a:br>
              <a:rPr sz="900"/>
            </a:br>
            <a:r>
              <a:rPr lang="en-US" sz="1125">
                <a:solidFill>
                  <a:srgbClr val="FFFFFF"/>
                </a:solidFill>
                <a:latin typeface="Arial Narrow" pitchFamily="34" charset="0"/>
                <a:ea typeface="Arial Narrow" pitchFamily="34" charset="-122"/>
                <a:cs typeface="Arial Narrow" pitchFamily="34" charset="-120"/>
              </a:rPr>
              <a:t>esmo@esmo.org</a:t>
            </a:r>
            <a:br>
              <a:rPr sz="900"/>
            </a:br>
            <a:r>
              <a:rPr lang="en-US" sz="1125">
                <a:solidFill>
                  <a:srgbClr val="FFFFFF"/>
                </a:solidFill>
                <a:latin typeface="Arial Narrow" pitchFamily="34" charset="0"/>
                <a:ea typeface="Arial Narrow" pitchFamily="34" charset="-122"/>
                <a:cs typeface="Arial Narrow" pitchFamily="34" charset="-120"/>
              </a:rPr>
              <a:t>
</a:t>
            </a:r>
            <a:r>
              <a:rPr lang="en-US" sz="1125">
                <a:solidFill>
                  <a:srgbClr val="FFFFFF"/>
                </a:solidFill>
                <a:latin typeface="Arial Narrow Bold" pitchFamily="34" charset="0"/>
                <a:ea typeface="Arial Narrow Bold" pitchFamily="34" charset="-122"/>
                <a:cs typeface="Arial Narrow Bold" pitchFamily="34" charset="-120"/>
              </a:rPr>
              <a:t>esmo.org</a:t>
            </a:r>
            <a:endParaRPr lang="en-US" sz="1125"/>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3443288" y="2265831"/>
            <a:ext cx="2257425" cy="611839"/>
          </a:xfrm>
          <a:prstGeom prst="rect">
            <a:avLst/>
          </a:prstGeom>
        </p:spPr>
        <p:txBody>
          <a:bodyPr/>
          <a:lstStyle>
            <a:lvl1pPr marL="0" indent="0" algn="ctr">
              <a:buNone/>
              <a:defRPr sz="375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722171" y="691855"/>
            <a:ext cx="2734430" cy="603545"/>
          </a:xfrm>
          <a:prstGeom prst="rect">
            <a:avLst/>
          </a:prstGeom>
        </p:spPr>
      </p:pic>
    </p:spTree>
    <p:extLst>
      <p:ext uri="{BB962C8B-B14F-4D97-AF65-F5344CB8AC3E}">
        <p14:creationId xmlns:p14="http://schemas.microsoft.com/office/powerpoint/2010/main" val="367524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9E89-8F36-6748-8B8B-ECE3F8BFF32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DA3-62B9-5143-BC91-682C8019CE1E}"/>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DC3A4-1317-0F40-8325-9F0D84FA51CE}"/>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F2DCED60-A751-E949-9ECB-01CFEA904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E6B7E-6D80-3443-A26A-E41CE1B19FD4}"/>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3310165685"/>
      </p:ext>
    </p:extLst>
  </p:cSld>
  <p:clrMapOvr>
    <a:overrideClrMapping bg1="lt1" tx1="dk1" bg2="lt2" tx2="dk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0" y="1"/>
            <a:ext cx="9144000" cy="51435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623887" y="976725"/>
            <a:ext cx="7886700" cy="3155661"/>
          </a:xfrm>
          <a:prstGeom prst="rect">
            <a:avLst/>
          </a:prstGeom>
          <a:ln w="3175">
            <a:noFill/>
          </a:ln>
        </p:spPr>
        <p:txBody>
          <a:bodyPr anchor="ctr"/>
          <a:lstStyle>
            <a:lvl1pPr algn="ctr">
              <a:lnSpc>
                <a:spcPct val="100000"/>
              </a:lnSpc>
              <a:defRPr sz="3375" b="1" i="0">
                <a:solidFill>
                  <a:schemeClr val="bg1"/>
                </a:solidFill>
                <a:latin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p:nvPicPr>
        <p:blipFill>
          <a:blip r:embed="rId2"/>
          <a:stretch>
            <a:fillRect/>
          </a:stretch>
        </p:blipFill>
        <p:spPr>
          <a:xfrm>
            <a:off x="8838444" y="4811712"/>
            <a:ext cx="147296" cy="196394"/>
          </a:xfrm>
          <a:prstGeom prst="rect">
            <a:avLst/>
          </a:prstGeom>
        </p:spPr>
      </p:pic>
      <p:sp>
        <p:nvSpPr>
          <p:cNvPr id="3" name="Rectangle 2">
            <a:extLst>
              <a:ext uri="{FF2B5EF4-FFF2-40B4-BE49-F238E27FC236}">
                <a16:creationId xmlns:a16="http://schemas.microsoft.com/office/drawing/2014/main" id="{0D41E5BD-0275-F4B5-B3ED-D8C4D4E0F81A}"/>
              </a:ext>
            </a:extLst>
          </p:cNvPr>
          <p:cNvSpPr/>
          <p:nvPr userDrawn="1"/>
        </p:nvSpPr>
        <p:spPr>
          <a:xfrm>
            <a:off x="4429562" y="4870031"/>
            <a:ext cx="4376823" cy="184666"/>
          </a:xfrm>
          <a:prstGeom prst="rect">
            <a:avLst/>
          </a:prstGeom>
        </p:spPr>
        <p:txBody>
          <a:bodyPr wrap="square">
            <a:spAutoFit/>
          </a:bodyPr>
          <a:lstStyle/>
          <a:p>
            <a:pPr algn="r"/>
            <a:r>
              <a:rPr lang="en-US" sz="600">
                <a:solidFill>
                  <a:schemeClr val="bg2"/>
                </a:solidFill>
              </a:rPr>
              <a:t>Confidential – For Internal Use Only. Not for Promotion.</a:t>
            </a:r>
            <a:endParaRPr lang="en-US" sz="600">
              <a:solidFill>
                <a:srgbClr val="FF0000"/>
              </a:solidFill>
            </a:endParaRPr>
          </a:p>
        </p:txBody>
      </p:sp>
    </p:spTree>
    <p:extLst>
      <p:ext uri="{BB962C8B-B14F-4D97-AF65-F5344CB8AC3E}">
        <p14:creationId xmlns:p14="http://schemas.microsoft.com/office/powerpoint/2010/main" val="33916880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p:nvPicPr>
        <p:blipFill>
          <a:blip r:embed="rId2"/>
          <a:stretch>
            <a:fillRect/>
          </a:stretch>
        </p:blipFill>
        <p:spPr>
          <a:xfrm>
            <a:off x="8824239" y="4806613"/>
            <a:ext cx="154944" cy="206592"/>
          </a:xfrm>
          <a:prstGeom prst="rect">
            <a:avLst/>
          </a:prstGeom>
        </p:spPr>
      </p:pic>
      <p:sp>
        <p:nvSpPr>
          <p:cNvPr id="4" name="Content Placeholder 3"/>
          <p:cNvSpPr>
            <a:spLocks noGrp="1"/>
          </p:cNvSpPr>
          <p:nvPr>
            <p:ph sz="quarter" idx="10" hasCustomPrompt="1"/>
          </p:nvPr>
        </p:nvSpPr>
        <p:spPr>
          <a:xfrm>
            <a:off x="447675" y="1368823"/>
            <a:ext cx="8255794" cy="3269853"/>
          </a:xfrm>
        </p:spPr>
        <p:txBody>
          <a:bodyPr rIns="0"/>
          <a:lstStyle>
            <a:lvl1pPr>
              <a:lnSpc>
                <a:spcPct val="100000"/>
              </a:lnSpc>
              <a:spcBef>
                <a:spcPts val="0"/>
              </a:spcBef>
              <a:spcAft>
                <a:spcPts val="450"/>
              </a:spcAft>
              <a:defRPr>
                <a:solidFill>
                  <a:schemeClr val="tx1"/>
                </a:solidFill>
              </a:defRPr>
            </a:lvl1pPr>
            <a:lvl2pPr>
              <a:lnSpc>
                <a:spcPct val="100000"/>
              </a:lnSpc>
              <a:spcBef>
                <a:spcPts val="0"/>
              </a:spcBef>
              <a:spcAft>
                <a:spcPts val="450"/>
              </a:spcAft>
              <a:defRPr>
                <a:solidFill>
                  <a:schemeClr val="tx1"/>
                </a:solidFill>
              </a:defRPr>
            </a:lvl2pPr>
            <a:lvl3pPr>
              <a:lnSpc>
                <a:spcPct val="100000"/>
              </a:lnSpc>
              <a:spcBef>
                <a:spcPts val="0"/>
              </a:spcBef>
              <a:spcAft>
                <a:spcPts val="450"/>
              </a:spcAft>
              <a:defRPr>
                <a:solidFill>
                  <a:schemeClr val="tx1"/>
                </a:solidFill>
              </a:defRPr>
            </a:lvl3pPr>
            <a:lvl4pPr>
              <a:lnSpc>
                <a:spcPct val="100000"/>
              </a:lnSpc>
              <a:spcBef>
                <a:spcPts val="0"/>
              </a:spcBef>
              <a:spcAft>
                <a:spcPts val="450"/>
              </a:spcAft>
              <a:defRPr>
                <a:solidFill>
                  <a:schemeClr val="tx1"/>
                </a:solidFill>
              </a:defRPr>
            </a:lvl4pPr>
            <a:lvl5pPr>
              <a:lnSpc>
                <a:spcPct val="100000"/>
              </a:lnSpc>
              <a:spcBef>
                <a:spcPts val="0"/>
              </a:spcBef>
              <a:spcAft>
                <a:spcPts val="45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47674" y="102549"/>
            <a:ext cx="8255795" cy="820056"/>
          </a:xfrm>
        </p:spPr>
        <p:txBody>
          <a:bodyPr rIns="0"/>
          <a:lstStyle>
            <a:lvl1pPr>
              <a:defRPr b="1"/>
            </a:lvl1pPr>
          </a:lstStyle>
          <a:p>
            <a:r>
              <a:rPr lang="en-US"/>
              <a:t>Click to edit Master title style</a:t>
            </a:r>
          </a:p>
        </p:txBody>
      </p:sp>
      <p:sp>
        <p:nvSpPr>
          <p:cNvPr id="8" name="Slide Number Placeholder 3">
            <a:extLst>
              <a:ext uri="{FF2B5EF4-FFF2-40B4-BE49-F238E27FC236}">
                <a16:creationId xmlns:a16="http://schemas.microsoft.com/office/drawing/2014/main" id="{7F4DEF54-DC3A-1BA6-6880-B169C088E44C}"/>
              </a:ext>
            </a:extLst>
          </p:cNvPr>
          <p:cNvSpPr>
            <a:spLocks noGrp="1"/>
          </p:cNvSpPr>
          <p:nvPr>
            <p:ph type="sldNum" sz="quarter" idx="12"/>
          </p:nvPr>
        </p:nvSpPr>
        <p:spPr>
          <a:xfrm>
            <a:off x="0" y="4818441"/>
            <a:ext cx="440532" cy="218619"/>
          </a:xfrm>
          <a:prstGeom prst="rect">
            <a:avLst/>
          </a:prstGeom>
        </p:spPr>
        <p:txBody>
          <a:bodyPr/>
          <a:lstStyle>
            <a:lvl1pPr algn="r">
              <a:defRPr sz="750">
                <a:solidFill>
                  <a:schemeClr val="tx1">
                    <a:lumMod val="40000"/>
                    <a:lumOff val="60000"/>
                  </a:schemeClr>
                </a:solidFill>
                <a:latin typeface="Arial" panose="020B0604020202020204" pitchFamily="34" charset="0"/>
              </a:defRPr>
            </a:lvl1pPr>
          </a:lstStyle>
          <a:p>
            <a:fld id="{2D0BC843-2D51-4CB0-A5A1-9B6B85760CC7}" type="slidenum">
              <a:rPr lang="en-GB" smtClean="0"/>
              <a:pPr/>
              <a:t>‹#›</a:t>
            </a:fld>
            <a:endParaRPr lang="en-GB"/>
          </a:p>
        </p:txBody>
      </p:sp>
      <p:sp>
        <p:nvSpPr>
          <p:cNvPr id="9" name="Text Placeholder 2">
            <a:extLst>
              <a:ext uri="{FF2B5EF4-FFF2-40B4-BE49-F238E27FC236}">
                <a16:creationId xmlns:a16="http://schemas.microsoft.com/office/drawing/2014/main" id="{E4DA8E92-F782-A05C-6F64-5ABAA9C2F401}"/>
              </a:ext>
            </a:extLst>
          </p:cNvPr>
          <p:cNvSpPr>
            <a:spLocks noGrp="1"/>
          </p:cNvSpPr>
          <p:nvPr>
            <p:ph type="body" sz="quarter" idx="13"/>
          </p:nvPr>
        </p:nvSpPr>
        <p:spPr>
          <a:xfrm>
            <a:off x="440532" y="4385800"/>
            <a:ext cx="6311607" cy="609600"/>
          </a:xfrm>
        </p:spPr>
        <p:txBody>
          <a:bodyPr lIns="0" tIns="0" rIns="0" bIns="0" anchor="b"/>
          <a:lstStyle>
            <a:lvl1pPr marL="0" indent="0">
              <a:buNone/>
              <a:defRPr sz="525" spc="-8" baseline="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49549539"/>
      </p:ext>
    </p:extLst>
  </p:cSld>
  <p:clrMapOvr>
    <a:masterClrMapping/>
  </p:clrMapOvr>
  <p:hf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p:nvPicPr>
        <p:blipFill>
          <a:blip r:embed="rId2"/>
          <a:stretch>
            <a:fillRect/>
          </a:stretch>
        </p:blipFill>
        <p:spPr>
          <a:xfrm>
            <a:off x="8824239" y="4806613"/>
            <a:ext cx="154944" cy="206592"/>
          </a:xfrm>
          <a:prstGeom prst="rect">
            <a:avLst/>
          </a:prstGeom>
        </p:spPr>
      </p:pic>
      <p:sp>
        <p:nvSpPr>
          <p:cNvPr id="5" name="Title 4"/>
          <p:cNvSpPr>
            <a:spLocks noGrp="1"/>
          </p:cNvSpPr>
          <p:nvPr>
            <p:ph type="title"/>
          </p:nvPr>
        </p:nvSpPr>
        <p:spPr/>
        <p:txBody>
          <a:bodyPr rIns="0"/>
          <a:lstStyle/>
          <a:p>
            <a:r>
              <a:rPr lang="en-US"/>
              <a:t>Click to edit Master title style</a:t>
            </a:r>
          </a:p>
        </p:txBody>
      </p:sp>
      <p:sp>
        <p:nvSpPr>
          <p:cNvPr id="3" name="Slide Number Placeholder 3">
            <a:extLst>
              <a:ext uri="{FF2B5EF4-FFF2-40B4-BE49-F238E27FC236}">
                <a16:creationId xmlns:a16="http://schemas.microsoft.com/office/drawing/2014/main" id="{BD1C77B2-CFA1-9F82-394D-C9A7332CD8A6}"/>
              </a:ext>
            </a:extLst>
          </p:cNvPr>
          <p:cNvSpPr>
            <a:spLocks noGrp="1"/>
          </p:cNvSpPr>
          <p:nvPr>
            <p:ph type="sldNum" sz="quarter" idx="12"/>
          </p:nvPr>
        </p:nvSpPr>
        <p:spPr>
          <a:xfrm>
            <a:off x="0" y="4818441"/>
            <a:ext cx="440532" cy="218619"/>
          </a:xfrm>
          <a:prstGeom prst="rect">
            <a:avLst/>
          </a:prstGeom>
        </p:spPr>
        <p:txBody>
          <a:bodyPr/>
          <a:lstStyle>
            <a:lvl1pPr algn="r">
              <a:defRPr sz="750">
                <a:solidFill>
                  <a:schemeClr val="tx1">
                    <a:lumMod val="40000"/>
                    <a:lumOff val="60000"/>
                  </a:schemeClr>
                </a:solidFill>
                <a:latin typeface="Arial" panose="020B0604020202020204" pitchFamily="34" charset="0"/>
              </a:defRPr>
            </a:lvl1pPr>
          </a:lstStyle>
          <a:p>
            <a:fld id="{2D0BC843-2D51-4CB0-A5A1-9B6B85760CC7}" type="slidenum">
              <a:rPr lang="en-GB" smtClean="0"/>
              <a:pPr/>
              <a:t>‹#›</a:t>
            </a:fld>
            <a:endParaRPr lang="en-GB"/>
          </a:p>
        </p:txBody>
      </p:sp>
      <p:sp>
        <p:nvSpPr>
          <p:cNvPr id="4" name="Text Placeholder 2">
            <a:extLst>
              <a:ext uri="{FF2B5EF4-FFF2-40B4-BE49-F238E27FC236}">
                <a16:creationId xmlns:a16="http://schemas.microsoft.com/office/drawing/2014/main" id="{E8D2BA6A-2D69-7A44-14EC-26257B5FE3DA}"/>
              </a:ext>
            </a:extLst>
          </p:cNvPr>
          <p:cNvSpPr>
            <a:spLocks noGrp="1"/>
          </p:cNvSpPr>
          <p:nvPr>
            <p:ph type="body" sz="quarter" idx="13"/>
          </p:nvPr>
        </p:nvSpPr>
        <p:spPr>
          <a:xfrm>
            <a:off x="440532" y="4385800"/>
            <a:ext cx="6311607" cy="609600"/>
          </a:xfrm>
        </p:spPr>
        <p:txBody>
          <a:bodyPr lIns="0" tIns="0" rIns="0" bIns="0" anchor="b"/>
          <a:lstStyle>
            <a:lvl1pPr marL="0" indent="0">
              <a:buNone/>
              <a:defRPr sz="525" spc="-8" baseline="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16745981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a:xfrm>
            <a:off x="0" y="4818441"/>
            <a:ext cx="440532" cy="218619"/>
          </a:xfrm>
          <a:prstGeom prst="rect">
            <a:avLst/>
          </a:prstGeom>
        </p:spPr>
        <p:txBody>
          <a:bodyPr/>
          <a:lstStyle>
            <a:lvl1pPr algn="r">
              <a:defRPr sz="750">
                <a:solidFill>
                  <a:schemeClr val="tx1">
                    <a:lumMod val="40000"/>
                    <a:lumOff val="60000"/>
                  </a:schemeClr>
                </a:solidFill>
                <a:latin typeface="Arial" panose="020B0604020202020204" pitchFamily="34" charset="0"/>
              </a:defRPr>
            </a:lvl1pPr>
          </a:lstStyle>
          <a:p>
            <a:fld id="{2D0BC843-2D51-4CB0-A5A1-9B6B85760CC7}" type="slidenum">
              <a:rPr lang="en-GB" smtClean="0"/>
              <a:pPr/>
              <a:t>‹#›</a:t>
            </a:fld>
            <a:endParaRPr lang="en-GB"/>
          </a:p>
        </p:txBody>
      </p:sp>
      <p:pic>
        <p:nvPicPr>
          <p:cNvPr id="5" name="Picture 4">
            <a:extLst>
              <a:ext uri="{FF2B5EF4-FFF2-40B4-BE49-F238E27FC236}">
                <a16:creationId xmlns:a16="http://schemas.microsoft.com/office/drawing/2014/main" id="{F7216341-DBB4-0D4B-B285-B706134D811C}"/>
              </a:ext>
            </a:extLst>
          </p:cNvPr>
          <p:cNvPicPr>
            <a:picLocks noChangeAspect="1"/>
          </p:cNvPicPr>
          <p:nvPr/>
        </p:nvPicPr>
        <p:blipFill>
          <a:blip r:embed="rId2"/>
          <a:stretch>
            <a:fillRect/>
          </a:stretch>
        </p:blipFill>
        <p:spPr>
          <a:xfrm>
            <a:off x="8824239" y="4806613"/>
            <a:ext cx="154944" cy="206592"/>
          </a:xfrm>
          <a:prstGeom prst="rect">
            <a:avLst/>
          </a:prstGeom>
        </p:spPr>
      </p:pic>
      <p:sp>
        <p:nvSpPr>
          <p:cNvPr id="2" name="Text Placeholder 2">
            <a:extLst>
              <a:ext uri="{FF2B5EF4-FFF2-40B4-BE49-F238E27FC236}">
                <a16:creationId xmlns:a16="http://schemas.microsoft.com/office/drawing/2014/main" id="{60A1031C-A69D-C9E5-0D29-8EF68C8E7161}"/>
              </a:ext>
            </a:extLst>
          </p:cNvPr>
          <p:cNvSpPr>
            <a:spLocks noGrp="1"/>
          </p:cNvSpPr>
          <p:nvPr>
            <p:ph type="body" sz="quarter" idx="13"/>
          </p:nvPr>
        </p:nvSpPr>
        <p:spPr>
          <a:xfrm>
            <a:off x="440532" y="4385800"/>
            <a:ext cx="6311607" cy="609600"/>
          </a:xfrm>
        </p:spPr>
        <p:txBody>
          <a:bodyPr lIns="0" tIns="0" rIns="0" bIns="0" anchor="b"/>
          <a:lstStyle>
            <a:lvl1pPr marL="0" indent="0">
              <a:buNone/>
              <a:defRPr sz="525" spc="-8" baseline="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912019193"/>
      </p:ext>
    </p:extLst>
  </p:cSld>
  <p:clrMapOvr>
    <a:masterClrMapping/>
  </p:clrMapOvr>
  <p:extLst>
    <p:ext uri="{DCECCB84-F9BA-43D5-87BE-67443E8EF086}">
      <p15:sldGuideLst xmlns:p15="http://schemas.microsoft.com/office/powerpoint/2012/main">
        <p15:guide id="1" orient="horz" pos="4179">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_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3019011" cy="51435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8824239" y="4806613"/>
            <a:ext cx="154944" cy="206592"/>
          </a:xfrm>
          <a:prstGeom prst="rect">
            <a:avLst/>
          </a:prstGeom>
        </p:spPr>
      </p:pic>
      <p:sp>
        <p:nvSpPr>
          <p:cNvPr id="9" name="Rectangle 8">
            <a:extLst>
              <a:ext uri="{FF2B5EF4-FFF2-40B4-BE49-F238E27FC236}">
                <a16:creationId xmlns:a16="http://schemas.microsoft.com/office/drawing/2014/main" id="{FBB3E5C9-DE14-1885-42F5-987427FED248}"/>
              </a:ext>
            </a:extLst>
          </p:cNvPr>
          <p:cNvSpPr/>
          <p:nvPr userDrawn="1"/>
        </p:nvSpPr>
        <p:spPr>
          <a:xfrm>
            <a:off x="4429562" y="4870031"/>
            <a:ext cx="4376823" cy="184666"/>
          </a:xfrm>
          <a:prstGeom prst="rect">
            <a:avLst/>
          </a:prstGeom>
        </p:spPr>
        <p:txBody>
          <a:bodyPr wrap="square">
            <a:spAutoFit/>
          </a:bodyPr>
          <a:lstStyle/>
          <a:p>
            <a:pPr algn="r"/>
            <a:r>
              <a:rPr lang="en-US" sz="600">
                <a:solidFill>
                  <a:schemeClr val="bg2"/>
                </a:solidFill>
              </a:rPr>
              <a:t>Confidential – For Internal Use Only. Not for Promotion.</a:t>
            </a:r>
          </a:p>
        </p:txBody>
      </p:sp>
      <p:sp>
        <p:nvSpPr>
          <p:cNvPr id="4" name="Title 3">
            <a:extLst>
              <a:ext uri="{FF2B5EF4-FFF2-40B4-BE49-F238E27FC236}">
                <a16:creationId xmlns:a16="http://schemas.microsoft.com/office/drawing/2014/main" id="{336BE8C8-8C86-E38F-B911-351C7CF69E66}"/>
              </a:ext>
            </a:extLst>
          </p:cNvPr>
          <p:cNvSpPr>
            <a:spLocks noGrp="1"/>
          </p:cNvSpPr>
          <p:nvPr>
            <p:ph type="title"/>
          </p:nvPr>
        </p:nvSpPr>
        <p:spPr>
          <a:xfrm>
            <a:off x="486001" y="2423160"/>
            <a:ext cx="2406287" cy="1731645"/>
          </a:xfrm>
        </p:spPr>
        <p:txBody>
          <a:bodyPr anchor="t"/>
          <a:lstStyle>
            <a:lvl1pPr>
              <a:defRPr b="1">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FC001AE9-73FA-01B0-A07C-9DAA2D176E11}"/>
              </a:ext>
            </a:extLst>
          </p:cNvPr>
          <p:cNvSpPr>
            <a:spLocks noGrp="1"/>
          </p:cNvSpPr>
          <p:nvPr>
            <p:ph type="body" sz="quarter" idx="12"/>
          </p:nvPr>
        </p:nvSpPr>
        <p:spPr>
          <a:xfrm>
            <a:off x="3378290" y="377428"/>
            <a:ext cx="5297796" cy="4068366"/>
          </a:xfrm>
        </p:spPr>
        <p:txBody>
          <a:bodyPr anchor="ctr">
            <a:noAutofit/>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Icon&#10;&#10;Description automatically generated">
            <a:extLst>
              <a:ext uri="{FF2B5EF4-FFF2-40B4-BE49-F238E27FC236}">
                <a16:creationId xmlns:a16="http://schemas.microsoft.com/office/drawing/2014/main" id="{701816BB-5648-EF14-F7FC-55BE4545EB99}"/>
              </a:ext>
            </a:extLst>
          </p:cNvPr>
          <p:cNvPicPr>
            <a:picLocks noChangeAspect="1"/>
          </p:cNvPicPr>
          <p:nvPr userDrawn="1"/>
        </p:nvPicPr>
        <p:blipFill>
          <a:blip r:embed="rId3"/>
          <a:stretch>
            <a:fillRect/>
          </a:stretch>
        </p:blipFill>
        <p:spPr>
          <a:xfrm>
            <a:off x="491979" y="708660"/>
            <a:ext cx="876869" cy="876867"/>
          </a:xfrm>
          <a:prstGeom prst="rect">
            <a:avLst/>
          </a:prstGeom>
        </p:spPr>
      </p:pic>
      <p:sp>
        <p:nvSpPr>
          <p:cNvPr id="10" name="Title 7">
            <a:extLst>
              <a:ext uri="{FF2B5EF4-FFF2-40B4-BE49-F238E27FC236}">
                <a16:creationId xmlns:a16="http://schemas.microsoft.com/office/drawing/2014/main" id="{50232E2A-9CF0-FB9B-1131-6D9FF791F2D4}"/>
              </a:ext>
            </a:extLst>
          </p:cNvPr>
          <p:cNvSpPr txBox="1">
            <a:spLocks/>
          </p:cNvSpPr>
          <p:nvPr userDrawn="1"/>
        </p:nvSpPr>
        <p:spPr>
          <a:xfrm>
            <a:off x="485775" y="2037233"/>
            <a:ext cx="3777854" cy="37394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3600" b="1" i="0" kern="800" spc="0" baseline="0">
                <a:solidFill>
                  <a:schemeClr val="accent1"/>
                </a:solidFill>
                <a:latin typeface="+mj-lt"/>
                <a:ea typeface="+mj-ea"/>
                <a:cs typeface="Arial" panose="020B0604020202020204" pitchFamily="34" charset="0"/>
              </a:defRPr>
            </a:lvl1pPr>
          </a:lstStyle>
          <a:p>
            <a:r>
              <a:rPr lang="en-US" sz="2700" b="0">
                <a:solidFill>
                  <a:schemeClr val="bg1"/>
                </a:solidFill>
              </a:rPr>
              <a:t>Discussion:</a:t>
            </a:r>
            <a:endParaRPr lang="en-US" sz="2700">
              <a:solidFill>
                <a:schemeClr val="bg1"/>
              </a:solidFill>
            </a:endParaRPr>
          </a:p>
        </p:txBody>
      </p:sp>
      <p:sp>
        <p:nvSpPr>
          <p:cNvPr id="13" name="Slide Number Placeholder 3">
            <a:extLst>
              <a:ext uri="{FF2B5EF4-FFF2-40B4-BE49-F238E27FC236}">
                <a16:creationId xmlns:a16="http://schemas.microsoft.com/office/drawing/2014/main" id="{6D26C906-C20B-0E5B-FAD1-5EDAC6C9C1E9}"/>
              </a:ext>
            </a:extLst>
          </p:cNvPr>
          <p:cNvSpPr>
            <a:spLocks noGrp="1"/>
          </p:cNvSpPr>
          <p:nvPr>
            <p:ph type="sldNum" sz="quarter" idx="13"/>
          </p:nvPr>
        </p:nvSpPr>
        <p:spPr>
          <a:xfrm>
            <a:off x="0" y="4818441"/>
            <a:ext cx="440532" cy="218619"/>
          </a:xfrm>
          <a:prstGeom prst="rect">
            <a:avLst/>
          </a:prstGeom>
        </p:spPr>
        <p:txBody>
          <a:bodyPr/>
          <a:lstStyle>
            <a:lvl1pPr algn="r">
              <a:defRPr sz="750">
                <a:solidFill>
                  <a:schemeClr val="bg1"/>
                </a:solidFill>
                <a:latin typeface="Arial" panose="020B0604020202020204" pitchFamily="34" charset="0"/>
              </a:defRPr>
            </a:lvl1pPr>
          </a:lstStyle>
          <a:p>
            <a:fld id="{2D0BC843-2D51-4CB0-A5A1-9B6B85760CC7}" type="slidenum">
              <a:rPr lang="en-GB" smtClean="0"/>
              <a:pPr/>
              <a:t>‹#›</a:t>
            </a:fld>
            <a:endParaRPr lang="en-GB"/>
          </a:p>
        </p:txBody>
      </p:sp>
    </p:spTree>
    <p:extLst>
      <p:ext uri="{BB962C8B-B14F-4D97-AF65-F5344CB8AC3E}">
        <p14:creationId xmlns:p14="http://schemas.microsoft.com/office/powerpoint/2010/main" val="37752843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8824239" y="4806613"/>
            <a:ext cx="154944" cy="206592"/>
          </a:xfrm>
          <a:prstGeom prst="rect">
            <a:avLst/>
          </a:prstGeom>
        </p:spPr>
      </p:pic>
      <p:sp>
        <p:nvSpPr>
          <p:cNvPr id="2" name="Slide Number Placeholder 1">
            <a:extLst>
              <a:ext uri="{FF2B5EF4-FFF2-40B4-BE49-F238E27FC236}">
                <a16:creationId xmlns:a16="http://schemas.microsoft.com/office/drawing/2014/main" id="{F95EE847-D408-D24A-8DAB-19C7FEC25FD0}"/>
              </a:ext>
            </a:extLst>
          </p:cNvPr>
          <p:cNvSpPr>
            <a:spLocks noGrp="1"/>
          </p:cNvSpPr>
          <p:nvPr>
            <p:ph type="sldNum" sz="quarter" idx="10"/>
          </p:nvPr>
        </p:nvSpPr>
        <p:spPr/>
        <p:txBody>
          <a:bodyPr/>
          <a:lstStyle/>
          <a:p>
            <a:fld id="{4BEAA09E-D67E-864E-8466-C38E88600C4F}" type="slidenum">
              <a:rPr lang="en-US" smtClean="0"/>
              <a:pPr/>
              <a:t>‹#›</a:t>
            </a:fld>
            <a:endParaRPr lang="en-US"/>
          </a:p>
        </p:txBody>
      </p:sp>
      <p:sp>
        <p:nvSpPr>
          <p:cNvPr id="4" name="Title 3">
            <a:extLst>
              <a:ext uri="{FF2B5EF4-FFF2-40B4-BE49-F238E27FC236}">
                <a16:creationId xmlns:a16="http://schemas.microsoft.com/office/drawing/2014/main" id="{4D56D32D-7763-C98C-C18A-96C36E53F26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37903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CC90C5"/>
        </a:solidFill>
        <a:effectLst/>
      </p:bgPr>
    </p:bg>
    <p:spTree>
      <p:nvGrpSpPr>
        <p:cNvPr id="1" name="Shape 12"/>
        <p:cNvGrpSpPr/>
        <p:nvPr/>
      </p:nvGrpSpPr>
      <p:grpSpPr>
        <a:xfrm>
          <a:off x="0" y="0"/>
          <a:ext cx="0" cy="0"/>
          <a:chOff x="0" y="0"/>
          <a:chExt cx="0" cy="0"/>
        </a:xfrm>
      </p:grpSpPr>
      <p:pic>
        <p:nvPicPr>
          <p:cNvPr id="13" name="Google Shape;13;p2" descr="Flor de color azul&#10;&#10;Descripción generada automáticamente con confianza media"/>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204039"/>
            <a:ext cx="8794359" cy="4735423"/>
          </a:xfrm>
          <a:prstGeom prst="rect">
            <a:avLst/>
          </a:prstGeom>
          <a:noFill/>
          <a:ln>
            <a:noFill/>
          </a:ln>
        </p:spPr>
      </p:pic>
      <p:pic>
        <p:nvPicPr>
          <p:cNvPr id="14" name="Google Shape;14;p2"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6227" y="1461054"/>
            <a:ext cx="832581" cy="814866"/>
          </a:xfrm>
          <a:prstGeom prst="rect">
            <a:avLst/>
          </a:prstGeom>
          <a:noFill/>
          <a:ln>
            <a:noFill/>
          </a:ln>
        </p:spPr>
      </p:pic>
      <p:pic>
        <p:nvPicPr>
          <p:cNvPr id="15" name="Google Shape;15;p2"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16" name="Google Shape;16;p2"/>
          <p:cNvSpPr txBox="1">
            <a:spLocks noGrp="1"/>
          </p:cNvSpPr>
          <p:nvPr>
            <p:ph type="title"/>
          </p:nvPr>
        </p:nvSpPr>
        <p:spPr>
          <a:xfrm>
            <a:off x="386954" y="2312616"/>
            <a:ext cx="4552191" cy="83099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Font typeface="Calibri"/>
              <a:buNone/>
              <a:defRPr sz="27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386954" y="3317303"/>
            <a:ext cx="4552191" cy="44714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SzPts val="2400"/>
              <a:buFont typeface="Calibri"/>
              <a:buNone/>
              <a:defRPr sz="1800" b="1" i="0">
                <a:solidFill>
                  <a:schemeClr val="lt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5148405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4_Title and Content (notes)">
  <p:cSld name="4_Title and Content (notes)">
    <p:spTree>
      <p:nvGrpSpPr>
        <p:cNvPr id="1" name="Shape 25"/>
        <p:cNvGrpSpPr/>
        <p:nvPr/>
      </p:nvGrpSpPr>
      <p:grpSpPr>
        <a:xfrm>
          <a:off x="0" y="0"/>
          <a:ext cx="0" cy="0"/>
          <a:chOff x="0" y="0"/>
          <a:chExt cx="0" cy="0"/>
        </a:xfrm>
      </p:grpSpPr>
      <p:pic>
        <p:nvPicPr>
          <p:cNvPr id="26" name="Google Shape;26;p4"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7"/>
            <a:ext cx="8791467" cy="4914000"/>
          </a:xfrm>
          <a:prstGeom prst="rect">
            <a:avLst/>
          </a:prstGeom>
          <a:noFill/>
          <a:ln>
            <a:noFill/>
          </a:ln>
        </p:spPr>
      </p:pic>
      <p:pic>
        <p:nvPicPr>
          <p:cNvPr id="27" name="Google Shape;27;p4"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28" name="Google Shape;28;p4"/>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29" name="Google Shape;29;p4"/>
          <p:cNvSpPr txBox="1">
            <a:spLocks noGrp="1"/>
          </p:cNvSpPr>
          <p:nvPr>
            <p:ph type="title"/>
          </p:nvPr>
        </p:nvSpPr>
        <p:spPr>
          <a:xfrm>
            <a:off x="386954" y="230660"/>
            <a:ext cx="7849116"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Font typeface="Calibri"/>
              <a:buNone/>
              <a:defRPr sz="180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4"/>
          <p:cNvSpPr txBox="1">
            <a:spLocks noGrp="1"/>
          </p:cNvSpPr>
          <p:nvPr>
            <p:ph type="body" idx="1"/>
          </p:nvPr>
        </p:nvSpPr>
        <p:spPr>
          <a:xfrm>
            <a:off x="386953" y="4517232"/>
            <a:ext cx="7181851" cy="497824"/>
          </a:xfrm>
          <a:prstGeom prst="rect">
            <a:avLst/>
          </a:prstGeom>
          <a:noFill/>
          <a:ln>
            <a:noFill/>
          </a:ln>
        </p:spPr>
        <p:txBody>
          <a:bodyPr spcFirstLastPara="1" wrap="square" lIns="0" tIns="0" rIns="0" bIns="0" anchor="b" anchorCtr="0">
            <a:noAutofit/>
          </a:bodyPr>
          <a:lstStyle>
            <a:lvl1pPr marL="0" lvl="0" indent="0" algn="l">
              <a:lnSpc>
                <a:spcPct val="100000"/>
              </a:lnSpc>
              <a:spcBef>
                <a:spcPts val="0"/>
              </a:spcBef>
              <a:spcAft>
                <a:spcPts val="0"/>
              </a:spcAft>
              <a:buSzPts val="1000"/>
              <a:buFont typeface="Calibri"/>
              <a:buNone/>
              <a:defRPr sz="600">
                <a:latin typeface="+mn-lt"/>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dirty="0"/>
          </a:p>
        </p:txBody>
      </p:sp>
      <p:pic>
        <p:nvPicPr>
          <p:cNvPr id="31" name="Google Shape;31;p4"/>
          <p:cNvPicPr preferRelativeResize="0"/>
          <p:nvPr/>
        </p:nvPicPr>
        <p:blipFill rotWithShape="1">
          <a:blip r:embed="rId4" cstate="email">
            <a:alphaModFix/>
            <a:extLst>
              <a:ext uri="{28A0092B-C50C-407E-A947-70E740481C1C}">
                <a14:useLocalDpi xmlns:a14="http://schemas.microsoft.com/office/drawing/2010/main"/>
              </a:ext>
            </a:extLst>
          </a:blip>
          <a:srcRect l="1556" t="1912" r="1093" b="842"/>
          <a:stretch/>
        </p:blipFill>
        <p:spPr>
          <a:xfrm>
            <a:off x="8284988" y="266128"/>
            <a:ext cx="598290" cy="321469"/>
          </a:xfrm>
          <a:prstGeom prst="rect">
            <a:avLst/>
          </a:prstGeom>
          <a:noFill/>
          <a:ln>
            <a:noFill/>
          </a:ln>
        </p:spPr>
      </p:pic>
    </p:spTree>
    <p:extLst>
      <p:ext uri="{BB962C8B-B14F-4D97-AF65-F5344CB8AC3E}">
        <p14:creationId xmlns:p14="http://schemas.microsoft.com/office/powerpoint/2010/main" val="290647042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CC90C5"/>
        </a:solidFill>
        <a:effectLst/>
      </p:bgPr>
    </p:bg>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97134"/>
            <a:ext cx="8794062" cy="4944568"/>
          </a:xfrm>
          <a:prstGeom prst="rect">
            <a:avLst/>
          </a:prstGeom>
          <a:noFill/>
          <a:ln>
            <a:noFill/>
          </a:ln>
        </p:spPr>
      </p:pic>
      <p:pic>
        <p:nvPicPr>
          <p:cNvPr id="34" name="Google Shape;34;p5"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6227" y="1461054"/>
            <a:ext cx="832581" cy="814866"/>
          </a:xfrm>
          <a:prstGeom prst="rect">
            <a:avLst/>
          </a:prstGeom>
          <a:noFill/>
          <a:ln>
            <a:noFill/>
          </a:ln>
        </p:spPr>
      </p:pic>
      <p:pic>
        <p:nvPicPr>
          <p:cNvPr id="35" name="Google Shape;35;p5"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36" name="Google Shape;36;p5"/>
          <p:cNvSpPr txBox="1">
            <a:spLocks noGrp="1"/>
          </p:cNvSpPr>
          <p:nvPr>
            <p:ph type="title"/>
          </p:nvPr>
        </p:nvSpPr>
        <p:spPr>
          <a:xfrm>
            <a:off x="386954" y="2312616"/>
            <a:ext cx="4552191" cy="83099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Font typeface="Calibri"/>
              <a:buNone/>
              <a:defRPr sz="27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386954" y="3317303"/>
            <a:ext cx="4552191" cy="44714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SzPts val="2400"/>
              <a:buFont typeface="Calibri"/>
              <a:buNone/>
              <a:defRPr sz="1800" b="1" i="0">
                <a:solidFill>
                  <a:schemeClr val="lt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1087396"/>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2"/>
        <p:cNvGrpSpPr/>
        <p:nvPr/>
      </p:nvGrpSpPr>
      <p:grpSpPr>
        <a:xfrm>
          <a:off x="0" y="0"/>
          <a:ext cx="0" cy="0"/>
          <a:chOff x="0" y="0"/>
          <a:chExt cx="0" cy="0"/>
        </a:xfrm>
      </p:grpSpPr>
      <p:pic>
        <p:nvPicPr>
          <p:cNvPr id="43" name="Google Shape;43;p7" descr="Un papalote de colores en un fondo blanco&#10;&#10;Descripción generada automáticamente con confianza baja"/>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204039"/>
            <a:ext cx="8794359" cy="4735423"/>
          </a:xfrm>
          <a:prstGeom prst="rect">
            <a:avLst/>
          </a:prstGeom>
          <a:noFill/>
          <a:ln>
            <a:noFill/>
          </a:ln>
        </p:spPr>
      </p:pic>
      <p:pic>
        <p:nvPicPr>
          <p:cNvPr id="44" name="Google Shape;44;p7"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6227" y="1461054"/>
            <a:ext cx="832581" cy="814866"/>
          </a:xfrm>
          <a:prstGeom prst="rect">
            <a:avLst/>
          </a:prstGeom>
          <a:noFill/>
          <a:ln>
            <a:noFill/>
          </a:ln>
        </p:spPr>
      </p:pic>
      <p:pic>
        <p:nvPicPr>
          <p:cNvPr id="45" name="Google Shape;45;p7"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46" name="Google Shape;46;p7"/>
          <p:cNvSpPr txBox="1">
            <a:spLocks noGrp="1"/>
          </p:cNvSpPr>
          <p:nvPr>
            <p:ph type="title"/>
          </p:nvPr>
        </p:nvSpPr>
        <p:spPr>
          <a:xfrm>
            <a:off x="386954" y="2312616"/>
            <a:ext cx="4552191" cy="83099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Font typeface="Calibri"/>
              <a:buNone/>
              <a:defRPr sz="27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386954" y="3317303"/>
            <a:ext cx="4552191" cy="44714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SzPts val="2400"/>
              <a:buFont typeface="Calibri"/>
              <a:buNone/>
              <a:defRPr sz="1800" b="1" i="0">
                <a:solidFill>
                  <a:schemeClr val="lt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99469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052A-0695-2B4B-87DC-B4A92D666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73DD8-6997-C440-8BE0-19AC100C10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9B738-CE3C-5F4C-AB6F-A7BCF222E35C}"/>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E4BF7CEA-D723-E24A-9820-A27B0F13D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473F8-DE37-A241-A149-FD39F419FD07}"/>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231976152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matchingName="Section Slide">
  <p:cSld name="Section Slide">
    <p:spTree>
      <p:nvGrpSpPr>
        <p:cNvPr id="1" name="Shape 48"/>
        <p:cNvGrpSpPr/>
        <p:nvPr/>
      </p:nvGrpSpPr>
      <p:grpSpPr>
        <a:xfrm>
          <a:off x="0" y="0"/>
          <a:ext cx="0" cy="0"/>
          <a:chOff x="0" y="0"/>
          <a:chExt cx="0" cy="0"/>
        </a:xfrm>
      </p:grpSpPr>
      <p:pic>
        <p:nvPicPr>
          <p:cNvPr id="49" name="Google Shape;49;p8" descr="Un papalote de colores en un fondo blanco&#10;&#10;Descripción generada automáticamente con confianza baja"/>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204038"/>
            <a:ext cx="8794359" cy="4735423"/>
          </a:xfrm>
          <a:prstGeom prst="rect">
            <a:avLst/>
          </a:prstGeom>
          <a:noFill/>
          <a:ln>
            <a:noFill/>
          </a:ln>
        </p:spPr>
      </p:pic>
      <p:sp>
        <p:nvSpPr>
          <p:cNvPr id="50" name="Google Shape;50;p8"/>
          <p:cNvSpPr/>
          <p:nvPr/>
        </p:nvSpPr>
        <p:spPr>
          <a:xfrm rot="10800000" flipH="1">
            <a:off x="178131" y="204036"/>
            <a:ext cx="2894610" cy="4735422"/>
          </a:xfrm>
          <a:prstGeom prst="round1Rect">
            <a:avLst>
              <a:gd name="adj" fmla="val 0"/>
            </a:avLst>
          </a:prstGeom>
          <a:solidFill>
            <a:srgbClr val="DD78E8">
              <a:alpha val="57647"/>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67"/>
              <a:buFont typeface="Calibri"/>
              <a:buNone/>
            </a:pPr>
            <a:endParaRPr sz="1401" b="0" i="0" u="none" strike="noStrike" cap="none">
              <a:solidFill>
                <a:schemeClr val="lt1"/>
              </a:solidFill>
              <a:latin typeface="Calibri"/>
              <a:ea typeface="Calibri"/>
              <a:cs typeface="Calibri"/>
              <a:sym typeface="Calibri"/>
            </a:endParaRPr>
          </a:p>
        </p:txBody>
      </p:sp>
      <p:sp>
        <p:nvSpPr>
          <p:cNvPr id="51" name="Google Shape;51;p8"/>
          <p:cNvSpPr txBox="1">
            <a:spLocks noGrp="1"/>
          </p:cNvSpPr>
          <p:nvPr>
            <p:ph type="ctrTitle"/>
          </p:nvPr>
        </p:nvSpPr>
        <p:spPr>
          <a:xfrm>
            <a:off x="386954" y="2838990"/>
            <a:ext cx="3413521" cy="81438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Calibri"/>
              <a:buNone/>
              <a:defRPr sz="27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ubTitle" idx="1"/>
          </p:nvPr>
        </p:nvSpPr>
        <p:spPr>
          <a:xfrm>
            <a:off x="386954" y="3730951"/>
            <a:ext cx="3413521" cy="831850"/>
          </a:xfrm>
          <a:prstGeom prst="rect">
            <a:avLst/>
          </a:prstGeom>
          <a:noFill/>
          <a:ln>
            <a:noFill/>
          </a:ln>
        </p:spPr>
        <p:txBody>
          <a:bodyPr spcFirstLastPara="1" wrap="square" lIns="0" tIns="0" rIns="0" bIns="0" anchor="t" anchorCtr="0">
            <a:noAutofit/>
          </a:bodyPr>
          <a:lstStyle>
            <a:lvl1pPr lvl="0" algn="l">
              <a:lnSpc>
                <a:spcPct val="100000"/>
              </a:lnSpc>
              <a:spcBef>
                <a:spcPts val="900"/>
              </a:spcBef>
              <a:spcAft>
                <a:spcPts val="0"/>
              </a:spcAft>
              <a:buSzPts val="2400"/>
              <a:buNone/>
              <a:defRPr sz="1800" b="1" i="0">
                <a:solidFill>
                  <a:schemeClr val="lt1"/>
                </a:solidFill>
              </a:defRPr>
            </a:lvl1pPr>
            <a:lvl2pPr lvl="1" algn="l">
              <a:lnSpc>
                <a:spcPct val="100000"/>
              </a:lnSpc>
              <a:spcBef>
                <a:spcPts val="675"/>
              </a:spcBef>
              <a:spcAft>
                <a:spcPts val="0"/>
              </a:spcAft>
              <a:buSzPts val="1800"/>
              <a:buChar char="–"/>
              <a:defRPr/>
            </a:lvl2pPr>
            <a:lvl3pPr lvl="2" algn="l">
              <a:lnSpc>
                <a:spcPct val="100000"/>
              </a:lnSpc>
              <a:spcBef>
                <a:spcPts val="450"/>
              </a:spcBef>
              <a:spcAft>
                <a:spcPts val="0"/>
              </a:spcAft>
              <a:buSzPts val="1800"/>
              <a:buChar char="•"/>
              <a:defRPr/>
            </a:lvl3pPr>
            <a:lvl4pPr lvl="3" algn="l">
              <a:lnSpc>
                <a:spcPct val="100000"/>
              </a:lnSpc>
              <a:spcBef>
                <a:spcPts val="300"/>
              </a:spcBef>
              <a:spcAft>
                <a:spcPts val="0"/>
              </a:spcAft>
              <a:buSzPts val="1800"/>
              <a:buChar char="–"/>
              <a:defRPr/>
            </a:lvl4pPr>
            <a:lvl5pPr lvl="4" algn="l">
              <a:lnSpc>
                <a:spcPct val="100000"/>
              </a:lnSpc>
              <a:spcBef>
                <a:spcPts val="300"/>
              </a:spcBef>
              <a:spcAft>
                <a:spcPts val="0"/>
              </a:spcAft>
              <a:buSzPts val="1800"/>
              <a:buChar char="–"/>
              <a:defRPr/>
            </a:lvl5pPr>
            <a:lvl6pPr lvl="5" algn="l">
              <a:lnSpc>
                <a:spcPct val="100000"/>
              </a:lnSpc>
              <a:spcBef>
                <a:spcPts val="270"/>
              </a:spcBef>
              <a:spcAft>
                <a:spcPts val="0"/>
              </a:spcAft>
              <a:buClr>
                <a:schemeClr val="dk1"/>
              </a:buClr>
              <a:buSzPts val="1800"/>
              <a:buChar char="•"/>
              <a:defRPr/>
            </a:lvl6pPr>
            <a:lvl7pPr lvl="6" algn="l">
              <a:lnSpc>
                <a:spcPct val="100000"/>
              </a:lnSpc>
              <a:spcBef>
                <a:spcPts val="270"/>
              </a:spcBef>
              <a:spcAft>
                <a:spcPts val="0"/>
              </a:spcAft>
              <a:buClr>
                <a:schemeClr val="dk1"/>
              </a:buClr>
              <a:buSzPts val="1800"/>
              <a:buChar char="•"/>
              <a:defRPr/>
            </a:lvl7pPr>
            <a:lvl8pPr lvl="7" algn="l">
              <a:lnSpc>
                <a:spcPct val="100000"/>
              </a:lnSpc>
              <a:spcBef>
                <a:spcPts val="270"/>
              </a:spcBef>
              <a:spcAft>
                <a:spcPts val="0"/>
              </a:spcAft>
              <a:buClr>
                <a:schemeClr val="dk1"/>
              </a:buClr>
              <a:buSzPts val="1800"/>
              <a:buChar char="•"/>
              <a:defRPr/>
            </a:lvl8pPr>
            <a:lvl9pPr lvl="8" algn="l">
              <a:lnSpc>
                <a:spcPct val="100000"/>
              </a:lnSpc>
              <a:spcBef>
                <a:spcPts val="270"/>
              </a:spcBef>
              <a:spcAft>
                <a:spcPts val="0"/>
              </a:spcAft>
              <a:buClr>
                <a:schemeClr val="dk1"/>
              </a:buClr>
              <a:buSzPts val="1800"/>
              <a:buChar char="•"/>
              <a:defRPr/>
            </a:lvl9pPr>
          </a:lstStyle>
          <a:p>
            <a:endParaRPr/>
          </a:p>
        </p:txBody>
      </p:sp>
      <p:pic>
        <p:nvPicPr>
          <p:cNvPr id="53" name="Google Shape;53;p8"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99988" y="4055649"/>
            <a:ext cx="623415" cy="610152"/>
          </a:xfrm>
          <a:prstGeom prst="rect">
            <a:avLst/>
          </a:prstGeom>
          <a:noFill/>
          <a:ln>
            <a:noFill/>
          </a:ln>
        </p:spPr>
      </p:pic>
      <p:pic>
        <p:nvPicPr>
          <p:cNvPr id="54" name="Google Shape;54;p8"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55" name="Google Shape;55;p8"/>
          <p:cNvSpPr txBox="1">
            <a:spLocks noGrp="1"/>
          </p:cNvSpPr>
          <p:nvPr>
            <p:ph type="body" idx="2"/>
          </p:nvPr>
        </p:nvSpPr>
        <p:spPr>
          <a:xfrm>
            <a:off x="386954" y="1993106"/>
            <a:ext cx="1850232" cy="768311"/>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900"/>
              </a:spcBef>
              <a:spcAft>
                <a:spcPts val="0"/>
              </a:spcAft>
              <a:buSzPts val="9600"/>
              <a:buNone/>
              <a:defRPr sz="7200" b="1">
                <a:solidFill>
                  <a:schemeClr val="lt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473980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1_Section Slide">
  <p:cSld name="1_Section Slide">
    <p:bg>
      <p:bgPr>
        <a:solidFill>
          <a:srgbClr val="CC90C5"/>
        </a:solidFill>
        <a:effectLst/>
      </p:bgPr>
    </p:bg>
    <p:spTree>
      <p:nvGrpSpPr>
        <p:cNvPr id="1" name="Shape 56"/>
        <p:cNvGrpSpPr/>
        <p:nvPr/>
      </p:nvGrpSpPr>
      <p:grpSpPr>
        <a:xfrm>
          <a:off x="0" y="0"/>
          <a:ext cx="0" cy="0"/>
          <a:chOff x="0" y="0"/>
          <a:chExt cx="0" cy="0"/>
        </a:xfrm>
      </p:grpSpPr>
      <p:pic>
        <p:nvPicPr>
          <p:cNvPr id="57" name="Google Shape;57;p9" descr="Flor de color azul&#10;&#10;Descripción generada automáticamente con confianza media"/>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204039"/>
            <a:ext cx="8794359" cy="4735423"/>
          </a:xfrm>
          <a:prstGeom prst="rect">
            <a:avLst/>
          </a:prstGeom>
          <a:noFill/>
          <a:ln>
            <a:noFill/>
          </a:ln>
        </p:spPr>
      </p:pic>
      <p:pic>
        <p:nvPicPr>
          <p:cNvPr id="58" name="Google Shape;58;p9"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5993" y="406250"/>
            <a:ext cx="560599" cy="548671"/>
          </a:xfrm>
          <a:prstGeom prst="rect">
            <a:avLst/>
          </a:prstGeom>
          <a:noFill/>
          <a:ln>
            <a:noFill/>
          </a:ln>
        </p:spPr>
      </p:pic>
      <p:pic>
        <p:nvPicPr>
          <p:cNvPr id="59" name="Google Shape;59;p9"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60" name="Google Shape;60;p9"/>
          <p:cNvSpPr/>
          <p:nvPr/>
        </p:nvSpPr>
        <p:spPr>
          <a:xfrm rot="10800000" flipH="1">
            <a:off x="178132" y="2850079"/>
            <a:ext cx="6368143" cy="1338501"/>
          </a:xfrm>
          <a:prstGeom prst="round1Rect">
            <a:avLst>
              <a:gd name="adj" fmla="val 33757"/>
            </a:avLst>
          </a:prstGeom>
          <a:solidFill>
            <a:srgbClr val="2D4FB0">
              <a:alpha val="52549"/>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67"/>
              <a:buFont typeface="Calibri"/>
              <a:buNone/>
            </a:pPr>
            <a:endParaRPr sz="1401" b="0" i="0" u="none" strike="noStrike" cap="none">
              <a:solidFill>
                <a:srgbClr val="EAA698"/>
              </a:solidFill>
              <a:latin typeface="Calibri"/>
              <a:ea typeface="Calibri"/>
              <a:cs typeface="Calibri"/>
              <a:sym typeface="Calibri"/>
            </a:endParaRPr>
          </a:p>
        </p:txBody>
      </p:sp>
      <p:cxnSp>
        <p:nvCxnSpPr>
          <p:cNvPr id="61" name="Google Shape;61;p9"/>
          <p:cNvCxnSpPr/>
          <p:nvPr/>
        </p:nvCxnSpPr>
        <p:spPr>
          <a:xfrm>
            <a:off x="389112" y="3161080"/>
            <a:ext cx="0" cy="716500"/>
          </a:xfrm>
          <a:prstGeom prst="straightConnector1">
            <a:avLst/>
          </a:prstGeom>
          <a:noFill/>
          <a:ln w="31750" cap="flat" cmpd="sng">
            <a:solidFill>
              <a:srgbClr val="CB90C5"/>
            </a:solidFill>
            <a:prstDash val="solid"/>
            <a:miter lim="800000"/>
            <a:headEnd type="none" w="sm" len="sm"/>
            <a:tailEnd type="none" w="sm" len="sm"/>
          </a:ln>
        </p:spPr>
      </p:cxnSp>
      <p:sp>
        <p:nvSpPr>
          <p:cNvPr id="62" name="Google Shape;62;p9"/>
          <p:cNvSpPr txBox="1">
            <a:spLocks noGrp="1"/>
          </p:cNvSpPr>
          <p:nvPr>
            <p:ph type="ctrTitle"/>
          </p:nvPr>
        </p:nvSpPr>
        <p:spPr>
          <a:xfrm>
            <a:off x="600094" y="3112136"/>
            <a:ext cx="5322075" cy="814388"/>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Calibri"/>
              <a:buNone/>
              <a:defRPr sz="27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700858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2_Section Slide">
  <p:cSld name="2_Section Slide">
    <p:bg>
      <p:bgPr>
        <a:solidFill>
          <a:srgbClr val="CC90C5"/>
        </a:solidFill>
        <a:effectLst/>
      </p:bgPr>
    </p:bg>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4822" y="97134"/>
            <a:ext cx="8794062" cy="4944568"/>
          </a:xfrm>
          <a:prstGeom prst="rect">
            <a:avLst/>
          </a:prstGeom>
          <a:noFill/>
          <a:ln>
            <a:noFill/>
          </a:ln>
        </p:spPr>
      </p:pic>
      <p:pic>
        <p:nvPicPr>
          <p:cNvPr id="65" name="Google Shape;65;p10"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5993" y="406250"/>
            <a:ext cx="560599" cy="548671"/>
          </a:xfrm>
          <a:prstGeom prst="rect">
            <a:avLst/>
          </a:prstGeom>
          <a:noFill/>
          <a:ln>
            <a:noFill/>
          </a:ln>
        </p:spPr>
      </p:pic>
      <p:pic>
        <p:nvPicPr>
          <p:cNvPr id="66" name="Google Shape;66;p10" descr="Dibujo con letras blancas&#10;&#10;Descripción generada automáticamente con confianza medi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9784" y="400736"/>
            <a:ext cx="559761" cy="279880"/>
          </a:xfrm>
          <a:prstGeom prst="rect">
            <a:avLst/>
          </a:prstGeom>
          <a:noFill/>
          <a:ln>
            <a:noFill/>
          </a:ln>
        </p:spPr>
      </p:pic>
      <p:sp>
        <p:nvSpPr>
          <p:cNvPr id="67" name="Google Shape;67;p10"/>
          <p:cNvSpPr/>
          <p:nvPr/>
        </p:nvSpPr>
        <p:spPr>
          <a:xfrm rot="10800000" flipH="1">
            <a:off x="178132" y="2850079"/>
            <a:ext cx="6368143" cy="1338501"/>
          </a:xfrm>
          <a:prstGeom prst="round1Rect">
            <a:avLst>
              <a:gd name="adj" fmla="val 33757"/>
            </a:avLst>
          </a:prstGeom>
          <a:solidFill>
            <a:srgbClr val="2D4FB0">
              <a:alpha val="52549"/>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67"/>
              <a:buFont typeface="Calibri"/>
              <a:buNone/>
            </a:pPr>
            <a:endParaRPr sz="1401" b="0" i="0" u="none" strike="noStrike" cap="none">
              <a:solidFill>
                <a:srgbClr val="EAA698"/>
              </a:solidFill>
              <a:latin typeface="Calibri"/>
              <a:ea typeface="Calibri"/>
              <a:cs typeface="Calibri"/>
              <a:sym typeface="Calibri"/>
            </a:endParaRPr>
          </a:p>
        </p:txBody>
      </p:sp>
      <p:cxnSp>
        <p:nvCxnSpPr>
          <p:cNvPr id="68" name="Google Shape;68;p10"/>
          <p:cNvCxnSpPr/>
          <p:nvPr/>
        </p:nvCxnSpPr>
        <p:spPr>
          <a:xfrm>
            <a:off x="1597831" y="3161080"/>
            <a:ext cx="0" cy="716500"/>
          </a:xfrm>
          <a:prstGeom prst="straightConnector1">
            <a:avLst/>
          </a:prstGeom>
          <a:noFill/>
          <a:ln w="31750" cap="flat" cmpd="sng">
            <a:solidFill>
              <a:srgbClr val="CB90C5"/>
            </a:solidFill>
            <a:prstDash val="solid"/>
            <a:miter lim="800000"/>
            <a:headEnd type="none" w="sm" len="sm"/>
            <a:tailEnd type="none" w="sm" len="sm"/>
          </a:ln>
        </p:spPr>
      </p:cxnSp>
      <p:sp>
        <p:nvSpPr>
          <p:cNvPr id="69" name="Google Shape;69;p10"/>
          <p:cNvSpPr txBox="1">
            <a:spLocks noGrp="1"/>
          </p:cNvSpPr>
          <p:nvPr>
            <p:ph type="ctrTitle"/>
          </p:nvPr>
        </p:nvSpPr>
        <p:spPr>
          <a:xfrm>
            <a:off x="1865710" y="3112136"/>
            <a:ext cx="4056459" cy="814388"/>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Calibri"/>
              <a:buNone/>
              <a:defRPr sz="27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386955" y="3107532"/>
            <a:ext cx="1013222" cy="828675"/>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900"/>
              </a:spcBef>
              <a:spcAft>
                <a:spcPts val="0"/>
              </a:spcAft>
              <a:buSzPts val="9600"/>
              <a:buNone/>
              <a:defRPr sz="7200" b="1">
                <a:solidFill>
                  <a:schemeClr val="lt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704480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386953" y="230660"/>
            <a:ext cx="8478441"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386953" y="978693"/>
            <a:ext cx="8478441" cy="3538538"/>
          </a:xfrm>
          <a:prstGeom prst="rect">
            <a:avLst/>
          </a:prstGeom>
          <a:noFill/>
          <a:ln>
            <a:noFill/>
          </a:ln>
        </p:spPr>
        <p:txBody>
          <a:bodyPr spcFirstLastPara="1" wrap="square" lIns="0" tIns="0" rIns="0" bIns="0" anchor="t" anchorCtr="0">
            <a:noAutofit/>
          </a:bodyPr>
          <a:lstStyle>
            <a:lvl1pPr marL="342900" lvl="0" indent="-257175" algn="l">
              <a:lnSpc>
                <a:spcPct val="100000"/>
              </a:lnSpc>
              <a:spcBef>
                <a:spcPts val="900"/>
              </a:spcBef>
              <a:spcAft>
                <a:spcPts val="0"/>
              </a:spcAft>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450"/>
              </a:spcBef>
              <a:spcAft>
                <a:spcPts val="0"/>
              </a:spcAft>
              <a:buSzPts val="1800"/>
              <a:buChar char="•"/>
              <a:defRPr/>
            </a:lvl3pPr>
            <a:lvl4pPr marL="1371600" lvl="3" indent="-247650" algn="l">
              <a:lnSpc>
                <a:spcPct val="100000"/>
              </a:lnSpc>
              <a:spcBef>
                <a:spcPts val="300"/>
              </a:spcBef>
              <a:spcAft>
                <a:spcPts val="0"/>
              </a:spcAft>
              <a:buClr>
                <a:schemeClr val="dk1"/>
              </a:buClr>
              <a:buSzPts val="16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4" name="Google Shape;74;p11"/>
          <p:cNvSpPr txBox="1">
            <a:spLocks noGrp="1"/>
          </p:cNvSpPr>
          <p:nvPr>
            <p:ph type="body" idx="2"/>
          </p:nvPr>
        </p:nvSpPr>
        <p:spPr>
          <a:xfrm>
            <a:off x="386953" y="4517232"/>
            <a:ext cx="8485585"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8022973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Content (notes)">
  <p:cSld name="Title and Content (notes)">
    <p:spTree>
      <p:nvGrpSpPr>
        <p:cNvPr id="1" name="Shape 75"/>
        <p:cNvGrpSpPr/>
        <p:nvPr/>
      </p:nvGrpSpPr>
      <p:grpSpPr>
        <a:xfrm>
          <a:off x="0" y="0"/>
          <a:ext cx="0" cy="0"/>
          <a:chOff x="0" y="0"/>
          <a:chExt cx="0" cy="0"/>
        </a:xfrm>
      </p:grpSpPr>
      <p:pic>
        <p:nvPicPr>
          <p:cNvPr id="76" name="Google Shape;76;p12"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sp>
        <p:nvSpPr>
          <p:cNvPr id="77" name="Google Shape;77;p12"/>
          <p:cNvSpPr txBox="1">
            <a:spLocks noGrp="1"/>
          </p:cNvSpPr>
          <p:nvPr>
            <p:ph type="body" idx="1"/>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78" name="Google Shape;78;p12"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79" name="Google Shape;79;p12"/>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80" name="Google Shape;80;p12"/>
          <p:cNvSpPr txBox="1">
            <a:spLocks noGrp="1"/>
          </p:cNvSpPr>
          <p:nvPr>
            <p:ph type="body" idx="2"/>
          </p:nvPr>
        </p:nvSpPr>
        <p:spPr>
          <a:xfrm>
            <a:off x="386953" y="978695"/>
            <a:ext cx="8449866"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b="1">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1" name="Google Shape;81;p12"/>
          <p:cNvSpPr txBox="1">
            <a:spLocks noGrp="1"/>
          </p:cNvSpPr>
          <p:nvPr>
            <p:ph type="body" idx="3"/>
          </p:nvPr>
        </p:nvSpPr>
        <p:spPr>
          <a:xfrm>
            <a:off x="896107" y="1468278"/>
            <a:ext cx="6647694"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2" name="Google Shape;82;p12"/>
          <p:cNvSpPr txBox="1">
            <a:spLocks noGrp="1"/>
          </p:cNvSpPr>
          <p:nvPr>
            <p:ph type="body" idx="4"/>
          </p:nvPr>
        </p:nvSpPr>
        <p:spPr>
          <a:xfrm>
            <a:off x="896107" y="2287676"/>
            <a:ext cx="6647694"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3" name="Google Shape;83;p12"/>
          <p:cNvSpPr txBox="1">
            <a:spLocks noGrp="1"/>
          </p:cNvSpPr>
          <p:nvPr>
            <p:ph type="body" idx="5"/>
          </p:nvPr>
        </p:nvSpPr>
        <p:spPr>
          <a:xfrm>
            <a:off x="896107" y="3142699"/>
            <a:ext cx="6647694"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4" name="Google Shape;84;p12"/>
          <p:cNvSpPr txBox="1">
            <a:spLocks noGrp="1"/>
          </p:cNvSpPr>
          <p:nvPr>
            <p:ph type="body" idx="6"/>
          </p:nvPr>
        </p:nvSpPr>
        <p:spPr>
          <a:xfrm>
            <a:off x="896107" y="3962097"/>
            <a:ext cx="6647694"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5" name="Google Shape;85;p12"/>
          <p:cNvSpPr txBox="1">
            <a:spLocks noGrp="1"/>
          </p:cNvSpPr>
          <p:nvPr>
            <p:ph type="title"/>
          </p:nvPr>
        </p:nvSpPr>
        <p:spPr>
          <a:xfrm>
            <a:off x="386953" y="230660"/>
            <a:ext cx="8457010"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4958189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_Title and Content (notes)">
  <p:cSld name="1_Title and Content (notes)">
    <p:spTree>
      <p:nvGrpSpPr>
        <p:cNvPr id="1" name="Shape 86"/>
        <p:cNvGrpSpPr/>
        <p:nvPr/>
      </p:nvGrpSpPr>
      <p:grpSpPr>
        <a:xfrm>
          <a:off x="0" y="0"/>
          <a:ext cx="0" cy="0"/>
          <a:chOff x="0" y="0"/>
          <a:chExt cx="0" cy="0"/>
        </a:xfrm>
      </p:grpSpPr>
      <p:pic>
        <p:nvPicPr>
          <p:cNvPr id="87" name="Google Shape;87;p13"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pic>
        <p:nvPicPr>
          <p:cNvPr id="88" name="Google Shape;88;p13"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89" name="Google Shape;89;p13"/>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90" name="Google Shape;90;p13"/>
          <p:cNvSpPr txBox="1">
            <a:spLocks noGrp="1"/>
          </p:cNvSpPr>
          <p:nvPr>
            <p:ph type="body" idx="1"/>
          </p:nvPr>
        </p:nvSpPr>
        <p:spPr>
          <a:xfrm>
            <a:off x="386953" y="978695"/>
            <a:ext cx="8449866"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b="1">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1" name="Google Shape;91;p13"/>
          <p:cNvSpPr txBox="1">
            <a:spLocks noGrp="1"/>
          </p:cNvSpPr>
          <p:nvPr>
            <p:ph type="title"/>
          </p:nvPr>
        </p:nvSpPr>
        <p:spPr>
          <a:xfrm>
            <a:off x="386954" y="230660"/>
            <a:ext cx="8449866"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txBox="1">
            <a:spLocks noGrp="1"/>
          </p:cNvSpPr>
          <p:nvPr>
            <p:ph type="body" idx="2"/>
          </p:nvPr>
        </p:nvSpPr>
        <p:spPr>
          <a:xfrm>
            <a:off x="728468" y="2568537"/>
            <a:ext cx="1756071" cy="1539120"/>
          </a:xfrm>
          <a:prstGeom prst="rect">
            <a:avLst/>
          </a:prstGeom>
          <a:noFill/>
          <a:ln>
            <a:noFill/>
          </a:ln>
        </p:spPr>
        <p:txBody>
          <a:bodyPr spcFirstLastPara="1" wrap="square" lIns="0" tIns="0" rIns="0" bIns="0" anchor="t" anchorCtr="0">
            <a:noAutofit/>
          </a:bodyPr>
          <a:lstStyle>
            <a:lvl1pPr marL="342900" lvl="0" indent="-171450" algn="ctr">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3" name="Google Shape;93;p13"/>
          <p:cNvSpPr txBox="1">
            <a:spLocks noGrp="1"/>
          </p:cNvSpPr>
          <p:nvPr>
            <p:ph type="body" idx="3"/>
          </p:nvPr>
        </p:nvSpPr>
        <p:spPr>
          <a:xfrm>
            <a:off x="3204968" y="2568537"/>
            <a:ext cx="1756071" cy="1539120"/>
          </a:xfrm>
          <a:prstGeom prst="rect">
            <a:avLst/>
          </a:prstGeom>
          <a:noFill/>
          <a:ln>
            <a:noFill/>
          </a:ln>
        </p:spPr>
        <p:txBody>
          <a:bodyPr spcFirstLastPara="1" wrap="square" lIns="0" tIns="0" rIns="0" bIns="0" anchor="t" anchorCtr="0">
            <a:noAutofit/>
          </a:bodyPr>
          <a:lstStyle>
            <a:lvl1pPr marL="342900" lvl="0" indent="-171450" algn="ctr">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4" name="Google Shape;94;p13"/>
          <p:cNvSpPr txBox="1">
            <a:spLocks noGrp="1"/>
          </p:cNvSpPr>
          <p:nvPr>
            <p:ph type="body" idx="4"/>
          </p:nvPr>
        </p:nvSpPr>
        <p:spPr>
          <a:xfrm>
            <a:off x="5700447" y="2587824"/>
            <a:ext cx="1756071" cy="1539120"/>
          </a:xfrm>
          <a:prstGeom prst="rect">
            <a:avLst/>
          </a:prstGeom>
          <a:noFill/>
          <a:ln>
            <a:noFill/>
          </a:ln>
        </p:spPr>
        <p:txBody>
          <a:bodyPr spcFirstLastPara="1" wrap="square" lIns="0" tIns="0" rIns="0" bIns="0" anchor="t" anchorCtr="0">
            <a:noAutofit/>
          </a:bodyPr>
          <a:lstStyle>
            <a:lvl1pPr marL="342900" lvl="0" indent="-171450" algn="ctr">
              <a:lnSpc>
                <a:spcPct val="100000"/>
              </a:lnSpc>
              <a:spcBef>
                <a:spcPts val="0"/>
              </a:spcBef>
              <a:spcAft>
                <a:spcPts val="0"/>
              </a:spcAft>
              <a:buSzPts val="1400"/>
              <a:buNone/>
              <a:defRPr sz="1050" b="0">
                <a:solidFill>
                  <a:schemeClr val="dk1"/>
                </a:solidFill>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5" name="Google Shape;95;p13"/>
          <p:cNvSpPr txBox="1">
            <a:spLocks noGrp="1"/>
          </p:cNvSpPr>
          <p:nvPr>
            <p:ph type="body" idx="5"/>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917310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_Title and Content (notes)">
  <p:cSld name="2_Title and Content (notes)">
    <p:spTree>
      <p:nvGrpSpPr>
        <p:cNvPr id="1" name="Shape 96"/>
        <p:cNvGrpSpPr/>
        <p:nvPr/>
      </p:nvGrpSpPr>
      <p:grpSpPr>
        <a:xfrm>
          <a:off x="0" y="0"/>
          <a:ext cx="0" cy="0"/>
          <a:chOff x="0" y="0"/>
          <a:chExt cx="0" cy="0"/>
        </a:xfrm>
      </p:grpSpPr>
      <p:pic>
        <p:nvPicPr>
          <p:cNvPr id="97" name="Google Shape;97;p14"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pic>
        <p:nvPicPr>
          <p:cNvPr id="98" name="Google Shape;98;p14"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99" name="Google Shape;99;p14"/>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100" name="Google Shape;100;p14"/>
          <p:cNvSpPr txBox="1">
            <a:spLocks noGrp="1"/>
          </p:cNvSpPr>
          <p:nvPr>
            <p:ph type="body" idx="1"/>
          </p:nvPr>
        </p:nvSpPr>
        <p:spPr>
          <a:xfrm>
            <a:off x="386953" y="978695"/>
            <a:ext cx="8449866"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b="1">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01" name="Google Shape;101;p14"/>
          <p:cNvSpPr txBox="1">
            <a:spLocks noGrp="1"/>
          </p:cNvSpPr>
          <p:nvPr>
            <p:ph type="title"/>
          </p:nvPr>
        </p:nvSpPr>
        <p:spPr>
          <a:xfrm>
            <a:off x="386953" y="230660"/>
            <a:ext cx="8457010"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
          <p:cNvSpPr txBox="1">
            <a:spLocks noGrp="1"/>
          </p:cNvSpPr>
          <p:nvPr>
            <p:ph type="body" idx="2"/>
          </p:nvPr>
        </p:nvSpPr>
        <p:spPr>
          <a:xfrm>
            <a:off x="2648085" y="1687526"/>
            <a:ext cx="1685925" cy="719918"/>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0"/>
              </a:spcBef>
              <a:spcAft>
                <a:spcPts val="0"/>
              </a:spcAft>
              <a:buSzPts val="1400"/>
              <a:buNone/>
              <a:defRPr sz="1050" b="0">
                <a:solidFill>
                  <a:schemeClr val="dk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03" name="Google Shape;103;p14"/>
          <p:cNvSpPr txBox="1">
            <a:spLocks noGrp="1"/>
          </p:cNvSpPr>
          <p:nvPr>
            <p:ph type="body" idx="3"/>
          </p:nvPr>
        </p:nvSpPr>
        <p:spPr>
          <a:xfrm>
            <a:off x="2648085" y="3194814"/>
            <a:ext cx="1685925" cy="719918"/>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0"/>
              </a:spcBef>
              <a:spcAft>
                <a:spcPts val="0"/>
              </a:spcAft>
              <a:buSzPts val="1400"/>
              <a:buNone/>
              <a:defRPr sz="1050" b="0">
                <a:solidFill>
                  <a:schemeClr val="dk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04" name="Google Shape;104;p14"/>
          <p:cNvSpPr txBox="1">
            <a:spLocks noGrp="1"/>
          </p:cNvSpPr>
          <p:nvPr>
            <p:ph type="body" idx="4"/>
          </p:nvPr>
        </p:nvSpPr>
        <p:spPr>
          <a:xfrm>
            <a:off x="5873487" y="1687526"/>
            <a:ext cx="1685925" cy="719918"/>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0"/>
              </a:spcBef>
              <a:spcAft>
                <a:spcPts val="0"/>
              </a:spcAft>
              <a:buSzPts val="1400"/>
              <a:buNone/>
              <a:defRPr sz="1050" b="0">
                <a:solidFill>
                  <a:schemeClr val="dk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05" name="Google Shape;105;p14"/>
          <p:cNvSpPr txBox="1">
            <a:spLocks noGrp="1"/>
          </p:cNvSpPr>
          <p:nvPr>
            <p:ph type="body" idx="5"/>
          </p:nvPr>
        </p:nvSpPr>
        <p:spPr>
          <a:xfrm>
            <a:off x="5873487" y="3194814"/>
            <a:ext cx="1685925" cy="719918"/>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0"/>
              </a:spcBef>
              <a:spcAft>
                <a:spcPts val="0"/>
              </a:spcAft>
              <a:buSzPts val="1400"/>
              <a:buNone/>
              <a:defRPr sz="1050" b="0">
                <a:solidFill>
                  <a:schemeClr val="dk1"/>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06" name="Google Shape;106;p14"/>
          <p:cNvSpPr txBox="1">
            <a:spLocks noGrp="1"/>
          </p:cNvSpPr>
          <p:nvPr>
            <p:ph type="body" idx="6"/>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49062417"/>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3_Title and Content (notes)">
  <p:cSld name="3_Title and Content (notes)">
    <p:spTree>
      <p:nvGrpSpPr>
        <p:cNvPr id="1" name="Shape 107"/>
        <p:cNvGrpSpPr/>
        <p:nvPr/>
      </p:nvGrpSpPr>
      <p:grpSpPr>
        <a:xfrm>
          <a:off x="0" y="0"/>
          <a:ext cx="0" cy="0"/>
          <a:chOff x="0" y="0"/>
          <a:chExt cx="0" cy="0"/>
        </a:xfrm>
      </p:grpSpPr>
      <p:pic>
        <p:nvPicPr>
          <p:cNvPr id="108" name="Google Shape;108;p15"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pic>
        <p:nvPicPr>
          <p:cNvPr id="109" name="Google Shape;109;p15"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110" name="Google Shape;110;p15"/>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111" name="Google Shape;111;p15"/>
          <p:cNvSpPr txBox="1">
            <a:spLocks noGrp="1"/>
          </p:cNvSpPr>
          <p:nvPr>
            <p:ph type="body" idx="1"/>
          </p:nvPr>
        </p:nvSpPr>
        <p:spPr>
          <a:xfrm>
            <a:off x="386953" y="978695"/>
            <a:ext cx="8449866"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b="1">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12" name="Google Shape;112;p15"/>
          <p:cNvSpPr txBox="1">
            <a:spLocks noGrp="1"/>
          </p:cNvSpPr>
          <p:nvPr>
            <p:ph type="title"/>
          </p:nvPr>
        </p:nvSpPr>
        <p:spPr>
          <a:xfrm>
            <a:off x="386953" y="230660"/>
            <a:ext cx="8457010"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5"/>
          <p:cNvSpPr/>
          <p:nvPr/>
        </p:nvSpPr>
        <p:spPr>
          <a:xfrm rot="5400000">
            <a:off x="3202600" y="861319"/>
            <a:ext cx="947100" cy="6279000"/>
          </a:xfrm>
          <a:prstGeom prst="round1Rect">
            <a:avLst>
              <a:gd name="adj" fmla="val 14676"/>
            </a:avLst>
          </a:prstGeom>
          <a:solidFill>
            <a:srgbClr val="F9EE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1" b="0" i="0" u="none" strike="noStrike" cap="none">
              <a:solidFill>
                <a:srgbClr val="000000"/>
              </a:solidFill>
              <a:latin typeface="Arial"/>
              <a:ea typeface="Arial"/>
              <a:cs typeface="Arial"/>
              <a:sym typeface="Arial"/>
            </a:endParaRPr>
          </a:p>
        </p:txBody>
      </p:sp>
      <p:sp>
        <p:nvSpPr>
          <p:cNvPr id="114" name="Google Shape;114;p15"/>
          <p:cNvSpPr/>
          <p:nvPr/>
        </p:nvSpPr>
        <p:spPr>
          <a:xfrm>
            <a:off x="489825" y="3526543"/>
            <a:ext cx="46800" cy="947700"/>
          </a:xfrm>
          <a:prstGeom prst="rect">
            <a:avLst/>
          </a:prstGeom>
          <a:solidFill>
            <a:srgbClr val="EAA6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1" b="0" i="0" u="none" strike="noStrike" cap="none">
              <a:solidFill>
                <a:srgbClr val="000000"/>
              </a:solidFill>
              <a:latin typeface="Arial"/>
              <a:ea typeface="Arial"/>
              <a:cs typeface="Arial"/>
              <a:sym typeface="Arial"/>
            </a:endParaRPr>
          </a:p>
        </p:txBody>
      </p:sp>
      <p:sp>
        <p:nvSpPr>
          <p:cNvPr id="115" name="Google Shape;115;p15"/>
          <p:cNvSpPr/>
          <p:nvPr/>
        </p:nvSpPr>
        <p:spPr>
          <a:xfrm>
            <a:off x="1069212" y="1965657"/>
            <a:ext cx="6910329" cy="1375146"/>
          </a:xfrm>
          <a:prstGeom prst="roundRect">
            <a:avLst>
              <a:gd name="adj" fmla="val 10867"/>
            </a:avLst>
          </a:prstGeom>
          <a:solidFill>
            <a:schemeClr val="lt1"/>
          </a:solidFill>
          <a:ln>
            <a:noFill/>
          </a:ln>
          <a:effectLst>
            <a:outerShdw blurRad="269514" dist="294359" dir="2090601" sx="91000" sy="91000" algn="ctr" rotWithShape="0">
              <a:srgbClr val="CB90C5">
                <a:alpha val="11764"/>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401" b="0" i="0" u="none" strike="noStrike" cap="none">
              <a:solidFill>
                <a:srgbClr val="FFFFFF"/>
              </a:solidFill>
              <a:latin typeface="Calibri"/>
              <a:ea typeface="Calibri"/>
              <a:cs typeface="Calibri"/>
              <a:sym typeface="Calibri"/>
            </a:endParaRPr>
          </a:p>
        </p:txBody>
      </p:sp>
      <p:cxnSp>
        <p:nvCxnSpPr>
          <p:cNvPr id="116" name="Google Shape;116;p15"/>
          <p:cNvCxnSpPr/>
          <p:nvPr/>
        </p:nvCxnSpPr>
        <p:spPr>
          <a:xfrm>
            <a:off x="3340239" y="2205457"/>
            <a:ext cx="0" cy="914136"/>
          </a:xfrm>
          <a:prstGeom prst="straightConnector1">
            <a:avLst/>
          </a:prstGeom>
          <a:noFill/>
          <a:ln w="22225" cap="flat" cmpd="sng">
            <a:solidFill>
              <a:srgbClr val="EAA698"/>
            </a:solidFill>
            <a:prstDash val="solid"/>
            <a:miter lim="800000"/>
            <a:headEnd type="none" w="sm" len="sm"/>
            <a:tailEnd type="none" w="sm" len="sm"/>
          </a:ln>
        </p:spPr>
      </p:cxnSp>
      <p:cxnSp>
        <p:nvCxnSpPr>
          <p:cNvPr id="117" name="Google Shape;117;p15"/>
          <p:cNvCxnSpPr/>
          <p:nvPr/>
        </p:nvCxnSpPr>
        <p:spPr>
          <a:xfrm>
            <a:off x="5733394" y="2205457"/>
            <a:ext cx="0" cy="914136"/>
          </a:xfrm>
          <a:prstGeom prst="straightConnector1">
            <a:avLst/>
          </a:prstGeom>
          <a:noFill/>
          <a:ln w="22225" cap="flat" cmpd="sng">
            <a:solidFill>
              <a:srgbClr val="EAA698"/>
            </a:solidFill>
            <a:prstDash val="solid"/>
            <a:miter lim="800000"/>
            <a:headEnd type="none" w="sm" len="sm"/>
            <a:tailEnd type="none" w="sm" len="sm"/>
          </a:ln>
        </p:spPr>
      </p:cxnSp>
      <p:pic>
        <p:nvPicPr>
          <p:cNvPr id="118" name="Google Shape;118;p15" descr="Gráfico, Gráfico circular&#10;&#10;Descripción generada automá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795477">
            <a:off x="1044329" y="3147814"/>
            <a:ext cx="279897" cy="262653"/>
          </a:xfrm>
          <a:prstGeom prst="rect">
            <a:avLst/>
          </a:prstGeom>
          <a:noFill/>
          <a:ln>
            <a:noFill/>
          </a:ln>
        </p:spPr>
      </p:pic>
      <p:pic>
        <p:nvPicPr>
          <p:cNvPr id="119" name="Google Shape;119;p15" descr="Gráfico, Gráfico circular&#10;&#10;Descripción generada automá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837171">
            <a:off x="503587" y="1358524"/>
            <a:ext cx="139824" cy="131209"/>
          </a:xfrm>
          <a:prstGeom prst="rect">
            <a:avLst/>
          </a:prstGeom>
          <a:noFill/>
          <a:ln>
            <a:noFill/>
          </a:ln>
        </p:spPr>
      </p:pic>
      <p:sp>
        <p:nvSpPr>
          <p:cNvPr id="120" name="Google Shape;120;p15"/>
          <p:cNvSpPr txBox="1">
            <a:spLocks noGrp="1"/>
          </p:cNvSpPr>
          <p:nvPr>
            <p:ph type="body" idx="2"/>
          </p:nvPr>
        </p:nvSpPr>
        <p:spPr>
          <a:xfrm>
            <a:off x="1605604" y="2062285"/>
            <a:ext cx="1177021" cy="674700"/>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6600"/>
              <a:buNone/>
              <a:defRPr sz="4950" b="1">
                <a:solidFill>
                  <a:schemeClr val="accent2"/>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1" name="Google Shape;121;p15"/>
          <p:cNvSpPr txBox="1">
            <a:spLocks noGrp="1"/>
          </p:cNvSpPr>
          <p:nvPr>
            <p:ph type="body" idx="3"/>
          </p:nvPr>
        </p:nvSpPr>
        <p:spPr>
          <a:xfrm>
            <a:off x="3989302" y="2063092"/>
            <a:ext cx="1177021" cy="673894"/>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6600"/>
              <a:buNone/>
              <a:defRPr sz="4950" b="1">
                <a:solidFill>
                  <a:schemeClr val="accent2"/>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2" name="Google Shape;122;p15"/>
          <p:cNvSpPr txBox="1">
            <a:spLocks noGrp="1"/>
          </p:cNvSpPr>
          <p:nvPr>
            <p:ph type="body" idx="4"/>
          </p:nvPr>
        </p:nvSpPr>
        <p:spPr>
          <a:xfrm>
            <a:off x="6271275" y="2062286"/>
            <a:ext cx="1170384" cy="673894"/>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6600"/>
              <a:buNone/>
              <a:defRPr sz="4950" b="1">
                <a:solidFill>
                  <a:schemeClr val="accent2"/>
                </a:solidFill>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3" name="Google Shape;123;p15"/>
          <p:cNvSpPr txBox="1">
            <a:spLocks noGrp="1"/>
          </p:cNvSpPr>
          <p:nvPr>
            <p:ph type="body" idx="5"/>
          </p:nvPr>
        </p:nvSpPr>
        <p:spPr>
          <a:xfrm>
            <a:off x="592902" y="3972673"/>
            <a:ext cx="6050786" cy="372118"/>
          </a:xfrm>
          <a:prstGeom prst="rect">
            <a:avLst/>
          </a:prstGeom>
          <a:noFill/>
          <a:ln>
            <a:noFill/>
          </a:ln>
        </p:spPr>
        <p:txBody>
          <a:bodyPr spcFirstLastPara="1" wrap="square" lIns="0" tIns="0" rIns="0" bIns="0" anchor="ctr" anchorCtr="0">
            <a:noAutofit/>
          </a:bodyPr>
          <a:lstStyle>
            <a:lvl1pPr marL="342900" lvl="0" indent="-171450" algn="l">
              <a:lnSpc>
                <a:spcPct val="100000"/>
              </a:lnSpc>
              <a:spcBef>
                <a:spcPts val="900"/>
              </a:spcBef>
              <a:spcAft>
                <a:spcPts val="0"/>
              </a:spcAft>
              <a:buSzPts val="1800"/>
              <a:buNone/>
              <a:defRPr sz="1350" b="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4" name="Google Shape;124;p15"/>
          <p:cNvSpPr txBox="1">
            <a:spLocks noGrp="1"/>
          </p:cNvSpPr>
          <p:nvPr>
            <p:ph type="body" idx="6"/>
          </p:nvPr>
        </p:nvSpPr>
        <p:spPr>
          <a:xfrm>
            <a:off x="1346430" y="2790087"/>
            <a:ext cx="1685925" cy="434113"/>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1400"/>
              <a:buNone/>
              <a:defRPr sz="1050" b="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5" name="Google Shape;125;p15"/>
          <p:cNvSpPr txBox="1">
            <a:spLocks noGrp="1"/>
          </p:cNvSpPr>
          <p:nvPr>
            <p:ph type="body" idx="7"/>
          </p:nvPr>
        </p:nvSpPr>
        <p:spPr>
          <a:xfrm>
            <a:off x="3693856" y="2790087"/>
            <a:ext cx="1685925" cy="434113"/>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1400"/>
              <a:buNone/>
              <a:defRPr sz="1050" b="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6" name="Google Shape;126;p15"/>
          <p:cNvSpPr txBox="1">
            <a:spLocks noGrp="1"/>
          </p:cNvSpPr>
          <p:nvPr>
            <p:ph type="body" idx="8"/>
          </p:nvPr>
        </p:nvSpPr>
        <p:spPr>
          <a:xfrm>
            <a:off x="6013506" y="2790087"/>
            <a:ext cx="1685925" cy="434113"/>
          </a:xfrm>
          <a:prstGeom prst="rect">
            <a:avLst/>
          </a:prstGeom>
          <a:noFill/>
          <a:ln>
            <a:noFill/>
          </a:ln>
        </p:spPr>
        <p:txBody>
          <a:bodyPr spcFirstLastPara="1" wrap="square" lIns="0" tIns="0" rIns="0" bIns="0" anchor="ctr" anchorCtr="0">
            <a:noAutofit/>
          </a:bodyPr>
          <a:lstStyle>
            <a:lvl1pPr marL="342900" lvl="0" indent="-171450" algn="ctr">
              <a:lnSpc>
                <a:spcPct val="100000"/>
              </a:lnSpc>
              <a:spcBef>
                <a:spcPts val="900"/>
              </a:spcBef>
              <a:spcAft>
                <a:spcPts val="0"/>
              </a:spcAft>
              <a:buSzPts val="1400"/>
              <a:buNone/>
              <a:defRPr sz="1050" b="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27" name="Google Shape;127;p15"/>
          <p:cNvSpPr txBox="1">
            <a:spLocks noGrp="1"/>
          </p:cNvSpPr>
          <p:nvPr>
            <p:ph type="body" idx="9"/>
          </p:nvPr>
        </p:nvSpPr>
        <p:spPr>
          <a:xfrm>
            <a:off x="668763" y="1315382"/>
            <a:ext cx="7310778" cy="560607"/>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900"/>
              </a:spcBef>
              <a:spcAft>
                <a:spcPts val="0"/>
              </a:spcAft>
              <a:buSzPts val="1800"/>
              <a:buNone/>
              <a:defRPr sz="1350" b="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128" name="Google Shape;128;p15" descr="Icono&#10;&#10;Descripción generada automá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57175" y="3669770"/>
            <a:ext cx="262750" cy="212050"/>
          </a:xfrm>
          <a:prstGeom prst="rect">
            <a:avLst/>
          </a:prstGeom>
          <a:noFill/>
          <a:ln>
            <a:noFill/>
          </a:ln>
        </p:spPr>
      </p:pic>
      <p:sp>
        <p:nvSpPr>
          <p:cNvPr id="129" name="Google Shape;129;p15"/>
          <p:cNvSpPr txBox="1">
            <a:spLocks noGrp="1"/>
          </p:cNvSpPr>
          <p:nvPr>
            <p:ph type="body" idx="13"/>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68537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4_Title and Content (notes)">
  <p:cSld name="5_Title and Content (notes)">
    <p:spTree>
      <p:nvGrpSpPr>
        <p:cNvPr id="1" name="Shape 130"/>
        <p:cNvGrpSpPr/>
        <p:nvPr/>
      </p:nvGrpSpPr>
      <p:grpSpPr>
        <a:xfrm>
          <a:off x="0" y="0"/>
          <a:ext cx="0" cy="0"/>
          <a:chOff x="0" y="0"/>
          <a:chExt cx="0" cy="0"/>
        </a:xfrm>
      </p:grpSpPr>
      <p:pic>
        <p:nvPicPr>
          <p:cNvPr id="131" name="Google Shape;131;p16"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pic>
        <p:nvPicPr>
          <p:cNvPr id="132" name="Google Shape;132;p16"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133" name="Google Shape;133;p16"/>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134" name="Google Shape;134;p16"/>
          <p:cNvSpPr txBox="1">
            <a:spLocks noGrp="1"/>
          </p:cNvSpPr>
          <p:nvPr>
            <p:ph type="title"/>
          </p:nvPr>
        </p:nvSpPr>
        <p:spPr>
          <a:xfrm>
            <a:off x="386954" y="230660"/>
            <a:ext cx="8449866"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body" idx="1"/>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79716073"/>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6_Title and Content (notes)">
  <p:cSld name="6_Title and Content (notes)">
    <p:spTree>
      <p:nvGrpSpPr>
        <p:cNvPr id="1" name="Shape 136"/>
        <p:cNvGrpSpPr/>
        <p:nvPr/>
      </p:nvGrpSpPr>
      <p:grpSpPr>
        <a:xfrm>
          <a:off x="0" y="0"/>
          <a:ext cx="0" cy="0"/>
          <a:chOff x="0" y="0"/>
          <a:chExt cx="0" cy="0"/>
        </a:xfrm>
      </p:grpSpPr>
      <p:pic>
        <p:nvPicPr>
          <p:cNvPr id="137" name="Google Shape;137;p17"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733868"/>
          </a:xfrm>
          <a:prstGeom prst="rect">
            <a:avLst/>
          </a:prstGeom>
          <a:noFill/>
          <a:ln>
            <a:noFill/>
          </a:ln>
        </p:spPr>
      </p:pic>
      <p:pic>
        <p:nvPicPr>
          <p:cNvPr id="138" name="Google Shape;138;p17"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139" name="Google Shape;139;p17"/>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140" name="Google Shape;140;p17"/>
          <p:cNvSpPr txBox="1">
            <a:spLocks noGrp="1"/>
          </p:cNvSpPr>
          <p:nvPr>
            <p:ph type="title"/>
          </p:nvPr>
        </p:nvSpPr>
        <p:spPr>
          <a:xfrm>
            <a:off x="386953" y="230660"/>
            <a:ext cx="8457010"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7"/>
          <p:cNvSpPr txBox="1">
            <a:spLocks noGrp="1"/>
          </p:cNvSpPr>
          <p:nvPr>
            <p:ph type="body" idx="1"/>
          </p:nvPr>
        </p:nvSpPr>
        <p:spPr>
          <a:xfrm>
            <a:off x="386953" y="978695"/>
            <a:ext cx="8449866"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b="1">
                <a:latin typeface="Calibri"/>
                <a:ea typeface="Calibri"/>
                <a:cs typeface="Calibri"/>
                <a:sym typeface="Calibri"/>
              </a:defRPr>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42" name="Google Shape;142;p17"/>
          <p:cNvSpPr txBox="1">
            <a:spLocks noGrp="1"/>
          </p:cNvSpPr>
          <p:nvPr>
            <p:ph type="body" idx="2"/>
          </p:nvPr>
        </p:nvSpPr>
        <p:spPr>
          <a:xfrm>
            <a:off x="386953" y="4517232"/>
            <a:ext cx="7181851" cy="497824"/>
          </a:xfrm>
          <a:prstGeom prst="rect">
            <a:avLst/>
          </a:prstGeom>
          <a:noFill/>
          <a:ln>
            <a:noFill/>
          </a:ln>
        </p:spPr>
        <p:txBody>
          <a:bodyPr spcFirstLastPara="1" wrap="square" lIns="0" tIns="0" rIns="0" bIns="0" anchor="b" anchorCtr="0">
            <a:noAutofit/>
          </a:bodyPr>
          <a:lstStyle>
            <a:lvl1pPr marL="342900" lvl="0" indent="-171450" algn="l">
              <a:lnSpc>
                <a:spcPct val="90000"/>
              </a:lnSpc>
              <a:spcBef>
                <a:spcPts val="0"/>
              </a:spcBef>
              <a:spcAft>
                <a:spcPts val="0"/>
              </a:spcAft>
              <a:buSzPts val="1000"/>
              <a:buFont typeface="Calibri"/>
              <a:buNone/>
              <a:defRPr sz="750"/>
            </a:lvl1pPr>
            <a:lvl2pPr marL="685800" lvl="1" indent="-257175" algn="l">
              <a:lnSpc>
                <a:spcPct val="100000"/>
              </a:lnSpc>
              <a:spcBef>
                <a:spcPts val="675"/>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707632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9DD-9E17-8942-B918-49C2E3A539A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DC6728-8953-5240-8D3E-B2F38252D12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9621B-A95D-1346-A29F-6FC1846E685D}"/>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D61729DA-3F40-A14B-BD65-5AD6CD2B6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33A76-0ED3-FF44-A9E2-311B93750281}"/>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404512459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6_Title and Content (notes)">
  <p:cSld name="7_Title and Content (notes)">
    <p:spTree>
      <p:nvGrpSpPr>
        <p:cNvPr id="1" name="Shape 18"/>
        <p:cNvGrpSpPr/>
        <p:nvPr/>
      </p:nvGrpSpPr>
      <p:grpSpPr>
        <a:xfrm>
          <a:off x="0" y="0"/>
          <a:ext cx="0" cy="0"/>
          <a:chOff x="0" y="0"/>
          <a:chExt cx="0" cy="0"/>
        </a:xfrm>
      </p:grpSpPr>
      <p:pic>
        <p:nvPicPr>
          <p:cNvPr id="19" name="Google Shape;19;p3" descr="Forma&#10;&#10;Descripción generada automáticamente con confianza media"/>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8"/>
            <a:ext cx="8791467" cy="4867388"/>
          </a:xfrm>
          <a:prstGeom prst="rect">
            <a:avLst/>
          </a:prstGeom>
          <a:noFill/>
          <a:ln>
            <a:noFill/>
          </a:ln>
        </p:spPr>
      </p:pic>
      <p:sp>
        <p:nvSpPr>
          <p:cNvPr id="20" name="Google Shape;20;p3"/>
          <p:cNvSpPr txBox="1">
            <a:spLocks noGrp="1"/>
          </p:cNvSpPr>
          <p:nvPr>
            <p:ph type="body" idx="1"/>
          </p:nvPr>
        </p:nvSpPr>
        <p:spPr>
          <a:xfrm>
            <a:off x="386953" y="4921568"/>
            <a:ext cx="8399860" cy="93488"/>
          </a:xfrm>
          <a:prstGeom prst="rect">
            <a:avLst/>
          </a:prstGeom>
          <a:noFill/>
          <a:ln>
            <a:noFill/>
          </a:ln>
        </p:spPr>
        <p:txBody>
          <a:bodyPr spcFirstLastPara="1" wrap="square" lIns="0" tIns="0" rIns="0" bIns="0" anchor="b" anchorCtr="0">
            <a:spAutoFit/>
          </a:bodyPr>
          <a:lstStyle>
            <a:lvl1pPr marL="342900" lvl="0" indent="-171450" algn="l">
              <a:lnSpc>
                <a:spcPct val="90000"/>
              </a:lnSpc>
              <a:spcBef>
                <a:spcPts val="0"/>
              </a:spcBef>
              <a:spcAft>
                <a:spcPts val="0"/>
              </a:spcAft>
              <a:buSzPts val="900"/>
              <a:buFont typeface="Calibri"/>
              <a:buNone/>
              <a:defRPr sz="675">
                <a:latin typeface="Calibri"/>
                <a:ea typeface="Calibri"/>
                <a:cs typeface="Calibri"/>
                <a:sym typeface="Calibri"/>
              </a:defRPr>
            </a:lvl1pPr>
            <a:lvl2pPr marL="685800" lvl="1" indent="-257175" algn="l">
              <a:spcBef>
                <a:spcPts val="675"/>
              </a:spcBef>
              <a:spcAft>
                <a:spcPts val="0"/>
              </a:spcAft>
              <a:buSzPts val="1800"/>
              <a:buChar char="–"/>
              <a:defRPr/>
            </a:lvl2pPr>
            <a:lvl3pPr marL="1028700" lvl="2" indent="-257175" algn="l">
              <a:spcBef>
                <a:spcPts val="450"/>
              </a:spcBef>
              <a:spcAft>
                <a:spcPts val="0"/>
              </a:spcAft>
              <a:buSzPts val="1800"/>
              <a:buChar char="•"/>
              <a:defRPr/>
            </a:lvl3pPr>
            <a:lvl4pPr marL="1371600" lvl="3" indent="-257175" algn="l">
              <a:spcBef>
                <a:spcPts val="300"/>
              </a:spcBef>
              <a:spcAft>
                <a:spcPts val="0"/>
              </a:spcAft>
              <a:buSzPts val="1800"/>
              <a:buChar char="–"/>
              <a:defRPr/>
            </a:lvl4pPr>
            <a:lvl5pPr marL="1714500" lvl="4" indent="-257175" algn="l">
              <a:spcBef>
                <a:spcPts val="300"/>
              </a:spcBef>
              <a:spcAft>
                <a:spcPts val="0"/>
              </a:spcAft>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21" name="Google Shape;21;p3" descr="Un dibujo de una cara feliz&#10;&#10;Descripción generada automáticamente con confianza baj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22" name="Google Shape;22;p3"/>
          <p:cNvCxnSpPr/>
          <p:nvPr/>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23" name="Google Shape;23;p3"/>
          <p:cNvSpPr txBox="1">
            <a:spLocks noGrp="1"/>
          </p:cNvSpPr>
          <p:nvPr>
            <p:ph type="title"/>
          </p:nvPr>
        </p:nvSpPr>
        <p:spPr>
          <a:xfrm>
            <a:off x="386954" y="296601"/>
            <a:ext cx="7813578" cy="561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 name="Google Shape;24;p3"/>
          <p:cNvPicPr preferRelativeResize="0"/>
          <p:nvPr/>
        </p:nvPicPr>
        <p:blipFill rotWithShape="1">
          <a:blip r:embed="rId4" cstate="email">
            <a:alphaModFix/>
            <a:extLst>
              <a:ext uri="{28A0092B-C50C-407E-A947-70E740481C1C}">
                <a14:useLocalDpi xmlns:a14="http://schemas.microsoft.com/office/drawing/2010/main"/>
              </a:ext>
            </a:extLst>
          </a:blip>
          <a:srcRect l="1556" t="1912" r="1093" b="842"/>
          <a:stretch/>
        </p:blipFill>
        <p:spPr>
          <a:xfrm>
            <a:off x="8284988" y="266128"/>
            <a:ext cx="598290" cy="321469"/>
          </a:xfrm>
          <a:prstGeom prst="rect">
            <a:avLst/>
          </a:prstGeom>
          <a:noFill/>
          <a:ln>
            <a:noFill/>
          </a:ln>
        </p:spPr>
      </p:pic>
      <p:sp>
        <p:nvSpPr>
          <p:cNvPr id="25" name="Google Shape;25;p3"/>
          <p:cNvSpPr txBox="1"/>
          <p:nvPr/>
        </p:nvSpPr>
        <p:spPr>
          <a:xfrm>
            <a:off x="3651526" y="0"/>
            <a:ext cx="1865925" cy="207719"/>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900" b="1" i="0" u="none" strike="noStrike" cap="none">
                <a:solidFill>
                  <a:schemeClr val="dk1"/>
                </a:solidFill>
                <a:latin typeface="Calibri"/>
                <a:ea typeface="Calibri"/>
                <a:cs typeface="Calibri"/>
                <a:sym typeface="Calibri"/>
              </a:rPr>
              <a:t>For internal use only</a:t>
            </a:r>
            <a:endParaRPr sz="1350"/>
          </a:p>
        </p:txBody>
      </p:sp>
    </p:spTree>
    <p:extLst>
      <p:ext uri="{BB962C8B-B14F-4D97-AF65-F5344CB8AC3E}">
        <p14:creationId xmlns:p14="http://schemas.microsoft.com/office/powerpoint/2010/main" val="412572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Only" userDrawn="1">
  <p:cSld name="Title Only">
    <p:bg>
      <p:bgPr>
        <a:solidFill>
          <a:srgbClr val="FFFFFF"/>
        </a:solidFill>
        <a:effectLst/>
      </p:bgPr>
    </p:bg>
    <p:spTree>
      <p:nvGrpSpPr>
        <p:cNvPr id="1" name="Shape 42"/>
        <p:cNvGrpSpPr/>
        <p:nvPr/>
      </p:nvGrpSpPr>
      <p:grpSpPr>
        <a:xfrm>
          <a:off x="0" y="0"/>
          <a:ext cx="0" cy="0"/>
          <a:chOff x="0" y="0"/>
          <a:chExt cx="0" cy="0"/>
        </a:xfrm>
      </p:grpSpPr>
      <p:sp>
        <p:nvSpPr>
          <p:cNvPr id="3" name="Title 2">
            <a:extLst>
              <a:ext uri="{FF2B5EF4-FFF2-40B4-BE49-F238E27FC236}">
                <a16:creationId xmlns:a16="http://schemas.microsoft.com/office/drawing/2014/main" id="{180ACC71-DD3F-05C0-397B-E8971052E463}"/>
              </a:ext>
            </a:extLst>
          </p:cNvPr>
          <p:cNvSpPr>
            <a:spLocks noGrp="1"/>
          </p:cNvSpPr>
          <p:nvPr>
            <p:ph type="title"/>
          </p:nvPr>
        </p:nvSpPr>
        <p:spPr/>
        <p:txBody>
          <a:bodyPr/>
          <a:lstStyle/>
          <a:p>
            <a:r>
              <a:rPr lang="en-US"/>
              <a:t>Click to edit Master title style</a:t>
            </a:r>
            <a:endParaRPr lang="en-GB"/>
          </a:p>
        </p:txBody>
      </p:sp>
      <p:sp>
        <p:nvSpPr>
          <p:cNvPr id="4" name="Text Placeholder 8">
            <a:extLst>
              <a:ext uri="{FF2B5EF4-FFF2-40B4-BE49-F238E27FC236}">
                <a16:creationId xmlns:a16="http://schemas.microsoft.com/office/drawing/2014/main" id="{49E9C499-677C-E121-6C03-420E5C5A27A3}"/>
              </a:ext>
            </a:extLst>
          </p:cNvPr>
          <p:cNvSpPr>
            <a:spLocks noGrp="1"/>
          </p:cNvSpPr>
          <p:nvPr>
            <p:ph type="body" sz="quarter" idx="11" hasCustomPrompt="1"/>
          </p:nvPr>
        </p:nvSpPr>
        <p:spPr>
          <a:xfrm>
            <a:off x="1009650" y="4706616"/>
            <a:ext cx="5953125" cy="115416"/>
          </a:xfrm>
        </p:spPr>
        <p:txBody>
          <a:bodyPr wrap="square" anchor="b">
            <a:spAutoFit/>
          </a:bodyPr>
          <a:lstStyle>
            <a:lvl1pPr marL="0" indent="0">
              <a:spcBef>
                <a:spcPts val="0"/>
              </a:spcBef>
              <a:buNone/>
              <a:defRPr sz="750">
                <a:solidFill>
                  <a:schemeClr val="accent5"/>
                </a:solidFill>
              </a:defRPr>
            </a:lvl1pPr>
          </a:lstStyle>
          <a:p>
            <a:pPr lvl="0"/>
            <a:r>
              <a:rPr lang="en-GB"/>
              <a:t>Footnotes</a:t>
            </a:r>
          </a:p>
        </p:txBody>
      </p:sp>
    </p:spTree>
    <p:extLst>
      <p:ext uri="{BB962C8B-B14F-4D97-AF65-F5344CB8AC3E}">
        <p14:creationId xmlns:p14="http://schemas.microsoft.com/office/powerpoint/2010/main" val="1593935926"/>
      </p:ext>
    </p:extLst>
  </p:cSld>
  <p:clrMapOvr>
    <a:masterClrMapping/>
  </p:clrMapOvr>
  <p:transition>
    <p:fade/>
  </p:transition>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5_Title and Content (notes)">
    <p:spTree>
      <p:nvGrpSpPr>
        <p:cNvPr id="1" name=""/>
        <p:cNvGrpSpPr/>
        <p:nvPr/>
      </p:nvGrpSpPr>
      <p:grpSpPr>
        <a:xfrm>
          <a:off x="0" y="0"/>
          <a:ext cx="0" cy="0"/>
          <a:chOff x="0" y="0"/>
          <a:chExt cx="0" cy="0"/>
        </a:xfrm>
      </p:grpSpPr>
      <p:pic>
        <p:nvPicPr>
          <p:cNvPr id="5" name="Google Shape;84;p21" descr="Forma&#10;&#10;Descripción generada automáticamente con confianza media">
            <a:extLst>
              <a:ext uri="{FF2B5EF4-FFF2-40B4-BE49-F238E27FC236}">
                <a16:creationId xmlns:a16="http://schemas.microsoft.com/office/drawing/2014/main" id="{D0A0BC53-9D78-AB9E-7A1F-A5686E6747D4}"/>
              </a:ext>
            </a:extLst>
          </p:cNvPr>
          <p:cNvPicPr preferRelativeResize="0"/>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7"/>
            <a:ext cx="8791467" cy="4914000"/>
          </a:xfrm>
          <a:prstGeom prst="rect">
            <a:avLst/>
          </a:prstGeom>
          <a:noFill/>
          <a:ln>
            <a:noFill/>
          </a:ln>
        </p:spPr>
      </p:pic>
      <p:pic>
        <p:nvPicPr>
          <p:cNvPr id="6" name="Google Shape;85;p21" descr="Un dibujo de una cara feliz&#10;&#10;Descripción generada automáticamente con confianza baja">
            <a:extLst>
              <a:ext uri="{FF2B5EF4-FFF2-40B4-BE49-F238E27FC236}">
                <a16:creationId xmlns:a16="http://schemas.microsoft.com/office/drawing/2014/main" id="{4C35DCE5-CA2C-0632-8F45-9C66CA3EA96F}"/>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7" name="Google Shape;86;p21">
            <a:extLst>
              <a:ext uri="{FF2B5EF4-FFF2-40B4-BE49-F238E27FC236}">
                <a16:creationId xmlns:a16="http://schemas.microsoft.com/office/drawing/2014/main" id="{2717DDC3-9974-7A2E-943F-09AB907FD5D6}"/>
              </a:ext>
            </a:extLst>
          </p:cNvPr>
          <p:cNvCxnSpPr>
            <a:cxnSpLocks/>
          </p:cNvCxnSpPr>
          <p:nvPr userDrawn="1"/>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49" name="Title 1">
            <a:extLst>
              <a:ext uri="{FF2B5EF4-FFF2-40B4-BE49-F238E27FC236}">
                <a16:creationId xmlns:a16="http://schemas.microsoft.com/office/drawing/2014/main" id="{F18BFB5D-831B-100B-35F6-F176030BE153}"/>
              </a:ext>
            </a:extLst>
          </p:cNvPr>
          <p:cNvSpPr>
            <a:spLocks noGrp="1"/>
          </p:cNvSpPr>
          <p:nvPr>
            <p:ph type="title"/>
          </p:nvPr>
        </p:nvSpPr>
        <p:spPr>
          <a:xfrm>
            <a:off x="386954" y="230660"/>
            <a:ext cx="8449866" cy="561192"/>
          </a:xfrm>
        </p:spPr>
        <p:txBody>
          <a:bodyPr/>
          <a:lstStyle/>
          <a:p>
            <a:r>
              <a:rPr lang="en-US"/>
              <a:t>Click to edit Master title style</a:t>
            </a:r>
            <a:endParaRPr lang="en-GB"/>
          </a:p>
        </p:txBody>
      </p:sp>
      <p:sp>
        <p:nvSpPr>
          <p:cNvPr id="3" name="Text Placeholder 7">
            <a:extLst>
              <a:ext uri="{FF2B5EF4-FFF2-40B4-BE49-F238E27FC236}">
                <a16:creationId xmlns:a16="http://schemas.microsoft.com/office/drawing/2014/main" id="{874109ED-B47E-EC67-9433-26A4ABDC8ADB}"/>
              </a:ext>
            </a:extLst>
          </p:cNvPr>
          <p:cNvSpPr>
            <a:spLocks noGrp="1"/>
          </p:cNvSpPr>
          <p:nvPr>
            <p:ph type="body" sz="quarter" idx="12" hasCustomPrompt="1"/>
          </p:nvPr>
        </p:nvSpPr>
        <p:spPr>
          <a:xfrm>
            <a:off x="386953" y="4517232"/>
            <a:ext cx="7181851" cy="497824"/>
          </a:xfrm>
        </p:spPr>
        <p:txBody>
          <a:bodyPr wrap="square" lIns="0" tIns="0" rIns="0" bIns="0" anchor="b">
            <a:noAutofit/>
          </a:bodyPr>
          <a:lstStyle>
            <a:lvl1pPr marL="0" indent="0">
              <a:lnSpc>
                <a:spcPct val="90000"/>
              </a:lnSpc>
              <a:spcBef>
                <a:spcPts val="0"/>
              </a:spcBef>
              <a:spcAft>
                <a:spcPts val="0"/>
              </a:spcAft>
              <a:buFontTx/>
              <a:buNone/>
              <a:defRPr sz="750"/>
            </a:lvl1pPr>
          </a:lstStyle>
          <a:p>
            <a:pPr lvl="0"/>
            <a:r>
              <a:rPr lang="en-US"/>
              <a:t>Click to edit Footnote</a:t>
            </a:r>
            <a:endParaRPr lang="en-GB"/>
          </a:p>
        </p:txBody>
      </p:sp>
      <p:pic>
        <p:nvPicPr>
          <p:cNvPr id="2" name="Google Shape;24;p2">
            <a:extLst>
              <a:ext uri="{FF2B5EF4-FFF2-40B4-BE49-F238E27FC236}">
                <a16:creationId xmlns:a16="http://schemas.microsoft.com/office/drawing/2014/main" id="{761498CA-726B-B78B-6038-9ABC15C8EBAE}"/>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l="1557" t="1912" r="1094" b="844"/>
          <a:stretch/>
        </p:blipFill>
        <p:spPr>
          <a:xfrm>
            <a:off x="8284988" y="266128"/>
            <a:ext cx="598290" cy="321469"/>
          </a:xfrm>
          <a:prstGeom prst="rect">
            <a:avLst/>
          </a:prstGeom>
          <a:noFill/>
          <a:ln>
            <a:noFill/>
          </a:ln>
        </p:spPr>
      </p:pic>
    </p:spTree>
    <p:extLst>
      <p:ext uri="{BB962C8B-B14F-4D97-AF65-F5344CB8AC3E}">
        <p14:creationId xmlns:p14="http://schemas.microsoft.com/office/powerpoint/2010/main" val="19803705"/>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Title and Content (notes)">
    <p:spTree>
      <p:nvGrpSpPr>
        <p:cNvPr id="1" name=""/>
        <p:cNvGrpSpPr/>
        <p:nvPr/>
      </p:nvGrpSpPr>
      <p:grpSpPr>
        <a:xfrm>
          <a:off x="0" y="0"/>
          <a:ext cx="0" cy="0"/>
          <a:chOff x="0" y="0"/>
          <a:chExt cx="0" cy="0"/>
        </a:xfrm>
      </p:grpSpPr>
      <p:pic>
        <p:nvPicPr>
          <p:cNvPr id="5" name="Google Shape;84;p21" descr="Forma&#10;&#10;Descripción generada automáticamente con confianza media">
            <a:extLst>
              <a:ext uri="{FF2B5EF4-FFF2-40B4-BE49-F238E27FC236}">
                <a16:creationId xmlns:a16="http://schemas.microsoft.com/office/drawing/2014/main" id="{D0A0BC53-9D78-AB9E-7A1F-A5686E6747D4}"/>
              </a:ext>
            </a:extLst>
          </p:cNvPr>
          <p:cNvPicPr preferRelativeResize="0"/>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76267" y="147667"/>
            <a:ext cx="8791467" cy="4914000"/>
          </a:xfrm>
          <a:prstGeom prst="rect">
            <a:avLst/>
          </a:prstGeom>
          <a:noFill/>
          <a:ln>
            <a:noFill/>
          </a:ln>
        </p:spPr>
      </p:pic>
      <p:pic>
        <p:nvPicPr>
          <p:cNvPr id="6" name="Google Shape;85;p21" descr="Un dibujo de una cara feliz&#10;&#10;Descripción generada automáticamente con confianza baja">
            <a:extLst>
              <a:ext uri="{FF2B5EF4-FFF2-40B4-BE49-F238E27FC236}">
                <a16:creationId xmlns:a16="http://schemas.microsoft.com/office/drawing/2014/main" id="{4C35DCE5-CA2C-0632-8F45-9C66CA3EA96F}"/>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008456" y="4055166"/>
            <a:ext cx="606043" cy="610635"/>
          </a:xfrm>
          <a:prstGeom prst="rect">
            <a:avLst/>
          </a:prstGeom>
          <a:noFill/>
          <a:ln>
            <a:noFill/>
          </a:ln>
        </p:spPr>
      </p:pic>
      <p:cxnSp>
        <p:nvCxnSpPr>
          <p:cNvPr id="7" name="Google Shape;86;p21">
            <a:extLst>
              <a:ext uri="{FF2B5EF4-FFF2-40B4-BE49-F238E27FC236}">
                <a16:creationId xmlns:a16="http://schemas.microsoft.com/office/drawing/2014/main" id="{2717DDC3-9974-7A2E-943F-09AB907FD5D6}"/>
              </a:ext>
            </a:extLst>
          </p:cNvPr>
          <p:cNvCxnSpPr>
            <a:cxnSpLocks/>
          </p:cNvCxnSpPr>
          <p:nvPr userDrawn="1"/>
        </p:nvCxnSpPr>
        <p:spPr>
          <a:xfrm>
            <a:off x="386953" y="885273"/>
            <a:ext cx="2907196" cy="0"/>
          </a:xfrm>
          <a:prstGeom prst="straightConnector1">
            <a:avLst/>
          </a:prstGeom>
          <a:noFill/>
          <a:ln w="12700" cap="flat" cmpd="sng">
            <a:solidFill>
              <a:srgbClr val="CB90C5"/>
            </a:solidFill>
            <a:prstDash val="solid"/>
            <a:miter lim="800000"/>
            <a:headEnd type="none" w="sm" len="sm"/>
            <a:tailEnd type="none" w="sm" len="sm"/>
          </a:ln>
        </p:spPr>
      </p:cxnSp>
      <p:sp>
        <p:nvSpPr>
          <p:cNvPr id="49" name="Title 1">
            <a:extLst>
              <a:ext uri="{FF2B5EF4-FFF2-40B4-BE49-F238E27FC236}">
                <a16:creationId xmlns:a16="http://schemas.microsoft.com/office/drawing/2014/main" id="{F18BFB5D-831B-100B-35F6-F176030BE153}"/>
              </a:ext>
            </a:extLst>
          </p:cNvPr>
          <p:cNvSpPr>
            <a:spLocks noGrp="1"/>
          </p:cNvSpPr>
          <p:nvPr>
            <p:ph type="title"/>
          </p:nvPr>
        </p:nvSpPr>
        <p:spPr>
          <a:xfrm>
            <a:off x="386954" y="230660"/>
            <a:ext cx="7842647" cy="561192"/>
          </a:xfrm>
        </p:spPr>
        <p:txBody>
          <a:bodyPr/>
          <a:lstStyle>
            <a:lvl1pPr>
              <a:defRPr sz="18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7">
            <a:extLst>
              <a:ext uri="{FF2B5EF4-FFF2-40B4-BE49-F238E27FC236}">
                <a16:creationId xmlns:a16="http://schemas.microsoft.com/office/drawing/2014/main" id="{874109ED-B47E-EC67-9433-26A4ABDC8ADB}"/>
              </a:ext>
            </a:extLst>
          </p:cNvPr>
          <p:cNvSpPr>
            <a:spLocks noGrp="1"/>
          </p:cNvSpPr>
          <p:nvPr>
            <p:ph type="body" sz="quarter" idx="12" hasCustomPrompt="1"/>
          </p:nvPr>
        </p:nvSpPr>
        <p:spPr>
          <a:xfrm>
            <a:off x="386953" y="4517232"/>
            <a:ext cx="7181851" cy="497824"/>
          </a:xfrm>
        </p:spPr>
        <p:txBody>
          <a:bodyPr wrap="square" lIns="0" tIns="0" rIns="0" bIns="0" anchor="b">
            <a:noAutofit/>
          </a:bodyPr>
          <a:lstStyle>
            <a:lvl1pPr marL="0" indent="0">
              <a:lnSpc>
                <a:spcPct val="90000"/>
              </a:lnSpc>
              <a:spcBef>
                <a:spcPts val="0"/>
              </a:spcBef>
              <a:spcAft>
                <a:spcPts val="0"/>
              </a:spcAft>
              <a:buFontTx/>
              <a:buNone/>
              <a:defRPr sz="600">
                <a:latin typeface="Arial" panose="020B0604020202020204" pitchFamily="34" charset="0"/>
                <a:cs typeface="Arial" panose="020B0604020202020204" pitchFamily="34" charset="0"/>
              </a:defRPr>
            </a:lvl1pPr>
          </a:lstStyle>
          <a:p>
            <a:pPr lvl="0"/>
            <a:r>
              <a:rPr lang="en-US" dirty="0"/>
              <a:t>Click to edit Footnote</a:t>
            </a:r>
            <a:endParaRPr lang="en-GB" dirty="0"/>
          </a:p>
        </p:txBody>
      </p:sp>
      <p:pic>
        <p:nvPicPr>
          <p:cNvPr id="2" name="Google Shape;24;p2">
            <a:extLst>
              <a:ext uri="{FF2B5EF4-FFF2-40B4-BE49-F238E27FC236}">
                <a16:creationId xmlns:a16="http://schemas.microsoft.com/office/drawing/2014/main" id="{761498CA-726B-B78B-6038-9ABC15C8EBAE}"/>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l="1557" t="1912" r="1094" b="844"/>
          <a:stretch/>
        </p:blipFill>
        <p:spPr>
          <a:xfrm>
            <a:off x="8284988" y="266128"/>
            <a:ext cx="598290" cy="321469"/>
          </a:xfrm>
          <a:prstGeom prst="rect">
            <a:avLst/>
          </a:prstGeom>
          <a:noFill/>
          <a:ln>
            <a:noFill/>
          </a:ln>
        </p:spPr>
      </p:pic>
    </p:spTree>
    <p:extLst>
      <p:ext uri="{BB962C8B-B14F-4D97-AF65-F5344CB8AC3E}">
        <p14:creationId xmlns:p14="http://schemas.microsoft.com/office/powerpoint/2010/main" val="4179908505"/>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charset="0"/>
                <a:ea typeface="Arial" charset="0"/>
                <a:cs typeface="Arial" charset="0"/>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84EFA1E1-1614-D447-9E5A-9366DFC3911D}" type="slidenum">
              <a:rPr lang="en-GB"/>
              <a:pPr/>
              <a:t>‹#›</a:t>
            </a:fld>
            <a:endParaRPr lang="en-GB"/>
          </a:p>
        </p:txBody>
      </p:sp>
    </p:spTree>
    <p:extLst>
      <p:ext uri="{BB962C8B-B14F-4D97-AF65-F5344CB8AC3E}">
        <p14:creationId xmlns:p14="http://schemas.microsoft.com/office/powerpoint/2010/main" val="12863441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256"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3267075" y="1162050"/>
            <a:ext cx="5876925" cy="398145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en-US"/>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en-US"/>
              <a:t>Subtitle</a:t>
            </a: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Narrow" panose="020B0604020202020204" pitchFamily="34" charset="0"/>
                <a:cs typeface="Arial Narrow" panose="020B0604020202020204" pitchFamily="34" charset="0"/>
              </a:defRPr>
            </a:lvl1pPr>
          </a:lstStyle>
          <a:p>
            <a:pPr lvl="0"/>
            <a:r>
              <a:rPr lang="en-US"/>
              <a:t>Name</a:t>
            </a:r>
          </a:p>
          <a:p>
            <a:pPr lvl="0"/>
            <a:r>
              <a:rPr lang="en-US"/>
              <a:t>First name, last name</a:t>
            </a: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Narrow" panose="020B0604020202020204" pitchFamily="34" charset="0"/>
                <a:cs typeface="Arial Narrow" panose="020B0604020202020204" pitchFamily="34" charset="0"/>
              </a:defRPr>
            </a:lvl1pPr>
          </a:lstStyle>
          <a:p>
            <a:pPr lvl="0"/>
            <a:r>
              <a:rPr lang="en-US"/>
              <a:t>00 Month XXXX Year</a:t>
            </a:r>
          </a:p>
          <a:p>
            <a:pPr lvl="0"/>
            <a:endParaRPr lang="en-US"/>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8034095" y="4619383"/>
            <a:ext cx="1109905" cy="524117"/>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
        <p:nvSpPr>
          <p:cNvPr id="3" name="Content of this presentation is copyrightand responsibility of the author Permission is required for re-use">
            <a:extLst>
              <a:ext uri="{FF2B5EF4-FFF2-40B4-BE49-F238E27FC236}">
                <a16:creationId xmlns:a16="http://schemas.microsoft.com/office/drawing/2014/main" id="{AFB2BA8C-786D-2EA7-20D1-FF077A324880}"/>
              </a:ext>
            </a:extLst>
          </p:cNvPr>
          <p:cNvSpPr/>
          <p:nvPr userDrawn="1"/>
        </p:nvSpPr>
        <p:spPr>
          <a:xfrm>
            <a:off x="750470" y="4945960"/>
            <a:ext cx="3942000" cy="95250"/>
          </a:xfrm>
          <a:prstGeom prst="rect">
            <a:avLst/>
          </a:prstGeom>
          <a:noFill/>
          <a:ln/>
        </p:spPr>
        <p:txBody>
          <a:bodyPr wrap="square" lIns="0" tIns="0" rIns="0" bIns="0" rtlCol="0" anchor="t"/>
          <a:lstStyle/>
          <a:p>
            <a:pPr marL="0" indent="0" algn="l">
              <a:lnSpc>
                <a:spcPts val="750"/>
              </a:lnSpc>
              <a:buNone/>
            </a:pPr>
            <a:r>
              <a:rPr lang="en-US" sz="70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92448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p:bg>
      <p:bgRef idx="1001">
        <a:schemeClr val="bg1"/>
      </p:bgRef>
    </p:bg>
    <p:spTree>
      <p:nvGrpSpPr>
        <p:cNvPr id="1" name=""/>
        <p:cNvGrpSpPr/>
        <p:nvPr/>
      </p:nvGrpSpPr>
      <p:grpSpPr>
        <a:xfrm>
          <a:off x="0" y="0"/>
          <a:ext cx="0" cy="0"/>
          <a:chOff x="0" y="0"/>
          <a:chExt cx="0" cy="0"/>
        </a:xfrm>
      </p:grpSpPr>
      <p:pic>
        <p:nvPicPr>
          <p:cNvPr id="8" name="ESMO-Congress-2025-Visual">
            <a:extLst>
              <a:ext uri="{FF2B5EF4-FFF2-40B4-BE49-F238E27FC236}">
                <a16:creationId xmlns:a16="http://schemas.microsoft.com/office/drawing/2014/main" id="{F5CE026D-10FD-17E9-A56B-EAB2CF251F7F}"/>
              </a:ext>
            </a:extLst>
          </p:cNvPr>
          <p:cNvPicPr>
            <a:picLocks noChangeAspect="1"/>
          </p:cNvPicPr>
          <p:nvPr userDrawn="1"/>
        </p:nvPicPr>
        <p:blipFill>
          <a:blip r:embed="rId2"/>
          <a:srcRect/>
          <a:stretch/>
        </p:blipFill>
        <p:spPr>
          <a:xfrm>
            <a:off x="4914272" y="2101517"/>
            <a:ext cx="4229728" cy="2865521"/>
          </a:xfrm>
          <a:prstGeom prst="rect">
            <a:avLst/>
          </a:prstGeom>
        </p:spPr>
      </p:pic>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8256" y="714375"/>
            <a:ext cx="2548820" cy="485775"/>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en-US"/>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en-US"/>
              <a:t>Subtitle</a:t>
            </a: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panose="020B0604020202020204" pitchFamily="34" charset="0"/>
                <a:cs typeface="Arial" panose="020B0604020202020204" pitchFamily="34" charset="0"/>
              </a:defRPr>
            </a:lvl1pPr>
          </a:lstStyle>
          <a:p>
            <a:pPr lvl="0"/>
            <a:r>
              <a:rPr lang="en-US"/>
              <a:t>Name</a:t>
            </a:r>
          </a:p>
          <a:p>
            <a:pPr lvl="0"/>
            <a:r>
              <a:rPr lang="en-US"/>
              <a:t>First name, last name</a:t>
            </a: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panose="020B0604020202020204" pitchFamily="34" charset="0"/>
                <a:cs typeface="Arial" panose="020B0604020202020204" pitchFamily="34" charset="0"/>
              </a:defRPr>
            </a:lvl1pPr>
          </a:lstStyle>
          <a:p>
            <a:pPr lvl="0"/>
            <a:r>
              <a:rPr lang="en-US"/>
              <a:t>00 Month XXXX Year</a:t>
            </a:r>
          </a:p>
          <a:p>
            <a:pPr lvl="0"/>
            <a:endParaRPr lang="en-US"/>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8034095" y="4619383"/>
            <a:ext cx="1109905" cy="524117"/>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
        <p:nvSpPr>
          <p:cNvPr id="5" name="Content of this presentation is copyrightand responsibility of the author Permission is required for re-use">
            <a:extLst>
              <a:ext uri="{FF2B5EF4-FFF2-40B4-BE49-F238E27FC236}">
                <a16:creationId xmlns:a16="http://schemas.microsoft.com/office/drawing/2014/main" id="{DB8E17B6-F818-0A27-5751-599BD5B67180}"/>
              </a:ext>
            </a:extLst>
          </p:cNvPr>
          <p:cNvSpPr/>
          <p:nvPr userDrawn="1"/>
        </p:nvSpPr>
        <p:spPr>
          <a:xfrm>
            <a:off x="750470" y="4945960"/>
            <a:ext cx="4500000"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407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256"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3267075" y="1162050"/>
            <a:ext cx="5876925" cy="398145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7081595" y="4619383"/>
            <a:ext cx="2062405" cy="524117"/>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en-US"/>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en-US"/>
              <a:t>Subtitle</a:t>
            </a: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Narrow" panose="020B0604020202020204" pitchFamily="34" charset="0"/>
                <a:cs typeface="Arial Narrow" panose="020B0604020202020204" pitchFamily="34" charset="0"/>
              </a:defRPr>
            </a:lvl1pPr>
          </a:lstStyle>
          <a:p>
            <a:pPr lvl="0"/>
            <a:r>
              <a:rPr lang="en-US"/>
              <a:t>Name</a:t>
            </a:r>
          </a:p>
          <a:p>
            <a:pPr lvl="0"/>
            <a:r>
              <a:rPr lang="en-US"/>
              <a:t>First name, last name</a:t>
            </a: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Narrow" panose="020B0604020202020204" pitchFamily="34" charset="0"/>
                <a:cs typeface="Arial Narrow" panose="020B0604020202020204" pitchFamily="34" charset="0"/>
              </a:defRPr>
            </a:lvl1pPr>
          </a:lstStyle>
          <a:p>
            <a:pPr lvl="0"/>
            <a:r>
              <a:rPr lang="en-US"/>
              <a:t>00 Month XXXX Year</a:t>
            </a:r>
          </a:p>
          <a:p>
            <a:pPr lvl="0"/>
            <a:endParaRPr lang="en-US"/>
          </a:p>
        </p:txBody>
      </p:sp>
      <p:pic>
        <p:nvPicPr>
          <p:cNvPr id="4" name="Picture 3" descr="A blue text on a black background&#10;&#10;Description automatically generated">
            <a:extLst>
              <a:ext uri="{FF2B5EF4-FFF2-40B4-BE49-F238E27FC236}">
                <a16:creationId xmlns:a16="http://schemas.microsoft.com/office/drawing/2014/main" id="{38B8BE11-ED21-E0B1-9DE6-F6F748DC9E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10697" y="127815"/>
            <a:ext cx="1774542" cy="290431"/>
          </a:xfrm>
          <a:prstGeom prst="rect">
            <a:avLst/>
          </a:prstGeom>
        </p:spPr>
      </p:pic>
    </p:spTree>
    <p:extLst>
      <p:ext uri="{BB962C8B-B14F-4D97-AF65-F5344CB8AC3E}">
        <p14:creationId xmlns:p14="http://schemas.microsoft.com/office/powerpoint/2010/main" val="290726339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70" y="4945960"/>
            <a:ext cx="4500000"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220401"/>
            <a:ext cx="5876925" cy="502539"/>
          </a:xfrm>
          <a:prstGeom prst="rect">
            <a:avLst/>
          </a:prstGeom>
        </p:spPr>
        <p:txBody>
          <a:bodyPr/>
          <a:lstStyle>
            <a:lvl1pPr marL="0" indent="0">
              <a:buNone/>
              <a:defRPr sz="2815" b="1" i="0">
                <a:solidFill>
                  <a:schemeClr val="tx2"/>
                </a:solidFill>
                <a:latin typeface="Arial" panose="020B0604020202020204" pitchFamily="34" charset="0"/>
                <a:cs typeface="Arial" panose="020B0604020202020204" pitchFamily="34" charset="0"/>
              </a:defRPr>
            </a:lvl1pPr>
          </a:lstStyle>
          <a:p>
            <a:pPr lvl="0"/>
            <a:r>
              <a:rPr lang="en-US"/>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851547"/>
            <a:ext cx="5876925" cy="336604"/>
          </a:xfrm>
          <a:prstGeom prst="rect">
            <a:avLst/>
          </a:prstGeom>
        </p:spPr>
        <p:txBody>
          <a:bodyPr/>
          <a:lstStyle>
            <a:lvl1pPr marL="0" indent="0">
              <a:buNone/>
              <a:defRPr sz="1875" b="1" i="0">
                <a:solidFill>
                  <a:schemeClr val="tx1"/>
                </a:solidFill>
                <a:latin typeface="Arial" panose="020B0604020202020204" pitchFamily="34" charset="0"/>
                <a:cs typeface="Arial" panose="020B0604020202020204" pitchFamily="34" charset="0"/>
              </a:defRPr>
            </a:lvl1pPr>
          </a:lstStyle>
          <a:p>
            <a:pPr lvl="0"/>
            <a:r>
              <a:rPr lang="en-US"/>
              <a:t>Subtitle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731527"/>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en-US"/>
              <a:t>Nadia Harbeck</a:t>
            </a: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3"/>
          <a:stretch>
            <a:fillRect/>
          </a:stretch>
        </p:blipFill>
        <p:spPr>
          <a:xfrm>
            <a:off x="7619758" y="4617462"/>
            <a:ext cx="1524243" cy="526038"/>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0FB7E132-CE9B-FD8C-A508-3AF6AC58F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17474" y="4749647"/>
            <a:ext cx="1598400" cy="261603"/>
          </a:xfrm>
          <a:prstGeom prst="rect">
            <a:avLst/>
          </a:prstGeom>
        </p:spPr>
      </p:pic>
    </p:spTree>
    <p:custDataLst>
      <p:tags r:id="rId1"/>
    </p:custDataLst>
    <p:extLst>
      <p:ext uri="{BB962C8B-B14F-4D97-AF65-F5344CB8AC3E}">
        <p14:creationId xmlns:p14="http://schemas.microsoft.com/office/powerpoint/2010/main" val="140408483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en-US"/>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en-US"/>
              <a:t>Subtitle</a:t>
            </a: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3"/>
          <a:stretch>
            <a:fillRect/>
          </a:stretch>
        </p:blipFill>
        <p:spPr>
          <a:xfrm>
            <a:off x="7619758" y="4617462"/>
            <a:ext cx="1524243" cy="526038"/>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03BCD5AD-257A-D3C1-C003-AEFF5E569E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17474" y="4749647"/>
            <a:ext cx="1598400" cy="261603"/>
          </a:xfrm>
          <a:prstGeom prst="rect">
            <a:avLst/>
          </a:prstGeom>
        </p:spPr>
      </p:pic>
      <p:sp>
        <p:nvSpPr>
          <p:cNvPr id="8" name="Content of this presentation is copyrightand responsibility of the author Permission is required for re-use">
            <a:extLst>
              <a:ext uri="{FF2B5EF4-FFF2-40B4-BE49-F238E27FC236}">
                <a16:creationId xmlns:a16="http://schemas.microsoft.com/office/drawing/2014/main" id="{52560728-51E1-3265-8087-AE4EDBEA7C0D}"/>
              </a:ext>
            </a:extLst>
          </p:cNvPr>
          <p:cNvSpPr/>
          <p:nvPr userDrawn="1"/>
        </p:nvSpPr>
        <p:spPr>
          <a:xfrm>
            <a:off x="750470" y="4945960"/>
            <a:ext cx="4500000"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9" name="Espace réservé du texte 9">
            <a:extLst>
              <a:ext uri="{FF2B5EF4-FFF2-40B4-BE49-F238E27FC236}">
                <a16:creationId xmlns:a16="http://schemas.microsoft.com/office/drawing/2014/main" id="{7A49F0E9-4903-4EA1-609D-E92EFB691E15}"/>
              </a:ext>
            </a:extLst>
          </p:cNvPr>
          <p:cNvSpPr>
            <a:spLocks noGrp="1"/>
          </p:cNvSpPr>
          <p:nvPr>
            <p:ph type="body" sz="quarter" idx="12" hasCustomPrompt="1"/>
          </p:nvPr>
        </p:nvSpPr>
        <p:spPr>
          <a:xfrm>
            <a:off x="714375" y="4731527"/>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en-US"/>
              <a:t>Nadia Harbeck</a:t>
            </a:r>
          </a:p>
        </p:txBody>
      </p:sp>
    </p:spTree>
    <p:custDataLst>
      <p:tags r:id="rId1"/>
    </p:custDataLst>
    <p:extLst>
      <p:ext uri="{BB962C8B-B14F-4D97-AF65-F5344CB8AC3E}">
        <p14:creationId xmlns:p14="http://schemas.microsoft.com/office/powerpoint/2010/main" val="425419522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23F3-7FB4-3B47-BA2B-D3348E4908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BE37A-2C2D-CE42-9B89-FBEE0B426216}"/>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125787-1932-1C41-8EB3-70C6A07076C0}"/>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550DF-80A2-4F4F-96D8-9AAE40F1431D}"/>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6" name="Footer Placeholder 5">
            <a:extLst>
              <a:ext uri="{FF2B5EF4-FFF2-40B4-BE49-F238E27FC236}">
                <a16:creationId xmlns:a16="http://schemas.microsoft.com/office/drawing/2014/main" id="{6FAD4C1D-4801-974D-B2D9-0EF07ED2E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838B1-3164-2D49-BAA1-0FA84B8EA5C7}"/>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29155737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8034095" y="4619383"/>
            <a:ext cx="1109905" cy="524117"/>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61360" y="4825999"/>
            <a:ext cx="632884" cy="165100"/>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722172" y="3776663"/>
            <a:ext cx="2681288" cy="914400"/>
          </a:xfrm>
          <a:prstGeom prst="rect">
            <a:avLst/>
          </a:prstGeom>
          <a:noFill/>
          <a:ln/>
        </p:spPr>
        <p:txBody>
          <a:bodyPr wrap="square" lIns="0" tIns="0" rIns="0" bIns="0" rtlCol="0" anchor="t"/>
          <a:lstStyle/>
          <a:p>
            <a:pPr marL="0" indent="0" algn="l">
              <a:lnSpc>
                <a:spcPts val="1200"/>
              </a:lnSpc>
              <a:buNone/>
            </a:pPr>
            <a:r>
              <a:rPr lang="en-US" sz="1125">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125">
                <a:solidFill>
                  <a:srgbClr val="FFFFFF"/>
                </a:solidFill>
                <a:latin typeface="Arial Narrow" pitchFamily="34" charset="0"/>
                <a:ea typeface="Arial Narrow" pitchFamily="34" charset="-122"/>
                <a:cs typeface="Arial Narrow" pitchFamily="34" charset="-120"/>
              </a:rPr>
              <a:t>Via Ginevra 4, CH-6900 Lugano</a:t>
            </a:r>
            <a:br>
              <a:rPr lang="en-US" sz="900"/>
            </a:br>
            <a:r>
              <a:rPr lang="en-US" sz="1125">
                <a:solidFill>
                  <a:srgbClr val="FFFFFF"/>
                </a:solidFill>
                <a:latin typeface="Arial Narrow" pitchFamily="34" charset="0"/>
                <a:ea typeface="Arial Narrow" pitchFamily="34" charset="-122"/>
                <a:cs typeface="Arial Narrow" pitchFamily="34" charset="-120"/>
              </a:rPr>
              <a:t>T. +41 (0)91 973 19 00</a:t>
            </a:r>
            <a:br>
              <a:rPr lang="en-US" sz="900"/>
            </a:br>
            <a:r>
              <a:rPr lang="en-US" sz="1125">
                <a:solidFill>
                  <a:srgbClr val="FFFFFF"/>
                </a:solidFill>
                <a:latin typeface="Arial Narrow" pitchFamily="34" charset="0"/>
                <a:ea typeface="Arial Narrow" pitchFamily="34" charset="-122"/>
                <a:cs typeface="Arial Narrow" pitchFamily="34" charset="-120"/>
              </a:rPr>
              <a:t>esmo@esmo.org</a:t>
            </a:r>
            <a:br>
              <a:rPr lang="en-US" sz="900"/>
            </a:br>
            <a:r>
              <a:rPr lang="en-US" sz="1125">
                <a:solidFill>
                  <a:srgbClr val="FFFFFF"/>
                </a:solidFill>
                <a:latin typeface="Arial Narrow" pitchFamily="34" charset="0"/>
                <a:ea typeface="Arial Narrow" pitchFamily="34" charset="-122"/>
                <a:cs typeface="Arial Narrow" pitchFamily="34" charset="-120"/>
              </a:rPr>
              <a:t>
</a:t>
            </a:r>
            <a:r>
              <a:rPr lang="en-US" sz="1125">
                <a:solidFill>
                  <a:srgbClr val="FFFFFF"/>
                </a:solidFill>
                <a:latin typeface="Arial Narrow Bold" pitchFamily="34" charset="0"/>
                <a:ea typeface="Arial Narrow Bold" pitchFamily="34" charset="-122"/>
                <a:cs typeface="Arial Narrow Bold" pitchFamily="34" charset="-120"/>
              </a:rPr>
              <a:t>esmo.org</a:t>
            </a:r>
            <a:endParaRPr lang="en-US" sz="1125"/>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3443288" y="2265831"/>
            <a:ext cx="2257425" cy="611839"/>
          </a:xfrm>
          <a:prstGeom prst="rect">
            <a:avLst/>
          </a:prstGeom>
        </p:spPr>
        <p:txBody>
          <a:bodyPr/>
          <a:lstStyle>
            <a:lvl1pPr marL="0" indent="0" algn="ctr">
              <a:buNone/>
              <a:defRPr sz="3750" b="1" i="0">
                <a:solidFill>
                  <a:schemeClr val="bg1"/>
                </a:solidFill>
                <a:latin typeface="Arial Narrow" panose="020B0604020202020204" pitchFamily="34" charset="0"/>
                <a:cs typeface="Arial Narrow" panose="020B0604020202020204" pitchFamily="34" charset="0"/>
              </a:defRPr>
            </a:lvl1pPr>
          </a:lstStyle>
          <a:p>
            <a:pPr lvl="0"/>
            <a:r>
              <a:rPr lang="en-US"/>
              <a:t>Thank you</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722171" y="691855"/>
            <a:ext cx="2734430" cy="603545"/>
          </a:xfrm>
          <a:prstGeom prst="rect">
            <a:avLst/>
          </a:prstGeom>
        </p:spPr>
      </p:pic>
    </p:spTree>
    <p:extLst>
      <p:ext uri="{BB962C8B-B14F-4D97-AF65-F5344CB8AC3E}">
        <p14:creationId xmlns:p14="http://schemas.microsoft.com/office/powerpoint/2010/main" val="1532099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8989"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3267075" y="1162050"/>
            <a:ext cx="5876925" cy="398145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33897" y="1938856"/>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33897" y="257000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33897" y="3713002"/>
            <a:ext cx="2341647" cy="486021"/>
          </a:xfrm>
          <a:prstGeom prst="rect">
            <a:avLst/>
          </a:prstGeom>
        </p:spPr>
        <p:txBody>
          <a:bodyPr/>
          <a:lstStyle>
            <a:lvl1pPr marL="0" indent="0">
              <a:spcBef>
                <a:spcPts val="50"/>
              </a:spcBef>
              <a:buNone/>
              <a:defRPr sz="1315"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33897" y="4254424"/>
            <a:ext cx="2341647" cy="271959"/>
          </a:xfrm>
          <a:prstGeom prst="rect">
            <a:avLst/>
          </a:prstGeom>
        </p:spPr>
        <p:txBody>
          <a:bodyPr/>
          <a:lstStyle>
            <a:lvl1pPr marL="0" indent="0">
              <a:spcBef>
                <a:spcPts val="300"/>
              </a:spcBef>
              <a:buNone/>
              <a:defRPr sz="1315"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7837150" y="4526383"/>
            <a:ext cx="1306851" cy="617118"/>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
        <p:nvSpPr>
          <p:cNvPr id="3" name="Rectangle 2">
            <a:extLst>
              <a:ext uri="{FF2B5EF4-FFF2-40B4-BE49-F238E27FC236}">
                <a16:creationId xmlns:a16="http://schemas.microsoft.com/office/drawing/2014/main" id="{295F124F-FC02-D136-67A6-B3E133916873}"/>
              </a:ext>
            </a:extLst>
          </p:cNvPr>
          <p:cNvSpPr/>
          <p:nvPr userDrawn="1"/>
        </p:nvSpPr>
        <p:spPr>
          <a:xfrm>
            <a:off x="80963" y="4886325"/>
            <a:ext cx="3224213" cy="257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133017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8121316" y="4790557"/>
            <a:ext cx="1022685" cy="35294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714375" y="615383"/>
            <a:ext cx="5876925" cy="502539"/>
          </a:xfrm>
          <a:prstGeom prst="rect">
            <a:avLst/>
          </a:prstGeom>
        </p:spPr>
        <p:txBody>
          <a:bodyPr/>
          <a:lstStyle>
            <a:lvl1pPr marL="0" indent="0">
              <a:buNone/>
              <a:defRPr sz="2816"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718887" y="1294655"/>
            <a:ext cx="3364331" cy="2772021"/>
          </a:xfrm>
          <a:prstGeom prst="rect">
            <a:avLst/>
          </a:prstGeom>
        </p:spPr>
        <p:txBody>
          <a:bodyPr/>
          <a:lstStyle>
            <a:lvl1pPr marL="371494" indent="-371494">
              <a:lnSpc>
                <a:spcPts val="2100"/>
              </a:lnSpc>
              <a:spcBef>
                <a:spcPts val="0"/>
              </a:spcBef>
              <a:buFont typeface="+mj-lt"/>
              <a:buAutoNum type="arabicPeriod"/>
              <a:defRPr sz="1875"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4508835" y="1294655"/>
            <a:ext cx="3364331" cy="2772021"/>
          </a:xfrm>
          <a:prstGeom prst="rect">
            <a:avLst/>
          </a:prstGeom>
        </p:spPr>
        <p:txBody>
          <a:bodyPr/>
          <a:lstStyle>
            <a:lvl1pPr marL="371494" indent="-371494">
              <a:lnSpc>
                <a:spcPts val="2100"/>
              </a:lnSpc>
              <a:spcBef>
                <a:spcPts val="0"/>
              </a:spcBef>
              <a:buFont typeface="+mj-lt"/>
              <a:buAutoNum type="arabicPeriod" startAt="11"/>
              <a:defRPr sz="1875"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38121457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8116160" y="4788778"/>
            <a:ext cx="1027841" cy="354723"/>
          </a:xfrm>
          <a:prstGeom prst="rect">
            <a:avLst/>
          </a:prstGeom>
        </p:spPr>
      </p:pic>
    </p:spTree>
    <p:extLst>
      <p:ext uri="{BB962C8B-B14F-4D97-AF65-F5344CB8AC3E}">
        <p14:creationId xmlns:p14="http://schemas.microsoft.com/office/powerpoint/2010/main" val="320658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714375" y="714375"/>
            <a:ext cx="7239000" cy="476250"/>
          </a:xfrm>
          <a:prstGeom prst="rect">
            <a:avLst/>
          </a:prstGeom>
          <a:noFill/>
          <a:ln/>
        </p:spPr>
        <p:txBody>
          <a:bodyPr wrap="square" lIns="0" tIns="0" rIns="0" bIns="0" rtlCol="0" anchor="t"/>
          <a:lstStyle/>
          <a:p>
            <a:pPr marL="0" indent="0" algn="l">
              <a:lnSpc>
                <a:spcPts val="1875"/>
              </a:lnSpc>
              <a:buNone/>
            </a:pPr>
            <a:r>
              <a:rPr lang="en-US" sz="1875"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1875"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714375" y="1428750"/>
            <a:ext cx="7786688" cy="3143250"/>
          </a:xfrm>
          <a:prstGeom prst="rect">
            <a:avLst/>
          </a:prstGeom>
          <a:noFill/>
          <a:ln/>
        </p:spPr>
        <p:txBody>
          <a:bodyPr wrap="square" lIns="0" tIns="0" rIns="0" bIns="0" rtlCol="0" anchor="t"/>
          <a:lstStyle/>
          <a:p>
            <a:pPr marL="0" indent="0" algn="l">
              <a:lnSpc>
                <a:spcPts val="1238"/>
              </a:lnSpc>
              <a:buNone/>
            </a:pPr>
            <a:r>
              <a:rPr lang="en-US" sz="1125"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900" dirty="0"/>
            </a:br>
            <a:r>
              <a:rPr lang="en-US" sz="1125"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125"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125"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8116160" y="4788778"/>
            <a:ext cx="1027841" cy="354723"/>
          </a:xfrm>
          <a:prstGeom prst="rect">
            <a:avLst/>
          </a:prstGeom>
        </p:spPr>
      </p:pic>
    </p:spTree>
    <p:extLst>
      <p:ext uri="{BB962C8B-B14F-4D97-AF65-F5344CB8AC3E}">
        <p14:creationId xmlns:p14="http://schemas.microsoft.com/office/powerpoint/2010/main" val="14499126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714375" y="1957662"/>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714375" y="2711398"/>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856520361"/>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9463" y="495300"/>
            <a:ext cx="5824538" cy="46482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714375" y="699838"/>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714375" y="1453573"/>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3122857811"/>
      </p:ext>
    </p:extLst>
  </p:cSld>
  <p:clrMapOvr>
    <a:overrideClrMapping bg1="dk1" tx1="lt1" bg2="dk2" tx2="lt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3782738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4"/>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6" y="1751855"/>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5600690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4"/>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6" y="128258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1818258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D3C8-3E38-CD40-AC2E-46C2BCA8855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A40A3-73AA-C249-9736-0141658A7F5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629F9-19E5-E947-A6CC-C80E447D01F6}"/>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6FAC15-0EE8-D046-AC7D-0E85FBBD088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CF46BD-A158-FE4D-8C74-746C3069255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6AF428-A52E-F049-AEFF-FF3EB66FAC7F}"/>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8" name="Footer Placeholder 7">
            <a:extLst>
              <a:ext uri="{FF2B5EF4-FFF2-40B4-BE49-F238E27FC236}">
                <a16:creationId xmlns:a16="http://schemas.microsoft.com/office/drawing/2014/main" id="{F205AAAE-2BD3-054E-941A-B767A85779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9E00B-282B-C14C-A178-855683BA167C}"/>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5606631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4585443" y="214312"/>
            <a:ext cx="4557713" cy="4929188"/>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53375" y="4791075"/>
            <a:ext cx="1042988" cy="200025"/>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714375" y="4619384"/>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17894961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5891213"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4"/>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714376" y="1751855"/>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525009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5891213"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4"/>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714376" y="128258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685871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8"/>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6"/>
            <a:ext cx="5876925" cy="256677"/>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16831031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8"/>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6"/>
            <a:ext cx="5876925" cy="256677"/>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714376" y="1751855"/>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5105972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8"/>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6"/>
            <a:ext cx="5876925" cy="256677"/>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714376" y="128258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dirty="0">
                <a:solidFill>
                  <a:srgbClr val="00305D"/>
                </a:solidFill>
                <a:latin typeface="Arial Narrow Regular" pitchFamily="34" charset="0"/>
                <a:ea typeface="Arial Narrow Regular" pitchFamily="34" charset="-122"/>
                <a:cs typeface="Arial Narrow Regular" pitchFamily="34" charset="-120"/>
              </a:rPr>
              <a:t>In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ipsum, ac tempus </a:t>
            </a:r>
            <a:r>
              <a:rPr lang="en-US" sz="1875" dirty="0" err="1">
                <a:solidFill>
                  <a:srgbClr val="00305D"/>
                </a:solidFill>
                <a:latin typeface="Arial Narrow Regular" pitchFamily="34" charset="0"/>
                <a:ea typeface="Arial Narrow Regular" pitchFamily="34" charset="-122"/>
                <a:cs typeface="Arial Narrow Regular" pitchFamily="34" charset="-120"/>
              </a:rPr>
              <a:t>arcu</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porttitor</a:t>
            </a:r>
            <a:r>
              <a:rPr lang="en-US" sz="1875" dirty="0">
                <a:solidFill>
                  <a:srgbClr val="00305D"/>
                </a:solidFill>
                <a:latin typeface="Arial Narrow Regular" pitchFamily="34" charset="0"/>
                <a:ea typeface="Arial Narrow Regular" pitchFamily="34" charset="-122"/>
                <a:cs typeface="Arial Narrow Regular" pitchFamily="34" charset="-120"/>
              </a:rPr>
              <a:t> sit </a:t>
            </a:r>
            <a:r>
              <a:rPr lang="en-US" sz="1875" dirty="0" err="1">
                <a:solidFill>
                  <a:srgbClr val="00305D"/>
                </a:solidFill>
                <a:latin typeface="Arial Narrow Regular" pitchFamily="34" charset="0"/>
                <a:ea typeface="Arial Narrow Regular" pitchFamily="34" charset="-122"/>
                <a:cs typeface="Arial Narrow Regular" pitchFamily="34" charset="-120"/>
              </a:rPr>
              <a:t>amet</a:t>
            </a:r>
            <a:r>
              <a:rPr lang="en-US" sz="1875" dirty="0">
                <a:solidFill>
                  <a:srgbClr val="00305D"/>
                </a:solidFill>
                <a:latin typeface="Arial Narrow Regular" pitchFamily="34" charset="0"/>
                <a:ea typeface="Arial Narrow Regular" pitchFamily="34" charset="-122"/>
                <a:cs typeface="Arial Narrow Regular" pitchFamily="34" charset="-120"/>
              </a:rPr>
              <a:t>. Cras non </a:t>
            </a:r>
            <a:r>
              <a:rPr lang="en-US" sz="1875" dirty="0" err="1">
                <a:solidFill>
                  <a:srgbClr val="00305D"/>
                </a:solidFill>
                <a:latin typeface="Arial Narrow Regular" pitchFamily="34" charset="0"/>
                <a:ea typeface="Arial Narrow Regular" pitchFamily="34" charset="-122"/>
                <a:cs typeface="Arial Narrow Regular" pitchFamily="34" charset="-120"/>
              </a:rPr>
              <a:t>sagittis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felis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Phasellus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mauris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massa</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ultrices</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posuere</a:t>
            </a:r>
            <a:r>
              <a:rPr lang="en-US" sz="1875" dirty="0">
                <a:solidFill>
                  <a:srgbClr val="00305D"/>
                </a:solidFill>
                <a:latin typeface="Arial Narrow Regular" pitchFamily="34" charset="0"/>
                <a:ea typeface="Arial Narrow Regular" pitchFamily="34" charset="-122"/>
                <a:cs typeface="Arial Narrow Regular" pitchFamily="34" charset="-120"/>
              </a:rPr>
              <a:t> ac, </a:t>
            </a:r>
            <a:r>
              <a:rPr lang="en-US" sz="1875" dirty="0" err="1">
                <a:solidFill>
                  <a:srgbClr val="00305D"/>
                </a:solidFill>
                <a:latin typeface="Arial Narrow Regular" pitchFamily="34" charset="0"/>
                <a:ea typeface="Arial Narrow Regular" pitchFamily="34" charset="-122"/>
                <a:cs typeface="Arial Narrow Regular" pitchFamily="34" charset="-120"/>
              </a:rPr>
              <a:t>vulputate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eget</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nunc</a:t>
            </a:r>
            <a:r>
              <a:rPr lang="en-US" sz="1875" dirty="0">
                <a:solidFill>
                  <a:srgbClr val="00305D"/>
                </a:solidFill>
                <a:latin typeface="Arial Narrow Regular" pitchFamily="34" charset="0"/>
                <a:ea typeface="Arial Narrow Regular" pitchFamily="34" charset="-122"/>
                <a:cs typeface="Arial Narrow Regular" pitchFamily="34" charset="-120"/>
              </a:rPr>
              <a:t>. Morbi </a:t>
            </a:r>
            <a:r>
              <a:rPr lang="en-US" sz="1875" dirty="0" err="1">
                <a:solidFill>
                  <a:srgbClr val="00305D"/>
                </a:solidFill>
                <a:latin typeface="Arial Narrow Regular" pitchFamily="34" charset="0"/>
                <a:ea typeface="Arial Narrow Regular" pitchFamily="34" charset="-122"/>
                <a:cs typeface="Arial Narrow Regular" pitchFamily="34" charset="-120"/>
              </a:rPr>
              <a:t>faucibus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odio</a:t>
            </a:r>
            <a:r>
              <a:rPr lang="en-US" sz="1875" dirty="0">
                <a:solidFill>
                  <a:srgbClr val="00305D"/>
                </a:solidFill>
                <a:latin typeface="Arial Narrow Regular" pitchFamily="34" charset="0"/>
                <a:ea typeface="Arial Narrow Regular" pitchFamily="34" charset="-122"/>
                <a:cs typeface="Arial Narrow Regular" pitchFamily="34" charset="-120"/>
              </a:rPr>
              <a:t> non </a:t>
            </a:r>
            <a:r>
              <a:rPr lang="en-US" sz="1875" dirty="0" err="1">
                <a:solidFill>
                  <a:srgbClr val="00305D"/>
                </a:solidFill>
                <a:latin typeface="Arial Narrow Regular" pitchFamily="34" charset="0"/>
                <a:ea typeface="Arial Narrow Regular" pitchFamily="34" charset="-122"/>
                <a:cs typeface="Arial Narrow Regular" pitchFamily="34" charset="-120"/>
              </a:rPr>
              <a:t>orci</a:t>
            </a:r>
            <a:r>
              <a:rPr lang="en-US" sz="1875" dirty="0">
                <a:solidFill>
                  <a:srgbClr val="00305D"/>
                </a:solidFill>
                <a:latin typeface="Arial Narrow Regular" pitchFamily="34" charset="0"/>
                <a:ea typeface="Arial Narrow Regular" pitchFamily="34" charset="-122"/>
                <a:cs typeface="Arial Narrow Regular" pitchFamily="34" charset="-120"/>
              </a:rPr>
              <a:t> maximus, sed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enim</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sollicitudin</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Pellentesque</a:t>
            </a:r>
            <a:r>
              <a:rPr lang="en-US" sz="1875" dirty="0">
                <a:solidFill>
                  <a:srgbClr val="00305D"/>
                </a:solidFill>
                <a:latin typeface="Arial Narrow Regular" pitchFamily="34" charset="0"/>
                <a:ea typeface="Arial Narrow Regular" pitchFamily="34" charset="-122"/>
                <a:cs typeface="Arial Narrow Regular" pitchFamily="34" charset="-120"/>
              </a:rPr>
              <a:t> habitant </a:t>
            </a:r>
            <a:r>
              <a:rPr lang="en-US" sz="1875" dirty="0" err="1">
                <a:solidFill>
                  <a:srgbClr val="00305D"/>
                </a:solidFill>
                <a:latin typeface="Arial Narrow Regular" pitchFamily="34" charset="0"/>
                <a:ea typeface="Arial Narrow Regular" pitchFamily="34" charset="-122"/>
                <a:cs typeface="Arial Narrow Regular" pitchFamily="34" charset="-120"/>
              </a:rPr>
              <a:t>morbi</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tristique</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senectus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netus</a:t>
            </a:r>
            <a:r>
              <a:rPr lang="en-US" sz="1875" dirty="0">
                <a:solidFill>
                  <a:srgbClr val="00305D"/>
                </a:solidFill>
                <a:latin typeface="Arial Narrow Regular" pitchFamily="34" charset="0"/>
                <a:ea typeface="Arial Narrow Regular" pitchFamily="34" charset="-122"/>
                <a:cs typeface="Arial Narrow Regular" pitchFamily="34" charset="-120"/>
              </a:rPr>
              <a:t> et </a:t>
            </a:r>
            <a:r>
              <a:rPr lang="en-US" sz="1875" dirty="0" err="1">
                <a:solidFill>
                  <a:srgbClr val="00305D"/>
                </a:solidFill>
                <a:latin typeface="Arial Narrow Regular" pitchFamily="34" charset="0"/>
                <a:ea typeface="Arial Narrow Regular" pitchFamily="34" charset="-122"/>
                <a:cs typeface="Arial Narrow Regular" pitchFamily="34" charset="-120"/>
              </a:rPr>
              <a:t>malesuada</a:t>
            </a:r>
            <a:r>
              <a:rPr lang="en-US" sz="1875" dirty="0">
                <a:solidFill>
                  <a:srgbClr val="00305D"/>
                </a:solidFill>
                <a:latin typeface="Arial Narrow Regular" pitchFamily="34" charset="0"/>
                <a:ea typeface="Arial Narrow Regular" pitchFamily="34" charset="-122"/>
                <a:cs typeface="Arial Narrow Regular" pitchFamily="34" charset="-120"/>
              </a:rPr>
              <a:t> fames ac </a:t>
            </a:r>
            <a:r>
              <a:rPr lang="en-US" sz="1875" dirty="0" err="1">
                <a:solidFill>
                  <a:srgbClr val="00305D"/>
                </a:solidFill>
                <a:latin typeface="Arial Narrow Regular" pitchFamily="34" charset="0"/>
                <a:ea typeface="Arial Narrow Regular" pitchFamily="34" charset="-122"/>
                <a:cs typeface="Arial Narrow Regular" pitchFamily="34" charset="-120"/>
              </a:rPr>
              <a:t>turpis</a:t>
            </a:r>
            <a:r>
              <a:rPr lang="en-US" sz="1875" dirty="0">
                <a:solidFill>
                  <a:srgbClr val="00305D"/>
                </a:solidFill>
                <a:latin typeface="Arial Narrow Regular" pitchFamily="34" charset="0"/>
                <a:ea typeface="Arial Narrow Regular" pitchFamily="34" charset="-122"/>
                <a:cs typeface="Arial Narrow Regular" pitchFamily="34" charset="-120"/>
              </a:rPr>
              <a:t> </a:t>
            </a:r>
            <a:r>
              <a:rPr lang="en-US" sz="1875" dirty="0" err="1">
                <a:solidFill>
                  <a:srgbClr val="00305D"/>
                </a:solidFill>
                <a:latin typeface="Arial Narrow Regular" pitchFamily="34" charset="0"/>
                <a:ea typeface="Arial Narrow Regular" pitchFamily="34" charset="-122"/>
                <a:cs typeface="Arial Narrow Regular" pitchFamily="34" charset="-120"/>
              </a:rPr>
              <a:t>egestas</a:t>
            </a:r>
            <a:r>
              <a:rPr lang="en-US" sz="1875" dirty="0">
                <a:solidFill>
                  <a:srgbClr val="00305D"/>
                </a:solidFill>
                <a:latin typeface="Arial Narrow Regular" pitchFamily="34" charset="0"/>
                <a:ea typeface="Arial Narrow Regular" pitchFamily="34" charset="-122"/>
                <a:cs typeface="Arial Narrow Regular" pitchFamily="34" charset="-120"/>
              </a:rPr>
              <a:t>.</a:t>
            </a:r>
            <a:endParaRPr lang="en-US" sz="1875"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16508148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666509" y="1738070"/>
            <a:ext cx="4051946" cy="2770833"/>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4709871" y="1738070"/>
            <a:ext cx="4037659" cy="2770833"/>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7619758" y="4619383"/>
            <a:ext cx="1524243" cy="524118"/>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991102" y="2023629"/>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991101" y="2480829"/>
            <a:ext cx="3316205"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Morbi </a:t>
            </a:r>
            <a:r>
              <a:rPr lang="en-US" sz="1500" dirty="0" err="1">
                <a:solidFill>
                  <a:srgbClr val="009BD8"/>
                </a:solidFill>
                <a:latin typeface="Arial Narrow Regular" pitchFamily="34" charset="0"/>
                <a:ea typeface="Arial Narrow Regular" pitchFamily="34" charset="-122"/>
                <a:cs typeface="Arial Narrow Regular" pitchFamily="34" charset="-120"/>
              </a:rPr>
              <a:t>faucibus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odio</a:t>
            </a:r>
            <a:r>
              <a:rPr lang="en-US" sz="1500" dirty="0">
                <a:solidFill>
                  <a:srgbClr val="009BD8"/>
                </a:solidFill>
                <a:latin typeface="Arial Narrow Regular" pitchFamily="34" charset="0"/>
                <a:ea typeface="Arial Narrow Regular" pitchFamily="34" charset="-122"/>
                <a:cs typeface="Arial Narrow Regular" pitchFamily="34" charset="-120"/>
              </a:rPr>
              <a:t> non </a:t>
            </a:r>
            <a:r>
              <a:rPr lang="en-US" sz="1500" dirty="0" err="1">
                <a:solidFill>
                  <a:srgbClr val="009BD8"/>
                </a:solidFill>
                <a:latin typeface="Arial Narrow Regular" pitchFamily="34" charset="0"/>
                <a:ea typeface="Arial Narrow Regular" pitchFamily="34" charset="-122"/>
                <a:cs typeface="Arial Narrow Regular" pitchFamily="34" charset="-120"/>
              </a:rPr>
              <a:t>orci</a:t>
            </a:r>
            <a:r>
              <a:rPr lang="en-US" sz="1500" dirty="0">
                <a:solidFill>
                  <a:srgbClr val="009BD8"/>
                </a:solidFill>
                <a:latin typeface="Arial Narrow Regular" pitchFamily="34" charset="0"/>
                <a:ea typeface="Arial Narrow Regular" pitchFamily="34" charset="-122"/>
                <a:cs typeface="Arial Narrow Regular" pitchFamily="34" charset="-120"/>
              </a:rPr>
              <a:t> maximus, sed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enim</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sollicitudin</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Pellentesque</a:t>
            </a:r>
            <a:r>
              <a:rPr lang="en-US" sz="1500" dirty="0">
                <a:solidFill>
                  <a:srgbClr val="009BD8"/>
                </a:solidFill>
                <a:latin typeface="Arial Narrow Regular" pitchFamily="34" charset="0"/>
                <a:ea typeface="Arial Narrow Regular" pitchFamily="34" charset="-122"/>
                <a:cs typeface="Arial Narrow Regular" pitchFamily="34" charset="-120"/>
              </a:rPr>
              <a:t> habitant </a:t>
            </a:r>
            <a:r>
              <a:rPr lang="en-US" sz="1500" dirty="0" err="1">
                <a:solidFill>
                  <a:srgbClr val="009BD8"/>
                </a:solidFill>
                <a:latin typeface="Arial Narrow Regular" pitchFamily="34" charset="0"/>
                <a:ea typeface="Arial Narrow Regular" pitchFamily="34" charset="-122"/>
                <a:cs typeface="Arial Narrow Regular" pitchFamily="34" charset="-120"/>
              </a:rPr>
              <a:t>morbi</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senectus</a:t>
            </a:r>
            <a:r>
              <a:rPr lang="en-US" sz="1500" dirty="0">
                <a:solidFill>
                  <a:srgbClr val="009BD8"/>
                </a:solidFill>
                <a:latin typeface="Arial Narrow Regular" pitchFamily="34" charset="0"/>
                <a:ea typeface="Arial Narrow Regular" pitchFamily="34" charset="-122"/>
                <a:cs typeface="Arial Narrow Regular" pitchFamily="34" charset="-120"/>
              </a:rPr>
              <a:t> et </a:t>
            </a:r>
            <a:r>
              <a:rPr lang="en-US" sz="1500" dirty="0" err="1">
                <a:solidFill>
                  <a:srgbClr val="009BD8"/>
                </a:solidFill>
                <a:latin typeface="Arial Narrow Regular" pitchFamily="34" charset="0"/>
                <a:ea typeface="Arial Narrow Regular" pitchFamily="34" charset="-122"/>
                <a:cs typeface="Arial Narrow Regular" pitchFamily="34" charset="-120"/>
              </a:rPr>
              <a:t>netus</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5045744" y="2023629"/>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5045744" y="2480829"/>
            <a:ext cx="3316205"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Morbi </a:t>
            </a:r>
            <a:r>
              <a:rPr lang="en-US" sz="1500" dirty="0" err="1">
                <a:solidFill>
                  <a:srgbClr val="009BD8"/>
                </a:solidFill>
                <a:latin typeface="Arial Narrow Regular" pitchFamily="34" charset="0"/>
                <a:ea typeface="Arial Narrow Regular" pitchFamily="34" charset="-122"/>
                <a:cs typeface="Arial Narrow Regular" pitchFamily="34" charset="-120"/>
              </a:rPr>
              <a:t>faucibus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odio</a:t>
            </a:r>
            <a:r>
              <a:rPr lang="en-US" sz="1500" dirty="0">
                <a:solidFill>
                  <a:srgbClr val="009BD8"/>
                </a:solidFill>
                <a:latin typeface="Arial Narrow Regular" pitchFamily="34" charset="0"/>
                <a:ea typeface="Arial Narrow Regular" pitchFamily="34" charset="-122"/>
                <a:cs typeface="Arial Narrow Regular" pitchFamily="34" charset="-120"/>
              </a:rPr>
              <a:t> non </a:t>
            </a:r>
            <a:r>
              <a:rPr lang="en-US" sz="1500" dirty="0" err="1">
                <a:solidFill>
                  <a:srgbClr val="009BD8"/>
                </a:solidFill>
                <a:latin typeface="Arial Narrow Regular" pitchFamily="34" charset="0"/>
                <a:ea typeface="Arial Narrow Regular" pitchFamily="34" charset="-122"/>
                <a:cs typeface="Arial Narrow Regular" pitchFamily="34" charset="-120"/>
              </a:rPr>
              <a:t>orci</a:t>
            </a:r>
            <a:r>
              <a:rPr lang="en-US" sz="1500" dirty="0">
                <a:solidFill>
                  <a:srgbClr val="009BD8"/>
                </a:solidFill>
                <a:latin typeface="Arial Narrow Regular" pitchFamily="34" charset="0"/>
                <a:ea typeface="Arial Narrow Regular" pitchFamily="34" charset="-122"/>
                <a:cs typeface="Arial Narrow Regular" pitchFamily="34" charset="-120"/>
              </a:rPr>
              <a:t> maximus, sed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enim</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sollicitudin</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Pellentesque</a:t>
            </a:r>
            <a:r>
              <a:rPr lang="en-US" sz="1500" dirty="0">
                <a:solidFill>
                  <a:srgbClr val="009BD8"/>
                </a:solidFill>
                <a:latin typeface="Arial Narrow Regular" pitchFamily="34" charset="0"/>
                <a:ea typeface="Arial Narrow Regular" pitchFamily="34" charset="-122"/>
                <a:cs typeface="Arial Narrow Regular" pitchFamily="34" charset="-120"/>
              </a:rPr>
              <a:t> habitant </a:t>
            </a:r>
            <a:r>
              <a:rPr lang="en-US" sz="1500" dirty="0" err="1">
                <a:solidFill>
                  <a:srgbClr val="009BD8"/>
                </a:solidFill>
                <a:latin typeface="Arial Narrow Regular" pitchFamily="34" charset="0"/>
                <a:ea typeface="Arial Narrow Regular" pitchFamily="34" charset="-122"/>
                <a:cs typeface="Arial Narrow Regular" pitchFamily="34" charset="-120"/>
              </a:rPr>
              <a:t>morbi</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tristique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senectus</a:t>
            </a:r>
            <a:r>
              <a:rPr lang="en-US" sz="1500" dirty="0">
                <a:solidFill>
                  <a:srgbClr val="009BD8"/>
                </a:solidFill>
                <a:latin typeface="Arial Narrow Regular" pitchFamily="34" charset="0"/>
                <a:ea typeface="Arial Narrow Regular" pitchFamily="34" charset="-122"/>
                <a:cs typeface="Arial Narrow Regular" pitchFamily="34" charset="-120"/>
              </a:rPr>
              <a:t> et </a:t>
            </a:r>
            <a:r>
              <a:rPr lang="en-US" sz="1500" dirty="0" err="1">
                <a:solidFill>
                  <a:srgbClr val="009BD8"/>
                </a:solidFill>
                <a:latin typeface="Arial Narrow Regular" pitchFamily="34" charset="0"/>
                <a:ea typeface="Arial Narrow Regular" pitchFamily="34" charset="-122"/>
                <a:cs typeface="Arial Narrow Regular" pitchFamily="34" charset="-120"/>
              </a:rPr>
              <a:t>netus</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4041842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8"/>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666508" y="1738070"/>
            <a:ext cx="2699397" cy="2770833"/>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3357321" y="1738070"/>
            <a:ext cx="2699397" cy="2770833"/>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6048133" y="1738070"/>
            <a:ext cx="2699397" cy="2770833"/>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991102" y="2023629"/>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991102" y="2480829"/>
            <a:ext cx="2040858"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3686590" y="2023629"/>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3686590" y="2480829"/>
            <a:ext cx="2040858"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6381664" y="2023629"/>
            <a:ext cx="1427247"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6381664" y="2480829"/>
            <a:ext cx="2040858"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vulputate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eget</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nunc</a:t>
            </a:r>
            <a:r>
              <a:rPr lang="en-US" sz="1500" dirty="0">
                <a:solidFill>
                  <a:srgbClr val="009BD8"/>
                </a:solidFill>
                <a:latin typeface="Arial Narrow Regular" pitchFamily="34" charset="0"/>
                <a:ea typeface="Arial Narrow Regular" pitchFamily="34" charset="-122"/>
                <a:cs typeface="Arial Narrow Regular" pitchFamily="34" charset="-120"/>
              </a:rPr>
              <a:t> areas </a:t>
            </a:r>
            <a:r>
              <a:rPr lang="en-US" sz="1500" dirty="0" err="1">
                <a:solidFill>
                  <a:srgbClr val="009BD8"/>
                </a:solidFill>
                <a:latin typeface="Arial Narrow Regular" pitchFamily="34" charset="0"/>
                <a:ea typeface="Arial Narrow Regular" pitchFamily="34" charset="-122"/>
                <a:cs typeface="Arial Narrow Regular" pitchFamily="34" charset="-120"/>
              </a:rPr>
              <a:t>tumic</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14059293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8"/>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666508" y="1738070"/>
            <a:ext cx="2027884" cy="2770833"/>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2685808" y="1738070"/>
            <a:ext cx="2023122" cy="2770833"/>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4700346" y="1738070"/>
            <a:ext cx="2027884" cy="2770833"/>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6719646" y="1738070"/>
            <a:ext cx="2027883" cy="2770833"/>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991102" y="2023629"/>
            <a:ext cx="1379121"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991102" y="2480829"/>
            <a:ext cx="1379120"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2997055" y="2023629"/>
            <a:ext cx="1379121"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2997056" y="2480829"/>
            <a:ext cx="1379120"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5018361" y="2023629"/>
            <a:ext cx="1379121"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5018361" y="2480829"/>
            <a:ext cx="1379120"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7051698" y="2023629"/>
            <a:ext cx="1379121" cy="274404"/>
          </a:xfrm>
          <a:prstGeom prst="rect">
            <a:avLst/>
          </a:prstGeom>
        </p:spPr>
        <p:txBody>
          <a:bodyPr/>
          <a:lstStyle>
            <a:lvl1pPr marL="0" indent="0">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7051698" y="2480829"/>
            <a:ext cx="1379120" cy="1706163"/>
          </a:xfrm>
          <a:prstGeom prst="rect">
            <a:avLst/>
          </a:prstGeom>
        </p:spPr>
        <p:txBody>
          <a:bodyPr/>
          <a:lstStyle>
            <a:lvl1pPr marL="0" indent="0">
              <a:lnSpc>
                <a:spcPts val="1626"/>
              </a:lnSpc>
              <a:spcBef>
                <a:spcPts val="0"/>
              </a:spcBef>
              <a:buNone/>
              <a:defRPr sz="1500" b="0" i="0">
                <a:solidFill>
                  <a:srgbClr val="009BD9"/>
                </a:solidFill>
                <a:latin typeface="Arial Narrow" panose="020B0604020202020204" pitchFamily="34" charset="0"/>
                <a:cs typeface="Arial Narrow" panose="020B0604020202020204" pitchFamily="34" charset="0"/>
              </a:defRPr>
            </a:lvl1pPr>
          </a:lstStyle>
          <a:p>
            <a:pPr lvl="0"/>
            <a:r>
              <a:rPr lang="en-US" sz="1500" dirty="0">
                <a:solidFill>
                  <a:srgbClr val="009BD8"/>
                </a:solidFill>
                <a:latin typeface="Arial Narrow Regular" pitchFamily="34" charset="0"/>
                <a:ea typeface="Arial Narrow Regular" pitchFamily="34" charset="-122"/>
                <a:cs typeface="Arial Narrow Regular" pitchFamily="34" charset="-120"/>
              </a:rPr>
              <a:t>In </a:t>
            </a:r>
            <a:r>
              <a:rPr lang="en-US" sz="1500" dirty="0" err="1">
                <a:solidFill>
                  <a:srgbClr val="009BD8"/>
                </a:solidFill>
                <a:latin typeface="Arial Narrow Regular" pitchFamily="34" charset="0"/>
                <a:ea typeface="Arial Narrow Regular" pitchFamily="34" charset="-122"/>
                <a:cs typeface="Arial Narrow Regular" pitchFamily="34" charset="-120"/>
              </a:rPr>
              <a:t>egestas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ipsum, ac tempus </a:t>
            </a:r>
            <a:r>
              <a:rPr lang="en-US" sz="1500" dirty="0" err="1">
                <a:solidFill>
                  <a:srgbClr val="009BD8"/>
                </a:solidFill>
                <a:latin typeface="Arial Narrow Regular" pitchFamily="34" charset="0"/>
                <a:ea typeface="Arial Narrow Regular" pitchFamily="34" charset="-122"/>
                <a:cs typeface="Arial Narrow Regular" pitchFamily="34" charset="-120"/>
              </a:rPr>
              <a:t>arcu</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porttitor</a:t>
            </a:r>
            <a:r>
              <a:rPr lang="en-US" sz="1500" dirty="0">
                <a:solidFill>
                  <a:srgbClr val="009BD8"/>
                </a:solidFill>
                <a:latin typeface="Arial Narrow Regular" pitchFamily="34" charset="0"/>
                <a:ea typeface="Arial Narrow Regular" pitchFamily="34" charset="-122"/>
                <a:cs typeface="Arial Narrow Regular" pitchFamily="34" charset="-120"/>
              </a:rPr>
              <a:t> sit </a:t>
            </a:r>
            <a:r>
              <a:rPr lang="en-US" sz="1500" dirty="0" err="1">
                <a:solidFill>
                  <a:srgbClr val="009BD8"/>
                </a:solidFill>
                <a:latin typeface="Arial Narrow Regular" pitchFamily="34" charset="0"/>
                <a:ea typeface="Arial Narrow Regular" pitchFamily="34" charset="-122"/>
                <a:cs typeface="Arial Narrow Regular" pitchFamily="34" charset="-120"/>
              </a:rPr>
              <a:t>amet</a:t>
            </a:r>
            <a:r>
              <a:rPr lang="en-US" sz="1500" dirty="0">
                <a:solidFill>
                  <a:srgbClr val="009BD8"/>
                </a:solidFill>
                <a:latin typeface="Arial Narrow Regular" pitchFamily="34" charset="0"/>
                <a:ea typeface="Arial Narrow Regular" pitchFamily="34" charset="-122"/>
                <a:cs typeface="Arial Narrow Regular" pitchFamily="34" charset="-120"/>
              </a:rPr>
              <a:t>. Cras non </a:t>
            </a:r>
            <a:r>
              <a:rPr lang="en-US" sz="1500" dirty="0" err="1">
                <a:solidFill>
                  <a:srgbClr val="009BD8"/>
                </a:solidFill>
                <a:latin typeface="Arial Narrow Regular" pitchFamily="34" charset="0"/>
                <a:ea typeface="Arial Narrow Regular" pitchFamily="34" charset="-122"/>
                <a:cs typeface="Arial Narrow Regular" pitchFamily="34" charset="-120"/>
              </a:rPr>
              <a:t>sagittis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felis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Phasellus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mauris</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massa</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ultrices</a:t>
            </a:r>
            <a:r>
              <a:rPr lang="en-US" sz="1500" dirty="0">
                <a:solidFill>
                  <a:srgbClr val="009BD8"/>
                </a:solidFill>
                <a:latin typeface="Arial Narrow Regular" pitchFamily="34" charset="0"/>
                <a:ea typeface="Arial Narrow Regular" pitchFamily="34" charset="-122"/>
                <a:cs typeface="Arial Narrow Regular" pitchFamily="34" charset="-120"/>
              </a:rPr>
              <a:t> ac </a:t>
            </a:r>
            <a:r>
              <a:rPr lang="en-US" sz="1500" dirty="0" err="1">
                <a:solidFill>
                  <a:srgbClr val="009BD8"/>
                </a:solidFill>
                <a:latin typeface="Arial Narrow Regular" pitchFamily="34" charset="0"/>
                <a:ea typeface="Arial Narrow Regular" pitchFamily="34" charset="-122"/>
                <a:cs typeface="Arial Narrow Regular" pitchFamily="34" charset="-120"/>
              </a:rPr>
              <a:t>posuere</a:t>
            </a:r>
            <a:r>
              <a:rPr lang="en-US" sz="1500" dirty="0">
                <a:solidFill>
                  <a:srgbClr val="009BD8"/>
                </a:solidFill>
                <a:latin typeface="Arial Narrow Regular" pitchFamily="34" charset="0"/>
                <a:ea typeface="Arial Narrow Regular" pitchFamily="34" charset="-122"/>
                <a:cs typeface="Arial Narrow Regular" pitchFamily="34" charset="-120"/>
              </a:rPr>
              <a:t> </a:t>
            </a:r>
            <a:r>
              <a:rPr lang="en-US" sz="1500" dirty="0" err="1">
                <a:solidFill>
                  <a:srgbClr val="009BD8"/>
                </a:solidFill>
                <a:latin typeface="Arial Narrow Regular" pitchFamily="34" charset="0"/>
                <a:ea typeface="Arial Narrow Regular" pitchFamily="34" charset="-122"/>
                <a:cs typeface="Arial Narrow Regular" pitchFamily="34" charset="-120"/>
              </a:rPr>
              <a:t>acebe</a:t>
            </a:r>
            <a:r>
              <a:rPr lang="en-US" sz="15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401464131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714375" y="651477"/>
            <a:ext cx="5565567" cy="502539"/>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1665233" y="3471150"/>
            <a:ext cx="280031" cy="283764"/>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201040" y="3463738"/>
            <a:ext cx="280031" cy="283764"/>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714375" y="3463788"/>
            <a:ext cx="280031" cy="283764"/>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5978559" y="3017196"/>
            <a:ext cx="280031" cy="283764"/>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5472018" y="2982791"/>
            <a:ext cx="280031" cy="283764"/>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5033225" y="2994204"/>
            <a:ext cx="280031" cy="283764"/>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4564140" y="3011683"/>
            <a:ext cx="280031" cy="283764"/>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3604557" y="3024385"/>
            <a:ext cx="280031" cy="283764"/>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3116279" y="2999791"/>
            <a:ext cx="280031" cy="283764"/>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2626896" y="2993140"/>
            <a:ext cx="280031" cy="283764"/>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134148" y="2993140"/>
            <a:ext cx="280031" cy="283764"/>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1665233" y="2993140"/>
            <a:ext cx="280031" cy="283764"/>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201040" y="3010348"/>
            <a:ext cx="280031" cy="283764"/>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721093" y="3010348"/>
            <a:ext cx="280031" cy="283764"/>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5999912" y="2534596"/>
            <a:ext cx="280031" cy="283764"/>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5489340" y="2534596"/>
            <a:ext cx="280031" cy="283764"/>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5050547" y="2542859"/>
            <a:ext cx="280031" cy="283764"/>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4564631" y="2534596"/>
            <a:ext cx="280031" cy="283764"/>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4094912" y="2558290"/>
            <a:ext cx="280031" cy="283764"/>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3601501" y="2516577"/>
            <a:ext cx="280031" cy="283764"/>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3111446" y="2542859"/>
            <a:ext cx="280031" cy="283764"/>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2625591" y="2515130"/>
            <a:ext cx="280031" cy="283764"/>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144779" y="2515130"/>
            <a:ext cx="280031" cy="283764"/>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1676165" y="2515130"/>
            <a:ext cx="280031" cy="283764"/>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214504" y="2534596"/>
            <a:ext cx="280031" cy="283764"/>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733190" y="2534596"/>
            <a:ext cx="280031" cy="283764"/>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6010362" y="2081157"/>
            <a:ext cx="280031" cy="283764"/>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5547173" y="2051996"/>
            <a:ext cx="280031" cy="283764"/>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5036601" y="2073924"/>
            <a:ext cx="280031" cy="283764"/>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4554001" y="2081157"/>
            <a:ext cx="280031" cy="283764"/>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4077751" y="2081157"/>
            <a:ext cx="280031" cy="283764"/>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3616089" y="2093776"/>
            <a:ext cx="280031" cy="283764"/>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3139840" y="2073924"/>
            <a:ext cx="280031" cy="283764"/>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2650890" y="2063153"/>
            <a:ext cx="280031" cy="283764"/>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142890" y="2063153"/>
            <a:ext cx="280031" cy="283764"/>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1679340" y="2063153"/>
            <a:ext cx="280031" cy="283764"/>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204979" y="2063153"/>
            <a:ext cx="280031" cy="283764"/>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739540" y="2063153"/>
            <a:ext cx="280031" cy="283764"/>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6010723" y="1598557"/>
            <a:ext cx="280031" cy="283764"/>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5546490" y="1580553"/>
            <a:ext cx="280031" cy="283764"/>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5070240" y="1580553"/>
            <a:ext cx="280031" cy="283764"/>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4568590" y="1598557"/>
            <a:ext cx="280031" cy="283764"/>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4092340" y="1598557"/>
            <a:ext cx="280031" cy="283764"/>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3628790" y="1591323"/>
            <a:ext cx="280031" cy="283764"/>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3139840" y="1591323"/>
            <a:ext cx="280031" cy="283764"/>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4078224" y="3025477"/>
            <a:ext cx="280031" cy="283764"/>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2650890" y="1598557"/>
            <a:ext cx="280031" cy="283764"/>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161940" y="1598557"/>
            <a:ext cx="280031" cy="283764"/>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1685690" y="1598557"/>
            <a:ext cx="280031" cy="283764"/>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209440" y="1598557"/>
            <a:ext cx="280031" cy="283764"/>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733190" y="1598557"/>
            <a:ext cx="280031" cy="283764"/>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7619758" y="4619383"/>
            <a:ext cx="1524243" cy="524118"/>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7972947" y="4803309"/>
            <a:ext cx="1091225" cy="207975"/>
          </a:xfrm>
          <a:prstGeom prst="rect">
            <a:avLst/>
          </a:prstGeom>
        </p:spPr>
      </p:pic>
    </p:spTree>
    <p:extLst>
      <p:ext uri="{BB962C8B-B14F-4D97-AF65-F5344CB8AC3E}">
        <p14:creationId xmlns:p14="http://schemas.microsoft.com/office/powerpoint/2010/main" val="186973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10683706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0ED0-6719-2344-AE5D-F4E6392DE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DA2023-19E8-814C-A38B-367A750ADC35}"/>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4" name="Footer Placeholder 3">
            <a:extLst>
              <a:ext uri="{FF2B5EF4-FFF2-40B4-BE49-F238E27FC236}">
                <a16:creationId xmlns:a16="http://schemas.microsoft.com/office/drawing/2014/main" id="{DE0F356E-F1E3-0C41-B847-D306AE504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CA4F42-EE06-6644-8C58-507F40C7F720}"/>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353814096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722172" y="3776663"/>
            <a:ext cx="2681288" cy="914400"/>
          </a:xfrm>
          <a:prstGeom prst="rect">
            <a:avLst/>
          </a:prstGeom>
          <a:noFill/>
          <a:ln/>
        </p:spPr>
        <p:txBody>
          <a:bodyPr wrap="square" lIns="0" tIns="0" rIns="0" bIns="0" rtlCol="0" anchor="t"/>
          <a:lstStyle/>
          <a:p>
            <a:pPr marL="0" indent="0" algn="l">
              <a:lnSpc>
                <a:spcPts val="1200"/>
              </a:lnSpc>
              <a:buNone/>
            </a:pPr>
            <a:r>
              <a:rPr lang="en-US" sz="1125"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125" dirty="0">
                <a:solidFill>
                  <a:srgbClr val="FFFFFF"/>
                </a:solidFill>
                <a:latin typeface="Arial Narrow" pitchFamily="34" charset="0"/>
                <a:ea typeface="Arial Narrow" pitchFamily="34" charset="-122"/>
                <a:cs typeface="Arial Narrow" pitchFamily="34" charset="-120"/>
              </a:rPr>
              <a:t>Via Ginevra 4, CH-6900 Lugano</a:t>
            </a:r>
            <a:br>
              <a:rPr sz="900" dirty="0"/>
            </a:br>
            <a:r>
              <a:rPr lang="en-US" sz="1125" dirty="0">
                <a:solidFill>
                  <a:srgbClr val="FFFFFF"/>
                </a:solidFill>
                <a:latin typeface="Arial Narrow" pitchFamily="34" charset="0"/>
                <a:ea typeface="Arial Narrow" pitchFamily="34" charset="-122"/>
                <a:cs typeface="Arial Narrow" pitchFamily="34" charset="-120"/>
              </a:rPr>
              <a:t>T. +41 (0)91 973 19 00</a:t>
            </a:r>
            <a:br>
              <a:rPr sz="900" dirty="0"/>
            </a:br>
            <a:r>
              <a:rPr lang="en-US" sz="1125" dirty="0">
                <a:solidFill>
                  <a:srgbClr val="FFFFFF"/>
                </a:solidFill>
                <a:latin typeface="Arial Narrow" pitchFamily="34" charset="0"/>
                <a:ea typeface="Arial Narrow" pitchFamily="34" charset="-122"/>
                <a:cs typeface="Arial Narrow" pitchFamily="34" charset="-120"/>
              </a:rPr>
              <a:t>esmo@esmo.org</a:t>
            </a:r>
            <a:br>
              <a:rPr sz="900" dirty="0"/>
            </a:br>
            <a:r>
              <a:rPr lang="en-US" sz="1125" dirty="0">
                <a:solidFill>
                  <a:srgbClr val="FFFFFF"/>
                </a:solidFill>
                <a:latin typeface="Arial Narrow" pitchFamily="34" charset="0"/>
                <a:ea typeface="Arial Narrow" pitchFamily="34" charset="-122"/>
                <a:cs typeface="Arial Narrow" pitchFamily="34" charset="-120"/>
              </a:rPr>
              <a:t>
</a:t>
            </a:r>
            <a:r>
              <a:rPr lang="en-US" sz="1125" dirty="0">
                <a:solidFill>
                  <a:srgbClr val="FFFFFF"/>
                </a:solidFill>
                <a:latin typeface="Arial Narrow Bold" pitchFamily="34" charset="0"/>
                <a:ea typeface="Arial Narrow Bold" pitchFamily="34" charset="-122"/>
                <a:cs typeface="Arial Narrow Bold" pitchFamily="34" charset="-120"/>
              </a:rPr>
              <a:t>esmo.org</a:t>
            </a:r>
            <a:endParaRPr lang="en-US" sz="1125"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3443288" y="2265831"/>
            <a:ext cx="2257425" cy="611839"/>
          </a:xfrm>
          <a:prstGeom prst="rect">
            <a:avLst/>
          </a:prstGeom>
        </p:spPr>
        <p:txBody>
          <a:bodyPr/>
          <a:lstStyle>
            <a:lvl1pPr marL="0" indent="0" algn="ctr">
              <a:buNone/>
              <a:defRPr sz="375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722172" y="691855"/>
            <a:ext cx="2734431" cy="603546"/>
          </a:xfrm>
          <a:prstGeom prst="rect">
            <a:avLst/>
          </a:prstGeom>
        </p:spPr>
      </p:pic>
    </p:spTree>
    <p:extLst>
      <p:ext uri="{BB962C8B-B14F-4D97-AF65-F5344CB8AC3E}">
        <p14:creationId xmlns:p14="http://schemas.microsoft.com/office/powerpoint/2010/main" val="19464314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3437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_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945960"/>
            <a:ext cx="3667125"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220401"/>
            <a:ext cx="5876925" cy="502539"/>
          </a:xfrm>
          <a:prstGeom prst="rect">
            <a:avLst/>
          </a:prstGeom>
        </p:spPr>
        <p:txBody>
          <a:bodyPr/>
          <a:lstStyle>
            <a:lvl1pPr marL="0" indent="0">
              <a:buNone/>
              <a:defRPr sz="2815" b="1" i="0">
                <a:solidFill>
                  <a:schemeClr val="tx2"/>
                </a:solidFill>
                <a:latin typeface="Arial Narrow" panose="020B0604020202020204" pitchFamily="34" charset="0"/>
                <a:cs typeface="Arial Narrow" panose="020B0604020202020204" pitchFamily="34" charset="0"/>
              </a:defRPr>
            </a:lvl1pPr>
          </a:lstStyle>
          <a:p>
            <a:pPr lvl="0"/>
            <a:r>
              <a:rPr lang="en-US"/>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851547"/>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en-US"/>
              <a:t>Subtitle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731527"/>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en-US" dirty="0"/>
              <a:t>Sara Hurvitz, MD</a:t>
            </a: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3"/>
          <a:stretch>
            <a:fillRect/>
          </a:stretch>
        </p:blipFill>
        <p:spPr>
          <a:xfrm>
            <a:off x="7619758" y="4617462"/>
            <a:ext cx="1524243" cy="526038"/>
          </a:xfrm>
          <a:prstGeom prst="rect">
            <a:avLst/>
          </a:prstGeom>
        </p:spPr>
      </p:pic>
    </p:spTree>
    <p:custDataLst>
      <p:tags r:id="rId1"/>
    </p:custDataLst>
    <p:extLst>
      <p:ext uri="{BB962C8B-B14F-4D97-AF65-F5344CB8AC3E}">
        <p14:creationId xmlns:p14="http://schemas.microsoft.com/office/powerpoint/2010/main" val="219966554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A6279D-6088-4231-B8DE-9A8BEC53EB09}"/>
              </a:ext>
            </a:extLst>
          </p:cNvPr>
          <p:cNvSpPr>
            <a:spLocks noGrp="1"/>
          </p:cNvSpPr>
          <p:nvPr>
            <p:ph type="ctrTitle"/>
          </p:nvPr>
        </p:nvSpPr>
        <p:spPr>
          <a:xfrm>
            <a:off x="151279" y="1657351"/>
            <a:ext cx="8401811" cy="914399"/>
          </a:xfrm>
        </p:spPr>
        <p:txBody>
          <a:bodyPr anchor="b"/>
          <a:lstStyle>
            <a:lvl1pPr algn="l">
              <a:defRPr sz="2400">
                <a:solidFill>
                  <a:srgbClr val="EA625A"/>
                </a:solidFill>
              </a:defRPr>
            </a:lvl1pPr>
          </a:lstStyle>
          <a:p>
            <a:r>
              <a:rPr lang="it-IT" dirty="0"/>
              <a:t>Fare clic per modificare lo stile del titolo dello schema</a:t>
            </a:r>
            <a:endParaRPr lang="en-US" dirty="0"/>
          </a:p>
        </p:txBody>
      </p:sp>
      <p:sp>
        <p:nvSpPr>
          <p:cNvPr id="8" name="Subtitle 2">
            <a:extLst>
              <a:ext uri="{FF2B5EF4-FFF2-40B4-BE49-F238E27FC236}">
                <a16:creationId xmlns:a16="http://schemas.microsoft.com/office/drawing/2014/main" id="{998A4ECF-9328-4D43-A748-5EF879C0D872}"/>
              </a:ext>
            </a:extLst>
          </p:cNvPr>
          <p:cNvSpPr>
            <a:spLocks noGrp="1"/>
          </p:cNvSpPr>
          <p:nvPr>
            <p:ph type="subTitle" idx="1"/>
          </p:nvPr>
        </p:nvSpPr>
        <p:spPr>
          <a:xfrm>
            <a:off x="151279" y="2623542"/>
            <a:ext cx="8401811" cy="741164"/>
          </a:xfrm>
        </p:spPr>
        <p:txBody>
          <a:bodyPr>
            <a:noAutofit/>
          </a:bodyPr>
          <a:lstStyle>
            <a:lvl1pPr marL="0" indent="0" algn="l">
              <a:buNone/>
              <a:defRPr sz="1800">
                <a:solidFill>
                  <a:schemeClr val="tx1">
                    <a:lumMod val="65000"/>
                    <a:lumOff val="35000"/>
                  </a:schemeClr>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it-IT" dirty="0"/>
              <a:t>Fare clic per modificare lo stile del sottotitolo dello schema</a:t>
            </a:r>
            <a:endParaRPr lang="en-US" dirty="0"/>
          </a:p>
        </p:txBody>
      </p:sp>
      <p:cxnSp>
        <p:nvCxnSpPr>
          <p:cNvPr id="9" name="Connettore diritto 8">
            <a:extLst>
              <a:ext uri="{FF2B5EF4-FFF2-40B4-BE49-F238E27FC236}">
                <a16:creationId xmlns:a16="http://schemas.microsoft.com/office/drawing/2014/main" id="{93EBDB29-7BD3-4709-A34C-234F59DC895D}"/>
              </a:ext>
            </a:extLst>
          </p:cNvPr>
          <p:cNvCxnSpPr>
            <a:cxnSpLocks/>
          </p:cNvCxnSpPr>
          <p:nvPr userDrawn="1"/>
        </p:nvCxnSpPr>
        <p:spPr>
          <a:xfrm>
            <a:off x="63262" y="2597123"/>
            <a:ext cx="866090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2508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olo e punti elen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Tree>
    <p:extLst>
      <p:ext uri="{BB962C8B-B14F-4D97-AF65-F5344CB8AC3E}">
        <p14:creationId xmlns:p14="http://schemas.microsoft.com/office/powerpoint/2010/main" val="18687772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p:txBody>
          <a:bodyPr/>
          <a:lstStyle>
            <a:lvl1pPr marL="0" indent="0">
              <a:buNone/>
              <a:defRPr/>
            </a:lvl1pPr>
            <a:lvl2pPr marL="514350" indent="0">
              <a:buNone/>
              <a:defRPr/>
            </a:lvl2pPr>
            <a:lvl3pPr marL="857250" indent="0">
              <a:buNone/>
              <a:defRPr/>
            </a:lvl3pPr>
            <a:lvl4pPr marL="1157288" indent="0">
              <a:buNone/>
              <a:defRPr/>
            </a:lvl4pPr>
            <a:lvl5pPr marL="1500188" indent="0">
              <a:buNone/>
              <a:defRPr/>
            </a:lvl5pPr>
          </a:lstStyle>
          <a:p>
            <a:pPr lvl="0"/>
            <a:r>
              <a:rPr lang="it-IT" dirty="0"/>
              <a:t>Fare clic per modificare gli stili del testo dello schema</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Tree>
    <p:extLst>
      <p:ext uri="{BB962C8B-B14F-4D97-AF65-F5344CB8AC3E}">
        <p14:creationId xmlns:p14="http://schemas.microsoft.com/office/powerpoint/2010/main" val="41428022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2C4E7-555B-4452-B3D8-E52ACA50F1DE}"/>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8" name="Content Placeholder 2">
            <a:extLst>
              <a:ext uri="{FF2B5EF4-FFF2-40B4-BE49-F238E27FC236}">
                <a16:creationId xmlns:a16="http://schemas.microsoft.com/office/drawing/2014/main" id="{F91BDA8D-266F-4D59-B123-A1F8408DBFF6}"/>
              </a:ext>
            </a:extLst>
          </p:cNvPr>
          <p:cNvSpPr>
            <a:spLocks noGrp="1"/>
          </p:cNvSpPr>
          <p:nvPr>
            <p:ph sz="half" idx="1"/>
          </p:nvPr>
        </p:nvSpPr>
        <p:spPr>
          <a:xfrm>
            <a:off x="233991" y="916817"/>
            <a:ext cx="3850678" cy="2447628"/>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Content Placeholder 3">
            <a:extLst>
              <a:ext uri="{FF2B5EF4-FFF2-40B4-BE49-F238E27FC236}">
                <a16:creationId xmlns:a16="http://schemas.microsoft.com/office/drawing/2014/main" id="{0A31428B-1EDB-4885-A12F-2D7A64BBE836}"/>
              </a:ext>
            </a:extLst>
          </p:cNvPr>
          <p:cNvSpPr>
            <a:spLocks noGrp="1"/>
          </p:cNvSpPr>
          <p:nvPr>
            <p:ph sz="half" idx="2"/>
          </p:nvPr>
        </p:nvSpPr>
        <p:spPr>
          <a:xfrm>
            <a:off x="4400353" y="916817"/>
            <a:ext cx="3850678" cy="244762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Segnaposto contenuto 3">
            <a:extLst>
              <a:ext uri="{FF2B5EF4-FFF2-40B4-BE49-F238E27FC236}">
                <a16:creationId xmlns:a16="http://schemas.microsoft.com/office/drawing/2014/main" id="{6E75DFF0-BC58-47AD-AE9D-902E9C875237}"/>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Tree>
    <p:extLst>
      <p:ext uri="{BB962C8B-B14F-4D97-AF65-F5344CB8AC3E}">
        <p14:creationId xmlns:p14="http://schemas.microsoft.com/office/powerpoint/2010/main" val="36994500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sto e immagine 0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a:xfrm>
            <a:off x="233991" y="832224"/>
            <a:ext cx="8616712" cy="804638"/>
          </a:xfrm>
        </p:spPr>
        <p:txBody>
          <a:bodyPr/>
          <a:lstStyle>
            <a:lvl1pPr marL="0" indent="0" algn="ctr">
              <a:buNone/>
              <a:defRPr/>
            </a:lvl1pPr>
          </a:lstStyle>
          <a:p>
            <a:pPr lvl="0"/>
            <a:r>
              <a:rPr lang="it-IT" dirty="0"/>
              <a:t>Fare clic per modificare gli stili del testo dello schema</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
        <p:nvSpPr>
          <p:cNvPr id="5" name="Segnaposto immagine 4">
            <a:extLst>
              <a:ext uri="{FF2B5EF4-FFF2-40B4-BE49-F238E27FC236}">
                <a16:creationId xmlns:a16="http://schemas.microsoft.com/office/drawing/2014/main" id="{BE77BFF5-9B4A-4237-9C6C-051756793B52}"/>
              </a:ext>
            </a:extLst>
          </p:cNvPr>
          <p:cNvSpPr>
            <a:spLocks noGrp="1"/>
          </p:cNvSpPr>
          <p:nvPr>
            <p:ph type="pic" sz="quarter" idx="11"/>
          </p:nvPr>
        </p:nvSpPr>
        <p:spPr>
          <a:xfrm>
            <a:off x="233991" y="1844278"/>
            <a:ext cx="8617116" cy="2794397"/>
          </a:xfrm>
        </p:spPr>
        <p:txBody>
          <a:bodyPr/>
          <a:lstStyle>
            <a:lvl1pPr marL="0" indent="0" algn="ctr">
              <a:buNone/>
              <a:defRPr/>
            </a:lvl1pPr>
          </a:lstStyle>
          <a:p>
            <a:endParaRPr lang="it-IT" dirty="0"/>
          </a:p>
        </p:txBody>
      </p:sp>
    </p:spTree>
    <p:extLst>
      <p:ext uri="{BB962C8B-B14F-4D97-AF65-F5344CB8AC3E}">
        <p14:creationId xmlns:p14="http://schemas.microsoft.com/office/powerpoint/2010/main" val="21667136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sto e immagine 0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a:xfrm>
            <a:off x="4572000" y="832224"/>
            <a:ext cx="4278702" cy="804638"/>
          </a:xfrm>
        </p:spPr>
        <p:txBody>
          <a:bodyPr/>
          <a:lstStyle>
            <a:lvl1pPr marL="0" indent="0" algn="l">
              <a:buNone/>
              <a:defRPr/>
            </a:lvl1pPr>
          </a:lstStyle>
          <a:p>
            <a:pPr lvl="0"/>
            <a:r>
              <a:rPr lang="it-IT" dirty="0"/>
              <a:t>Fare clic per modificare gli stili del testo dello schema</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
        <p:nvSpPr>
          <p:cNvPr id="5" name="Segnaposto immagine 4">
            <a:extLst>
              <a:ext uri="{FF2B5EF4-FFF2-40B4-BE49-F238E27FC236}">
                <a16:creationId xmlns:a16="http://schemas.microsoft.com/office/drawing/2014/main" id="{BE77BFF5-9B4A-4237-9C6C-051756793B52}"/>
              </a:ext>
            </a:extLst>
          </p:cNvPr>
          <p:cNvSpPr>
            <a:spLocks noGrp="1"/>
          </p:cNvSpPr>
          <p:nvPr>
            <p:ph type="pic" sz="quarter" idx="11"/>
          </p:nvPr>
        </p:nvSpPr>
        <p:spPr>
          <a:xfrm>
            <a:off x="233991" y="832224"/>
            <a:ext cx="4174670" cy="3858389"/>
          </a:xfrm>
        </p:spPr>
        <p:txBody>
          <a:bodyPr/>
          <a:lstStyle>
            <a:lvl1pPr marL="0" indent="0" algn="ctr">
              <a:buNone/>
              <a:defRPr/>
            </a:lvl1pPr>
          </a:lstStyle>
          <a:p>
            <a:endParaRPr lang="it-IT" dirty="0"/>
          </a:p>
        </p:txBody>
      </p:sp>
    </p:spTree>
    <p:extLst>
      <p:ext uri="{BB962C8B-B14F-4D97-AF65-F5344CB8AC3E}">
        <p14:creationId xmlns:p14="http://schemas.microsoft.com/office/powerpoint/2010/main" val="26234657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sto e immagine 0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a:xfrm>
            <a:off x="233990" y="832224"/>
            <a:ext cx="4278702" cy="804638"/>
          </a:xfrm>
        </p:spPr>
        <p:txBody>
          <a:bodyPr/>
          <a:lstStyle>
            <a:lvl1pPr marL="0" indent="0" algn="l">
              <a:buNone/>
              <a:defRPr/>
            </a:lvl1pPr>
          </a:lstStyle>
          <a:p>
            <a:pPr lvl="0"/>
            <a:r>
              <a:rPr lang="it-IT" dirty="0"/>
              <a:t>Fare clic per modificare gli stili del testo dello schema</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
        <p:nvSpPr>
          <p:cNvPr id="5" name="Segnaposto immagine 4">
            <a:extLst>
              <a:ext uri="{FF2B5EF4-FFF2-40B4-BE49-F238E27FC236}">
                <a16:creationId xmlns:a16="http://schemas.microsoft.com/office/drawing/2014/main" id="{BE77BFF5-9B4A-4237-9C6C-051756793B52}"/>
              </a:ext>
            </a:extLst>
          </p:cNvPr>
          <p:cNvSpPr>
            <a:spLocks noGrp="1"/>
          </p:cNvSpPr>
          <p:nvPr>
            <p:ph type="pic" sz="quarter" idx="11"/>
          </p:nvPr>
        </p:nvSpPr>
        <p:spPr>
          <a:xfrm>
            <a:off x="4676032" y="832224"/>
            <a:ext cx="4174670" cy="3858389"/>
          </a:xfrm>
        </p:spPr>
        <p:txBody>
          <a:bodyPr/>
          <a:lstStyle>
            <a:lvl1pPr marL="0" indent="0" algn="ctr">
              <a:buNone/>
              <a:defRPr/>
            </a:lvl1pPr>
          </a:lstStyle>
          <a:p>
            <a:endParaRPr lang="it-IT" dirty="0"/>
          </a:p>
        </p:txBody>
      </p:sp>
    </p:spTree>
    <p:extLst>
      <p:ext uri="{BB962C8B-B14F-4D97-AF65-F5344CB8AC3E}">
        <p14:creationId xmlns:p14="http://schemas.microsoft.com/office/powerpoint/2010/main" val="2351843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C0C0F-8CF0-F642-B488-0DFB9A5E498D}"/>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3" name="Footer Placeholder 2">
            <a:extLst>
              <a:ext uri="{FF2B5EF4-FFF2-40B4-BE49-F238E27FC236}">
                <a16:creationId xmlns:a16="http://schemas.microsoft.com/office/drawing/2014/main" id="{D478B75E-86C4-5A4F-BA53-87C6A232AD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26A643-9543-CB47-A8BB-48062CEE382F}"/>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2436102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olo immagi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C78F0-B89B-414D-B4E9-151881F661CC}"/>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
        <p:nvSpPr>
          <p:cNvPr id="5" name="Segnaposto immagine 4">
            <a:extLst>
              <a:ext uri="{FF2B5EF4-FFF2-40B4-BE49-F238E27FC236}">
                <a16:creationId xmlns:a16="http://schemas.microsoft.com/office/drawing/2014/main" id="{BE77BFF5-9B4A-4237-9C6C-051756793B52}"/>
              </a:ext>
            </a:extLst>
          </p:cNvPr>
          <p:cNvSpPr>
            <a:spLocks noGrp="1"/>
          </p:cNvSpPr>
          <p:nvPr>
            <p:ph type="pic" sz="quarter" idx="11"/>
          </p:nvPr>
        </p:nvSpPr>
        <p:spPr>
          <a:xfrm>
            <a:off x="233991" y="832224"/>
            <a:ext cx="8616711" cy="3858389"/>
          </a:xfrm>
        </p:spPr>
        <p:txBody>
          <a:bodyPr/>
          <a:lstStyle>
            <a:lvl1pPr marL="0" indent="0" algn="ctr">
              <a:buNone/>
              <a:defRPr/>
            </a:lvl1pPr>
          </a:lstStyle>
          <a:p>
            <a:endParaRPr lang="it-IT" dirty="0"/>
          </a:p>
        </p:txBody>
      </p:sp>
    </p:spTree>
    <p:extLst>
      <p:ext uri="{BB962C8B-B14F-4D97-AF65-F5344CB8AC3E}">
        <p14:creationId xmlns:p14="http://schemas.microsoft.com/office/powerpoint/2010/main" val="17078064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E80D6B-75F6-4F54-963D-3A45B2DB468A}"/>
              </a:ext>
            </a:extLst>
          </p:cNvPr>
          <p:cNvSpPr>
            <a:spLocks noGrp="1"/>
          </p:cNvSpPr>
          <p:nvPr>
            <p:ph type="title"/>
          </p:nvPr>
        </p:nvSpPr>
        <p:spPr/>
        <p:txBody>
          <a:bodyPr/>
          <a:lstStyle>
            <a:lvl1pPr>
              <a:defRPr>
                <a:solidFill>
                  <a:srgbClr val="EA625A"/>
                </a:solidFill>
              </a:defRPr>
            </a:lvl1pPr>
          </a:lstStyle>
          <a:p>
            <a:r>
              <a:rPr lang="it-IT" dirty="0"/>
              <a:t>Fare clic per modificare lo stile del titolo dello schema</a:t>
            </a:r>
          </a:p>
        </p:txBody>
      </p:sp>
      <p:sp>
        <p:nvSpPr>
          <p:cNvPr id="6" name="Segnaposto contenuto 3">
            <a:extLst>
              <a:ext uri="{FF2B5EF4-FFF2-40B4-BE49-F238E27FC236}">
                <a16:creationId xmlns:a16="http://schemas.microsoft.com/office/drawing/2014/main" id="{C6B0A16C-EACF-4BD5-8824-D32F0BB16B3C}"/>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Tree>
    <p:extLst>
      <p:ext uri="{BB962C8B-B14F-4D97-AF65-F5344CB8AC3E}">
        <p14:creationId xmlns:p14="http://schemas.microsoft.com/office/powerpoint/2010/main" val="37172146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5" name="Segnaposto contenuto 3">
            <a:extLst>
              <a:ext uri="{FF2B5EF4-FFF2-40B4-BE49-F238E27FC236}">
                <a16:creationId xmlns:a16="http://schemas.microsoft.com/office/drawing/2014/main" id="{AE5C4A39-1B88-405D-9A8F-D8BD0E136A09}"/>
              </a:ext>
            </a:extLst>
          </p:cNvPr>
          <p:cNvSpPr>
            <a:spLocks noGrp="1"/>
          </p:cNvSpPr>
          <p:nvPr>
            <p:ph sz="quarter" idx="10"/>
          </p:nvPr>
        </p:nvSpPr>
        <p:spPr>
          <a:xfrm>
            <a:off x="233990" y="4903639"/>
            <a:ext cx="8616711" cy="173124"/>
          </a:xfrm>
        </p:spPr>
        <p:txBody>
          <a:bodyPr anchor="b" anchorCtr="0">
            <a:noAutofit/>
          </a:bodyPr>
          <a:lstStyle>
            <a:lvl1pPr marL="0" indent="0" algn="r">
              <a:spcBef>
                <a:spcPts val="0"/>
              </a:spcBef>
              <a:buNone/>
              <a:defRPr sz="825"/>
            </a:lvl1pPr>
          </a:lstStyle>
          <a:p>
            <a:pPr lvl="0"/>
            <a:r>
              <a:rPr lang="it-IT" dirty="0"/>
              <a:t>Fare clic per modificare gli stili del testo dello schema</a:t>
            </a:r>
          </a:p>
        </p:txBody>
      </p:sp>
      <p:sp>
        <p:nvSpPr>
          <p:cNvPr id="6" name="Rettangolo 5">
            <a:extLst>
              <a:ext uri="{FF2B5EF4-FFF2-40B4-BE49-F238E27FC236}">
                <a16:creationId xmlns:a16="http://schemas.microsoft.com/office/drawing/2014/main" id="{A5EA67BC-75E1-4AF7-937D-D7C140C1DD04}"/>
              </a:ext>
            </a:extLst>
          </p:cNvPr>
          <p:cNvSpPr/>
          <p:nvPr userDrawn="1"/>
        </p:nvSpPr>
        <p:spPr>
          <a:xfrm>
            <a:off x="0" y="1"/>
            <a:ext cx="9144000" cy="104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 name="Rettangolo 3">
            <a:extLst>
              <a:ext uri="{FF2B5EF4-FFF2-40B4-BE49-F238E27FC236}">
                <a16:creationId xmlns:a16="http://schemas.microsoft.com/office/drawing/2014/main" id="{FC82C13E-0FF9-4FD5-BFAD-58C4F770361F}"/>
              </a:ext>
            </a:extLst>
          </p:cNvPr>
          <p:cNvSpPr/>
          <p:nvPr userDrawn="1"/>
        </p:nvSpPr>
        <p:spPr>
          <a:xfrm>
            <a:off x="0" y="0"/>
            <a:ext cx="9144000" cy="95857"/>
          </a:xfrm>
          <a:prstGeom prst="rect">
            <a:avLst/>
          </a:prstGeom>
          <a:solidFill>
            <a:srgbClr val="0C3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7" name="Connettore 1 9">
            <a:extLst>
              <a:ext uri="{FF2B5EF4-FFF2-40B4-BE49-F238E27FC236}">
                <a16:creationId xmlns:a16="http://schemas.microsoft.com/office/drawing/2014/main" id="{78564AA2-AA35-4825-99C9-CD757C3F9437}"/>
              </a:ext>
            </a:extLst>
          </p:cNvPr>
          <p:cNvCxnSpPr>
            <a:cxnSpLocks/>
          </p:cNvCxnSpPr>
          <p:nvPr userDrawn="1"/>
        </p:nvCxnSpPr>
        <p:spPr>
          <a:xfrm>
            <a:off x="0" y="95862"/>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466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0B8ABF3E-6690-4FE9-ABAD-8EB5597E5D22}" type="datetimeFigureOut">
              <a:rPr lang="en-US" sz="1350" smtClean="0">
                <a:solidFill>
                  <a:prstClr val="black"/>
                </a:solidFill>
              </a:rPr>
              <a:pPr defTabSz="685800">
                <a:defRPr/>
              </a:pPr>
              <a:t>11/7/2025</a:t>
            </a:fld>
            <a:endParaRPr lang="en-US" sz="1350">
              <a:solidFill>
                <a:prstClr val="black"/>
              </a:solidFill>
            </a:endParaRPr>
          </a:p>
        </p:txBody>
      </p:sp>
      <p:sp>
        <p:nvSpPr>
          <p:cNvPr id="5" name="Footer Placeholder 4"/>
          <p:cNvSpPr>
            <a:spLocks noGrp="1"/>
          </p:cNvSpPr>
          <p:nvPr>
            <p:ph type="ftr" sz="quarter" idx="11"/>
          </p:nvPr>
        </p:nvSpPr>
        <p:spPr/>
        <p:txBody>
          <a:bodyPr/>
          <a:lstStyle/>
          <a:p>
            <a:pPr defTabSz="685800">
              <a:defRPr/>
            </a:pPr>
            <a:endParaRPr lang="en-US" sz="1350">
              <a:solidFill>
                <a:prstClr val="black"/>
              </a:solidFill>
            </a:endParaRPr>
          </a:p>
        </p:txBody>
      </p:sp>
      <p:sp>
        <p:nvSpPr>
          <p:cNvPr id="6" name="Slide Number Placeholder 5"/>
          <p:cNvSpPr>
            <a:spLocks noGrp="1"/>
          </p:cNvSpPr>
          <p:nvPr>
            <p:ph type="sldNum" sz="quarter" idx="12"/>
          </p:nvPr>
        </p:nvSpPr>
        <p:spPr/>
        <p:txBody>
          <a:bodyPr/>
          <a:lstStyle/>
          <a:p>
            <a:pPr defTabSz="685800">
              <a:defRPr/>
            </a:pPr>
            <a:fld id="{155BDB10-4F76-44A0-96B3-E73350F93AE6}" type="slidenum">
              <a:rPr lang="en-US" sz="1350" smtClean="0">
                <a:solidFill>
                  <a:prstClr val="black"/>
                </a:solidFill>
              </a:rPr>
              <a:pPr defTabSz="685800">
                <a:defRPr/>
              </a:pPr>
              <a:t>‹#›</a:t>
            </a:fld>
            <a:endParaRPr lang="en-US" sz="1350">
              <a:solidFill>
                <a:prstClr val="black"/>
              </a:solidFill>
            </a:endParaRPr>
          </a:p>
        </p:txBody>
      </p:sp>
    </p:spTree>
    <p:extLst>
      <p:ext uri="{BB962C8B-B14F-4D97-AF65-F5344CB8AC3E}">
        <p14:creationId xmlns:p14="http://schemas.microsoft.com/office/powerpoint/2010/main" val="28876188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256" y="714375"/>
            <a:ext cx="2548820" cy="485775"/>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732866" y="2155082"/>
            <a:ext cx="4411134" cy="2988418"/>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714375" y="1938856"/>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714375" y="257000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714375" y="3713001"/>
            <a:ext cx="2341646" cy="486021"/>
          </a:xfrm>
          <a:prstGeom prst="rect">
            <a:avLst/>
          </a:prstGeom>
        </p:spPr>
        <p:txBody>
          <a:bodyPr/>
          <a:lstStyle>
            <a:lvl1pPr marL="0" indent="0">
              <a:spcBef>
                <a:spcPts val="50"/>
              </a:spcBef>
              <a:buNone/>
              <a:defRPr sz="1315" b="1" i="0">
                <a:solidFill>
                  <a:srgbClr val="00305D"/>
                </a:solidFill>
                <a:latin typeface="Arial" panose="020B0604020202020204" pitchFamily="34" charset="0"/>
                <a:cs typeface="Arial"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714375" y="4254423"/>
            <a:ext cx="2341646" cy="271959"/>
          </a:xfrm>
          <a:prstGeom prst="rect">
            <a:avLst/>
          </a:prstGeom>
        </p:spPr>
        <p:txBody>
          <a:bodyPr/>
          <a:lstStyle>
            <a:lvl1pPr marL="0" indent="0">
              <a:spcBef>
                <a:spcPts val="300"/>
              </a:spcBef>
              <a:buNone/>
              <a:defRPr sz="1315" b="0" i="0">
                <a:solidFill>
                  <a:srgbClr val="00305D"/>
                </a:solidFill>
                <a:latin typeface="Arial" panose="020B0604020202020204" pitchFamily="34" charset="0"/>
                <a:cs typeface="Arial"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8034095" y="4619383"/>
            <a:ext cx="1109905" cy="524117"/>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1627671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7619758" y="4617462"/>
            <a:ext cx="1524243" cy="526038"/>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714375" y="615383"/>
            <a:ext cx="5876925" cy="502539"/>
          </a:xfrm>
          <a:prstGeom prst="rect">
            <a:avLst/>
          </a:prstGeom>
        </p:spPr>
        <p:txBody>
          <a:bodyPr/>
          <a:lstStyle>
            <a:lvl1pPr marL="0" indent="0">
              <a:buNone/>
              <a:defRPr sz="2815"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718887" y="1294654"/>
            <a:ext cx="3364331" cy="2772020"/>
          </a:xfrm>
          <a:prstGeom prst="rect">
            <a:avLst/>
          </a:prstGeom>
        </p:spPr>
        <p:txBody>
          <a:bodyPr/>
          <a:lstStyle>
            <a:lvl1pPr marL="371475" indent="-371475">
              <a:lnSpc>
                <a:spcPts val="2100"/>
              </a:lnSpc>
              <a:spcBef>
                <a:spcPts val="0"/>
              </a:spcBef>
              <a:buFont typeface="+mj-lt"/>
              <a:buAutoNum type="arabicPeriod"/>
              <a:defRPr sz="1875"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4508835" y="1294654"/>
            <a:ext cx="3364331" cy="2772020"/>
          </a:xfrm>
          <a:prstGeom prst="rect">
            <a:avLst/>
          </a:prstGeom>
        </p:spPr>
        <p:txBody>
          <a:bodyPr/>
          <a:lstStyle>
            <a:lvl1pPr marL="371475" indent="-371475">
              <a:lnSpc>
                <a:spcPts val="2100"/>
              </a:lnSpc>
              <a:spcBef>
                <a:spcPts val="0"/>
              </a:spcBef>
              <a:buFont typeface="+mj-lt"/>
              <a:buAutoNum type="arabicPeriod" startAt="11"/>
              <a:defRPr sz="1875"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8085733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714375" y="714375"/>
            <a:ext cx="4938713" cy="357188"/>
          </a:xfrm>
          <a:prstGeom prst="rect">
            <a:avLst/>
          </a:prstGeom>
          <a:noFill/>
          <a:ln/>
        </p:spPr>
        <p:txBody>
          <a:bodyPr wrap="square" lIns="0" tIns="0" rIns="0" bIns="0" rtlCol="0" anchor="t"/>
          <a:lstStyle/>
          <a:p>
            <a:pPr marL="0" indent="0" algn="l">
              <a:lnSpc>
                <a:spcPts val="2813"/>
              </a:lnSpc>
              <a:buNone/>
            </a:pPr>
            <a:r>
              <a:rPr lang="en-US" sz="2813">
                <a:solidFill>
                  <a:srgbClr val="00305D"/>
                </a:solidFill>
                <a:latin typeface="Arial Narrow Bold" pitchFamily="34" charset="0"/>
                <a:ea typeface="Arial Narrow Bold" pitchFamily="34" charset="-122"/>
                <a:cs typeface="Arial Narrow Bold" pitchFamily="34" charset="-120"/>
              </a:rPr>
              <a:t>DECLARATION OF INTERESTS</a:t>
            </a:r>
            <a:endParaRPr lang="en-US" sz="2813"/>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714375" y="1309688"/>
            <a:ext cx="6791325" cy="3281363"/>
          </a:xfrm>
          <a:prstGeom prst="rect">
            <a:avLst/>
          </a:prstGeom>
          <a:noFill/>
          <a:ln/>
        </p:spPr>
        <p:txBody>
          <a:bodyPr wrap="square" lIns="0" tIns="0" rIns="0" bIns="0" rtlCol="0" anchor="t"/>
          <a:lstStyle/>
          <a:p>
            <a:pPr marL="0" indent="0" algn="l">
              <a:lnSpc>
                <a:spcPts val="1988"/>
              </a:lnSpc>
              <a:buNone/>
            </a:pPr>
            <a:r>
              <a:rPr lang="en-US" sz="1875">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1875"/>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1745404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714375" y="714375"/>
            <a:ext cx="7239000" cy="476250"/>
          </a:xfrm>
          <a:prstGeom prst="rect">
            <a:avLst/>
          </a:prstGeom>
          <a:noFill/>
          <a:ln/>
        </p:spPr>
        <p:txBody>
          <a:bodyPr wrap="square" lIns="0" tIns="0" rIns="0" bIns="0" rtlCol="0" anchor="t"/>
          <a:lstStyle/>
          <a:p>
            <a:pPr marL="0" indent="0" algn="l">
              <a:lnSpc>
                <a:spcPts val="1875"/>
              </a:lnSpc>
              <a:buNone/>
            </a:pPr>
            <a:r>
              <a:rPr lang="en-US" sz="1875">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1875"/>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714375" y="1428750"/>
            <a:ext cx="7786688" cy="3143250"/>
          </a:xfrm>
          <a:prstGeom prst="rect">
            <a:avLst/>
          </a:prstGeom>
          <a:noFill/>
          <a:ln/>
        </p:spPr>
        <p:txBody>
          <a:bodyPr wrap="square" lIns="0" tIns="0" rIns="0" bIns="0" rtlCol="0" anchor="t"/>
          <a:lstStyle/>
          <a:p>
            <a:pPr marL="0" indent="0" algn="l">
              <a:lnSpc>
                <a:spcPts val="1238"/>
              </a:lnSpc>
              <a:buNone/>
            </a:pPr>
            <a:r>
              <a:rPr lang="en-US" sz="1125">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900"/>
            </a:br>
            <a:r>
              <a:rPr lang="en-US" sz="1125">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125">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125"/>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7734735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714375" y="1957661"/>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714375" y="2711397"/>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416075021"/>
      </p:ext>
    </p:extLst>
  </p:cSld>
  <p:clrMapOvr>
    <a:overrideClrMapping bg1="dk1" tx1="lt1" bg2="dk2" tx2="lt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9463" y="495300"/>
            <a:ext cx="5824538" cy="46482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714375" y="699837"/>
            <a:ext cx="2690562" cy="611839"/>
          </a:xfrm>
          <a:prstGeom prst="rect">
            <a:avLst/>
          </a:prstGeom>
        </p:spPr>
        <p:txBody>
          <a:bodyPr/>
          <a:lstStyle>
            <a:lvl1pPr marL="0" indent="0">
              <a:buNone/>
              <a:defRPr sz="375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714375" y="1453572"/>
            <a:ext cx="5876925" cy="336604"/>
          </a:xfrm>
          <a:prstGeom prst="rect">
            <a:avLst/>
          </a:prstGeom>
        </p:spPr>
        <p:txBody>
          <a:bodyPr/>
          <a:lstStyle>
            <a:lvl1pPr marL="0" indent="0">
              <a:buNone/>
              <a:defRPr sz="1875"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07214924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AE5E-0BE7-CD4F-BA07-18E761622B8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7333D9-6D32-184C-9EA4-293FB544A5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BC77AC-C1EC-584F-AD54-2DF7B700A56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0734E-2DA9-6D48-9B84-00C67EFA58B2}"/>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6" name="Footer Placeholder 5">
            <a:extLst>
              <a:ext uri="{FF2B5EF4-FFF2-40B4-BE49-F238E27FC236}">
                <a16:creationId xmlns:a16="http://schemas.microsoft.com/office/drawing/2014/main" id="{138A4564-6C74-B548-8F15-4ECCD717F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2EE01-86D3-604F-A6E5-4AFE5F07104B}"/>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28927304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44649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24533461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16361940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334213" y="4832856"/>
            <a:ext cx="4549664"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7619758" y="4617462"/>
            <a:ext cx="1524243" cy="526038"/>
          </a:xfrm>
          <a:prstGeom prst="rect">
            <a:avLst/>
          </a:prstGeom>
        </p:spPr>
      </p:pic>
      <p:pic>
        <p:nvPicPr>
          <p:cNvPr id="7" name="Picture 6">
            <a:extLst>
              <a:ext uri="{FF2B5EF4-FFF2-40B4-BE49-F238E27FC236}">
                <a16:creationId xmlns:a16="http://schemas.microsoft.com/office/drawing/2014/main" id="{CAB79975-2DC2-0EEF-6A99-E68AE0EEC01D}"/>
              </a:ext>
            </a:extLst>
          </p:cNvPr>
          <p:cNvPicPr>
            <a:picLocks noChangeAspect="1"/>
          </p:cNvPicPr>
          <p:nvPr userDrawn="1"/>
        </p:nvPicPr>
        <p:blipFill>
          <a:blip r:embed="rId3"/>
          <a:srcRect t="14" b="14"/>
          <a:stretch/>
        </p:blipFill>
        <p:spPr>
          <a:xfrm>
            <a:off x="6237784" y="4660043"/>
            <a:ext cx="1241634" cy="377532"/>
          </a:xfrm>
          <a:prstGeom prst="rect">
            <a:avLst/>
          </a:prstGeom>
        </p:spPr>
      </p:pic>
    </p:spTree>
    <p:extLst>
      <p:ext uri="{BB962C8B-B14F-4D97-AF65-F5344CB8AC3E}">
        <p14:creationId xmlns:p14="http://schemas.microsoft.com/office/powerpoint/2010/main" val="347912950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4585443" y="214312"/>
            <a:ext cx="4557713" cy="4929188"/>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53375" y="4791075"/>
            <a:ext cx="1042988" cy="200025"/>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750469" y="4833817"/>
            <a:ext cx="44649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7619758" y="4617462"/>
            <a:ext cx="1524243" cy="526038"/>
          </a:xfrm>
          <a:prstGeom prst="rect">
            <a:avLst/>
          </a:prstGeom>
        </p:spPr>
      </p:pic>
    </p:spTree>
    <p:extLst>
      <p:ext uri="{BB962C8B-B14F-4D97-AF65-F5344CB8AC3E}">
        <p14:creationId xmlns:p14="http://schemas.microsoft.com/office/powerpoint/2010/main" val="8206504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750469" y="4833817"/>
            <a:ext cx="3667125"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714375" y="4619383"/>
            <a:ext cx="2875757" cy="180725"/>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26886793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5891212" y="1023938"/>
            <a:ext cx="3252788" cy="4119563"/>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7619758" y="4619383"/>
            <a:ext cx="1524243" cy="524118"/>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232309" y="4833817"/>
            <a:ext cx="4566597" cy="95250"/>
          </a:xfrm>
          <a:prstGeom prst="rect">
            <a:avLst/>
          </a:prstGeom>
          <a:noFill/>
          <a:ln/>
        </p:spPr>
        <p:txBody>
          <a:bodyPr wrap="square" lIns="0" tIns="0" rIns="0" bIns="0" rtlCol="0" anchor="t"/>
          <a:lstStyle/>
          <a:p>
            <a:pPr marL="0" indent="0" algn="l">
              <a:lnSpc>
                <a:spcPts val="750"/>
              </a:lnSpc>
              <a:buNone/>
            </a:pPr>
            <a:r>
              <a:rPr lang="en-US" sz="750">
                <a:solidFill>
                  <a:srgbClr val="00305D"/>
                </a:solidFill>
                <a:latin typeface="Arial" panose="020B0604020202020204" pitchFamily="34" charset="0"/>
                <a:ea typeface="Arial Narrow" pitchFamily="34" charset="-122"/>
                <a:cs typeface="Arial" panose="020B0604020202020204" pitchFamily="34" charset="0"/>
              </a:rPr>
              <a:t>Content of this presentation is copyright and responsibility of the author. Permission is required for re-use.</a:t>
            </a:r>
            <a:endParaRPr lang="en-US" sz="750">
              <a:latin typeface="Arial" panose="020B0604020202020204" pitchFamily="34" charset="0"/>
              <a:cs typeface="Arial" panose="020B0604020202020204" pitchFamily="34" charset="0"/>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96215" y="4619383"/>
            <a:ext cx="2875757" cy="180725"/>
          </a:xfrm>
          <a:prstGeom prst="rect">
            <a:avLst/>
          </a:prstGeom>
        </p:spPr>
        <p:txBody>
          <a:bodyPr/>
          <a:lstStyle>
            <a:lvl1pPr marL="0" indent="0">
              <a:buNone/>
              <a:defRPr sz="750" b="1" i="0">
                <a:solidFill>
                  <a:srgbClr val="00305D"/>
                </a:solidFill>
                <a:latin typeface="Arial" panose="020B0604020202020204" pitchFamily="34" charset="0"/>
                <a:cs typeface="Arial"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panose="020B0604020202020204" pitchFamily="34" charset="0"/>
                <a:cs typeface="Arial"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28322232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0757233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714375" y="1751854"/>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34327333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3952875"/>
            <a:ext cx="9144000" cy="1190625"/>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77125" y="2286000"/>
            <a:ext cx="1666875" cy="1666875"/>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7619758" y="4619383"/>
            <a:ext cx="1524243" cy="524117"/>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714375" y="4418085"/>
            <a:ext cx="5876925" cy="256676"/>
          </a:xfrm>
          <a:prstGeom prst="rect">
            <a:avLst/>
          </a:prstGeom>
        </p:spPr>
        <p:txBody>
          <a:bodyPr/>
          <a:lstStyle>
            <a:lvl1pPr marL="0" indent="0">
              <a:buNone/>
              <a:defRPr sz="1315"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714375" y="1282583"/>
            <a:ext cx="6905383" cy="2109024"/>
          </a:xfrm>
          <a:prstGeom prst="rect">
            <a:avLst/>
          </a:prstGeom>
        </p:spPr>
        <p:txBody>
          <a:bodyPr/>
          <a:lstStyle>
            <a:lvl1pPr marL="0" indent="0" algn="l">
              <a:lnSpc>
                <a:spcPts val="1988"/>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1458365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666508" y="1738071"/>
            <a:ext cx="4051946" cy="2770833"/>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4709870" y="1738071"/>
            <a:ext cx="4037659" cy="2770833"/>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7619758" y="4619383"/>
            <a:ext cx="1524243" cy="524117"/>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991101"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Morbi </a:t>
            </a:r>
            <a:r>
              <a:rPr lang="en-US" sz="1500" err="1">
                <a:solidFill>
                  <a:srgbClr val="009BD8"/>
                </a:solidFill>
                <a:latin typeface="Arial Narrow Regular" pitchFamily="34" charset="0"/>
                <a:ea typeface="Arial Narrow Regular" pitchFamily="34" charset="-122"/>
                <a:cs typeface="Arial Narrow Regular" pitchFamily="34" charset="-120"/>
              </a:rPr>
              <a:t>faucibus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odio</a:t>
            </a:r>
            <a:r>
              <a:rPr lang="en-US" sz="1500">
                <a:solidFill>
                  <a:srgbClr val="009BD8"/>
                </a:solidFill>
                <a:latin typeface="Arial Narrow Regular" pitchFamily="34" charset="0"/>
                <a:ea typeface="Arial Narrow Regular" pitchFamily="34" charset="-122"/>
                <a:cs typeface="Arial Narrow Regular" pitchFamily="34" charset="-120"/>
              </a:rPr>
              <a:t> non </a:t>
            </a:r>
            <a:r>
              <a:rPr lang="en-US" sz="1500" err="1">
                <a:solidFill>
                  <a:srgbClr val="009BD8"/>
                </a:solidFill>
                <a:latin typeface="Arial Narrow Regular" pitchFamily="34" charset="0"/>
                <a:ea typeface="Arial Narrow Regular" pitchFamily="34" charset="-122"/>
                <a:cs typeface="Arial Narrow Regular" pitchFamily="34" charset="-120"/>
              </a:rPr>
              <a:t>orci</a:t>
            </a:r>
            <a:r>
              <a:rPr lang="en-US" sz="1500">
                <a:solidFill>
                  <a:srgbClr val="009BD8"/>
                </a:solidFill>
                <a:latin typeface="Arial Narrow Regular" pitchFamily="34" charset="0"/>
                <a:ea typeface="Arial Narrow Regular" pitchFamily="34" charset="-122"/>
                <a:cs typeface="Arial Narrow Regular" pitchFamily="34" charset="-120"/>
              </a:rPr>
              <a:t> maximus, sed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enim</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sollicitudin</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Pellentesque</a:t>
            </a:r>
            <a:r>
              <a:rPr lang="en-US" sz="1500">
                <a:solidFill>
                  <a:srgbClr val="009BD8"/>
                </a:solidFill>
                <a:latin typeface="Arial Narrow Regular" pitchFamily="34" charset="0"/>
                <a:ea typeface="Arial Narrow Regular" pitchFamily="34" charset="-122"/>
                <a:cs typeface="Arial Narrow Regular" pitchFamily="34" charset="-120"/>
              </a:rPr>
              <a:t> habitant </a:t>
            </a:r>
            <a:r>
              <a:rPr lang="en-US" sz="1500" err="1">
                <a:solidFill>
                  <a:srgbClr val="009BD8"/>
                </a:solidFill>
                <a:latin typeface="Arial Narrow Regular" pitchFamily="34" charset="0"/>
                <a:ea typeface="Arial Narrow Regular" pitchFamily="34" charset="-122"/>
                <a:cs typeface="Arial Narrow Regular" pitchFamily="34" charset="-120"/>
              </a:rPr>
              <a:t>morbi</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senectus</a:t>
            </a:r>
            <a:r>
              <a:rPr lang="en-US" sz="1500">
                <a:solidFill>
                  <a:srgbClr val="009BD8"/>
                </a:solidFill>
                <a:latin typeface="Arial Narrow Regular" pitchFamily="34" charset="0"/>
                <a:ea typeface="Arial Narrow Regular" pitchFamily="34" charset="-122"/>
                <a:cs typeface="Arial Narrow Regular" pitchFamily="34" charset="-120"/>
              </a:rPr>
              <a:t> et </a:t>
            </a:r>
            <a:r>
              <a:rPr lang="en-US" sz="1500" err="1">
                <a:solidFill>
                  <a:srgbClr val="009BD8"/>
                </a:solidFill>
                <a:latin typeface="Arial Narrow Regular" pitchFamily="34" charset="0"/>
                <a:ea typeface="Arial Narrow Regular" pitchFamily="34" charset="-122"/>
                <a:cs typeface="Arial Narrow Regular" pitchFamily="34" charset="-120"/>
              </a:rPr>
              <a:t>netus</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5045743"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5045743" y="2480828"/>
            <a:ext cx="3316205"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Morbi </a:t>
            </a:r>
            <a:r>
              <a:rPr lang="en-US" sz="1500" err="1">
                <a:solidFill>
                  <a:srgbClr val="009BD8"/>
                </a:solidFill>
                <a:latin typeface="Arial Narrow Regular" pitchFamily="34" charset="0"/>
                <a:ea typeface="Arial Narrow Regular" pitchFamily="34" charset="-122"/>
                <a:cs typeface="Arial Narrow Regular" pitchFamily="34" charset="-120"/>
              </a:rPr>
              <a:t>faucibus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odio</a:t>
            </a:r>
            <a:r>
              <a:rPr lang="en-US" sz="1500">
                <a:solidFill>
                  <a:srgbClr val="009BD8"/>
                </a:solidFill>
                <a:latin typeface="Arial Narrow Regular" pitchFamily="34" charset="0"/>
                <a:ea typeface="Arial Narrow Regular" pitchFamily="34" charset="-122"/>
                <a:cs typeface="Arial Narrow Regular" pitchFamily="34" charset="-120"/>
              </a:rPr>
              <a:t> non </a:t>
            </a:r>
            <a:r>
              <a:rPr lang="en-US" sz="1500" err="1">
                <a:solidFill>
                  <a:srgbClr val="009BD8"/>
                </a:solidFill>
                <a:latin typeface="Arial Narrow Regular" pitchFamily="34" charset="0"/>
                <a:ea typeface="Arial Narrow Regular" pitchFamily="34" charset="-122"/>
                <a:cs typeface="Arial Narrow Regular" pitchFamily="34" charset="-120"/>
              </a:rPr>
              <a:t>orci</a:t>
            </a:r>
            <a:r>
              <a:rPr lang="en-US" sz="1500">
                <a:solidFill>
                  <a:srgbClr val="009BD8"/>
                </a:solidFill>
                <a:latin typeface="Arial Narrow Regular" pitchFamily="34" charset="0"/>
                <a:ea typeface="Arial Narrow Regular" pitchFamily="34" charset="-122"/>
                <a:cs typeface="Arial Narrow Regular" pitchFamily="34" charset="-120"/>
              </a:rPr>
              <a:t> maximus, sed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enim</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sollicitudin</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Pellentesque</a:t>
            </a:r>
            <a:r>
              <a:rPr lang="en-US" sz="1500">
                <a:solidFill>
                  <a:srgbClr val="009BD8"/>
                </a:solidFill>
                <a:latin typeface="Arial Narrow Regular" pitchFamily="34" charset="0"/>
                <a:ea typeface="Arial Narrow Regular" pitchFamily="34" charset="-122"/>
                <a:cs typeface="Arial Narrow Regular" pitchFamily="34" charset="-120"/>
              </a:rPr>
              <a:t> habitant </a:t>
            </a:r>
            <a:r>
              <a:rPr lang="en-US" sz="1500" err="1">
                <a:solidFill>
                  <a:srgbClr val="009BD8"/>
                </a:solidFill>
                <a:latin typeface="Arial Narrow Regular" pitchFamily="34" charset="0"/>
                <a:ea typeface="Arial Narrow Regular" pitchFamily="34" charset="-122"/>
                <a:cs typeface="Arial Narrow Regular" pitchFamily="34" charset="-120"/>
              </a:rPr>
              <a:t>morbi</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tristique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senectus</a:t>
            </a:r>
            <a:r>
              <a:rPr lang="en-US" sz="1500">
                <a:solidFill>
                  <a:srgbClr val="009BD8"/>
                </a:solidFill>
                <a:latin typeface="Arial Narrow Regular" pitchFamily="34" charset="0"/>
                <a:ea typeface="Arial Narrow Regular" pitchFamily="34" charset="-122"/>
                <a:cs typeface="Arial Narrow Regular" pitchFamily="34" charset="-120"/>
              </a:rPr>
              <a:t> et </a:t>
            </a:r>
            <a:r>
              <a:rPr lang="en-US" sz="1500" err="1">
                <a:solidFill>
                  <a:srgbClr val="009BD8"/>
                </a:solidFill>
                <a:latin typeface="Arial Narrow Regular" pitchFamily="34" charset="0"/>
                <a:ea typeface="Arial Narrow Regular" pitchFamily="34" charset="-122"/>
                <a:cs typeface="Arial Narrow Regular" pitchFamily="34" charset="-120"/>
              </a:rPr>
              <a:t>netus</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660804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9DB5-10B0-D34B-B5A3-A5922A8F703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E7925B-00F9-0C4F-BE1A-C26B5CEC4EE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D90019-C2B7-5348-9221-055F22EC7FE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586E4-1C54-D348-A418-DB70466F024D}"/>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6" name="Footer Placeholder 5">
            <a:extLst>
              <a:ext uri="{FF2B5EF4-FFF2-40B4-BE49-F238E27FC236}">
                <a16:creationId xmlns:a16="http://schemas.microsoft.com/office/drawing/2014/main" id="{E59C6157-4D9C-984D-9C7B-6E1C3A068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00F04-4473-8E41-8D9F-2C1D2D5D0C28}"/>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105464366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666508" y="1738071"/>
            <a:ext cx="2699397" cy="2770833"/>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3357320" y="1738071"/>
            <a:ext cx="2699397" cy="2770833"/>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6048133" y="1738071"/>
            <a:ext cx="2699397" cy="2770833"/>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991101"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991102"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3686589"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3686590"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6381663" y="2023628"/>
            <a:ext cx="1427247"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6381663" y="2480828"/>
            <a:ext cx="2040857"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vulputate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eget</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nunc</a:t>
            </a:r>
            <a:r>
              <a:rPr lang="en-US" sz="1500">
                <a:solidFill>
                  <a:srgbClr val="009BD8"/>
                </a:solidFill>
                <a:latin typeface="Arial Narrow Regular" pitchFamily="34" charset="0"/>
                <a:ea typeface="Arial Narrow Regular" pitchFamily="34" charset="-122"/>
                <a:cs typeface="Arial Narrow Regular" pitchFamily="34" charset="-120"/>
              </a:rPr>
              <a:t> areas </a:t>
            </a:r>
            <a:r>
              <a:rPr lang="en-US" sz="1500" err="1">
                <a:solidFill>
                  <a:srgbClr val="009BD8"/>
                </a:solidFill>
                <a:latin typeface="Arial Narrow Regular" pitchFamily="34" charset="0"/>
                <a:ea typeface="Arial Narrow Regular" pitchFamily="34" charset="-122"/>
                <a:cs typeface="Arial Narrow Regular" pitchFamily="34" charset="-120"/>
              </a:rPr>
              <a:t>tumic</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1889979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7619758" y="4619383"/>
            <a:ext cx="1524243" cy="524117"/>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666508" y="1738071"/>
            <a:ext cx="2027884" cy="2770833"/>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2685808" y="1738071"/>
            <a:ext cx="2023122" cy="2770833"/>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4700345" y="1738071"/>
            <a:ext cx="2027884" cy="2770833"/>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6719646" y="1738071"/>
            <a:ext cx="2027883" cy="2770833"/>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714375" y="651477"/>
            <a:ext cx="5876925" cy="502539"/>
          </a:xfrm>
          <a:prstGeom prst="rect">
            <a:avLst/>
          </a:prstGeom>
        </p:spPr>
        <p:txBody>
          <a:bodyPr/>
          <a:lstStyle>
            <a:lvl1pPr marL="0" indent="0">
              <a:buNone/>
              <a:defRPr sz="2815" b="1" i="0">
                <a:solidFill>
                  <a:srgbClr val="00305D"/>
                </a:solidFill>
                <a:latin typeface="Arial" panose="020B0604020202020204" pitchFamily="34" charset="0"/>
                <a:cs typeface="Arial"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714375" y="1282622"/>
            <a:ext cx="5876925" cy="336604"/>
          </a:xfrm>
          <a:prstGeom prst="rect">
            <a:avLst/>
          </a:prstGeom>
        </p:spPr>
        <p:txBody>
          <a:bodyPr/>
          <a:lstStyle>
            <a:lvl1pPr marL="0" indent="0">
              <a:buNone/>
              <a:defRPr sz="1875" b="1" i="0">
                <a:solidFill>
                  <a:srgbClr val="00305D"/>
                </a:solidFill>
                <a:latin typeface="Arial" panose="020B0604020202020204" pitchFamily="34" charset="0"/>
                <a:cs typeface="Arial"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991102"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991102"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2997055"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2997055"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5018361"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5018361"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7051698" y="2023628"/>
            <a:ext cx="1379120" cy="274404"/>
          </a:xfrm>
          <a:prstGeom prst="rect">
            <a:avLst/>
          </a:prstGeom>
        </p:spPr>
        <p:txBody>
          <a:bodyPr/>
          <a:lstStyle>
            <a:lvl1pPr marL="0" indent="0">
              <a:buNone/>
              <a:defRPr sz="1500" b="0" i="0">
                <a:solidFill>
                  <a:srgbClr val="009BD9"/>
                </a:solidFill>
                <a:latin typeface="Arial" panose="020B0604020202020204" pitchFamily="34" charset="0"/>
                <a:cs typeface="Arial" panose="020B0604020202020204" pitchFamily="34" charset="0"/>
              </a:defRPr>
            </a:lvl1pPr>
          </a:lstStyle>
          <a:p>
            <a:pPr lvl="0"/>
            <a:r>
              <a:rPr lang="en-US" sz="15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7051698" y="2480828"/>
            <a:ext cx="1379120" cy="1706162"/>
          </a:xfrm>
          <a:prstGeom prst="rect">
            <a:avLst/>
          </a:prstGeom>
        </p:spPr>
        <p:txBody>
          <a:bodyPr/>
          <a:lstStyle>
            <a:lvl1pPr marL="0" indent="0">
              <a:lnSpc>
                <a:spcPts val="1625"/>
              </a:lnSpc>
              <a:spcBef>
                <a:spcPts val="0"/>
              </a:spcBef>
              <a:buNone/>
              <a:defRPr sz="1500" b="0" i="0">
                <a:solidFill>
                  <a:srgbClr val="009BD9"/>
                </a:solidFill>
                <a:latin typeface="Arial" panose="020B0604020202020204" pitchFamily="34" charset="0"/>
                <a:cs typeface="Arial" panose="020B0604020202020204" pitchFamily="34" charset="0"/>
              </a:defRPr>
            </a:lvl1pPr>
          </a:lstStyle>
          <a:p>
            <a:pPr lvl="0"/>
            <a:r>
              <a:rPr lang="en-US" sz="1500">
                <a:solidFill>
                  <a:srgbClr val="009BD8"/>
                </a:solidFill>
                <a:latin typeface="Arial Narrow Regular" pitchFamily="34" charset="0"/>
                <a:ea typeface="Arial Narrow Regular" pitchFamily="34" charset="-122"/>
                <a:cs typeface="Arial Narrow Regular" pitchFamily="34" charset="-120"/>
              </a:rPr>
              <a:t>In </a:t>
            </a:r>
            <a:r>
              <a:rPr lang="en-US" sz="1500" err="1">
                <a:solidFill>
                  <a:srgbClr val="009BD8"/>
                </a:solidFill>
                <a:latin typeface="Arial Narrow Regular" pitchFamily="34" charset="0"/>
                <a:ea typeface="Arial Narrow Regular" pitchFamily="34" charset="-122"/>
                <a:cs typeface="Arial Narrow Regular" pitchFamily="34" charset="-120"/>
              </a:rPr>
              <a:t>egestas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ipsum, ac tempus </a:t>
            </a:r>
            <a:r>
              <a:rPr lang="en-US" sz="1500" err="1">
                <a:solidFill>
                  <a:srgbClr val="009BD8"/>
                </a:solidFill>
                <a:latin typeface="Arial Narrow Regular" pitchFamily="34" charset="0"/>
                <a:ea typeface="Arial Narrow Regular" pitchFamily="34" charset="-122"/>
                <a:cs typeface="Arial Narrow Regular" pitchFamily="34" charset="-120"/>
              </a:rPr>
              <a:t>arcu</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porttitor</a:t>
            </a:r>
            <a:r>
              <a:rPr lang="en-US" sz="1500">
                <a:solidFill>
                  <a:srgbClr val="009BD8"/>
                </a:solidFill>
                <a:latin typeface="Arial Narrow Regular" pitchFamily="34" charset="0"/>
                <a:ea typeface="Arial Narrow Regular" pitchFamily="34" charset="-122"/>
                <a:cs typeface="Arial Narrow Regular" pitchFamily="34" charset="-120"/>
              </a:rPr>
              <a:t> sit </a:t>
            </a:r>
            <a:r>
              <a:rPr lang="en-US" sz="1500" err="1">
                <a:solidFill>
                  <a:srgbClr val="009BD8"/>
                </a:solidFill>
                <a:latin typeface="Arial Narrow Regular" pitchFamily="34" charset="0"/>
                <a:ea typeface="Arial Narrow Regular" pitchFamily="34" charset="-122"/>
                <a:cs typeface="Arial Narrow Regular" pitchFamily="34" charset="-120"/>
              </a:rPr>
              <a:t>amet</a:t>
            </a:r>
            <a:r>
              <a:rPr lang="en-US" sz="1500">
                <a:solidFill>
                  <a:srgbClr val="009BD8"/>
                </a:solidFill>
                <a:latin typeface="Arial Narrow Regular" pitchFamily="34" charset="0"/>
                <a:ea typeface="Arial Narrow Regular" pitchFamily="34" charset="-122"/>
                <a:cs typeface="Arial Narrow Regular" pitchFamily="34" charset="-120"/>
              </a:rPr>
              <a:t>. Cras non </a:t>
            </a:r>
            <a:r>
              <a:rPr lang="en-US" sz="1500" err="1">
                <a:solidFill>
                  <a:srgbClr val="009BD8"/>
                </a:solidFill>
                <a:latin typeface="Arial Narrow Regular" pitchFamily="34" charset="0"/>
                <a:ea typeface="Arial Narrow Regular" pitchFamily="34" charset="-122"/>
                <a:cs typeface="Arial Narrow Regular" pitchFamily="34" charset="-120"/>
              </a:rPr>
              <a:t>sagittis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felis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Phasellus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mauris</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massa</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ultrices</a:t>
            </a:r>
            <a:r>
              <a:rPr lang="en-US" sz="1500">
                <a:solidFill>
                  <a:srgbClr val="009BD8"/>
                </a:solidFill>
                <a:latin typeface="Arial Narrow Regular" pitchFamily="34" charset="0"/>
                <a:ea typeface="Arial Narrow Regular" pitchFamily="34" charset="-122"/>
                <a:cs typeface="Arial Narrow Regular" pitchFamily="34" charset="-120"/>
              </a:rPr>
              <a:t> ac </a:t>
            </a:r>
            <a:r>
              <a:rPr lang="en-US" sz="1500" err="1">
                <a:solidFill>
                  <a:srgbClr val="009BD8"/>
                </a:solidFill>
                <a:latin typeface="Arial Narrow Regular" pitchFamily="34" charset="0"/>
                <a:ea typeface="Arial Narrow Regular" pitchFamily="34" charset="-122"/>
                <a:cs typeface="Arial Narrow Regular" pitchFamily="34" charset="-120"/>
              </a:rPr>
              <a:t>posuere</a:t>
            </a:r>
            <a:r>
              <a:rPr lang="en-US" sz="1500">
                <a:solidFill>
                  <a:srgbClr val="009BD8"/>
                </a:solidFill>
                <a:latin typeface="Arial Narrow Regular" pitchFamily="34" charset="0"/>
                <a:ea typeface="Arial Narrow Regular" pitchFamily="34" charset="-122"/>
                <a:cs typeface="Arial Narrow Regular" pitchFamily="34" charset="-120"/>
              </a:rPr>
              <a:t> </a:t>
            </a:r>
            <a:r>
              <a:rPr lang="en-US" sz="1500" err="1">
                <a:solidFill>
                  <a:srgbClr val="009BD8"/>
                </a:solidFill>
                <a:latin typeface="Arial Narrow Regular" pitchFamily="34" charset="0"/>
                <a:ea typeface="Arial Narrow Regular" pitchFamily="34" charset="-122"/>
                <a:cs typeface="Arial Narrow Regular" pitchFamily="34" charset="-120"/>
              </a:rPr>
              <a:t>acebe</a:t>
            </a:r>
            <a:r>
              <a:rPr lang="en-US" sz="15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8390766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714375" y="651477"/>
            <a:ext cx="5565567" cy="502539"/>
          </a:xfrm>
          <a:prstGeom prst="rect">
            <a:avLst/>
          </a:prstGeom>
        </p:spPr>
        <p:txBody>
          <a:bodyPr/>
          <a:lstStyle>
            <a:lvl1pPr marL="0" indent="0">
              <a:buNone/>
              <a:defRPr sz="2815"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1665232" y="3471150"/>
            <a:ext cx="280031" cy="283764"/>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201039" y="3463738"/>
            <a:ext cx="280031" cy="283764"/>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714375" y="3463788"/>
            <a:ext cx="280031" cy="283764"/>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5978559" y="3017196"/>
            <a:ext cx="280031" cy="283764"/>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5472018" y="2982791"/>
            <a:ext cx="280031" cy="283764"/>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5033224" y="2994204"/>
            <a:ext cx="280031" cy="283764"/>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4564139" y="3011683"/>
            <a:ext cx="280031" cy="283764"/>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3604556" y="3024385"/>
            <a:ext cx="280031" cy="283764"/>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3116279" y="2999790"/>
            <a:ext cx="280031" cy="283764"/>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2626895" y="2993140"/>
            <a:ext cx="280031" cy="283764"/>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134147" y="2993140"/>
            <a:ext cx="280031" cy="283764"/>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1665232" y="2993140"/>
            <a:ext cx="280031" cy="283764"/>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201039" y="3010348"/>
            <a:ext cx="280031" cy="283764"/>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721093" y="3010348"/>
            <a:ext cx="280031" cy="283764"/>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5999912" y="2534596"/>
            <a:ext cx="280031" cy="283764"/>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5489340" y="2534596"/>
            <a:ext cx="280031" cy="283764"/>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5050546" y="2542859"/>
            <a:ext cx="280031" cy="283764"/>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4564631" y="2534596"/>
            <a:ext cx="280031" cy="283764"/>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4094912" y="2558290"/>
            <a:ext cx="280031" cy="283764"/>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3601501" y="2516577"/>
            <a:ext cx="280031" cy="283764"/>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3111446" y="2542859"/>
            <a:ext cx="280031" cy="283764"/>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2625590" y="2515130"/>
            <a:ext cx="280031" cy="283764"/>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144779" y="2515130"/>
            <a:ext cx="280031" cy="283764"/>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1676165" y="2515130"/>
            <a:ext cx="280031" cy="283764"/>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214504" y="2534596"/>
            <a:ext cx="280031" cy="283764"/>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733190" y="2534596"/>
            <a:ext cx="280031" cy="283764"/>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6010361" y="2081157"/>
            <a:ext cx="280031" cy="283764"/>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5547173" y="2051996"/>
            <a:ext cx="280031" cy="283764"/>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5036601" y="2073923"/>
            <a:ext cx="280031" cy="283764"/>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4554001" y="2081157"/>
            <a:ext cx="280031" cy="283764"/>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4077751" y="2081157"/>
            <a:ext cx="280031" cy="283764"/>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3616089" y="2093776"/>
            <a:ext cx="280031" cy="283764"/>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3139840" y="2073923"/>
            <a:ext cx="280031" cy="283764"/>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2650890" y="2063153"/>
            <a:ext cx="280031" cy="283764"/>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142890" y="2063153"/>
            <a:ext cx="280031" cy="283764"/>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1679340" y="2063153"/>
            <a:ext cx="280031" cy="283764"/>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204979" y="2063153"/>
            <a:ext cx="280031" cy="283764"/>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739540" y="2063153"/>
            <a:ext cx="280031" cy="283764"/>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6010723" y="1598556"/>
            <a:ext cx="280031" cy="283764"/>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5546489" y="1580553"/>
            <a:ext cx="280031" cy="283764"/>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5070240" y="1580553"/>
            <a:ext cx="280031" cy="283764"/>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4568590" y="1598556"/>
            <a:ext cx="280031" cy="283764"/>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4092340" y="1598556"/>
            <a:ext cx="280031" cy="283764"/>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3628790" y="1591323"/>
            <a:ext cx="280031" cy="283764"/>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3139840" y="1591323"/>
            <a:ext cx="280031" cy="283764"/>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4078224" y="3025477"/>
            <a:ext cx="280031" cy="283764"/>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2650890" y="1598556"/>
            <a:ext cx="280031" cy="283764"/>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161940" y="1598556"/>
            <a:ext cx="280031" cy="283764"/>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1685690" y="1598556"/>
            <a:ext cx="280031" cy="283764"/>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209440" y="1598556"/>
            <a:ext cx="280031" cy="283764"/>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733190" y="1598556"/>
            <a:ext cx="280031" cy="283764"/>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7619758" y="4619383"/>
            <a:ext cx="1524243" cy="524117"/>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7972947" y="4803308"/>
            <a:ext cx="1091225" cy="207975"/>
          </a:xfrm>
          <a:prstGeom prst="rect">
            <a:avLst/>
          </a:prstGeom>
        </p:spPr>
      </p:pic>
    </p:spTree>
    <p:extLst>
      <p:ext uri="{BB962C8B-B14F-4D97-AF65-F5344CB8AC3E}">
        <p14:creationId xmlns:p14="http://schemas.microsoft.com/office/powerpoint/2010/main" val="1197193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722172" y="3776663"/>
            <a:ext cx="2681288" cy="914400"/>
          </a:xfrm>
          <a:prstGeom prst="rect">
            <a:avLst/>
          </a:prstGeom>
          <a:noFill/>
          <a:ln/>
        </p:spPr>
        <p:txBody>
          <a:bodyPr wrap="square" lIns="0" tIns="0" rIns="0" bIns="0" rtlCol="0" anchor="t"/>
          <a:lstStyle/>
          <a:p>
            <a:pPr marL="0" indent="0" algn="l">
              <a:lnSpc>
                <a:spcPts val="1200"/>
              </a:lnSpc>
              <a:buNone/>
            </a:pPr>
            <a:r>
              <a:rPr lang="en-US" sz="1125">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125">
                <a:solidFill>
                  <a:srgbClr val="FFFFFF"/>
                </a:solidFill>
                <a:latin typeface="Arial Narrow" pitchFamily="34" charset="0"/>
                <a:ea typeface="Arial Narrow" pitchFamily="34" charset="-122"/>
                <a:cs typeface="Arial Narrow" pitchFamily="34" charset="-120"/>
              </a:rPr>
              <a:t>Via Ginevra 4, CH-6900 Lugano</a:t>
            </a:r>
            <a:br>
              <a:rPr sz="900"/>
            </a:br>
            <a:r>
              <a:rPr lang="en-US" sz="1125">
                <a:solidFill>
                  <a:srgbClr val="FFFFFF"/>
                </a:solidFill>
                <a:latin typeface="Arial Narrow" pitchFamily="34" charset="0"/>
                <a:ea typeface="Arial Narrow" pitchFamily="34" charset="-122"/>
                <a:cs typeface="Arial Narrow" pitchFamily="34" charset="-120"/>
              </a:rPr>
              <a:t>T. +41 (0)91 973 19 00</a:t>
            </a:r>
            <a:br>
              <a:rPr sz="900"/>
            </a:br>
            <a:r>
              <a:rPr lang="en-US" sz="1125">
                <a:solidFill>
                  <a:srgbClr val="FFFFFF"/>
                </a:solidFill>
                <a:latin typeface="Arial Narrow" pitchFamily="34" charset="0"/>
                <a:ea typeface="Arial Narrow" pitchFamily="34" charset="-122"/>
                <a:cs typeface="Arial Narrow" pitchFamily="34" charset="-120"/>
              </a:rPr>
              <a:t>esmo@esmo.org</a:t>
            </a:r>
            <a:br>
              <a:rPr sz="900"/>
            </a:br>
            <a:r>
              <a:rPr lang="en-US" sz="1125">
                <a:solidFill>
                  <a:srgbClr val="FFFFFF"/>
                </a:solidFill>
                <a:latin typeface="Arial Narrow" pitchFamily="34" charset="0"/>
                <a:ea typeface="Arial Narrow" pitchFamily="34" charset="-122"/>
                <a:cs typeface="Arial Narrow" pitchFamily="34" charset="-120"/>
              </a:rPr>
              <a:t>
</a:t>
            </a:r>
            <a:r>
              <a:rPr lang="en-US" sz="1125">
                <a:solidFill>
                  <a:srgbClr val="FFFFFF"/>
                </a:solidFill>
                <a:latin typeface="Arial Narrow Bold" pitchFamily="34" charset="0"/>
                <a:ea typeface="Arial Narrow Bold" pitchFamily="34" charset="-122"/>
                <a:cs typeface="Arial Narrow Bold" pitchFamily="34" charset="-120"/>
              </a:rPr>
              <a:t>esmo.org</a:t>
            </a:r>
            <a:endParaRPr lang="en-US" sz="1125"/>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3443288" y="2265831"/>
            <a:ext cx="2257425" cy="611839"/>
          </a:xfrm>
          <a:prstGeom prst="rect">
            <a:avLst/>
          </a:prstGeom>
        </p:spPr>
        <p:txBody>
          <a:bodyPr/>
          <a:lstStyle>
            <a:lvl1pPr marL="0" indent="0" algn="ctr">
              <a:buNone/>
              <a:defRPr sz="375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722171" y="691855"/>
            <a:ext cx="2734430" cy="603545"/>
          </a:xfrm>
          <a:prstGeom prst="rect">
            <a:avLst/>
          </a:prstGeom>
        </p:spPr>
      </p:pic>
    </p:spTree>
    <p:extLst>
      <p:ext uri="{BB962C8B-B14F-4D97-AF65-F5344CB8AC3E}">
        <p14:creationId xmlns:p14="http://schemas.microsoft.com/office/powerpoint/2010/main" val="817952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1C9995C-7CDF-4567-BAD8-9133B7C5208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31614841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9995C-7CDF-4567-BAD8-9133B7C5208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15630186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9995C-7CDF-4567-BAD8-9133B7C5208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92746078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995C-7CDF-4567-BAD8-9133B7C5208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30971415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p:cNvSpPr>
            <a:spLocks noGrp="1"/>
          </p:cNvSpPr>
          <p:nvPr>
            <p:ph type="body" idx="1"/>
          </p:nvPr>
        </p:nvSpPr>
        <p:spPr>
          <a:xfrm>
            <a:off x="629841"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1"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9995C-7CDF-4567-BAD8-9133B7C5208B}"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25571193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9995C-7CDF-4567-BAD8-9133B7C5208B}"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1001353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C819-DAD2-D84F-8963-DAAD43249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E431CC-8BCD-FF41-A885-98C45B03AC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1E17A-1807-604B-AE10-AF41DA654E63}"/>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51E47EF9-8015-A448-B77A-4FC5F434A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11D8A-9EA8-3E4C-AE7B-B9B42437039E}"/>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37819382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9995C-7CDF-4567-BAD8-9133B7C5208B}"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11069786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1C9995C-7CDF-4567-BAD8-9133B7C5208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26486088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1C9995C-7CDF-4567-BAD8-9133B7C5208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35819703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9995C-7CDF-4567-BAD8-9133B7C5208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33222644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9995C-7CDF-4567-BAD8-9133B7C5208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FA788-0ED4-47F5-B2AC-E68A6CE0F794}" type="slidenum">
              <a:rPr lang="en-US" smtClean="0"/>
              <a:t>‹#›</a:t>
            </a:fld>
            <a:endParaRPr lang="en-US"/>
          </a:p>
        </p:txBody>
      </p:sp>
    </p:spTree>
    <p:extLst>
      <p:ext uri="{BB962C8B-B14F-4D97-AF65-F5344CB8AC3E}">
        <p14:creationId xmlns:p14="http://schemas.microsoft.com/office/powerpoint/2010/main" val="3807403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21DAC-64BE-0D41-B701-D51D08C39BC6}"/>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3FAC6-3690-4449-8A70-A90650B8259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566E-2EF1-C241-B421-00C3CBA348D8}"/>
              </a:ext>
            </a:extLst>
          </p:cNvPr>
          <p:cNvSpPr>
            <a:spLocks noGrp="1"/>
          </p:cNvSpPr>
          <p:nvPr>
            <p:ph type="dt" sz="half" idx="10"/>
          </p:nvPr>
        </p:nvSpPr>
        <p:spPr/>
        <p:txBody>
          <a:body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502F9F2E-00FD-FD4B-B919-34D749678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4E51A-CEDF-254E-89FD-5A1C5B5891F6}"/>
              </a:ext>
            </a:extLst>
          </p:cNvPr>
          <p:cNvSpPr>
            <a:spLocks noGrp="1"/>
          </p:cNvSpPr>
          <p:nvPr>
            <p:ph type="sldNum" sz="quarter" idx="12"/>
          </p:nvPr>
        </p:nvSpPr>
        <p:spPr/>
        <p:txBody>
          <a:bodyPr/>
          <a:lstStyle/>
          <a:p>
            <a:fld id="{7AA9D050-2A9A-F14E-BFAC-938D6664ECA2}" type="slidenum">
              <a:rPr lang="en-US" smtClean="0"/>
              <a:t>‹#›</a:t>
            </a:fld>
            <a:endParaRPr lang="en-US"/>
          </a:p>
        </p:txBody>
      </p:sp>
    </p:spTree>
    <p:extLst>
      <p:ext uri="{BB962C8B-B14F-4D97-AF65-F5344CB8AC3E}">
        <p14:creationId xmlns:p14="http://schemas.microsoft.com/office/powerpoint/2010/main" val="2085498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82F7-238F-214A-BBF8-2C47AE97CED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FCC7B6-B999-A342-BD1C-EC8EB3D0298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24657C-DA94-5146-94FD-37DCDE784AD2}"/>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F4B485EA-237C-2245-8B38-F2199210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48853-0A4C-3845-8BE3-491621B99E4C}"/>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3797275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A5FF-8D88-4C4D-8B17-01DA6363F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1A938-2E49-3845-BB05-350555CE8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90C79-ED45-7244-A34F-E22E33590914}"/>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9EA23703-AF0A-B24E-8448-4E4B12F50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57CE0-9DF6-1A4C-A162-36BBDA8E1E94}"/>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3455995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DF65-D498-3549-ACC8-26FA3AF5584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6C107D-9CEB-3646-B795-B515CD7B4F7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BD0EE-98ED-B442-9F33-CD38779F306F}"/>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BFCDDE09-4AAC-C945-8BF3-8479EFA48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4EDC4-5F42-F741-A411-29B850A0B466}"/>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4290221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DDD2-7274-7B4A-A8C9-5C68C3D5B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E4965-6969-F749-9EF4-A92A1797D07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9A598-5C98-484F-8096-8DEB5DA5B3B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6D4034-A592-294A-897E-0EF92917F2DC}"/>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6" name="Footer Placeholder 5">
            <a:extLst>
              <a:ext uri="{FF2B5EF4-FFF2-40B4-BE49-F238E27FC236}">
                <a16:creationId xmlns:a16="http://schemas.microsoft.com/office/drawing/2014/main" id="{EC3CB96A-CB72-4447-9FD5-4B51CCA2B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BDAC1-F16B-C74D-BEC0-7EB30D239F7B}"/>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1779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610369962"/>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5ED4-924B-7140-B400-71FFBCE690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88738B-ACD5-5D45-932F-71F29C50C53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F5C9E-C6A8-5440-B233-F735A51BBA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EC06EC-C727-024C-8498-98942C4DDA2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71BE4-6E09-9440-B9AD-0B8883A8FAC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046822-9C40-8543-88E0-5002702BA7CE}"/>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8" name="Footer Placeholder 7">
            <a:extLst>
              <a:ext uri="{FF2B5EF4-FFF2-40B4-BE49-F238E27FC236}">
                <a16:creationId xmlns:a16="http://schemas.microsoft.com/office/drawing/2014/main" id="{FC1AC43A-36C1-0F4B-BFC0-12EE0DDB6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D7B52D-8B75-7E4F-8139-3F9C0E9258D4}"/>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1821708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E079-01BE-204A-AF52-AED55E3F2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523980-918F-1749-9546-6CFEA7EE824A}"/>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4" name="Footer Placeholder 3">
            <a:extLst>
              <a:ext uri="{FF2B5EF4-FFF2-40B4-BE49-F238E27FC236}">
                <a16:creationId xmlns:a16="http://schemas.microsoft.com/office/drawing/2014/main" id="{E2B84A26-8951-0046-B517-8974BE00D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D32EF4-F7D6-0A40-B7C9-BF95C64E2684}"/>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2198556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912EE5-45BA-D84A-BBBF-6D92E3F5B584}"/>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3" name="Footer Placeholder 2">
            <a:extLst>
              <a:ext uri="{FF2B5EF4-FFF2-40B4-BE49-F238E27FC236}">
                <a16:creationId xmlns:a16="http://schemas.microsoft.com/office/drawing/2014/main" id="{E6342527-2EA5-0F4A-8658-225BF7921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04E24E-0929-9148-9DEC-557641472772}"/>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739321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FD1A-937F-4F42-82BB-84490E7871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EE7B22-EF97-DF45-BCF3-7B331EEFF7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78DF39-0C8E-1E44-A345-83E62D7582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3B7459-12EF-3848-A452-A1B0C5437A58}"/>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6" name="Footer Placeholder 5">
            <a:extLst>
              <a:ext uri="{FF2B5EF4-FFF2-40B4-BE49-F238E27FC236}">
                <a16:creationId xmlns:a16="http://schemas.microsoft.com/office/drawing/2014/main" id="{33C30F82-4679-7541-84D3-5EC4BB4CA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B17EF-3C5A-0B45-A6A8-665743BCD8FA}"/>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3040572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1EC7-D444-7443-B6AA-D9D9BFEE08F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4A920F-A869-5A42-A462-04EBD23B73D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A902210-EFEB-F74E-AD3B-3E5D901E2D3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05BDFA-B914-9A4E-A373-12F4412FEE42}"/>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6" name="Footer Placeholder 5">
            <a:extLst>
              <a:ext uri="{FF2B5EF4-FFF2-40B4-BE49-F238E27FC236}">
                <a16:creationId xmlns:a16="http://schemas.microsoft.com/office/drawing/2014/main" id="{307070E7-C8BD-F348-B7E9-92C8DA216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E491-3ED7-FD40-8704-0CEDEA19AB10}"/>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2289721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A4C9-E282-2340-967E-3B85357916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67620B-9EB1-0848-B3F0-CB0C75018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D6462-AB6B-6849-81AA-A636696474E9}"/>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C4CB0E86-E91D-B34E-801B-D243A5DA7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A8031-FEC2-2D47-B0B0-BDA86CBBB9E1}"/>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3218606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A0628-DD2C-3949-90A1-FBBE9D3FA39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549880-2B9F-B448-81D0-E6299B355CA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B2C65-5274-0D41-A847-00BB29049F60}"/>
              </a:ext>
            </a:extLst>
          </p:cNvPr>
          <p:cNvSpPr>
            <a:spLocks noGrp="1"/>
          </p:cNvSpPr>
          <p:nvPr>
            <p:ph type="dt" sz="half" idx="10"/>
          </p:nvPr>
        </p:nvSpPr>
        <p:spPr/>
        <p:txBody>
          <a:body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51D23566-01DE-E947-9AE4-AF0F9E915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EE302-1AC0-9742-B05D-955195933C23}"/>
              </a:ext>
            </a:extLst>
          </p:cNvPr>
          <p:cNvSpPr>
            <a:spLocks noGrp="1"/>
          </p:cNvSpPr>
          <p:nvPr>
            <p:ph type="sldNum" sz="quarter" idx="12"/>
          </p:nvPr>
        </p:nvSpPr>
        <p:spPr/>
        <p:txBody>
          <a:bodyPr/>
          <a:lstStyle/>
          <a:p>
            <a:fld id="{4B7DAEC2-BCCB-A049-AB89-E932A25751A2}" type="slidenum">
              <a:rPr lang="en-US" smtClean="0"/>
              <a:t>‹#›</a:t>
            </a:fld>
            <a:endParaRPr lang="en-US"/>
          </a:p>
        </p:txBody>
      </p:sp>
    </p:spTree>
    <p:extLst>
      <p:ext uri="{BB962C8B-B14F-4D97-AF65-F5344CB8AC3E}">
        <p14:creationId xmlns:p14="http://schemas.microsoft.com/office/powerpoint/2010/main" val="3743271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4730" y="129193"/>
            <a:ext cx="2073065" cy="762126"/>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2536099" y="344632"/>
            <a:ext cx="6227381" cy="381063"/>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310049" y="747635"/>
            <a:ext cx="8446197" cy="381063"/>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310049" y="1333295"/>
            <a:ext cx="8446197" cy="3465573"/>
          </a:xfrm>
          <a:prstGeom prst="rect">
            <a:avLst/>
          </a:prstGeom>
        </p:spPr>
        <p:txBody>
          <a:bodyPr/>
          <a:lstStyle>
            <a:lvl1pPr>
              <a:defRPr sz="15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009047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66700" y="1124730"/>
            <a:ext cx="8056800" cy="3010220"/>
          </a:xfrm>
        </p:spPr>
        <p:txBody>
          <a:bodyPr>
            <a:noAutofit/>
          </a:bodyPr>
          <a:lstStyle>
            <a:lvl1pPr marL="228594" indent="-228594">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266699" y="182180"/>
            <a:ext cx="8559585" cy="415499"/>
          </a:xfrm>
        </p:spPr>
        <p:txBody>
          <a:bodyPr anchor="b">
            <a:noAutofit/>
          </a:bodyPr>
          <a:lstStyle>
            <a:lvl1pPr>
              <a:defRPr sz="24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900"/>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119848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346824" y="1028701"/>
            <a:ext cx="8404457" cy="3419475"/>
          </a:xfrm>
        </p:spPr>
        <p:txBody>
          <a:bodyPr/>
          <a:lstStyle>
            <a:lvl1pPr marL="134538" indent="-134538">
              <a:spcAft>
                <a:spcPts val="900"/>
              </a:spcAft>
              <a:buClr>
                <a:schemeClr val="accent1"/>
              </a:buClr>
              <a:defRPr>
                <a:solidFill>
                  <a:schemeClr val="tx2"/>
                </a:solidFill>
              </a:defRPr>
            </a:lvl1pPr>
            <a:lvl2pPr marL="342892" indent="-134538">
              <a:spcAft>
                <a:spcPts val="900"/>
              </a:spcAft>
              <a:buClr>
                <a:schemeClr val="accent1"/>
              </a:buClr>
              <a:defRPr>
                <a:solidFill>
                  <a:schemeClr val="tx2"/>
                </a:solidFill>
              </a:defRPr>
            </a:lvl2pPr>
            <a:lvl3pPr marL="514337" indent="-134538">
              <a:spcAft>
                <a:spcPts val="900"/>
              </a:spcAft>
              <a:buClr>
                <a:schemeClr val="accent1"/>
              </a:buClr>
              <a:defRPr>
                <a:solidFill>
                  <a:schemeClr val="tx2"/>
                </a:solidFill>
              </a:defRPr>
            </a:lvl3pPr>
            <a:lvl4pPr marL="685783" indent="-134538">
              <a:spcAft>
                <a:spcPts val="900"/>
              </a:spcAft>
              <a:buClr>
                <a:schemeClr val="accent1"/>
              </a:buClr>
              <a:defRPr>
                <a:solidFill>
                  <a:schemeClr val="tx2"/>
                </a:solidFill>
              </a:defRPr>
            </a:lvl4pPr>
            <a:lvl5pPr marL="857228" indent="-134538">
              <a:spcAft>
                <a:spcPts val="9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8917983" y="4862514"/>
            <a:ext cx="226018" cy="273844"/>
          </a:xfrm>
        </p:spPr>
        <p:txBody>
          <a:bodyPr/>
          <a:lstStyle/>
          <a:p>
            <a:fld id="{357105BB-905F-4B3F-BC92-1E8CF651C411}" type="slidenum">
              <a:rPr lang="en-GB" smtClean="0"/>
              <a:pPr/>
              <a:t>‹#›</a:t>
            </a:fld>
            <a:endParaRPr lang="en-GB" dirty="0"/>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346823" y="316038"/>
            <a:ext cx="8404457" cy="527324"/>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346823" y="4683807"/>
            <a:ext cx="7831637" cy="270508"/>
          </a:xfrm>
          <a:prstGeom prst="rect">
            <a:avLst/>
          </a:prstGeom>
          <a:solidFill>
            <a:schemeClr val="bg1">
              <a:alpha val="25000"/>
            </a:schemeClr>
          </a:solidFill>
        </p:spPr>
        <p:txBody>
          <a:bodyPr anchor="b">
            <a:noAutofit/>
          </a:bodyPr>
          <a:lstStyle>
            <a:lvl1pPr marL="0" indent="0" algn="l">
              <a:spcBef>
                <a:spcPts val="0"/>
              </a:spcBef>
              <a:spcAft>
                <a:spcPts val="0"/>
              </a:spcAft>
              <a:buNone/>
              <a:defRPr sz="6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310208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17EB99-CAF6-2C45-8787-F7FDC1283E88}"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301987436"/>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C7367-95B9-CC46-91F5-AB20BC183242}"/>
              </a:ext>
            </a:extLst>
          </p:cNvPr>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CD54CE6-B8CC-48FA-B64F-7AE27BFA6E49}"/>
              </a:ext>
            </a:extLst>
          </p:cNvPr>
          <p:cNvSpPr>
            <a:spLocks noGrp="1"/>
          </p:cNvSpPr>
          <p:nvPr>
            <p:ph type="ctrTitle" hasCustomPrompt="1"/>
          </p:nvPr>
        </p:nvSpPr>
        <p:spPr>
          <a:xfrm>
            <a:off x="242047" y="193639"/>
            <a:ext cx="8641080" cy="2020109"/>
          </a:xfrm>
        </p:spPr>
        <p:txBody>
          <a:bodyPr anchor="b">
            <a:normAutofit/>
          </a:bodyPr>
          <a:lstStyle>
            <a:lvl1pPr algn="ctr">
              <a:lnSpc>
                <a:spcPct val="100000"/>
              </a:lnSpc>
              <a:defRPr sz="2550" b="1">
                <a:solidFill>
                  <a:schemeClr val="bg1"/>
                </a:solidFill>
                <a:latin typeface="Arial" panose="020B0604020202020204" pitchFamily="34" charset="0"/>
                <a:cs typeface="Arial" panose="020B0604020202020204" pitchFamily="34" charset="0"/>
              </a:defRPr>
            </a:lvl1pPr>
          </a:lstStyle>
          <a:p>
            <a:r>
              <a:rPr lang="en-US" dirty="0"/>
              <a:t>Oral Presentation Title</a:t>
            </a:r>
          </a:p>
        </p:txBody>
      </p:sp>
      <p:sp>
        <p:nvSpPr>
          <p:cNvPr id="3" name="Subtitle 2">
            <a:extLst>
              <a:ext uri="{FF2B5EF4-FFF2-40B4-BE49-F238E27FC236}">
                <a16:creationId xmlns:a16="http://schemas.microsoft.com/office/drawing/2014/main" id="{0C613AC9-12F9-4A4F-8DE9-1F9E454D4425}"/>
              </a:ext>
            </a:extLst>
          </p:cNvPr>
          <p:cNvSpPr>
            <a:spLocks noGrp="1"/>
          </p:cNvSpPr>
          <p:nvPr>
            <p:ph type="subTitle" idx="1" hasCustomPrompt="1"/>
          </p:nvPr>
        </p:nvSpPr>
        <p:spPr>
          <a:xfrm>
            <a:off x="242047" y="2221813"/>
            <a:ext cx="8641079" cy="866648"/>
          </a:xfrm>
        </p:spPr>
        <p:txBody>
          <a:bodyPr>
            <a:normAutofit/>
          </a:bodyPr>
          <a:lstStyle>
            <a:lvl1pPr marL="0" indent="0" algn="ctr">
              <a:lnSpc>
                <a:spcPct val="100000"/>
              </a:lnSpc>
              <a:buNone/>
              <a:defRPr sz="135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Authors</a:t>
            </a:r>
          </a:p>
        </p:txBody>
      </p:sp>
      <p:sp>
        <p:nvSpPr>
          <p:cNvPr id="6" name="Slide Number Placeholder 5">
            <a:extLst>
              <a:ext uri="{FF2B5EF4-FFF2-40B4-BE49-F238E27FC236}">
                <a16:creationId xmlns:a16="http://schemas.microsoft.com/office/drawing/2014/main" id="{2E00D6F3-F7A0-4570-877C-BC9CE21E28F3}"/>
              </a:ext>
            </a:extLst>
          </p:cNvPr>
          <p:cNvSpPr>
            <a:spLocks noGrp="1"/>
          </p:cNvSpPr>
          <p:nvPr>
            <p:ph type="sldNum" sz="quarter" idx="12"/>
          </p:nvPr>
        </p:nvSpPr>
        <p:spPr/>
        <p:txBody>
          <a:bodyPr/>
          <a:lstStyle>
            <a:lvl1pPr>
              <a:defRPr>
                <a:solidFill>
                  <a:schemeClr val="bg1"/>
                </a:solidFill>
              </a:defRPr>
            </a:lvl1pPr>
          </a:lstStyle>
          <a:p>
            <a:fld id="{E018F977-6C15-49B1-AA07-BEE9975E7737}" type="slidenum">
              <a:rPr lang="en-US" smtClean="0"/>
              <a:pPr/>
              <a:t>‹#›</a:t>
            </a:fld>
            <a:endParaRPr lang="en-US" dirty="0"/>
          </a:p>
        </p:txBody>
      </p:sp>
      <p:sp>
        <p:nvSpPr>
          <p:cNvPr id="19" name="Text Placeholder 18">
            <a:extLst>
              <a:ext uri="{FF2B5EF4-FFF2-40B4-BE49-F238E27FC236}">
                <a16:creationId xmlns:a16="http://schemas.microsoft.com/office/drawing/2014/main" id="{345E5192-CECC-D747-8E15-0CCEA9D9A0C0}"/>
              </a:ext>
            </a:extLst>
          </p:cNvPr>
          <p:cNvSpPr>
            <a:spLocks noGrp="1"/>
          </p:cNvSpPr>
          <p:nvPr>
            <p:ph type="body" sz="quarter" idx="13" hasCustomPrompt="1"/>
          </p:nvPr>
        </p:nvSpPr>
        <p:spPr>
          <a:xfrm>
            <a:off x="241698" y="3144715"/>
            <a:ext cx="8641556" cy="1024890"/>
          </a:xfrm>
        </p:spPr>
        <p:txBody>
          <a:bodyPr>
            <a:normAutofit/>
          </a:bodyPr>
          <a:lstStyle>
            <a:lvl1pPr marL="0" indent="0" algn="ctr">
              <a:lnSpc>
                <a:spcPct val="100000"/>
              </a:lnSpc>
              <a:buNone/>
              <a:defRPr sz="975">
                <a:solidFill>
                  <a:schemeClr val="bg1"/>
                </a:solidFill>
                <a:latin typeface="Arial" panose="020B0604020202020204" pitchFamily="34" charset="0"/>
                <a:cs typeface="Arial" panose="020B0604020202020204" pitchFamily="34" charset="0"/>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Affiliations</a:t>
            </a:r>
          </a:p>
        </p:txBody>
      </p:sp>
      <p:grpSp>
        <p:nvGrpSpPr>
          <p:cNvPr id="12" name="Group 11">
            <a:extLst>
              <a:ext uri="{FF2B5EF4-FFF2-40B4-BE49-F238E27FC236}">
                <a16:creationId xmlns:a16="http://schemas.microsoft.com/office/drawing/2014/main" id="{13320C7A-7450-45E6-96CD-113FD8BA4548}"/>
              </a:ext>
            </a:extLst>
          </p:cNvPr>
          <p:cNvGrpSpPr/>
          <p:nvPr userDrawn="1"/>
        </p:nvGrpSpPr>
        <p:grpSpPr>
          <a:xfrm>
            <a:off x="7667514" y="8981"/>
            <a:ext cx="1476486" cy="734515"/>
            <a:chOff x="0" y="5177142"/>
            <a:chExt cx="2940518" cy="1682621"/>
          </a:xfrm>
        </p:grpSpPr>
        <p:sp>
          <p:nvSpPr>
            <p:cNvPr id="13" name="Right Triangle 12">
              <a:extLst>
                <a:ext uri="{FF2B5EF4-FFF2-40B4-BE49-F238E27FC236}">
                  <a16:creationId xmlns:a16="http://schemas.microsoft.com/office/drawing/2014/main" id="{295D02AC-52EE-4F33-8426-CF6661671927}"/>
                </a:ext>
              </a:extLst>
            </p:cNvPr>
            <p:cNvSpPr/>
            <p:nvPr userDrawn="1"/>
          </p:nvSpPr>
          <p:spPr>
            <a:xfrm>
              <a:off x="0" y="5177142"/>
              <a:ext cx="2940518" cy="1680857"/>
            </a:xfrm>
            <a:prstGeom prst="rtTriangle">
              <a:avLst/>
            </a:prstGeom>
            <a:solidFill>
              <a:srgbClr val="81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ight Triangle 13">
              <a:extLst>
                <a:ext uri="{FF2B5EF4-FFF2-40B4-BE49-F238E27FC236}">
                  <a16:creationId xmlns:a16="http://schemas.microsoft.com/office/drawing/2014/main" id="{BB80C084-B54C-499F-9E70-8EF20E259441}"/>
                </a:ext>
              </a:extLst>
            </p:cNvPr>
            <p:cNvSpPr/>
            <p:nvPr userDrawn="1"/>
          </p:nvSpPr>
          <p:spPr>
            <a:xfrm>
              <a:off x="0" y="5236143"/>
              <a:ext cx="2940518" cy="16236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30606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2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476487" y="4767262"/>
            <a:ext cx="7221071" cy="376238"/>
          </a:xfrm>
        </p:spPr>
        <p:txBody>
          <a:bodyPr anchor="b">
            <a:normAutofit/>
          </a:bodyPr>
          <a:lstStyle>
            <a:lvl1pPr marL="0" indent="0">
              <a:buNone/>
              <a:defRPr sz="675">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1446294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59DE2B9D-68E6-3941-977E-D535683D4399}"/>
              </a:ext>
            </a:extLst>
          </p:cNvPr>
          <p:cNvPicPr>
            <a:picLocks noChangeAspect="1"/>
          </p:cNvPicPr>
          <p:nvPr/>
        </p:nvPicPr>
        <p:blipFill>
          <a:blip r:embed="rId2"/>
          <a:stretch>
            <a:fillRect/>
          </a:stretch>
        </p:blipFill>
        <p:spPr>
          <a:xfrm>
            <a:off x="466" y="0"/>
            <a:ext cx="9143534" cy="5143500"/>
          </a:xfrm>
          <a:prstGeom prst="rect">
            <a:avLst/>
          </a:prstGeom>
        </p:spPr>
      </p:pic>
      <p:sp>
        <p:nvSpPr>
          <p:cNvPr id="3" name="Text Placeholder 5">
            <a:extLst>
              <a:ext uri="{FF2B5EF4-FFF2-40B4-BE49-F238E27FC236}">
                <a16:creationId xmlns:a16="http://schemas.microsoft.com/office/drawing/2014/main" id="{CC384DCD-6A6D-0241-9672-C27967C73B82}"/>
              </a:ext>
            </a:extLst>
          </p:cNvPr>
          <p:cNvSpPr>
            <a:spLocks noGrp="1"/>
          </p:cNvSpPr>
          <p:nvPr>
            <p:ph type="body" sz="quarter" idx="10" hasCustomPrompt="1"/>
          </p:nvPr>
        </p:nvSpPr>
        <p:spPr>
          <a:xfrm>
            <a:off x="354870" y="1333295"/>
            <a:ext cx="3550307" cy="995517"/>
          </a:xfrm>
          <a:prstGeom prst="rect">
            <a:avLst/>
          </a:prstGeom>
        </p:spPr>
        <p:txBody>
          <a:bodyPr lIns="135478" tIns="67739" rIns="135478" bIns="67739"/>
          <a:lstStyle>
            <a:lvl1pPr marL="0" indent="0" algn="l">
              <a:buFontTx/>
              <a:buNone/>
              <a:defRPr sz="3600" b="1" i="0">
                <a:solidFill>
                  <a:srgbClr val="418E97"/>
                </a:solidFill>
                <a:latin typeface="Arial Narrow" panose="020B0606020202030204" pitchFamily="34" charset="0"/>
              </a:defRPr>
            </a:lvl1pPr>
          </a:lstStyle>
          <a:p>
            <a:pPr lvl="0"/>
            <a:r>
              <a:rPr lang="en-GB" dirty="0"/>
              <a:t>Title of the presentation</a:t>
            </a:r>
            <a:endParaRPr lang="x-none" dirty="0"/>
          </a:p>
        </p:txBody>
      </p:sp>
      <p:sp>
        <p:nvSpPr>
          <p:cNvPr id="4" name="Text Placeholder 7">
            <a:extLst>
              <a:ext uri="{FF2B5EF4-FFF2-40B4-BE49-F238E27FC236}">
                <a16:creationId xmlns:a16="http://schemas.microsoft.com/office/drawing/2014/main" id="{71DFFE38-B0A2-4440-BAE3-05A6E4C5F42C}"/>
              </a:ext>
            </a:extLst>
          </p:cNvPr>
          <p:cNvSpPr>
            <a:spLocks noGrp="1"/>
          </p:cNvSpPr>
          <p:nvPr>
            <p:ph type="body" sz="quarter" idx="11" hasCustomPrompt="1"/>
          </p:nvPr>
        </p:nvSpPr>
        <p:spPr>
          <a:xfrm>
            <a:off x="354870" y="2328812"/>
            <a:ext cx="3550307" cy="335133"/>
          </a:xfrm>
          <a:prstGeom prst="rect">
            <a:avLst/>
          </a:prstGeom>
        </p:spPr>
        <p:txBody>
          <a:bodyPr lIns="135478" tIns="67739" rIns="135478" bIns="67739"/>
          <a:lstStyle>
            <a:lvl1pPr marL="0" indent="0" algn="l">
              <a:buFontTx/>
              <a:buNone/>
              <a:defRPr sz="1800" b="0" i="0">
                <a:solidFill>
                  <a:srgbClr val="418E97"/>
                </a:solidFill>
                <a:latin typeface="Arial Narrow" panose="020B0606020202030204" pitchFamily="34" charset="0"/>
              </a:defRPr>
            </a:lvl1pPr>
          </a:lstStyle>
          <a:p>
            <a:pPr lvl="0"/>
            <a:r>
              <a:rPr lang="en-GB" dirty="0"/>
              <a:t>Subtitle of the presentation</a:t>
            </a:r>
            <a:endParaRPr lang="x-none" dirty="0"/>
          </a:p>
        </p:txBody>
      </p:sp>
      <p:sp>
        <p:nvSpPr>
          <p:cNvPr id="6" name="Text Placeholder 7">
            <a:extLst>
              <a:ext uri="{FF2B5EF4-FFF2-40B4-BE49-F238E27FC236}">
                <a16:creationId xmlns:a16="http://schemas.microsoft.com/office/drawing/2014/main" id="{54281579-8C94-4A07-92B9-E3755CB3B9DF}"/>
              </a:ext>
            </a:extLst>
          </p:cNvPr>
          <p:cNvSpPr>
            <a:spLocks noGrp="1"/>
          </p:cNvSpPr>
          <p:nvPr>
            <p:ph type="body" sz="quarter" idx="13" hasCustomPrompt="1"/>
          </p:nvPr>
        </p:nvSpPr>
        <p:spPr>
          <a:xfrm>
            <a:off x="354870" y="3665606"/>
            <a:ext cx="3550307" cy="335133"/>
          </a:xfrm>
          <a:prstGeom prst="rect">
            <a:avLst/>
          </a:prstGeom>
        </p:spPr>
        <p:txBody>
          <a:bodyPr lIns="135478" tIns="67739" rIns="135478" bIns="67739"/>
          <a:lstStyle>
            <a:lvl1pPr marL="0" indent="0" algn="l">
              <a:buFontTx/>
              <a:buNone/>
              <a:defRPr sz="1800" b="1" i="0">
                <a:solidFill>
                  <a:srgbClr val="418E97"/>
                </a:solidFill>
                <a:latin typeface="Arial Narrow" panose="020B0606020202030204" pitchFamily="34" charset="0"/>
              </a:defRPr>
            </a:lvl1pPr>
          </a:lstStyle>
          <a:p>
            <a:pPr lvl="0"/>
            <a:r>
              <a:rPr lang="en-GB" dirty="0"/>
              <a:t>Name of the speaker</a:t>
            </a:r>
          </a:p>
          <a:p>
            <a:pPr lvl="0"/>
            <a:endParaRPr lang="x-none" dirty="0"/>
          </a:p>
        </p:txBody>
      </p:sp>
      <p:sp>
        <p:nvSpPr>
          <p:cNvPr id="7" name="Text Placeholder 7">
            <a:extLst>
              <a:ext uri="{FF2B5EF4-FFF2-40B4-BE49-F238E27FC236}">
                <a16:creationId xmlns:a16="http://schemas.microsoft.com/office/drawing/2014/main" id="{8BB6DA70-F5FB-42FB-BF55-77602A1A4736}"/>
              </a:ext>
            </a:extLst>
          </p:cNvPr>
          <p:cNvSpPr>
            <a:spLocks noGrp="1"/>
          </p:cNvSpPr>
          <p:nvPr>
            <p:ph type="body" sz="quarter" idx="14" hasCustomPrompt="1"/>
          </p:nvPr>
        </p:nvSpPr>
        <p:spPr>
          <a:xfrm>
            <a:off x="354870" y="4000739"/>
            <a:ext cx="3550307" cy="335133"/>
          </a:xfrm>
          <a:prstGeom prst="rect">
            <a:avLst/>
          </a:prstGeom>
        </p:spPr>
        <p:txBody>
          <a:bodyPr lIns="135478" tIns="67739" rIns="135478" bIns="67739"/>
          <a:lstStyle>
            <a:lvl1pPr marL="0" indent="0" algn="l">
              <a:buFontTx/>
              <a:buNone/>
              <a:defRPr sz="1800" b="0" i="0">
                <a:solidFill>
                  <a:srgbClr val="418E97"/>
                </a:solidFill>
                <a:latin typeface="Arial Narrow" panose="020B0606020202030204" pitchFamily="34" charset="0"/>
              </a:defRPr>
            </a:lvl1pPr>
          </a:lstStyle>
          <a:p>
            <a:pPr lvl="0"/>
            <a:r>
              <a:rPr lang="en-GB" dirty="0"/>
              <a:t>Title and affiliation</a:t>
            </a:r>
          </a:p>
          <a:p>
            <a:pPr lvl="0"/>
            <a:endParaRPr lang="x-none" dirty="0"/>
          </a:p>
        </p:txBody>
      </p:sp>
    </p:spTree>
    <p:extLst>
      <p:ext uri="{BB962C8B-B14F-4D97-AF65-F5344CB8AC3E}">
        <p14:creationId xmlns:p14="http://schemas.microsoft.com/office/powerpoint/2010/main" val="2126962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0" y="129193"/>
            <a:ext cx="2073065" cy="762126"/>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2536099" y="344632"/>
            <a:ext cx="6227381" cy="381063"/>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310049" y="747635"/>
            <a:ext cx="8446197" cy="381063"/>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311949" y="1344137"/>
            <a:ext cx="8444299" cy="3524211"/>
          </a:xfrm>
          <a:prstGeom prst="rect">
            <a:avLst/>
          </a:prstGeom>
        </p:spPr>
        <p:txBody>
          <a:bodyPr/>
          <a:lstStyle>
            <a:lvl1pPr>
              <a:defRPr sz="1588">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3181680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264730" y="129193"/>
            <a:ext cx="2073065" cy="762126"/>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2536099" y="344632"/>
            <a:ext cx="6227381" cy="381063"/>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310049" y="747635"/>
            <a:ext cx="8446197" cy="381063"/>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4571999" y="1333295"/>
            <a:ext cx="4184247" cy="3465573"/>
          </a:xfrm>
          <a:prstGeom prst="rect">
            <a:avLst/>
          </a:prstGeom>
        </p:spPr>
        <p:txBody>
          <a:bodyPr/>
          <a:lstStyle>
            <a:lvl1pPr>
              <a:defRPr sz="15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310050" y="1333296"/>
            <a:ext cx="3976333" cy="3465765"/>
          </a:xfrm>
          <a:prstGeom prst="rect">
            <a:avLst/>
          </a:prstGeom>
        </p:spPr>
        <p:txBody>
          <a:bodyPr/>
          <a:lstStyle>
            <a:lvl1pPr>
              <a:defRPr lang="x-none" sz="1588"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770121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43F04-D4EC-DC42-AAE1-458BB12857A1}"/>
              </a:ext>
            </a:extLst>
          </p:cNvPr>
          <p:cNvCxnSpPr>
            <a:cxnSpLocks/>
          </p:cNvCxnSpPr>
          <p:nvPr userDrawn="1"/>
        </p:nvCxnSpPr>
        <p:spPr bwMode="auto">
          <a:xfrm>
            <a:off x="314325" y="870347"/>
            <a:ext cx="8515350" cy="0"/>
          </a:xfrm>
          <a:prstGeom prst="line">
            <a:avLst/>
          </a:prstGeom>
          <a:noFill/>
          <a:ln w="25400">
            <a:solidFill>
              <a:srgbClr val="17375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 name="Group 2">
            <a:extLst>
              <a:ext uri="{FF2B5EF4-FFF2-40B4-BE49-F238E27FC236}">
                <a16:creationId xmlns:a16="http://schemas.microsoft.com/office/drawing/2014/main" id="{20B4B3C6-1C01-2B46-A33E-DBDA5F72E06B}"/>
              </a:ext>
            </a:extLst>
          </p:cNvPr>
          <p:cNvGrpSpPr>
            <a:grpSpLocks/>
          </p:cNvGrpSpPr>
          <p:nvPr userDrawn="1"/>
        </p:nvGrpSpPr>
        <p:grpSpPr bwMode="auto">
          <a:xfrm>
            <a:off x="0" y="0"/>
            <a:ext cx="9144000" cy="5143500"/>
            <a:chOff x="0" y="1"/>
            <a:chExt cx="12192000" cy="6857999"/>
          </a:xfrm>
        </p:grpSpPr>
        <p:pic>
          <p:nvPicPr>
            <p:cNvPr id="6" name="Picture 3">
              <a:extLst>
                <a:ext uri="{FF2B5EF4-FFF2-40B4-BE49-F238E27FC236}">
                  <a16:creationId xmlns:a16="http://schemas.microsoft.com/office/drawing/2014/main" id="{60F69F9A-11B2-EB40-819E-B5DF31FDCA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79483" b="18347"/>
            <a:stretch>
              <a:fillRect/>
            </a:stretch>
          </p:blipFill>
          <p:spPr bwMode="auto">
            <a:xfrm>
              <a:off x="0" y="6709144"/>
              <a:ext cx="12192000" cy="14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3B2C655-2D2D-8E4C-81AB-E16F16B318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0621"/>
            <a:stretch>
              <a:fillRect/>
            </a:stretch>
          </p:blipFill>
          <p:spPr bwMode="auto">
            <a:xfrm>
              <a:off x="0" y="1"/>
              <a:ext cx="12192000" cy="544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Placeholder 4"/>
          <p:cNvSpPr>
            <a:spLocks noGrp="1"/>
          </p:cNvSpPr>
          <p:nvPr>
            <p:ph type="body" sz="quarter" idx="10"/>
          </p:nvPr>
        </p:nvSpPr>
        <p:spPr>
          <a:xfrm>
            <a:off x="314325" y="433800"/>
            <a:ext cx="8515350" cy="417498"/>
          </a:xfrm>
          <a:prstGeom prst="rect">
            <a:avLst/>
          </a:prstGeom>
        </p:spPr>
        <p:txBody>
          <a:bodyPr/>
          <a:lstStyle>
            <a:lvl1pPr marL="0" indent="0">
              <a:buNone/>
              <a:defRPr sz="2100">
                <a:solidFill>
                  <a:srgbClr val="18395E"/>
                </a:solidFill>
              </a:defRPr>
            </a:lvl1pPr>
            <a:lvl2pPr marL="0" indent="0">
              <a:spcBef>
                <a:spcPts val="1500"/>
              </a:spcBef>
              <a:spcAft>
                <a:spcPts val="375"/>
              </a:spcAft>
              <a:buNone/>
              <a:defRPr sz="1500">
                <a:solidFill>
                  <a:srgbClr val="52A9C1"/>
                </a:solidFill>
              </a:defRPr>
            </a:lvl2pPr>
            <a:lvl3pPr marL="0" indent="0">
              <a:spcBef>
                <a:spcPts val="0"/>
              </a:spcBef>
              <a:buNone/>
              <a:defRPr sz="1050">
                <a:solidFill>
                  <a:srgbClr val="18395E"/>
                </a:solidFill>
              </a:defRPr>
            </a:lvl3pPr>
            <a:lvl4pPr marL="0" indent="-89154">
              <a:buClr>
                <a:srgbClr val="52A9C1"/>
              </a:buClr>
              <a:buFont typeface="Arial"/>
              <a:buChar char="•"/>
              <a:defRPr sz="1050">
                <a:solidFill>
                  <a:srgbClr val="18395E"/>
                </a:solidFill>
              </a:defRPr>
            </a:lvl4pPr>
            <a:lvl5pPr marL="1371600" indent="0">
              <a:buNone/>
              <a:defRPr/>
            </a:lvl5pPr>
          </a:lstStyle>
          <a:p>
            <a:pPr lvl="0"/>
            <a:r>
              <a:rPr lang="en-US"/>
              <a:t>Click to edit Master text styles</a:t>
            </a:r>
          </a:p>
        </p:txBody>
      </p:sp>
      <p:sp>
        <p:nvSpPr>
          <p:cNvPr id="10" name="Content Placeholder 2"/>
          <p:cNvSpPr>
            <a:spLocks noGrp="1"/>
          </p:cNvSpPr>
          <p:nvPr>
            <p:ph sz="quarter" idx="11"/>
          </p:nvPr>
        </p:nvSpPr>
        <p:spPr>
          <a:xfrm>
            <a:off x="314326" y="897731"/>
            <a:ext cx="8515349" cy="3017044"/>
          </a:xfrm>
          <a:prstGeom prst="rect">
            <a:avLst/>
          </a:prstGeom>
        </p:spPr>
        <p:txBody>
          <a:bodyPr/>
          <a:lstStyle>
            <a:lvl1pPr marL="0" indent="0">
              <a:buNone/>
              <a:defRPr sz="1500">
                <a:solidFill>
                  <a:srgbClr val="52A9C1"/>
                </a:solidFill>
              </a:defRPr>
            </a:lvl1pPr>
            <a:lvl2pPr>
              <a:defRPr sz="1500">
                <a:solidFill>
                  <a:srgbClr val="18395E"/>
                </a:solidFill>
              </a:defRPr>
            </a:lvl2pPr>
            <a:lvl3pPr>
              <a:defRPr sz="1500">
                <a:solidFill>
                  <a:srgbClr val="18395E"/>
                </a:solidFill>
              </a:defRPr>
            </a:lvl3pPr>
            <a:lvl4pPr>
              <a:defRPr sz="1500">
                <a:solidFill>
                  <a:srgbClr val="18395E"/>
                </a:solidFill>
              </a:defRPr>
            </a:lvl4pPr>
            <a:lvl5pPr>
              <a:defRPr sz="1500">
                <a:solidFill>
                  <a:srgbClr val="1839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7959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475707" y="4600028"/>
            <a:ext cx="1746000" cy="341347"/>
          </a:xfrm>
          <a:prstGeom prst="rect">
            <a:avLst/>
          </a:prstGeom>
        </p:spPr>
      </p:pic>
    </p:spTree>
    <p:extLst>
      <p:ext uri="{BB962C8B-B14F-4D97-AF65-F5344CB8AC3E}">
        <p14:creationId xmlns:p14="http://schemas.microsoft.com/office/powerpoint/2010/main" val="1873783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453600" y="1383202"/>
            <a:ext cx="823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453600" y="402086"/>
            <a:ext cx="5254702" cy="4154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453600"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9" name="Picture 8" descr="A picture containing object, clock&#10;&#10;Description automatically generated">
            <a:extLst>
              <a:ext uri="{FF2B5EF4-FFF2-40B4-BE49-F238E27FC236}">
                <a16:creationId xmlns:a16="http://schemas.microsoft.com/office/drawing/2014/main" id="{699B2489-EBE9-4967-A2EB-B0E0B71F41F2}"/>
              </a:ext>
            </a:extLst>
          </p:cNvPr>
          <p:cNvPicPr>
            <a:picLocks noChangeAspect="1"/>
          </p:cNvPicPr>
          <p:nvPr userDrawn="1"/>
        </p:nvPicPr>
        <p:blipFill>
          <a:blip r:embed="rId2"/>
          <a:stretch>
            <a:fillRect/>
          </a:stretch>
        </p:blipFill>
        <p:spPr>
          <a:xfrm>
            <a:off x="475707" y="4600028"/>
            <a:ext cx="1746000" cy="341347"/>
          </a:xfrm>
          <a:prstGeom prst="rect">
            <a:avLst/>
          </a:prstGeom>
        </p:spPr>
      </p:pic>
    </p:spTree>
    <p:extLst>
      <p:ext uri="{BB962C8B-B14F-4D97-AF65-F5344CB8AC3E}">
        <p14:creationId xmlns:p14="http://schemas.microsoft.com/office/powerpoint/2010/main" val="885865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DS AZ_Title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04799" y="144000"/>
            <a:ext cx="8524875" cy="504000"/>
          </a:xfrm>
          <a:prstGeom prst="rect">
            <a:avLst/>
          </a:prstGeom>
        </p:spPr>
        <p:txBody>
          <a:bodyPr vert="horz" lIns="0"/>
          <a:lstStyle>
            <a:lvl1pPr algn="l">
              <a:defRPr sz="2800" b="1" baseline="0">
                <a:solidFill>
                  <a:schemeClr val="tx2"/>
                </a:solidFill>
                <a:latin typeface="Arial" pitchFamily="34" charset="0"/>
                <a:cs typeface="Arial" pitchFamily="34" charset="0"/>
              </a:defRPr>
            </a:lvl1pPr>
          </a:lstStyle>
          <a:p>
            <a:r>
              <a:rPr lang="en-GB" noProof="0" dirty="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305"/>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6583680" y="4766310"/>
            <a:ext cx="256032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304800" y="1200150"/>
            <a:ext cx="8534401" cy="3414714"/>
          </a:xfrm>
          <a:prstGeom prst="rect">
            <a:avLst/>
          </a:prstGeom>
        </p:spPr>
        <p:txBody>
          <a:bodyPr anchor="ctr"/>
          <a:lstStyle>
            <a:lvl1pPr marL="0" indent="0" algn="ctr">
              <a:buNone/>
              <a:defRPr sz="2400"/>
            </a:lvl1pPr>
          </a:lstStyle>
          <a:p>
            <a:pPr lvl="0"/>
            <a:r>
              <a:rPr lang="en-US" dirty="0"/>
              <a:t>Click to add content</a:t>
            </a:r>
          </a:p>
        </p:txBody>
      </p:sp>
      <p:grpSp>
        <p:nvGrpSpPr>
          <p:cNvPr id="11" name="グループ化 10"/>
          <p:cNvGrpSpPr/>
          <p:nvPr userDrawn="1"/>
        </p:nvGrpSpPr>
        <p:grpSpPr>
          <a:xfrm>
            <a:off x="222871" y="4796049"/>
            <a:ext cx="2126467" cy="339334"/>
            <a:chOff x="222870" y="4796048"/>
            <a:chExt cx="2126467" cy="339334"/>
          </a:xfrm>
        </p:grpSpPr>
        <p:pic>
          <p:nvPicPr>
            <p:cNvPr id="12" name="図 11"/>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4" name="Slide Number Placeholder 1">
            <a:extLst>
              <a:ext uri="{FF2B5EF4-FFF2-40B4-BE49-F238E27FC236}">
                <a16:creationId xmlns:a16="http://schemas.microsoft.com/office/drawing/2014/main" id="{6B1B64D5-8A59-4F87-8D8C-13C9E5FF1E03}"/>
              </a:ext>
            </a:extLst>
          </p:cNvPr>
          <p:cNvSpPr>
            <a:spLocks noGrp="1"/>
          </p:cNvSpPr>
          <p:nvPr>
            <p:ph type="sldNum" sz="quarter" idx="4"/>
          </p:nvPr>
        </p:nvSpPr>
        <p:spPr>
          <a:xfrm>
            <a:off x="8433675" y="4880611"/>
            <a:ext cx="396000" cy="151004"/>
          </a:xfrm>
          <a:prstGeom prst="rect">
            <a:avLst/>
          </a:prstGeom>
        </p:spPr>
        <p:txBody>
          <a:bodyPr/>
          <a:lstStyle>
            <a:lvl1pPr>
              <a:defRPr sz="750">
                <a:solidFill>
                  <a:schemeClr val="tx2"/>
                </a:solidFill>
              </a:defRPr>
            </a:lvl1pPr>
          </a:lstStyle>
          <a:p>
            <a:fld id="{3C4F54F3-C349-4609-AFEE-01462D5C7942}" type="slidenum">
              <a:rPr lang="en-GB" smtClean="0"/>
              <a:pPr/>
              <a:t>‹#›</a:t>
            </a:fld>
            <a:endParaRPr lang="en-GB" dirty="0"/>
          </a:p>
        </p:txBody>
      </p:sp>
      <p:sp>
        <p:nvSpPr>
          <p:cNvPr id="15" name="TextBox 14">
            <a:extLst>
              <a:ext uri="{FF2B5EF4-FFF2-40B4-BE49-F238E27FC236}">
                <a16:creationId xmlns:a16="http://schemas.microsoft.com/office/drawing/2014/main" id="{F71F817C-8CEF-4723-92E8-5027369E4085}"/>
              </a:ext>
            </a:extLst>
          </p:cNvPr>
          <p:cNvSpPr txBox="1"/>
          <p:nvPr userDrawn="1"/>
        </p:nvSpPr>
        <p:spPr>
          <a:xfrm>
            <a:off x="7807772" y="4857162"/>
            <a:ext cx="663964" cy="207749"/>
          </a:xfrm>
          <a:prstGeom prst="rect">
            <a:avLst/>
          </a:prstGeom>
          <a:noFill/>
        </p:spPr>
        <p:txBody>
          <a:bodyPr wrap="none" rtlCol="0" anchor="b">
            <a:spAutoFit/>
          </a:bodyPr>
          <a:lstStyle/>
          <a:p>
            <a:r>
              <a:rPr lang="en-US" sz="750" dirty="0">
                <a:solidFill>
                  <a:schemeClr val="tx2"/>
                </a:solidFill>
              </a:rPr>
              <a:t>Confidential</a:t>
            </a:r>
          </a:p>
        </p:txBody>
      </p:sp>
    </p:spTree>
    <p:extLst>
      <p:ext uri="{BB962C8B-B14F-4D97-AF65-F5344CB8AC3E}">
        <p14:creationId xmlns:p14="http://schemas.microsoft.com/office/powerpoint/2010/main" val="1536832581"/>
      </p:ext>
    </p:extLst>
  </p:cSld>
  <p:clrMapOvr>
    <a:masterClrMapping/>
  </p:clrMapOvr>
  <p:extLst>
    <p:ext uri="{DCECCB84-F9BA-43D5-87BE-67443E8EF086}">
      <p15:sldGuideLst xmlns:p15="http://schemas.microsoft.com/office/powerpoint/2012/main">
        <p15:guide id="1" orient="horz" pos="100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1599"/>
            <a:ext cx="82296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2584572" y="4895443"/>
            <a:ext cx="3044006" cy="248057"/>
          </a:xfrm>
        </p:spPr>
        <p:txBody>
          <a:bodyPr lIns="0" tIns="0" rIns="0" bIns="0" anchor="t"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6490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17EB99-CAF6-2C45-8787-F7FDC1283E88}"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062254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2986-7A61-346F-01D8-E6ABEDEB08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AFA6236-2242-870F-2D44-638619D4A1A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27BD0E-E284-B7BF-98D2-91A52823E25D}"/>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AA3BF524-D734-1EDE-EDF3-1EC22FE2D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BC327-152A-18C8-EC44-2A53A538625E}"/>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132987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7408-1012-2244-54ED-3A1AD7329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B3E93-83BD-7104-E3DA-C5E441F0C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8DD03-67F5-3FCB-6AB0-109A3FA2619A}"/>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D4DD5FB6-ADAD-B07F-5065-9FA4E6999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1E83D-6661-7E4A-39F3-39BE74BCF78C}"/>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349263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A552-76E8-2FB5-FAB2-597E3E7D2E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3F86A9-29A9-27DC-B0B1-C5CC266908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1BBF1-C161-BA2A-855E-9A9CCAC19860}"/>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3C29C491-50DB-A70A-C9E4-FB2BBAD58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F989C-FD49-10A6-B664-21AD1C43CD30}"/>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255434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74F5-8B3E-0583-7A45-791C15727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3777F-5470-4975-DA25-C103344D88C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5AA6B-7497-22D1-FA21-A1E0680D4F4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53470-2EED-4521-A07D-8376465B8E34}"/>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E433E60F-7CBC-64CF-11A4-E78052709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9DE0C-6592-E7AD-FBEC-BBB8D8B5104F}"/>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337160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EB1-C4CF-1257-D970-4FEF58F6D8F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9C6E37-822E-D7CE-A68F-DA0D47A2394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60993-D2C6-3060-3803-E7D467EFECE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89AB7-C76D-40E5-42E2-5519DEDD89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1AC9E-5C1B-4B58-178D-C9588B7281E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489BD9-8655-C777-D215-3F0D10FEA0B5}"/>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8" name="Footer Placeholder 7">
            <a:extLst>
              <a:ext uri="{FF2B5EF4-FFF2-40B4-BE49-F238E27FC236}">
                <a16:creationId xmlns:a16="http://schemas.microsoft.com/office/drawing/2014/main" id="{6880DB6E-FB63-17D7-CFB2-194A3DDA84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8A4A3-11A5-03CD-4B83-EDBDBD256D90}"/>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406054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E7B6-DFB3-0466-4DE0-7241A3628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08CB7-C425-32D6-EECD-9D2C969FDF12}"/>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4" name="Footer Placeholder 3">
            <a:extLst>
              <a:ext uri="{FF2B5EF4-FFF2-40B4-BE49-F238E27FC236}">
                <a16:creationId xmlns:a16="http://schemas.microsoft.com/office/drawing/2014/main" id="{24D0B398-F2FA-34CF-6875-7F3DD1BF28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0B4876-8A4E-C69D-B7A5-3BBE040715D9}"/>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3977238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9DF2C5-DF71-5652-8EFB-11E5EC0AEC66}"/>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3" name="Footer Placeholder 2">
            <a:extLst>
              <a:ext uri="{FF2B5EF4-FFF2-40B4-BE49-F238E27FC236}">
                <a16:creationId xmlns:a16="http://schemas.microsoft.com/office/drawing/2014/main" id="{0BBBC610-0D9B-1987-31E2-84CF871AD0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F0889A-2C8A-3B4D-F419-B4888D588006}"/>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135262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8051-51D0-201F-8DD3-9139C49618C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3C6B581-C009-DEEF-1F2A-EDE59FFD7D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E874B-75F0-1A69-841E-8DBF25BBE2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EFC6C0-96C8-004E-DC11-030212901813}"/>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989B8131-5F7E-8E97-85D7-7BC3538B2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0CFC5-F0D5-9DEF-14A3-A4E9AB266396}"/>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914788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BCDF-2308-D712-633D-A3B3E1C71D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9B2515-202A-91E7-E186-3F5E9E6E721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364C7EF-7CE7-4BE4-152F-E6DA59D90D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51118B-33BB-2179-F2E2-DA1F653905E8}"/>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5804DD0D-EC12-CE5C-C343-365EE5992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01ED5-FB4B-A9E1-5878-B9D19DE89BBE}"/>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120177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FC03-0877-9D89-FAF5-01C8A6D28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0B9452-34BD-1991-12E7-70CFD54D7A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A15E9-3066-CF5B-FA64-6039A7DBDAF7}"/>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06673167-8D30-ABE0-6C85-01B898417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0556F-AE80-730F-F42F-1CD7221AFDFF}"/>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77289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7EB99-CAF6-2C45-8787-F7FDC1283E88}"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lgn="ctr"/>
            <a:r>
              <a:rPr lang="en-US" sz="675">
                <a:solidFill>
                  <a:schemeClr val="tx1"/>
                </a:solidFill>
              </a:rPr>
              <a:t>San Antonio Breast Cancer Symposium, December 6-10,2016</a:t>
            </a:r>
            <a:endParaRPr lang="en-US" sz="675" dirty="0">
              <a:solidFill>
                <a:schemeClr val="tx1"/>
              </a:solidFill>
            </a:endParaRPr>
          </a:p>
        </p:txBody>
      </p:sp>
      <p:sp>
        <p:nvSpPr>
          <p:cNvPr id="5" name="Slide Number Placeholder 5">
            <a:extLst>
              <a:ext uri="{FF2B5EF4-FFF2-40B4-BE49-F238E27FC236}">
                <a16:creationId xmlns:a16="http://schemas.microsoft.com/office/drawing/2014/main" id="{0D8079E0-1CF1-B44C-8D5D-4A9C9CA859AE}"/>
              </a:ext>
            </a:extLst>
          </p:cNvPr>
          <p:cNvSpPr txBox="1">
            <a:spLocks/>
          </p:cNvSpPr>
          <p:nvPr userDrawn="1"/>
        </p:nvSpPr>
        <p:spPr>
          <a:xfrm>
            <a:off x="381000" y="0"/>
            <a:ext cx="8229600" cy="273844"/>
          </a:xfrm>
          <a:prstGeom prst="rect">
            <a:avLst/>
          </a:prstGeom>
        </p:spPr>
        <p:txBody>
          <a:bodyPr/>
          <a:lstStyle>
            <a:lvl1pPr>
              <a:defRPr sz="1050"/>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06643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584FF-9A31-D74D-5354-6C7D0E91DA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EE959-382B-24FB-8935-BD518D5CA42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EB731-F5E0-0295-EC12-889E591355DA}"/>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13084A5C-B9A3-3D89-3618-26957646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DDCF3-4092-A066-E435-7C24F503348A}"/>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707757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2986-7A61-346F-01D8-E6ABEDEB08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AFA6236-2242-870F-2D44-638619D4A1A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27BD0E-E284-B7BF-98D2-91A52823E25D}"/>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AA3BF524-D734-1EDE-EDF3-1EC22FE2D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BC327-152A-18C8-EC44-2A53A538625E}"/>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96672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7408-1012-2244-54ED-3A1AD7329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B3E93-83BD-7104-E3DA-C5E441F0C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8DD03-67F5-3FCB-6AB0-109A3FA2619A}"/>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D4DD5FB6-ADAD-B07F-5065-9FA4E6999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1E83D-6661-7E4A-39F3-39BE74BCF78C}"/>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139408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A552-76E8-2FB5-FAB2-597E3E7D2E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3F86A9-29A9-27DC-B0B1-C5CC266908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1BBF1-C161-BA2A-855E-9A9CCAC19860}"/>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3C29C491-50DB-A70A-C9E4-FB2BBAD58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F989C-FD49-10A6-B664-21AD1C43CD30}"/>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241672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74F5-8B3E-0583-7A45-791C15727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3777F-5470-4975-DA25-C103344D88C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5AA6B-7497-22D1-FA21-A1E0680D4F4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53470-2EED-4521-A07D-8376465B8E34}"/>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E433E60F-7CBC-64CF-11A4-E78052709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9DE0C-6592-E7AD-FBEC-BBB8D8B5104F}"/>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3626420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EB1-C4CF-1257-D970-4FEF58F6D8F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9C6E37-822E-D7CE-A68F-DA0D47A2394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60993-D2C6-3060-3803-E7D467EFECE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89AB7-C76D-40E5-42E2-5519DEDD89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1AC9E-5C1B-4B58-178D-C9588B7281E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489BD9-8655-C777-D215-3F0D10FEA0B5}"/>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8" name="Footer Placeholder 7">
            <a:extLst>
              <a:ext uri="{FF2B5EF4-FFF2-40B4-BE49-F238E27FC236}">
                <a16:creationId xmlns:a16="http://schemas.microsoft.com/office/drawing/2014/main" id="{6880DB6E-FB63-17D7-CFB2-194A3DDA84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8A4A3-11A5-03CD-4B83-EDBDBD256D90}"/>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3214672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E7B6-DFB3-0466-4DE0-7241A3628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08CB7-C425-32D6-EECD-9D2C969FDF12}"/>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4" name="Footer Placeholder 3">
            <a:extLst>
              <a:ext uri="{FF2B5EF4-FFF2-40B4-BE49-F238E27FC236}">
                <a16:creationId xmlns:a16="http://schemas.microsoft.com/office/drawing/2014/main" id="{24D0B398-F2FA-34CF-6875-7F3DD1BF28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0B4876-8A4E-C69D-B7A5-3BBE040715D9}"/>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812691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9DF2C5-DF71-5652-8EFB-11E5EC0AEC66}"/>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3" name="Footer Placeholder 2">
            <a:extLst>
              <a:ext uri="{FF2B5EF4-FFF2-40B4-BE49-F238E27FC236}">
                <a16:creationId xmlns:a16="http://schemas.microsoft.com/office/drawing/2014/main" id="{0BBBC610-0D9B-1987-31E2-84CF871AD0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F0889A-2C8A-3B4D-F419-B4888D588006}"/>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085077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8051-51D0-201F-8DD3-9139C49618C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3C6B581-C009-DEEF-1F2A-EDE59FFD7D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E874B-75F0-1A69-841E-8DBF25BBE2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EFC6C0-96C8-004E-DC11-030212901813}"/>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989B8131-5F7E-8E97-85D7-7BC3538B2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0CFC5-F0D5-9DEF-14A3-A4E9AB266396}"/>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3919506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BCDF-2308-D712-633D-A3B3E1C71D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9B2515-202A-91E7-E186-3F5E9E6E721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364C7EF-7CE7-4BE4-152F-E6DA59D90D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51118B-33BB-2179-F2E2-DA1F653905E8}"/>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6" name="Footer Placeholder 5">
            <a:extLst>
              <a:ext uri="{FF2B5EF4-FFF2-40B4-BE49-F238E27FC236}">
                <a16:creationId xmlns:a16="http://schemas.microsoft.com/office/drawing/2014/main" id="{5804DD0D-EC12-CE5C-C343-365EE5992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01ED5-FB4B-A9E1-5878-B9D19DE89BBE}"/>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363260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07906657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FC03-0877-9D89-FAF5-01C8A6D28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0B9452-34BD-1991-12E7-70CFD54D7A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A15E9-3066-CF5B-FA64-6039A7DBDAF7}"/>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06673167-8D30-ABE0-6C85-01B898417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0556F-AE80-730F-F42F-1CD7221AFDFF}"/>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18850540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584FF-9A31-D74D-5354-6C7D0E91DA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EE959-382B-24FB-8935-BD518D5CA42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EB731-F5E0-0295-EC12-889E591355DA}"/>
              </a:ext>
            </a:extLst>
          </p:cNvPr>
          <p:cNvSpPr>
            <a:spLocks noGrp="1"/>
          </p:cNvSpPr>
          <p:nvPr>
            <p:ph type="dt" sz="half" idx="10"/>
          </p:nvPr>
        </p:nvSpPr>
        <p:spPr/>
        <p:txBody>
          <a:bodyPr/>
          <a:lstStyle/>
          <a:p>
            <a:fld id="{C6F70576-C71B-477F-95E6-B4758D562196}" type="datetimeFigureOut">
              <a:rPr lang="en-US" smtClean="0"/>
              <a:t>11/7/2025</a:t>
            </a:fld>
            <a:endParaRPr lang="en-US"/>
          </a:p>
        </p:txBody>
      </p:sp>
      <p:sp>
        <p:nvSpPr>
          <p:cNvPr id="5" name="Footer Placeholder 4">
            <a:extLst>
              <a:ext uri="{FF2B5EF4-FFF2-40B4-BE49-F238E27FC236}">
                <a16:creationId xmlns:a16="http://schemas.microsoft.com/office/drawing/2014/main" id="{13084A5C-B9A3-3D89-3618-26957646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DDCF3-4092-A066-E435-7C24F503348A}"/>
              </a:ext>
            </a:extLst>
          </p:cNvPr>
          <p:cNvSpPr>
            <a:spLocks noGrp="1"/>
          </p:cNvSpPr>
          <p:nvPr>
            <p:ph type="sldNum" sz="quarter" idx="12"/>
          </p:nvPr>
        </p:nvSpPr>
        <p:spPr/>
        <p:txBody>
          <a:bodyPr/>
          <a:lstStyle/>
          <a:p>
            <a:fld id="{A4DD826F-B7E2-4BD5-BED2-F289FDEC76EF}" type="slidenum">
              <a:rPr lang="en-US" smtClean="0"/>
              <a:t>‹#›</a:t>
            </a:fld>
            <a:endParaRPr lang="en-US"/>
          </a:p>
        </p:txBody>
      </p:sp>
    </p:spTree>
    <p:extLst>
      <p:ext uri="{BB962C8B-B14F-4D97-AF65-F5344CB8AC3E}">
        <p14:creationId xmlns:p14="http://schemas.microsoft.com/office/powerpoint/2010/main" val="2322980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367119" y="1614329"/>
            <a:ext cx="8409764" cy="2700000"/>
          </a:xfrm>
          <a:prstGeom prst="rect">
            <a:avLst/>
          </a:prstGeom>
        </p:spPr>
        <p:txBody>
          <a:bodyPr>
            <a:noAutofit/>
          </a:bodyPr>
          <a:lstStyle>
            <a:lvl1pPr marL="0" indent="0">
              <a:buNone/>
              <a:defRPr sz="1600" baseline="0">
                <a:solidFill>
                  <a:srgbClr val="9C4997"/>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359999" y="485244"/>
            <a:ext cx="8409765" cy="432000"/>
          </a:xfrm>
          <a:prstGeom prst="rect">
            <a:avLst/>
          </a:prstGeom>
        </p:spPr>
        <p:txBody>
          <a:bodyPr anchor="t">
            <a:noAutofit/>
          </a:bodyPr>
          <a:lstStyle>
            <a:lvl1pPr algn="l">
              <a:lnSpc>
                <a:spcPct val="80000"/>
              </a:lnSpc>
              <a:defRPr sz="2800" b="1" i="0" cap="all">
                <a:solidFill>
                  <a:srgbClr val="EA558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359999" y="917244"/>
            <a:ext cx="8409765" cy="450000"/>
          </a:xfrm>
          <a:prstGeom prst="rect">
            <a:avLst/>
          </a:prstGeom>
        </p:spPr>
        <p:txBody>
          <a:bodyPr anchor="t">
            <a:noAutofit/>
          </a:bodyPr>
          <a:lstStyle>
            <a:lvl1pPr marL="0" indent="0" algn="l">
              <a:buNone/>
              <a:defRPr sz="2000">
                <a:solidFill>
                  <a:srgbClr val="EA558A"/>
                </a:solidFill>
                <a:latin typeface="+mn-lt"/>
                <a:cs typeface="Arial Narrow"/>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Image 7">
            <a:extLst>
              <a:ext uri="{FF2B5EF4-FFF2-40B4-BE49-F238E27FC236}">
                <a16:creationId xmlns:a16="http://schemas.microsoft.com/office/drawing/2014/main" id="{87C3FE98-6177-0DBA-01F1-B72EC47C907B}"/>
              </a:ext>
            </a:extLst>
          </p:cNvPr>
          <p:cNvPicPr>
            <a:picLocks noChangeAspect="1"/>
          </p:cNvPicPr>
          <p:nvPr userDrawn="1"/>
        </p:nvPicPr>
        <p:blipFill rotWithShape="1">
          <a:blip r:embed="rId2"/>
          <a:srcRect l="-1438" t="-4250" r="-252" b="-8722"/>
          <a:stretch/>
        </p:blipFill>
        <p:spPr>
          <a:xfrm>
            <a:off x="341124" y="4718874"/>
            <a:ext cx="2113070" cy="184775"/>
          </a:xfrm>
          <a:prstGeom prst="rect">
            <a:avLst/>
          </a:prstGeom>
        </p:spPr>
      </p:pic>
      <p:sp>
        <p:nvSpPr>
          <p:cNvPr id="6" name="TextBox 4">
            <a:extLst>
              <a:ext uri="{FF2B5EF4-FFF2-40B4-BE49-F238E27FC236}">
                <a16:creationId xmlns:a16="http://schemas.microsoft.com/office/drawing/2014/main" id="{27F7AA40-7A81-D207-E333-3A001F04E1FC}"/>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378"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FBCEB9"/>
                </a:solidFill>
                <a:effectLst/>
                <a:latin typeface="Arial Narrow" panose="020B0606020202030204" pitchFamily="34" charset="0"/>
              </a:rPr>
              <a:t>Content of this presentation is copyright</a:t>
            </a:r>
            <a:r>
              <a:rPr lang="en-CH" sz="900" b="0" i="0" dirty="0">
                <a:solidFill>
                  <a:srgbClr val="FBCEB9"/>
                </a:solidFill>
                <a:effectLst/>
                <a:latin typeface="Arial Narrow" panose="020B0606020202030204" pitchFamily="34" charset="0"/>
              </a:rPr>
              <a:t> </a:t>
            </a:r>
            <a:r>
              <a:rPr lang="en-US" sz="900" b="0" i="0" dirty="0">
                <a:solidFill>
                  <a:srgbClr val="FBCEB9"/>
                </a:solidFill>
                <a:effectLst/>
                <a:latin typeface="Arial Narrow" panose="020B0606020202030204" pitchFamily="34" charset="0"/>
              </a:rPr>
              <a:t>and responsibility of the author. Permission is required for re-use</a:t>
            </a:r>
            <a:r>
              <a:rPr lang="en-CH" sz="900" b="0" i="0" dirty="0">
                <a:solidFill>
                  <a:srgbClr val="FBCEB9"/>
                </a:solidFill>
                <a:effectLst/>
                <a:latin typeface="Arial Narrow" panose="020B0606020202030204" pitchFamily="34" charset="0"/>
              </a:rPr>
              <a:t>.</a:t>
            </a:r>
            <a:endParaRPr lang="en-US" sz="900" b="0" i="0" dirty="0">
              <a:solidFill>
                <a:srgbClr val="FBCEB9"/>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4173308" y="4582630"/>
            <a:ext cx="2799039" cy="176972"/>
          </a:xfrm>
          <a:prstGeom prst="rect">
            <a:avLst/>
          </a:prstGeom>
          <a:noFill/>
          <a:ln>
            <a:noFill/>
          </a:ln>
        </p:spPr>
        <p:txBody>
          <a:bodyPr spcFirstLastPara="1" vert="horz" wrap="square" lIns="0" tIns="0" rIns="0" bIns="0" anchor="ctr" anchorCtr="0">
            <a:spAutoFit/>
          </a:bodyPr>
          <a:lstStyle>
            <a:lvl1pPr marL="457189" marR="0" lvl="0" indent="-228594" algn="l" rtl="0">
              <a:lnSpc>
                <a:spcPct val="100000"/>
              </a:lnSpc>
              <a:spcBef>
                <a:spcPts val="320"/>
              </a:spcBef>
              <a:spcAft>
                <a:spcPts val="0"/>
              </a:spcAft>
              <a:buClr>
                <a:srgbClr val="05416B"/>
              </a:buClr>
              <a:buSzPts val="1600"/>
              <a:buFont typeface="Noto Sans Symbols"/>
              <a:buNone/>
              <a:defRPr sz="900" b="1" i="0" u="none" strike="noStrike" cap="none">
                <a:solidFill>
                  <a:srgbClr val="FBCEB9"/>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567271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9600905-1D40-2946-ACE5-3C6DE23D38A9}"/>
              </a:ext>
            </a:extLst>
          </p:cNvPr>
          <p:cNvSpPr/>
          <p:nvPr userDrawn="1"/>
        </p:nvSpPr>
        <p:spPr>
          <a:xfrm>
            <a:off x="184500" y="768918"/>
            <a:ext cx="8775000" cy="4185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cxnSp>
        <p:nvCxnSpPr>
          <p:cNvPr id="10" name="Conector recto 9">
            <a:extLst>
              <a:ext uri="{FF2B5EF4-FFF2-40B4-BE49-F238E27FC236}">
                <a16:creationId xmlns:a16="http://schemas.microsoft.com/office/drawing/2014/main" id="{6B80BAB0-6123-6942-A590-A0DF481D9F64}"/>
              </a:ext>
            </a:extLst>
          </p:cNvPr>
          <p:cNvCxnSpPr>
            <a:cxnSpLocks/>
          </p:cNvCxnSpPr>
          <p:nvPr userDrawn="1"/>
        </p:nvCxnSpPr>
        <p:spPr>
          <a:xfrm>
            <a:off x="838529" y="341989"/>
            <a:ext cx="0" cy="42692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5650DED-4446-4E4D-A105-7F5938426CBD}"/>
              </a:ext>
            </a:extLst>
          </p:cNvPr>
          <p:cNvSpPr>
            <a:spLocks noGrp="1"/>
          </p:cNvSpPr>
          <p:nvPr>
            <p:ph type="body" sz="quarter" idx="10" hasCustomPrompt="1"/>
          </p:nvPr>
        </p:nvSpPr>
        <p:spPr>
          <a:xfrm>
            <a:off x="838201" y="341710"/>
            <a:ext cx="6956822" cy="427434"/>
          </a:xfrm>
          <a:prstGeom prst="rect">
            <a:avLst/>
          </a:prstGeom>
        </p:spPr>
        <p:txBody>
          <a:bodyPr anchor="ctr"/>
          <a:lstStyle>
            <a:lvl1pPr>
              <a:defRPr sz="2100" b="1" i="0">
                <a:latin typeface="Raleway" pitchFamily="2" charset="77"/>
              </a:defRPr>
            </a:lvl1pPr>
          </a:lstStyle>
          <a:p>
            <a:pPr lvl="0"/>
            <a:r>
              <a:rPr lang="en-US" dirty="0"/>
              <a:t>CLICK TO EDIT MASTER TEXT STYLES</a:t>
            </a:r>
          </a:p>
        </p:txBody>
      </p:sp>
    </p:spTree>
    <p:extLst>
      <p:ext uri="{BB962C8B-B14F-4D97-AF65-F5344CB8AC3E}">
        <p14:creationId xmlns:p14="http://schemas.microsoft.com/office/powerpoint/2010/main" val="627621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gráfico 1">
    <p:spTree>
      <p:nvGrpSpPr>
        <p:cNvPr id="1" name=""/>
        <p:cNvGrpSpPr/>
        <p:nvPr/>
      </p:nvGrpSpPr>
      <p:grpSpPr>
        <a:xfrm>
          <a:off x="0" y="0"/>
          <a:ext cx="0" cy="0"/>
          <a:chOff x="0" y="0"/>
          <a:chExt cx="0" cy="0"/>
        </a:xfrm>
      </p:grpSpPr>
      <p:sp>
        <p:nvSpPr>
          <p:cNvPr id="6" name="Marcador de gráfico 10">
            <a:extLst>
              <a:ext uri="{FF2B5EF4-FFF2-40B4-BE49-F238E27FC236}">
                <a16:creationId xmlns:a16="http://schemas.microsoft.com/office/drawing/2014/main" id="{DD2118B0-70EF-4BC7-8DC3-BCB7F2CBD186}"/>
              </a:ext>
            </a:extLst>
          </p:cNvPr>
          <p:cNvSpPr>
            <a:spLocks noGrp="1"/>
          </p:cNvSpPr>
          <p:nvPr>
            <p:ph type="chart" sz="quarter" idx="12"/>
          </p:nvPr>
        </p:nvSpPr>
        <p:spPr>
          <a:xfrm>
            <a:off x="791580" y="1707655"/>
            <a:ext cx="3420379" cy="2052227"/>
          </a:xfrm>
          <a:prstGeom prst="rect">
            <a:avLst/>
          </a:prstGeom>
        </p:spPr>
        <p:txBody>
          <a:bodyPr/>
          <a:lstStyle>
            <a:lvl1pPr>
              <a:defRPr>
                <a:solidFill>
                  <a:srgbClr val="03AACB"/>
                </a:solidFill>
              </a:defRPr>
            </a:lvl1pPr>
          </a:lstStyle>
          <a:p>
            <a:endParaRPr lang="es-ES" dirty="0"/>
          </a:p>
        </p:txBody>
      </p:sp>
      <p:sp>
        <p:nvSpPr>
          <p:cNvPr id="7" name="Marcador de gráfico 10">
            <a:extLst>
              <a:ext uri="{FF2B5EF4-FFF2-40B4-BE49-F238E27FC236}">
                <a16:creationId xmlns:a16="http://schemas.microsoft.com/office/drawing/2014/main" id="{CF991977-A2DC-4857-A392-9F7BA0E828C8}"/>
              </a:ext>
            </a:extLst>
          </p:cNvPr>
          <p:cNvSpPr>
            <a:spLocks noGrp="1"/>
          </p:cNvSpPr>
          <p:nvPr>
            <p:ph type="chart" sz="quarter" idx="13"/>
          </p:nvPr>
        </p:nvSpPr>
        <p:spPr>
          <a:xfrm>
            <a:off x="5112060" y="1707655"/>
            <a:ext cx="3420379" cy="2052227"/>
          </a:xfrm>
          <a:prstGeom prst="rect">
            <a:avLst/>
          </a:prstGeom>
        </p:spPr>
        <p:txBody>
          <a:bodyPr/>
          <a:lstStyle>
            <a:lvl1pPr>
              <a:defRPr>
                <a:solidFill>
                  <a:srgbClr val="03AACB"/>
                </a:solidFill>
              </a:defRPr>
            </a:lvl1pPr>
          </a:lstStyle>
          <a:p>
            <a:endParaRPr lang="es-ES" dirty="0"/>
          </a:p>
        </p:txBody>
      </p:sp>
      <p:sp>
        <p:nvSpPr>
          <p:cNvPr id="8" name="15 Título">
            <a:extLst>
              <a:ext uri="{FF2B5EF4-FFF2-40B4-BE49-F238E27FC236}">
                <a16:creationId xmlns:a16="http://schemas.microsoft.com/office/drawing/2014/main" id="{B074DC34-F192-45CD-8642-52E7949D210A}"/>
              </a:ext>
            </a:extLst>
          </p:cNvPr>
          <p:cNvSpPr>
            <a:spLocks noGrp="1"/>
          </p:cNvSpPr>
          <p:nvPr>
            <p:ph type="title"/>
          </p:nvPr>
        </p:nvSpPr>
        <p:spPr>
          <a:xfrm>
            <a:off x="143508" y="169988"/>
            <a:ext cx="8229600" cy="375032"/>
          </a:xfrm>
          <a:prstGeom prst="rect">
            <a:avLst/>
          </a:prstGeom>
        </p:spPr>
        <p:txBody>
          <a:bodyPr/>
          <a:lstStyle>
            <a:lvl1pPr algn="l" rtl="0" fontAlgn="base">
              <a:spcBef>
                <a:spcPct val="0"/>
              </a:spcBef>
              <a:spcAft>
                <a:spcPct val="0"/>
              </a:spcAft>
              <a:defRPr lang="es-ES" sz="1800" b="1" kern="1200" dirty="0">
                <a:solidFill>
                  <a:srgbClr val="522D6D"/>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4557BD53-A428-4E2A-B80D-067F67CAD5DB}"/>
              </a:ext>
            </a:extLst>
          </p:cNvPr>
          <p:cNvSpPr>
            <a:spLocks noGrp="1"/>
          </p:cNvSpPr>
          <p:nvPr>
            <p:ph type="body" sz="quarter" idx="11"/>
          </p:nvPr>
        </p:nvSpPr>
        <p:spPr>
          <a:xfrm>
            <a:off x="143508" y="527673"/>
            <a:ext cx="8786874" cy="321471"/>
          </a:xfrm>
          <a:prstGeom prst="rect">
            <a:avLst/>
          </a:prstGeom>
        </p:spPr>
        <p:txBody>
          <a:bodyPr/>
          <a:lstStyle>
            <a:lvl1pPr>
              <a:buFontTx/>
              <a:buNone/>
              <a:defRPr lang="es-ES" sz="1500" i="1" kern="1200" dirty="0" smtClean="0">
                <a:solidFill>
                  <a:srgbClr val="03AACB"/>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612105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3A2CD2-2FF0-0A47-B748-96E544DE241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4F88-2FAC-0F40-8374-E621AA8C35F5}" type="slidenum">
              <a:rPr lang="en-US" smtClean="0"/>
              <a:t>‹#›</a:t>
            </a:fld>
            <a:endParaRPr lang="en-US"/>
          </a:p>
        </p:txBody>
      </p:sp>
    </p:spTree>
    <p:extLst>
      <p:ext uri="{BB962C8B-B14F-4D97-AF65-F5344CB8AC3E}">
        <p14:creationId xmlns:p14="http://schemas.microsoft.com/office/powerpoint/2010/main" val="83976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A2CD2-2FF0-0A47-B748-96E544DE241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4F88-2FAC-0F40-8374-E621AA8C35F5}" type="slidenum">
              <a:rPr lang="en-US" smtClean="0"/>
              <a:t>‹#›</a:t>
            </a:fld>
            <a:endParaRPr lang="en-US"/>
          </a:p>
        </p:txBody>
      </p:sp>
    </p:spTree>
    <p:extLst>
      <p:ext uri="{BB962C8B-B14F-4D97-AF65-F5344CB8AC3E}">
        <p14:creationId xmlns:p14="http://schemas.microsoft.com/office/powerpoint/2010/main" val="1182261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1751976510"/>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9868474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17EB99-CAF6-2C45-8787-F7FDC1283E88}"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1250412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696913133"/>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17EB99-CAF6-2C45-8787-F7FDC1283E88}"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2842282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7EB99-CAF6-2C45-8787-F7FDC1283E88}"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lgn="ctr"/>
            <a:r>
              <a:rPr lang="en-US" sz="675">
                <a:solidFill>
                  <a:schemeClr val="tx1"/>
                </a:solidFill>
              </a:rPr>
              <a:t>San Antonio Breast Cancer Symposium, December 6-10,2016</a:t>
            </a:r>
            <a:endParaRPr lang="en-US" sz="675" dirty="0">
              <a:solidFill>
                <a:schemeClr val="tx1"/>
              </a:solidFill>
            </a:endParaRPr>
          </a:p>
        </p:txBody>
      </p:sp>
      <p:sp>
        <p:nvSpPr>
          <p:cNvPr id="5" name="Slide Number Placeholder 5">
            <a:extLst>
              <a:ext uri="{FF2B5EF4-FFF2-40B4-BE49-F238E27FC236}">
                <a16:creationId xmlns:a16="http://schemas.microsoft.com/office/drawing/2014/main" id="{0D8079E0-1CF1-B44C-8D5D-4A9C9CA859AE}"/>
              </a:ext>
            </a:extLst>
          </p:cNvPr>
          <p:cNvSpPr txBox="1">
            <a:spLocks/>
          </p:cNvSpPr>
          <p:nvPr userDrawn="1"/>
        </p:nvSpPr>
        <p:spPr>
          <a:xfrm>
            <a:off x="381000" y="0"/>
            <a:ext cx="8229600" cy="273844"/>
          </a:xfrm>
          <a:prstGeom prst="rect">
            <a:avLst/>
          </a:prstGeom>
        </p:spPr>
        <p:txBody>
          <a:bodyPr/>
          <a:lstStyle>
            <a:lvl1pPr>
              <a:defRPr sz="1050"/>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97155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2322938308"/>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17EB99-CAF6-2C45-8787-F7FDC1283E8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819776065"/>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217826617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7EB99-CAF6-2C45-8787-F7FDC1283E8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B6866-76D9-9641-B142-D99C6F29E0CF}" type="slidenum">
              <a:rPr lang="en-US" smtClean="0"/>
              <a:t>‹#›</a:t>
            </a:fld>
            <a:endParaRPr lang="en-US"/>
          </a:p>
        </p:txBody>
      </p:sp>
    </p:spTree>
    <p:extLst>
      <p:ext uri="{BB962C8B-B14F-4D97-AF65-F5344CB8AC3E}">
        <p14:creationId xmlns:p14="http://schemas.microsoft.com/office/powerpoint/2010/main" val="367123587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2606961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75707" y="414090"/>
            <a:ext cx="5254702" cy="4154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475707"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475707" y="1367244"/>
            <a:ext cx="8056800" cy="3015156"/>
          </a:xfrm>
        </p:spPr>
        <p:txBody>
          <a:bodyPr>
            <a:noAutofit/>
          </a:bodyPr>
          <a:lstStyle>
            <a:lvl1pPr marL="0" indent="0">
              <a:buNone/>
              <a:defRPr sz="1600" baseline="0"/>
            </a:lvl1pPr>
          </a:lstStyle>
          <a:p>
            <a:pPr lvl="0"/>
            <a:r>
              <a:rPr lang="en-US"/>
              <a:t>Click to edit Master text styles</a:t>
            </a:r>
          </a:p>
        </p:txBody>
      </p:sp>
      <p:pic>
        <p:nvPicPr>
          <p:cNvPr id="6" name="Picture 5" descr="A picture containing object, clock&#10;&#10;Description automatically generated">
            <a:extLst>
              <a:ext uri="{FF2B5EF4-FFF2-40B4-BE49-F238E27FC236}">
                <a16:creationId xmlns:a16="http://schemas.microsoft.com/office/drawing/2014/main" id="{DBEA7E5A-7CBE-4C80-B00B-364AFAF03335}"/>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31682446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66764" y="708020"/>
            <a:ext cx="7283594" cy="425582"/>
          </a:xfrm>
          <a:prstGeom prst="rect">
            <a:avLst/>
          </a:prstGeom>
        </p:spPr>
        <p:txBody>
          <a:bodyPr vert="horz"/>
          <a:lstStyle>
            <a:lvl1pPr marL="0" indent="0">
              <a:buNone/>
              <a:defRPr sz="2400">
                <a:latin typeface="Arial"/>
                <a:cs typeface="Arial"/>
              </a:defRPr>
            </a:lvl1pPr>
          </a:lstStyle>
          <a:p>
            <a:pPr lvl="0"/>
            <a:r>
              <a:rPr lang="en-US" dirty="0"/>
              <a:t>Click to edit Master text styles</a:t>
            </a:r>
          </a:p>
        </p:txBody>
      </p:sp>
      <p:sp>
        <p:nvSpPr>
          <p:cNvPr id="7" name="Content Placeholder 6"/>
          <p:cNvSpPr>
            <a:spLocks noGrp="1"/>
          </p:cNvSpPr>
          <p:nvPr>
            <p:ph sz="quarter" idx="11"/>
          </p:nvPr>
        </p:nvSpPr>
        <p:spPr>
          <a:xfrm>
            <a:off x="766764" y="1196175"/>
            <a:ext cx="7283594" cy="2326345"/>
          </a:xfrm>
          <a:prstGeom prst="rect">
            <a:avLst/>
          </a:prstGeom>
        </p:spPr>
        <p:txBody>
          <a:bodyPr vert="horz"/>
          <a:lstStyle>
            <a:lvl1pPr>
              <a:defRPr sz="2100">
                <a:latin typeface="Arial"/>
                <a:cs typeface="Arial"/>
              </a:defRPr>
            </a:lvl1pPr>
            <a:lvl2pPr>
              <a:defRPr sz="195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05479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75707" y="1390293"/>
            <a:ext cx="3413637" cy="3010220"/>
          </a:xfr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4017535" y="1390613"/>
            <a:ext cx="4528800" cy="3009900"/>
          </a:xfrm>
        </p:spPr>
        <p:txBody>
          <a:bodyPr>
            <a:noAutofit/>
          </a:bodyPr>
          <a:lstStyle>
            <a:lvl1pPr marL="0" indent="0">
              <a:buNone/>
              <a:defRPr sz="1600" baseline="0"/>
            </a:lvl1pPr>
          </a:lstStyle>
          <a:p>
            <a:pPr lvl="0"/>
            <a:r>
              <a:rPr lang="en-US"/>
              <a:t>Click to edit Master text styles</a:t>
            </a:r>
          </a:p>
        </p:txBody>
      </p:sp>
      <p:sp>
        <p:nvSpPr>
          <p:cNvPr id="10" name="Title 1"/>
          <p:cNvSpPr>
            <a:spLocks noGrp="1"/>
          </p:cNvSpPr>
          <p:nvPr>
            <p:ph type="title"/>
          </p:nvPr>
        </p:nvSpPr>
        <p:spPr>
          <a:xfrm>
            <a:off x="475707" y="394502"/>
            <a:ext cx="5254702" cy="4154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475707" y="791403"/>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pic>
        <p:nvPicPr>
          <p:cNvPr id="8" name="Picture 7" descr="A picture containing object, clock&#10;&#10;Description automatically generated">
            <a:extLst>
              <a:ext uri="{FF2B5EF4-FFF2-40B4-BE49-F238E27FC236}">
                <a16:creationId xmlns:a16="http://schemas.microsoft.com/office/drawing/2014/main" id="{A74F4886-7D30-4952-B3D7-E3A203B37415}"/>
              </a:ext>
            </a:extLst>
          </p:cNvPr>
          <p:cNvPicPr>
            <a:picLocks noChangeAspect="1"/>
          </p:cNvPicPr>
          <p:nvPr userDrawn="1"/>
        </p:nvPicPr>
        <p:blipFill>
          <a:blip r:embed="rId2"/>
          <a:stretch>
            <a:fillRect/>
          </a:stretch>
        </p:blipFill>
        <p:spPr>
          <a:xfrm>
            <a:off x="475707" y="4600027"/>
            <a:ext cx="1746000" cy="341347"/>
          </a:xfrm>
          <a:prstGeom prst="rect">
            <a:avLst/>
          </a:prstGeom>
        </p:spPr>
      </p:pic>
    </p:spTree>
    <p:extLst>
      <p:ext uri="{BB962C8B-B14F-4D97-AF65-F5344CB8AC3E}">
        <p14:creationId xmlns:p14="http://schemas.microsoft.com/office/powerpoint/2010/main" val="779607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10.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21.jp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theme" Target="../theme/theme12.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5" Type="http://schemas.openxmlformats.org/officeDocument/2006/relationships/slideLayout" Target="../slideLayouts/slideLayout205.xml"/><Relationship Id="rId10" Type="http://schemas.openxmlformats.org/officeDocument/2006/relationships/image" Target="../media/image32.png"/><Relationship Id="rId4" Type="http://schemas.openxmlformats.org/officeDocument/2006/relationships/slideLayout" Target="../slideLayouts/slideLayout204.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9" Type="http://schemas.openxmlformats.org/officeDocument/2006/relationships/slideLayout" Target="../slideLayouts/slideLayout247.xml"/><Relationship Id="rId21" Type="http://schemas.openxmlformats.org/officeDocument/2006/relationships/slideLayout" Target="../slideLayouts/slideLayout229.xml"/><Relationship Id="rId34" Type="http://schemas.openxmlformats.org/officeDocument/2006/relationships/slideLayout" Target="../slideLayouts/slideLayout242.xml"/><Relationship Id="rId42" Type="http://schemas.openxmlformats.org/officeDocument/2006/relationships/theme" Target="../theme/theme14.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slideLayout" Target="../slideLayouts/slideLayout237.xml"/><Relationship Id="rId41" Type="http://schemas.openxmlformats.org/officeDocument/2006/relationships/slideLayout" Target="../slideLayouts/slideLayout249.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32" Type="http://schemas.openxmlformats.org/officeDocument/2006/relationships/slideLayout" Target="../slideLayouts/slideLayout240.xml"/><Relationship Id="rId37" Type="http://schemas.openxmlformats.org/officeDocument/2006/relationships/slideLayout" Target="../slideLayouts/slideLayout245.xml"/><Relationship Id="rId40" Type="http://schemas.openxmlformats.org/officeDocument/2006/relationships/slideLayout" Target="../slideLayouts/slideLayout248.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36" Type="http://schemas.openxmlformats.org/officeDocument/2006/relationships/slideLayout" Target="../slideLayouts/slideLayout244.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31" Type="http://schemas.openxmlformats.org/officeDocument/2006/relationships/slideLayout" Target="../slideLayouts/slideLayout239.xml"/><Relationship Id="rId44" Type="http://schemas.openxmlformats.org/officeDocument/2006/relationships/image" Target="../media/image36.jpg"/><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43" Type="http://schemas.openxmlformats.org/officeDocument/2006/relationships/image" Target="../media/image35.png"/><Relationship Id="rId8" Type="http://schemas.openxmlformats.org/officeDocument/2006/relationships/slideLayout" Target="../slideLayouts/slideLayout216.xml"/><Relationship Id="rId3" Type="http://schemas.openxmlformats.org/officeDocument/2006/relationships/slideLayout" Target="../slideLayouts/slideLayout211.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33" Type="http://schemas.openxmlformats.org/officeDocument/2006/relationships/slideLayout" Target="../slideLayouts/slideLayout241.xml"/><Relationship Id="rId38" Type="http://schemas.openxmlformats.org/officeDocument/2006/relationships/slideLayout" Target="../slideLayouts/slideLayout246.xml"/></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252.xml"/><Relationship Id="rId7" Type="http://schemas.openxmlformats.org/officeDocument/2006/relationships/theme" Target="../theme/theme1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image" Target="../media/image113.emf"/><Relationship Id="rId5" Type="http://schemas.openxmlformats.org/officeDocument/2006/relationships/slideLayout" Target="../slideLayouts/slideLayout254.xml"/><Relationship Id="rId10" Type="http://schemas.openxmlformats.org/officeDocument/2006/relationships/oleObject" Target="../embeddings/oleObject1.bin"/><Relationship Id="rId4" Type="http://schemas.openxmlformats.org/officeDocument/2006/relationships/slideLayout" Target="../slideLayouts/slideLayout253.xml"/><Relationship Id="rId9" Type="http://schemas.openxmlformats.org/officeDocument/2006/relationships/tags" Target="../tags/tag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theme" Target="../theme/theme16.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77.xml"/><Relationship Id="rId7" Type="http://schemas.openxmlformats.org/officeDocument/2006/relationships/theme" Target="../theme/theme1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5" Type="http://schemas.openxmlformats.org/officeDocument/2006/relationships/slideLayout" Target="../slideLayouts/slideLayout279.xml"/><Relationship Id="rId4" Type="http://schemas.openxmlformats.org/officeDocument/2006/relationships/slideLayout" Target="../slideLayouts/slideLayout2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24" Type="http://schemas.openxmlformats.org/officeDocument/2006/relationships/image" Target="../media/image40.jpg"/><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theme" Target="../theme/theme18.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1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3" Type="http://schemas.openxmlformats.org/officeDocument/2006/relationships/slideLayout" Target="../slideLayouts/slideLayout316.xml"/><Relationship Id="rId21" Type="http://schemas.openxmlformats.org/officeDocument/2006/relationships/theme" Target="../theme/theme20.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image" Target="../media/image36.jpg"/><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image" Target="../media/image3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2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theme" Target="../theme/theme3.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theme" Target="../theme/theme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13.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5.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6.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7.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8.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1.xml"/><Relationship Id="rId1"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917EB99-CAF6-2C45-8787-F7FDC1283E88}" type="datetimeFigureOut">
              <a:rPr lang="en-US" smtClean="0"/>
              <a:t>11/7/2025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FB6866-76D9-9641-B142-D99C6F29E0CF}" type="slidenum">
              <a:rPr lang="en-US" smtClean="0"/>
              <a:t>‹#›</a:t>
            </a:fld>
            <a:endParaRPr lang="en-US"/>
          </a:p>
        </p:txBody>
      </p:sp>
      <p:sp>
        <p:nvSpPr>
          <p:cNvPr id="7" name="Rectangle 6">
            <a:extLst>
              <a:ext uri="{FF2B5EF4-FFF2-40B4-BE49-F238E27FC236}">
                <a16:creationId xmlns:a16="http://schemas.microsoft.com/office/drawing/2014/main" id="{B491DEF6-1670-2B20-92FD-1E16986AC053}"/>
              </a:ext>
            </a:extLst>
          </p:cNvPr>
          <p:cNvSpPr/>
          <p:nvPr userDrawn="1"/>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8" name="Picture 7">
            <a:extLst>
              <a:ext uri="{FF2B5EF4-FFF2-40B4-BE49-F238E27FC236}">
                <a16:creationId xmlns:a16="http://schemas.microsoft.com/office/drawing/2014/main" id="{807E5B33-D74D-9B1F-EFA2-CACF2ED9AAC9}"/>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E86F183B-FE6B-67A8-7021-CF4BDF848897}"/>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Tree>
    <p:extLst>
      <p:ext uri="{BB962C8B-B14F-4D97-AF65-F5344CB8AC3E}">
        <p14:creationId xmlns:p14="http://schemas.microsoft.com/office/powerpoint/2010/main" val="3367529029"/>
      </p:ext>
    </p:extLst>
  </p:cSld>
  <p:clrMap bg1="lt1" tx1="dk1" bg2="lt2" tx2="dk2" accent1="accent1" accent2="accent2" accent3="accent3" accent4="accent4" accent5="accent5" accent6="accent6" hlink="hlink" folHlink="folHlink"/>
  <p:sldLayoutIdLst>
    <p:sldLayoutId id="2147493700" r:id="rId1"/>
    <p:sldLayoutId id="2147493701" r:id="rId2"/>
    <p:sldLayoutId id="2147493702" r:id="rId3"/>
    <p:sldLayoutId id="2147493703" r:id="rId4"/>
    <p:sldLayoutId id="2147493704" r:id="rId5"/>
    <p:sldLayoutId id="2147493705" r:id="rId6"/>
    <p:sldLayoutId id="2147493706" r:id="rId7"/>
    <p:sldLayoutId id="2147493707" r:id="rId8"/>
    <p:sldLayoutId id="2147493708" r:id="rId9"/>
    <p:sldLayoutId id="2147493709" r:id="rId10"/>
    <p:sldLayoutId id="2147493710" r:id="rId11"/>
    <p:sldLayoutId id="2147493712" r:id="rId12"/>
    <p:sldLayoutId id="2147493713" r:id="rId13"/>
    <p:sldLayoutId id="2147493715" r:id="rId14"/>
    <p:sldLayoutId id="2147493716" r:id="rId15"/>
    <p:sldLayoutId id="2147493718" r:id="rId16"/>
    <p:sldLayoutId id="2147493643" r:id="rId17"/>
    <p:sldLayoutId id="2147493644" r:id="rId18"/>
    <p:sldLayoutId id="2147493648" r:id="rId19"/>
    <p:sldLayoutId id="2147493651" r:id="rId20"/>
    <p:sldLayoutId id="2147493652" r:id="rId21"/>
    <p:sldLayoutId id="2147493658" r:id="rId22"/>
    <p:sldLayoutId id="2147493731" r:id="rId23"/>
    <p:sldLayoutId id="2147493749" r:id="rId2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813816"/>
          </a:xfrm>
          <a:prstGeom prst="rect">
            <a:avLst/>
          </a:prstGeom>
          <a:solidFill>
            <a:srgbClr val="540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14" name="Text Placeholder 2"/>
          <p:cNvSpPr>
            <a:spLocks noGrp="1"/>
          </p:cNvSpPr>
          <p:nvPr>
            <p:ph type="body" idx="1"/>
          </p:nvPr>
        </p:nvSpPr>
        <p:spPr>
          <a:xfrm>
            <a:off x="393192" y="1006080"/>
            <a:ext cx="8371332" cy="353734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498272" y="4981917"/>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22273848"/>
      </p:ext>
    </p:extLst>
  </p:cSld>
  <p:clrMap bg1="lt1" tx1="dk1" bg2="lt2" tx2="dk2" accent1="accent1" accent2="accent2" accent3="accent3" accent4="accent4" accent5="accent5" accent6="accent6" hlink="hlink" folHlink="folHlink"/>
  <p:sldLayoutIdLst>
    <p:sldLayoutId id="2147493995" r:id="rId1"/>
    <p:sldLayoutId id="2147493996" r:id="rId2"/>
    <p:sldLayoutId id="2147493997" r:id="rId3"/>
    <p:sldLayoutId id="2147493998" r:id="rId4"/>
    <p:sldLayoutId id="2147493999" r:id="rId5"/>
    <p:sldLayoutId id="2147494000" r:id="rId6"/>
    <p:sldLayoutId id="2147494001" r:id="rId7"/>
    <p:sldLayoutId id="2147494002" r:id="rId8"/>
    <p:sldLayoutId id="2147494003" r:id="rId9"/>
    <p:sldLayoutId id="2147494004" r:id="rId10"/>
    <p:sldLayoutId id="2147494005" r:id="rId11"/>
    <p:sldLayoutId id="2147494006" r:id="rId12"/>
    <p:sldLayoutId id="2147494007" r:id="rId13"/>
    <p:sldLayoutId id="2147494008" r:id="rId14"/>
    <p:sldLayoutId id="2147494009" r:id="rId15"/>
    <p:sldLayoutId id="2147494010" r:id="rId16"/>
    <p:sldLayoutId id="2147494011" r:id="rId17"/>
    <p:sldLayoutId id="2147494012" r:id="rId18"/>
    <p:sldLayoutId id="2147494013" r:id="rId19"/>
    <p:sldLayoutId id="2147494014" r:id="rId20"/>
    <p:sldLayoutId id="2147494015" r:id="rId21"/>
    <p:sldLayoutId id="2147494016" r:id="rId22"/>
  </p:sldLayoutIdLst>
  <p:txStyles>
    <p:titleStyle>
      <a:lvl1pPr algn="l" defTabSz="685800" rtl="0" eaLnBrk="1" latinLnBrk="0" hangingPunct="1">
        <a:lnSpc>
          <a:spcPct val="100000"/>
        </a:lnSpc>
        <a:spcBef>
          <a:spcPct val="0"/>
        </a:spcBef>
        <a:buNone/>
        <a:defRPr sz="2700" kern="1200" cap="none" baseline="0">
          <a:solidFill>
            <a:schemeClr val="bg1"/>
          </a:solidFill>
          <a:latin typeface="+mj-lt"/>
          <a:ea typeface="+mj-ea"/>
          <a:cs typeface="+mj-cs"/>
        </a:defRPr>
      </a:lvl1pPr>
    </p:titleStyle>
    <p:bodyStyle>
      <a:lvl1pPr marL="0" indent="0" algn="l" defTabSz="685800" rtl="0" eaLnBrk="1" latinLnBrk="0" hangingPunct="1">
        <a:lnSpc>
          <a:spcPct val="120000"/>
        </a:lnSpc>
        <a:spcBef>
          <a:spcPts val="0"/>
        </a:spcBef>
        <a:spcAft>
          <a:spcPts val="1350"/>
        </a:spcAft>
        <a:buFontTx/>
        <a:buNone/>
        <a:defRPr sz="1500" b="0" i="0" kern="1200">
          <a:solidFill>
            <a:schemeClr val="tx1"/>
          </a:solidFill>
          <a:latin typeface="Arial" panose="020B0604020202020204" pitchFamily="34" charset="0"/>
          <a:ea typeface="+mn-ea"/>
          <a:cs typeface="+mn-cs"/>
        </a:defRPr>
      </a:lvl1pPr>
      <a:lvl2pPr marL="270000" indent="-135000" algn="l" defTabSz="685800" rtl="0" eaLnBrk="1" latinLnBrk="0" hangingPunct="1">
        <a:lnSpc>
          <a:spcPct val="120000"/>
        </a:lnSpc>
        <a:spcBef>
          <a:spcPts val="0"/>
        </a:spcBef>
        <a:spcAft>
          <a:spcPts val="450"/>
        </a:spcAft>
        <a:buClr>
          <a:schemeClr val="accent6"/>
        </a:buClr>
        <a:buFont typeface="Wingdings" panose="05000000000000000000" pitchFamily="2" charset="2"/>
        <a:buChar char="§"/>
        <a:defRPr sz="1500" b="0" i="0" kern="1200">
          <a:solidFill>
            <a:schemeClr val="tx1"/>
          </a:solidFill>
          <a:latin typeface="Arial" panose="020B0604020202020204" pitchFamily="34" charset="0"/>
          <a:ea typeface="+mn-ea"/>
          <a:cs typeface="+mn-cs"/>
        </a:defRPr>
      </a:lvl2pPr>
      <a:lvl3pPr marL="405000" indent="-135000" algn="l" defTabSz="685800" rtl="0" eaLnBrk="1" latinLnBrk="0" hangingPunct="1">
        <a:lnSpc>
          <a:spcPct val="120000"/>
        </a:lnSpc>
        <a:spcBef>
          <a:spcPts val="0"/>
        </a:spcBef>
        <a:spcAft>
          <a:spcPts val="450"/>
        </a:spcAft>
        <a:buClr>
          <a:srgbClr val="FFC000"/>
        </a:buClr>
        <a:buFont typeface="Arial" panose="020B0604020202020204" pitchFamily="34" charset="0"/>
        <a:buChar char="•"/>
        <a:defRPr sz="1350" b="0" i="0" kern="1200">
          <a:solidFill>
            <a:schemeClr val="tx1"/>
          </a:solidFill>
          <a:latin typeface="Arial" panose="020B0604020202020204" pitchFamily="34" charset="0"/>
          <a:ea typeface="+mn-ea"/>
          <a:cs typeface="+mn-cs"/>
        </a:defRPr>
      </a:lvl3pPr>
      <a:lvl4pPr marL="540000" indent="-135000" algn="l" defTabSz="685800" rtl="0" eaLnBrk="1" latinLnBrk="0" hangingPunct="1">
        <a:lnSpc>
          <a:spcPct val="120000"/>
        </a:lnSpc>
        <a:spcBef>
          <a:spcPts val="0"/>
        </a:spcBef>
        <a:spcAft>
          <a:spcPts val="450"/>
        </a:spcAft>
        <a:buClr>
          <a:schemeClr val="accent2"/>
        </a:buClr>
        <a:buFont typeface="Proxima Nova Rg" panose="02000506030000020004" pitchFamily="50" charset="0"/>
        <a:buChar char="-"/>
        <a:defRPr sz="1200" b="0" i="0" kern="1200">
          <a:solidFill>
            <a:schemeClr val="tx1"/>
          </a:solidFill>
          <a:latin typeface="Arial" panose="020B0604020202020204" pitchFamily="34" charset="0"/>
          <a:ea typeface="+mn-ea"/>
          <a:cs typeface="+mn-cs"/>
        </a:defRPr>
      </a:lvl4pPr>
      <a:lvl5pPr marL="675000" indent="-135000" algn="l" defTabSz="685800" rtl="0" eaLnBrk="1" latinLnBrk="0" hangingPunct="1">
        <a:lnSpc>
          <a:spcPct val="120000"/>
        </a:lnSpc>
        <a:spcBef>
          <a:spcPts val="0"/>
        </a:spcBef>
        <a:spcAft>
          <a:spcPts val="450"/>
        </a:spcAft>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0000" y="205979"/>
            <a:ext cx="8056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540855" y="1200151"/>
            <a:ext cx="80568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296001" y="4779078"/>
            <a:ext cx="715352" cy="184638"/>
          </a:xfrm>
          <a:prstGeom prst="rect">
            <a:avLst/>
          </a:prstGeom>
        </p:spPr>
        <p:txBody>
          <a:bodyPr vert="horz" wrap="square" lIns="91440" tIns="45720" rIns="91440" bIns="45720" numCol="1" anchor="ctr" anchorCtr="0" compatLnSpc="1">
            <a:prstTxWarp prst="textNoShape">
              <a:avLst/>
            </a:prstTxWarp>
          </a:bodyPr>
          <a:lstStyle>
            <a:lvl1pPr eaLnBrk="1" hangingPunct="1">
              <a:defRPr sz="75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3" name="Picture 2">
            <a:extLst>
              <a:ext uri="{FF2B5EF4-FFF2-40B4-BE49-F238E27FC236}">
                <a16:creationId xmlns:a16="http://schemas.microsoft.com/office/drawing/2014/main" id="{3CBB9A80-84E8-426B-8C9F-3FBEEA16BC55}"/>
              </a:ext>
            </a:extLst>
          </p:cNvPr>
          <p:cNvPicPr>
            <a:picLocks noChangeAspect="1"/>
          </p:cNvPicPr>
          <p:nvPr userDrawn="1"/>
        </p:nvPicPr>
        <p:blipFill>
          <a:blip r:embed="rId15"/>
          <a:stretch>
            <a:fillRect/>
          </a:stretch>
        </p:blipFill>
        <p:spPr>
          <a:xfrm>
            <a:off x="326926" y="4579761"/>
            <a:ext cx="1938153" cy="446257"/>
          </a:xfrm>
          <a:prstGeom prst="rect">
            <a:avLst/>
          </a:prstGeom>
        </p:spPr>
      </p:pic>
    </p:spTree>
    <p:extLst>
      <p:ext uri="{BB962C8B-B14F-4D97-AF65-F5344CB8AC3E}">
        <p14:creationId xmlns:p14="http://schemas.microsoft.com/office/powerpoint/2010/main" val="681941978"/>
      </p:ext>
    </p:extLst>
  </p:cSld>
  <p:clrMap bg1="lt1" tx1="dk1" bg2="lt2" tx2="dk2" accent1="accent1" accent2="accent2" accent3="accent3" accent4="accent4" accent5="accent5" accent6="accent6" hlink="hlink" folHlink="folHlink"/>
  <p:sldLayoutIdLst>
    <p:sldLayoutId id="2147494043" r:id="rId1"/>
    <p:sldLayoutId id="2147494044" r:id="rId2"/>
    <p:sldLayoutId id="2147494045" r:id="rId3"/>
    <p:sldLayoutId id="2147494046" r:id="rId4"/>
    <p:sldLayoutId id="2147494047" r:id="rId5"/>
    <p:sldLayoutId id="2147494048" r:id="rId6"/>
    <p:sldLayoutId id="2147494049" r:id="rId7"/>
    <p:sldLayoutId id="2147494050" r:id="rId8"/>
    <p:sldLayoutId id="2147494051" r:id="rId9"/>
    <p:sldLayoutId id="2147494052" r:id="rId10"/>
    <p:sldLayoutId id="2147494053" r:id="rId11"/>
    <p:sldLayoutId id="2147494054" r:id="rId12"/>
    <p:sldLayoutId id="2147494055" r:id="rId13"/>
  </p:sldLayoutIdLst>
  <p:hf sldNum="0" hdr="0" ftr="0" dt="0"/>
  <p:txStyles>
    <p:titleStyle>
      <a:lvl1pPr algn="l" defTabSz="342892" rtl="0" eaLnBrk="1" fontAlgn="base" hangingPunct="1">
        <a:spcBef>
          <a:spcPct val="0"/>
        </a:spcBef>
        <a:spcAft>
          <a:spcPct val="0"/>
        </a:spcAft>
        <a:defRPr sz="2400" b="1" kern="1200">
          <a:solidFill>
            <a:schemeClr val="tx1"/>
          </a:solidFill>
          <a:latin typeface="Arial Narrow"/>
          <a:ea typeface="MS PGothic" pitchFamily="34" charset="-128"/>
          <a:cs typeface="Arial Narrow"/>
        </a:defRPr>
      </a:lvl1pPr>
      <a:lvl2pPr algn="l" defTabSz="342892" rtl="0" eaLnBrk="1" fontAlgn="base" hangingPunct="1">
        <a:spcBef>
          <a:spcPct val="0"/>
        </a:spcBef>
        <a:spcAft>
          <a:spcPct val="0"/>
        </a:spcAft>
        <a:defRPr sz="3000" b="1">
          <a:solidFill>
            <a:srgbClr val="81104F"/>
          </a:solidFill>
          <a:latin typeface="Arial Narrow" charset="0"/>
          <a:ea typeface="MS PGothic" pitchFamily="34" charset="-128"/>
          <a:cs typeface="Arial Narrow" panose="020B0606020202030204" pitchFamily="34" charset="0"/>
        </a:defRPr>
      </a:lvl2pPr>
      <a:lvl3pPr algn="l" defTabSz="342892" rtl="0" eaLnBrk="1" fontAlgn="base" hangingPunct="1">
        <a:spcBef>
          <a:spcPct val="0"/>
        </a:spcBef>
        <a:spcAft>
          <a:spcPct val="0"/>
        </a:spcAft>
        <a:defRPr sz="3000" b="1">
          <a:solidFill>
            <a:srgbClr val="81104F"/>
          </a:solidFill>
          <a:latin typeface="Arial Narrow" charset="0"/>
          <a:ea typeface="MS PGothic" pitchFamily="34" charset="-128"/>
          <a:cs typeface="Arial Narrow" panose="020B0606020202030204" pitchFamily="34" charset="0"/>
        </a:defRPr>
      </a:lvl3pPr>
      <a:lvl4pPr algn="l" defTabSz="342892" rtl="0" eaLnBrk="1" fontAlgn="base" hangingPunct="1">
        <a:spcBef>
          <a:spcPct val="0"/>
        </a:spcBef>
        <a:spcAft>
          <a:spcPct val="0"/>
        </a:spcAft>
        <a:defRPr sz="3000" b="1">
          <a:solidFill>
            <a:srgbClr val="81104F"/>
          </a:solidFill>
          <a:latin typeface="Arial Narrow" charset="0"/>
          <a:ea typeface="MS PGothic" pitchFamily="34" charset="-128"/>
          <a:cs typeface="Arial Narrow" panose="020B0606020202030204" pitchFamily="34" charset="0"/>
        </a:defRPr>
      </a:lvl4pPr>
      <a:lvl5pPr algn="l" defTabSz="342892" rtl="0" eaLnBrk="1" fontAlgn="base" hangingPunct="1">
        <a:spcBef>
          <a:spcPct val="0"/>
        </a:spcBef>
        <a:spcAft>
          <a:spcPct val="0"/>
        </a:spcAft>
        <a:defRPr sz="3000" b="1">
          <a:solidFill>
            <a:srgbClr val="81104F"/>
          </a:solidFill>
          <a:latin typeface="Arial Narrow" charset="0"/>
          <a:ea typeface="MS PGothic" pitchFamily="34" charset="-128"/>
          <a:cs typeface="Arial Narrow" panose="020B0606020202030204" pitchFamily="34" charset="0"/>
        </a:defRPr>
      </a:lvl5pPr>
      <a:lvl6pPr marL="342892" algn="l" defTabSz="342892" rtl="0" eaLnBrk="1" fontAlgn="base" hangingPunct="1">
        <a:spcBef>
          <a:spcPct val="0"/>
        </a:spcBef>
        <a:spcAft>
          <a:spcPct val="0"/>
        </a:spcAft>
        <a:defRPr sz="3000" b="1">
          <a:solidFill>
            <a:srgbClr val="81104F"/>
          </a:solidFill>
          <a:latin typeface="Arial Narrow" charset="0"/>
          <a:ea typeface="ＭＳ Ｐゴシック" charset="0"/>
        </a:defRPr>
      </a:lvl6pPr>
      <a:lvl7pPr marL="685783" algn="l" defTabSz="342892" rtl="0" eaLnBrk="1" fontAlgn="base" hangingPunct="1">
        <a:spcBef>
          <a:spcPct val="0"/>
        </a:spcBef>
        <a:spcAft>
          <a:spcPct val="0"/>
        </a:spcAft>
        <a:defRPr sz="3000" b="1">
          <a:solidFill>
            <a:srgbClr val="81104F"/>
          </a:solidFill>
          <a:latin typeface="Arial Narrow" charset="0"/>
          <a:ea typeface="ＭＳ Ｐゴシック" charset="0"/>
        </a:defRPr>
      </a:lvl7pPr>
      <a:lvl8pPr marL="1028675" algn="l" defTabSz="342892" rtl="0" eaLnBrk="1" fontAlgn="base" hangingPunct="1">
        <a:spcBef>
          <a:spcPct val="0"/>
        </a:spcBef>
        <a:spcAft>
          <a:spcPct val="0"/>
        </a:spcAft>
        <a:defRPr sz="3000" b="1">
          <a:solidFill>
            <a:srgbClr val="81104F"/>
          </a:solidFill>
          <a:latin typeface="Arial Narrow" charset="0"/>
          <a:ea typeface="ＭＳ Ｐゴシック" charset="0"/>
        </a:defRPr>
      </a:lvl8pPr>
      <a:lvl9pPr marL="1371566" algn="l" defTabSz="342892" rtl="0" eaLnBrk="1" fontAlgn="base" hangingPunct="1">
        <a:spcBef>
          <a:spcPct val="0"/>
        </a:spcBef>
        <a:spcAft>
          <a:spcPct val="0"/>
        </a:spcAft>
        <a:defRPr sz="3000" b="1">
          <a:solidFill>
            <a:srgbClr val="81104F"/>
          </a:solidFill>
          <a:latin typeface="Arial Narrow" charset="0"/>
          <a:ea typeface="ＭＳ Ｐゴシック" charset="0"/>
        </a:defRPr>
      </a:lvl9pPr>
    </p:titleStyle>
    <p:bodyStyle>
      <a:lvl1pPr marL="257168" indent="-257168" algn="l" defTabSz="342892" rtl="0" eaLnBrk="1" fontAlgn="base" hangingPunct="1">
        <a:spcBef>
          <a:spcPct val="20000"/>
        </a:spcBef>
        <a:spcAft>
          <a:spcPct val="0"/>
        </a:spcAft>
        <a:buClr>
          <a:schemeClr val="tx1"/>
        </a:buClr>
        <a:buSzPct val="35000"/>
        <a:buFont typeface="Wingdings" panose="05000000000000000000" pitchFamily="2" charset="2"/>
        <a:buChar char="u"/>
        <a:defRPr sz="1200" kern="1200">
          <a:solidFill>
            <a:schemeClr val="tx1"/>
          </a:solidFill>
          <a:latin typeface="Arial Narrow"/>
          <a:ea typeface="MS PGothic" pitchFamily="34" charset="-128"/>
          <a:cs typeface="Arial Narrow"/>
        </a:defRPr>
      </a:lvl1pPr>
      <a:lvl2pPr marL="557199" indent="-214308" algn="l" defTabSz="342892" rtl="0" eaLnBrk="1" fontAlgn="base" hangingPunct="1">
        <a:spcBef>
          <a:spcPct val="20000"/>
        </a:spcBef>
        <a:spcAft>
          <a:spcPct val="0"/>
        </a:spcAft>
        <a:buClr>
          <a:schemeClr val="tx1"/>
        </a:buClr>
        <a:buSzPct val="35000"/>
        <a:buFont typeface="Wingdings" panose="05000000000000000000" pitchFamily="2" charset="2"/>
        <a:buChar char="u"/>
        <a:defRPr sz="1200" kern="1200">
          <a:solidFill>
            <a:schemeClr val="tx1">
              <a:lumMod val="50000"/>
              <a:lumOff val="50000"/>
            </a:schemeClr>
          </a:solidFill>
          <a:latin typeface="Arial Narrow"/>
          <a:ea typeface="MS PGothic" pitchFamily="34" charset="-128"/>
          <a:cs typeface="Arial Narrow"/>
        </a:defRPr>
      </a:lvl2pPr>
      <a:lvl3pPr marL="857228" indent="-171446" algn="l" defTabSz="342892" rtl="0" eaLnBrk="1" fontAlgn="base" hangingPunct="1">
        <a:spcBef>
          <a:spcPct val="20000"/>
        </a:spcBef>
        <a:spcAft>
          <a:spcPct val="0"/>
        </a:spcAft>
        <a:buClr>
          <a:schemeClr val="tx1"/>
        </a:buClr>
        <a:buSzPct val="35000"/>
        <a:buFont typeface="Wingdings" panose="05000000000000000000" pitchFamily="2" charset="2"/>
        <a:buChar char="u"/>
        <a:defRPr sz="1200" kern="1200">
          <a:solidFill>
            <a:schemeClr val="bg1">
              <a:lumMod val="65000"/>
            </a:schemeClr>
          </a:solidFill>
          <a:latin typeface="Arial Narrow"/>
          <a:ea typeface="MS PGothic" pitchFamily="34" charset="-128"/>
          <a:cs typeface="Arial Narrow"/>
        </a:defRPr>
      </a:lvl3pPr>
      <a:lvl4pPr marL="1200120" indent="-171446" algn="l" defTabSz="342892"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12" indent="-171446" algn="l" defTabSz="342892"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465386"/>
      </p:ext>
    </p:extLst>
  </p:cSld>
  <p:clrMap bg1="lt1" tx1="dk1" bg2="lt2" tx2="dk2" accent1="accent1" accent2="accent2" accent3="accent3" accent4="accent4" accent5="accent5" accent6="accent6" hlink="hlink" folHlink="folHlink"/>
  <p:sldLayoutIdLst>
    <p:sldLayoutId id="2147494057" r:id="rId1"/>
    <p:sldLayoutId id="2147494058" r:id="rId2"/>
    <p:sldLayoutId id="2147494059" r:id="rId3"/>
    <p:sldLayoutId id="2147494060" r:id="rId4"/>
    <p:sldLayoutId id="2147494061" r:id="rId5"/>
    <p:sldLayoutId id="2147494062" r:id="rId6"/>
    <p:sldLayoutId id="2147494063" r:id="rId7"/>
    <p:sldLayoutId id="2147494064" r:id="rId8"/>
    <p:sldLayoutId id="2147494065" r:id="rId9"/>
    <p:sldLayoutId id="2147494066" r:id="rId10"/>
    <p:sldLayoutId id="2147494067" r:id="rId11"/>
    <p:sldLayoutId id="2147494068" r:id="rId12"/>
    <p:sldLayoutId id="2147494069" r:id="rId13"/>
    <p:sldLayoutId id="2147494070" r:id="rId14"/>
  </p:sldLayoutIdLst>
  <p:hf sldNum="0" hdr="0" ftr="0" dt="0"/>
  <p:txStyles>
    <p:title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A1D97BEC-621C-01C0-2ACF-C017F89390D0}"/>
              </a:ext>
            </a:extLst>
          </p:cNvPr>
          <p:cNvSpPr txBox="1">
            <a:spLocks/>
          </p:cNvSpPr>
          <p:nvPr userDrawn="1"/>
        </p:nvSpPr>
        <p:spPr>
          <a:xfrm>
            <a:off x="6543326" y="4869337"/>
            <a:ext cx="2196189" cy="2127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r>
              <a:rPr lang="en-US" sz="525" b="0" i="0" dirty="0">
                <a:solidFill>
                  <a:schemeClr val="bg1">
                    <a:lumMod val="50000"/>
                  </a:schemeClr>
                </a:solidFill>
                <a:effectLst/>
                <a:latin typeface="Arial" panose="020B0604020202020204" pitchFamily="34" charset="0"/>
              </a:rPr>
              <a:t>Adrienne G. Waks</a:t>
            </a:r>
            <a:r>
              <a:rPr lang="en-US" sz="525" b="0" dirty="0">
                <a:solidFill>
                  <a:schemeClr val="bg1">
                    <a:lumMod val="50000"/>
                  </a:schemeClr>
                </a:solidFill>
                <a:latin typeface="+mn-lt"/>
              </a:rPr>
              <a:t>, MD </a:t>
            </a:r>
            <a:r>
              <a:rPr lang="en-US" sz="525" b="0" dirty="0">
                <a:solidFill>
                  <a:srgbClr val="0070C0"/>
                </a:solidFill>
                <a:latin typeface="+mn-lt"/>
              </a:rPr>
              <a:t> |  </a:t>
            </a:r>
            <a:r>
              <a:rPr lang="en-US" sz="525" b="0" dirty="0">
                <a:solidFill>
                  <a:schemeClr val="bg1">
                    <a:lumMod val="50000"/>
                  </a:schemeClr>
                </a:solidFill>
                <a:latin typeface="+mn-lt"/>
              </a:rPr>
              <a:t>IBC </a:t>
            </a:r>
            <a:r>
              <a:rPr lang="en-US" sz="525" b="0" dirty="0">
                <a:solidFill>
                  <a:schemeClr val="bg1">
                    <a:lumMod val="50000"/>
                  </a:schemeClr>
                </a:solidFill>
                <a:latin typeface="Arial" panose="020B0604020202020204"/>
              </a:rPr>
              <a:t>East </a:t>
            </a:r>
            <a:r>
              <a:rPr lang="en-US" sz="525" b="0" dirty="0">
                <a:solidFill>
                  <a:srgbClr val="0070C0"/>
                </a:solidFill>
                <a:latin typeface="Arial" panose="020B0604020202020204"/>
              </a:rPr>
              <a:t> |  </a:t>
            </a:r>
            <a:r>
              <a:rPr lang="en-US" sz="525" b="0" dirty="0">
                <a:solidFill>
                  <a:schemeClr val="bg1">
                    <a:lumMod val="50000"/>
                  </a:schemeClr>
                </a:solidFill>
                <a:latin typeface="Arial" panose="020B0604020202020204"/>
              </a:rPr>
              <a:t>2025</a:t>
            </a:r>
          </a:p>
        </p:txBody>
      </p:sp>
      <p:sp>
        <p:nvSpPr>
          <p:cNvPr id="8" name="Slide Number Placeholder 3">
            <a:extLst>
              <a:ext uri="{FF2B5EF4-FFF2-40B4-BE49-F238E27FC236}">
                <a16:creationId xmlns:a16="http://schemas.microsoft.com/office/drawing/2014/main" id="{94489BC0-C877-0859-7540-AEA035738259}"/>
              </a:ext>
            </a:extLst>
          </p:cNvPr>
          <p:cNvSpPr txBox="1">
            <a:spLocks/>
          </p:cNvSpPr>
          <p:nvPr userDrawn="1"/>
        </p:nvSpPr>
        <p:spPr>
          <a:xfrm>
            <a:off x="8707369" y="4864035"/>
            <a:ext cx="270737"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525" smtClean="0">
                <a:solidFill>
                  <a:srgbClr val="000000">
                    <a:lumMod val="50000"/>
                    <a:lumOff val="50000"/>
                  </a:srgbClr>
                </a:solidFill>
                <a:latin typeface="Arial" panose="020B0604020202020204"/>
              </a:rPr>
              <a:pPr/>
              <a:t>‹#›</a:t>
            </a:fld>
            <a:endParaRPr lang="en-US" sz="525" dirty="0">
              <a:solidFill>
                <a:srgbClr val="000000">
                  <a:lumMod val="50000"/>
                  <a:lumOff val="50000"/>
                </a:srgbClr>
              </a:solidFill>
              <a:latin typeface="Arial" panose="020B0604020202020204"/>
            </a:endParaRPr>
          </a:p>
        </p:txBody>
      </p:sp>
      <p:pic>
        <p:nvPicPr>
          <p:cNvPr id="9" name="Picture 8" descr="A black and white logo&#10;&#10;AI-generated content may be incorrect.">
            <a:extLst>
              <a:ext uri="{FF2B5EF4-FFF2-40B4-BE49-F238E27FC236}">
                <a16:creationId xmlns:a16="http://schemas.microsoft.com/office/drawing/2014/main" id="{AA3497C2-1694-CF26-E0F4-6E374A10B6A9}"/>
              </a:ext>
            </a:extLst>
          </p:cNvPr>
          <p:cNvPicPr>
            <a:picLocks noChangeAspect="1"/>
          </p:cNvPicPr>
          <p:nvPr userDrawn="1"/>
        </p:nvPicPr>
        <p:blipFill>
          <a:blip r:embed="rId10"/>
          <a:stretch>
            <a:fillRect/>
          </a:stretch>
        </p:blipFill>
        <p:spPr>
          <a:xfrm>
            <a:off x="217714" y="4863458"/>
            <a:ext cx="657560" cy="170339"/>
          </a:xfrm>
          <a:prstGeom prst="rect">
            <a:avLst/>
          </a:prstGeom>
        </p:spPr>
      </p:pic>
    </p:spTree>
    <p:extLst>
      <p:ext uri="{BB962C8B-B14F-4D97-AF65-F5344CB8AC3E}">
        <p14:creationId xmlns:p14="http://schemas.microsoft.com/office/powerpoint/2010/main" val="1903551469"/>
      </p:ext>
    </p:extLst>
  </p:cSld>
  <p:clrMap bg1="lt1" tx1="dk1" bg2="lt2" tx2="dk2" accent1="accent1" accent2="accent2" accent3="accent3" accent4="accent4" accent5="accent5" accent6="accent6" hlink="hlink" folHlink="folHlink"/>
  <p:sldLayoutIdLst>
    <p:sldLayoutId id="2147494072" r:id="rId1"/>
    <p:sldLayoutId id="2147494073" r:id="rId2"/>
    <p:sldLayoutId id="2147494074" r:id="rId3"/>
    <p:sldLayoutId id="2147494075" r:id="rId4"/>
    <p:sldLayoutId id="2147494076" r:id="rId5"/>
    <p:sldLayoutId id="2147494077" r:id="rId6"/>
    <p:sldLayoutId id="2147494078" r:id="rId7"/>
    <p:sldLayoutId id="2147494079"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EA5A0-D1FC-C4BF-4DFB-7F96EA0E2821}"/>
              </a:ext>
            </a:extLst>
          </p:cNvPr>
          <p:cNvGrpSpPr/>
          <p:nvPr userDrawn="1"/>
        </p:nvGrpSpPr>
        <p:grpSpPr>
          <a:xfrm>
            <a:off x="8034095" y="4619383"/>
            <a:ext cx="1109905" cy="524117"/>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43"/>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4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2575669"/>
      </p:ext>
    </p:extLst>
  </p:cSld>
  <p:clrMap bg1="lt1" tx1="dk1" bg2="lt2" tx2="dk2" accent1="accent1" accent2="accent2" accent3="accent3" accent4="accent4" accent5="accent5" accent6="accent6" hlink="hlink" folHlink="folHlink"/>
  <p:sldLayoutIdLst>
    <p:sldLayoutId id="2147494081" r:id="rId1"/>
    <p:sldLayoutId id="2147494082" r:id="rId2"/>
    <p:sldLayoutId id="2147494083" r:id="rId3"/>
    <p:sldLayoutId id="2147494084" r:id="rId4"/>
    <p:sldLayoutId id="2147494085" r:id="rId5"/>
    <p:sldLayoutId id="2147494086" r:id="rId6"/>
    <p:sldLayoutId id="2147494087" r:id="rId7"/>
    <p:sldLayoutId id="2147494088" r:id="rId8"/>
    <p:sldLayoutId id="2147494089" r:id="rId9"/>
    <p:sldLayoutId id="2147494090" r:id="rId10"/>
    <p:sldLayoutId id="2147494091" r:id="rId11"/>
    <p:sldLayoutId id="2147494092" r:id="rId12"/>
    <p:sldLayoutId id="2147494093" r:id="rId13"/>
    <p:sldLayoutId id="2147494094" r:id="rId14"/>
    <p:sldLayoutId id="2147494095" r:id="rId15"/>
    <p:sldLayoutId id="2147494096" r:id="rId16"/>
    <p:sldLayoutId id="2147494097" r:id="rId17"/>
    <p:sldLayoutId id="2147494098" r:id="rId18"/>
    <p:sldLayoutId id="2147494099" r:id="rId19"/>
    <p:sldLayoutId id="2147494100" r:id="rId20"/>
    <p:sldLayoutId id="2147494101" r:id="rId21"/>
    <p:sldLayoutId id="2147494110" r:id="rId22"/>
    <p:sldLayoutId id="2147494111" r:id="rId23"/>
    <p:sldLayoutId id="2147494112" r:id="rId24"/>
    <p:sldLayoutId id="2147494113" r:id="rId25"/>
    <p:sldLayoutId id="2147494114" r:id="rId26"/>
    <p:sldLayoutId id="2147494115" r:id="rId27"/>
    <p:sldLayoutId id="2147494116" r:id="rId28"/>
    <p:sldLayoutId id="2147494117" r:id="rId29"/>
    <p:sldLayoutId id="2147494118" r:id="rId30"/>
    <p:sldLayoutId id="2147494119" r:id="rId31"/>
    <p:sldLayoutId id="2147494120" r:id="rId32"/>
    <p:sldLayoutId id="2147494121" r:id="rId33"/>
    <p:sldLayoutId id="2147494122" r:id="rId34"/>
    <p:sldLayoutId id="2147494123" r:id="rId35"/>
    <p:sldLayoutId id="2147494124" r:id="rId36"/>
    <p:sldLayoutId id="2147494125" r:id="rId37"/>
    <p:sldLayoutId id="2147494126" r:id="rId38"/>
    <p:sldLayoutId id="2147494127" r:id="rId39"/>
    <p:sldLayoutId id="2147494128" r:id="rId40"/>
    <p:sldLayoutId id="2147494129" r:id="rId41"/>
  </p:sldLayoutIdLst>
  <p:hf sldNum="0" hdr="0" ftr="0" dt="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CB2D2B-1A4D-453C-820C-C7C641B0F1CA}"/>
              </a:ext>
            </a:extLst>
          </p:cNvPr>
          <p:cNvGraphicFramePr>
            <a:graphicFrameLocks noChangeAspect="1"/>
          </p:cNvGraphicFramePr>
          <p:nvPr>
            <p:custDataLst>
              <p:tags r:id="rId8"/>
            </p:custDataLst>
            <p:extLst>
              <p:ext uri="{D42A27DB-BD31-4B8C-83A1-F6EECF244321}">
                <p14:modId xmlns:p14="http://schemas.microsoft.com/office/powerpoint/2010/main" val="26067556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5" name="Object 4" hidden="1">
                        <a:extLst>
                          <a:ext uri="{FF2B5EF4-FFF2-40B4-BE49-F238E27FC236}">
                            <a16:creationId xmlns:a16="http://schemas.microsoft.com/office/drawing/2014/main" id="{86CB2D2B-1A4D-453C-820C-C7C641B0F1CA}"/>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99D1307-490B-497B-B49E-679EF84478A5}"/>
              </a:ext>
            </a:extLst>
          </p:cNvPr>
          <p:cNvSpPr/>
          <p:nvPr>
            <p:custDataLst>
              <p:tags r:id="rId9"/>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00" b="0" i="0" baseline="0">
              <a:latin typeface="Arial" panose="020B0604020202020204" pitchFamily="34" charset="0"/>
              <a:ea typeface="+mj-ea"/>
              <a:sym typeface="Arial" panose="020B0604020202020204" pitchFamily="34" charset="0"/>
            </a:endParaRPr>
          </a:p>
        </p:txBody>
      </p:sp>
      <p:sp>
        <p:nvSpPr>
          <p:cNvPr id="10" name="Text Placeholder 9"/>
          <p:cNvSpPr>
            <a:spLocks noGrp="1"/>
          </p:cNvSpPr>
          <p:nvPr>
            <p:ph type="body" idx="1"/>
          </p:nvPr>
        </p:nvSpPr>
        <p:spPr>
          <a:xfrm>
            <a:off x="447675" y="1369218"/>
            <a:ext cx="8255794" cy="3263504"/>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p:cNvSpPr>
            <a:spLocks noGrp="1"/>
          </p:cNvSpPr>
          <p:nvPr>
            <p:ph type="title"/>
          </p:nvPr>
        </p:nvSpPr>
        <p:spPr>
          <a:xfrm>
            <a:off x="447674" y="102549"/>
            <a:ext cx="8255795" cy="820056"/>
          </a:xfrm>
          <a:prstGeom prst="rect">
            <a:avLst/>
          </a:prstGeom>
        </p:spPr>
        <p:txBody>
          <a:bodyPr vert="horz" lIns="0" tIns="45720" rIns="0" bIns="45720" rtlCol="0" anchor="b">
            <a:normAutofit/>
          </a:bodyPr>
          <a:lstStyle/>
          <a:p>
            <a:r>
              <a:rPr lang="en-US"/>
              <a:t>Click to edit Master title style</a:t>
            </a:r>
          </a:p>
        </p:txBody>
      </p:sp>
      <p:sp>
        <p:nvSpPr>
          <p:cNvPr id="2" name="Rectangle 1">
            <a:extLst>
              <a:ext uri="{FF2B5EF4-FFF2-40B4-BE49-F238E27FC236}">
                <a16:creationId xmlns:a16="http://schemas.microsoft.com/office/drawing/2014/main" id="{519AFF9A-57ED-280F-5D1D-473FF691D0BF}"/>
              </a:ext>
            </a:extLst>
          </p:cNvPr>
          <p:cNvSpPr/>
          <p:nvPr userDrawn="1"/>
        </p:nvSpPr>
        <p:spPr>
          <a:xfrm>
            <a:off x="4429562" y="4870031"/>
            <a:ext cx="4376823" cy="184666"/>
          </a:xfrm>
          <a:prstGeom prst="rect">
            <a:avLst/>
          </a:prstGeom>
        </p:spPr>
        <p:txBody>
          <a:bodyPr wrap="square">
            <a:spAutoFit/>
          </a:bodyPr>
          <a:lstStyle/>
          <a:p>
            <a:pPr algn="r"/>
            <a:r>
              <a:rPr lang="en-US" sz="600">
                <a:solidFill>
                  <a:schemeClr val="bg2"/>
                </a:solidFill>
              </a:rPr>
              <a:t>Confidential – For Internal Use Only. Not for Promotion.</a:t>
            </a:r>
            <a:endParaRPr lang="en-US" sz="600">
              <a:solidFill>
                <a:srgbClr val="FF0000"/>
              </a:solidFill>
            </a:endParaRPr>
          </a:p>
        </p:txBody>
      </p:sp>
    </p:spTree>
    <p:extLst>
      <p:ext uri="{BB962C8B-B14F-4D97-AF65-F5344CB8AC3E}">
        <p14:creationId xmlns:p14="http://schemas.microsoft.com/office/powerpoint/2010/main" val="1567012842"/>
      </p:ext>
    </p:extLst>
  </p:cSld>
  <p:clrMap bg1="lt1" tx1="dk1" bg2="lt2" tx2="dk2" accent1="accent1" accent2="accent2" accent3="accent3" accent4="accent4" accent5="accent5" accent6="accent6" hlink="hlink" folHlink="folHlink"/>
  <p:sldLayoutIdLst>
    <p:sldLayoutId id="2147494103" r:id="rId1"/>
    <p:sldLayoutId id="2147494104" r:id="rId2"/>
    <p:sldLayoutId id="2147494105" r:id="rId3"/>
    <p:sldLayoutId id="2147494106" r:id="rId4"/>
    <p:sldLayoutId id="2147494107" r:id="rId5"/>
    <p:sldLayoutId id="2147494108" r:id="rId6"/>
  </p:sldLayoutIdLst>
  <p:hf hdr="0" ftr="0" dt="0"/>
  <p:txStyles>
    <p:titleStyle>
      <a:lvl1pPr algn="l" defTabSz="685800" rtl="0" eaLnBrk="1" latinLnBrk="0" hangingPunct="1">
        <a:lnSpc>
          <a:spcPct val="90000"/>
        </a:lnSpc>
        <a:spcBef>
          <a:spcPct val="0"/>
        </a:spcBef>
        <a:buNone/>
        <a:defRPr sz="2400" b="1" i="0" kern="800" spc="0" baseline="0">
          <a:solidFill>
            <a:schemeClr val="accent1"/>
          </a:solidFill>
          <a:latin typeface="Trebuchet MS" panose="020B0603020202020204" pitchFamily="34" charset="0"/>
          <a:ea typeface="+mj-ea"/>
          <a:cs typeface="Arial" panose="020B0604020202020204" pitchFamily="34" charset="0"/>
        </a:defRPr>
      </a:lvl1pPr>
    </p:titleStyle>
    <p:bodyStyle>
      <a:lvl1pPr marL="172641" indent="-172641" algn="l" defTabSz="685800" rtl="0" eaLnBrk="1" latinLnBrk="0" hangingPunct="1">
        <a:lnSpc>
          <a:spcPct val="100000"/>
        </a:lnSpc>
        <a:spcBef>
          <a:spcPts val="0"/>
        </a:spcBef>
        <a:spcAft>
          <a:spcPts val="450"/>
        </a:spcAft>
        <a:buFont typeface="Arial" panose="020B0604020202020204" pitchFamily="34" charset="0"/>
        <a:buChar char="•"/>
        <a:defRPr sz="1500" b="0" i="0" kern="1600" spc="-38" baseline="0">
          <a:solidFill>
            <a:schemeClr val="tx1"/>
          </a:solidFill>
          <a:latin typeface="+mj-lt"/>
          <a:ea typeface="+mn-ea"/>
          <a:cs typeface="+mn-cs"/>
        </a:defRPr>
      </a:lvl1pPr>
      <a:lvl2pPr marL="384573" indent="-172641" algn="l" defTabSz="685800" rtl="0" eaLnBrk="1" latinLnBrk="0" hangingPunct="1">
        <a:lnSpc>
          <a:spcPct val="100000"/>
        </a:lnSpc>
        <a:spcBef>
          <a:spcPts val="0"/>
        </a:spcBef>
        <a:spcAft>
          <a:spcPts val="450"/>
        </a:spcAft>
        <a:buFont typeface="Arial" panose="020B0604020202020204" pitchFamily="34" charset="0"/>
        <a:buChar char="⎼"/>
        <a:tabLst/>
        <a:defRPr lang="en-US" sz="1500" b="0" i="0" kern="1600" spc="-38" baseline="0" dirty="0">
          <a:solidFill>
            <a:schemeClr val="tx1"/>
          </a:solidFill>
          <a:latin typeface="+mj-lt"/>
          <a:ea typeface="+mn-ea"/>
          <a:cs typeface="+mn-cs"/>
        </a:defRPr>
      </a:lvl2pPr>
      <a:lvl3pPr marL="557213" indent="-169069" algn="l" defTabSz="685800" rtl="0" eaLnBrk="1" latinLnBrk="0" hangingPunct="1">
        <a:lnSpc>
          <a:spcPct val="100000"/>
        </a:lnSpc>
        <a:spcBef>
          <a:spcPts val="0"/>
        </a:spcBef>
        <a:spcAft>
          <a:spcPts val="450"/>
        </a:spcAft>
        <a:buFont typeface="Arial" panose="020B0604020202020204" pitchFamily="34" charset="0"/>
        <a:buChar char="•"/>
        <a:tabLst/>
        <a:defRPr lang="en-US" sz="1350" b="0" i="0" kern="1600" spc="-38" baseline="0" dirty="0">
          <a:solidFill>
            <a:schemeClr val="tx1"/>
          </a:solidFill>
          <a:latin typeface="+mj-lt"/>
          <a:ea typeface="+mn-ea"/>
          <a:cs typeface="+mn-cs"/>
        </a:defRPr>
      </a:lvl3pPr>
      <a:lvl4pPr marL="731044" indent="-139304" algn="l" defTabSz="685800" rtl="0" eaLnBrk="1" latinLnBrk="0" hangingPunct="1">
        <a:lnSpc>
          <a:spcPct val="100000"/>
        </a:lnSpc>
        <a:spcBef>
          <a:spcPts val="0"/>
        </a:spcBef>
        <a:spcAft>
          <a:spcPts val="450"/>
        </a:spcAft>
        <a:buFont typeface="Arial" panose="020B0604020202020204" pitchFamily="34" charset="0"/>
        <a:buChar char="⎼"/>
        <a:tabLst/>
        <a:defRPr lang="en-US" sz="1200" b="0" i="0" kern="1600" spc="-38" baseline="0" dirty="0">
          <a:solidFill>
            <a:schemeClr val="tx1"/>
          </a:solidFill>
          <a:latin typeface="+mj-lt"/>
          <a:ea typeface="+mn-ea"/>
          <a:cs typeface="+mn-cs"/>
        </a:defRPr>
      </a:lvl4pPr>
      <a:lvl5pPr marL="941785" indent="-130969" algn="l" defTabSz="685800" rtl="0" eaLnBrk="1" latinLnBrk="0" hangingPunct="1">
        <a:lnSpc>
          <a:spcPct val="100000"/>
        </a:lnSpc>
        <a:spcBef>
          <a:spcPts val="0"/>
        </a:spcBef>
        <a:spcAft>
          <a:spcPts val="450"/>
        </a:spcAft>
        <a:buFont typeface="Arial" panose="020B0604020202020204" pitchFamily="34" charset="0"/>
        <a:buChar char="⎼"/>
        <a:tabLst/>
        <a:defRPr sz="1050" b="0" i="0" kern="1600" spc="-38" baseline="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86">
          <p15:clr>
            <a:srgbClr val="F26B43"/>
          </p15:clr>
        </p15:guide>
        <p15:guide id="4" orient="horz" pos="1148">
          <p15:clr>
            <a:srgbClr val="F26B43"/>
          </p15:clr>
        </p15:guide>
        <p15:guide id="5" orient="horz" pos="3896">
          <p15:clr>
            <a:srgbClr val="F26B43"/>
          </p15:clr>
        </p15:guide>
        <p15:guide id="6" pos="370">
          <p15:clr>
            <a:srgbClr val="F26B43"/>
          </p15:clr>
        </p15:guide>
        <p15:guide id="7" pos="731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86953" y="230660"/>
            <a:ext cx="8478441" cy="56119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386953" y="978693"/>
            <a:ext cx="8478441" cy="3538538"/>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12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9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400"/>
              </a:spcBef>
              <a:spcAft>
                <a:spcPts val="0"/>
              </a:spcAft>
              <a:buClr>
                <a:schemeClr val="dk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4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60456541"/>
      </p:ext>
    </p:extLst>
  </p:cSld>
  <p:clrMap bg1="lt1" tx1="dk1" bg2="dk2" tx2="lt2" accent1="accent1" accent2="accent2" accent3="accent3" accent4="accent4" accent5="accent5" accent6="accent6" hlink="hlink" folHlink="folHlink"/>
  <p:sldLayoutIdLst>
    <p:sldLayoutId id="2147494131" r:id="rId1"/>
    <p:sldLayoutId id="2147494132" r:id="rId2"/>
    <p:sldLayoutId id="2147494133" r:id="rId3"/>
    <p:sldLayoutId id="2147494134" r:id="rId4"/>
    <p:sldLayoutId id="2147494135" r:id="rId5"/>
    <p:sldLayoutId id="2147494136" r:id="rId6"/>
    <p:sldLayoutId id="2147494137" r:id="rId7"/>
    <p:sldLayoutId id="2147494138" r:id="rId8"/>
    <p:sldLayoutId id="2147494139" r:id="rId9"/>
    <p:sldLayoutId id="2147494140" r:id="rId10"/>
    <p:sldLayoutId id="2147494141" r:id="rId11"/>
    <p:sldLayoutId id="2147494142" r:id="rId12"/>
    <p:sldLayoutId id="2147494143" r:id="rId13"/>
    <p:sldLayoutId id="2147494144" r:id="rId14"/>
    <p:sldLayoutId id="2147494145" r:id="rId15"/>
    <p:sldLayoutId id="2147494146" r:id="rId16"/>
    <p:sldLayoutId id="2147494147" r:id="rId17"/>
    <p:sldLayoutId id="2147494148" r:id="rId18"/>
    <p:sldLayoutId id="2147494149" r:id="rId19"/>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22">
          <p15:clr>
            <a:srgbClr val="F26B43"/>
          </p15:clr>
        </p15:guide>
        <p15:guide id="2" orient="horz" pos="3794">
          <p15:clr>
            <a:srgbClr val="F26B43"/>
          </p15:clr>
        </p15:guide>
        <p15:guide id="3" pos="325">
          <p15:clr>
            <a:srgbClr val="F26B43"/>
          </p15:clr>
        </p15:guide>
        <p15:guide id="4" pos="744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8"/>
    </p:custDataLst>
    <p:extLst>
      <p:ext uri="{BB962C8B-B14F-4D97-AF65-F5344CB8AC3E}">
        <p14:creationId xmlns:p14="http://schemas.microsoft.com/office/powerpoint/2010/main" val="1050086498"/>
      </p:ext>
    </p:extLst>
  </p:cSld>
  <p:clrMap bg1="lt1" tx1="dk1" bg2="lt2" tx2="dk2" accent1="accent1" accent2="accent2" accent3="accent3" accent4="accent4" accent5="accent5" accent6="accent6" hlink="hlink" folHlink="folHlink"/>
  <p:sldLayoutIdLst>
    <p:sldLayoutId id="2147494151" r:id="rId1"/>
    <p:sldLayoutId id="2147494152" r:id="rId2"/>
    <p:sldLayoutId id="2147494153" r:id="rId3"/>
    <p:sldLayoutId id="2147494154" r:id="rId4"/>
    <p:sldLayoutId id="2147494155" r:id="rId5"/>
    <p:sldLayoutId id="2147494156" r:id="rId6"/>
  </p:sldLayoutIdLst>
  <p:hf sldNum="0" hdr="0" ftr="0" dt="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logo with colorful letters&#10;&#10;Description automatically generated with medium confidence">
            <a:extLst>
              <a:ext uri="{FF2B5EF4-FFF2-40B4-BE49-F238E27FC236}">
                <a16:creationId xmlns:a16="http://schemas.microsoft.com/office/drawing/2014/main" id="{830A6727-6CC0-F443-CCF4-2C46E1DFA8B3}"/>
              </a:ext>
            </a:extLst>
          </p:cNvPr>
          <p:cNvPicPr>
            <a:picLocks noChangeAspect="1"/>
          </p:cNvPicPr>
          <p:nvPr userDrawn="1"/>
        </p:nvPicPr>
        <p:blipFill>
          <a:blip r:embed="rId24"/>
          <a:stretch>
            <a:fillRect/>
          </a:stretch>
        </p:blipFill>
        <p:spPr>
          <a:xfrm>
            <a:off x="8116160" y="4788778"/>
            <a:ext cx="1027841" cy="354723"/>
          </a:xfrm>
          <a:prstGeom prst="rect">
            <a:avLst/>
          </a:prstGeom>
        </p:spPr>
      </p:pic>
      <p:sp>
        <p:nvSpPr>
          <p:cNvPr id="9" name="Content of this presentation is copyrightand responsibility of the author Permission is required for re-use">
            <a:extLst>
              <a:ext uri="{FF2B5EF4-FFF2-40B4-BE49-F238E27FC236}">
                <a16:creationId xmlns:a16="http://schemas.microsoft.com/office/drawing/2014/main" id="{87614998-B336-B9EB-A098-167C08403493}"/>
              </a:ext>
            </a:extLst>
          </p:cNvPr>
          <p:cNvSpPr/>
          <p:nvPr userDrawn="1"/>
        </p:nvSpPr>
        <p:spPr>
          <a:xfrm>
            <a:off x="134853" y="5020342"/>
            <a:ext cx="3869156" cy="133471"/>
          </a:xfrm>
          <a:prstGeom prst="rect">
            <a:avLst/>
          </a:prstGeom>
          <a:noFill/>
          <a:ln/>
        </p:spPr>
        <p:txBody>
          <a:bodyPr wrap="square" lIns="0" tIns="0" rIns="0" bIns="0" rtlCol="0" anchor="t"/>
          <a:lstStyle/>
          <a:p>
            <a:pPr marL="0" indent="0" algn="l">
              <a:lnSpc>
                <a:spcPts val="750"/>
              </a:lnSpc>
              <a:buNone/>
            </a:pPr>
            <a:r>
              <a:rPr lang="en-US" sz="675" dirty="0">
                <a:solidFill>
                  <a:srgbClr val="00305D"/>
                </a:solidFill>
                <a:latin typeface="Arial Narrow" pitchFamily="34" charset="0"/>
                <a:ea typeface="Arial Narrow" pitchFamily="34" charset="-122"/>
                <a:cs typeface="Arial Narrow" pitchFamily="34" charset="-120"/>
              </a:rPr>
              <a:t>Content of this presentation is copyrighted and responsibility of the author. Permission is required for re-use.</a:t>
            </a:r>
            <a:endParaRPr lang="en-US" sz="675" dirty="0"/>
          </a:p>
        </p:txBody>
      </p:sp>
      <p:sp>
        <p:nvSpPr>
          <p:cNvPr id="10" name="Espace réservé du texte 9">
            <a:extLst>
              <a:ext uri="{FF2B5EF4-FFF2-40B4-BE49-F238E27FC236}">
                <a16:creationId xmlns:a16="http://schemas.microsoft.com/office/drawing/2014/main" id="{C37FC7D1-8456-688E-AB93-B5C6251B6D37}"/>
              </a:ext>
            </a:extLst>
          </p:cNvPr>
          <p:cNvSpPr txBox="1">
            <a:spLocks/>
          </p:cNvSpPr>
          <p:nvPr userDrawn="1"/>
        </p:nvSpPr>
        <p:spPr>
          <a:xfrm>
            <a:off x="74946" y="4880103"/>
            <a:ext cx="2875757" cy="180725"/>
          </a:xfrm>
          <a:prstGeom prst="rect">
            <a:avLst/>
          </a:prstGeom>
        </p:spPr>
        <p:txBody>
          <a:bodyPr/>
          <a:lstStyle>
            <a:lvl1pPr marL="0" indent="0" algn="l" defTabSz="609585" rtl="0" eaLnBrk="1" latinLnBrk="0" hangingPunct="1">
              <a:spcBef>
                <a:spcPct val="20000"/>
              </a:spcBef>
              <a:buFont typeface="Arial"/>
              <a:buNone/>
              <a:defRPr sz="1000" b="1" i="0" kern="1200">
                <a:solidFill>
                  <a:srgbClr val="00305D"/>
                </a:solidFill>
                <a:latin typeface="Arial Narrow" panose="020B0604020202020204" pitchFamily="34" charset="0"/>
                <a:ea typeface="Helvetica Neue" panose="02000503000000020004" pitchFamily="2" charset="0"/>
                <a:cs typeface="Arial Narrow" panose="020B0604020202020204" pitchFamily="34" charset="0"/>
              </a:defRPr>
            </a:lvl1pPr>
            <a:lvl2pPr marL="258763" indent="-258763" algn="l" defTabSz="609585" rtl="0" eaLnBrk="1" latinLnBrk="0" hangingPunct="1">
              <a:spcBef>
                <a:spcPct val="20000"/>
              </a:spcBef>
              <a:buClrTx/>
              <a:buSzPct val="100000"/>
              <a:buFont typeface="Courier New" panose="02070309020205020404" pitchFamily="49" charset="0"/>
              <a:buChar char="o"/>
              <a:tabLst/>
              <a:defRPr sz="1800" kern="1200">
                <a:solidFill>
                  <a:srgbClr val="00305D"/>
                </a:solidFill>
                <a:latin typeface="+mn-lt"/>
                <a:ea typeface="Helvetica Neue" panose="02000503000000020004" pitchFamily="2" charset="0"/>
                <a:cs typeface="Helvetica Neue" panose="02000503000000020004" pitchFamily="2" charset="0"/>
              </a:defRPr>
            </a:lvl2pPr>
            <a:lvl3pPr marL="635000" indent="-219075" algn="l" defTabSz="609585" rtl="0" eaLnBrk="1" latinLnBrk="0" hangingPunct="1">
              <a:spcBef>
                <a:spcPct val="20000"/>
              </a:spcBef>
              <a:buClrTx/>
              <a:buFont typeface="Arial" panose="020B0604020202020204" pitchFamily="34" charset="0"/>
              <a:buChar char="•"/>
              <a:tabLst/>
              <a:defRPr sz="1800" kern="1200">
                <a:solidFill>
                  <a:srgbClr val="00305D"/>
                </a:solidFill>
                <a:latin typeface="+mn-lt"/>
                <a:ea typeface="Helvetica Neue" panose="02000503000000020004" pitchFamily="2" charset="0"/>
                <a:cs typeface="Helvetica Neue" panose="02000503000000020004" pitchFamily="2" charset="0"/>
              </a:defRPr>
            </a:lvl3pPr>
            <a:lvl4pPr marL="1211263" indent="-244475" algn="l" defTabSz="609585" rtl="0" eaLnBrk="1" latinLnBrk="0" hangingPunct="1">
              <a:spcBef>
                <a:spcPct val="20000"/>
              </a:spcBef>
              <a:buClrTx/>
              <a:buFont typeface="System Font Regular"/>
              <a:buChar char="–"/>
              <a:tabLst/>
              <a:defRPr sz="1800" kern="1200">
                <a:solidFill>
                  <a:srgbClr val="00305D"/>
                </a:solidFill>
                <a:latin typeface="+mn-lt"/>
                <a:ea typeface="Helvetica Neue" panose="02000503000000020004" pitchFamily="2" charset="0"/>
                <a:cs typeface="Helvetica Neue" panose="02000503000000020004" pitchFamily="2" charset="0"/>
              </a:defRPr>
            </a:lvl4pPr>
            <a:lvl5pPr marL="1674813" indent="-239713" algn="l" defTabSz="609585" rtl="0" eaLnBrk="1" latinLnBrk="0" hangingPunct="1">
              <a:spcBef>
                <a:spcPct val="20000"/>
              </a:spcBef>
              <a:buClrTx/>
              <a:buFont typeface="Arial"/>
              <a:buChar char="»"/>
              <a:tabLst/>
              <a:defRPr sz="1800" kern="1200">
                <a:solidFill>
                  <a:srgbClr val="00305D"/>
                </a:solidFill>
                <a:latin typeface="+mn-lt"/>
                <a:ea typeface="Helvetica Neue" panose="02000503000000020004" pitchFamily="2" charset="0"/>
                <a:cs typeface="Helvetica Neue" panose="02000503000000020004"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FR" sz="675" dirty="0" err="1"/>
              <a:t>Presenter</a:t>
            </a:r>
            <a:r>
              <a:rPr lang="fr-FR" sz="675" dirty="0"/>
              <a:t>: Sara A. </a:t>
            </a:r>
            <a:r>
              <a:rPr lang="fr-FR" sz="675" dirty="0" err="1"/>
              <a:t>Hurvitz</a:t>
            </a:r>
            <a:r>
              <a:rPr lang="fr-FR" sz="675" dirty="0"/>
              <a:t>, MD, FACP</a:t>
            </a:r>
          </a:p>
        </p:txBody>
      </p:sp>
    </p:spTree>
    <p:extLst>
      <p:ext uri="{BB962C8B-B14F-4D97-AF65-F5344CB8AC3E}">
        <p14:creationId xmlns:p14="http://schemas.microsoft.com/office/powerpoint/2010/main" val="2759367402"/>
      </p:ext>
    </p:extLst>
  </p:cSld>
  <p:clrMap bg1="lt1" tx1="dk1" bg2="lt2" tx2="dk2" accent1="accent1" accent2="accent2" accent3="accent3" accent4="accent4" accent5="accent5" accent6="accent6" hlink="hlink" folHlink="folHlink"/>
  <p:sldLayoutIdLst>
    <p:sldLayoutId id="2147494158" r:id="rId1"/>
    <p:sldLayoutId id="2147494159" r:id="rId2"/>
    <p:sldLayoutId id="2147494160" r:id="rId3"/>
    <p:sldLayoutId id="2147494161" r:id="rId4"/>
    <p:sldLayoutId id="2147494162" r:id="rId5"/>
    <p:sldLayoutId id="2147494163" r:id="rId6"/>
    <p:sldLayoutId id="2147494164" r:id="rId7"/>
    <p:sldLayoutId id="2147494165" r:id="rId8"/>
    <p:sldLayoutId id="2147494166" r:id="rId9"/>
    <p:sldLayoutId id="2147494167" r:id="rId10"/>
    <p:sldLayoutId id="2147494168" r:id="rId11"/>
    <p:sldLayoutId id="2147494169" r:id="rId12"/>
    <p:sldLayoutId id="2147494170" r:id="rId13"/>
    <p:sldLayoutId id="2147494171" r:id="rId14"/>
    <p:sldLayoutId id="2147494172" r:id="rId15"/>
    <p:sldLayoutId id="2147494173" r:id="rId16"/>
    <p:sldLayoutId id="2147494174" r:id="rId17"/>
    <p:sldLayoutId id="2147494175" r:id="rId18"/>
    <p:sldLayoutId id="2147494176" r:id="rId19"/>
    <p:sldLayoutId id="2147494177" r:id="rId20"/>
    <p:sldLayoutId id="2147494178" r:id="rId21"/>
    <p:sldLayoutId id="2147494179" r:id="rId22"/>
  </p:sldLayoutIdLst>
  <p:hf sldNum="0" hdr="0" ftr="0" dt="0"/>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1CC3A5F-D949-42A8-9090-D201D4F3DA18}"/>
              </a:ext>
            </a:extLst>
          </p:cNvPr>
          <p:cNvSpPr>
            <a:spLocks noGrp="1"/>
          </p:cNvSpPr>
          <p:nvPr>
            <p:ph type="title"/>
          </p:nvPr>
        </p:nvSpPr>
        <p:spPr>
          <a:xfrm>
            <a:off x="233991" y="217998"/>
            <a:ext cx="8616711" cy="295500"/>
          </a:xfrm>
          <a:prstGeom prst="rect">
            <a:avLst/>
          </a:prstGeom>
        </p:spPr>
        <p:txBody>
          <a:bodyPr vert="horz" lIns="91440" tIns="45720" rIns="91440" bIns="45720" rtlCol="0" anchor="ctr">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A69DEA5B-7F23-4D48-AFA3-05D319903828}"/>
              </a:ext>
            </a:extLst>
          </p:cNvPr>
          <p:cNvSpPr>
            <a:spLocks noGrp="1"/>
          </p:cNvSpPr>
          <p:nvPr>
            <p:ph type="body" idx="1"/>
          </p:nvPr>
        </p:nvSpPr>
        <p:spPr>
          <a:xfrm>
            <a:off x="233991" y="832224"/>
            <a:ext cx="8616711" cy="3263504"/>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ttangolo 4">
            <a:extLst>
              <a:ext uri="{FF2B5EF4-FFF2-40B4-BE49-F238E27FC236}">
                <a16:creationId xmlns:a16="http://schemas.microsoft.com/office/drawing/2014/main" id="{83EBEE18-793B-4059-AB99-8C4CB7B1C0ED}"/>
              </a:ext>
            </a:extLst>
          </p:cNvPr>
          <p:cNvSpPr/>
          <p:nvPr userDrawn="1"/>
        </p:nvSpPr>
        <p:spPr>
          <a:xfrm>
            <a:off x="0" y="0"/>
            <a:ext cx="9144000" cy="95857"/>
          </a:xfrm>
          <a:prstGeom prst="rect">
            <a:avLst/>
          </a:prstGeom>
          <a:solidFill>
            <a:srgbClr val="FE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 name="Connettore 1 9">
            <a:extLst>
              <a:ext uri="{FF2B5EF4-FFF2-40B4-BE49-F238E27FC236}">
                <a16:creationId xmlns:a16="http://schemas.microsoft.com/office/drawing/2014/main" id="{398A387C-7775-4C73-B938-D6397BBDA471}"/>
              </a:ext>
            </a:extLst>
          </p:cNvPr>
          <p:cNvCxnSpPr>
            <a:cxnSpLocks/>
          </p:cNvCxnSpPr>
          <p:nvPr userDrawn="1"/>
        </p:nvCxnSpPr>
        <p:spPr>
          <a:xfrm>
            <a:off x="0" y="95862"/>
            <a:ext cx="9144000" cy="0"/>
          </a:xfrm>
          <a:prstGeom prst="line">
            <a:avLst/>
          </a:prstGeom>
          <a:ln w="38100">
            <a:solidFill>
              <a:srgbClr val="EA625A"/>
            </a:solidFill>
          </a:ln>
        </p:spPr>
        <p:style>
          <a:lnRef idx="1">
            <a:schemeClr val="accent1"/>
          </a:lnRef>
          <a:fillRef idx="0">
            <a:schemeClr val="accent1"/>
          </a:fillRef>
          <a:effectRef idx="0">
            <a:schemeClr val="accent1"/>
          </a:effectRef>
          <a:fontRef idx="minor">
            <a:schemeClr val="tx1"/>
          </a:fontRef>
        </p:style>
      </p:cxnSp>
      <p:cxnSp>
        <p:nvCxnSpPr>
          <p:cNvPr id="7" name="Connettore 1 9">
            <a:extLst>
              <a:ext uri="{FF2B5EF4-FFF2-40B4-BE49-F238E27FC236}">
                <a16:creationId xmlns:a16="http://schemas.microsoft.com/office/drawing/2014/main" id="{2050D43F-68BE-4D5D-A29F-DB1663561CD1}"/>
              </a:ext>
            </a:extLst>
          </p:cNvPr>
          <p:cNvCxnSpPr>
            <a:cxnSpLocks/>
          </p:cNvCxnSpPr>
          <p:nvPr userDrawn="1"/>
        </p:nvCxnSpPr>
        <p:spPr>
          <a:xfrm>
            <a:off x="0" y="645796"/>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778061"/>
      </p:ext>
    </p:extLst>
  </p:cSld>
  <p:clrMap bg1="lt1" tx1="dk1" bg2="lt2" tx2="dk2" accent1="accent1" accent2="accent2" accent3="accent3" accent4="accent4" accent5="accent5" accent6="accent6" hlink="hlink" folHlink="folHlink"/>
  <p:sldLayoutIdLst>
    <p:sldLayoutId id="2147494181" r:id="rId1"/>
    <p:sldLayoutId id="2147494182" r:id="rId2"/>
    <p:sldLayoutId id="2147494183" r:id="rId3"/>
    <p:sldLayoutId id="2147494184" r:id="rId4"/>
    <p:sldLayoutId id="2147494185" r:id="rId5"/>
    <p:sldLayoutId id="2147494186" r:id="rId6"/>
    <p:sldLayoutId id="2147494187" r:id="rId7"/>
    <p:sldLayoutId id="2147494188" r:id="rId8"/>
    <p:sldLayoutId id="2147494189" r:id="rId9"/>
    <p:sldLayoutId id="2147494190" r:id="rId10"/>
    <p:sldLayoutId id="2147494191" r:id="rId11"/>
  </p:sldLayoutIdLst>
  <p:txStyles>
    <p:titleStyle>
      <a:lvl1pPr algn="l" defTabSz="514350" rtl="0" eaLnBrk="1" latinLnBrk="0" hangingPunct="1">
        <a:lnSpc>
          <a:spcPct val="90000"/>
        </a:lnSpc>
        <a:spcBef>
          <a:spcPct val="0"/>
        </a:spcBef>
        <a:buNone/>
        <a:defRPr lang="it-IT" sz="1800" kern="1200" dirty="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71463" indent="-271463" algn="l" defTabSz="514350" rtl="0" eaLnBrk="1" latinLnBrk="0" hangingPunct="1">
        <a:lnSpc>
          <a:spcPct val="100000"/>
        </a:lnSpc>
        <a:spcBef>
          <a:spcPts val="0"/>
        </a:spcBef>
        <a:spcAft>
          <a:spcPts val="450"/>
        </a:spcAft>
        <a:buClr>
          <a:srgbClr val="EA625A"/>
        </a:buClr>
        <a:buFont typeface="Arial" panose="020B0604020202020204" pitchFamily="34" charset="0"/>
        <a:buChar char="•"/>
        <a:defRPr lang="it-IT" sz="1500" kern="1200" dirty="0" smtClean="0">
          <a:solidFill>
            <a:schemeClr val="tx1"/>
          </a:solidFill>
          <a:latin typeface="Arial" panose="020B0604020202020204" pitchFamily="34" charset="0"/>
          <a:ea typeface="+mn-ea"/>
          <a:cs typeface="Arial" panose="020B0604020202020204" pitchFamily="34" charset="0"/>
        </a:defRPr>
      </a:lvl1pPr>
      <a:lvl2pPr marL="601266" indent="-200025" algn="l" defTabSz="514350" rtl="0" eaLnBrk="1" latinLnBrk="0" hangingPunct="1">
        <a:lnSpc>
          <a:spcPct val="100000"/>
        </a:lnSpc>
        <a:spcBef>
          <a:spcPts val="0"/>
        </a:spcBef>
        <a:spcAft>
          <a:spcPts val="450"/>
        </a:spcAft>
        <a:buClr>
          <a:srgbClr val="EA625A"/>
        </a:buClr>
        <a:buFont typeface="Arial" panose="020B0604020202020204" pitchFamily="34" charset="0"/>
        <a:buChar char="•"/>
        <a:defRPr lang="it-IT" sz="1500" kern="1200" dirty="0" smtClean="0">
          <a:solidFill>
            <a:schemeClr val="tx1"/>
          </a:solidFill>
          <a:latin typeface="Arial" panose="020B0604020202020204" pitchFamily="34" charset="0"/>
          <a:ea typeface="+mn-ea"/>
          <a:cs typeface="Arial" panose="020B0604020202020204" pitchFamily="34" charset="0"/>
        </a:defRPr>
      </a:lvl2pPr>
      <a:lvl3pPr marL="944166" indent="-207169" algn="l" defTabSz="514350" rtl="0" eaLnBrk="1" latinLnBrk="0" hangingPunct="1">
        <a:lnSpc>
          <a:spcPct val="100000"/>
        </a:lnSpc>
        <a:spcBef>
          <a:spcPts val="0"/>
        </a:spcBef>
        <a:spcAft>
          <a:spcPts val="450"/>
        </a:spcAft>
        <a:buClr>
          <a:srgbClr val="EA625A"/>
        </a:buClr>
        <a:buFont typeface="Arial" panose="020B0604020202020204" pitchFamily="34" charset="0"/>
        <a:buChar char="•"/>
        <a:defRPr lang="it-IT" sz="1350" kern="1200" dirty="0" smtClean="0">
          <a:solidFill>
            <a:schemeClr val="tx1"/>
          </a:solidFill>
          <a:latin typeface="Arial" panose="020B0604020202020204" pitchFamily="34" charset="0"/>
          <a:ea typeface="+mn-ea"/>
          <a:cs typeface="Arial" panose="020B0604020202020204" pitchFamily="34" charset="0"/>
        </a:defRPr>
      </a:lvl3pPr>
      <a:lvl4pPr marL="1209675" indent="-135731" algn="l" defTabSz="514350" rtl="0" eaLnBrk="1" latinLnBrk="0" hangingPunct="1">
        <a:lnSpc>
          <a:spcPct val="100000"/>
        </a:lnSpc>
        <a:spcBef>
          <a:spcPts val="0"/>
        </a:spcBef>
        <a:spcAft>
          <a:spcPts val="450"/>
        </a:spcAft>
        <a:buClr>
          <a:srgbClr val="EA625A"/>
        </a:buClr>
        <a:buFont typeface="Arial" panose="020B0604020202020204" pitchFamily="34" charset="0"/>
        <a:buChar char="•"/>
        <a:defRPr lang="it-IT" sz="1350" kern="1200" dirty="0" smtClean="0">
          <a:solidFill>
            <a:schemeClr val="tx1"/>
          </a:solidFill>
          <a:latin typeface="Arial" panose="020B0604020202020204" pitchFamily="34" charset="0"/>
          <a:ea typeface="+mn-ea"/>
          <a:cs typeface="Arial" panose="020B0604020202020204" pitchFamily="34" charset="0"/>
        </a:defRPr>
      </a:lvl4pPr>
      <a:lvl5pPr marL="1546622" indent="-135731" algn="l" defTabSz="514350" rtl="0" eaLnBrk="1" latinLnBrk="0" hangingPunct="1">
        <a:lnSpc>
          <a:spcPct val="100000"/>
        </a:lnSpc>
        <a:spcBef>
          <a:spcPts val="0"/>
        </a:spcBef>
        <a:spcAft>
          <a:spcPts val="450"/>
        </a:spcAft>
        <a:buClr>
          <a:srgbClr val="EA625A"/>
        </a:buClr>
        <a:buFont typeface="Arial" panose="020B0604020202020204" pitchFamily="34" charset="0"/>
        <a:buChar char="•"/>
        <a:defRPr lang="it-IT" sz="1350" kern="1200" dirty="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F9C375-D91E-1B45-A291-D8D110D0DC8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8E795-133B-E04B-B11D-D512E49B855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7072A-D253-9247-B205-D67AD8CC515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9FEFFF9-DFAF-1646-9FA6-965F1D18ACEA}" type="datetimeFigureOut">
              <a:rPr lang="en-US" smtClean="0"/>
              <a:t>11/7/2025</a:t>
            </a:fld>
            <a:endParaRPr lang="en-US"/>
          </a:p>
        </p:txBody>
      </p:sp>
      <p:sp>
        <p:nvSpPr>
          <p:cNvPr id="5" name="Footer Placeholder 4">
            <a:extLst>
              <a:ext uri="{FF2B5EF4-FFF2-40B4-BE49-F238E27FC236}">
                <a16:creationId xmlns:a16="http://schemas.microsoft.com/office/drawing/2014/main" id="{664DC695-54DE-4E48-A441-F3E4708443E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E043D-7C18-5440-A4D1-D7A5CB8F74E6}"/>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AA9D050-2A9A-F14E-BFAC-938D6664ECA2}" type="slidenum">
              <a:rPr lang="en-US" smtClean="0"/>
              <a:t>‹#›</a:t>
            </a:fld>
            <a:endParaRPr lang="en-US"/>
          </a:p>
        </p:txBody>
      </p:sp>
      <p:sp>
        <p:nvSpPr>
          <p:cNvPr id="7" name="Rectangle 6">
            <a:extLst>
              <a:ext uri="{FF2B5EF4-FFF2-40B4-BE49-F238E27FC236}">
                <a16:creationId xmlns:a16="http://schemas.microsoft.com/office/drawing/2014/main" id="{48F6CF20-3CCD-93B8-E15B-F61A426A0FDE}"/>
              </a:ext>
            </a:extLst>
          </p:cNvPr>
          <p:cNvSpPr/>
          <p:nvPr userDrawn="1"/>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8" name="Picture 7">
            <a:extLst>
              <a:ext uri="{FF2B5EF4-FFF2-40B4-BE49-F238E27FC236}">
                <a16:creationId xmlns:a16="http://schemas.microsoft.com/office/drawing/2014/main" id="{FC12DBF2-16A5-1763-6768-6DC1668FE24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0E303DC8-2E2E-A2DB-E6C7-BD4FEC691F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Tree>
    <p:extLst>
      <p:ext uri="{BB962C8B-B14F-4D97-AF65-F5344CB8AC3E}">
        <p14:creationId xmlns:p14="http://schemas.microsoft.com/office/powerpoint/2010/main" val="1850708036"/>
      </p:ext>
    </p:extLst>
  </p:cSld>
  <p:clrMap bg1="lt1" tx1="dk1" bg2="lt2" tx2="dk2" accent1="accent1" accent2="accent2" accent3="accent3" accent4="accent4" accent5="accent5" accent6="accent6" hlink="hlink" folHlink="folHlink"/>
  <p:sldLayoutIdLst>
    <p:sldLayoutId id="2147493720" r:id="rId1"/>
    <p:sldLayoutId id="2147493721" r:id="rId2"/>
    <p:sldLayoutId id="2147493722" r:id="rId3"/>
    <p:sldLayoutId id="2147493723" r:id="rId4"/>
    <p:sldLayoutId id="2147493724" r:id="rId5"/>
    <p:sldLayoutId id="2147493725" r:id="rId6"/>
    <p:sldLayoutId id="2147493726" r:id="rId7"/>
    <p:sldLayoutId id="2147493727" r:id="rId8"/>
    <p:sldLayoutId id="2147493728" r:id="rId9"/>
    <p:sldLayoutId id="2147493729" r:id="rId10"/>
    <p:sldLayoutId id="214749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EA5A0-D1FC-C4BF-4DFB-7F96EA0E2821}"/>
              </a:ext>
            </a:extLst>
          </p:cNvPr>
          <p:cNvGrpSpPr/>
          <p:nvPr userDrawn="1"/>
        </p:nvGrpSpPr>
        <p:grpSpPr>
          <a:xfrm>
            <a:off x="8034095" y="4619383"/>
            <a:ext cx="1109905" cy="524117"/>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2"/>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51056219"/>
      </p:ext>
    </p:extLst>
  </p:cSld>
  <p:clrMap bg1="lt1" tx1="dk1" bg2="lt2" tx2="dk2" accent1="accent1" accent2="accent2" accent3="accent3" accent4="accent4" accent5="accent5" accent6="accent6" hlink="hlink" folHlink="folHlink"/>
  <p:sldLayoutIdLst>
    <p:sldLayoutId id="2147494193" r:id="rId1"/>
    <p:sldLayoutId id="2147494194" r:id="rId2"/>
    <p:sldLayoutId id="2147494195" r:id="rId3"/>
    <p:sldLayoutId id="2147494196" r:id="rId4"/>
    <p:sldLayoutId id="2147494197" r:id="rId5"/>
    <p:sldLayoutId id="2147494198" r:id="rId6"/>
    <p:sldLayoutId id="2147494199" r:id="rId7"/>
    <p:sldLayoutId id="2147494200" r:id="rId8"/>
    <p:sldLayoutId id="2147494201" r:id="rId9"/>
    <p:sldLayoutId id="2147494202" r:id="rId10"/>
    <p:sldLayoutId id="2147494203" r:id="rId11"/>
    <p:sldLayoutId id="2147494204" r:id="rId12"/>
    <p:sldLayoutId id="2147494205" r:id="rId13"/>
    <p:sldLayoutId id="2147494206" r:id="rId14"/>
    <p:sldLayoutId id="2147494207" r:id="rId15"/>
    <p:sldLayoutId id="2147494208" r:id="rId16"/>
    <p:sldLayoutId id="2147494209" r:id="rId17"/>
    <p:sldLayoutId id="2147494210" r:id="rId18"/>
    <p:sldLayoutId id="2147494211" r:id="rId19"/>
    <p:sldLayoutId id="2147494212" r:id="rId20"/>
  </p:sldLayoutIdLst>
  <p:hf sldNum="0" hdr="0" ftr="0" dt="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1C9995C-7CDF-4567-BAD8-9133B7C5208B}" type="datetimeFigureOut">
              <a:rPr lang="en-US" smtClean="0"/>
              <a:t>11/7/2025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AEFA788-0ED4-47F5-B2AC-E68A6CE0F794}" type="slidenum">
              <a:rPr lang="en-US" smtClean="0"/>
              <a:t>‹#›</a:t>
            </a:fld>
            <a:endParaRPr lang="en-US"/>
          </a:p>
        </p:txBody>
      </p:sp>
    </p:spTree>
    <p:extLst>
      <p:ext uri="{BB962C8B-B14F-4D97-AF65-F5344CB8AC3E}">
        <p14:creationId xmlns:p14="http://schemas.microsoft.com/office/powerpoint/2010/main" val="1077685325"/>
      </p:ext>
    </p:extLst>
  </p:cSld>
  <p:clrMap bg1="lt1" tx1="dk1" bg2="lt2" tx2="dk2" accent1="accent1" accent2="accent2" accent3="accent3" accent4="accent4" accent5="accent5" accent6="accent6" hlink="hlink" folHlink="folHlink"/>
  <p:sldLayoutIdLst>
    <p:sldLayoutId id="2147494214" r:id="rId1"/>
    <p:sldLayoutId id="2147494215" r:id="rId2"/>
    <p:sldLayoutId id="2147494216" r:id="rId3"/>
    <p:sldLayoutId id="2147494217" r:id="rId4"/>
    <p:sldLayoutId id="2147494218" r:id="rId5"/>
    <p:sldLayoutId id="2147494219" r:id="rId6"/>
    <p:sldLayoutId id="2147494220" r:id="rId7"/>
    <p:sldLayoutId id="2147494221" r:id="rId8"/>
    <p:sldLayoutId id="2147494222" r:id="rId9"/>
    <p:sldLayoutId id="2147494223" r:id="rId10"/>
    <p:sldLayoutId id="21474942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BF6FF-CB01-B541-B9B0-9948BF269C6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741F7-C276-714F-8667-86F0245E1D7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2CBB1-6C52-BA48-9406-7BA2C1FB42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5B0109-0960-4F41-A70F-3B3DB00B442D}" type="datetimeFigureOut">
              <a:rPr lang="en-US" smtClean="0"/>
              <a:t>11/7/2025</a:t>
            </a:fld>
            <a:endParaRPr lang="en-US"/>
          </a:p>
        </p:txBody>
      </p:sp>
      <p:sp>
        <p:nvSpPr>
          <p:cNvPr id="5" name="Footer Placeholder 4">
            <a:extLst>
              <a:ext uri="{FF2B5EF4-FFF2-40B4-BE49-F238E27FC236}">
                <a16:creationId xmlns:a16="http://schemas.microsoft.com/office/drawing/2014/main" id="{9063B0F8-C4D9-CF45-BCE0-5F1F3D9A03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FF3C13-B3D8-DF47-899B-DD78195E581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7DAEC2-BCCB-A049-AB89-E932A25751A2}" type="slidenum">
              <a:rPr lang="en-US" smtClean="0"/>
              <a:t>‹#›</a:t>
            </a:fld>
            <a:endParaRPr lang="en-US"/>
          </a:p>
        </p:txBody>
      </p:sp>
    </p:spTree>
    <p:extLst>
      <p:ext uri="{BB962C8B-B14F-4D97-AF65-F5344CB8AC3E}">
        <p14:creationId xmlns:p14="http://schemas.microsoft.com/office/powerpoint/2010/main" val="3476384161"/>
      </p:ext>
    </p:extLst>
  </p:cSld>
  <p:clrMap bg1="lt1" tx1="dk1" bg2="lt2" tx2="dk2" accent1="accent1" accent2="accent2" accent3="accent3" accent4="accent4" accent5="accent5" accent6="accent6" hlink="hlink" folHlink="folHlink"/>
  <p:sldLayoutIdLst>
    <p:sldLayoutId id="2147493831" r:id="rId1"/>
    <p:sldLayoutId id="2147493832" r:id="rId2"/>
    <p:sldLayoutId id="2147493833" r:id="rId3"/>
    <p:sldLayoutId id="2147493834" r:id="rId4"/>
    <p:sldLayoutId id="2147493835" r:id="rId5"/>
    <p:sldLayoutId id="2147493836" r:id="rId6"/>
    <p:sldLayoutId id="2147493837" r:id="rId7"/>
    <p:sldLayoutId id="2147493838" r:id="rId8"/>
    <p:sldLayoutId id="2147493839" r:id="rId9"/>
    <p:sldLayoutId id="2147493840" r:id="rId10"/>
    <p:sldLayoutId id="2147493841" r:id="rId11"/>
    <p:sldLayoutId id="2147493842" r:id="rId12"/>
    <p:sldLayoutId id="2147493843" r:id="rId13"/>
    <p:sldLayoutId id="2147493844" r:id="rId14"/>
    <p:sldLayoutId id="2147493845" r:id="rId15"/>
    <p:sldLayoutId id="2147493846" r:id="rId16"/>
    <p:sldLayoutId id="2147493847" r:id="rId17"/>
    <p:sldLayoutId id="2147493848" r:id="rId18"/>
    <p:sldLayoutId id="2147493849" r:id="rId19"/>
    <p:sldLayoutId id="2147493850" r:id="rId20"/>
    <p:sldLayoutId id="2147493851" r:id="rId21"/>
    <p:sldLayoutId id="2147493852" r:id="rId22"/>
    <p:sldLayoutId id="2147493853" r:id="rId23"/>
    <p:sldLayoutId id="2147493854" r:id="rId24"/>
    <p:sldLayoutId id="2147493903" r:id="rId25"/>
    <p:sldLayoutId id="2147493904" r:id="rId26"/>
    <p:sldLayoutId id="2147493905" r:id="rId27"/>
    <p:sldLayoutId id="2147493906" r:id="rId28"/>
    <p:sldLayoutId id="2147493907" r:id="rId29"/>
    <p:sldLayoutId id="2147493908" r:id="rId30"/>
    <p:sldLayoutId id="2147493909" r:id="rId31"/>
    <p:sldLayoutId id="2147493910" r:id="rId32"/>
    <p:sldLayoutId id="2147493911" r:id="rId33"/>
    <p:sldLayoutId id="2147493912" r:id="rId34"/>
    <p:sldLayoutId id="2147493913" r:id="rId35"/>
    <p:sldLayoutId id="2147494018" r:id="rId36"/>
    <p:sldLayoutId id="2147494019" r:id="rId37"/>
    <p:sldLayoutId id="2147494020" r:id="rId38"/>
    <p:sldLayoutId id="2147494021" r:id="rId39"/>
    <p:sldLayoutId id="2147494022" r:id="rId40"/>
    <p:sldLayoutId id="2147494023" r:id="rId41"/>
    <p:sldLayoutId id="2147494024" r:id="rId42"/>
    <p:sldLayoutId id="2147494025" r:id="rId43"/>
    <p:sldLayoutId id="2147494026" r:id="rId44"/>
    <p:sldLayoutId id="2147494027" r:id="rId45"/>
    <p:sldLayoutId id="2147494028" r:id="rId46"/>
    <p:sldLayoutId id="2147494029" r:id="rId47"/>
    <p:sldLayoutId id="2147494030" r:id="rId48"/>
    <p:sldLayoutId id="2147494031" r:id="rId4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917EB99-CAF6-2C45-8787-F7FDC1283E88}" type="datetimeFigureOut">
              <a:rPr lang="en-US" smtClean="0"/>
              <a:t>11/7/2025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FB6866-76D9-9641-B142-D99C6F29E0CF}" type="slidenum">
              <a:rPr lang="en-US" smtClean="0"/>
              <a:t>‹#›</a:t>
            </a:fld>
            <a:endParaRPr lang="en-US"/>
          </a:p>
        </p:txBody>
      </p:sp>
    </p:spTree>
    <p:extLst>
      <p:ext uri="{BB962C8B-B14F-4D97-AF65-F5344CB8AC3E}">
        <p14:creationId xmlns:p14="http://schemas.microsoft.com/office/powerpoint/2010/main" val="2796496701"/>
      </p:ext>
    </p:extLst>
  </p:cSld>
  <p:clrMap bg1="lt1" tx1="dk1" bg2="lt2" tx2="dk2" accent1="accent1" accent2="accent2" accent3="accent3" accent4="accent4" accent5="accent5" accent6="accent6" hlink="hlink" folHlink="folHlink"/>
  <p:sldLayoutIdLst>
    <p:sldLayoutId id="2147493856" r:id="rId1"/>
    <p:sldLayoutId id="2147493857" r:id="rId2"/>
    <p:sldLayoutId id="2147493858" r:id="rId3"/>
    <p:sldLayoutId id="2147493859" r:id="rId4"/>
    <p:sldLayoutId id="2147493860" r:id="rId5"/>
    <p:sldLayoutId id="2147493861" r:id="rId6"/>
    <p:sldLayoutId id="2147493862" r:id="rId7"/>
    <p:sldLayoutId id="2147493863" r:id="rId8"/>
    <p:sldLayoutId id="2147493864" r:id="rId9"/>
    <p:sldLayoutId id="2147493865" r:id="rId10"/>
    <p:sldLayoutId id="2147493866" r:id="rId11"/>
    <p:sldLayoutId id="2147493867" r:id="rId12"/>
    <p:sldLayoutId id="2147493868" r:id="rId13"/>
    <p:sldLayoutId id="2147493869" r:id="rId14"/>
    <p:sldLayoutId id="2147493870" r:id="rId15"/>
    <p:sldLayoutId id="2147493871" r:id="rId16"/>
    <p:sldLayoutId id="2147493872" r:id="rId17"/>
    <p:sldLayoutId id="2147493873" r:id="rId18"/>
    <p:sldLayoutId id="2147493874" r:id="rId19"/>
    <p:sldLayoutId id="2147493875" r:id="rId20"/>
    <p:sldLayoutId id="2147493876" r:id="rId21"/>
    <p:sldLayoutId id="2147493877" r:id="rId22"/>
    <p:sldLayoutId id="2147493878" r:id="rId2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480060" y="273843"/>
            <a:ext cx="8229600" cy="10287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480060" y="1369219"/>
            <a:ext cx="8229600" cy="3017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8312673" y="162776"/>
            <a:ext cx="655865" cy="273844"/>
          </a:xfrm>
          <a:prstGeom prst="rect">
            <a:avLst/>
          </a:prstGeom>
        </p:spPr>
        <p:txBody>
          <a:bodyPr vert="horz" lIns="91440" tIns="45720" rIns="91440" bIns="45720" rtlCol="0" anchor="t" anchorCtr="0"/>
          <a:lstStyle>
            <a:lvl1pPr algn="r">
              <a:defRPr sz="6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6" y="4678920"/>
            <a:ext cx="9148538" cy="47172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1994950" y="4834840"/>
            <a:ext cx="522410" cy="69250"/>
          </a:xfrm>
          <a:prstGeom prst="rect">
            <a:avLst/>
          </a:prstGeom>
          <a:noFill/>
        </p:spPr>
        <p:txBody>
          <a:bodyPr wrap="square" lIns="0" tIns="0" rIns="0" bIns="0" rtlCol="0">
            <a:spAutoFit/>
          </a:bodyPr>
          <a:lstStyle/>
          <a:p>
            <a:r>
              <a:rPr lang="en-US" sz="450" b="1">
                <a:solidFill>
                  <a:srgbClr val="002557"/>
                </a:solidFill>
              </a:rPr>
              <a:t>PRESENTED BY:</a:t>
            </a:r>
          </a:p>
        </p:txBody>
      </p:sp>
    </p:spTree>
    <p:extLst>
      <p:ext uri="{BB962C8B-B14F-4D97-AF65-F5344CB8AC3E}">
        <p14:creationId xmlns:p14="http://schemas.microsoft.com/office/powerpoint/2010/main" val="3191518812"/>
      </p:ext>
    </p:extLst>
  </p:cSld>
  <p:clrMap bg1="lt1" tx1="dk1" bg2="lt2" tx2="dk2" accent1="accent1" accent2="accent2" accent3="accent3" accent4="accent4" accent5="accent5" accent6="accent6" hlink="hlink" folHlink="folHlink"/>
  <p:sldLayoutIdLst>
    <p:sldLayoutId id="2147493892" r:id="rId1"/>
    <p:sldLayoutId id="2147493893" r:id="rId2"/>
    <p:sldLayoutId id="2147493894" r:id="rId3"/>
    <p:sldLayoutId id="2147493895" r:id="rId4"/>
    <p:sldLayoutId id="2147493896" r:id="rId5"/>
  </p:sldLayoutIdLst>
  <p:hf hdr="0" dt="0"/>
  <p:txStyles>
    <p:titleStyle>
      <a:lvl1pPr algn="l" defTabSz="685800" rtl="0" eaLnBrk="1" latinLnBrk="0" hangingPunct="1">
        <a:lnSpc>
          <a:spcPct val="90000"/>
        </a:lnSpc>
        <a:spcBef>
          <a:spcPct val="0"/>
        </a:spcBef>
        <a:buNone/>
        <a:defRPr sz="2700" b="1" kern="1200">
          <a:solidFill>
            <a:srgbClr val="002557"/>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lnSpc>
          <a:spcPct val="100000"/>
        </a:lnSpc>
        <a:spcBef>
          <a:spcPts val="75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rgbClr val="008764"/>
        </a:buClr>
        <a:buFont typeface="Wingdings" panose="05000000000000000000" pitchFamily="2" charset="2"/>
        <a:buChar char="§"/>
        <a:defRPr lang="en-US" sz="1800" kern="1200" dirty="0">
          <a:solidFill>
            <a:srgbClr val="00255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rgbClr val="008764"/>
        </a:buClr>
        <a:buFont typeface="Courier New" panose="02070309020205020404" pitchFamily="49" charset="0"/>
        <a:buChar char="o"/>
        <a:defRPr lang="en-US" sz="1350" kern="1200" dirty="0">
          <a:solidFill>
            <a:srgbClr val="00255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8ABF3E-6690-4FE9-ABAD-8EB5597E5D22}" type="datetimeFigureOut">
              <a:rPr lang="en-US" smtClean="0"/>
              <a:t>11/7/2025</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5BDB10-4F76-44A0-96B3-E73350F93AE6}" type="slidenum">
              <a:rPr lang="en-US" smtClean="0"/>
              <a:t>‹#›</a:t>
            </a:fld>
            <a:endParaRPr lang="en-US"/>
          </a:p>
        </p:txBody>
      </p:sp>
    </p:spTree>
    <p:extLst>
      <p:ext uri="{BB962C8B-B14F-4D97-AF65-F5344CB8AC3E}">
        <p14:creationId xmlns:p14="http://schemas.microsoft.com/office/powerpoint/2010/main" val="115790544"/>
      </p:ext>
    </p:extLst>
  </p:cSld>
  <p:clrMap bg1="lt1" tx1="dk1" bg2="lt2" tx2="dk2" accent1="accent1" accent2="accent2" accent3="accent3" accent4="accent4" accent5="accent5" accent6="accent6" hlink="hlink" folHlink="folHlink"/>
  <p:sldLayoutIdLst>
    <p:sldLayoutId id="2147493916" r:id="rId1"/>
    <p:sldLayoutId id="2147493917" r:id="rId2"/>
    <p:sldLayoutId id="2147493918" r:id="rId3"/>
    <p:sldLayoutId id="2147493919" r:id="rId4"/>
    <p:sldLayoutId id="2147493920" r:id="rId5"/>
    <p:sldLayoutId id="2147493921" r:id="rId6"/>
    <p:sldLayoutId id="2147493922" r:id="rId7"/>
    <p:sldLayoutId id="2147493923" r:id="rId8"/>
    <p:sldLayoutId id="2147493924" r:id="rId9"/>
    <p:sldLayoutId id="2147493925" r:id="rId10"/>
    <p:sldLayoutId id="2147493926" r:id="rId11"/>
    <p:sldLayoutId id="2147493927"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26" tIns="45718" rIns="91426" bIns="45718"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26" tIns="45718" rIns="9142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1252"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defRPr sz="1125">
                <a:solidFill>
                  <a:srgbClr val="000000"/>
                </a:solidFill>
                <a:ea typeface="Osaka" pitchFamily="-1" charset="-128"/>
                <a:cs typeface="Osaka" pitchFamily="-1" charset="-128"/>
              </a:defRPr>
            </a:lvl1pPr>
          </a:lstStyle>
          <a:p>
            <a:pPr>
              <a:defRPr/>
            </a:pPr>
            <a:fld id="{BD72F210-F66D-8549-8920-3138D3E49935}" type="datetime1">
              <a:rPr lang="en-US" smtClean="0"/>
              <a:t>11/7/2025</a:t>
            </a:fld>
            <a:endParaRPr lang="en-US" dirty="0"/>
          </a:p>
        </p:txBody>
      </p:sp>
      <p:sp>
        <p:nvSpPr>
          <p:cNvPr id="181253"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ctr" eaLnBrk="0" hangingPunct="0">
              <a:defRPr sz="1125">
                <a:solidFill>
                  <a:srgbClr val="000000"/>
                </a:solidFill>
                <a:latin typeface="Arial" pitchFamily="-1" charset="0"/>
                <a:ea typeface="+mn-ea"/>
                <a:cs typeface="+mn-cs"/>
              </a:defRPr>
            </a:lvl1pPr>
          </a:lstStyle>
          <a:p>
            <a:pPr>
              <a:defRPr/>
            </a:pPr>
            <a:r>
              <a:rPr lang="en-US" dirty="0"/>
              <a:t>This presentation is the intellectual property of the author/presenter.  Contact mtelli@stanford.edu for permission to reprint and/or distribute.  </a:t>
            </a:r>
          </a:p>
        </p:txBody>
      </p:sp>
      <p:sp>
        <p:nvSpPr>
          <p:cNvPr id="181254"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r">
              <a:defRPr sz="1125">
                <a:solidFill>
                  <a:srgbClr val="000000"/>
                </a:solidFill>
                <a:ea typeface="Osaka" pitchFamily="-1" charset="-128"/>
                <a:cs typeface="Osaka" pitchFamily="-1" charset="-128"/>
              </a:defRPr>
            </a:lvl1pPr>
          </a:lstStyle>
          <a:p>
            <a:pPr>
              <a:defRPr/>
            </a:pPr>
            <a:fld id="{55DF38F3-65A0-F042-BF66-1F8EA21582ED}" type="slidenum">
              <a:rPr lang="en-US"/>
              <a:pPr>
                <a:defRPr/>
              </a:pPr>
              <a:t>‹#›</a:t>
            </a:fld>
            <a:endParaRPr lang="en-US" dirty="0"/>
          </a:p>
        </p:txBody>
      </p:sp>
    </p:spTree>
    <p:extLst>
      <p:ext uri="{BB962C8B-B14F-4D97-AF65-F5344CB8AC3E}">
        <p14:creationId xmlns:p14="http://schemas.microsoft.com/office/powerpoint/2010/main" val="2485437029"/>
      </p:ext>
    </p:extLst>
  </p:cSld>
  <p:clrMap bg1="lt1" tx1="dk1" bg2="lt2" tx2="dk2" accent1="accent1" accent2="accent2" accent3="accent3" accent4="accent4" accent5="accent5" accent6="accent6" hlink="hlink" folHlink="folHlink"/>
  <p:sldLayoutIdLst>
    <p:sldLayoutId id="2147493942" r:id="rId1"/>
    <p:sldLayoutId id="2147493943" r:id="rId2"/>
    <p:sldLayoutId id="2147493944" r:id="rId3"/>
    <p:sldLayoutId id="2147493945" r:id="rId4"/>
    <p:sldLayoutId id="2147493946" r:id="rId5"/>
    <p:sldLayoutId id="2147493947" r:id="rId6"/>
    <p:sldLayoutId id="2147493948" r:id="rId7"/>
    <p:sldLayoutId id="2147493949" r:id="rId8"/>
    <p:sldLayoutId id="2147493950" r:id="rId9"/>
    <p:sldLayoutId id="2147493951" r:id="rId10"/>
    <p:sldLayoutId id="2147493952" r:id="rId11"/>
    <p:sldLayoutId id="2147493953" r:id="rId12"/>
    <p:sldLayoutId id="2147493954" r:id="rId13"/>
    <p:sldLayoutId id="2147493955" r:id="rId14"/>
  </p:sldLayoutIdLst>
  <p:hf hd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1" charset="0"/>
          <a:ea typeface="Osaka" pitchFamily="-1" charset="-128"/>
          <a:cs typeface="Osaka" pitchFamily="-1" charset="-128"/>
        </a:defRPr>
      </a:lvl2pPr>
      <a:lvl3pPr algn="ctr" rtl="0" eaLnBrk="0" fontAlgn="base" hangingPunct="0">
        <a:spcBef>
          <a:spcPct val="0"/>
        </a:spcBef>
        <a:spcAft>
          <a:spcPct val="0"/>
        </a:spcAft>
        <a:defRPr sz="3300">
          <a:solidFill>
            <a:schemeClr val="tx2"/>
          </a:solidFill>
          <a:latin typeface="Arial" pitchFamily="-1" charset="0"/>
          <a:ea typeface="Osaka" pitchFamily="-1" charset="-128"/>
          <a:cs typeface="Osaka" pitchFamily="-1" charset="-128"/>
        </a:defRPr>
      </a:lvl3pPr>
      <a:lvl4pPr algn="ctr" rtl="0" eaLnBrk="0" fontAlgn="base" hangingPunct="0">
        <a:spcBef>
          <a:spcPct val="0"/>
        </a:spcBef>
        <a:spcAft>
          <a:spcPct val="0"/>
        </a:spcAft>
        <a:defRPr sz="3300">
          <a:solidFill>
            <a:schemeClr val="tx2"/>
          </a:solidFill>
          <a:latin typeface="Arial" pitchFamily="-1" charset="0"/>
          <a:ea typeface="Osaka" pitchFamily="-1" charset="-128"/>
          <a:cs typeface="Osaka" pitchFamily="-1" charset="-128"/>
        </a:defRPr>
      </a:lvl4pPr>
      <a:lvl5pPr algn="ctr" rtl="0" eaLnBrk="0" fontAlgn="base" hangingPunct="0">
        <a:spcBef>
          <a:spcPct val="0"/>
        </a:spcBef>
        <a:spcAft>
          <a:spcPct val="0"/>
        </a:spcAft>
        <a:defRPr sz="3300">
          <a:solidFill>
            <a:schemeClr val="tx2"/>
          </a:solidFill>
          <a:latin typeface="Arial" pitchFamily="-1" charset="0"/>
          <a:ea typeface="Osaka" pitchFamily="-1" charset="-128"/>
          <a:cs typeface="Osaka" pitchFamily="-1" charset="-128"/>
        </a:defRPr>
      </a:lvl5pPr>
      <a:lvl6pPr marL="342839" algn="ctr" rtl="0" fontAlgn="base">
        <a:spcBef>
          <a:spcPct val="0"/>
        </a:spcBef>
        <a:spcAft>
          <a:spcPct val="0"/>
        </a:spcAft>
        <a:defRPr sz="3300">
          <a:solidFill>
            <a:schemeClr val="tx2"/>
          </a:solidFill>
          <a:latin typeface="Arial" pitchFamily="-1" charset="0"/>
          <a:ea typeface="Osaka" pitchFamily="-1" charset="-128"/>
          <a:cs typeface="Osaka" pitchFamily="-1" charset="-128"/>
        </a:defRPr>
      </a:lvl6pPr>
      <a:lvl7pPr marL="685681" algn="ctr" rtl="0" fontAlgn="base">
        <a:spcBef>
          <a:spcPct val="0"/>
        </a:spcBef>
        <a:spcAft>
          <a:spcPct val="0"/>
        </a:spcAft>
        <a:defRPr sz="3300">
          <a:solidFill>
            <a:schemeClr val="tx2"/>
          </a:solidFill>
          <a:latin typeface="Arial" pitchFamily="-1" charset="0"/>
          <a:ea typeface="Osaka" pitchFamily="-1" charset="-128"/>
          <a:cs typeface="Osaka" pitchFamily="-1" charset="-128"/>
        </a:defRPr>
      </a:lvl7pPr>
      <a:lvl8pPr marL="1028522" algn="ctr" rtl="0" fontAlgn="base">
        <a:spcBef>
          <a:spcPct val="0"/>
        </a:spcBef>
        <a:spcAft>
          <a:spcPct val="0"/>
        </a:spcAft>
        <a:defRPr sz="3300">
          <a:solidFill>
            <a:schemeClr val="tx2"/>
          </a:solidFill>
          <a:latin typeface="Arial" pitchFamily="-1" charset="0"/>
          <a:ea typeface="Osaka" pitchFamily="-1" charset="-128"/>
          <a:cs typeface="Osaka" pitchFamily="-1" charset="-128"/>
        </a:defRPr>
      </a:lvl8pPr>
      <a:lvl9pPr marL="1371362" algn="ctr" rtl="0" fontAlgn="base">
        <a:spcBef>
          <a:spcPct val="0"/>
        </a:spcBef>
        <a:spcAft>
          <a:spcPct val="0"/>
        </a:spcAft>
        <a:defRPr sz="3300">
          <a:solidFill>
            <a:schemeClr val="tx2"/>
          </a:solidFill>
          <a:latin typeface="Arial" pitchFamily="-1" charset="0"/>
          <a:ea typeface="Osaka" pitchFamily="-1" charset="-128"/>
          <a:cs typeface="Osaka" pitchFamily="-1" charset="-128"/>
        </a:defRPr>
      </a:lvl9pPr>
    </p:titleStyle>
    <p:bodyStyle>
      <a:lvl1pPr marL="257132" indent="-257132" algn="l" rtl="0" eaLnBrk="0" fontAlgn="base" hangingPunct="0">
        <a:spcBef>
          <a:spcPct val="20000"/>
        </a:spcBef>
        <a:spcAft>
          <a:spcPct val="0"/>
        </a:spcAft>
        <a:buChar char="•"/>
        <a:defRPr sz="2400">
          <a:solidFill>
            <a:schemeClr val="tx1"/>
          </a:solidFill>
          <a:latin typeface="+mn-lt"/>
          <a:ea typeface="+mn-ea"/>
          <a:cs typeface="+mn-cs"/>
        </a:defRPr>
      </a:lvl1pPr>
      <a:lvl2pPr marL="557115" indent="-214278" algn="l" rtl="0" eaLnBrk="0" fontAlgn="base" hangingPunct="0">
        <a:spcBef>
          <a:spcPct val="20000"/>
        </a:spcBef>
        <a:spcAft>
          <a:spcPct val="0"/>
        </a:spcAft>
        <a:buChar char="–"/>
        <a:defRPr sz="2100">
          <a:solidFill>
            <a:schemeClr val="tx1"/>
          </a:solidFill>
          <a:latin typeface="+mn-lt"/>
          <a:ea typeface="+mn-ea"/>
          <a:cs typeface="+mn-cs"/>
        </a:defRPr>
      </a:lvl2pPr>
      <a:lvl3pPr marL="857102" indent="-171422" algn="l" rtl="0" eaLnBrk="0" fontAlgn="base" hangingPunct="0">
        <a:spcBef>
          <a:spcPct val="20000"/>
        </a:spcBef>
        <a:spcAft>
          <a:spcPct val="0"/>
        </a:spcAft>
        <a:buChar char="•"/>
        <a:defRPr sz="1800">
          <a:solidFill>
            <a:schemeClr val="tx1"/>
          </a:solidFill>
          <a:latin typeface="+mn-lt"/>
          <a:ea typeface="+mn-ea"/>
          <a:cs typeface="+mn-cs"/>
        </a:defRPr>
      </a:lvl3pPr>
      <a:lvl4pPr marL="1199940" indent="-171422" algn="l" rtl="0" eaLnBrk="0" fontAlgn="base" hangingPunct="0">
        <a:spcBef>
          <a:spcPct val="20000"/>
        </a:spcBef>
        <a:spcAft>
          <a:spcPct val="0"/>
        </a:spcAft>
        <a:buChar char="–"/>
        <a:defRPr sz="1500">
          <a:solidFill>
            <a:schemeClr val="tx1"/>
          </a:solidFill>
          <a:latin typeface="+mn-lt"/>
          <a:ea typeface="+mn-ea"/>
          <a:cs typeface="+mn-cs"/>
        </a:defRPr>
      </a:lvl4pPr>
      <a:lvl5pPr marL="1542779" indent="-171422" algn="l" rtl="0" eaLnBrk="0" fontAlgn="base" hangingPunct="0">
        <a:spcBef>
          <a:spcPct val="20000"/>
        </a:spcBef>
        <a:spcAft>
          <a:spcPct val="0"/>
        </a:spcAft>
        <a:buChar char="»"/>
        <a:defRPr sz="1500">
          <a:solidFill>
            <a:schemeClr val="tx1"/>
          </a:solidFill>
          <a:latin typeface="+mn-lt"/>
          <a:ea typeface="+mn-ea"/>
          <a:cs typeface="+mn-cs"/>
        </a:defRPr>
      </a:lvl5pPr>
      <a:lvl6pPr marL="1885621" indent="-171422" algn="l" rtl="0" fontAlgn="base">
        <a:spcBef>
          <a:spcPct val="20000"/>
        </a:spcBef>
        <a:spcAft>
          <a:spcPct val="0"/>
        </a:spcAft>
        <a:buChar char="»"/>
        <a:defRPr sz="1500">
          <a:solidFill>
            <a:schemeClr val="tx1"/>
          </a:solidFill>
          <a:latin typeface="+mn-lt"/>
          <a:ea typeface="+mn-ea"/>
          <a:cs typeface="+mn-cs"/>
        </a:defRPr>
      </a:lvl6pPr>
      <a:lvl7pPr marL="2228462" indent="-171422" algn="l" rtl="0" fontAlgn="base">
        <a:spcBef>
          <a:spcPct val="20000"/>
        </a:spcBef>
        <a:spcAft>
          <a:spcPct val="0"/>
        </a:spcAft>
        <a:buChar char="»"/>
        <a:defRPr sz="1500">
          <a:solidFill>
            <a:schemeClr val="tx1"/>
          </a:solidFill>
          <a:latin typeface="+mn-lt"/>
          <a:ea typeface="+mn-ea"/>
          <a:cs typeface="+mn-cs"/>
        </a:defRPr>
      </a:lvl7pPr>
      <a:lvl8pPr marL="2571302" indent="-171422" algn="l" rtl="0" fontAlgn="base">
        <a:spcBef>
          <a:spcPct val="20000"/>
        </a:spcBef>
        <a:spcAft>
          <a:spcPct val="0"/>
        </a:spcAft>
        <a:buChar char="»"/>
        <a:defRPr sz="1500">
          <a:solidFill>
            <a:schemeClr val="tx1"/>
          </a:solidFill>
          <a:latin typeface="+mn-lt"/>
          <a:ea typeface="+mn-ea"/>
          <a:cs typeface="+mn-cs"/>
        </a:defRPr>
      </a:lvl8pPr>
      <a:lvl9pPr marL="2914145" indent="-171422"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839" rtl="0" eaLnBrk="1" latinLnBrk="0" hangingPunct="1">
        <a:defRPr sz="1425" kern="1200">
          <a:solidFill>
            <a:schemeClr val="tx1"/>
          </a:solidFill>
          <a:latin typeface="+mn-lt"/>
          <a:ea typeface="+mn-ea"/>
          <a:cs typeface="+mn-cs"/>
        </a:defRPr>
      </a:lvl1pPr>
      <a:lvl2pPr marL="342839" algn="l" defTabSz="342839" rtl="0" eaLnBrk="1" latinLnBrk="0" hangingPunct="1">
        <a:defRPr sz="1425" kern="1200">
          <a:solidFill>
            <a:schemeClr val="tx1"/>
          </a:solidFill>
          <a:latin typeface="+mn-lt"/>
          <a:ea typeface="+mn-ea"/>
          <a:cs typeface="+mn-cs"/>
        </a:defRPr>
      </a:lvl2pPr>
      <a:lvl3pPr marL="685681" algn="l" defTabSz="342839" rtl="0" eaLnBrk="1" latinLnBrk="0" hangingPunct="1">
        <a:defRPr sz="1425" kern="1200">
          <a:solidFill>
            <a:schemeClr val="tx1"/>
          </a:solidFill>
          <a:latin typeface="+mn-lt"/>
          <a:ea typeface="+mn-ea"/>
          <a:cs typeface="+mn-cs"/>
        </a:defRPr>
      </a:lvl3pPr>
      <a:lvl4pPr marL="1028522" algn="l" defTabSz="342839" rtl="0" eaLnBrk="1" latinLnBrk="0" hangingPunct="1">
        <a:defRPr sz="1425" kern="1200">
          <a:solidFill>
            <a:schemeClr val="tx1"/>
          </a:solidFill>
          <a:latin typeface="+mn-lt"/>
          <a:ea typeface="+mn-ea"/>
          <a:cs typeface="+mn-cs"/>
        </a:defRPr>
      </a:lvl4pPr>
      <a:lvl5pPr marL="1371362" algn="l" defTabSz="342839" rtl="0" eaLnBrk="1" latinLnBrk="0" hangingPunct="1">
        <a:defRPr sz="1425" kern="1200">
          <a:solidFill>
            <a:schemeClr val="tx1"/>
          </a:solidFill>
          <a:latin typeface="+mn-lt"/>
          <a:ea typeface="+mn-ea"/>
          <a:cs typeface="+mn-cs"/>
        </a:defRPr>
      </a:lvl5pPr>
      <a:lvl6pPr marL="1714205" algn="l" defTabSz="342839" rtl="0" eaLnBrk="1" latinLnBrk="0" hangingPunct="1">
        <a:defRPr sz="1425" kern="1200">
          <a:solidFill>
            <a:schemeClr val="tx1"/>
          </a:solidFill>
          <a:latin typeface="+mn-lt"/>
          <a:ea typeface="+mn-ea"/>
          <a:cs typeface="+mn-cs"/>
        </a:defRPr>
      </a:lvl6pPr>
      <a:lvl7pPr marL="2057042" algn="l" defTabSz="342839" rtl="0" eaLnBrk="1" latinLnBrk="0" hangingPunct="1">
        <a:defRPr sz="1425" kern="1200">
          <a:solidFill>
            <a:schemeClr val="tx1"/>
          </a:solidFill>
          <a:latin typeface="+mn-lt"/>
          <a:ea typeface="+mn-ea"/>
          <a:cs typeface="+mn-cs"/>
        </a:defRPr>
      </a:lvl7pPr>
      <a:lvl8pPr marL="2399880" algn="l" defTabSz="342839" rtl="0" eaLnBrk="1" latinLnBrk="0" hangingPunct="1">
        <a:defRPr sz="1425" kern="1200">
          <a:solidFill>
            <a:schemeClr val="tx1"/>
          </a:solidFill>
          <a:latin typeface="+mn-lt"/>
          <a:ea typeface="+mn-ea"/>
          <a:cs typeface="+mn-cs"/>
        </a:defRPr>
      </a:lvl8pPr>
      <a:lvl9pPr marL="2742719" algn="l" defTabSz="342839" rtl="0" eaLnBrk="1" latinLnBrk="0" hangingPunct="1">
        <a:defRPr sz="14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80FBA78-7F96-0547-9D4E-FE898D6C8A2A}" type="datetimeFigureOut">
              <a:rPr lang="en-US" smtClean="0"/>
              <a:pPr/>
              <a:t>11/7/2025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00FD11-61EE-014D-99ED-7EA98254DF7D}" type="slidenum">
              <a:rPr lang="en-US" smtClean="0"/>
              <a:pPr/>
              <a:t>‹#›</a:t>
            </a:fld>
            <a:endParaRPr lang="en-US"/>
          </a:p>
        </p:txBody>
      </p:sp>
    </p:spTree>
    <p:extLst>
      <p:ext uri="{BB962C8B-B14F-4D97-AF65-F5344CB8AC3E}">
        <p14:creationId xmlns:p14="http://schemas.microsoft.com/office/powerpoint/2010/main" val="538579164"/>
      </p:ext>
    </p:extLst>
  </p:cSld>
  <p:clrMap bg1="lt1" tx1="dk1" bg2="lt2" tx2="dk2" accent1="accent1" accent2="accent2" accent3="accent3" accent4="accent4" accent5="accent5" accent6="accent6" hlink="hlink" folHlink="folHlink"/>
  <p:sldLayoutIdLst>
    <p:sldLayoutId id="2147493980" r:id="rId1"/>
    <p:sldLayoutId id="2147493981" r:id="rId2"/>
    <p:sldLayoutId id="2147493982" r:id="rId3"/>
    <p:sldLayoutId id="2147493983" r:id="rId4"/>
    <p:sldLayoutId id="2147493984" r:id="rId5"/>
    <p:sldLayoutId id="2147493985" r:id="rId6"/>
    <p:sldLayoutId id="2147493986" r:id="rId7"/>
    <p:sldLayoutId id="2147493987" r:id="rId8"/>
    <p:sldLayoutId id="2147493988" r:id="rId9"/>
    <p:sldLayoutId id="2147493989" r:id="rId10"/>
    <p:sldLayoutId id="21474939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737530"/>
      </p:ext>
    </p:extLst>
  </p:cSld>
  <p:clrMap bg1="lt1" tx1="dk1" bg2="lt2" tx2="dk2" accent1="accent1" accent2="accent2" accent3="accent3" accent4="accent4" accent5="accent5" accent6="accent6" hlink="hlink" folHlink="folHlink"/>
  <p:sldLayoutIdLst>
    <p:sldLayoutId id="2147493992" r:id="rId1"/>
    <p:sldLayoutId id="2147493993" r:id="rId2"/>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63">
          <p15:clr>
            <a:srgbClr val="F26B43"/>
          </p15:clr>
        </p15:guide>
        <p15:guide id="4" orient="horz" pos="690">
          <p15:clr>
            <a:srgbClr val="F26B43"/>
          </p15:clr>
        </p15:guide>
        <p15:guide id="5" orient="horz" pos="2824">
          <p15:clr>
            <a:srgbClr val="F26B43"/>
          </p15:clr>
        </p15:guide>
        <p15:guide id="6" pos="232">
          <p15:clr>
            <a:srgbClr val="F26B43"/>
          </p15:clr>
        </p15:guide>
        <p15:guide id="7" pos="5425">
          <p15:clr>
            <a:srgbClr val="F26B43"/>
          </p15:clr>
        </p15:guide>
        <p15:guide id="8" pos="3901">
          <p15:clr>
            <a:srgbClr val="F26B43"/>
          </p15:clr>
        </p15:guide>
        <p15:guide id="10" orient="horz" pos="29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image" Target="../media/image150.png"/><Relationship Id="rId10" Type="http://schemas.openxmlformats.org/officeDocument/2006/relationships/image" Target="../media/image2.png"/><Relationship Id="rId4" Type="http://schemas.openxmlformats.org/officeDocument/2006/relationships/chart" Target="../charts/chart2.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xml"/><Relationship Id="rId1" Type="http://schemas.openxmlformats.org/officeDocument/2006/relationships/slideLayout" Target="../slideLayouts/slideLayout201.xml"/><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png"/><Relationship Id="rId1" Type="http://schemas.openxmlformats.org/officeDocument/2006/relationships/slideLayout" Target="../slideLayouts/slideLayout201.xml"/></Relationships>
</file>

<file path=ppt/slides/_rels/slide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xml"/><Relationship Id="rId1" Type="http://schemas.openxmlformats.org/officeDocument/2006/relationships/slideLayout" Target="../slideLayouts/slideLayout201.xml"/><Relationship Id="rId5" Type="http://schemas.openxmlformats.org/officeDocument/2006/relationships/image" Target="../media/image153.png"/><Relationship Id="rId4" Type="http://schemas.openxmlformats.org/officeDocument/2006/relationships/image" Target="../media/image156.png"/></Relationships>
</file>

<file path=ppt/slides/_rels/slide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xml"/><Relationship Id="rId1" Type="http://schemas.openxmlformats.org/officeDocument/2006/relationships/slideLayout" Target="../slideLayouts/slideLayout201.xml"/></Relationships>
</file>

<file path=ppt/slides/_rels/slide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png"/><Relationship Id="rId1" Type="http://schemas.openxmlformats.org/officeDocument/2006/relationships/slideLayout" Target="../slideLayouts/slideLayout20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05.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1.xml"/></Relationships>
</file>

<file path=ppt/slides/_rels/slide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xml"/><Relationship Id="rId1" Type="http://schemas.openxmlformats.org/officeDocument/2006/relationships/slideLayout" Target="../slideLayouts/slideLayout201.xml"/><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01.xml"/><Relationship Id="rId4" Type="http://schemas.openxmlformats.org/officeDocument/2006/relationships/image" Target="../media/image153.png"/></Relationships>
</file>

<file path=ppt/slides/_rels/slide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01.xml"/></Relationships>
</file>

<file path=ppt/slides/_rels/slide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2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xml"/><Relationship Id="rId1" Type="http://schemas.openxmlformats.org/officeDocument/2006/relationships/slideLayout" Target="../slideLayouts/slideLayout20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3.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5.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88.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2.xml"/><Relationship Id="rId1" Type="http://schemas.openxmlformats.org/officeDocument/2006/relationships/slideLayout" Target="../slideLayouts/slideLayout184.xml"/><Relationship Id="rId4" Type="http://schemas.openxmlformats.org/officeDocument/2006/relationships/image" Target="../media/image1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0.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190.xml"/></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6.xml"/><Relationship Id="rId1" Type="http://schemas.openxmlformats.org/officeDocument/2006/relationships/slideLayout" Target="../slideLayouts/slideLayout196.xml"/><Relationship Id="rId5" Type="http://schemas.openxmlformats.org/officeDocument/2006/relationships/image" Target="../media/image171.png"/><Relationship Id="rId4" Type="http://schemas.openxmlformats.org/officeDocument/2006/relationships/image" Target="../media/image1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2.png"/><Relationship Id="rId1" Type="http://schemas.openxmlformats.org/officeDocument/2006/relationships/slideLayout" Target="../slideLayouts/slideLayout10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45.xml"/><Relationship Id="rId6" Type="http://schemas.openxmlformats.org/officeDocument/2006/relationships/image" Target="../media/image1.png"/><Relationship Id="rId5" Type="http://schemas.openxmlformats.org/officeDocument/2006/relationships/image" Target="../media/image175.png"/><Relationship Id="rId4" Type="http://schemas.openxmlformats.org/officeDocument/2006/relationships/image" Target="../media/image17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79.xml"/><Relationship Id="rId1" Type="http://schemas.openxmlformats.org/officeDocument/2006/relationships/tags" Target="../tags/tag7.xml"/></Relationships>
</file>

<file path=ppt/slides/_rels/slide59.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78.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8.xml"/><Relationship Id="rId1" Type="http://schemas.openxmlformats.org/officeDocument/2006/relationships/tags" Target="../tags/tag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51.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8.xml"/><Relationship Id="rId1" Type="http://schemas.openxmlformats.org/officeDocument/2006/relationships/slideLayout" Target="../slideLayouts/slideLayout15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15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15.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215.xml"/><Relationship Id="rId6" Type="http://schemas.openxmlformats.org/officeDocument/2006/relationships/image" Target="../media/image186.png"/><Relationship Id="rId5" Type="http://schemas.openxmlformats.org/officeDocument/2006/relationships/image" Target="../media/image185.svg"/><Relationship Id="rId4" Type="http://schemas.openxmlformats.org/officeDocument/2006/relationships/image" Target="../media/image184.png"/></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2.xml"/></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3.xml"/><Relationship Id="rId1" Type="http://schemas.openxmlformats.org/officeDocument/2006/relationships/slideLayout" Target="../slideLayouts/slideLayout252.xml"/></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4.xml"/><Relationship Id="rId1" Type="http://schemas.openxmlformats.org/officeDocument/2006/relationships/slideLayout" Target="../slideLayouts/slideLayout252.xml"/></Relationships>
</file>

<file path=ppt/slides/_rels/slide7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5.xml"/><Relationship Id="rId1" Type="http://schemas.openxmlformats.org/officeDocument/2006/relationships/slideLayout" Target="../slideLayouts/slideLayout252.xml"/></Relationships>
</file>

<file path=ppt/slides/_rels/slide7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6.xml"/><Relationship Id="rId1" Type="http://schemas.openxmlformats.org/officeDocument/2006/relationships/slideLayout" Target="../slideLayouts/slideLayout252.xml"/></Relationships>
</file>

<file path=ppt/slides/_rels/slide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7.xml"/><Relationship Id="rId1" Type="http://schemas.openxmlformats.org/officeDocument/2006/relationships/slideLayout" Target="../slideLayouts/slideLayout238.xml"/><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8.xml"/><Relationship Id="rId1" Type="http://schemas.openxmlformats.org/officeDocument/2006/relationships/slideLayout" Target="../slideLayouts/slideLayout215.xml"/><Relationship Id="rId5" Type="http://schemas.openxmlformats.org/officeDocument/2006/relationships/image" Target="../media/image196.png"/><Relationship Id="rId4" Type="http://schemas.openxmlformats.org/officeDocument/2006/relationships/image" Target="../media/image191.png"/></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9.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8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0.xml"/><Relationship Id="rId1" Type="http://schemas.openxmlformats.org/officeDocument/2006/relationships/slideLayout" Target="../slideLayouts/slideLayout33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8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1.xml"/><Relationship Id="rId1" Type="http://schemas.openxmlformats.org/officeDocument/2006/relationships/slideLayout" Target="../slideLayouts/slideLayout215.xml"/></Relationships>
</file>

<file path=ppt/slides/_rels/slide8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15.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7.jpg"/></Relationships>
</file>

<file path=ppt/slides/_rels/slide9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11.xml"/></Relationships>
</file>

<file path=ppt/slides/_rels/slide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7.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image" Target="../media/image206.tif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1" y="-77056"/>
            <a:ext cx="9143999" cy="5220557"/>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453152" y="4353197"/>
            <a:ext cx="644604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675"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371139" y="2085975"/>
            <a:ext cx="6535271" cy="1219464"/>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100" dirty="0"/>
              <a:t>Treatment of Early Stage </a:t>
            </a:r>
            <a:br>
              <a:rPr lang="en-US" sz="2100" dirty="0"/>
            </a:br>
            <a:r>
              <a:rPr lang="en-US" sz="2100" dirty="0"/>
              <a:t>HER2+ Breast Cancer</a:t>
            </a:r>
          </a:p>
          <a:p>
            <a:pPr algn="l">
              <a:defRPr/>
            </a:pPr>
            <a:br>
              <a:rPr lang="en-US" sz="1350" dirty="0">
                <a:solidFill>
                  <a:schemeClr val="tx1"/>
                </a:solidFill>
                <a:sym typeface="Symbol" charset="2"/>
              </a:rPr>
            </a:br>
            <a:r>
              <a:rPr lang="en-US" sz="1350" dirty="0">
                <a:solidFill>
                  <a:schemeClr val="tx1"/>
                </a:solidFill>
              </a:rPr>
              <a:t>Sara M. </a:t>
            </a:r>
            <a:r>
              <a:rPr lang="en-US" sz="1350" dirty="0" err="1">
                <a:solidFill>
                  <a:schemeClr val="tx1"/>
                </a:solidFill>
              </a:rPr>
              <a:t>Tolaney</a:t>
            </a:r>
            <a:endParaRPr lang="en-US" sz="1350" dirty="0">
              <a:solidFill>
                <a:schemeClr val="tx1"/>
              </a:solidFill>
            </a:endParaRPr>
          </a:p>
          <a:p>
            <a:pPr algn="l">
              <a:defRPr/>
            </a:pPr>
            <a:r>
              <a:rPr lang="en-US" sz="1350" dirty="0">
                <a:solidFill>
                  <a:schemeClr val="tx1"/>
                </a:solidFill>
              </a:rPr>
              <a:t>Dana-Farber Cancer Institute</a:t>
            </a:r>
          </a:p>
        </p:txBody>
      </p:sp>
      <p:pic>
        <p:nvPicPr>
          <p:cNvPr id="1026" name="Picture 2" descr="Logo | HMS Identity Guide">
            <a:extLst>
              <a:ext uri="{FF2B5EF4-FFF2-40B4-BE49-F238E27FC236}">
                <a16:creationId xmlns:a16="http://schemas.microsoft.com/office/drawing/2014/main" id="{CDE5164A-0494-0EF0-BF0C-4D4509099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713" y="3258620"/>
            <a:ext cx="2157045" cy="708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na-Farber Cancer Institute - Cancer Treatment and Research in Boston, MA">
            <a:extLst>
              <a:ext uri="{FF2B5EF4-FFF2-40B4-BE49-F238E27FC236}">
                <a16:creationId xmlns:a16="http://schemas.microsoft.com/office/drawing/2014/main" id="{8A3338E8-A3AE-9F37-DE93-640FFCE11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410" y="2750977"/>
            <a:ext cx="1892533" cy="465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D62898-5594-D7CA-48C9-9C1DBA5A75FE}"/>
              </a:ext>
            </a:extLst>
          </p:cNvPr>
          <p:cNvSpPr/>
          <p:nvPr/>
        </p:nvSpPr>
        <p:spPr>
          <a:xfrm>
            <a:off x="1175288" y="1181096"/>
            <a:ext cx="1467173" cy="31449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4A96-1361-2C41-B9C2-8FF89D789D23}"/>
              </a:ext>
            </a:extLst>
          </p:cNvPr>
          <p:cNvSpPr>
            <a:spLocks noGrp="1"/>
          </p:cNvSpPr>
          <p:nvPr>
            <p:ph type="title"/>
          </p:nvPr>
        </p:nvSpPr>
        <p:spPr>
          <a:xfrm>
            <a:off x="2920028" y="292232"/>
            <a:ext cx="5341844" cy="994172"/>
          </a:xfrm>
        </p:spPr>
        <p:txBody>
          <a:bodyPr>
            <a:normAutofit/>
          </a:bodyPr>
          <a:lstStyle/>
          <a:p>
            <a:r>
              <a:rPr lang="en-US" b="1" dirty="0">
                <a:solidFill>
                  <a:srgbClr val="002060"/>
                </a:solidFill>
                <a:latin typeface="Arial" panose="020B0604020202020204" pitchFamily="34" charset="0"/>
                <a:cs typeface="Arial" panose="020B0604020202020204" pitchFamily="34" charset="0"/>
              </a:rPr>
              <a:t>TRAIN-2: EFS</a:t>
            </a:r>
          </a:p>
        </p:txBody>
      </p:sp>
      <p:pic>
        <p:nvPicPr>
          <p:cNvPr id="6" name="Content Placeholder 5" descr="A screenshot of a social media post&#10;&#10;Description automatically generated">
            <a:extLst>
              <a:ext uri="{FF2B5EF4-FFF2-40B4-BE49-F238E27FC236}">
                <a16:creationId xmlns:a16="http://schemas.microsoft.com/office/drawing/2014/main" id="{50A3BE28-FFD0-F944-AFAF-9F0A1F17D28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552" r="27421" b="8823"/>
          <a:stretch/>
        </p:blipFill>
        <p:spPr>
          <a:xfrm>
            <a:off x="276058" y="1014024"/>
            <a:ext cx="6476036" cy="3695317"/>
          </a:xfrm>
        </p:spPr>
      </p:pic>
      <p:sp>
        <p:nvSpPr>
          <p:cNvPr id="10" name="TextBox 9">
            <a:extLst>
              <a:ext uri="{FF2B5EF4-FFF2-40B4-BE49-F238E27FC236}">
                <a16:creationId xmlns:a16="http://schemas.microsoft.com/office/drawing/2014/main" id="{BFB42C1A-9EB1-EA4E-BD81-D1B17A43D986}"/>
              </a:ext>
            </a:extLst>
          </p:cNvPr>
          <p:cNvSpPr txBox="1"/>
          <p:nvPr/>
        </p:nvSpPr>
        <p:spPr>
          <a:xfrm>
            <a:off x="6978313" y="2213959"/>
            <a:ext cx="2165687"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t>Significantly less cardiac toxicity </a:t>
            </a:r>
            <a:r>
              <a:rPr lang="en-US" sz="1350" dirty="0" err="1"/>
              <a:t>PTCPtz</a:t>
            </a:r>
            <a:endParaRPr lang="en-US" sz="1350" dirty="0"/>
          </a:p>
          <a:p>
            <a:pPr marL="214313" indent="-214313">
              <a:buFont typeface="Arial" panose="020B0604020202020204" pitchFamily="34" charset="0"/>
              <a:buChar char="•"/>
            </a:pPr>
            <a:r>
              <a:rPr lang="en-US" sz="1350" dirty="0"/>
              <a:t>2 leukemia in FEC-arm</a:t>
            </a:r>
          </a:p>
        </p:txBody>
      </p:sp>
      <p:sp>
        <p:nvSpPr>
          <p:cNvPr id="7" name="CasellaDiTesto 13">
            <a:extLst>
              <a:ext uri="{FF2B5EF4-FFF2-40B4-BE49-F238E27FC236}">
                <a16:creationId xmlns:a16="http://schemas.microsoft.com/office/drawing/2014/main" id="{182479FE-FB77-C44D-931F-FB571D5D7A5B}"/>
              </a:ext>
            </a:extLst>
          </p:cNvPr>
          <p:cNvSpPr txBox="1"/>
          <p:nvPr/>
        </p:nvSpPr>
        <p:spPr>
          <a:xfrm>
            <a:off x="5118265" y="4834265"/>
            <a:ext cx="3871356" cy="261610"/>
          </a:xfrm>
          <a:prstGeom prst="rect">
            <a:avLst/>
          </a:prstGeom>
          <a:noFill/>
        </p:spPr>
        <p:txBody>
          <a:bodyPr wrap="square" rtlCol="0">
            <a:spAutoFit/>
          </a:bodyPr>
          <a:lstStyle/>
          <a:p>
            <a:pPr algn="r" defTabSz="914400" eaLnBrk="1" hangingPunct="1"/>
            <a:r>
              <a:rPr lang="en-US" sz="1100" dirty="0">
                <a:solidFill>
                  <a:srgbClr val="000000"/>
                </a:solidFill>
                <a:ea typeface="+mn-ea"/>
                <a:cs typeface="Lucida Sans Unicode"/>
              </a:rPr>
              <a:t>Van der Voort A et al. ASCO 2020. Abstract 501.</a:t>
            </a:r>
            <a:endParaRPr lang="it-IT" sz="1100" dirty="0">
              <a:ea typeface="ＭＳ Ｐゴシック" pitchFamily="34" charset="-128"/>
            </a:endParaRPr>
          </a:p>
        </p:txBody>
      </p:sp>
      <p:sp>
        <p:nvSpPr>
          <p:cNvPr id="3" name="Rectangle 2">
            <a:extLst>
              <a:ext uri="{FF2B5EF4-FFF2-40B4-BE49-F238E27FC236}">
                <a16:creationId xmlns:a16="http://schemas.microsoft.com/office/drawing/2014/main" id="{79F57F3E-5CB3-BDBB-C882-DF6B3CC3786C}"/>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F8AFF4EC-B0FA-C612-6550-CB45F81B2E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D7956FE9-AD0E-9A19-976E-79C879190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0F71929E-0D6A-EA9F-D4E0-C8138A2CE33A}"/>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17479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fbeelding 43"/>
          <p:cNvPicPr>
            <a:picLocks noChangeAspect="1"/>
          </p:cNvPicPr>
          <p:nvPr/>
        </p:nvPicPr>
        <p:blipFill>
          <a:blip r:embed="rId3"/>
          <a:stretch>
            <a:fillRect/>
          </a:stretch>
        </p:blipFill>
        <p:spPr>
          <a:xfrm>
            <a:off x="622066" y="1085003"/>
            <a:ext cx="2450990" cy="263624"/>
          </a:xfrm>
          <a:prstGeom prst="rect">
            <a:avLst/>
          </a:prstGeom>
        </p:spPr>
      </p:pic>
      <p:graphicFrame>
        <p:nvGraphicFramePr>
          <p:cNvPr id="36" name="Tijdelijke aanduiding voor inhoud 8">
            <a:extLst>
              <a:ext uri="{FF2B5EF4-FFF2-40B4-BE49-F238E27FC236}">
                <a16:creationId xmlns:a16="http://schemas.microsoft.com/office/drawing/2014/main" id="{9D6362B0-BB23-B54D-A048-529464F5E9EC}"/>
              </a:ext>
            </a:extLst>
          </p:cNvPr>
          <p:cNvGraphicFramePr>
            <a:graphicFrameLocks noGrp="1"/>
          </p:cNvGraphicFramePr>
          <p:nvPr>
            <p:ph idx="1"/>
          </p:nvPr>
        </p:nvGraphicFramePr>
        <p:xfrm>
          <a:off x="163193" y="1053261"/>
          <a:ext cx="3161700" cy="3161700"/>
        </p:xfrm>
        <a:graphic>
          <a:graphicData uri="http://schemas.openxmlformats.org/drawingml/2006/chart">
            <c:chart xmlns:c="http://schemas.openxmlformats.org/drawingml/2006/chart" xmlns:r="http://schemas.openxmlformats.org/officeDocument/2006/relationships" r:id="rId4"/>
          </a:graphicData>
        </a:graphic>
      </p:graphicFrame>
      <p:pic>
        <p:nvPicPr>
          <p:cNvPr id="46" name="Afbeelding 45"/>
          <p:cNvPicPr>
            <a:picLocks noChangeAspect="1"/>
          </p:cNvPicPr>
          <p:nvPr/>
        </p:nvPicPr>
        <p:blipFill>
          <a:blip r:embed="rId5"/>
          <a:stretch>
            <a:fillRect/>
          </a:stretch>
        </p:blipFill>
        <p:spPr>
          <a:xfrm>
            <a:off x="6373588" y="1125941"/>
            <a:ext cx="2611304" cy="573120"/>
          </a:xfrm>
          <a:prstGeom prst="rect">
            <a:avLst/>
          </a:prstGeom>
        </p:spPr>
      </p:pic>
      <p:graphicFrame>
        <p:nvGraphicFramePr>
          <p:cNvPr id="41" name="Tijdelijke aanduiding voor inhoud 8">
            <a:extLst>
              <a:ext uri="{FF2B5EF4-FFF2-40B4-BE49-F238E27FC236}">
                <a16:creationId xmlns:a16="http://schemas.microsoft.com/office/drawing/2014/main" id="{9D6362B0-BB23-B54D-A048-529464F5E9EC}"/>
              </a:ext>
            </a:extLst>
          </p:cNvPr>
          <p:cNvGraphicFramePr>
            <a:graphicFrameLocks noGrp="1"/>
          </p:cNvGraphicFramePr>
          <p:nvPr>
            <p:ph idx="1"/>
          </p:nvPr>
        </p:nvGraphicFramePr>
        <p:xfrm>
          <a:off x="5916133" y="1036942"/>
          <a:ext cx="3161700" cy="3161700"/>
        </p:xfrm>
        <a:graphic>
          <a:graphicData uri="http://schemas.openxmlformats.org/drawingml/2006/chart">
            <c:chart xmlns:c="http://schemas.openxmlformats.org/drawingml/2006/chart" xmlns:r="http://schemas.openxmlformats.org/officeDocument/2006/relationships" r:id="rId6"/>
          </a:graphicData>
        </a:graphic>
      </p:graphicFrame>
      <p:pic>
        <p:nvPicPr>
          <p:cNvPr id="45" name="Afbeelding 44"/>
          <p:cNvPicPr>
            <a:picLocks noChangeAspect="1"/>
          </p:cNvPicPr>
          <p:nvPr/>
        </p:nvPicPr>
        <p:blipFill>
          <a:blip r:embed="rId7"/>
          <a:stretch>
            <a:fillRect/>
          </a:stretch>
        </p:blipFill>
        <p:spPr>
          <a:xfrm>
            <a:off x="3507421" y="1106891"/>
            <a:ext cx="2609684" cy="797720"/>
          </a:xfrm>
          <a:prstGeom prst="rect">
            <a:avLst/>
          </a:prstGeom>
        </p:spPr>
      </p:pic>
      <p:graphicFrame>
        <p:nvGraphicFramePr>
          <p:cNvPr id="38" name="Tijdelijke aanduiding voor inhoud 8">
            <a:extLst>
              <a:ext uri="{FF2B5EF4-FFF2-40B4-BE49-F238E27FC236}">
                <a16:creationId xmlns:a16="http://schemas.microsoft.com/office/drawing/2014/main" id="{9D6362B0-BB23-B54D-A048-529464F5E9EC}"/>
              </a:ext>
            </a:extLst>
          </p:cNvPr>
          <p:cNvGraphicFramePr>
            <a:graphicFrameLocks noGrp="1"/>
          </p:cNvGraphicFramePr>
          <p:nvPr>
            <p:ph idx="1"/>
          </p:nvPr>
        </p:nvGraphicFramePr>
        <p:xfrm>
          <a:off x="3047484" y="1035218"/>
          <a:ext cx="3161700" cy="3161700"/>
        </p:xfrm>
        <a:graphic>
          <a:graphicData uri="http://schemas.openxmlformats.org/drawingml/2006/chart">
            <c:chart xmlns:c="http://schemas.openxmlformats.org/drawingml/2006/chart" xmlns:r="http://schemas.openxmlformats.org/officeDocument/2006/relationships" r:id="rId8"/>
          </a:graphicData>
        </a:graphic>
      </p:graphicFrame>
      <p:sp>
        <p:nvSpPr>
          <p:cNvPr id="42" name="Rechthoek 41"/>
          <p:cNvSpPr/>
          <p:nvPr/>
        </p:nvSpPr>
        <p:spPr>
          <a:xfrm rot="16200000">
            <a:off x="-734878" y="2327411"/>
            <a:ext cx="1762651" cy="15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330" b="0" i="0" u="none" strike="noStrike" kern="1200" baseline="0">
                <a:solidFill>
                  <a:srgbClr val="13467B"/>
                </a:solidFill>
                <a:latin typeface="+mn-lt"/>
                <a:ea typeface="+mn-ea"/>
                <a:cs typeface="+mn-cs"/>
              </a:defRPr>
            </a:pPr>
            <a:r>
              <a:rPr lang="nl-NL" sz="998" dirty="0"/>
              <a:t>Event-free survival (%)</a:t>
            </a:r>
          </a:p>
        </p:txBody>
      </p:sp>
      <p:graphicFrame>
        <p:nvGraphicFramePr>
          <p:cNvPr id="47" name="Tabel 46"/>
          <p:cNvGraphicFramePr>
            <a:graphicFrameLocks noGrp="1"/>
          </p:cNvGraphicFramePr>
          <p:nvPr/>
        </p:nvGraphicFramePr>
        <p:xfrm>
          <a:off x="931971" y="3246035"/>
          <a:ext cx="1831176" cy="403860"/>
        </p:xfrm>
        <a:graphic>
          <a:graphicData uri="http://schemas.openxmlformats.org/drawingml/2006/table">
            <a:tbl>
              <a:tblPr firstRow="1" bandRow="1">
                <a:tableStyleId>{B301B821-A1FF-4177-AEE7-76D212191A09}</a:tableStyleId>
              </a:tblPr>
              <a:tblGrid>
                <a:gridCol w="724010">
                  <a:extLst>
                    <a:ext uri="{9D8B030D-6E8A-4147-A177-3AD203B41FA5}">
                      <a16:colId xmlns:a16="http://schemas.microsoft.com/office/drawing/2014/main" val="974701394"/>
                    </a:ext>
                  </a:extLst>
                </a:gridCol>
                <a:gridCol w="476328">
                  <a:extLst>
                    <a:ext uri="{9D8B030D-6E8A-4147-A177-3AD203B41FA5}">
                      <a16:colId xmlns:a16="http://schemas.microsoft.com/office/drawing/2014/main" val="325388020"/>
                    </a:ext>
                  </a:extLst>
                </a:gridCol>
                <a:gridCol w="630838">
                  <a:extLst>
                    <a:ext uri="{9D8B030D-6E8A-4147-A177-3AD203B41FA5}">
                      <a16:colId xmlns:a16="http://schemas.microsoft.com/office/drawing/2014/main" val="3860710079"/>
                    </a:ext>
                  </a:extLst>
                </a:gridCol>
              </a:tblGrid>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dk1"/>
                          </a:solidFill>
                          <a:latin typeface="Calibri" panose="020F0502020204030204" pitchFamily="34" charset="0"/>
                          <a:ea typeface="+mn-ea"/>
                          <a:cs typeface="Calibri" panose="020F0502020204030204" pitchFamily="34" charset="0"/>
                        </a:rPr>
                        <a:t>HR (95% CI)*</a:t>
                      </a:r>
                      <a:endParaRPr lang="en-US" sz="1100" kern="1200" dirty="0">
                        <a:solidFill>
                          <a:schemeClr val="dk1"/>
                        </a:solidFill>
                        <a:latin typeface="Calibri" panose="020F0502020204030204" pitchFamily="34" charset="0"/>
                        <a:ea typeface="+mn-ea"/>
                        <a:cs typeface="Calibri" panose="020F0502020204030204" pitchFamily="34" charset="0"/>
                      </a:endParaRPr>
                    </a:p>
                  </a:txBody>
                  <a:tcPr marL="0" marR="0" marT="34290" marB="34290">
                    <a:lnL w="12700" cmpd="sng">
                      <a:noFill/>
                    </a:lnL>
                    <a:lnR>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0.53 (0.10 - 2.90)</a:t>
                      </a: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80327451"/>
                  </a:ext>
                </a:extLst>
              </a:tr>
            </a:tbl>
          </a:graphicData>
        </a:graphic>
      </p:graphicFrame>
      <p:graphicFrame>
        <p:nvGraphicFramePr>
          <p:cNvPr id="48" name="Tabel 47"/>
          <p:cNvGraphicFramePr>
            <a:graphicFrameLocks noGrp="1"/>
          </p:cNvGraphicFramePr>
          <p:nvPr/>
        </p:nvGraphicFramePr>
        <p:xfrm>
          <a:off x="3913411" y="3237505"/>
          <a:ext cx="1831176" cy="403860"/>
        </p:xfrm>
        <a:graphic>
          <a:graphicData uri="http://schemas.openxmlformats.org/drawingml/2006/table">
            <a:tbl>
              <a:tblPr firstRow="1" bandRow="1">
                <a:tableStyleId>{B301B821-A1FF-4177-AEE7-76D212191A09}</a:tableStyleId>
              </a:tblPr>
              <a:tblGrid>
                <a:gridCol w="724010">
                  <a:extLst>
                    <a:ext uri="{9D8B030D-6E8A-4147-A177-3AD203B41FA5}">
                      <a16:colId xmlns:a16="http://schemas.microsoft.com/office/drawing/2014/main" val="974701394"/>
                    </a:ext>
                  </a:extLst>
                </a:gridCol>
                <a:gridCol w="476328">
                  <a:extLst>
                    <a:ext uri="{9D8B030D-6E8A-4147-A177-3AD203B41FA5}">
                      <a16:colId xmlns:a16="http://schemas.microsoft.com/office/drawing/2014/main" val="325388020"/>
                    </a:ext>
                  </a:extLst>
                </a:gridCol>
                <a:gridCol w="630838">
                  <a:extLst>
                    <a:ext uri="{9D8B030D-6E8A-4147-A177-3AD203B41FA5}">
                      <a16:colId xmlns:a16="http://schemas.microsoft.com/office/drawing/2014/main" val="3860710079"/>
                    </a:ext>
                  </a:extLst>
                </a:gridCol>
              </a:tblGrid>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dk1"/>
                          </a:solidFill>
                          <a:latin typeface="Calibri" panose="020F0502020204030204" pitchFamily="34" charset="0"/>
                          <a:ea typeface="+mn-ea"/>
                          <a:cs typeface="Calibri" panose="020F0502020204030204" pitchFamily="34" charset="0"/>
                        </a:rPr>
                        <a:t>HR (95% CI)*</a:t>
                      </a:r>
                      <a:endParaRPr lang="en-US" sz="1100" kern="1200" dirty="0">
                        <a:solidFill>
                          <a:schemeClr val="dk1"/>
                        </a:solidFill>
                        <a:latin typeface="Calibri" panose="020F0502020204030204" pitchFamily="34" charset="0"/>
                        <a:ea typeface="+mn-ea"/>
                        <a:cs typeface="Calibri" panose="020F0502020204030204" pitchFamily="34" charset="0"/>
                      </a:endParaRPr>
                    </a:p>
                  </a:txBody>
                  <a:tcPr marL="0" marR="0" marT="34290" marB="34290">
                    <a:lnL w="12700" cmpd="sng">
                      <a:noFill/>
                    </a:lnL>
                    <a:lnR>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1.04 (0.49 – 2.21)</a:t>
                      </a: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80327451"/>
                  </a:ext>
                </a:extLst>
              </a:tr>
            </a:tbl>
          </a:graphicData>
        </a:graphic>
      </p:graphicFrame>
      <p:graphicFrame>
        <p:nvGraphicFramePr>
          <p:cNvPr id="49" name="Tabel 48"/>
          <p:cNvGraphicFramePr>
            <a:graphicFrameLocks noGrp="1"/>
          </p:cNvGraphicFramePr>
          <p:nvPr/>
        </p:nvGraphicFramePr>
        <p:xfrm>
          <a:off x="6763651" y="3237505"/>
          <a:ext cx="1831176" cy="403860"/>
        </p:xfrm>
        <a:graphic>
          <a:graphicData uri="http://schemas.openxmlformats.org/drawingml/2006/table">
            <a:tbl>
              <a:tblPr firstRow="1" bandRow="1">
                <a:tableStyleId>{B301B821-A1FF-4177-AEE7-76D212191A09}</a:tableStyleId>
              </a:tblPr>
              <a:tblGrid>
                <a:gridCol w="724010">
                  <a:extLst>
                    <a:ext uri="{9D8B030D-6E8A-4147-A177-3AD203B41FA5}">
                      <a16:colId xmlns:a16="http://schemas.microsoft.com/office/drawing/2014/main" val="974701394"/>
                    </a:ext>
                  </a:extLst>
                </a:gridCol>
                <a:gridCol w="476328">
                  <a:extLst>
                    <a:ext uri="{9D8B030D-6E8A-4147-A177-3AD203B41FA5}">
                      <a16:colId xmlns:a16="http://schemas.microsoft.com/office/drawing/2014/main" val="325388020"/>
                    </a:ext>
                  </a:extLst>
                </a:gridCol>
                <a:gridCol w="630838">
                  <a:extLst>
                    <a:ext uri="{9D8B030D-6E8A-4147-A177-3AD203B41FA5}">
                      <a16:colId xmlns:a16="http://schemas.microsoft.com/office/drawing/2014/main" val="3860710079"/>
                    </a:ext>
                  </a:extLst>
                </a:gridCol>
              </a:tblGrid>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dk1"/>
                          </a:solidFill>
                          <a:latin typeface="Calibri" panose="020F0502020204030204" pitchFamily="34" charset="0"/>
                          <a:ea typeface="+mn-ea"/>
                          <a:cs typeface="Calibri" panose="020F0502020204030204" pitchFamily="34" charset="0"/>
                        </a:rPr>
                        <a:t>HR (95% CI)*</a:t>
                      </a:r>
                      <a:endParaRPr lang="en-US" sz="1100" kern="1200" dirty="0">
                        <a:solidFill>
                          <a:schemeClr val="dk1"/>
                        </a:solidFill>
                        <a:latin typeface="Calibri" panose="020F0502020204030204" pitchFamily="34" charset="0"/>
                        <a:ea typeface="+mn-ea"/>
                        <a:cs typeface="Calibri" panose="020F0502020204030204" pitchFamily="34" charset="0"/>
                      </a:endParaRPr>
                    </a:p>
                  </a:txBody>
                  <a:tcPr marL="0" marR="0" marT="34290" marB="34290">
                    <a:lnL w="12700" cmpd="sng">
                      <a:noFill/>
                    </a:lnL>
                    <a:lnR>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0.75 (0.23 – 2.44)</a:t>
                      </a: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80327451"/>
                  </a:ext>
                </a:extLst>
              </a:tr>
            </a:tbl>
          </a:graphicData>
        </a:graphic>
      </p:graphicFrame>
      <p:sp>
        <p:nvSpPr>
          <p:cNvPr id="50" name="Rechthoek 49"/>
          <p:cNvSpPr/>
          <p:nvPr/>
        </p:nvSpPr>
        <p:spPr>
          <a:xfrm>
            <a:off x="1185683" y="806045"/>
            <a:ext cx="1323754" cy="23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2C53"/>
                </a:solidFill>
                <a:latin typeface="Calibri" panose="020F0502020204030204" pitchFamily="34" charset="0"/>
                <a:cs typeface="Calibri" panose="020F0502020204030204" pitchFamily="34" charset="0"/>
              </a:rPr>
              <a:t>cN0</a:t>
            </a:r>
          </a:p>
        </p:txBody>
      </p:sp>
      <p:sp>
        <p:nvSpPr>
          <p:cNvPr id="51" name="Rechthoek 50"/>
          <p:cNvSpPr/>
          <p:nvPr/>
        </p:nvSpPr>
        <p:spPr>
          <a:xfrm>
            <a:off x="4167123" y="813679"/>
            <a:ext cx="1323754" cy="23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2C53"/>
                </a:solidFill>
                <a:latin typeface="Calibri" panose="020F0502020204030204" pitchFamily="34" charset="0"/>
                <a:cs typeface="Calibri" panose="020F0502020204030204" pitchFamily="34" charset="0"/>
              </a:rPr>
              <a:t>cN1</a:t>
            </a:r>
          </a:p>
        </p:txBody>
      </p:sp>
      <p:sp>
        <p:nvSpPr>
          <p:cNvPr id="52" name="Rechthoek 51"/>
          <p:cNvSpPr/>
          <p:nvPr/>
        </p:nvSpPr>
        <p:spPr>
          <a:xfrm>
            <a:off x="7017363" y="779072"/>
            <a:ext cx="1323754" cy="23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2C53"/>
                </a:solidFill>
                <a:latin typeface="Calibri" panose="020F0502020204030204" pitchFamily="34" charset="0"/>
                <a:cs typeface="Calibri" panose="020F0502020204030204" pitchFamily="34" charset="0"/>
              </a:rPr>
              <a:t>cN2/3</a:t>
            </a:r>
          </a:p>
        </p:txBody>
      </p:sp>
      <p:sp>
        <p:nvSpPr>
          <p:cNvPr id="27" name="Titel 1">
            <a:extLst>
              <a:ext uri="{FF2B5EF4-FFF2-40B4-BE49-F238E27FC236}">
                <a16:creationId xmlns:a16="http://schemas.microsoft.com/office/drawing/2014/main" id="{7A93FE71-FE72-894F-B1F4-83D5FF0D0B1C}"/>
              </a:ext>
            </a:extLst>
          </p:cNvPr>
          <p:cNvSpPr>
            <a:spLocks noGrp="1"/>
          </p:cNvSpPr>
          <p:nvPr>
            <p:ph type="title"/>
          </p:nvPr>
        </p:nvSpPr>
        <p:spPr>
          <a:xfrm>
            <a:off x="604727" y="398889"/>
            <a:ext cx="7886700" cy="549442"/>
          </a:xfrm>
        </p:spPr>
        <p:txBody>
          <a:bodyPr>
            <a:normAutofit/>
          </a:bodyPr>
          <a:lstStyle/>
          <a:p>
            <a:pPr algn="ctr"/>
            <a:r>
              <a:rPr lang="en-US" sz="3200" b="1" cap="all" dirty="0">
                <a:solidFill>
                  <a:srgbClr val="002060"/>
                </a:solidFill>
                <a:latin typeface="Arial" panose="020B0604020202020204" pitchFamily="34" charset="0"/>
                <a:cs typeface="Arial" panose="020B0604020202020204" pitchFamily="34" charset="0"/>
              </a:rPr>
              <a:t>EFS TRAIN-2 by nodal status</a:t>
            </a:r>
            <a:endParaRPr lang="nl-NL" sz="3200" b="1" cap="all" dirty="0">
              <a:solidFill>
                <a:srgbClr val="002060"/>
              </a:solidFill>
              <a:latin typeface="Arial" panose="020B0604020202020204" pitchFamily="34" charset="0"/>
              <a:cs typeface="Arial" panose="020B0604020202020204" pitchFamily="34" charset="0"/>
            </a:endParaRPr>
          </a:p>
        </p:txBody>
      </p:sp>
      <p:graphicFrame>
        <p:nvGraphicFramePr>
          <p:cNvPr id="30" name="Tabel 29">
            <a:extLst>
              <a:ext uri="{FF2B5EF4-FFF2-40B4-BE49-F238E27FC236}">
                <a16:creationId xmlns:a16="http://schemas.microsoft.com/office/drawing/2014/main" id="{6B67A740-555D-B544-B55C-D8A84FA932A6}"/>
              </a:ext>
            </a:extLst>
          </p:cNvPr>
          <p:cNvGraphicFramePr>
            <a:graphicFrameLocks noGrp="1"/>
          </p:cNvGraphicFramePr>
          <p:nvPr>
            <p:extLst>
              <p:ext uri="{D42A27DB-BD31-4B8C-83A1-F6EECF244321}">
                <p14:modId xmlns:p14="http://schemas.microsoft.com/office/powerpoint/2010/main" val="3508794980"/>
              </p:ext>
            </p:extLst>
          </p:nvPr>
        </p:nvGraphicFramePr>
        <p:xfrm>
          <a:off x="-8597" y="4098602"/>
          <a:ext cx="9086431" cy="457200"/>
        </p:xfrm>
        <a:graphic>
          <a:graphicData uri="http://schemas.openxmlformats.org/drawingml/2006/table">
            <a:tbl>
              <a:tblPr firstRow="1" bandRow="1">
                <a:tableStyleId>{2D5ABB26-0587-4C30-8999-92F81FD0307C}</a:tableStyleId>
              </a:tblPr>
              <a:tblGrid>
                <a:gridCol w="538735">
                  <a:extLst>
                    <a:ext uri="{9D8B030D-6E8A-4147-A177-3AD203B41FA5}">
                      <a16:colId xmlns:a16="http://schemas.microsoft.com/office/drawing/2014/main" val="1157587051"/>
                    </a:ext>
                  </a:extLst>
                </a:gridCol>
                <a:gridCol w="530036">
                  <a:extLst>
                    <a:ext uri="{9D8B030D-6E8A-4147-A177-3AD203B41FA5}">
                      <a16:colId xmlns:a16="http://schemas.microsoft.com/office/drawing/2014/main" val="1277054143"/>
                    </a:ext>
                  </a:extLst>
                </a:gridCol>
                <a:gridCol w="501125">
                  <a:extLst>
                    <a:ext uri="{9D8B030D-6E8A-4147-A177-3AD203B41FA5}">
                      <a16:colId xmlns:a16="http://schemas.microsoft.com/office/drawing/2014/main" val="2079071781"/>
                    </a:ext>
                  </a:extLst>
                </a:gridCol>
                <a:gridCol w="515151">
                  <a:extLst>
                    <a:ext uri="{9D8B030D-6E8A-4147-A177-3AD203B41FA5}">
                      <a16:colId xmlns:a16="http://schemas.microsoft.com/office/drawing/2014/main" val="3731816800"/>
                    </a:ext>
                  </a:extLst>
                </a:gridCol>
                <a:gridCol w="552450">
                  <a:extLst>
                    <a:ext uri="{9D8B030D-6E8A-4147-A177-3AD203B41FA5}">
                      <a16:colId xmlns:a16="http://schemas.microsoft.com/office/drawing/2014/main" val="3693535327"/>
                    </a:ext>
                  </a:extLst>
                </a:gridCol>
                <a:gridCol w="523875">
                  <a:extLst>
                    <a:ext uri="{9D8B030D-6E8A-4147-A177-3AD203B41FA5}">
                      <a16:colId xmlns:a16="http://schemas.microsoft.com/office/drawing/2014/main" val="687895085"/>
                    </a:ext>
                  </a:extLst>
                </a:gridCol>
                <a:gridCol w="316654">
                  <a:extLst>
                    <a:ext uri="{9D8B030D-6E8A-4147-A177-3AD203B41FA5}">
                      <a16:colId xmlns:a16="http://schemas.microsoft.com/office/drawing/2014/main" val="877289425"/>
                    </a:ext>
                  </a:extLst>
                </a:gridCol>
                <a:gridCol w="424029">
                  <a:extLst>
                    <a:ext uri="{9D8B030D-6E8A-4147-A177-3AD203B41FA5}">
                      <a16:colId xmlns:a16="http://schemas.microsoft.com/office/drawing/2014/main" val="142225730"/>
                    </a:ext>
                  </a:extLst>
                </a:gridCol>
                <a:gridCol w="530036">
                  <a:extLst>
                    <a:ext uri="{9D8B030D-6E8A-4147-A177-3AD203B41FA5}">
                      <a16:colId xmlns:a16="http://schemas.microsoft.com/office/drawing/2014/main" val="1447510845"/>
                    </a:ext>
                  </a:extLst>
                </a:gridCol>
                <a:gridCol w="578221">
                  <a:extLst>
                    <a:ext uri="{9D8B030D-6E8A-4147-A177-3AD203B41FA5}">
                      <a16:colId xmlns:a16="http://schemas.microsoft.com/office/drawing/2014/main" val="2868439780"/>
                    </a:ext>
                  </a:extLst>
                </a:gridCol>
                <a:gridCol w="530036">
                  <a:extLst>
                    <a:ext uri="{9D8B030D-6E8A-4147-A177-3AD203B41FA5}">
                      <a16:colId xmlns:a16="http://schemas.microsoft.com/office/drawing/2014/main" val="351880574"/>
                    </a:ext>
                  </a:extLst>
                </a:gridCol>
                <a:gridCol w="478524">
                  <a:extLst>
                    <a:ext uri="{9D8B030D-6E8A-4147-A177-3AD203B41FA5}">
                      <a16:colId xmlns:a16="http://schemas.microsoft.com/office/drawing/2014/main" val="1812551605"/>
                    </a:ext>
                  </a:extLst>
                </a:gridCol>
                <a:gridCol w="333375">
                  <a:extLst>
                    <a:ext uri="{9D8B030D-6E8A-4147-A177-3AD203B41FA5}">
                      <a16:colId xmlns:a16="http://schemas.microsoft.com/office/drawing/2014/main" val="3681314566"/>
                    </a:ext>
                  </a:extLst>
                </a:gridCol>
                <a:gridCol w="495300">
                  <a:extLst>
                    <a:ext uri="{9D8B030D-6E8A-4147-A177-3AD203B41FA5}">
                      <a16:colId xmlns:a16="http://schemas.microsoft.com/office/drawing/2014/main" val="1884942203"/>
                    </a:ext>
                  </a:extLst>
                </a:gridCol>
                <a:gridCol w="485775">
                  <a:extLst>
                    <a:ext uri="{9D8B030D-6E8A-4147-A177-3AD203B41FA5}">
                      <a16:colId xmlns:a16="http://schemas.microsoft.com/office/drawing/2014/main" val="975112660"/>
                    </a:ext>
                  </a:extLst>
                </a:gridCol>
                <a:gridCol w="523875">
                  <a:extLst>
                    <a:ext uri="{9D8B030D-6E8A-4147-A177-3AD203B41FA5}">
                      <a16:colId xmlns:a16="http://schemas.microsoft.com/office/drawing/2014/main" val="1366493571"/>
                    </a:ext>
                  </a:extLst>
                </a:gridCol>
                <a:gridCol w="533400">
                  <a:extLst>
                    <a:ext uri="{9D8B030D-6E8A-4147-A177-3AD203B41FA5}">
                      <a16:colId xmlns:a16="http://schemas.microsoft.com/office/drawing/2014/main" val="246995254"/>
                    </a:ext>
                  </a:extLst>
                </a:gridCol>
                <a:gridCol w="542925">
                  <a:extLst>
                    <a:ext uri="{9D8B030D-6E8A-4147-A177-3AD203B41FA5}">
                      <a16:colId xmlns:a16="http://schemas.microsoft.com/office/drawing/2014/main" val="1910359572"/>
                    </a:ext>
                  </a:extLst>
                </a:gridCol>
                <a:gridCol w="152909">
                  <a:extLst>
                    <a:ext uri="{9D8B030D-6E8A-4147-A177-3AD203B41FA5}">
                      <a16:colId xmlns:a16="http://schemas.microsoft.com/office/drawing/2014/main" val="41239730"/>
                    </a:ext>
                  </a:extLst>
                </a:gridCol>
              </a:tblGrid>
              <a:tr h="228600">
                <a:tc>
                  <a:txBody>
                    <a:bodyPr/>
                    <a:lstStyle/>
                    <a:p>
                      <a:pPr algn="r"/>
                      <a:r>
                        <a:rPr lang="nl-NL" sz="800" b="0" dirty="0">
                          <a:solidFill>
                            <a:srgbClr val="C00000"/>
                          </a:solidFill>
                          <a:latin typeface="Calibri" panose="020F0502020204030204" pitchFamily="34" charset="0"/>
                          <a:cs typeface="Calibri" panose="020F0502020204030204" pitchFamily="34" charset="0"/>
                        </a:rPr>
                        <a:t>FEC-T-</a:t>
                      </a:r>
                      <a:r>
                        <a:rPr lang="nl-NL" sz="800" b="0" dirty="0" err="1">
                          <a:solidFill>
                            <a:srgbClr val="C00000"/>
                          </a:solidFill>
                          <a:latin typeface="Calibri" panose="020F0502020204030204" pitchFamily="34" charset="0"/>
                          <a:cs typeface="Calibri" panose="020F0502020204030204" pitchFamily="34" charset="0"/>
                        </a:rPr>
                        <a:t>Ptz</a:t>
                      </a:r>
                      <a:endParaRPr lang="nl-NL" sz="8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C00000"/>
                          </a:solidFill>
                          <a:latin typeface="Calibri" panose="020F0502020204030204" pitchFamily="34" charset="0"/>
                          <a:cs typeface="Calibri" panose="020F0502020204030204" pitchFamily="34" charset="0"/>
                        </a:rPr>
                        <a:t>82</a:t>
                      </a:r>
                      <a:endParaRPr lang="nl-NL" sz="9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C00000"/>
                          </a:solidFill>
                          <a:latin typeface="Calibri" panose="020F0502020204030204" pitchFamily="34" charset="0"/>
                          <a:cs typeface="Calibri" panose="020F0502020204030204" pitchFamily="34" charset="0"/>
                        </a:rPr>
                        <a:t>80</a:t>
                      </a:r>
                      <a:endParaRPr lang="nl-NL" sz="9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79</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78</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41</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8</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C00000"/>
                          </a:solidFill>
                          <a:latin typeface="Calibri" panose="020F0502020204030204" pitchFamily="34" charset="0"/>
                          <a:cs typeface="Calibri" panose="020F0502020204030204" pitchFamily="34" charset="0"/>
                        </a:rPr>
                        <a:t>104</a:t>
                      </a:r>
                      <a:endParaRPr lang="nl-NL" sz="9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C00000"/>
                          </a:solidFill>
                          <a:latin typeface="Calibri" panose="020F0502020204030204" pitchFamily="34" charset="0"/>
                          <a:cs typeface="Calibri" panose="020F0502020204030204" pitchFamily="34" charset="0"/>
                        </a:rPr>
                        <a:t>102</a:t>
                      </a:r>
                      <a:endParaRPr lang="nl-NL" sz="9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101</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95</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47</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5</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C00000"/>
                          </a:solidFill>
                          <a:latin typeface="Calibri" panose="020F0502020204030204" pitchFamily="34" charset="0"/>
                          <a:cs typeface="Calibri" panose="020F0502020204030204" pitchFamily="34" charset="0"/>
                        </a:rPr>
                        <a:t>33</a:t>
                      </a:r>
                      <a:endParaRPr lang="nl-NL" sz="900" b="0" dirty="0">
                        <a:solidFill>
                          <a:srgbClr val="C00000"/>
                        </a:solidFill>
                        <a:latin typeface="Calibri" panose="020F0502020204030204" pitchFamily="34" charset="0"/>
                        <a:cs typeface="Calibri" panose="020F0502020204030204" pitchFamily="34" charset="0"/>
                      </a:endParaRP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31</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29</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27</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15</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C00000"/>
                          </a:solidFill>
                          <a:latin typeface="Calibri" panose="020F0502020204030204" pitchFamily="34" charset="0"/>
                          <a:cs typeface="Calibri" panose="020F0502020204030204" pitchFamily="34" charset="0"/>
                        </a:rPr>
                        <a:t>4</a:t>
                      </a:r>
                    </a:p>
                  </a:txBody>
                  <a:tcPr marL="34290" marR="34290" marT="54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910956"/>
                  </a:ext>
                </a:extLst>
              </a:tr>
              <a:tr h="228600">
                <a:tc>
                  <a:txBody>
                    <a:bodyPr/>
                    <a:lstStyle/>
                    <a:p>
                      <a:pPr algn="r"/>
                      <a:r>
                        <a:rPr lang="nl-NL" sz="800" b="0" dirty="0">
                          <a:solidFill>
                            <a:srgbClr val="13467B"/>
                          </a:solidFill>
                          <a:latin typeface="Calibri" panose="020F0502020204030204" pitchFamily="34" charset="0"/>
                          <a:cs typeface="Calibri" panose="020F0502020204030204" pitchFamily="34" charset="0"/>
                        </a:rPr>
                        <a:t>PTC-</a:t>
                      </a:r>
                      <a:r>
                        <a:rPr lang="nl-NL" sz="800" b="0" dirty="0" err="1">
                          <a:solidFill>
                            <a:srgbClr val="13467B"/>
                          </a:solidFill>
                          <a:latin typeface="Calibri" panose="020F0502020204030204" pitchFamily="34" charset="0"/>
                          <a:cs typeface="Calibri" panose="020F0502020204030204" pitchFamily="34" charset="0"/>
                        </a:rPr>
                        <a:t>Ptz</a:t>
                      </a:r>
                      <a:endParaRPr lang="nl-NL" sz="8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76</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76</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75</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73</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40</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7</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109</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109</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104</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100</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52</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8</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34</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34</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33</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0" dirty="0">
                          <a:solidFill>
                            <a:srgbClr val="13467B"/>
                          </a:solidFill>
                          <a:latin typeface="Calibri" panose="020F0502020204030204" pitchFamily="34" charset="0"/>
                          <a:cs typeface="Calibri" panose="020F0502020204030204" pitchFamily="34" charset="0"/>
                        </a:rPr>
                        <a:t>30</a:t>
                      </a:r>
                      <a:endParaRPr lang="nl-NL" sz="900" b="0" dirty="0">
                        <a:solidFill>
                          <a:srgbClr val="13467B"/>
                        </a:solidFill>
                        <a:latin typeface="Calibri" panose="020F0502020204030204" pitchFamily="34" charset="0"/>
                        <a:cs typeface="Calibri" panose="020F0502020204030204" pitchFamily="34" charset="0"/>
                      </a:endParaRP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14</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NL" sz="900" b="0" dirty="0">
                          <a:solidFill>
                            <a:srgbClr val="13467B"/>
                          </a:solidFill>
                          <a:latin typeface="Calibri" panose="020F0502020204030204" pitchFamily="34" charset="0"/>
                          <a:cs typeface="Calibri" panose="020F0502020204030204" pitchFamily="34" charset="0"/>
                        </a:rPr>
                        <a:t>4</a:t>
                      </a:r>
                    </a:p>
                  </a:txBody>
                  <a:tcPr marL="34290" marR="34290" marT="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30025"/>
                  </a:ext>
                </a:extLst>
              </a:tr>
            </a:tbl>
          </a:graphicData>
        </a:graphic>
      </p:graphicFrame>
      <p:sp>
        <p:nvSpPr>
          <p:cNvPr id="28" name="Rechthoek 27">
            <a:extLst>
              <a:ext uri="{FF2B5EF4-FFF2-40B4-BE49-F238E27FC236}">
                <a16:creationId xmlns:a16="http://schemas.microsoft.com/office/drawing/2014/main" id="{87F03285-E208-DB4F-AE09-D2C32D4EEE8D}"/>
              </a:ext>
            </a:extLst>
          </p:cNvPr>
          <p:cNvSpPr/>
          <p:nvPr/>
        </p:nvSpPr>
        <p:spPr>
          <a:xfrm>
            <a:off x="4567030" y="4468023"/>
            <a:ext cx="4420510" cy="24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a:solidFill>
                  <a:srgbClr val="172B4F"/>
                </a:solidFill>
                <a:latin typeface="Calibri" panose="020F0502020204030204" pitchFamily="34" charset="0"/>
                <a:cs typeface="Calibri" panose="020F0502020204030204" pitchFamily="34" charset="0"/>
              </a:rPr>
              <a:t>*HR &lt;1 favors </a:t>
            </a:r>
            <a:r>
              <a:rPr lang="en-US" sz="900" dirty="0" err="1">
                <a:solidFill>
                  <a:srgbClr val="172B4F"/>
                </a:solidFill>
                <a:latin typeface="Calibri" panose="020F0502020204030204" pitchFamily="34" charset="0"/>
                <a:cs typeface="Calibri" panose="020F0502020204030204" pitchFamily="34" charset="0"/>
              </a:rPr>
              <a:t>PTC+Ptz</a:t>
            </a:r>
            <a:endParaRPr lang="en-US" sz="900" dirty="0">
              <a:solidFill>
                <a:srgbClr val="172B4F"/>
              </a:solidFill>
              <a:latin typeface="Calibri" panose="020F0502020204030204" pitchFamily="34" charset="0"/>
              <a:cs typeface="Calibri" panose="020F0502020204030204" pitchFamily="34" charset="0"/>
            </a:endParaRPr>
          </a:p>
        </p:txBody>
      </p:sp>
      <p:sp>
        <p:nvSpPr>
          <p:cNvPr id="20" name="TextBox 238">
            <a:extLst>
              <a:ext uri="{FF2B5EF4-FFF2-40B4-BE49-F238E27FC236}">
                <a16:creationId xmlns:a16="http://schemas.microsoft.com/office/drawing/2014/main" id="{71BFED3F-DC56-0547-B0A3-35AF2C71B8CD}"/>
              </a:ext>
            </a:extLst>
          </p:cNvPr>
          <p:cNvSpPr txBox="1"/>
          <p:nvPr/>
        </p:nvSpPr>
        <p:spPr>
          <a:xfrm>
            <a:off x="-26555" y="3884907"/>
            <a:ext cx="1738689" cy="245655"/>
          </a:xfrm>
          <a:prstGeom prst="rect">
            <a:avLst/>
          </a:prstGeom>
          <a:noFill/>
        </p:spPr>
        <p:txBody>
          <a:bodyPr wrap="square" rtlCol="0">
            <a:noAutofit/>
          </a:bodyPr>
          <a:lstStyle/>
          <a:p>
            <a:r>
              <a:rPr lang="en-GB" sz="900" dirty="0">
                <a:latin typeface="Calibri" panose="020F0502020204030204" pitchFamily="34" charset="0"/>
                <a:cs typeface="Calibri" panose="020F0502020204030204" pitchFamily="34" charset="0"/>
              </a:rPr>
              <a:t>No. at risk</a:t>
            </a:r>
          </a:p>
        </p:txBody>
      </p:sp>
      <p:sp>
        <p:nvSpPr>
          <p:cNvPr id="2" name="CasellaDiTesto 13">
            <a:extLst>
              <a:ext uri="{FF2B5EF4-FFF2-40B4-BE49-F238E27FC236}">
                <a16:creationId xmlns:a16="http://schemas.microsoft.com/office/drawing/2014/main" id="{9E56546E-4159-C555-6FFF-401F78C1D409}"/>
              </a:ext>
            </a:extLst>
          </p:cNvPr>
          <p:cNvSpPr txBox="1"/>
          <p:nvPr/>
        </p:nvSpPr>
        <p:spPr>
          <a:xfrm>
            <a:off x="5118265" y="4834265"/>
            <a:ext cx="3871356" cy="261610"/>
          </a:xfrm>
          <a:prstGeom prst="rect">
            <a:avLst/>
          </a:prstGeom>
          <a:noFill/>
        </p:spPr>
        <p:txBody>
          <a:bodyPr wrap="square" rtlCol="0">
            <a:spAutoFit/>
          </a:bodyPr>
          <a:lstStyle/>
          <a:p>
            <a:pPr algn="r" defTabSz="914400" eaLnBrk="1" hangingPunct="1"/>
            <a:r>
              <a:rPr lang="en-US" sz="1100" dirty="0">
                <a:solidFill>
                  <a:srgbClr val="000000"/>
                </a:solidFill>
                <a:ea typeface="+mn-ea"/>
                <a:cs typeface="Lucida Sans Unicode"/>
              </a:rPr>
              <a:t>Van der Voort A et al. ASCO 2020. Abstract 501.</a:t>
            </a:r>
            <a:endParaRPr lang="it-IT" sz="1100" dirty="0">
              <a:ea typeface="ＭＳ Ｐゴシック" pitchFamily="34" charset="-128"/>
            </a:endParaRPr>
          </a:p>
        </p:txBody>
      </p:sp>
      <p:sp>
        <p:nvSpPr>
          <p:cNvPr id="3" name="Rectangle 2">
            <a:extLst>
              <a:ext uri="{FF2B5EF4-FFF2-40B4-BE49-F238E27FC236}">
                <a16:creationId xmlns:a16="http://schemas.microsoft.com/office/drawing/2014/main" id="{279150B4-E931-3C64-EC7C-8B126135F90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982FBFF4-6379-C28D-EBFD-B8024CE414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73952824-8FC5-597A-B2E5-D9B978D231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8694A9B8-846B-9803-7397-11FED1719482}"/>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79429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56A0-7894-884C-BA92-0F9F2929653E}"/>
              </a:ext>
            </a:extLst>
          </p:cNvPr>
          <p:cNvSpPr>
            <a:spLocks noGrp="1"/>
          </p:cNvSpPr>
          <p:nvPr>
            <p:ph type="title"/>
          </p:nvPr>
        </p:nvSpPr>
        <p:spPr>
          <a:xfrm>
            <a:off x="628650" y="336364"/>
            <a:ext cx="7886700" cy="994172"/>
          </a:xfrm>
        </p:spPr>
        <p:txBody>
          <a:bodyPr>
            <a:normAutofit/>
          </a:bodyPr>
          <a:lstStyle/>
          <a:p>
            <a:r>
              <a:rPr lang="en-US" sz="2400" b="1" dirty="0">
                <a:solidFill>
                  <a:srgbClr val="002060"/>
                </a:solidFill>
                <a:latin typeface="Arial" panose="020B0604020202020204" pitchFamily="34" charset="0"/>
                <a:cs typeface="Arial" panose="020B0604020202020204" pitchFamily="34" charset="0"/>
              </a:rPr>
              <a:t>ANTHRACYCLINE CAN BE SUBSTITUTED WITH TAXANE-BASED HER2-DIRECTED THERAPY</a:t>
            </a:r>
          </a:p>
        </p:txBody>
      </p:sp>
      <p:sp>
        <p:nvSpPr>
          <p:cNvPr id="3" name="Content Placeholder 2">
            <a:extLst>
              <a:ext uri="{FF2B5EF4-FFF2-40B4-BE49-F238E27FC236}">
                <a16:creationId xmlns:a16="http://schemas.microsoft.com/office/drawing/2014/main" id="{00E8FB68-86A2-6A4A-9FB2-76D616690D00}"/>
              </a:ext>
            </a:extLst>
          </p:cNvPr>
          <p:cNvSpPr>
            <a:spLocks noGrp="1"/>
          </p:cNvSpPr>
          <p:nvPr>
            <p:ph sz="half" idx="1"/>
          </p:nvPr>
        </p:nvSpPr>
        <p:spPr>
          <a:xfrm>
            <a:off x="628650" y="1606152"/>
            <a:ext cx="7966710" cy="3263504"/>
          </a:xfrm>
        </p:spPr>
        <p:txBody>
          <a:bodyPr/>
          <a:lstStyle/>
          <a:p>
            <a:pPr>
              <a:spcAft>
                <a:spcPts val="1200"/>
              </a:spcAft>
            </a:pPr>
            <a:r>
              <a:rPr lang="en-US" dirty="0"/>
              <a:t>BCIRG006 and TRAIN-2 demonstrate similar long term outcomes with </a:t>
            </a:r>
            <a:r>
              <a:rPr lang="en-US" dirty="0" err="1"/>
              <a:t>taxane</a:t>
            </a:r>
            <a:r>
              <a:rPr lang="en-US" dirty="0"/>
              <a:t>-based therapy as with anthracycline-based therapy, even in high-risk node-positive patients</a:t>
            </a:r>
          </a:p>
          <a:p>
            <a:pPr>
              <a:spcAft>
                <a:spcPts val="1200"/>
              </a:spcAft>
            </a:pPr>
            <a:r>
              <a:rPr lang="en-US" dirty="0"/>
              <a:t>Less cardiac toxicity and numerically less leukemia</a:t>
            </a:r>
          </a:p>
          <a:p>
            <a:pPr>
              <a:spcAft>
                <a:spcPts val="1200"/>
              </a:spcAft>
            </a:pPr>
            <a:r>
              <a:rPr lang="en-US" dirty="0"/>
              <a:t>Hard to justify use of anthracyclines in era of HER2-directed therapies</a:t>
            </a:r>
          </a:p>
        </p:txBody>
      </p:sp>
      <p:sp>
        <p:nvSpPr>
          <p:cNvPr id="4" name="Rectangle 3">
            <a:extLst>
              <a:ext uri="{FF2B5EF4-FFF2-40B4-BE49-F238E27FC236}">
                <a16:creationId xmlns:a16="http://schemas.microsoft.com/office/drawing/2014/main" id="{F40FFE7E-D6DC-F627-A4F9-B32B085AEF7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2523E17F-6AD7-8882-3187-5814436F37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E9B94A8B-9F79-6A07-3B98-AB534D86D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A0298C14-BAA4-A6A2-0D2C-7A49DEEF5810}"/>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7290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68" y="205978"/>
            <a:ext cx="8972550" cy="85725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How can we personalize therapy?</a:t>
            </a:r>
          </a:p>
        </p:txBody>
      </p:sp>
      <p:sp>
        <p:nvSpPr>
          <p:cNvPr id="3" name="Content Placeholder 2"/>
          <p:cNvSpPr>
            <a:spLocks noGrp="1"/>
          </p:cNvSpPr>
          <p:nvPr>
            <p:ph idx="1"/>
          </p:nvPr>
        </p:nvSpPr>
        <p:spPr>
          <a:xfrm>
            <a:off x="742950" y="1200150"/>
            <a:ext cx="8115300" cy="3737372"/>
          </a:xfrm>
        </p:spPr>
        <p:txBody>
          <a:bodyPr>
            <a:normAutofit/>
          </a:bodyPr>
          <a:lstStyle/>
          <a:p>
            <a:pPr>
              <a:lnSpc>
                <a:spcPct val="120000"/>
              </a:lnSpc>
              <a:spcBef>
                <a:spcPts val="900"/>
              </a:spcBef>
              <a:spcAft>
                <a:spcPts val="900"/>
              </a:spcAft>
            </a:pPr>
            <a:r>
              <a:rPr lang="en-US" b="1" dirty="0">
                <a:solidFill>
                  <a:schemeClr val="bg1">
                    <a:lumMod val="75000"/>
                  </a:schemeClr>
                </a:solidFill>
                <a:latin typeface="Arial" pitchFamily="34" charset="0"/>
                <a:cs typeface="Arial" pitchFamily="34" charset="0"/>
              </a:rPr>
              <a:t>De-escalate for those with lower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Substitute with less toxic chemotherapy or with targeted agents</a:t>
            </a:r>
          </a:p>
          <a:p>
            <a:pPr lvl="1">
              <a:spcBef>
                <a:spcPts val="450"/>
              </a:spcBef>
              <a:spcAft>
                <a:spcPts val="450"/>
              </a:spcAft>
            </a:pPr>
            <a:r>
              <a:rPr lang="en-US" b="1" dirty="0">
                <a:latin typeface="Arial" pitchFamily="34" charset="0"/>
                <a:cs typeface="Arial" pitchFamily="34" charset="0"/>
              </a:rPr>
              <a:t>Decrease amount of chemotherapy</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duration of therapy</a:t>
            </a:r>
          </a:p>
          <a:p>
            <a:pPr marL="342900" lvl="1" indent="0">
              <a:spcBef>
                <a:spcPts val="450"/>
              </a:spcBef>
              <a:spcAft>
                <a:spcPts val="450"/>
              </a:spcAft>
              <a:buNone/>
            </a:pPr>
            <a:endParaRPr lang="en-US" b="1" dirty="0">
              <a:latin typeface="Arial" pitchFamily="34" charset="0"/>
              <a:cs typeface="Arial" pitchFamily="34" charset="0"/>
            </a:endParaRPr>
          </a:p>
          <a:p>
            <a:pPr>
              <a:spcBef>
                <a:spcPts val="450"/>
              </a:spcBef>
              <a:spcAft>
                <a:spcPts val="450"/>
              </a:spcAft>
            </a:pPr>
            <a:r>
              <a:rPr lang="en-US" b="1" dirty="0">
                <a:solidFill>
                  <a:schemeClr val="bg1">
                    <a:lumMod val="75000"/>
                  </a:schemeClr>
                </a:solidFill>
                <a:latin typeface="Arial" pitchFamily="34" charset="0"/>
                <a:cs typeface="Arial" pitchFamily="34" charset="0"/>
              </a:rPr>
              <a:t>Escalate for those with increased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Add additional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Replace therapy with more effective agents</a:t>
            </a:r>
          </a:p>
          <a:p>
            <a:pPr>
              <a:lnSpc>
                <a:spcPct val="120000"/>
              </a:lnSpc>
              <a:spcBef>
                <a:spcPts val="900"/>
              </a:spcBef>
              <a:spcAft>
                <a:spcPts val="900"/>
              </a:spcAft>
            </a:pPr>
            <a:endParaRPr lang="en-US" b="1" dirty="0">
              <a:latin typeface="Arial" pitchFamily="34" charset="0"/>
              <a:cs typeface="Arial" pitchFamily="34" charset="0"/>
            </a:endParaRPr>
          </a:p>
          <a:p>
            <a:pPr>
              <a:lnSpc>
                <a:spcPct val="120000"/>
              </a:lnSpc>
              <a:spcBef>
                <a:spcPts val="900"/>
              </a:spcBef>
              <a:spcAft>
                <a:spcPts val="900"/>
              </a:spcAft>
            </a:pPr>
            <a:endParaRPr lang="en-US" dirty="0"/>
          </a:p>
        </p:txBody>
      </p:sp>
      <p:sp>
        <p:nvSpPr>
          <p:cNvPr id="4" name="Rectangle 3">
            <a:extLst>
              <a:ext uri="{FF2B5EF4-FFF2-40B4-BE49-F238E27FC236}">
                <a16:creationId xmlns:a16="http://schemas.microsoft.com/office/drawing/2014/main" id="{3B0E5516-F758-C73E-335E-53AD5EB1F89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32BEE0E0-A113-355E-8460-BBEFF2A0BA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13A61ABD-837C-7345-4C97-4391C0753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0E82909E-BA2E-0B5C-5262-A16A2D9BE459}"/>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7511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29CB-5EDC-15EA-EC1F-81A1777E7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10BD9-7CDA-DD59-5B0F-B250C66923DF}"/>
              </a:ext>
            </a:extLst>
          </p:cNvPr>
          <p:cNvSpPr>
            <a:spLocks noGrp="1"/>
          </p:cNvSpPr>
          <p:nvPr>
            <p:ph type="title"/>
          </p:nvPr>
        </p:nvSpPr>
        <p:spPr>
          <a:xfrm>
            <a:off x="0" y="1865976"/>
            <a:ext cx="9144000" cy="994172"/>
          </a:xfrm>
        </p:spPr>
        <p:txBody>
          <a:bodyPr>
            <a:normAutofit/>
          </a:bodyPr>
          <a:lstStyle/>
          <a:p>
            <a:pPr algn="ctr"/>
            <a:r>
              <a:rPr lang="en-US" b="1" cap="all" dirty="0">
                <a:solidFill>
                  <a:srgbClr val="002060"/>
                </a:solidFill>
                <a:latin typeface="Arial" panose="020B0604020202020204" pitchFamily="34" charset="0"/>
                <a:cs typeface="Arial" panose="020B0604020202020204" pitchFamily="34" charset="0"/>
              </a:rPr>
              <a:t>Can CARBOPLATIN BE OMITTED?</a:t>
            </a:r>
          </a:p>
        </p:txBody>
      </p:sp>
      <p:sp>
        <p:nvSpPr>
          <p:cNvPr id="3" name="Rectangle 2">
            <a:extLst>
              <a:ext uri="{FF2B5EF4-FFF2-40B4-BE49-F238E27FC236}">
                <a16:creationId xmlns:a16="http://schemas.microsoft.com/office/drawing/2014/main" id="{FF1F232F-19D6-4A88-7E2D-1E56271CB000}"/>
              </a:ext>
            </a:extLst>
          </p:cNvPr>
          <p:cNvSpPr/>
          <p:nvPr/>
        </p:nvSpPr>
        <p:spPr>
          <a:xfrm>
            <a:off x="3176416" y="28353"/>
            <a:ext cx="4659174"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A147E852-9C01-3D2E-1ADE-7BC4745672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F423A6DE-C0BD-4AE3-0EF3-A1C21214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3A7C85DC-C8D3-35DF-2A37-569E43AB9B55}"/>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4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D13887-9621-5497-45A4-D12F0A1C36BD}"/>
              </a:ext>
            </a:extLst>
          </p:cNvPr>
          <p:cNvSpPr>
            <a:spLocks noGrp="1"/>
          </p:cNvSpPr>
          <p:nvPr>
            <p:ph sz="quarter" idx="13"/>
          </p:nvPr>
        </p:nvSpPr>
        <p:spPr>
          <a:xfrm>
            <a:off x="672753" y="1311764"/>
            <a:ext cx="3849067" cy="2929881"/>
          </a:xfrm>
        </p:spPr>
        <p:txBody>
          <a:bodyPr/>
          <a:lstStyle/>
          <a:p>
            <a:r>
              <a:rPr lang="en-US" dirty="0"/>
              <a:t>Randomized phase 3 trial </a:t>
            </a:r>
            <a:br>
              <a:rPr lang="en-US" dirty="0"/>
            </a:br>
            <a:r>
              <a:rPr lang="en-US" dirty="0"/>
              <a:t>of docetaxel/trastuzumab </a:t>
            </a:r>
            <a:r>
              <a:rPr lang="en-US" b="1" dirty="0">
                <a:solidFill>
                  <a:srgbClr val="42C6FE"/>
                </a:solidFill>
              </a:rPr>
              <a:t>with or without carboplatin</a:t>
            </a:r>
            <a:r>
              <a:rPr lang="en-US" dirty="0">
                <a:solidFill>
                  <a:srgbClr val="42C6FE"/>
                </a:solidFill>
              </a:rPr>
              <a:t> </a:t>
            </a:r>
            <a:r>
              <a:rPr lang="en-US" dirty="0"/>
              <a:t>for </a:t>
            </a:r>
            <a:br>
              <a:rPr lang="en-US" dirty="0"/>
            </a:br>
            <a:r>
              <a:rPr lang="en-US" dirty="0"/>
              <a:t>1L HER2+ MBC</a:t>
            </a:r>
          </a:p>
          <a:p>
            <a:pPr>
              <a:spcBef>
                <a:spcPts val="1650"/>
              </a:spcBef>
            </a:pPr>
            <a:r>
              <a:rPr lang="en-US" dirty="0"/>
              <a:t>No improvement in PFS, ORR, or OS with the addition of carboplatin</a:t>
            </a:r>
          </a:p>
          <a:p>
            <a:endParaRPr lang="en-US" dirty="0"/>
          </a:p>
        </p:txBody>
      </p:sp>
      <p:sp>
        <p:nvSpPr>
          <p:cNvPr id="3" name="Title 2">
            <a:extLst>
              <a:ext uri="{FF2B5EF4-FFF2-40B4-BE49-F238E27FC236}">
                <a16:creationId xmlns:a16="http://schemas.microsoft.com/office/drawing/2014/main" id="{FCB75791-D4E1-D755-A9A6-9FA941836243}"/>
              </a:ext>
            </a:extLst>
          </p:cNvPr>
          <p:cNvSpPr>
            <a:spLocks noGrp="1"/>
          </p:cNvSpPr>
          <p:nvPr>
            <p:ph type="title"/>
          </p:nvPr>
        </p:nvSpPr>
        <p:spPr/>
        <p:txBody>
          <a:bodyPr/>
          <a:lstStyle/>
          <a:p>
            <a:r>
              <a:rPr lang="en-US" dirty="0"/>
              <a:t>BCIRG007: Is carbo really necessary?</a:t>
            </a:r>
          </a:p>
        </p:txBody>
      </p:sp>
      <p:pic>
        <p:nvPicPr>
          <p:cNvPr id="4" name="Main graphic">
            <a:extLst>
              <a:ext uri="{FF2B5EF4-FFF2-40B4-BE49-F238E27FC236}">
                <a16:creationId xmlns:a16="http://schemas.microsoft.com/office/drawing/2014/main" id="{27405A34-1F72-8A56-FB5B-9B49B56BFC3C}"/>
              </a:ext>
            </a:extLst>
          </p:cNvPr>
          <p:cNvPicPr/>
          <p:nvPr/>
        </p:nvPicPr>
        <p:blipFill>
          <a:blip r:embed="rId3"/>
          <a:stretch/>
        </p:blipFill>
        <p:spPr>
          <a:xfrm>
            <a:off x="4689397" y="836606"/>
            <a:ext cx="2570045" cy="4033050"/>
          </a:xfrm>
          <a:prstGeom prst="rect">
            <a:avLst/>
          </a:prstGeom>
          <a:ln>
            <a:noFill/>
          </a:ln>
        </p:spPr>
      </p:pic>
      <p:sp>
        <p:nvSpPr>
          <p:cNvPr id="5" name="TextBox 4">
            <a:extLst>
              <a:ext uri="{FF2B5EF4-FFF2-40B4-BE49-F238E27FC236}">
                <a16:creationId xmlns:a16="http://schemas.microsoft.com/office/drawing/2014/main" id="{A474F998-A94A-2DC1-7965-B680680DFD0F}"/>
              </a:ext>
            </a:extLst>
          </p:cNvPr>
          <p:cNvSpPr txBox="1"/>
          <p:nvPr/>
        </p:nvSpPr>
        <p:spPr>
          <a:xfrm>
            <a:off x="7335107" y="2384851"/>
            <a:ext cx="1486550" cy="784830"/>
          </a:xfrm>
          <a:prstGeom prst="rect">
            <a:avLst/>
          </a:prstGeom>
          <a:solidFill>
            <a:srgbClr val="D3EBF5">
              <a:alpha val="44627"/>
            </a:srgb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black"/>
                </a:solidFill>
                <a:effectLst/>
                <a:uLnTx/>
                <a:uFillTx/>
                <a:latin typeface="Aptos" panose="02110004020202020204"/>
                <a:ea typeface="+mn-ea"/>
                <a:cs typeface="+mn-cs"/>
              </a:rPr>
              <a:t>TH vs TCH</a:t>
            </a:r>
          </a:p>
        </p:txBody>
      </p:sp>
      <p:sp>
        <p:nvSpPr>
          <p:cNvPr id="7" name="Text Placeholder 10">
            <a:extLst>
              <a:ext uri="{FF2B5EF4-FFF2-40B4-BE49-F238E27FC236}">
                <a16:creationId xmlns:a16="http://schemas.microsoft.com/office/drawing/2014/main" id="{C1350B7B-5DA9-841B-CD24-2629DA521136}"/>
              </a:ext>
            </a:extLst>
          </p:cNvPr>
          <p:cNvSpPr txBox="1">
            <a:spLocks noChangeArrowheads="1"/>
          </p:cNvSpPr>
          <p:nvPr/>
        </p:nvSpPr>
        <p:spPr>
          <a:xfrm>
            <a:off x="7427019" y="4614075"/>
            <a:ext cx="1468242" cy="350831"/>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4"/>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Valero V et al. </a:t>
            </a:r>
            <a:r>
              <a:rPr kumimoji="0" lang="en-US" sz="750" b="0" i="1"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J Clin Oncol.</a:t>
            </a:r>
          </a:p>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2011;29(2):149-56. </a:t>
            </a:r>
            <a:endParaRPr kumimoji="0" lang="en-US" alt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553B811-BFAC-D9E5-90C5-09AF1C4DDFC2}"/>
              </a:ext>
            </a:extLst>
          </p:cNvPr>
          <p:cNvSpPr txBox="1"/>
          <p:nvPr/>
        </p:nvSpPr>
        <p:spPr>
          <a:xfrm>
            <a:off x="6779172" y="4869656"/>
            <a:ext cx="3090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Ada Waks</a:t>
            </a:r>
          </a:p>
        </p:txBody>
      </p:sp>
    </p:spTree>
    <p:extLst>
      <p:ext uri="{BB962C8B-B14F-4D97-AF65-F5344CB8AC3E}">
        <p14:creationId xmlns:p14="http://schemas.microsoft.com/office/powerpoint/2010/main" val="30618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67F187-2415-FA61-7FC2-606DA65CB3B5}"/>
              </a:ext>
            </a:extLst>
          </p:cNvPr>
          <p:cNvSpPr/>
          <p:nvPr/>
        </p:nvSpPr>
        <p:spPr>
          <a:xfrm>
            <a:off x="2723007" y="1687190"/>
            <a:ext cx="5959483" cy="3002426"/>
          </a:xfrm>
          <a:prstGeom prst="rect">
            <a:avLst/>
          </a:prstGeom>
          <a:solidFill>
            <a:srgbClr val="3AB3E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7914F9BF-8FE3-977A-F6EB-7FACA355671C}"/>
              </a:ext>
            </a:extLst>
          </p:cNvPr>
          <p:cNvGrpSpPr/>
          <p:nvPr/>
        </p:nvGrpSpPr>
        <p:grpSpPr>
          <a:xfrm>
            <a:off x="5460521" y="2075916"/>
            <a:ext cx="571206" cy="571270"/>
            <a:chOff x="5926238" y="4417947"/>
            <a:chExt cx="761608" cy="761693"/>
          </a:xfrm>
        </p:grpSpPr>
        <p:cxnSp>
          <p:nvCxnSpPr>
            <p:cNvPr id="20" name="Straight Arrow Connector 19">
              <a:extLst>
                <a:ext uri="{FF2B5EF4-FFF2-40B4-BE49-F238E27FC236}">
                  <a16:creationId xmlns:a16="http://schemas.microsoft.com/office/drawing/2014/main" id="{47FE46A2-EC5A-650B-6FC9-751F3D9A3D78}"/>
                </a:ext>
              </a:extLst>
            </p:cNvPr>
            <p:cNvCxnSpPr>
              <a:cxnSpLocks/>
            </p:cNvCxnSpPr>
            <p:nvPr/>
          </p:nvCxnSpPr>
          <p:spPr>
            <a:xfrm>
              <a:off x="5926238" y="4417947"/>
              <a:ext cx="761608" cy="0"/>
            </a:xfrm>
            <a:prstGeom prst="straightConnector1">
              <a:avLst/>
            </a:prstGeom>
            <a:ln w="66675" cap="rnd">
              <a:solidFill>
                <a:srgbClr val="00446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9D3726-76BB-F25F-0817-C081358FC3C9}"/>
                </a:ext>
              </a:extLst>
            </p:cNvPr>
            <p:cNvCxnSpPr>
              <a:cxnSpLocks/>
            </p:cNvCxnSpPr>
            <p:nvPr/>
          </p:nvCxnSpPr>
          <p:spPr>
            <a:xfrm>
              <a:off x="5926238" y="4417947"/>
              <a:ext cx="0" cy="761693"/>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24F99FF8-DEC5-BBF4-EA07-CE18000680CD}"/>
              </a:ext>
            </a:extLst>
          </p:cNvPr>
          <p:cNvCxnSpPr>
            <a:cxnSpLocks/>
          </p:cNvCxnSpPr>
          <p:nvPr/>
        </p:nvCxnSpPr>
        <p:spPr>
          <a:xfrm>
            <a:off x="5028460" y="2555583"/>
            <a:ext cx="514238" cy="0"/>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195A075-A989-3F2F-AD83-0CDA6D2BF185}"/>
              </a:ext>
            </a:extLst>
          </p:cNvPr>
          <p:cNvGrpSpPr/>
          <p:nvPr/>
        </p:nvGrpSpPr>
        <p:grpSpPr>
          <a:xfrm>
            <a:off x="5460521" y="2453553"/>
            <a:ext cx="571206" cy="574268"/>
            <a:chOff x="5926238" y="3652257"/>
            <a:chExt cx="761608" cy="765690"/>
          </a:xfrm>
        </p:grpSpPr>
        <p:cxnSp>
          <p:nvCxnSpPr>
            <p:cNvPr id="26" name="Straight Arrow Connector 25">
              <a:extLst>
                <a:ext uri="{FF2B5EF4-FFF2-40B4-BE49-F238E27FC236}">
                  <a16:creationId xmlns:a16="http://schemas.microsoft.com/office/drawing/2014/main" id="{3DF54C91-5560-6059-D532-52BC3F6BFA5F}"/>
                </a:ext>
              </a:extLst>
            </p:cNvPr>
            <p:cNvCxnSpPr>
              <a:cxnSpLocks/>
            </p:cNvCxnSpPr>
            <p:nvPr/>
          </p:nvCxnSpPr>
          <p:spPr>
            <a:xfrm>
              <a:off x="5926238" y="4417947"/>
              <a:ext cx="761608" cy="0"/>
            </a:xfrm>
            <a:prstGeom prst="straightConnector1">
              <a:avLst/>
            </a:prstGeom>
            <a:ln w="66675" cap="rnd">
              <a:solidFill>
                <a:srgbClr val="00446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A8D05A-7EEF-A5A2-1BE5-DEEB59E1334B}"/>
                </a:ext>
              </a:extLst>
            </p:cNvPr>
            <p:cNvCxnSpPr>
              <a:cxnSpLocks/>
            </p:cNvCxnSpPr>
            <p:nvPr/>
          </p:nvCxnSpPr>
          <p:spPr>
            <a:xfrm>
              <a:off x="5926238" y="3652257"/>
              <a:ext cx="0" cy="761693"/>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F81C3DCA-7D04-521C-3329-75A15E7AF0E9}"/>
              </a:ext>
            </a:extLst>
          </p:cNvPr>
          <p:cNvSpPr>
            <a:spLocks noGrp="1"/>
          </p:cNvSpPr>
          <p:nvPr>
            <p:ph type="title"/>
          </p:nvPr>
        </p:nvSpPr>
        <p:spPr>
          <a:xfrm>
            <a:off x="628650" y="220340"/>
            <a:ext cx="7886700" cy="586783"/>
          </a:xfrm>
        </p:spPr>
        <p:txBody>
          <a:bodyPr/>
          <a:lstStyle/>
          <a:p>
            <a:pPr>
              <a:lnSpc>
                <a:spcPct val="110000"/>
              </a:lnSpc>
            </a:pPr>
            <a:r>
              <a:rPr lang="en-US" dirty="0"/>
              <a:t>HELEN-006 Phase 3 RCT:</a:t>
            </a:r>
            <a:br>
              <a:rPr lang="en-US" dirty="0"/>
            </a:br>
            <a:endParaRPr lang="en-US" b="0" dirty="0">
              <a:solidFill>
                <a:srgbClr val="003353"/>
              </a:solidFill>
            </a:endParaRPr>
          </a:p>
        </p:txBody>
      </p:sp>
      <p:sp>
        <p:nvSpPr>
          <p:cNvPr id="5" name="TextBox 4">
            <a:extLst>
              <a:ext uri="{FF2B5EF4-FFF2-40B4-BE49-F238E27FC236}">
                <a16:creationId xmlns:a16="http://schemas.microsoft.com/office/drawing/2014/main" id="{9B5D8F01-710C-0F95-A569-28C54F2EFE1D}"/>
              </a:ext>
            </a:extLst>
          </p:cNvPr>
          <p:cNvSpPr txBox="1"/>
          <p:nvPr/>
        </p:nvSpPr>
        <p:spPr>
          <a:xfrm>
            <a:off x="2835012" y="1783842"/>
            <a:ext cx="2116792" cy="1548988"/>
          </a:xfrm>
          <a:prstGeom prst="rect">
            <a:avLst/>
          </a:prstGeom>
          <a:solidFill>
            <a:srgbClr val="41B6E6">
              <a:alpha val="22748"/>
            </a:srgbClr>
          </a:solidFill>
          <a:ln>
            <a:noFill/>
          </a:ln>
        </p:spPr>
        <p:txBody>
          <a:bodyPr wrap="none" lIns="68580" tIns="91440" rIns="274320" rtlCol="0" anchor="ctr"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Stage II-III HER2+ BC</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Age 18-70 yo</a:t>
            </a:r>
          </a:p>
        </p:txBody>
      </p:sp>
      <p:sp>
        <p:nvSpPr>
          <p:cNvPr id="10" name="Oval 9">
            <a:extLst>
              <a:ext uri="{FF2B5EF4-FFF2-40B4-BE49-F238E27FC236}">
                <a16:creationId xmlns:a16="http://schemas.microsoft.com/office/drawing/2014/main" id="{44720A42-A499-01B6-1FBC-DB4888E01E7E}"/>
              </a:ext>
            </a:extLst>
          </p:cNvPr>
          <p:cNvSpPr/>
          <p:nvPr/>
        </p:nvSpPr>
        <p:spPr>
          <a:xfrm>
            <a:off x="5267182" y="2288636"/>
            <a:ext cx="478943" cy="494621"/>
          </a:xfrm>
          <a:prstGeom prst="ellipse">
            <a:avLst/>
          </a:prstGeom>
          <a:solidFill>
            <a:srgbClr val="00446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11" name="TextBox 10">
            <a:extLst>
              <a:ext uri="{FF2B5EF4-FFF2-40B4-BE49-F238E27FC236}">
                <a16:creationId xmlns:a16="http://schemas.microsoft.com/office/drawing/2014/main" id="{35AC5D1D-EBF6-58AC-406D-803405B777C0}"/>
              </a:ext>
            </a:extLst>
          </p:cNvPr>
          <p:cNvSpPr txBox="1"/>
          <p:nvPr/>
        </p:nvSpPr>
        <p:spPr>
          <a:xfrm>
            <a:off x="6145886" y="1783841"/>
            <a:ext cx="2408588" cy="749640"/>
          </a:xfrm>
          <a:prstGeom prst="rect">
            <a:avLst/>
          </a:prstGeom>
          <a:solidFill>
            <a:srgbClr val="CBE8F8"/>
          </a:solidFill>
          <a:ln>
            <a:noFill/>
          </a:ln>
        </p:spPr>
        <p:txBody>
          <a:bodyPr wrap="none" rtlCol="0" anchor="ctr" anchorCtr="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Docetaxel/carbo/HP</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x18 weeks</a:t>
            </a:r>
          </a:p>
        </p:txBody>
      </p:sp>
      <p:sp>
        <p:nvSpPr>
          <p:cNvPr id="12" name="TextBox 11">
            <a:extLst>
              <a:ext uri="{FF2B5EF4-FFF2-40B4-BE49-F238E27FC236}">
                <a16:creationId xmlns:a16="http://schemas.microsoft.com/office/drawing/2014/main" id="{CE09C9AE-849B-462C-36DE-DF4C30666529}"/>
              </a:ext>
            </a:extLst>
          </p:cNvPr>
          <p:cNvSpPr txBox="1"/>
          <p:nvPr/>
        </p:nvSpPr>
        <p:spPr>
          <a:xfrm>
            <a:off x="6145886" y="2647185"/>
            <a:ext cx="2408588" cy="685639"/>
          </a:xfrm>
          <a:prstGeom prst="rect">
            <a:avLst/>
          </a:prstGeom>
          <a:solidFill>
            <a:srgbClr val="CBE8F8"/>
          </a:solidFill>
          <a:ln>
            <a:noFill/>
          </a:ln>
        </p:spPr>
        <p:txBody>
          <a:bodyPr wrap="none" tIns="137160" rtlCol="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Weekly nab-paclitaxel/HP</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x18 weeks</a:t>
            </a:r>
          </a:p>
        </p:txBody>
      </p:sp>
      <p:sp>
        <p:nvSpPr>
          <p:cNvPr id="13" name="TextBox 12">
            <a:extLst>
              <a:ext uri="{FF2B5EF4-FFF2-40B4-BE49-F238E27FC236}">
                <a16:creationId xmlns:a16="http://schemas.microsoft.com/office/drawing/2014/main" id="{ECE4BFEA-D22B-0111-8ECC-E4228CA4F48F}"/>
              </a:ext>
            </a:extLst>
          </p:cNvPr>
          <p:cNvSpPr txBox="1"/>
          <p:nvPr/>
        </p:nvSpPr>
        <p:spPr>
          <a:xfrm>
            <a:off x="2812699" y="3446534"/>
            <a:ext cx="3118161" cy="746358"/>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Primary Endpoint: pCR (ypT0/is N0)</a:t>
            </a:r>
          </a:p>
          <a:p>
            <a:pPr marL="0" marR="0" lvl="0" indent="0" algn="l" defTabSz="685783" rtl="0" eaLnBrk="1" fontAlgn="auto" latinLnBrk="0" hangingPunct="1">
              <a:lnSpc>
                <a:spcPct val="100000"/>
              </a:lnSpc>
              <a:spcBef>
                <a:spcPts val="30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Superiority design</a:t>
            </a:r>
          </a:p>
          <a:p>
            <a:pPr marL="0" marR="0" lvl="0" indent="0" algn="l" defTabSz="685783" rtl="0" eaLnBrk="1" fontAlgn="auto" latinLnBrk="0" hangingPunct="1">
              <a:lnSpc>
                <a:spcPct val="100000"/>
              </a:lnSpc>
              <a:spcBef>
                <a:spcPts val="300"/>
              </a:spcBef>
              <a:spcAft>
                <a:spcPts val="0"/>
              </a:spcAft>
              <a:buClrTx/>
              <a:buSzTx/>
              <a:buFontTx/>
              <a:buNone/>
              <a:tabLst/>
              <a:defRPr/>
            </a:pPr>
            <a:r>
              <a:rPr kumimoji="0" lang="en-US" sz="1050" b="0" i="1"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(hypothesis: nab-paclitaxel &gt; docetaxel arm)</a:t>
            </a:r>
          </a:p>
        </p:txBody>
      </p:sp>
      <p:sp>
        <p:nvSpPr>
          <p:cNvPr id="15" name="TextBox 14">
            <a:extLst>
              <a:ext uri="{FF2B5EF4-FFF2-40B4-BE49-F238E27FC236}">
                <a16:creationId xmlns:a16="http://schemas.microsoft.com/office/drawing/2014/main" id="{B1D8E57B-6F2F-E241-DC39-30573168D48A}"/>
              </a:ext>
            </a:extLst>
          </p:cNvPr>
          <p:cNvSpPr txBox="1"/>
          <p:nvPr/>
        </p:nvSpPr>
        <p:spPr>
          <a:xfrm>
            <a:off x="4951804" y="1692122"/>
            <a:ext cx="1194080" cy="300082"/>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4464"/>
                </a:solidFill>
                <a:effectLst/>
                <a:uLnTx/>
                <a:uFillTx/>
                <a:latin typeface="Arial" panose="020B0604020202020204" pitchFamily="34" charset="0"/>
                <a:ea typeface="+mn-ea"/>
                <a:cs typeface="Arial" panose="020B0604020202020204" pitchFamily="34" charset="0"/>
              </a:rPr>
              <a:t>N=669</a:t>
            </a:r>
            <a:endParaRPr kumimoji="0" lang="en-US" sz="1350" b="0" i="0" u="none" strike="noStrike" kern="1200" cap="none" spc="0" normalizeH="0" baseline="0" noProof="0" dirty="0">
              <a:ln>
                <a:noFill/>
              </a:ln>
              <a:solidFill>
                <a:srgbClr val="004464"/>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3305FA0B-3F85-9E26-08A5-538CCFE18510}"/>
              </a:ext>
            </a:extLst>
          </p:cNvPr>
          <p:cNvSpPr txBox="1"/>
          <p:nvPr/>
        </p:nvSpPr>
        <p:spPr>
          <a:xfrm>
            <a:off x="1169524" y="807123"/>
            <a:ext cx="4855536" cy="763799"/>
          </a:xfrm>
          <a:prstGeom prst="rect">
            <a:avLst/>
          </a:prstGeom>
          <a:noFill/>
        </p:spPr>
        <p:txBody>
          <a:bodyPr wrap="square" rtlCol="0">
            <a:spAutoFit/>
          </a:bodyPr>
          <a:lstStyle/>
          <a:p>
            <a:pPr marL="0" marR="0" lvl="0" indent="0" algn="l" defTabSz="685800" rtl="0" eaLnBrk="1" fontAlgn="auto" latinLnBrk="0" hangingPunct="1">
              <a:lnSpc>
                <a:spcPct val="90000"/>
              </a:lnSpc>
              <a:spcBef>
                <a:spcPts val="675"/>
              </a:spcBef>
              <a:spcAft>
                <a:spcPts val="0"/>
              </a:spcAft>
              <a:buClrTx/>
              <a:buSzTx/>
              <a:buFontTx/>
              <a:buNone/>
              <a:tabLst/>
              <a:defRPr/>
            </a:pPr>
            <a:r>
              <a:rPr kumimoji="0" lang="en-US" sz="21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Is the carbo really necessary? </a:t>
            </a:r>
          </a:p>
          <a:p>
            <a:pPr marL="0" marR="0" lvl="0" indent="0" algn="l" defTabSz="685800" rtl="0" eaLnBrk="1" fontAlgn="auto" latinLnBrk="0" hangingPunct="1">
              <a:lnSpc>
                <a:spcPct val="90000"/>
              </a:lnSpc>
              <a:spcBef>
                <a:spcPts val="675"/>
              </a:spcBef>
              <a:spcAft>
                <a:spcPts val="0"/>
              </a:spcAft>
              <a:buClrTx/>
              <a:buSzTx/>
              <a:buFontTx/>
              <a:buNone/>
              <a:tabLst/>
              <a:defRPr/>
            </a:pPr>
            <a:r>
              <a:rPr kumimoji="0" lang="en-US" sz="21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sym typeface="Wingdings" pitchFamily="2" charset="2"/>
              </a:rPr>
              <a:t>Preop TCHP vs THP</a:t>
            </a:r>
            <a:endParaRPr kumimoji="0" lang="en-US" sz="21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cxnSp>
        <p:nvCxnSpPr>
          <p:cNvPr id="18" name="Straight Arrow Connector 17">
            <a:extLst>
              <a:ext uri="{FF2B5EF4-FFF2-40B4-BE49-F238E27FC236}">
                <a16:creationId xmlns:a16="http://schemas.microsoft.com/office/drawing/2014/main" id="{BBC81947-5239-5B54-1434-E57762D17D32}"/>
              </a:ext>
            </a:extLst>
          </p:cNvPr>
          <p:cNvCxnSpPr>
            <a:cxnSpLocks/>
          </p:cNvCxnSpPr>
          <p:nvPr/>
        </p:nvCxnSpPr>
        <p:spPr>
          <a:xfrm>
            <a:off x="780122" y="1377658"/>
            <a:ext cx="389402" cy="0"/>
          </a:xfrm>
          <a:prstGeom prst="straightConnector1">
            <a:avLst/>
          </a:prstGeom>
          <a:ln w="53975" cap="rnd">
            <a:solidFill>
              <a:srgbClr val="0064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8F892A-6F46-1FE2-64BB-3B16A4F86FE5}"/>
              </a:ext>
            </a:extLst>
          </p:cNvPr>
          <p:cNvCxnSpPr>
            <a:cxnSpLocks/>
          </p:cNvCxnSpPr>
          <p:nvPr/>
        </p:nvCxnSpPr>
        <p:spPr>
          <a:xfrm>
            <a:off x="780121" y="974831"/>
            <a:ext cx="389402" cy="0"/>
          </a:xfrm>
          <a:prstGeom prst="straightConnector1">
            <a:avLst/>
          </a:prstGeom>
          <a:ln w="53975" cap="rnd">
            <a:solidFill>
              <a:srgbClr val="0064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group of people with a check mark&#10;&#10;AI-generated content may be incorrect.">
            <a:extLst>
              <a:ext uri="{FF2B5EF4-FFF2-40B4-BE49-F238E27FC236}">
                <a16:creationId xmlns:a16="http://schemas.microsoft.com/office/drawing/2014/main" id="{77B99319-21BB-7D58-3ECE-FF1FFD3BE5F7}"/>
              </a:ext>
            </a:extLst>
          </p:cNvPr>
          <p:cNvPicPr>
            <a:picLocks noChangeAspect="1"/>
          </p:cNvPicPr>
          <p:nvPr/>
        </p:nvPicPr>
        <p:blipFill>
          <a:blip r:embed="rId2"/>
          <a:stretch>
            <a:fillRect/>
          </a:stretch>
        </p:blipFill>
        <p:spPr>
          <a:xfrm>
            <a:off x="1086945" y="3013175"/>
            <a:ext cx="752475" cy="762000"/>
          </a:xfrm>
          <a:prstGeom prst="rect">
            <a:avLst/>
          </a:prstGeom>
        </p:spPr>
      </p:pic>
      <p:sp>
        <p:nvSpPr>
          <p:cNvPr id="6" name="TextBox 5">
            <a:extLst>
              <a:ext uri="{FF2B5EF4-FFF2-40B4-BE49-F238E27FC236}">
                <a16:creationId xmlns:a16="http://schemas.microsoft.com/office/drawing/2014/main" id="{B8D32AA0-BC08-0ADB-4D67-853AB9E5EEF8}"/>
              </a:ext>
            </a:extLst>
          </p:cNvPr>
          <p:cNvSpPr txBox="1"/>
          <p:nvPr/>
        </p:nvSpPr>
        <p:spPr>
          <a:xfrm>
            <a:off x="689655" y="1761419"/>
            <a:ext cx="1877437" cy="111569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Population Enrolled:</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64% stage II</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36% stage III</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73% node-positive</a:t>
            </a:r>
          </a:p>
        </p:txBody>
      </p:sp>
      <p:sp>
        <p:nvSpPr>
          <p:cNvPr id="9" name="Text Placeholder 10">
            <a:extLst>
              <a:ext uri="{FF2B5EF4-FFF2-40B4-BE49-F238E27FC236}">
                <a16:creationId xmlns:a16="http://schemas.microsoft.com/office/drawing/2014/main" id="{86E4E4B2-B65E-860C-9C14-B1A7DCE4A58B}"/>
              </a:ext>
            </a:extLst>
          </p:cNvPr>
          <p:cNvSpPr txBox="1">
            <a:spLocks noChangeArrowheads="1"/>
          </p:cNvSpPr>
          <p:nvPr/>
        </p:nvSpPr>
        <p:spPr>
          <a:xfrm>
            <a:off x="6731794" y="4709480"/>
            <a:ext cx="2307431" cy="213681"/>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Chen X-C et al. </a:t>
            </a:r>
            <a:r>
              <a:rPr kumimoji="0" lang="en-US" sz="750" b="0" i="1"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Lancet Oncol</a:t>
            </a: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 2025;26(1):27-36. </a:t>
            </a:r>
            <a:endParaRPr kumimoji="0" lang="en-US" alt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A5857DA-80B8-D136-488E-8F60665A689B}"/>
              </a:ext>
            </a:extLst>
          </p:cNvPr>
          <p:cNvSpPr txBox="1"/>
          <p:nvPr/>
        </p:nvSpPr>
        <p:spPr>
          <a:xfrm>
            <a:off x="6779172" y="4869656"/>
            <a:ext cx="3090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Ada Waks</a:t>
            </a:r>
          </a:p>
        </p:txBody>
      </p:sp>
    </p:spTree>
    <p:extLst>
      <p:ext uri="{BB962C8B-B14F-4D97-AF65-F5344CB8AC3E}">
        <p14:creationId xmlns:p14="http://schemas.microsoft.com/office/powerpoint/2010/main" val="2774424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D3543-2FD4-F498-E097-BE49F7D69439}"/>
              </a:ext>
            </a:extLst>
          </p:cNvPr>
          <p:cNvPicPr>
            <a:picLocks noChangeAspect="1"/>
          </p:cNvPicPr>
          <p:nvPr/>
        </p:nvPicPr>
        <p:blipFill>
          <a:blip r:embed="rId3"/>
          <a:stretch>
            <a:fillRect/>
          </a:stretch>
        </p:blipFill>
        <p:spPr>
          <a:xfrm>
            <a:off x="952180" y="1329427"/>
            <a:ext cx="6272763" cy="3136382"/>
          </a:xfrm>
          <a:prstGeom prst="rect">
            <a:avLst/>
          </a:prstGeom>
        </p:spPr>
      </p:pic>
      <p:sp>
        <p:nvSpPr>
          <p:cNvPr id="3" name="Title 2">
            <a:extLst>
              <a:ext uri="{FF2B5EF4-FFF2-40B4-BE49-F238E27FC236}">
                <a16:creationId xmlns:a16="http://schemas.microsoft.com/office/drawing/2014/main" id="{D25F7AC7-4E96-F684-4B0F-323268742D8D}"/>
              </a:ext>
            </a:extLst>
          </p:cNvPr>
          <p:cNvSpPr>
            <a:spLocks noGrp="1"/>
          </p:cNvSpPr>
          <p:nvPr>
            <p:ph type="title"/>
          </p:nvPr>
        </p:nvSpPr>
        <p:spPr/>
        <p:txBody>
          <a:bodyPr/>
          <a:lstStyle/>
          <a:p>
            <a:r>
              <a:rPr lang="en-US" dirty="0"/>
              <a:t>HELEN-006 Phase 3 RCT: is the Carbo Really Necessary? </a:t>
            </a:r>
          </a:p>
        </p:txBody>
      </p:sp>
      <p:sp>
        <p:nvSpPr>
          <p:cNvPr id="7" name="TextBox 6">
            <a:extLst>
              <a:ext uri="{FF2B5EF4-FFF2-40B4-BE49-F238E27FC236}">
                <a16:creationId xmlns:a16="http://schemas.microsoft.com/office/drawing/2014/main" id="{D9F49C7E-B2B3-AABC-309D-8287A51CCE48}"/>
              </a:ext>
            </a:extLst>
          </p:cNvPr>
          <p:cNvSpPr txBox="1"/>
          <p:nvPr/>
        </p:nvSpPr>
        <p:spPr>
          <a:xfrm>
            <a:off x="927627" y="4527219"/>
            <a:ext cx="6518545" cy="507831"/>
          </a:xfrm>
          <a:prstGeom prst="rect">
            <a:avLst/>
          </a:prstGeom>
          <a:solidFill>
            <a:srgbClr val="D3EBF5"/>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Primary Endpoint was Met: </a:t>
            </a:r>
            <a:r>
              <a:rPr kumimoji="0" lang="en-US" sz="135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pCR</a:t>
            </a:r>
            <a:r>
              <a:rPr kumimoji="0" lang="en-US" sz="135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rate superior in the nab-paclitaxel arm (vs TCHP)</a:t>
            </a:r>
          </a:p>
        </p:txBody>
      </p:sp>
      <p:sp>
        <p:nvSpPr>
          <p:cNvPr id="8" name="Rectangle 7">
            <a:extLst>
              <a:ext uri="{FF2B5EF4-FFF2-40B4-BE49-F238E27FC236}">
                <a16:creationId xmlns:a16="http://schemas.microsoft.com/office/drawing/2014/main" id="{4074C621-1010-35E1-D909-FC0D2220D04D}"/>
              </a:ext>
            </a:extLst>
          </p:cNvPr>
          <p:cNvSpPr/>
          <p:nvPr/>
        </p:nvSpPr>
        <p:spPr>
          <a:xfrm>
            <a:off x="1421510" y="1226597"/>
            <a:ext cx="3841694" cy="432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961843C0-3822-5852-2888-EB09BCA61824}"/>
              </a:ext>
            </a:extLst>
          </p:cNvPr>
          <p:cNvSpPr/>
          <p:nvPr/>
        </p:nvSpPr>
        <p:spPr>
          <a:xfrm>
            <a:off x="952180" y="1567543"/>
            <a:ext cx="2364395" cy="28982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6"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black text on a white background&#10;&#10;AI-generated content may be incorrect.">
            <a:extLst>
              <a:ext uri="{FF2B5EF4-FFF2-40B4-BE49-F238E27FC236}">
                <a16:creationId xmlns:a16="http://schemas.microsoft.com/office/drawing/2014/main" id="{194C572B-B373-161B-AF03-4B3848603B3B}"/>
              </a:ext>
            </a:extLst>
          </p:cNvPr>
          <p:cNvPicPr>
            <a:picLocks noChangeAspect="1"/>
          </p:cNvPicPr>
          <p:nvPr/>
        </p:nvPicPr>
        <p:blipFill>
          <a:blip r:embed="rId4"/>
          <a:stretch>
            <a:fillRect/>
          </a:stretch>
        </p:blipFill>
        <p:spPr>
          <a:xfrm>
            <a:off x="6501132" y="1442773"/>
            <a:ext cx="2067627" cy="270344"/>
          </a:xfrm>
          <a:prstGeom prst="rect">
            <a:avLst/>
          </a:prstGeom>
        </p:spPr>
      </p:pic>
      <p:sp>
        <p:nvSpPr>
          <p:cNvPr id="2" name="TextBox 1">
            <a:extLst>
              <a:ext uri="{FF2B5EF4-FFF2-40B4-BE49-F238E27FC236}">
                <a16:creationId xmlns:a16="http://schemas.microsoft.com/office/drawing/2014/main" id="{996A82F7-1733-7E0B-5026-2268705AC647}"/>
              </a:ext>
            </a:extLst>
          </p:cNvPr>
          <p:cNvSpPr txBox="1"/>
          <p:nvPr/>
        </p:nvSpPr>
        <p:spPr>
          <a:xfrm>
            <a:off x="1919058" y="1905454"/>
            <a:ext cx="1248091" cy="438582"/>
          </a:xfrm>
          <a:prstGeom prst="rect">
            <a:avLst/>
          </a:prstGeom>
          <a:solidFill>
            <a:srgbClr val="D3EBF5">
              <a:alpha val="44627"/>
            </a:srgb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black"/>
                </a:solidFill>
                <a:effectLst/>
                <a:uLnTx/>
                <a:uFillTx/>
                <a:latin typeface="Aptos" panose="02110004020202020204"/>
                <a:ea typeface="+mn-ea"/>
                <a:cs typeface="+mn-cs"/>
              </a:rPr>
              <a:t>Overall</a:t>
            </a:r>
          </a:p>
        </p:txBody>
      </p:sp>
      <p:sp>
        <p:nvSpPr>
          <p:cNvPr id="9" name="TextBox 8">
            <a:extLst>
              <a:ext uri="{FF2B5EF4-FFF2-40B4-BE49-F238E27FC236}">
                <a16:creationId xmlns:a16="http://schemas.microsoft.com/office/drawing/2014/main" id="{B4346F2E-E913-4EFD-FB80-3599C28A92C4}"/>
              </a:ext>
            </a:extLst>
          </p:cNvPr>
          <p:cNvSpPr txBox="1"/>
          <p:nvPr/>
        </p:nvSpPr>
        <p:spPr>
          <a:xfrm>
            <a:off x="4088561" y="1527109"/>
            <a:ext cx="645765" cy="784830"/>
          </a:xfrm>
          <a:prstGeom prst="rect">
            <a:avLst/>
          </a:prstGeom>
          <a:solidFill>
            <a:srgbClr val="D3EBF5">
              <a:alpha val="44627"/>
            </a:srgb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black"/>
                </a:solidFill>
                <a:effectLst/>
                <a:uLnTx/>
                <a:uFillTx/>
                <a:latin typeface="Aptos" panose="02110004020202020204"/>
                <a:ea typeface="+mn-ea"/>
                <a:cs typeface="+mn-cs"/>
              </a:rPr>
              <a:t>HR-</a:t>
            </a:r>
          </a:p>
        </p:txBody>
      </p:sp>
      <p:sp>
        <p:nvSpPr>
          <p:cNvPr id="11" name="TextBox 10">
            <a:extLst>
              <a:ext uri="{FF2B5EF4-FFF2-40B4-BE49-F238E27FC236}">
                <a16:creationId xmlns:a16="http://schemas.microsoft.com/office/drawing/2014/main" id="{D8594067-1CF8-55EF-7426-C5711AB3D016}"/>
              </a:ext>
            </a:extLst>
          </p:cNvPr>
          <p:cNvSpPr txBox="1"/>
          <p:nvPr/>
        </p:nvSpPr>
        <p:spPr>
          <a:xfrm>
            <a:off x="5956360" y="2228863"/>
            <a:ext cx="748427" cy="438582"/>
          </a:xfrm>
          <a:prstGeom prst="rect">
            <a:avLst/>
          </a:prstGeom>
          <a:solidFill>
            <a:srgbClr val="D3EBF5">
              <a:alpha val="44627"/>
            </a:srgb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black"/>
                </a:solidFill>
                <a:effectLst/>
                <a:uLnTx/>
                <a:uFillTx/>
                <a:latin typeface="Aptos" panose="02110004020202020204"/>
                <a:ea typeface="+mn-ea"/>
                <a:cs typeface="+mn-cs"/>
              </a:rPr>
              <a:t>HR+</a:t>
            </a:r>
          </a:p>
        </p:txBody>
      </p:sp>
      <p:sp>
        <p:nvSpPr>
          <p:cNvPr id="12" name="Text Placeholder 10">
            <a:extLst>
              <a:ext uri="{FF2B5EF4-FFF2-40B4-BE49-F238E27FC236}">
                <a16:creationId xmlns:a16="http://schemas.microsoft.com/office/drawing/2014/main" id="{87365373-75DD-85DA-811D-4AA079402813}"/>
              </a:ext>
            </a:extLst>
          </p:cNvPr>
          <p:cNvSpPr txBox="1">
            <a:spLocks noChangeArrowheads="1"/>
          </p:cNvSpPr>
          <p:nvPr/>
        </p:nvSpPr>
        <p:spPr>
          <a:xfrm>
            <a:off x="6817519" y="4972320"/>
            <a:ext cx="2307431" cy="213681"/>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5"/>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Chen X-C et al. </a:t>
            </a:r>
            <a:r>
              <a:rPr kumimoji="0" lang="en-US" sz="750" b="0" i="1"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Lancet Oncol</a:t>
            </a: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 2025;26(1):27-36. </a:t>
            </a:r>
            <a:endParaRPr kumimoji="0" lang="en-US" alt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473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17DB8C-BD8A-9C79-EE45-D26EA2E4523B}"/>
              </a:ext>
            </a:extLst>
          </p:cNvPr>
          <p:cNvSpPr>
            <a:spLocks noGrp="1"/>
          </p:cNvSpPr>
          <p:nvPr>
            <p:ph sz="quarter" idx="13"/>
          </p:nvPr>
        </p:nvSpPr>
        <p:spPr>
          <a:xfrm>
            <a:off x="973305" y="1445578"/>
            <a:ext cx="8170696" cy="3499909"/>
          </a:xfrm>
        </p:spPr>
        <p:txBody>
          <a:bodyPr/>
          <a:lstStyle/>
          <a:p>
            <a:r>
              <a:rPr lang="en-US" sz="1725" b="1" dirty="0" err="1"/>
              <a:t>pCR</a:t>
            </a:r>
            <a:r>
              <a:rPr lang="en-US" sz="1725" b="1" dirty="0"/>
              <a:t> rates in the TCHP arm are nearly identical to KRISTINE trial results</a:t>
            </a:r>
          </a:p>
          <a:p>
            <a:pPr>
              <a:spcBef>
                <a:spcPts val="1200"/>
              </a:spcBef>
            </a:pPr>
            <a:r>
              <a:rPr lang="en-US" sz="1725" b="1" dirty="0"/>
              <a:t>More treatment reductions and/or discontinuations with TCHP?</a:t>
            </a:r>
          </a:p>
          <a:p>
            <a:pPr marL="600075" lvl="1" indent="-257175">
              <a:spcBef>
                <a:spcPts val="825"/>
              </a:spcBef>
              <a:buClr>
                <a:srgbClr val="42C6FE"/>
              </a:buClr>
              <a:buFont typeface="Arial" panose="020B0604020202020204" pitchFamily="34" charset="0"/>
              <a:buChar char="•"/>
            </a:pPr>
            <a:r>
              <a:rPr lang="en-US" sz="1725" dirty="0"/>
              <a:t>Not the case:</a:t>
            </a:r>
          </a:p>
          <a:p>
            <a:pPr marL="600075" lvl="1" indent="-257175">
              <a:spcBef>
                <a:spcPts val="825"/>
              </a:spcBef>
              <a:buClr>
                <a:srgbClr val="42C6FE"/>
              </a:buClr>
              <a:buFont typeface="Arial" panose="020B0604020202020204" pitchFamily="34" charset="0"/>
              <a:buChar char="•"/>
            </a:pPr>
            <a:r>
              <a:rPr lang="en-US" sz="1725" dirty="0"/>
              <a:t>Discontinuations = 9% in nab-P arm vs 7% in TCHP arm</a:t>
            </a:r>
          </a:p>
          <a:p>
            <a:pPr marL="600075" lvl="1" indent="-257175">
              <a:spcBef>
                <a:spcPts val="825"/>
              </a:spcBef>
              <a:buClr>
                <a:srgbClr val="42C6FE"/>
              </a:buClr>
              <a:buFont typeface="Arial" panose="020B0604020202020204" pitchFamily="34" charset="0"/>
              <a:buChar char="•"/>
            </a:pPr>
            <a:r>
              <a:rPr lang="en-US" sz="1725" dirty="0"/>
              <a:t>Dose reductions = 17% in nab-P arm vs 26% in TCHP arm</a:t>
            </a:r>
          </a:p>
          <a:p>
            <a:pPr>
              <a:spcBef>
                <a:spcPts val="1200"/>
              </a:spcBef>
            </a:pPr>
            <a:r>
              <a:rPr lang="en-US" sz="1725" b="1" dirty="0"/>
              <a:t>Weekly nab-paclitaxel leads to higher pCR rate than q3wk docetaxel?</a:t>
            </a:r>
          </a:p>
          <a:p>
            <a:pPr>
              <a:spcBef>
                <a:spcPts val="1200"/>
              </a:spcBef>
            </a:pPr>
            <a:r>
              <a:rPr lang="en-US" sz="1725" dirty="0"/>
              <a:t>	Higher pCR rates with nab-paclitaxel established in multiple other trials 	(WSG-ADAPT HR+ high risk; GeparSepto) but impact on iDFS mixed</a:t>
            </a:r>
            <a:endParaRPr lang="en-US" sz="1725" b="1" dirty="0"/>
          </a:p>
          <a:p>
            <a:pPr>
              <a:spcBef>
                <a:spcPts val="1200"/>
              </a:spcBef>
            </a:pPr>
            <a:r>
              <a:rPr lang="en-US" sz="1725" b="1" dirty="0"/>
              <a:t>Outstanding question: </a:t>
            </a:r>
            <a:r>
              <a:rPr lang="en-US" sz="1725" dirty="0"/>
              <a:t>EFS - secondary endpoint</a:t>
            </a:r>
          </a:p>
          <a:p>
            <a:endParaRPr lang="en-US" sz="1725" dirty="0"/>
          </a:p>
        </p:txBody>
      </p:sp>
      <p:sp>
        <p:nvSpPr>
          <p:cNvPr id="3" name="Title 2">
            <a:extLst>
              <a:ext uri="{FF2B5EF4-FFF2-40B4-BE49-F238E27FC236}">
                <a16:creationId xmlns:a16="http://schemas.microsoft.com/office/drawing/2014/main" id="{3531D550-CF0E-BCB4-869F-93F7197C39C3}"/>
              </a:ext>
            </a:extLst>
          </p:cNvPr>
          <p:cNvSpPr>
            <a:spLocks noGrp="1"/>
          </p:cNvSpPr>
          <p:nvPr>
            <p:ph type="title"/>
          </p:nvPr>
        </p:nvSpPr>
        <p:spPr/>
        <p:txBody>
          <a:bodyPr/>
          <a:lstStyle/>
          <a:p>
            <a:r>
              <a:rPr lang="en-US" dirty="0"/>
              <a:t>Superiority Endpoint Met: Why Might This Be?</a:t>
            </a:r>
          </a:p>
        </p:txBody>
      </p:sp>
      <p:pic>
        <p:nvPicPr>
          <p:cNvPr id="4" name="Picture 3">
            <a:extLst>
              <a:ext uri="{FF2B5EF4-FFF2-40B4-BE49-F238E27FC236}">
                <a16:creationId xmlns:a16="http://schemas.microsoft.com/office/drawing/2014/main" id="{CB286550-FBCC-1546-E32C-1CC37FFA254B}"/>
              </a:ext>
            </a:extLst>
          </p:cNvPr>
          <p:cNvPicPr>
            <a:picLocks noChangeAspect="1"/>
          </p:cNvPicPr>
          <p:nvPr/>
        </p:nvPicPr>
        <p:blipFill>
          <a:blip r:embed="rId3"/>
          <a:srcRect/>
          <a:stretch/>
        </p:blipFill>
        <p:spPr>
          <a:xfrm>
            <a:off x="722934" y="1518558"/>
            <a:ext cx="136138" cy="136138"/>
          </a:xfrm>
          <a:prstGeom prst="rect">
            <a:avLst/>
          </a:prstGeom>
        </p:spPr>
      </p:pic>
      <p:pic>
        <p:nvPicPr>
          <p:cNvPr id="5" name="Picture 4">
            <a:extLst>
              <a:ext uri="{FF2B5EF4-FFF2-40B4-BE49-F238E27FC236}">
                <a16:creationId xmlns:a16="http://schemas.microsoft.com/office/drawing/2014/main" id="{9524534E-E00B-4614-8671-4837A7E8498C}"/>
              </a:ext>
            </a:extLst>
          </p:cNvPr>
          <p:cNvPicPr>
            <a:picLocks noChangeAspect="1"/>
          </p:cNvPicPr>
          <p:nvPr/>
        </p:nvPicPr>
        <p:blipFill>
          <a:blip r:embed="rId3"/>
          <a:srcRect/>
          <a:stretch/>
        </p:blipFill>
        <p:spPr>
          <a:xfrm>
            <a:off x="703288" y="1945907"/>
            <a:ext cx="136138" cy="136138"/>
          </a:xfrm>
          <a:prstGeom prst="rect">
            <a:avLst/>
          </a:prstGeom>
        </p:spPr>
      </p:pic>
      <p:pic>
        <p:nvPicPr>
          <p:cNvPr id="6" name="Picture 5">
            <a:extLst>
              <a:ext uri="{FF2B5EF4-FFF2-40B4-BE49-F238E27FC236}">
                <a16:creationId xmlns:a16="http://schemas.microsoft.com/office/drawing/2014/main" id="{A59CC9FD-7DE1-784D-A6BE-77778C655EC7}"/>
              </a:ext>
            </a:extLst>
          </p:cNvPr>
          <p:cNvPicPr>
            <a:picLocks noChangeAspect="1"/>
          </p:cNvPicPr>
          <p:nvPr/>
        </p:nvPicPr>
        <p:blipFill>
          <a:blip r:embed="rId3"/>
          <a:srcRect/>
          <a:stretch/>
        </p:blipFill>
        <p:spPr>
          <a:xfrm>
            <a:off x="711981" y="3316845"/>
            <a:ext cx="136138" cy="136138"/>
          </a:xfrm>
          <a:prstGeom prst="rect">
            <a:avLst/>
          </a:prstGeom>
        </p:spPr>
      </p:pic>
      <p:pic>
        <p:nvPicPr>
          <p:cNvPr id="8" name="Picture 7">
            <a:extLst>
              <a:ext uri="{FF2B5EF4-FFF2-40B4-BE49-F238E27FC236}">
                <a16:creationId xmlns:a16="http://schemas.microsoft.com/office/drawing/2014/main" id="{408E989A-C0CC-F7BA-11DB-3B085A5E42B8}"/>
              </a:ext>
            </a:extLst>
          </p:cNvPr>
          <p:cNvPicPr>
            <a:picLocks noChangeAspect="1"/>
          </p:cNvPicPr>
          <p:nvPr/>
        </p:nvPicPr>
        <p:blipFill>
          <a:blip r:embed="rId3"/>
          <a:srcRect/>
          <a:stretch/>
        </p:blipFill>
        <p:spPr>
          <a:xfrm>
            <a:off x="722934" y="4349723"/>
            <a:ext cx="136138" cy="136138"/>
          </a:xfrm>
          <a:prstGeom prst="rect">
            <a:avLst/>
          </a:prstGeom>
        </p:spPr>
      </p:pic>
      <p:sp>
        <p:nvSpPr>
          <p:cNvPr id="7" name="TextBox 6">
            <a:extLst>
              <a:ext uri="{FF2B5EF4-FFF2-40B4-BE49-F238E27FC236}">
                <a16:creationId xmlns:a16="http://schemas.microsoft.com/office/drawing/2014/main" id="{AEB9105E-EF6F-9447-3CC9-CEE769387026}"/>
              </a:ext>
            </a:extLst>
          </p:cNvPr>
          <p:cNvSpPr txBox="1"/>
          <p:nvPr/>
        </p:nvSpPr>
        <p:spPr>
          <a:xfrm>
            <a:off x="6779172" y="4869656"/>
            <a:ext cx="3090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Ada Waks</a:t>
            </a:r>
          </a:p>
        </p:txBody>
      </p:sp>
    </p:spTree>
    <p:extLst>
      <p:ext uri="{BB962C8B-B14F-4D97-AF65-F5344CB8AC3E}">
        <p14:creationId xmlns:p14="http://schemas.microsoft.com/office/powerpoint/2010/main" val="105609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9E2B33-2DB5-41A2-D70F-1F8AED5789C1}"/>
              </a:ext>
            </a:extLst>
          </p:cNvPr>
          <p:cNvSpPr>
            <a:spLocks noGrp="1"/>
          </p:cNvSpPr>
          <p:nvPr>
            <p:ph type="title"/>
          </p:nvPr>
        </p:nvSpPr>
        <p:spPr/>
        <p:txBody>
          <a:bodyPr/>
          <a:lstStyle/>
          <a:p>
            <a:r>
              <a:rPr lang="en-US" dirty="0" err="1"/>
              <a:t>NeoCARHP</a:t>
            </a:r>
            <a:r>
              <a:rPr lang="en-US" dirty="0"/>
              <a:t> Phase 3 RCT:</a:t>
            </a:r>
          </a:p>
        </p:txBody>
      </p:sp>
      <p:sp>
        <p:nvSpPr>
          <p:cNvPr id="6" name="TextBox 5">
            <a:extLst>
              <a:ext uri="{FF2B5EF4-FFF2-40B4-BE49-F238E27FC236}">
                <a16:creationId xmlns:a16="http://schemas.microsoft.com/office/drawing/2014/main" id="{F4A2C53D-4FB2-0464-4B32-703DE29DF994}"/>
              </a:ext>
            </a:extLst>
          </p:cNvPr>
          <p:cNvSpPr txBox="1"/>
          <p:nvPr/>
        </p:nvSpPr>
        <p:spPr>
          <a:xfrm>
            <a:off x="3217513" y="924561"/>
            <a:ext cx="6264357" cy="5078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Is the carbo really necessary? </a:t>
            </a:r>
          </a:p>
        </p:txBody>
      </p:sp>
      <p:sp>
        <p:nvSpPr>
          <p:cNvPr id="7" name="Rectangle 6">
            <a:extLst>
              <a:ext uri="{FF2B5EF4-FFF2-40B4-BE49-F238E27FC236}">
                <a16:creationId xmlns:a16="http://schemas.microsoft.com/office/drawing/2014/main" id="{5F3E250F-87DB-5AAF-0ED7-5347BEC40DFC}"/>
              </a:ext>
            </a:extLst>
          </p:cNvPr>
          <p:cNvSpPr/>
          <p:nvPr/>
        </p:nvSpPr>
        <p:spPr>
          <a:xfrm>
            <a:off x="2819218" y="1404212"/>
            <a:ext cx="6075042" cy="3145194"/>
          </a:xfrm>
          <a:prstGeom prst="rect">
            <a:avLst/>
          </a:prstGeom>
          <a:solidFill>
            <a:srgbClr val="3AB3E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A701C4E-4E0E-6124-2A6C-274EF796EA53}"/>
              </a:ext>
            </a:extLst>
          </p:cNvPr>
          <p:cNvSpPr txBox="1"/>
          <p:nvPr/>
        </p:nvSpPr>
        <p:spPr>
          <a:xfrm>
            <a:off x="3046781" y="1646690"/>
            <a:ext cx="2116792" cy="1490595"/>
          </a:xfrm>
          <a:prstGeom prst="rect">
            <a:avLst/>
          </a:prstGeom>
          <a:solidFill>
            <a:srgbClr val="41B6E6">
              <a:alpha val="22748"/>
            </a:srgbClr>
          </a:solidFill>
          <a:ln>
            <a:noFill/>
          </a:ln>
        </p:spPr>
        <p:txBody>
          <a:bodyPr wrap="none" lIns="68580" tIns="91440" rtlCol="0" anchor="ctr"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Stage II-III HER2+ BC</a:t>
            </a:r>
          </a:p>
        </p:txBody>
      </p:sp>
      <p:sp>
        <p:nvSpPr>
          <p:cNvPr id="14" name="TextBox 13">
            <a:extLst>
              <a:ext uri="{FF2B5EF4-FFF2-40B4-BE49-F238E27FC236}">
                <a16:creationId xmlns:a16="http://schemas.microsoft.com/office/drawing/2014/main" id="{79579D17-D2ED-3B60-0688-93CD2387D187}"/>
              </a:ext>
            </a:extLst>
          </p:cNvPr>
          <p:cNvSpPr txBox="1"/>
          <p:nvPr/>
        </p:nvSpPr>
        <p:spPr>
          <a:xfrm>
            <a:off x="6357655" y="1660065"/>
            <a:ext cx="2408588" cy="604994"/>
          </a:xfrm>
          <a:prstGeom prst="rect">
            <a:avLst/>
          </a:prstGeom>
          <a:solidFill>
            <a:srgbClr val="CBE8F8"/>
          </a:solidFill>
          <a:ln>
            <a:noFill/>
          </a:ln>
        </p:spPr>
        <p:txBody>
          <a:bodyPr wrap="none" rtlCol="0" anchor="ctr" anchorCtr="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Taxane/HP</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x18 weeks</a:t>
            </a:r>
          </a:p>
        </p:txBody>
      </p:sp>
      <p:sp>
        <p:nvSpPr>
          <p:cNvPr id="15" name="TextBox 14">
            <a:extLst>
              <a:ext uri="{FF2B5EF4-FFF2-40B4-BE49-F238E27FC236}">
                <a16:creationId xmlns:a16="http://schemas.microsoft.com/office/drawing/2014/main" id="{A1D0DB76-0A05-6BB2-7530-FC74DE8A0F30}"/>
              </a:ext>
            </a:extLst>
          </p:cNvPr>
          <p:cNvSpPr txBox="1"/>
          <p:nvPr/>
        </p:nvSpPr>
        <p:spPr>
          <a:xfrm>
            <a:off x="6357655" y="2532294"/>
            <a:ext cx="2408588" cy="604994"/>
          </a:xfrm>
          <a:prstGeom prst="rect">
            <a:avLst/>
          </a:prstGeom>
          <a:solidFill>
            <a:srgbClr val="CBE8F8"/>
          </a:solidFill>
          <a:ln>
            <a:noFill/>
          </a:ln>
        </p:spPr>
        <p:txBody>
          <a:bodyPr wrap="none" rtlCol="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Taxane/carbo/HP</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x18 weeks</a:t>
            </a:r>
          </a:p>
        </p:txBody>
      </p:sp>
      <p:sp>
        <p:nvSpPr>
          <p:cNvPr id="16" name="TextBox 15">
            <a:extLst>
              <a:ext uri="{FF2B5EF4-FFF2-40B4-BE49-F238E27FC236}">
                <a16:creationId xmlns:a16="http://schemas.microsoft.com/office/drawing/2014/main" id="{0B96CE09-B9FD-3BE8-5377-14A41A4DCAA7}"/>
              </a:ext>
            </a:extLst>
          </p:cNvPr>
          <p:cNvSpPr txBox="1"/>
          <p:nvPr/>
        </p:nvSpPr>
        <p:spPr>
          <a:xfrm>
            <a:off x="3024469" y="3464493"/>
            <a:ext cx="3134191" cy="746358"/>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Primary Endpoint: pCR (ypT0/is N0)</a:t>
            </a:r>
          </a:p>
          <a:p>
            <a:pPr marL="0" marR="0" lvl="0" indent="0" algn="l" defTabSz="685783" rtl="0" eaLnBrk="1" fontAlgn="auto" latinLnBrk="0" hangingPunct="1">
              <a:lnSpc>
                <a:spcPct val="100000"/>
              </a:lnSpc>
              <a:spcBef>
                <a:spcPts val="30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Non-inferiority design</a:t>
            </a:r>
          </a:p>
          <a:p>
            <a:pPr marL="0" marR="0" lvl="0" indent="0" algn="l" defTabSz="685783" rtl="0" eaLnBrk="1" fontAlgn="auto" latinLnBrk="0" hangingPunct="1">
              <a:lnSpc>
                <a:spcPct val="100000"/>
              </a:lnSpc>
              <a:spcBef>
                <a:spcPts val="300"/>
              </a:spcBef>
              <a:spcAft>
                <a:spcPts val="0"/>
              </a:spcAft>
              <a:buClrTx/>
              <a:buSzTx/>
              <a:buFontTx/>
              <a:buNone/>
              <a:tabLst/>
              <a:defRPr/>
            </a:pPr>
            <a:r>
              <a:rPr kumimoji="0" lang="en-US" sz="1050" b="0" i="1"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(Non-inferiority margin: -10% absolute difference)</a:t>
            </a:r>
          </a:p>
        </p:txBody>
      </p:sp>
      <p:sp>
        <p:nvSpPr>
          <p:cNvPr id="17" name="TextBox 16">
            <a:extLst>
              <a:ext uri="{FF2B5EF4-FFF2-40B4-BE49-F238E27FC236}">
                <a16:creationId xmlns:a16="http://schemas.microsoft.com/office/drawing/2014/main" id="{70ACEC57-11F8-E2C4-B6AB-E940D15CEAE3}"/>
              </a:ext>
            </a:extLst>
          </p:cNvPr>
          <p:cNvSpPr txBox="1"/>
          <p:nvPr/>
        </p:nvSpPr>
        <p:spPr>
          <a:xfrm>
            <a:off x="6357655" y="3173690"/>
            <a:ext cx="2357720"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Taxane</a:t>
            </a:r>
            <a:r>
              <a:rPr kumimoji="0" lang="en-US" sz="9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choice per investigator discretion</a:t>
            </a:r>
          </a:p>
        </p:txBody>
      </p:sp>
      <p:sp>
        <p:nvSpPr>
          <p:cNvPr id="18" name="TextBox 17">
            <a:extLst>
              <a:ext uri="{FF2B5EF4-FFF2-40B4-BE49-F238E27FC236}">
                <a16:creationId xmlns:a16="http://schemas.microsoft.com/office/drawing/2014/main" id="{163D32B6-56E6-6607-C59B-D72A8E140AC9}"/>
              </a:ext>
            </a:extLst>
          </p:cNvPr>
          <p:cNvSpPr txBox="1"/>
          <p:nvPr/>
        </p:nvSpPr>
        <p:spPr>
          <a:xfrm>
            <a:off x="5427516" y="1557626"/>
            <a:ext cx="699230"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4464"/>
                </a:solidFill>
                <a:effectLst/>
                <a:uLnTx/>
                <a:uFillTx/>
                <a:latin typeface="Arial" panose="020B0604020202020204" pitchFamily="34" charset="0"/>
                <a:ea typeface="+mn-ea"/>
                <a:cs typeface="Arial" panose="020B0604020202020204" pitchFamily="34" charset="0"/>
              </a:rPr>
              <a:t>N=774</a:t>
            </a:r>
            <a:endParaRPr kumimoji="0" lang="en-US" sz="1350" b="0" i="0" u="none" strike="noStrike" kern="1200" cap="none" spc="0" normalizeH="0" baseline="0" noProof="0" dirty="0">
              <a:ln>
                <a:noFill/>
              </a:ln>
              <a:solidFill>
                <a:srgbClr val="004464"/>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5A3AD25-9A32-A875-4307-25E42C9600D0}"/>
              </a:ext>
            </a:extLst>
          </p:cNvPr>
          <p:cNvSpPr txBox="1"/>
          <p:nvPr/>
        </p:nvSpPr>
        <p:spPr>
          <a:xfrm>
            <a:off x="689655" y="1761419"/>
            <a:ext cx="1877437" cy="111569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Population Enrolled:</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~75% stage II</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~25% stage III</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64% node-positive</a:t>
            </a:r>
          </a:p>
        </p:txBody>
      </p:sp>
      <p:sp>
        <p:nvSpPr>
          <p:cNvPr id="21" name="TextBox 20">
            <a:extLst>
              <a:ext uri="{FF2B5EF4-FFF2-40B4-BE49-F238E27FC236}">
                <a16:creationId xmlns:a16="http://schemas.microsoft.com/office/drawing/2014/main" id="{E9CB242E-9D6F-522A-D37D-F2FB5641FDF3}"/>
              </a:ext>
            </a:extLst>
          </p:cNvPr>
          <p:cNvSpPr txBox="1"/>
          <p:nvPr/>
        </p:nvSpPr>
        <p:spPr>
          <a:xfrm>
            <a:off x="6476581" y="3365779"/>
            <a:ext cx="2170736" cy="111569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Taxanes</a:t>
            </a: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Used:</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Nab-paclitaxel q3wk: 45%</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Docetaxel q3wk: 36%</a:t>
            </a:r>
          </a:p>
          <a:p>
            <a:pPr marL="0" marR="0" lvl="0" indent="0" algn="l"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Paclitaxel q3wk: 19%</a:t>
            </a:r>
          </a:p>
        </p:txBody>
      </p:sp>
      <p:pic>
        <p:nvPicPr>
          <p:cNvPr id="23" name="Picture 22" descr="A group of people with a check mark&#10;&#10;AI-generated content may be incorrect.">
            <a:extLst>
              <a:ext uri="{FF2B5EF4-FFF2-40B4-BE49-F238E27FC236}">
                <a16:creationId xmlns:a16="http://schemas.microsoft.com/office/drawing/2014/main" id="{C81A16D0-22DA-C304-FABF-9BAC855CCA15}"/>
              </a:ext>
            </a:extLst>
          </p:cNvPr>
          <p:cNvPicPr>
            <a:picLocks noChangeAspect="1"/>
          </p:cNvPicPr>
          <p:nvPr/>
        </p:nvPicPr>
        <p:blipFill>
          <a:blip r:embed="rId2"/>
          <a:stretch>
            <a:fillRect/>
          </a:stretch>
        </p:blipFill>
        <p:spPr>
          <a:xfrm>
            <a:off x="1100223" y="3140464"/>
            <a:ext cx="752475" cy="762000"/>
          </a:xfrm>
          <a:prstGeom prst="rect">
            <a:avLst/>
          </a:prstGeom>
        </p:spPr>
      </p:pic>
      <p:grpSp>
        <p:nvGrpSpPr>
          <p:cNvPr id="2" name="Group 1">
            <a:extLst>
              <a:ext uri="{FF2B5EF4-FFF2-40B4-BE49-F238E27FC236}">
                <a16:creationId xmlns:a16="http://schemas.microsoft.com/office/drawing/2014/main" id="{CEFB57B3-015B-3A3B-86A9-9774A7C733B5}"/>
              </a:ext>
            </a:extLst>
          </p:cNvPr>
          <p:cNvGrpSpPr/>
          <p:nvPr/>
        </p:nvGrpSpPr>
        <p:grpSpPr>
          <a:xfrm>
            <a:off x="5702066" y="1977374"/>
            <a:ext cx="571206" cy="571270"/>
            <a:chOff x="5926238" y="4417947"/>
            <a:chExt cx="761608" cy="761693"/>
          </a:xfrm>
        </p:grpSpPr>
        <p:cxnSp>
          <p:nvCxnSpPr>
            <p:cNvPr id="5" name="Straight Arrow Connector 4">
              <a:extLst>
                <a:ext uri="{FF2B5EF4-FFF2-40B4-BE49-F238E27FC236}">
                  <a16:creationId xmlns:a16="http://schemas.microsoft.com/office/drawing/2014/main" id="{7AAA7ECA-2ACD-1FEB-EF26-F5A5E59EEB83}"/>
                </a:ext>
              </a:extLst>
            </p:cNvPr>
            <p:cNvCxnSpPr>
              <a:cxnSpLocks/>
            </p:cNvCxnSpPr>
            <p:nvPr/>
          </p:nvCxnSpPr>
          <p:spPr>
            <a:xfrm>
              <a:off x="5926238" y="4417947"/>
              <a:ext cx="761608" cy="0"/>
            </a:xfrm>
            <a:prstGeom prst="straightConnector1">
              <a:avLst/>
            </a:prstGeom>
            <a:ln w="66675" cap="rnd">
              <a:solidFill>
                <a:srgbClr val="00446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56423C-AED7-9759-2953-7631263ACE80}"/>
                </a:ext>
              </a:extLst>
            </p:cNvPr>
            <p:cNvCxnSpPr>
              <a:cxnSpLocks/>
            </p:cNvCxnSpPr>
            <p:nvPr/>
          </p:nvCxnSpPr>
          <p:spPr>
            <a:xfrm>
              <a:off x="5926238" y="4417947"/>
              <a:ext cx="0" cy="761693"/>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49BC1054-7382-1E2C-BFBE-75E00DC9E340}"/>
              </a:ext>
            </a:extLst>
          </p:cNvPr>
          <p:cNvCxnSpPr>
            <a:cxnSpLocks/>
          </p:cNvCxnSpPr>
          <p:nvPr/>
        </p:nvCxnSpPr>
        <p:spPr>
          <a:xfrm>
            <a:off x="5270004" y="2457041"/>
            <a:ext cx="514238" cy="0"/>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113BD8F-0818-A50A-1BF8-4E4E5EC41BE9}"/>
              </a:ext>
            </a:extLst>
          </p:cNvPr>
          <p:cNvGrpSpPr/>
          <p:nvPr/>
        </p:nvGrpSpPr>
        <p:grpSpPr>
          <a:xfrm>
            <a:off x="5702066" y="2355011"/>
            <a:ext cx="571206" cy="574268"/>
            <a:chOff x="5926238" y="3652257"/>
            <a:chExt cx="761608" cy="765690"/>
          </a:xfrm>
        </p:grpSpPr>
        <p:cxnSp>
          <p:nvCxnSpPr>
            <p:cNvPr id="26" name="Straight Arrow Connector 25">
              <a:extLst>
                <a:ext uri="{FF2B5EF4-FFF2-40B4-BE49-F238E27FC236}">
                  <a16:creationId xmlns:a16="http://schemas.microsoft.com/office/drawing/2014/main" id="{7C3944F0-C3E2-CE1D-B6BF-F08FF8FD6A51}"/>
                </a:ext>
              </a:extLst>
            </p:cNvPr>
            <p:cNvCxnSpPr>
              <a:cxnSpLocks/>
            </p:cNvCxnSpPr>
            <p:nvPr/>
          </p:nvCxnSpPr>
          <p:spPr>
            <a:xfrm>
              <a:off x="5926238" y="4417947"/>
              <a:ext cx="761608" cy="0"/>
            </a:xfrm>
            <a:prstGeom prst="straightConnector1">
              <a:avLst/>
            </a:prstGeom>
            <a:ln w="66675" cap="rnd">
              <a:solidFill>
                <a:srgbClr val="00446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F8261B-57FB-B53B-97AE-AC639A27137B}"/>
                </a:ext>
              </a:extLst>
            </p:cNvPr>
            <p:cNvCxnSpPr>
              <a:cxnSpLocks/>
            </p:cNvCxnSpPr>
            <p:nvPr/>
          </p:nvCxnSpPr>
          <p:spPr>
            <a:xfrm>
              <a:off x="5926238" y="3652257"/>
              <a:ext cx="0" cy="761693"/>
            </a:xfrm>
            <a:prstGeom prst="straightConnector1">
              <a:avLst/>
            </a:prstGeom>
            <a:ln w="66675" cap="rnd">
              <a:solidFill>
                <a:srgbClr val="004464"/>
              </a:solidFill>
              <a:tailEnd type="non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C1C2B6CE-288B-BAAE-6649-21CB71C815B7}"/>
              </a:ext>
            </a:extLst>
          </p:cNvPr>
          <p:cNvSpPr/>
          <p:nvPr/>
        </p:nvSpPr>
        <p:spPr>
          <a:xfrm>
            <a:off x="5508726" y="2190094"/>
            <a:ext cx="478943" cy="494621"/>
          </a:xfrm>
          <a:prstGeom prst="ellipse">
            <a:avLst/>
          </a:prstGeom>
          <a:solidFill>
            <a:srgbClr val="00446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9" name="Text Placeholder 10">
            <a:extLst>
              <a:ext uri="{FF2B5EF4-FFF2-40B4-BE49-F238E27FC236}">
                <a16:creationId xmlns:a16="http://schemas.microsoft.com/office/drawing/2014/main" id="{73F334F6-A47E-27F3-38DA-280B9CBA1BE6}"/>
              </a:ext>
            </a:extLst>
          </p:cNvPr>
          <p:cNvSpPr txBox="1">
            <a:spLocks noChangeArrowheads="1"/>
          </p:cNvSpPr>
          <p:nvPr/>
        </p:nvSpPr>
        <p:spPr>
          <a:xfrm>
            <a:off x="6357656" y="4673558"/>
            <a:ext cx="2691096" cy="249923"/>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err="1">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Gao H-F et al. </a:t>
            </a: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ASCO 2025. Abstract LBA500.</a:t>
            </a:r>
            <a:endParaRPr kumimoji="0" lang="en-US" alt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7A3BF93-A499-F18E-C8F3-3A54847065E4}"/>
              </a:ext>
            </a:extLst>
          </p:cNvPr>
          <p:cNvSpPr txBox="1"/>
          <p:nvPr/>
        </p:nvSpPr>
        <p:spPr>
          <a:xfrm>
            <a:off x="6779172" y="4869656"/>
            <a:ext cx="3090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Ada Waks</a:t>
            </a:r>
          </a:p>
        </p:txBody>
      </p:sp>
    </p:spTree>
    <p:extLst>
      <p:ext uri="{BB962C8B-B14F-4D97-AF65-F5344CB8AC3E}">
        <p14:creationId xmlns:p14="http://schemas.microsoft.com/office/powerpoint/2010/main" val="1187686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5699-B590-2A49-8BD0-8EBB35708368}"/>
              </a:ext>
            </a:extLst>
          </p:cNvPr>
          <p:cNvSpPr>
            <a:spLocks noGrp="1"/>
          </p:cNvSpPr>
          <p:nvPr>
            <p:ph type="title"/>
          </p:nvPr>
        </p:nvSpPr>
        <p:spPr/>
        <p:txBody>
          <a:bodyPr/>
          <a:lstStyle/>
          <a:p>
            <a:r>
              <a:rPr lang="en-US" b="1" dirty="0">
                <a:solidFill>
                  <a:srgbClr val="002060"/>
                </a:solidFill>
                <a:latin typeface="Arial" panose="020B0604020202020204" pitchFamily="34" charset="0"/>
                <a:cs typeface="Arial" panose="020B0604020202020204" pitchFamily="34" charset="0"/>
              </a:rPr>
              <a:t>Disclosures</a:t>
            </a:r>
          </a:p>
        </p:txBody>
      </p:sp>
      <p:sp>
        <p:nvSpPr>
          <p:cNvPr id="3" name="Content Placeholder 2">
            <a:extLst>
              <a:ext uri="{FF2B5EF4-FFF2-40B4-BE49-F238E27FC236}">
                <a16:creationId xmlns:a16="http://schemas.microsoft.com/office/drawing/2014/main" id="{D526D5E8-551A-B516-8682-058A9F06A40D}"/>
              </a:ext>
            </a:extLst>
          </p:cNvPr>
          <p:cNvSpPr>
            <a:spLocks noGrp="1"/>
          </p:cNvSpPr>
          <p:nvPr>
            <p:ph idx="1"/>
          </p:nvPr>
        </p:nvSpPr>
        <p:spPr/>
        <p:txBody>
          <a:bodyPr>
            <a:normAutofit fontScale="85000" lnSpcReduction="20000"/>
          </a:bodyPr>
          <a:lstStyle/>
          <a:p>
            <a:r>
              <a:rPr lang="en-US" i="1" dirty="0"/>
              <a:t>Consulting or Advisory Role:</a:t>
            </a:r>
            <a:r>
              <a:rPr lang="en-US" dirty="0"/>
              <a:t> Novartis, Pfizer/</a:t>
            </a:r>
            <a:r>
              <a:rPr lang="en-US" dirty="0" err="1"/>
              <a:t>SeaGen</a:t>
            </a:r>
            <a:r>
              <a:rPr lang="en-US" dirty="0"/>
              <a:t>, Merck, Eli Lilly, AstraZeneca, Genentech/Roche, Eisai, Sanofi, Bristol Myers Squibb/</a:t>
            </a:r>
            <a:r>
              <a:rPr lang="en-US" dirty="0" err="1"/>
              <a:t>Systimmune</a:t>
            </a:r>
            <a:r>
              <a:rPr lang="en-US" dirty="0"/>
              <a:t>, Daiichi Sankyo, Gilead,  </a:t>
            </a:r>
            <a:r>
              <a:rPr lang="en-US" dirty="0" err="1"/>
              <a:t>Zymeworks</a:t>
            </a:r>
            <a:r>
              <a:rPr lang="en-US" dirty="0"/>
              <a:t>, </a:t>
            </a:r>
            <a:r>
              <a:rPr lang="en-US" dirty="0" err="1"/>
              <a:t>Zentalis</a:t>
            </a:r>
            <a:r>
              <a:rPr lang="en-US" dirty="0"/>
              <a:t>, Blueprint Medicines, Reveal Genomics, </a:t>
            </a:r>
            <a:r>
              <a:rPr lang="en-US" dirty="0" err="1"/>
              <a:t>Sumitovant</a:t>
            </a:r>
            <a:r>
              <a:rPr lang="en-US" dirty="0"/>
              <a:t> Biopharma, Artios Pharma, Menarini/</a:t>
            </a:r>
            <a:r>
              <a:rPr lang="en-US" dirty="0" err="1"/>
              <a:t>Stemline</a:t>
            </a:r>
            <a:r>
              <a:rPr lang="en-US" dirty="0"/>
              <a:t>, Aadi Bio, Bayer, Incyte Corp, Jazz Pharmaceuticals, Natera, Tango Therapeutics, </a:t>
            </a:r>
            <a:r>
              <a:rPr lang="en-US" dirty="0" err="1"/>
              <a:t>eFFECTOR</a:t>
            </a:r>
            <a:r>
              <a:rPr lang="en-US" dirty="0"/>
              <a:t>, </a:t>
            </a:r>
            <a:r>
              <a:rPr lang="en-US" dirty="0" err="1"/>
              <a:t>Hengrui</a:t>
            </a:r>
            <a:r>
              <a:rPr lang="en-US" dirty="0"/>
              <a:t> USA, Cullinan Oncology, Circle Pharma, </a:t>
            </a:r>
            <a:r>
              <a:rPr lang="en-US" dirty="0" err="1"/>
              <a:t>Arvinas</a:t>
            </a:r>
            <a:r>
              <a:rPr lang="en-US" dirty="0"/>
              <a:t>, BioNTech, Launch Therapeutics, </a:t>
            </a:r>
            <a:r>
              <a:rPr lang="en-US" dirty="0" err="1"/>
              <a:t>Zuellig</a:t>
            </a:r>
            <a:r>
              <a:rPr lang="en-US" dirty="0"/>
              <a:t> Pharma, </a:t>
            </a:r>
            <a:r>
              <a:rPr lang="en-US" dirty="0" err="1"/>
              <a:t>Johnson&amp;Johnson</a:t>
            </a:r>
            <a:r>
              <a:rPr lang="en-US" dirty="0"/>
              <a:t>/</a:t>
            </a:r>
            <a:r>
              <a:rPr lang="en-US" dirty="0" err="1"/>
              <a:t>Ambrx</a:t>
            </a:r>
            <a:r>
              <a:rPr lang="en-US" dirty="0"/>
              <a:t>, Bicycle Therapeutics, </a:t>
            </a:r>
            <a:r>
              <a:rPr lang="en-US" dirty="0" err="1"/>
              <a:t>BeiGene</a:t>
            </a:r>
            <a:r>
              <a:rPr lang="en-US" dirty="0"/>
              <a:t> Therapeutics, Mersana, Summitt Therapeutics</a:t>
            </a:r>
          </a:p>
          <a:p>
            <a:pPr marL="0" indent="0">
              <a:buNone/>
            </a:pPr>
            <a:endParaRPr lang="en-US" dirty="0"/>
          </a:p>
          <a:p>
            <a:r>
              <a:rPr lang="en-US" i="1" dirty="0"/>
              <a:t>Research Funding (to institute):</a:t>
            </a:r>
            <a:r>
              <a:rPr lang="en-US" dirty="0"/>
              <a:t> Genentech/Roche, Merck, Exelixis, Pfizer, Lilly, Novartis, Bristol Myers Squibb, AstraZeneca, </a:t>
            </a:r>
            <a:r>
              <a:rPr lang="en-US" dirty="0" err="1"/>
              <a:t>NanoString</a:t>
            </a:r>
            <a:r>
              <a:rPr lang="en-US" dirty="0"/>
              <a:t> Technologies, Gilead, </a:t>
            </a:r>
            <a:r>
              <a:rPr lang="en-US" dirty="0" err="1"/>
              <a:t>SeaGen</a:t>
            </a:r>
            <a:r>
              <a:rPr lang="en-US" dirty="0"/>
              <a:t>, </a:t>
            </a:r>
            <a:r>
              <a:rPr lang="en-US" dirty="0" err="1"/>
              <a:t>OncoPep</a:t>
            </a:r>
            <a:r>
              <a:rPr lang="en-US" dirty="0"/>
              <a:t>, Daiichi Sankyo, Menarini/</a:t>
            </a:r>
            <a:r>
              <a:rPr lang="en-US" dirty="0" err="1"/>
              <a:t>Stemline</a:t>
            </a:r>
            <a:r>
              <a:rPr lang="en-US" dirty="0"/>
              <a:t>, Jazz Pharma</a:t>
            </a:r>
          </a:p>
          <a:p>
            <a:pPr marL="0" indent="0">
              <a:buNone/>
            </a:pPr>
            <a:endParaRPr lang="en-US" dirty="0"/>
          </a:p>
          <a:p>
            <a:r>
              <a:rPr lang="en-US" dirty="0"/>
              <a:t>Travel: Eli Lilly, Gilead, Jazz, Pfizer, </a:t>
            </a:r>
            <a:r>
              <a:rPr lang="en-US" dirty="0" err="1"/>
              <a:t>Arvinas</a:t>
            </a:r>
            <a:endParaRPr lang="en-US" dirty="0"/>
          </a:p>
          <a:p>
            <a:pPr marL="0" marR="0" indent="0" algn="l">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a:spcAft>
                <a:spcPts val="1200"/>
              </a:spcAft>
            </a:pP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E2BDF92-CF99-5454-5E91-7EDF2697DE9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8" name="Picture 7">
            <a:extLst>
              <a:ext uri="{FF2B5EF4-FFF2-40B4-BE49-F238E27FC236}">
                <a16:creationId xmlns:a16="http://schemas.microsoft.com/office/drawing/2014/main" id="{8BEA9719-57E7-F1C6-4266-D8121497B5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35CD52BD-C487-6156-2ABD-409AAFD97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0" name="Rectangle 9">
            <a:extLst>
              <a:ext uri="{FF2B5EF4-FFF2-40B4-BE49-F238E27FC236}">
                <a16:creationId xmlns:a16="http://schemas.microsoft.com/office/drawing/2014/main" id="{F33EA2BF-B3DD-BC60-5675-2C51F8BDFAEB}"/>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56515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344B09-6C98-4366-0D8E-ECD083BA4B11}"/>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2B61F59F-33F7-F68D-3F75-BAFFCE3D4B8F}"/>
              </a:ext>
            </a:extLst>
          </p:cNvPr>
          <p:cNvSpPr/>
          <p:nvPr/>
        </p:nvSpPr>
        <p:spPr>
          <a:xfrm>
            <a:off x="707597" y="841162"/>
            <a:ext cx="8007778" cy="3859268"/>
          </a:xfrm>
          <a:prstGeom prst="rect">
            <a:avLst/>
          </a:prstGeom>
          <a:solidFill>
            <a:srgbClr val="003353"/>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itle 1">
            <a:extLst>
              <a:ext uri="{FF2B5EF4-FFF2-40B4-BE49-F238E27FC236}">
                <a16:creationId xmlns:a16="http://schemas.microsoft.com/office/drawing/2014/main" id="{AC50C7CC-1A6E-9A2F-4EC7-C2D2767ED5F1}"/>
              </a:ext>
            </a:extLst>
          </p:cNvPr>
          <p:cNvSpPr txBox="1">
            <a:spLocks/>
          </p:cNvSpPr>
          <p:nvPr/>
        </p:nvSpPr>
        <p:spPr>
          <a:xfrm>
            <a:off x="628650" y="273844"/>
            <a:ext cx="8792668" cy="994172"/>
          </a:xfrm>
          <a:prstGeom prst="rect">
            <a:avLst/>
          </a:prstGeom>
        </p:spPr>
        <p:txBody>
          <a:bodyPr/>
          <a:lstStyle>
            <a:lvl1pPr algn="l" defTabSz="914400" rtl="0" eaLnBrk="1" latinLnBrk="0" hangingPunct="1">
              <a:lnSpc>
                <a:spcPct val="90000"/>
              </a:lnSpc>
              <a:spcBef>
                <a:spcPct val="0"/>
              </a:spcBef>
              <a:buNone/>
              <a:defRPr sz="4400" b="1" kern="1200">
                <a:solidFill>
                  <a:srgbClr val="0064A0"/>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25" b="1" i="0" u="none" strike="noStrike" kern="1200" cap="none" spc="0" normalizeH="0" baseline="0" noProof="0" dirty="0">
                <a:ln>
                  <a:noFill/>
                </a:ln>
                <a:solidFill>
                  <a:srgbClr val="0064A0"/>
                </a:solidFill>
                <a:effectLst/>
                <a:uLnTx/>
                <a:uFillTx/>
                <a:latin typeface="Arial" panose="020B0604020202020204" pitchFamily="34" charset="0"/>
                <a:ea typeface="+mj-ea"/>
                <a:cs typeface="Arial" panose="020B0604020202020204" pitchFamily="34" charset="0"/>
              </a:rPr>
              <a:t>Efficacy Analysis: </a:t>
            </a:r>
            <a:r>
              <a:rPr kumimoji="0" lang="en-US" sz="2625" b="1" i="0" u="none" strike="noStrike" kern="1200" cap="none" spc="0" normalizeH="0" baseline="0" noProof="0" dirty="0" err="1">
                <a:ln>
                  <a:noFill/>
                </a:ln>
                <a:solidFill>
                  <a:srgbClr val="0064A0"/>
                </a:solidFill>
                <a:effectLst/>
                <a:uLnTx/>
                <a:uFillTx/>
                <a:latin typeface="Arial" panose="020B0604020202020204" pitchFamily="34" charset="0"/>
                <a:ea typeface="+mj-ea"/>
                <a:cs typeface="Arial" panose="020B0604020202020204" pitchFamily="34" charset="0"/>
              </a:rPr>
              <a:t>pCR</a:t>
            </a:r>
            <a:r>
              <a:rPr kumimoji="0" lang="en-US" sz="2625" b="1" i="0" u="none" strike="noStrike" kern="1200" cap="none" spc="0" normalizeH="0" baseline="0" noProof="0" dirty="0">
                <a:ln>
                  <a:noFill/>
                </a:ln>
                <a:solidFill>
                  <a:srgbClr val="0064A0"/>
                </a:solidFill>
                <a:effectLst/>
                <a:uLnTx/>
                <a:uFillTx/>
                <a:latin typeface="Arial" panose="020B0604020202020204" pitchFamily="34" charset="0"/>
                <a:ea typeface="+mj-ea"/>
                <a:cs typeface="Arial" panose="020B0604020202020204" pitchFamily="34" charset="0"/>
              </a:rPr>
              <a:t> by </a:t>
            </a:r>
            <a:r>
              <a:rPr kumimoji="0" lang="en-US" sz="2625" b="1" i="0" u="none" strike="noStrike" kern="1200" cap="none" spc="0" normalizeH="0" baseline="0" noProof="0" dirty="0">
                <a:ln>
                  <a:noFill/>
                </a:ln>
                <a:solidFill>
                  <a:srgbClr val="0064A0"/>
                </a:solidFill>
                <a:effectLst/>
                <a:uLnTx/>
                <a:uFillTx/>
                <a:latin typeface="Arial" panose="020B0604020202020204" pitchFamily="34" charset="0"/>
                <a:ea typeface="+mj-ea"/>
                <a:cs typeface="Arial" panose="020B0604020202020204" pitchFamily="34" charset="0"/>
                <a:sym typeface="+mn-ea"/>
              </a:rPr>
              <a:t>Hormone Receptor Status</a:t>
            </a:r>
            <a:endParaRPr kumimoji="0" lang="en-US" sz="2625" b="1" i="0" u="none" strike="noStrike" kern="1200" cap="none" spc="0" normalizeH="0" baseline="0" noProof="0" dirty="0">
              <a:ln>
                <a:noFill/>
              </a:ln>
              <a:solidFill>
                <a:srgbClr val="0064A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8B1DBD47-31DA-76B1-E477-E98328BE8AF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0" name="内容占位符 9">
            <a:extLst>
              <a:ext uri="{FF2B5EF4-FFF2-40B4-BE49-F238E27FC236}">
                <a16:creationId xmlns:a16="http://schemas.microsoft.com/office/drawing/2014/main" id="{D730A066-F399-BFD7-B5C8-AF12959443B5}"/>
              </a:ext>
            </a:extLst>
          </p:cNvPr>
          <p:cNvGraphicFramePr>
            <a:graphicFrameLocks noGrp="1"/>
          </p:cNvGraphicFramePr>
          <p:nvPr>
            <p:ph sz="quarter" idx="13"/>
            <p:extLst>
              <p:ext uri="{D42A27DB-BD31-4B8C-83A1-F6EECF244321}">
                <p14:modId xmlns:p14="http://schemas.microsoft.com/office/powerpoint/2010/main" val="152718009"/>
              </p:ext>
            </p:extLst>
          </p:nvPr>
        </p:nvGraphicFramePr>
        <p:xfrm>
          <a:off x="1300012" y="1275833"/>
          <a:ext cx="7272488" cy="3322835"/>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本框 10">
            <a:extLst>
              <a:ext uri="{FF2B5EF4-FFF2-40B4-BE49-F238E27FC236}">
                <a16:creationId xmlns:a16="http://schemas.microsoft.com/office/drawing/2014/main" id="{26591FCD-8204-042F-32F1-4E9E0385D38B}"/>
              </a:ext>
            </a:extLst>
          </p:cNvPr>
          <p:cNvSpPr txBox="1"/>
          <p:nvPr/>
        </p:nvSpPr>
        <p:spPr>
          <a:xfrm>
            <a:off x="1722961" y="1065808"/>
            <a:ext cx="3076575"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DIFFERENCE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(95% CI): 0.4</a:t>
            </a:r>
            <a:r>
              <a:rPr kumimoji="0" lang="zh-CN" altLang="en-US"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(-9.2,</a:t>
            </a:r>
            <a:r>
              <a:rPr kumimoji="0" lang="zh-CN" altLang="en-US"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10.0)</a:t>
            </a: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12" name="文本框 11">
            <a:extLst>
              <a:ext uri="{FF2B5EF4-FFF2-40B4-BE49-F238E27FC236}">
                <a16:creationId xmlns:a16="http://schemas.microsoft.com/office/drawing/2014/main" id="{503FEDA6-F867-BCE2-3B50-46BE52FA0552}"/>
              </a:ext>
            </a:extLst>
          </p:cNvPr>
          <p:cNvSpPr txBox="1"/>
          <p:nvPr/>
        </p:nvSpPr>
        <p:spPr>
          <a:xfrm>
            <a:off x="5205180" y="1668635"/>
            <a:ext cx="3381283"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DIFFERENCE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(95% CI): -3.0</a:t>
            </a:r>
            <a:r>
              <a:rPr kumimoji="0" lang="zh-CN" altLang="en-US"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(-11.7,</a:t>
            </a:r>
            <a:r>
              <a:rPr kumimoji="0" lang="zh-CN" altLang="en-US"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5.9)</a:t>
            </a: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13" name="文本框 12">
            <a:extLst>
              <a:ext uri="{FF2B5EF4-FFF2-40B4-BE49-F238E27FC236}">
                <a16:creationId xmlns:a16="http://schemas.microsoft.com/office/drawing/2014/main" id="{77E92805-A556-B65C-3C5F-F0C0873C9576}"/>
              </a:ext>
            </a:extLst>
          </p:cNvPr>
          <p:cNvSpPr txBox="1"/>
          <p:nvPr/>
        </p:nvSpPr>
        <p:spPr>
          <a:xfrm>
            <a:off x="2635199" y="3602210"/>
            <a:ext cx="76389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rPr>
              <a:t>111/142</a:t>
            </a:r>
            <a:endParaRPr kumimoji="0" lang="zh-CN" altLang="en-US"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endParaRPr>
          </a:p>
        </p:txBody>
      </p:sp>
      <p:sp>
        <p:nvSpPr>
          <p:cNvPr id="14" name="文本框 13">
            <a:extLst>
              <a:ext uri="{FF2B5EF4-FFF2-40B4-BE49-F238E27FC236}">
                <a16:creationId xmlns:a16="http://schemas.microsoft.com/office/drawing/2014/main" id="{51714DC5-2602-4AB4-0175-C24BF57DC68A}"/>
              </a:ext>
            </a:extLst>
          </p:cNvPr>
          <p:cNvSpPr txBox="1"/>
          <p:nvPr/>
        </p:nvSpPr>
        <p:spPr>
          <a:xfrm>
            <a:off x="3601120" y="3609749"/>
            <a:ext cx="75841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rPr>
              <a:t>112/144</a:t>
            </a:r>
            <a:endParaRPr kumimoji="0" lang="zh-CN" altLang="en-US"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endParaRPr>
          </a:p>
        </p:txBody>
      </p:sp>
      <p:sp>
        <p:nvSpPr>
          <p:cNvPr id="15" name="文本框 14">
            <a:extLst>
              <a:ext uri="{FF2B5EF4-FFF2-40B4-BE49-F238E27FC236}">
                <a16:creationId xmlns:a16="http://schemas.microsoft.com/office/drawing/2014/main" id="{F733C08B-FE9F-CA97-B8B6-3DB06A5B9CA2}"/>
              </a:ext>
            </a:extLst>
          </p:cNvPr>
          <p:cNvSpPr txBox="1"/>
          <p:nvPr/>
        </p:nvSpPr>
        <p:spPr>
          <a:xfrm>
            <a:off x="5974001" y="3617288"/>
            <a:ext cx="758414"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rPr>
              <a:t>134/240</a:t>
            </a:r>
            <a:endParaRPr kumimoji="0" lang="zh-CN" altLang="en-US"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endParaRPr>
          </a:p>
        </p:txBody>
      </p:sp>
      <p:sp>
        <p:nvSpPr>
          <p:cNvPr id="16" name="文本框 15">
            <a:extLst>
              <a:ext uri="{FF2B5EF4-FFF2-40B4-BE49-F238E27FC236}">
                <a16:creationId xmlns:a16="http://schemas.microsoft.com/office/drawing/2014/main" id="{A4E0AD1A-C4F5-F4F0-C1F0-84B991F8B39C}"/>
              </a:ext>
            </a:extLst>
          </p:cNvPr>
          <p:cNvSpPr txBox="1"/>
          <p:nvPr/>
        </p:nvSpPr>
        <p:spPr>
          <a:xfrm>
            <a:off x="6875290" y="3632384"/>
            <a:ext cx="758414"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rPr>
              <a:t>141/240</a:t>
            </a:r>
            <a:endParaRPr kumimoji="0" lang="zh-CN" altLang="en-US" sz="1200" b="1" i="0" u="none" strike="noStrike" kern="1200" cap="none" spc="0" normalizeH="0" baseline="0" noProof="0" dirty="0">
              <a:ln>
                <a:noFill/>
              </a:ln>
              <a:solidFill>
                <a:srgbClr val="003353"/>
              </a:solidFill>
              <a:effectLst/>
              <a:uLnTx/>
              <a:uFillTx/>
              <a:latin typeface="Arial"/>
              <a:ea typeface="黑体" panose="02010609060101010101" pitchFamily="49" charset="-122"/>
              <a:cs typeface="+mn-cs"/>
            </a:endParaRPr>
          </a:p>
        </p:txBody>
      </p:sp>
      <p:sp>
        <p:nvSpPr>
          <p:cNvPr id="18" name="文本框 17">
            <a:extLst>
              <a:ext uri="{FF2B5EF4-FFF2-40B4-BE49-F238E27FC236}">
                <a16:creationId xmlns:a16="http://schemas.microsoft.com/office/drawing/2014/main" id="{435C33B4-F9E0-229F-9236-62CCEF00D71E}"/>
              </a:ext>
            </a:extLst>
          </p:cNvPr>
          <p:cNvSpPr txBox="1"/>
          <p:nvPr/>
        </p:nvSpPr>
        <p:spPr>
          <a:xfrm rot="16200000">
            <a:off x="-586420" y="2426429"/>
            <a:ext cx="3243991" cy="5078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Arial"/>
                <a:ea typeface="微软雅黑" panose="020B0503020204020204" pitchFamily="34" charset="-122"/>
                <a:cs typeface="+mn-cs"/>
              </a:rPr>
              <a:t>Pathological complete response rates</a:t>
            </a:r>
            <a:endParaRPr kumimoji="0" lang="zh-CN" altLang="en-US" sz="1350" b="1" i="0" u="none" strike="noStrike" kern="1200" cap="none" spc="0" normalizeH="0" baseline="0" noProof="0" dirty="0">
              <a:ln>
                <a:noFill/>
              </a:ln>
              <a:solidFill>
                <a:prstClr val="white"/>
              </a:solidFill>
              <a:effectLst/>
              <a:uLnTx/>
              <a:uFillTx/>
              <a:latin typeface="Arial"/>
              <a:ea typeface="微软雅黑" panose="020B0503020204020204" pitchFamily="34" charset="-122"/>
              <a:cs typeface="+mn-cs"/>
            </a:endParaRPr>
          </a:p>
        </p:txBody>
      </p:sp>
      <p:grpSp>
        <p:nvGrpSpPr>
          <p:cNvPr id="37" name="组合 36">
            <a:extLst>
              <a:ext uri="{FF2B5EF4-FFF2-40B4-BE49-F238E27FC236}">
                <a16:creationId xmlns:a16="http://schemas.microsoft.com/office/drawing/2014/main" id="{A04BCC98-EEA2-0ABB-B1E0-E05971097D77}"/>
              </a:ext>
            </a:extLst>
          </p:cNvPr>
          <p:cNvGrpSpPr/>
          <p:nvPr/>
        </p:nvGrpSpPr>
        <p:grpSpPr>
          <a:xfrm>
            <a:off x="2905309" y="1782217"/>
            <a:ext cx="111836" cy="409575"/>
            <a:chOff x="2965820" y="2376289"/>
            <a:chExt cx="149114" cy="546100"/>
          </a:xfrm>
        </p:grpSpPr>
        <p:cxnSp>
          <p:nvCxnSpPr>
            <p:cNvPr id="6" name="直接连接符 5">
              <a:extLst>
                <a:ext uri="{FF2B5EF4-FFF2-40B4-BE49-F238E27FC236}">
                  <a16:creationId xmlns:a16="http://schemas.microsoft.com/office/drawing/2014/main" id="{B722E428-BD19-BC08-EB13-54EC50ED13F8}"/>
                </a:ext>
              </a:extLst>
            </p:cNvPr>
            <p:cNvCxnSpPr>
              <a:cxnSpLocks/>
            </p:cNvCxnSpPr>
            <p:nvPr/>
          </p:nvCxnSpPr>
          <p:spPr>
            <a:xfrm>
              <a:off x="3038734" y="2396011"/>
              <a:ext cx="0" cy="513678"/>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1F40B43-51AC-5690-7C38-1C8216A11768}"/>
                </a:ext>
              </a:extLst>
            </p:cNvPr>
            <p:cNvCxnSpPr/>
            <p:nvPr/>
          </p:nvCxnSpPr>
          <p:spPr>
            <a:xfrm>
              <a:off x="2965820" y="2922389"/>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8" name="直接连接符 7">
              <a:extLst>
                <a:ext uri="{FF2B5EF4-FFF2-40B4-BE49-F238E27FC236}">
                  <a16:creationId xmlns:a16="http://schemas.microsoft.com/office/drawing/2014/main" id="{4B31D2E1-603A-8D98-9F40-E2C88F1743F5}"/>
                </a:ext>
              </a:extLst>
            </p:cNvPr>
            <p:cNvCxnSpPr/>
            <p:nvPr/>
          </p:nvCxnSpPr>
          <p:spPr>
            <a:xfrm>
              <a:off x="2965820" y="2376289"/>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nvGrpSpPr>
          <p:cNvPr id="36" name="组合 35">
            <a:extLst>
              <a:ext uri="{FF2B5EF4-FFF2-40B4-BE49-F238E27FC236}">
                <a16:creationId xmlns:a16="http://schemas.microsoft.com/office/drawing/2014/main" id="{B48199B7-9B69-5CD7-E9F6-E59138B8836D}"/>
              </a:ext>
            </a:extLst>
          </p:cNvPr>
          <p:cNvGrpSpPr/>
          <p:nvPr/>
        </p:nvGrpSpPr>
        <p:grpSpPr>
          <a:xfrm>
            <a:off x="3868491" y="1784720"/>
            <a:ext cx="111836" cy="409575"/>
            <a:chOff x="4413620" y="2379626"/>
            <a:chExt cx="149114" cy="546100"/>
          </a:xfrm>
        </p:grpSpPr>
        <p:cxnSp>
          <p:nvCxnSpPr>
            <p:cNvPr id="17" name="直接连接符 16">
              <a:extLst>
                <a:ext uri="{FF2B5EF4-FFF2-40B4-BE49-F238E27FC236}">
                  <a16:creationId xmlns:a16="http://schemas.microsoft.com/office/drawing/2014/main" id="{0BF438BE-DD4C-00FB-6973-C24419445F7A}"/>
                </a:ext>
              </a:extLst>
            </p:cNvPr>
            <p:cNvCxnSpPr>
              <a:cxnSpLocks/>
            </p:cNvCxnSpPr>
            <p:nvPr/>
          </p:nvCxnSpPr>
          <p:spPr>
            <a:xfrm>
              <a:off x="4486534" y="2399348"/>
              <a:ext cx="0" cy="513678"/>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8B73535-75B3-CF80-07B6-B8F7FEB361D0}"/>
                </a:ext>
              </a:extLst>
            </p:cNvPr>
            <p:cNvCxnSpPr/>
            <p:nvPr/>
          </p:nvCxnSpPr>
          <p:spPr>
            <a:xfrm>
              <a:off x="4413620" y="2925726"/>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0" name="直接连接符 19">
              <a:extLst>
                <a:ext uri="{FF2B5EF4-FFF2-40B4-BE49-F238E27FC236}">
                  <a16:creationId xmlns:a16="http://schemas.microsoft.com/office/drawing/2014/main" id="{98A77583-EE48-AD24-44ED-0F547AED6C8A}"/>
                </a:ext>
              </a:extLst>
            </p:cNvPr>
            <p:cNvCxnSpPr/>
            <p:nvPr/>
          </p:nvCxnSpPr>
          <p:spPr>
            <a:xfrm>
              <a:off x="4413620" y="2379626"/>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nvGrpSpPr>
          <p:cNvPr id="35" name="组合 34">
            <a:extLst>
              <a:ext uri="{FF2B5EF4-FFF2-40B4-BE49-F238E27FC236}">
                <a16:creationId xmlns:a16="http://schemas.microsoft.com/office/drawing/2014/main" id="{A5D0DF08-0328-85DF-D1FF-D5164C149C8B}"/>
              </a:ext>
            </a:extLst>
          </p:cNvPr>
          <p:cNvGrpSpPr/>
          <p:nvPr/>
        </p:nvGrpSpPr>
        <p:grpSpPr>
          <a:xfrm>
            <a:off x="6304365" y="2371949"/>
            <a:ext cx="111836" cy="409575"/>
            <a:chOff x="8102439" y="3162598"/>
            <a:chExt cx="149114" cy="546100"/>
          </a:xfrm>
        </p:grpSpPr>
        <p:cxnSp>
          <p:nvCxnSpPr>
            <p:cNvPr id="22" name="直接连接符 21">
              <a:extLst>
                <a:ext uri="{FF2B5EF4-FFF2-40B4-BE49-F238E27FC236}">
                  <a16:creationId xmlns:a16="http://schemas.microsoft.com/office/drawing/2014/main" id="{A8B344E8-6A9F-B9D7-6328-58AA6E1AACC1}"/>
                </a:ext>
              </a:extLst>
            </p:cNvPr>
            <p:cNvCxnSpPr>
              <a:cxnSpLocks/>
            </p:cNvCxnSpPr>
            <p:nvPr/>
          </p:nvCxnSpPr>
          <p:spPr>
            <a:xfrm>
              <a:off x="8175353" y="3182320"/>
              <a:ext cx="0" cy="513678"/>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CDC81F1-C2F5-DD4A-A9C5-E5422BC73231}"/>
                </a:ext>
              </a:extLst>
            </p:cNvPr>
            <p:cNvCxnSpPr/>
            <p:nvPr/>
          </p:nvCxnSpPr>
          <p:spPr>
            <a:xfrm>
              <a:off x="8102439" y="3708698"/>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4" name="直接连接符 23">
              <a:extLst>
                <a:ext uri="{FF2B5EF4-FFF2-40B4-BE49-F238E27FC236}">
                  <a16:creationId xmlns:a16="http://schemas.microsoft.com/office/drawing/2014/main" id="{F8FB2B75-4F2B-756E-A6FF-51A8AF82FC9B}"/>
                </a:ext>
              </a:extLst>
            </p:cNvPr>
            <p:cNvCxnSpPr/>
            <p:nvPr/>
          </p:nvCxnSpPr>
          <p:spPr>
            <a:xfrm>
              <a:off x="8102439" y="3162598"/>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nvGrpSpPr>
          <p:cNvPr id="33" name="组合 32">
            <a:extLst>
              <a:ext uri="{FF2B5EF4-FFF2-40B4-BE49-F238E27FC236}">
                <a16:creationId xmlns:a16="http://schemas.microsoft.com/office/drawing/2014/main" id="{BDA3243B-64F3-C993-4965-158913F2CB97}"/>
              </a:ext>
            </a:extLst>
          </p:cNvPr>
          <p:cNvGrpSpPr/>
          <p:nvPr/>
        </p:nvGrpSpPr>
        <p:grpSpPr>
          <a:xfrm>
            <a:off x="7225158" y="2371949"/>
            <a:ext cx="111836" cy="409575"/>
            <a:chOff x="9557312" y="3073698"/>
            <a:chExt cx="149114" cy="546100"/>
          </a:xfrm>
        </p:grpSpPr>
        <p:cxnSp>
          <p:nvCxnSpPr>
            <p:cNvPr id="26" name="直接连接符 25">
              <a:extLst>
                <a:ext uri="{FF2B5EF4-FFF2-40B4-BE49-F238E27FC236}">
                  <a16:creationId xmlns:a16="http://schemas.microsoft.com/office/drawing/2014/main" id="{91A24A94-EFDA-819A-9FEE-C4FB1E82B12E}"/>
                </a:ext>
              </a:extLst>
            </p:cNvPr>
            <p:cNvCxnSpPr>
              <a:cxnSpLocks/>
            </p:cNvCxnSpPr>
            <p:nvPr/>
          </p:nvCxnSpPr>
          <p:spPr>
            <a:xfrm>
              <a:off x="9630226" y="3093420"/>
              <a:ext cx="0" cy="513678"/>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52BCCD9-8A6C-8C85-B5C6-5F399119420D}"/>
                </a:ext>
              </a:extLst>
            </p:cNvPr>
            <p:cNvCxnSpPr/>
            <p:nvPr/>
          </p:nvCxnSpPr>
          <p:spPr>
            <a:xfrm>
              <a:off x="9557312" y="3619798"/>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8" name="直接连接符 27">
              <a:extLst>
                <a:ext uri="{FF2B5EF4-FFF2-40B4-BE49-F238E27FC236}">
                  <a16:creationId xmlns:a16="http://schemas.microsoft.com/office/drawing/2014/main" id="{FF7AFBFD-7ECE-C158-549F-6064794675A8}"/>
                </a:ext>
              </a:extLst>
            </p:cNvPr>
            <p:cNvCxnSpPr/>
            <p:nvPr/>
          </p:nvCxnSpPr>
          <p:spPr>
            <a:xfrm>
              <a:off x="9557312" y="3073698"/>
              <a:ext cx="14911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
        <p:nvSpPr>
          <p:cNvPr id="29" name="文本框 28">
            <a:extLst>
              <a:ext uri="{FF2B5EF4-FFF2-40B4-BE49-F238E27FC236}">
                <a16:creationId xmlns:a16="http://schemas.microsoft.com/office/drawing/2014/main" id="{2612F41E-D61F-3089-EA74-84E42BA82877}"/>
              </a:ext>
            </a:extLst>
          </p:cNvPr>
          <p:cNvSpPr txBox="1"/>
          <p:nvPr/>
        </p:nvSpPr>
        <p:spPr>
          <a:xfrm>
            <a:off x="2538287" y="1456959"/>
            <a:ext cx="806393"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78.2%</a:t>
            </a:r>
            <a:endParaRPr kumimoji="0" lang="zh-CN" altLang="en-US"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30" name="文本框 29">
            <a:extLst>
              <a:ext uri="{FF2B5EF4-FFF2-40B4-BE49-F238E27FC236}">
                <a16:creationId xmlns:a16="http://schemas.microsoft.com/office/drawing/2014/main" id="{980B7059-68C0-3DDD-07D0-CB93DA2AAABB}"/>
              </a:ext>
            </a:extLst>
          </p:cNvPr>
          <p:cNvSpPr txBox="1"/>
          <p:nvPr/>
        </p:nvSpPr>
        <p:spPr>
          <a:xfrm>
            <a:off x="3501469" y="1456959"/>
            <a:ext cx="758414"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77.8%</a:t>
            </a:r>
            <a:endParaRPr kumimoji="0" lang="zh-CN" altLang="en-US"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31" name="文本框 30">
            <a:extLst>
              <a:ext uri="{FF2B5EF4-FFF2-40B4-BE49-F238E27FC236}">
                <a16:creationId xmlns:a16="http://schemas.microsoft.com/office/drawing/2014/main" id="{5717C64B-B30F-0FC3-E081-E000F26CA3AB}"/>
              </a:ext>
            </a:extLst>
          </p:cNvPr>
          <p:cNvSpPr txBox="1"/>
          <p:nvPr/>
        </p:nvSpPr>
        <p:spPr>
          <a:xfrm>
            <a:off x="6087882" y="2055442"/>
            <a:ext cx="68008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55.8%</a:t>
            </a:r>
            <a:endParaRPr kumimoji="0" lang="zh-CN" altLang="en-US"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32" name="文本框 31">
            <a:extLst>
              <a:ext uri="{FF2B5EF4-FFF2-40B4-BE49-F238E27FC236}">
                <a16:creationId xmlns:a16="http://schemas.microsoft.com/office/drawing/2014/main" id="{DD0ECBFB-792E-331E-8083-7C4D266E483B}"/>
              </a:ext>
            </a:extLst>
          </p:cNvPr>
          <p:cNvSpPr txBox="1"/>
          <p:nvPr/>
        </p:nvSpPr>
        <p:spPr>
          <a:xfrm>
            <a:off x="6941032" y="2062901"/>
            <a:ext cx="68008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rPr>
              <a:t>58.8%</a:t>
            </a:r>
            <a:endParaRPr kumimoji="0" lang="zh-CN" altLang="en-US" sz="1350" b="1"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25" name="Text Placeholder 10">
            <a:extLst>
              <a:ext uri="{FF2B5EF4-FFF2-40B4-BE49-F238E27FC236}">
                <a16:creationId xmlns:a16="http://schemas.microsoft.com/office/drawing/2014/main" id="{3E5FA0F5-5D67-633E-C146-93BBC009FDC5}"/>
              </a:ext>
            </a:extLst>
          </p:cNvPr>
          <p:cNvSpPr txBox="1">
            <a:spLocks noChangeArrowheads="1"/>
          </p:cNvSpPr>
          <p:nvPr/>
        </p:nvSpPr>
        <p:spPr>
          <a:xfrm>
            <a:off x="6304366" y="4740130"/>
            <a:ext cx="2688980" cy="251340"/>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4"/>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750" b="0" i="0" u="none" strike="noStrike" kern="1200" cap="none" spc="0" normalizeH="0" baseline="0" noProof="0" dirty="0">
                <a:ln>
                  <a:noFill/>
                </a:ln>
                <a:solidFill>
                  <a:srgbClr val="212121"/>
                </a:solidFill>
                <a:effectLst/>
                <a:highlight>
                  <a:srgbClr val="FFFFFF"/>
                </a:highlight>
                <a:uLnTx/>
                <a:uFillTx/>
                <a:latin typeface="Arial" panose="020B0604020202020204" pitchFamily="34" charset="0"/>
                <a:ea typeface="+mn-ea"/>
                <a:cs typeface="Arial" panose="020B0604020202020204" pitchFamily="34" charset="0"/>
              </a:rPr>
              <a:t>Gao H-F et al.. ASCO 2025. Abstract LBA500.</a:t>
            </a:r>
            <a:endParaRPr kumimoji="0" lang="en-US" alt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634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B9703-7E5A-E9B0-BAD1-E8C93369D057}"/>
              </a:ext>
            </a:extLst>
          </p:cNvPr>
          <p:cNvSpPr>
            <a:spLocks noGrp="1"/>
          </p:cNvSpPr>
          <p:nvPr>
            <p:ph type="title"/>
          </p:nvPr>
        </p:nvSpPr>
        <p:spPr/>
        <p:txBody>
          <a:bodyPr/>
          <a:lstStyle/>
          <a:p>
            <a:r>
              <a:rPr lang="en-US" dirty="0"/>
              <a:t>Toxicity Comparison: TCHP vs THP</a:t>
            </a:r>
          </a:p>
        </p:txBody>
      </p:sp>
      <p:graphicFrame>
        <p:nvGraphicFramePr>
          <p:cNvPr id="8" name="Content Placeholder 3">
            <a:extLst>
              <a:ext uri="{FF2B5EF4-FFF2-40B4-BE49-F238E27FC236}">
                <a16:creationId xmlns:a16="http://schemas.microsoft.com/office/drawing/2014/main" id="{2DEC13F0-52B3-6A7E-DF01-E59740A3864D}"/>
              </a:ext>
            </a:extLst>
          </p:cNvPr>
          <p:cNvGraphicFramePr>
            <a:graphicFrameLocks/>
          </p:cNvGraphicFramePr>
          <p:nvPr/>
        </p:nvGraphicFramePr>
        <p:xfrm>
          <a:off x="714376" y="1226465"/>
          <a:ext cx="7886698" cy="1438964"/>
        </p:xfrm>
        <a:graphic>
          <a:graphicData uri="http://schemas.openxmlformats.org/drawingml/2006/table">
            <a:tbl>
              <a:tblPr firstRow="1" bandRow="1">
                <a:tableStyleId>{5C22544A-7EE6-4342-B048-85BDC9FD1C3A}</a:tableStyleId>
              </a:tblPr>
              <a:tblGrid>
                <a:gridCol w="3186815">
                  <a:extLst>
                    <a:ext uri="{9D8B030D-6E8A-4147-A177-3AD203B41FA5}">
                      <a16:colId xmlns:a16="http://schemas.microsoft.com/office/drawing/2014/main" val="3174779364"/>
                    </a:ext>
                  </a:extLst>
                </a:gridCol>
                <a:gridCol w="2070984">
                  <a:extLst>
                    <a:ext uri="{9D8B030D-6E8A-4147-A177-3AD203B41FA5}">
                      <a16:colId xmlns:a16="http://schemas.microsoft.com/office/drawing/2014/main" val="4259078326"/>
                    </a:ext>
                  </a:extLst>
                </a:gridCol>
                <a:gridCol w="2628899">
                  <a:extLst>
                    <a:ext uri="{9D8B030D-6E8A-4147-A177-3AD203B41FA5}">
                      <a16:colId xmlns:a16="http://schemas.microsoft.com/office/drawing/2014/main" val="914733548"/>
                    </a:ext>
                  </a:extLst>
                </a:gridCol>
              </a:tblGrid>
              <a:tr h="340334">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tc>
                  <a:txBody>
                    <a:bodyPr/>
                    <a:lstStyle/>
                    <a:p>
                      <a:pPr algn="ctr"/>
                      <a:r>
                        <a:rPr lang="en-US" sz="1000" dirty="0"/>
                        <a:t>TCHP</a:t>
                      </a:r>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tc>
                  <a:txBody>
                    <a:bodyPr/>
                    <a:lstStyle/>
                    <a:p>
                      <a:pPr algn="ctr"/>
                      <a:r>
                        <a:rPr lang="en-US" sz="1000" dirty="0"/>
                        <a:t>THP</a:t>
                      </a:r>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extLst>
                  <a:ext uri="{0D108BD9-81ED-4DB2-BD59-A6C34878D82A}">
                    <a16:rowId xmlns:a16="http://schemas.microsoft.com/office/drawing/2014/main" val="3507603518"/>
                  </a:ext>
                </a:extLst>
              </a:tr>
              <a:tr h="646990">
                <a:tc>
                  <a:txBody>
                    <a:bodyPr/>
                    <a:lstStyle/>
                    <a:p>
                      <a:pPr>
                        <a:lnSpc>
                          <a:spcPct val="110000"/>
                        </a:lnSpc>
                      </a:pPr>
                      <a:r>
                        <a:rPr lang="en-US" sz="1100" dirty="0">
                          <a:solidFill>
                            <a:srgbClr val="003353"/>
                          </a:solidFill>
                          <a:latin typeface="Arial" panose="020B0604020202020204" pitchFamily="34" charset="0"/>
                          <a:cs typeface="Arial" panose="020B0604020202020204" pitchFamily="34" charset="0"/>
                        </a:rPr>
                        <a:t>HELEN-006</a:t>
                      </a:r>
                    </a:p>
                    <a:p>
                      <a:pPr>
                        <a:lnSpc>
                          <a:spcPct val="110000"/>
                        </a:lnSpc>
                      </a:pPr>
                      <a:r>
                        <a:rPr lang="en-US" sz="1100" i="1" dirty="0">
                          <a:solidFill>
                            <a:srgbClr val="003353"/>
                          </a:solidFill>
                          <a:latin typeface="Arial" panose="020B0604020202020204" pitchFamily="34" charset="0"/>
                          <a:cs typeface="Arial" panose="020B0604020202020204" pitchFamily="34" charset="0"/>
                        </a:rPr>
                        <a:t>docetaxel q3wk vs nab-</a:t>
                      </a:r>
                      <a:r>
                        <a:rPr lang="en-US" sz="1100" i="1" dirty="0" err="1">
                          <a:solidFill>
                            <a:srgbClr val="003353"/>
                          </a:solidFill>
                          <a:latin typeface="Arial" panose="020B0604020202020204" pitchFamily="34" charset="0"/>
                          <a:cs typeface="Arial" panose="020B0604020202020204" pitchFamily="34" charset="0"/>
                        </a:rPr>
                        <a:t>pac</a:t>
                      </a:r>
                      <a:r>
                        <a:rPr lang="en-US" sz="1100" i="1" dirty="0">
                          <a:solidFill>
                            <a:srgbClr val="003353"/>
                          </a:solidFill>
                          <a:latin typeface="Arial" panose="020B0604020202020204" pitchFamily="34" charset="0"/>
                          <a:cs typeface="Arial" panose="020B0604020202020204" pitchFamily="34" charset="0"/>
                        </a:rPr>
                        <a:t> </a:t>
                      </a:r>
                      <a:r>
                        <a:rPr lang="en-US" sz="1100" i="1" dirty="0" err="1">
                          <a:solidFill>
                            <a:srgbClr val="003353"/>
                          </a:solidFill>
                          <a:latin typeface="Arial" panose="020B0604020202020204" pitchFamily="34" charset="0"/>
                          <a:cs typeface="Arial" panose="020B0604020202020204" pitchFamily="34" charset="0"/>
                        </a:rPr>
                        <a:t>wkly</a:t>
                      </a:r>
                      <a:endParaRPr lang="en-US" sz="1100" i="1" dirty="0">
                        <a:solidFill>
                          <a:srgbClr val="003353"/>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tc>
                  <a:txBody>
                    <a:bodyPr/>
                    <a:lstStyle/>
                    <a:p>
                      <a:pPr>
                        <a:lnSpc>
                          <a:spcPct val="110000"/>
                        </a:lnSpc>
                      </a:pPr>
                      <a:r>
                        <a:rPr lang="en-US" sz="1100">
                          <a:solidFill>
                            <a:srgbClr val="003353"/>
                          </a:solidFill>
                          <a:latin typeface="Arial" panose="020B0604020202020204" pitchFamily="34" charset="0"/>
                          <a:cs typeface="Arial" panose="020B0604020202020204" pitchFamily="34" charset="0"/>
                        </a:rPr>
                        <a:t>• More hematologic tox</a:t>
                      </a:r>
                    </a:p>
                    <a:p>
                      <a:pPr>
                        <a:lnSpc>
                          <a:spcPct val="110000"/>
                        </a:lnSpc>
                      </a:pPr>
                      <a:r>
                        <a:rPr lang="en-US" sz="1100">
                          <a:solidFill>
                            <a:srgbClr val="003353"/>
                          </a:solidFill>
                          <a:latin typeface="Arial" panose="020B0604020202020204" pitchFamily="34" charset="0"/>
                          <a:cs typeface="Arial" panose="020B0604020202020204" pitchFamily="34" charset="0"/>
                        </a:rPr>
                        <a:t>• More GI tox (N/V/D)</a:t>
                      </a:r>
                    </a:p>
                    <a:p>
                      <a:pPr>
                        <a:lnSpc>
                          <a:spcPct val="110000"/>
                        </a:lnSpc>
                      </a:pPr>
                      <a:r>
                        <a:rPr lang="en-US" sz="1100">
                          <a:solidFill>
                            <a:srgbClr val="003353"/>
                          </a:solidFill>
                          <a:latin typeface="Arial" panose="020B0604020202020204" pitchFamily="34" charset="0"/>
                          <a:cs typeface="Arial" panose="020B0604020202020204" pitchFamily="34" charset="0"/>
                        </a:rPr>
                        <a:t>• More grade 3-4 AEs overall</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extLst>
                  <a:ext uri="{0D108BD9-81ED-4DB2-BD59-A6C34878D82A}">
                    <a16:rowId xmlns:a16="http://schemas.microsoft.com/office/drawing/2014/main" val="4000767710"/>
                  </a:ext>
                </a:extLst>
              </a:tr>
              <a:tr h="451640">
                <a:tc>
                  <a:txBody>
                    <a:bodyPr/>
                    <a:lstStyle/>
                    <a:p>
                      <a:pPr>
                        <a:lnSpc>
                          <a:spcPct val="110000"/>
                        </a:lnSpc>
                      </a:pPr>
                      <a:r>
                        <a:rPr lang="en-US" sz="1100" dirty="0" err="1">
                          <a:solidFill>
                            <a:srgbClr val="003353"/>
                          </a:solidFill>
                          <a:latin typeface="Arial" panose="020B0604020202020204" pitchFamily="34" charset="0"/>
                          <a:cs typeface="Arial" panose="020B0604020202020204" pitchFamily="34" charset="0"/>
                        </a:rPr>
                        <a:t>NeoCARHP</a:t>
                      </a:r>
                      <a:endParaRPr lang="en-US" sz="1100" dirty="0">
                        <a:solidFill>
                          <a:srgbClr val="003353"/>
                        </a:solidFill>
                        <a:latin typeface="Arial" panose="020B0604020202020204" pitchFamily="34" charset="0"/>
                        <a:cs typeface="Arial" panose="020B0604020202020204" pitchFamily="34" charset="0"/>
                      </a:endParaRPr>
                    </a:p>
                    <a:p>
                      <a:pPr>
                        <a:lnSpc>
                          <a:spcPct val="110000"/>
                        </a:lnSpc>
                      </a:pPr>
                      <a:r>
                        <a:rPr lang="en-US" sz="1100" i="1" dirty="0">
                          <a:solidFill>
                            <a:srgbClr val="003353"/>
                          </a:solidFill>
                          <a:latin typeface="Arial" panose="020B0604020202020204" pitchFamily="34" charset="0"/>
                          <a:cs typeface="Arial" panose="020B0604020202020204" pitchFamily="34" charset="0"/>
                        </a:rPr>
                        <a:t>mix of </a:t>
                      </a:r>
                      <a:r>
                        <a:rPr lang="en-US" sz="1100" i="1" dirty="0" err="1">
                          <a:solidFill>
                            <a:srgbClr val="003353"/>
                          </a:solidFill>
                          <a:latin typeface="Arial" panose="020B0604020202020204" pitchFamily="34" charset="0"/>
                          <a:cs typeface="Arial" panose="020B0604020202020204" pitchFamily="34" charset="0"/>
                        </a:rPr>
                        <a:t>taxanes</a:t>
                      </a:r>
                      <a:r>
                        <a:rPr lang="en-US" sz="1100" i="1" dirty="0">
                          <a:solidFill>
                            <a:srgbClr val="003353"/>
                          </a:solidFill>
                          <a:latin typeface="Arial" panose="020B0604020202020204" pitchFamily="34" charset="0"/>
                          <a:cs typeface="Arial" panose="020B0604020202020204" pitchFamily="34" charset="0"/>
                        </a:rPr>
                        <a:t> q3wk – balanced b/n arms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nSpc>
                          <a:spcPct val="110000"/>
                        </a:lnSpc>
                      </a:pPr>
                      <a:r>
                        <a:rPr lang="en-US" sz="1100" dirty="0">
                          <a:solidFill>
                            <a:srgbClr val="003353"/>
                          </a:solidFill>
                          <a:latin typeface="Arial" panose="020B0604020202020204" pitchFamily="34" charset="0"/>
                          <a:cs typeface="Arial" panose="020B0604020202020204" pitchFamily="34" charset="0"/>
                        </a:rPr>
                        <a:t>• More hematologic tox</a:t>
                      </a:r>
                    </a:p>
                    <a:p>
                      <a:pPr>
                        <a:lnSpc>
                          <a:spcPct val="110000"/>
                        </a:lnSpc>
                      </a:pPr>
                      <a:r>
                        <a:rPr lang="en-US" sz="1100" dirty="0">
                          <a:solidFill>
                            <a:srgbClr val="003353"/>
                          </a:solidFill>
                          <a:latin typeface="Arial" panose="020B0604020202020204" pitchFamily="34" charset="0"/>
                          <a:cs typeface="Arial" panose="020B0604020202020204" pitchFamily="34" charset="0"/>
                        </a:rPr>
                        <a:t>• More GI tox</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3528293745"/>
                  </a:ext>
                </a:extLst>
              </a:tr>
            </a:tbl>
          </a:graphicData>
        </a:graphic>
      </p:graphicFrame>
      <p:graphicFrame>
        <p:nvGraphicFramePr>
          <p:cNvPr id="9" name="Content Placeholder 3">
            <a:extLst>
              <a:ext uri="{FF2B5EF4-FFF2-40B4-BE49-F238E27FC236}">
                <a16:creationId xmlns:a16="http://schemas.microsoft.com/office/drawing/2014/main" id="{63F8ABF6-0421-6FF9-8501-C05BCB455D30}"/>
              </a:ext>
            </a:extLst>
          </p:cNvPr>
          <p:cNvGraphicFramePr>
            <a:graphicFrameLocks/>
          </p:cNvGraphicFramePr>
          <p:nvPr/>
        </p:nvGraphicFramePr>
        <p:xfrm>
          <a:off x="714375" y="3099633"/>
          <a:ext cx="7886697" cy="1277056"/>
        </p:xfrm>
        <a:graphic>
          <a:graphicData uri="http://schemas.openxmlformats.org/drawingml/2006/table">
            <a:tbl>
              <a:tblPr firstRow="1" bandRow="1">
                <a:tableStyleId>{5C22544A-7EE6-4342-B048-85BDC9FD1C3A}</a:tableStyleId>
              </a:tblPr>
              <a:tblGrid>
                <a:gridCol w="3186815">
                  <a:extLst>
                    <a:ext uri="{9D8B030D-6E8A-4147-A177-3AD203B41FA5}">
                      <a16:colId xmlns:a16="http://schemas.microsoft.com/office/drawing/2014/main" val="3174779364"/>
                    </a:ext>
                  </a:extLst>
                </a:gridCol>
                <a:gridCol w="2070983">
                  <a:extLst>
                    <a:ext uri="{9D8B030D-6E8A-4147-A177-3AD203B41FA5}">
                      <a16:colId xmlns:a16="http://schemas.microsoft.com/office/drawing/2014/main" val="4259078326"/>
                    </a:ext>
                  </a:extLst>
                </a:gridCol>
                <a:gridCol w="2628899">
                  <a:extLst>
                    <a:ext uri="{9D8B030D-6E8A-4147-A177-3AD203B41FA5}">
                      <a16:colId xmlns:a16="http://schemas.microsoft.com/office/drawing/2014/main" val="914733548"/>
                    </a:ext>
                  </a:extLst>
                </a:gridCol>
              </a:tblGrid>
              <a:tr h="294166">
                <a:tc>
                  <a:txBody>
                    <a:bodyPr/>
                    <a:lstStyle/>
                    <a:p>
                      <a:endParaRPr lang="en-US" sz="100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tc>
                  <a:txBody>
                    <a:bodyPr/>
                    <a:lstStyle/>
                    <a:p>
                      <a:pPr algn="ctr"/>
                      <a:r>
                        <a:rPr lang="en-US" sz="1000" dirty="0"/>
                        <a:t>TCHP</a:t>
                      </a:r>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tc>
                  <a:txBody>
                    <a:bodyPr/>
                    <a:lstStyle/>
                    <a:p>
                      <a:pPr algn="ctr"/>
                      <a:r>
                        <a:rPr lang="en-US" sz="1000" dirty="0"/>
                        <a:t>THP</a:t>
                      </a:r>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42C6FE"/>
                    </a:solidFill>
                  </a:tcPr>
                </a:tc>
                <a:extLst>
                  <a:ext uri="{0D108BD9-81ED-4DB2-BD59-A6C34878D82A}">
                    <a16:rowId xmlns:a16="http://schemas.microsoft.com/office/drawing/2014/main" val="3507603518"/>
                  </a:ext>
                </a:extLst>
              </a:tr>
              <a:tr h="491445">
                <a:tc>
                  <a:txBody>
                    <a:bodyPr/>
                    <a:lstStyle/>
                    <a:p>
                      <a:pPr>
                        <a:lnSpc>
                          <a:spcPct val="110000"/>
                        </a:lnSpc>
                      </a:pPr>
                      <a:r>
                        <a:rPr lang="en-US" sz="1100" b="0" dirty="0">
                          <a:solidFill>
                            <a:srgbClr val="003353"/>
                          </a:solidFill>
                          <a:latin typeface="Arial" panose="020B0604020202020204" pitchFamily="34" charset="0"/>
                          <a:cs typeface="Arial" panose="020B0604020202020204" pitchFamily="34" charset="0"/>
                        </a:rPr>
                        <a:t>HELEN-006</a:t>
                      </a:r>
                    </a:p>
                    <a:p>
                      <a:pPr>
                        <a:lnSpc>
                          <a:spcPct val="110000"/>
                        </a:lnSpc>
                      </a:pPr>
                      <a:r>
                        <a:rPr lang="en-US" sz="1100" b="0" i="1" dirty="0">
                          <a:solidFill>
                            <a:srgbClr val="003353"/>
                          </a:solidFill>
                          <a:latin typeface="Arial" panose="020B0604020202020204" pitchFamily="34" charset="0"/>
                          <a:cs typeface="Arial" panose="020B0604020202020204" pitchFamily="34" charset="0"/>
                        </a:rPr>
                        <a:t>docetaxel q3wk vs nab-</a:t>
                      </a:r>
                      <a:r>
                        <a:rPr lang="en-US" sz="1100" b="0" i="1" dirty="0" err="1">
                          <a:solidFill>
                            <a:srgbClr val="003353"/>
                          </a:solidFill>
                          <a:latin typeface="Arial" panose="020B0604020202020204" pitchFamily="34" charset="0"/>
                          <a:cs typeface="Arial" panose="020B0604020202020204" pitchFamily="34" charset="0"/>
                        </a:rPr>
                        <a:t>pac</a:t>
                      </a:r>
                      <a:r>
                        <a:rPr lang="en-US" sz="1100" b="0" i="1" dirty="0">
                          <a:solidFill>
                            <a:srgbClr val="003353"/>
                          </a:solidFill>
                          <a:latin typeface="Arial" panose="020B0604020202020204" pitchFamily="34" charset="0"/>
                          <a:cs typeface="Arial" panose="020B0604020202020204" pitchFamily="34" charset="0"/>
                        </a:rPr>
                        <a:t> </a:t>
                      </a:r>
                      <a:r>
                        <a:rPr lang="en-US" sz="1100" b="0" i="1" dirty="0" err="1">
                          <a:solidFill>
                            <a:srgbClr val="003353"/>
                          </a:solidFill>
                          <a:latin typeface="Arial" panose="020B0604020202020204" pitchFamily="34" charset="0"/>
                          <a:cs typeface="Arial" panose="020B0604020202020204" pitchFamily="34" charset="0"/>
                        </a:rPr>
                        <a:t>wkly</a:t>
                      </a:r>
                      <a:endParaRPr lang="en-US" sz="1100" b="0" i="1" dirty="0">
                        <a:solidFill>
                          <a:srgbClr val="003353"/>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tc>
                  <a:txBody>
                    <a:bodyPr/>
                    <a:lstStyle/>
                    <a:p>
                      <a:pPr>
                        <a:lnSpc>
                          <a:spcPct val="110000"/>
                        </a:lnSpc>
                      </a:pPr>
                      <a:r>
                        <a:rPr lang="en-US" sz="1100" b="0">
                          <a:solidFill>
                            <a:srgbClr val="003353"/>
                          </a:solidFill>
                          <a:latin typeface="Arial" panose="020B0604020202020204" pitchFamily="34" charset="0"/>
                          <a:cs typeface="Arial" panose="020B0604020202020204" pitchFamily="34" charset="0"/>
                        </a:rPr>
                        <a:t>• 69% grade 1-2</a:t>
                      </a:r>
                    </a:p>
                    <a:p>
                      <a:pPr>
                        <a:lnSpc>
                          <a:spcPct val="110000"/>
                        </a:lnSpc>
                      </a:pPr>
                      <a:r>
                        <a:rPr lang="en-US" sz="1100" b="0">
                          <a:solidFill>
                            <a:srgbClr val="003353"/>
                          </a:solidFill>
                          <a:latin typeface="Arial" panose="020B0604020202020204" pitchFamily="34" charset="0"/>
                          <a:cs typeface="Arial" panose="020B0604020202020204" pitchFamily="34" charset="0"/>
                        </a:rPr>
                        <a:t>• 2% grade 3</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tc>
                  <a:txBody>
                    <a:bodyPr/>
                    <a:lstStyle/>
                    <a:p>
                      <a:pPr>
                        <a:lnSpc>
                          <a:spcPct val="110000"/>
                        </a:lnSpc>
                      </a:pPr>
                      <a:r>
                        <a:rPr lang="en-US" sz="1100" b="1" dirty="0">
                          <a:solidFill>
                            <a:srgbClr val="003353"/>
                          </a:solidFill>
                          <a:latin typeface="Arial" panose="020B0604020202020204" pitchFamily="34" charset="0"/>
                          <a:cs typeface="Arial" panose="020B0604020202020204" pitchFamily="34" charset="0"/>
                        </a:rPr>
                        <a:t>• 80% grade 1-2</a:t>
                      </a:r>
                    </a:p>
                    <a:p>
                      <a:pPr>
                        <a:lnSpc>
                          <a:spcPct val="110000"/>
                        </a:lnSpc>
                      </a:pPr>
                      <a:r>
                        <a:rPr lang="en-US" sz="1100" b="1" dirty="0">
                          <a:solidFill>
                            <a:srgbClr val="003353"/>
                          </a:solidFill>
                          <a:latin typeface="Arial" panose="020B0604020202020204" pitchFamily="34" charset="0"/>
                          <a:cs typeface="Arial" panose="020B0604020202020204" pitchFamily="34" charset="0"/>
                        </a:rPr>
                        <a:t>• 13% grade 3</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3FBFC"/>
                    </a:solidFill>
                  </a:tcPr>
                </a:tc>
                <a:extLst>
                  <a:ext uri="{0D108BD9-81ED-4DB2-BD59-A6C34878D82A}">
                    <a16:rowId xmlns:a16="http://schemas.microsoft.com/office/drawing/2014/main" val="4000767710"/>
                  </a:ext>
                </a:extLst>
              </a:tr>
              <a:tr h="491445">
                <a:tc>
                  <a:txBody>
                    <a:bodyPr/>
                    <a:lstStyle/>
                    <a:p>
                      <a:pPr>
                        <a:lnSpc>
                          <a:spcPct val="110000"/>
                        </a:lnSpc>
                      </a:pPr>
                      <a:r>
                        <a:rPr lang="en-US" sz="1100" b="0">
                          <a:solidFill>
                            <a:srgbClr val="003353"/>
                          </a:solidFill>
                          <a:latin typeface="Arial" panose="020B0604020202020204" pitchFamily="34" charset="0"/>
                          <a:cs typeface="Arial" panose="020B0604020202020204" pitchFamily="34" charset="0"/>
                        </a:rPr>
                        <a:t>NeoCARHP</a:t>
                      </a:r>
                    </a:p>
                    <a:p>
                      <a:pPr>
                        <a:lnSpc>
                          <a:spcPct val="110000"/>
                        </a:lnSpc>
                      </a:pPr>
                      <a:r>
                        <a:rPr lang="en-US" sz="1100" b="0" i="1">
                          <a:solidFill>
                            <a:srgbClr val="003353"/>
                          </a:solidFill>
                          <a:latin typeface="Arial" panose="020B0604020202020204" pitchFamily="34" charset="0"/>
                          <a:cs typeface="Arial" panose="020B0604020202020204" pitchFamily="34" charset="0"/>
                        </a:rPr>
                        <a:t>mix of taxanes q3wk – balanced b/n arms</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nSpc>
                          <a:spcPct val="110000"/>
                        </a:lnSpc>
                      </a:pPr>
                      <a:r>
                        <a:rPr lang="en-US" sz="1100" b="0" dirty="0">
                          <a:solidFill>
                            <a:srgbClr val="003353"/>
                          </a:solidFill>
                          <a:latin typeface="Arial" panose="020B0604020202020204" pitchFamily="34" charset="0"/>
                          <a:cs typeface="Arial" panose="020B0604020202020204" pitchFamily="34" charset="0"/>
                        </a:rPr>
                        <a:t>• 48% grade 1-2 neuropathy</a:t>
                      </a:r>
                    </a:p>
                    <a:p>
                      <a:pPr>
                        <a:lnSpc>
                          <a:spcPct val="110000"/>
                        </a:lnSpc>
                      </a:pPr>
                      <a:r>
                        <a:rPr lang="en-US" sz="1100" b="0" dirty="0">
                          <a:solidFill>
                            <a:srgbClr val="003353"/>
                          </a:solidFill>
                          <a:latin typeface="Arial" panose="020B0604020202020204" pitchFamily="34" charset="0"/>
                          <a:cs typeface="Arial" panose="020B0604020202020204" pitchFamily="34" charset="0"/>
                        </a:rPr>
                        <a:t>• 1% grade 3+</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nSpc>
                          <a:spcPct val="110000"/>
                        </a:lnSpc>
                      </a:pPr>
                      <a:r>
                        <a:rPr lang="en-US" sz="1100" b="0" dirty="0">
                          <a:solidFill>
                            <a:srgbClr val="003353"/>
                          </a:solidFill>
                          <a:latin typeface="Arial" panose="020B0604020202020204" pitchFamily="34" charset="0"/>
                          <a:cs typeface="Arial" panose="020B0604020202020204" pitchFamily="34" charset="0"/>
                        </a:rPr>
                        <a:t>• 44% grade 1-2</a:t>
                      </a:r>
                    </a:p>
                    <a:p>
                      <a:pPr>
                        <a:lnSpc>
                          <a:spcPct val="110000"/>
                        </a:lnSpc>
                      </a:pPr>
                      <a:r>
                        <a:rPr lang="en-US" sz="1100" b="0" dirty="0">
                          <a:solidFill>
                            <a:srgbClr val="003353"/>
                          </a:solidFill>
                          <a:latin typeface="Arial" panose="020B0604020202020204" pitchFamily="34" charset="0"/>
                          <a:cs typeface="Arial" panose="020B0604020202020204" pitchFamily="34" charset="0"/>
                        </a:rPr>
                        <a:t>• &lt;1% grade 3+</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3528293745"/>
                  </a:ext>
                </a:extLst>
              </a:tr>
            </a:tbl>
          </a:graphicData>
        </a:graphic>
      </p:graphicFrame>
      <p:sp>
        <p:nvSpPr>
          <p:cNvPr id="10" name="TextBox 9">
            <a:extLst>
              <a:ext uri="{FF2B5EF4-FFF2-40B4-BE49-F238E27FC236}">
                <a16:creationId xmlns:a16="http://schemas.microsoft.com/office/drawing/2014/main" id="{6FDCEA1F-2A41-E87E-765D-AC0E872B3960}"/>
              </a:ext>
            </a:extLst>
          </p:cNvPr>
          <p:cNvSpPr txBox="1"/>
          <p:nvPr/>
        </p:nvSpPr>
        <p:spPr>
          <a:xfrm>
            <a:off x="714375" y="949468"/>
            <a:ext cx="7886698" cy="300082"/>
          </a:xfrm>
          <a:prstGeom prst="rect">
            <a:avLst/>
          </a:prstGeom>
          <a:solidFill>
            <a:srgbClr val="003353"/>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ptos" panose="02110004020202020204"/>
                <a:ea typeface="+mn-ea"/>
                <a:cs typeface="+mn-cs"/>
              </a:rPr>
              <a:t>NON-NEUROPATHY:</a:t>
            </a:r>
          </a:p>
        </p:txBody>
      </p:sp>
      <p:sp>
        <p:nvSpPr>
          <p:cNvPr id="11" name="TextBox 10">
            <a:extLst>
              <a:ext uri="{FF2B5EF4-FFF2-40B4-BE49-F238E27FC236}">
                <a16:creationId xmlns:a16="http://schemas.microsoft.com/office/drawing/2014/main" id="{45E67CC9-7C83-51EB-BC66-92B7E11966BC}"/>
              </a:ext>
            </a:extLst>
          </p:cNvPr>
          <p:cNvSpPr txBox="1"/>
          <p:nvPr/>
        </p:nvSpPr>
        <p:spPr>
          <a:xfrm>
            <a:off x="714375" y="2822633"/>
            <a:ext cx="7886698" cy="300082"/>
          </a:xfrm>
          <a:prstGeom prst="rect">
            <a:avLst/>
          </a:prstGeom>
          <a:solidFill>
            <a:srgbClr val="003353"/>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ptos" panose="02110004020202020204"/>
                <a:ea typeface="+mn-ea"/>
                <a:cs typeface="+mn-cs"/>
              </a:rPr>
              <a:t>NEUROPATHY:</a:t>
            </a:r>
          </a:p>
        </p:txBody>
      </p:sp>
      <p:sp>
        <p:nvSpPr>
          <p:cNvPr id="2" name="TextBox 1">
            <a:extLst>
              <a:ext uri="{FF2B5EF4-FFF2-40B4-BE49-F238E27FC236}">
                <a16:creationId xmlns:a16="http://schemas.microsoft.com/office/drawing/2014/main" id="{4D8FF17F-4649-923E-E776-78B4605961E0}"/>
              </a:ext>
            </a:extLst>
          </p:cNvPr>
          <p:cNvSpPr txBox="1"/>
          <p:nvPr/>
        </p:nvSpPr>
        <p:spPr>
          <a:xfrm>
            <a:off x="6779172" y="4869656"/>
            <a:ext cx="3090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Ada Waks</a:t>
            </a:r>
          </a:p>
        </p:txBody>
      </p:sp>
    </p:spTree>
    <p:extLst>
      <p:ext uri="{BB962C8B-B14F-4D97-AF65-F5344CB8AC3E}">
        <p14:creationId xmlns:p14="http://schemas.microsoft.com/office/powerpoint/2010/main" val="403291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626D57-3A06-78E4-B35A-F4E81506E7E4}"/>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03421F6A-FB5A-45D3-0AFA-98BD98A8960D}"/>
              </a:ext>
            </a:extLst>
          </p:cNvPr>
          <p:cNvSpPr txBox="1"/>
          <p:nvPr/>
        </p:nvSpPr>
        <p:spPr>
          <a:xfrm>
            <a:off x="5417030" y="1752516"/>
            <a:ext cx="989176" cy="876289"/>
          </a:xfrm>
          <a:prstGeom prst="rect">
            <a:avLst/>
          </a:prstGeom>
          <a:solidFill>
            <a:srgbClr val="FFD08E"/>
          </a:solidFill>
          <a:ln>
            <a:noFill/>
          </a:ln>
        </p:spPr>
        <p:txBody>
          <a:bodyPr anchor="ctr">
            <a:no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pCR</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(ypT0/Tis ypN0)</a:t>
            </a:r>
          </a:p>
        </p:txBody>
      </p:sp>
      <p:sp>
        <p:nvSpPr>
          <p:cNvPr id="3" name="Title 2">
            <a:extLst>
              <a:ext uri="{FF2B5EF4-FFF2-40B4-BE49-F238E27FC236}">
                <a16:creationId xmlns:a16="http://schemas.microsoft.com/office/drawing/2014/main" id="{70BF2B08-3D4D-2AEF-E3BA-4E4022529513}"/>
              </a:ext>
            </a:extLst>
          </p:cNvPr>
          <p:cNvSpPr>
            <a:spLocks noGrp="1"/>
          </p:cNvSpPr>
          <p:nvPr>
            <p:ph type="title"/>
          </p:nvPr>
        </p:nvSpPr>
        <p:spPr>
          <a:xfrm>
            <a:off x="703798" y="125046"/>
            <a:ext cx="7886700" cy="994172"/>
          </a:xfrm>
        </p:spPr>
        <p:txBody>
          <a:bodyPr/>
          <a:lstStyle/>
          <a:p>
            <a:r>
              <a:rPr lang="en-US" sz="2400" dirty="0"/>
              <a:t>CompassHER2-pCR Secondary Endpoint:</a:t>
            </a:r>
            <a:br>
              <a:rPr lang="en-US" sz="2400" dirty="0"/>
            </a:br>
            <a:r>
              <a:rPr lang="en-US" sz="2400" dirty="0"/>
              <a:t>Largest-yet Demonstration of THP </a:t>
            </a:r>
            <a:r>
              <a:rPr lang="en-US" sz="2400" dirty="0" err="1"/>
              <a:t>pCR</a:t>
            </a:r>
            <a:r>
              <a:rPr lang="en-US" sz="2400" dirty="0"/>
              <a:t> Rates</a:t>
            </a:r>
          </a:p>
        </p:txBody>
      </p:sp>
      <p:sp>
        <p:nvSpPr>
          <p:cNvPr id="4" name="TextBox 3">
            <a:extLst>
              <a:ext uri="{FF2B5EF4-FFF2-40B4-BE49-F238E27FC236}">
                <a16:creationId xmlns:a16="http://schemas.microsoft.com/office/drawing/2014/main" id="{CB7122E0-6E48-9D89-14B4-077AB046FA87}"/>
              </a:ext>
            </a:extLst>
          </p:cNvPr>
          <p:cNvSpPr txBox="1"/>
          <p:nvPr/>
        </p:nvSpPr>
        <p:spPr>
          <a:xfrm>
            <a:off x="3358602" y="1720945"/>
            <a:ext cx="1550194" cy="2013165"/>
          </a:xfrm>
          <a:prstGeom prst="rect">
            <a:avLst/>
          </a:prstGeom>
          <a:solidFill>
            <a:schemeClr val="bg1">
              <a:lumMod val="95000"/>
            </a:schemeClr>
          </a:solidFill>
          <a:ln>
            <a:noFill/>
          </a:ln>
        </p:spPr>
        <p:txBody>
          <a:bodyPr tIns="68580" anchor="ctr">
            <a:noAutofit/>
          </a:bodyPr>
          <a:lstStyle/>
          <a:p>
            <a:pPr marL="0" marR="0" lvl="0" indent="0" algn="ctr" defTabSz="457189" rtl="0" eaLnBrk="0" fontAlgn="base" latinLnBrk="0" hangingPunct="0">
              <a:lnSpc>
                <a:spcPct val="100000"/>
              </a:lnSpc>
              <a:spcBef>
                <a:spcPts val="150"/>
              </a:spcBef>
              <a:spcAft>
                <a:spcPct val="0"/>
              </a:spcAft>
              <a:buClrTx/>
              <a:buSzTx/>
              <a:buFontTx/>
              <a:buNone/>
              <a:tabLst/>
              <a:defRPr/>
            </a:pPr>
            <a:r>
              <a:rPr kumimoji="0" lang="en-US" sz="1100" b="1" i="0" u="sng"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THP x 4 Cycles</a:t>
            </a:r>
          </a:p>
          <a:p>
            <a:pPr marL="0" marR="0" lvl="0" indent="0" algn="ctr" defTabSz="457189" rtl="0" eaLnBrk="0" fontAlgn="base" latinLnBrk="0" hangingPunct="0">
              <a:lnSpc>
                <a:spcPct val="100000"/>
              </a:lnSpc>
              <a:spcBef>
                <a:spcPts val="600"/>
              </a:spcBef>
              <a:spcAft>
                <a:spcPct val="0"/>
              </a:spcAft>
              <a:buClrTx/>
              <a:buSzTx/>
              <a:buFontTx/>
              <a:buNone/>
              <a:tabLst/>
              <a:defRPr/>
            </a:pPr>
            <a:r>
              <a:rPr kumimoji="0" lang="en-US" sz="11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paclitaxel </a:t>
            </a:r>
          </a:p>
          <a:p>
            <a:pPr marL="0" marR="0" lvl="0" indent="0" algn="ctr" defTabSz="457189" rtl="0" eaLnBrk="0" fontAlgn="base" latinLnBrk="0" hangingPunct="0">
              <a:lnSpc>
                <a:spcPct val="100000"/>
              </a:lnSpc>
              <a:spcBef>
                <a:spcPts val="600"/>
              </a:spcBef>
              <a:spcAft>
                <a:spcPct val="0"/>
              </a:spcAft>
              <a:buClrTx/>
              <a:buSzTx/>
              <a:buFontTx/>
              <a:buNone/>
              <a:tabLst/>
              <a:defRPr/>
            </a:pP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80 mg/m2 </a:t>
            </a:r>
            <a:r>
              <a:rPr kumimoji="0" lang="en-US" sz="1100" b="0" i="0" u="none" strike="noStrike" kern="1200" cap="none" spc="0" normalizeH="0" baseline="0" noProof="0" dirty="0" err="1">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qwk</a:t>
            </a: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x12</a:t>
            </a:r>
          </a:p>
          <a:p>
            <a:pPr marL="0" marR="0" lvl="0" indent="0" algn="ctr" defTabSz="457189" rtl="0" eaLnBrk="0" fontAlgn="base" latinLnBrk="0" hangingPunct="0">
              <a:lnSpc>
                <a:spcPct val="100000"/>
              </a:lnSpc>
              <a:spcBef>
                <a:spcPts val="600"/>
              </a:spcBef>
              <a:spcAft>
                <a:spcPct val="0"/>
              </a:spcAft>
              <a:buClrTx/>
              <a:buSzTx/>
              <a:buFontTx/>
              <a:buNone/>
              <a:tabLst/>
              <a:defRPr/>
            </a:pPr>
            <a:r>
              <a:rPr kumimoji="0" lang="en-US" sz="11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OR docetaxel</a:t>
            </a: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7189" rtl="0" eaLnBrk="0" fontAlgn="base" latinLnBrk="0" hangingPunct="0">
              <a:lnSpc>
                <a:spcPct val="100000"/>
              </a:lnSpc>
              <a:spcBef>
                <a:spcPts val="600"/>
              </a:spcBef>
              <a:spcAft>
                <a:spcPct val="0"/>
              </a:spcAft>
              <a:buClrTx/>
              <a:buSzTx/>
              <a:buFontTx/>
              <a:buNone/>
              <a:tabLst/>
              <a:defRPr/>
            </a:pP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75 mg/m2 q3 </a:t>
            </a:r>
            <a:r>
              <a:rPr kumimoji="0" lang="en-US" sz="1100" b="0" i="0" u="none" strike="noStrike" kern="1200" cap="none" spc="0" normalizeH="0" baseline="0" noProof="0" dirty="0" err="1">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wk</a:t>
            </a: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x4</a:t>
            </a:r>
          </a:p>
          <a:p>
            <a:pPr marL="0" marR="0" lvl="0" indent="0" algn="ctr" defTabSz="457189" rtl="0" eaLnBrk="0" fontAlgn="base" latinLnBrk="0" hangingPunct="0">
              <a:lnSpc>
                <a:spcPct val="100000"/>
              </a:lnSpc>
              <a:spcBef>
                <a:spcPts val="450"/>
              </a:spcBef>
              <a:spcAft>
                <a:spcPct val="0"/>
              </a:spcAft>
              <a:buClrTx/>
              <a:buSzTx/>
              <a:buFontTx/>
              <a:buNone/>
              <a:tabLst/>
              <a:defRPr/>
            </a:pP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COMBINED WITH</a:t>
            </a:r>
          </a:p>
          <a:p>
            <a:pPr marL="0" marR="0" lvl="0" indent="0" algn="ctr" defTabSz="457189" rtl="0" eaLnBrk="0" fontAlgn="base" latinLnBrk="0" hangingPunct="0">
              <a:lnSpc>
                <a:spcPct val="100000"/>
              </a:lnSpc>
              <a:spcBef>
                <a:spcPts val="150"/>
              </a:spcBef>
              <a:spcAft>
                <a:spcPct val="0"/>
              </a:spcAft>
              <a:buClrTx/>
              <a:buSzTx/>
              <a:buFontTx/>
              <a:buNone/>
              <a:tabLst/>
              <a:defRPr/>
            </a:pPr>
            <a:r>
              <a:rPr kumimoji="0" 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trastuzumab</a:t>
            </a: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(H)</a:t>
            </a:r>
          </a:p>
          <a:p>
            <a:pPr marL="0" marR="0" lvl="0" indent="0" algn="ctr" defTabSz="457189" rtl="0" eaLnBrk="0" fontAlgn="base" latinLnBrk="0" hangingPunct="0">
              <a:lnSpc>
                <a:spcPct val="100000"/>
              </a:lnSpc>
              <a:spcBef>
                <a:spcPts val="150"/>
              </a:spcBef>
              <a:spcAft>
                <a:spcPct val="0"/>
              </a:spcAft>
              <a:buClrTx/>
              <a:buSzTx/>
              <a:buFontTx/>
              <a:buNone/>
              <a:tabLst/>
              <a:defRPr/>
            </a:pPr>
            <a:r>
              <a:rPr kumimoji="0" 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&amp; </a:t>
            </a:r>
            <a:r>
              <a:rPr kumimoji="0" lang="en-US" sz="1050" b="1" i="0" u="none" strike="noStrike" kern="1200" cap="none" spc="0" normalizeH="0" baseline="0" noProof="0" dirty="0" err="1">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pertuzumab</a:t>
            </a:r>
            <a:r>
              <a:rPr kumimoji="0" 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(P)</a:t>
            </a:r>
          </a:p>
          <a:p>
            <a:pPr marL="0" marR="0" lvl="0" indent="0" algn="ctr" defTabSz="457189" rtl="0" eaLnBrk="0" fontAlgn="base" latinLnBrk="0" hangingPunct="0">
              <a:lnSpc>
                <a:spcPct val="100000"/>
              </a:lnSpc>
              <a:spcBef>
                <a:spcPts val="150"/>
              </a:spcBef>
              <a:spcAft>
                <a:spcPct val="0"/>
              </a:spcAft>
              <a:buClrTx/>
              <a:buSzTx/>
              <a:buFontTx/>
              <a:buNone/>
              <a:tabLst/>
              <a:defRPr/>
            </a:pP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q3 </a:t>
            </a:r>
            <a:r>
              <a:rPr kumimoji="0" lang="en-US" sz="1050" b="0" i="0" u="none" strike="noStrike" kern="1200" cap="none" spc="0" normalizeH="0" baseline="0" noProof="0" dirty="0" err="1">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wk</a:t>
            </a: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 x4</a:t>
            </a:r>
          </a:p>
        </p:txBody>
      </p:sp>
      <p:sp>
        <p:nvSpPr>
          <p:cNvPr id="5" name="TextBox 4">
            <a:extLst>
              <a:ext uri="{FF2B5EF4-FFF2-40B4-BE49-F238E27FC236}">
                <a16:creationId xmlns:a16="http://schemas.microsoft.com/office/drawing/2014/main" id="{B1109EA5-B582-C0BC-8F9C-4C7840F288B3}"/>
              </a:ext>
            </a:extLst>
          </p:cNvPr>
          <p:cNvSpPr txBox="1"/>
          <p:nvPr/>
        </p:nvSpPr>
        <p:spPr>
          <a:xfrm>
            <a:off x="6490974" y="1737803"/>
            <a:ext cx="1488650" cy="891000"/>
          </a:xfrm>
          <a:prstGeom prst="rect">
            <a:avLst/>
          </a:prstGeom>
          <a:solidFill>
            <a:srgbClr val="FFD08E"/>
          </a:solidFill>
          <a:ln>
            <a:noFill/>
          </a:ln>
        </p:spPr>
        <p:txBody>
          <a:bodyPr>
            <a:noAutofit/>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US" sz="300" b="1" i="0" u="none" strike="noStrike" kern="1200" cap="none" spc="0" normalizeH="0" baseline="0" noProof="0" dirty="0">
              <a:ln>
                <a:noFill/>
              </a:ln>
              <a:solidFill>
                <a:srgbClr val="000514"/>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189"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Complete 1 year HP</a:t>
            </a:r>
          </a:p>
          <a:p>
            <a:pPr marL="0" marR="0" lvl="0" indent="0" algn="l" defTabSz="457189"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Radiation and endocrine therapy </a:t>
            </a:r>
            <a:b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1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(if appropriate)</a:t>
            </a:r>
          </a:p>
        </p:txBody>
      </p:sp>
      <p:sp>
        <p:nvSpPr>
          <p:cNvPr id="6" name="TextBox 20">
            <a:extLst>
              <a:ext uri="{FF2B5EF4-FFF2-40B4-BE49-F238E27FC236}">
                <a16:creationId xmlns:a16="http://schemas.microsoft.com/office/drawing/2014/main" id="{FA54217A-3EBC-0A06-55C9-0FD8F05533B5}"/>
              </a:ext>
            </a:extLst>
          </p:cNvPr>
          <p:cNvSpPr txBox="1">
            <a:spLocks noChangeArrowheads="1"/>
          </p:cNvSpPr>
          <p:nvPr/>
        </p:nvSpPr>
        <p:spPr bwMode="auto">
          <a:xfrm>
            <a:off x="6490974" y="2708062"/>
            <a:ext cx="1488650" cy="594731"/>
          </a:xfrm>
          <a:prstGeom prst="rect">
            <a:avLst/>
          </a:prstGeom>
          <a:solidFill>
            <a:srgbClr val="3CABE3"/>
          </a:solidFill>
          <a:ln w="9525">
            <a:noFill/>
            <a:miter lim="800000"/>
            <a:headEnd/>
            <a:tailEnd/>
          </a:ln>
        </p:spPr>
        <p:txBody>
          <a:bodyPr anchor="ctr" anchorCtr="0">
            <a:no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ctr" defTabSz="685595" rtl="0" eaLnBrk="1" fontAlgn="auto" latinLnBrk="0" hangingPunct="1">
              <a:lnSpc>
                <a:spcPct val="100000"/>
              </a:lnSpc>
              <a:spcBef>
                <a:spcPct val="0"/>
              </a:spcBef>
              <a:spcAft>
                <a:spcPts val="0"/>
              </a:spcAft>
              <a:buClrTx/>
              <a:buSzTx/>
              <a:buFont typeface="Wingdings" pitchFamily="2" charset="2"/>
              <a:buNone/>
              <a:tabLst/>
              <a:defRPr/>
            </a:pPr>
            <a:r>
              <a:rPr kumimoji="0" lang="en-US" altLang="en-US" sz="9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Additional chemo and anti-HER2 therapy per treating physician </a:t>
            </a:r>
          </a:p>
        </p:txBody>
      </p:sp>
      <p:sp>
        <p:nvSpPr>
          <p:cNvPr id="7" name="TextBox 22527">
            <a:extLst>
              <a:ext uri="{FF2B5EF4-FFF2-40B4-BE49-F238E27FC236}">
                <a16:creationId xmlns:a16="http://schemas.microsoft.com/office/drawing/2014/main" id="{3DA68A3B-E83C-EF5B-D2CD-9D913863D3AA}"/>
              </a:ext>
            </a:extLst>
          </p:cNvPr>
          <p:cNvSpPr txBox="1">
            <a:spLocks noChangeArrowheads="1"/>
          </p:cNvSpPr>
          <p:nvPr/>
        </p:nvSpPr>
        <p:spPr bwMode="auto">
          <a:xfrm>
            <a:off x="3075886" y="1495157"/>
            <a:ext cx="21057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ctr" defTabSz="457189"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rPr>
              <a:t>Preoperative Phase</a:t>
            </a:r>
            <a:endParaRPr kumimoji="0" lang="en-US" altLang="en-US" sz="1200" b="0" i="0" u="none" strike="noStrike" kern="1200" cap="none" spc="0" normalizeH="0" baseline="30000" noProof="0" dirty="0">
              <a:ln>
                <a:noFill/>
              </a:ln>
              <a:solidFill>
                <a:srgbClr val="013568"/>
              </a:solidFill>
              <a:effectLst/>
              <a:uLnTx/>
              <a:uFillTx/>
              <a:latin typeface="Arial" panose="020B0604020202020204" pitchFamily="34" charset="0"/>
              <a:ea typeface="MS PGothic" panose="020B0600070205080204" pitchFamily="34" charset="-128"/>
              <a:cs typeface="+mn-cs"/>
            </a:endParaRPr>
          </a:p>
        </p:txBody>
      </p:sp>
      <p:sp>
        <p:nvSpPr>
          <p:cNvPr id="8" name="TextBox 22531">
            <a:extLst>
              <a:ext uri="{FF2B5EF4-FFF2-40B4-BE49-F238E27FC236}">
                <a16:creationId xmlns:a16="http://schemas.microsoft.com/office/drawing/2014/main" id="{057500C4-B7A5-424B-3C3E-B409B484678C}"/>
              </a:ext>
            </a:extLst>
          </p:cNvPr>
          <p:cNvSpPr txBox="1">
            <a:spLocks noChangeArrowheads="1"/>
          </p:cNvSpPr>
          <p:nvPr/>
        </p:nvSpPr>
        <p:spPr bwMode="auto">
          <a:xfrm>
            <a:off x="5417031" y="1446695"/>
            <a:ext cx="2559015" cy="257069"/>
          </a:xfrm>
          <a:prstGeom prst="rect">
            <a:avLst/>
          </a:prstGeom>
          <a:solidFill>
            <a:srgbClr val="FFD08E"/>
          </a:solidFill>
          <a:ln>
            <a:noFill/>
          </a:ln>
        </p:spPr>
        <p:txBody>
          <a:bodyPr wrap="square">
            <a:no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l" defTabSz="457189"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rPr>
              <a:t>ARM A: </a:t>
            </a:r>
            <a:r>
              <a:rPr kumimoji="0" lang="en-US" altLang="en-US" sz="1050" b="0" i="0" u="none" strike="noStrike" kern="1200" cap="none" spc="0" normalizeH="0" baseline="0" noProof="0" dirty="0" err="1">
                <a:ln>
                  <a:noFill/>
                </a:ln>
                <a:solidFill>
                  <a:srgbClr val="013568"/>
                </a:solidFill>
                <a:effectLst/>
                <a:uLnTx/>
                <a:uFillTx/>
                <a:latin typeface="Arial" panose="020B0604020202020204" pitchFamily="34" charset="0"/>
                <a:ea typeface="MS PGothic" panose="020B0600070205080204" pitchFamily="34" charset="-128"/>
                <a:cs typeface="+mn-cs"/>
              </a:rPr>
              <a:t>pCR</a:t>
            </a:r>
            <a:r>
              <a:rPr kumimoji="0" lang="en-US" alt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rPr>
              <a:t> (no invasive disease</a:t>
            </a:r>
            <a:r>
              <a:rPr kumimoji="0" lang="en-US" altLang="en-US" sz="90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rPr>
              <a:t>)</a:t>
            </a:r>
          </a:p>
        </p:txBody>
      </p:sp>
      <p:cxnSp>
        <p:nvCxnSpPr>
          <p:cNvPr id="9" name="Straight Arrow Connector 22534">
            <a:extLst>
              <a:ext uri="{FF2B5EF4-FFF2-40B4-BE49-F238E27FC236}">
                <a16:creationId xmlns:a16="http://schemas.microsoft.com/office/drawing/2014/main" id="{9AD57084-6087-FF03-F12F-8E31BDAD145B}"/>
              </a:ext>
            </a:extLst>
          </p:cNvPr>
          <p:cNvCxnSpPr>
            <a:cxnSpLocks/>
          </p:cNvCxnSpPr>
          <p:nvPr/>
        </p:nvCxnSpPr>
        <p:spPr bwMode="auto">
          <a:xfrm>
            <a:off x="2435478" y="2755963"/>
            <a:ext cx="329644"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22536">
            <a:extLst>
              <a:ext uri="{FF2B5EF4-FFF2-40B4-BE49-F238E27FC236}">
                <a16:creationId xmlns:a16="http://schemas.microsoft.com/office/drawing/2014/main" id="{3213A503-47D8-D472-B21F-674AFEB09BE3}"/>
              </a:ext>
            </a:extLst>
          </p:cNvPr>
          <p:cNvCxnSpPr>
            <a:cxnSpLocks/>
          </p:cNvCxnSpPr>
          <p:nvPr/>
        </p:nvCxnSpPr>
        <p:spPr bwMode="auto">
          <a:xfrm>
            <a:off x="3148487" y="2760284"/>
            <a:ext cx="164940"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22552">
            <a:extLst>
              <a:ext uri="{FF2B5EF4-FFF2-40B4-BE49-F238E27FC236}">
                <a16:creationId xmlns:a16="http://schemas.microsoft.com/office/drawing/2014/main" id="{4C6FCBC8-5BB1-39C3-EDD1-909B57511DD5}"/>
              </a:ext>
            </a:extLst>
          </p:cNvPr>
          <p:cNvCxnSpPr>
            <a:cxnSpLocks noChangeShapeType="1"/>
          </p:cNvCxnSpPr>
          <p:nvPr/>
        </p:nvCxnSpPr>
        <p:spPr bwMode="auto">
          <a:xfrm>
            <a:off x="6280300" y="2163428"/>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Content Placeholder 5">
            <a:extLst>
              <a:ext uri="{FF2B5EF4-FFF2-40B4-BE49-F238E27FC236}">
                <a16:creationId xmlns:a16="http://schemas.microsoft.com/office/drawing/2014/main" id="{228FD099-CC44-0473-A385-5C41B3BC2A18}"/>
              </a:ext>
            </a:extLst>
          </p:cNvPr>
          <p:cNvPicPr>
            <a:picLocks noChangeAspect="1" noChangeArrowheads="1"/>
          </p:cNvPicPr>
          <p:nvPr/>
        </p:nvPicPr>
        <p:blipFill>
          <a:blip r:embed="rId3"/>
          <a:srcRect/>
          <a:stretch/>
        </p:blipFill>
        <p:spPr bwMode="auto">
          <a:xfrm>
            <a:off x="8032086" y="63738"/>
            <a:ext cx="945612" cy="9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6D81A46-99C6-BA0E-2E2E-663CBA379ADC}"/>
              </a:ext>
            </a:extLst>
          </p:cNvPr>
          <p:cNvSpPr txBox="1"/>
          <p:nvPr/>
        </p:nvSpPr>
        <p:spPr>
          <a:xfrm rot="16200000">
            <a:off x="1950013" y="2596723"/>
            <a:ext cx="2013169" cy="261610"/>
          </a:xfrm>
          <a:prstGeom prst="rect">
            <a:avLst/>
          </a:prstGeom>
          <a:solidFill>
            <a:schemeClr val="bg1">
              <a:lumMod val="75000"/>
              <a:alpha val="88779"/>
            </a:schemeClr>
          </a:solidFill>
          <a:ln w="19050">
            <a:noFill/>
          </a:ln>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dirty="0">
                <a:ln>
                  <a:noFill/>
                </a:ln>
                <a:solidFill>
                  <a:srgbClr val="013568"/>
                </a:solidFill>
                <a:effectLst/>
                <a:uLnTx/>
                <a:uFillTx/>
                <a:latin typeface="Arial" panose="020B0604020202020204" pitchFamily="34" charset="0"/>
                <a:ea typeface="+mn-ea"/>
                <a:cs typeface="Arial" panose="020B0604020202020204" pitchFamily="34" charset="0"/>
              </a:rPr>
              <a:t>REGISTRATION</a:t>
            </a:r>
          </a:p>
        </p:txBody>
      </p:sp>
      <p:sp>
        <p:nvSpPr>
          <p:cNvPr id="15" name="TextBox 14">
            <a:extLst>
              <a:ext uri="{FF2B5EF4-FFF2-40B4-BE49-F238E27FC236}">
                <a16:creationId xmlns:a16="http://schemas.microsoft.com/office/drawing/2014/main" id="{F0ACF6B0-BA8E-2909-B327-3AA134E359A2}"/>
              </a:ext>
            </a:extLst>
          </p:cNvPr>
          <p:cNvSpPr txBox="1"/>
          <p:nvPr/>
        </p:nvSpPr>
        <p:spPr>
          <a:xfrm rot="16200000">
            <a:off x="4067148" y="2604633"/>
            <a:ext cx="2012731" cy="246221"/>
          </a:xfrm>
          <a:prstGeom prst="rect">
            <a:avLst/>
          </a:prstGeom>
          <a:solidFill>
            <a:schemeClr val="bg1">
              <a:lumMod val="75000"/>
              <a:alpha val="88779"/>
            </a:schemeClr>
          </a:solidFill>
          <a:ln w="19050">
            <a:noFill/>
          </a:ln>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0" normalizeH="0" baseline="0" noProof="0" dirty="0">
                <a:ln>
                  <a:noFill/>
                </a:ln>
                <a:solidFill>
                  <a:srgbClr val="013568"/>
                </a:solidFill>
                <a:effectLst/>
                <a:uLnTx/>
                <a:uFillTx/>
                <a:latin typeface="Arial" panose="020B0604020202020204" pitchFamily="34" charset="0"/>
                <a:ea typeface="+mn-ea"/>
                <a:cs typeface="Arial" panose="020B0604020202020204" pitchFamily="34" charset="0"/>
              </a:rPr>
              <a:t>SURGERY</a:t>
            </a:r>
          </a:p>
        </p:txBody>
      </p:sp>
      <p:cxnSp>
        <p:nvCxnSpPr>
          <p:cNvPr id="16" name="Straight Arrow Connector 22552">
            <a:extLst>
              <a:ext uri="{FF2B5EF4-FFF2-40B4-BE49-F238E27FC236}">
                <a16:creationId xmlns:a16="http://schemas.microsoft.com/office/drawing/2014/main" id="{19BC53FF-02BD-BC28-0CAD-E52027CC29EC}"/>
              </a:ext>
            </a:extLst>
          </p:cNvPr>
          <p:cNvCxnSpPr>
            <a:cxnSpLocks noChangeShapeType="1"/>
          </p:cNvCxnSpPr>
          <p:nvPr/>
        </p:nvCxnSpPr>
        <p:spPr bwMode="auto">
          <a:xfrm>
            <a:off x="5883530" y="3179390"/>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8">
            <a:extLst>
              <a:ext uri="{FF2B5EF4-FFF2-40B4-BE49-F238E27FC236}">
                <a16:creationId xmlns:a16="http://schemas.microsoft.com/office/drawing/2014/main" id="{77CEFAC6-29DD-FB27-D7FD-2DF77BFF8289}"/>
              </a:ext>
            </a:extLst>
          </p:cNvPr>
          <p:cNvSpPr txBox="1">
            <a:spLocks noChangeArrowheads="1"/>
          </p:cNvSpPr>
          <p:nvPr/>
        </p:nvSpPr>
        <p:spPr bwMode="auto">
          <a:xfrm>
            <a:off x="5436450" y="2701066"/>
            <a:ext cx="969756" cy="594731"/>
          </a:xfrm>
          <a:prstGeom prst="rect">
            <a:avLst/>
          </a:prstGeom>
          <a:solidFill>
            <a:srgbClr val="3CABE3"/>
          </a:solidFill>
          <a:ln w="9525">
            <a:noFill/>
            <a:miter lim="800000"/>
            <a:headEnd/>
            <a:tailEnd/>
          </a:ln>
        </p:spPr>
        <p:txBody>
          <a:bodyPr anchor="ctr">
            <a:no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ctr" defTabSz="457189"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050" b="1"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No </a:t>
            </a:r>
            <a:r>
              <a:rPr kumimoji="0" lang="en-US" altLang="en-US" sz="1050" b="1" i="0" u="none" strike="noStrike" kern="1200" cap="none" spc="0" normalizeH="0" baseline="0" noProof="0" dirty="0" err="1">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pCR</a:t>
            </a:r>
            <a:endParaRPr kumimoji="0" lang="en-US" altLang="en-US" sz="1050" b="1"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a:extLst>
              <a:ext uri="{FF2B5EF4-FFF2-40B4-BE49-F238E27FC236}">
                <a16:creationId xmlns:a16="http://schemas.microsoft.com/office/drawing/2014/main" id="{0E3B822B-6FFA-5C26-F3A1-40FF3B5FF925}"/>
              </a:ext>
            </a:extLst>
          </p:cNvPr>
          <p:cNvSpPr txBox="1"/>
          <p:nvPr/>
        </p:nvSpPr>
        <p:spPr>
          <a:xfrm>
            <a:off x="705882" y="1720945"/>
            <a:ext cx="1837553" cy="2013169"/>
          </a:xfrm>
          <a:prstGeom prst="rect">
            <a:avLst/>
          </a:prstGeom>
          <a:solidFill>
            <a:schemeClr val="bg1">
              <a:lumMod val="95000"/>
            </a:schemeClr>
          </a:solidFill>
          <a:ln>
            <a:noFill/>
          </a:ln>
        </p:spPr>
        <p:txBody>
          <a:bodyPr>
            <a:noAutofit/>
          </a:bodyPr>
          <a:lstStyle/>
          <a:p>
            <a:pPr marL="0" marR="0" lvl="0" indent="0" algn="l" defTabSz="457189"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Eligibility: *</a:t>
            </a:r>
          </a:p>
          <a:p>
            <a:pPr marL="0" marR="0" lvl="0" indent="0" algn="l" defTabSz="457189" rtl="0" eaLnBrk="0" fontAlgn="base" latinLnBrk="0" hangingPunct="0">
              <a:lnSpc>
                <a:spcPct val="100000"/>
              </a:lnSpc>
              <a:spcBef>
                <a:spcPts val="450"/>
              </a:spcBef>
              <a:spcAft>
                <a:spcPct val="0"/>
              </a:spcAft>
              <a:buClrTx/>
              <a:buSzTx/>
              <a:buFontTx/>
              <a:buNone/>
              <a:tabLst/>
              <a:defRPr/>
            </a:pPr>
            <a:r>
              <a:rPr kumimoji="0" 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Stage II or IIIA </a:t>
            </a:r>
            <a:br>
              <a:rPr kumimoji="0" 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HER2+ BC</a:t>
            </a:r>
            <a:endParaRPr kumimoji="0" lang="en-US" sz="6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US" sz="1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175022" marR="0" lvl="0" indent="-126206" algn="l" defTabSz="457189"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cN0 eligible if T ≥ 2 cm*</a:t>
            </a:r>
          </a:p>
          <a:p>
            <a:pPr marL="175022" marR="0" lvl="0" indent="-126206" algn="l" defTabSz="457189"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cN1-2 eligible, any </a:t>
            </a:r>
            <a:b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T1-3</a:t>
            </a:r>
          </a:p>
          <a:p>
            <a:pPr marL="175022" marR="0" lvl="0" indent="-126206" algn="l" defTabSz="457189"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rPr>
              <a:t>T4, N3 NOT eligible</a:t>
            </a:r>
          </a:p>
          <a:p>
            <a:pPr marL="128585" marR="0" lvl="0" indent="-128585" algn="l" defTabSz="457189"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128585" marR="0" lvl="0" indent="-128585" algn="l" defTabSz="457189"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22531">
            <a:extLst>
              <a:ext uri="{FF2B5EF4-FFF2-40B4-BE49-F238E27FC236}">
                <a16:creationId xmlns:a16="http://schemas.microsoft.com/office/drawing/2014/main" id="{90B87D0C-9AEB-51BA-5E8F-021D2A1AD9A1}"/>
              </a:ext>
            </a:extLst>
          </p:cNvPr>
          <p:cNvSpPr txBox="1">
            <a:spLocks noChangeArrowheads="1"/>
          </p:cNvSpPr>
          <p:nvPr/>
        </p:nvSpPr>
        <p:spPr bwMode="auto">
          <a:xfrm>
            <a:off x="7845812" y="170890"/>
            <a:ext cx="537213" cy="276999"/>
          </a:xfrm>
          <a:prstGeom prst="rect">
            <a:avLst/>
          </a:prstGeom>
          <a:solidFill>
            <a:srgbClr val="EEB5B2"/>
          </a:solidFill>
          <a:ln>
            <a:noFill/>
          </a:ln>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l" defTabSz="457189"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rPr>
              <a:t>pCR</a:t>
            </a:r>
            <a:endParaRPr kumimoji="0" lang="en-US" altLang="en-US" sz="1050" b="1" i="0" u="none" strike="noStrike" kern="1200" cap="none" spc="0" normalizeH="0" baseline="0" noProof="0" dirty="0">
              <a:ln>
                <a:noFill/>
              </a:ln>
              <a:solidFill>
                <a:srgbClr val="013568"/>
              </a:solidFill>
              <a:effectLst/>
              <a:uLnTx/>
              <a:uFillTx/>
              <a:latin typeface="Arial" panose="020B0604020202020204" pitchFamily="34" charset="0"/>
              <a:ea typeface="MS PGothic" panose="020B0600070205080204" pitchFamily="34" charset="-128"/>
              <a:cs typeface="+mn-cs"/>
            </a:endParaRPr>
          </a:p>
        </p:txBody>
      </p:sp>
      <p:sp>
        <p:nvSpPr>
          <p:cNvPr id="23" name="TextBox 31">
            <a:extLst>
              <a:ext uri="{FF2B5EF4-FFF2-40B4-BE49-F238E27FC236}">
                <a16:creationId xmlns:a16="http://schemas.microsoft.com/office/drawing/2014/main" id="{7075FCDC-0919-5C14-69D5-D58A8C399660}"/>
              </a:ext>
            </a:extLst>
          </p:cNvPr>
          <p:cNvSpPr txBox="1">
            <a:spLocks noChangeArrowheads="1"/>
          </p:cNvSpPr>
          <p:nvPr/>
        </p:nvSpPr>
        <p:spPr bwMode="auto">
          <a:xfrm>
            <a:off x="714375" y="4464529"/>
            <a:ext cx="8001000" cy="253916"/>
          </a:xfrm>
          <a:prstGeom prst="rect">
            <a:avLst/>
          </a:prstGeom>
          <a:solidFill>
            <a:srgbClr val="D8F6FF"/>
          </a:solidFill>
          <a:ln w="9525">
            <a:noFill/>
            <a:miter lim="800000"/>
            <a:headEnd/>
            <a:tailEnd/>
          </a:ln>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ctr" defTabSz="685595"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050" b="1" i="0" u="none" strike="noStrike" kern="1200" cap="none" spc="0" normalizeH="0" baseline="0" noProof="0" dirty="0">
                <a:ln>
                  <a:noFill/>
                </a:ln>
                <a:solidFill>
                  <a:srgbClr val="013568"/>
                </a:solidFill>
                <a:effectLst/>
                <a:uLnTx/>
                <a:uFillTx/>
                <a:latin typeface="Arial" panose="020B0604020202020204"/>
                <a:ea typeface="+mn-ea"/>
                <a:cs typeface="+mn-cs"/>
              </a:rPr>
              <a:t>Primary Objective</a:t>
            </a:r>
            <a:r>
              <a:rPr kumimoji="0" lang="en-US" altLang="en-US" sz="1050" b="0" i="0" u="none" strike="noStrike" kern="1200" cap="none" spc="0" normalizeH="0" baseline="0" noProof="0" dirty="0">
                <a:ln>
                  <a:noFill/>
                </a:ln>
                <a:solidFill>
                  <a:srgbClr val="013568"/>
                </a:solidFill>
                <a:effectLst/>
                <a:uLnTx/>
                <a:uFillTx/>
                <a:latin typeface="Arial" panose="020B0604020202020204"/>
                <a:ea typeface="+mn-ea"/>
                <a:cs typeface="+mn-cs"/>
              </a:rPr>
              <a:t>: determine if 3y RFS &gt;92% in Arm A</a:t>
            </a:r>
            <a:r>
              <a:rPr kumimoji="0" lang="en-US" altLang="en-US" sz="600" b="0" i="0" u="none" strike="noStrike" kern="1200" cap="none" spc="0" normalizeH="0" baseline="0" noProof="0" dirty="0">
                <a:ln>
                  <a:noFill/>
                </a:ln>
                <a:solidFill>
                  <a:srgbClr val="013568"/>
                </a:solidFill>
                <a:effectLst/>
                <a:uLnTx/>
                <a:uFillTx/>
                <a:latin typeface="Arial" panose="020B0604020202020204"/>
                <a:ea typeface="+mn-ea"/>
                <a:cs typeface="+mn-cs"/>
              </a:rPr>
              <a:t>, </a:t>
            </a:r>
            <a:r>
              <a:rPr kumimoji="0" lang="en-US" altLang="en-US" sz="1050" b="0" i="0" u="none" strike="noStrike" kern="1200" cap="none" spc="0" normalizeH="0" baseline="0" noProof="0" dirty="0">
                <a:ln>
                  <a:noFill/>
                </a:ln>
                <a:solidFill>
                  <a:srgbClr val="013568"/>
                </a:solidFill>
                <a:effectLst/>
                <a:uLnTx/>
                <a:uFillTx/>
                <a:latin typeface="Arial" panose="020B0604020202020204"/>
                <a:ea typeface="+mn-ea"/>
                <a:cs typeface="+mn-cs"/>
              </a:rPr>
              <a:t>separately for ER+/HER2+ and ER-/HER2+ cohorts</a:t>
            </a:r>
            <a:endParaRPr kumimoji="0" lang="en-US" altLang="en-US" sz="1050" b="0" i="0" u="none" strike="noStrike" kern="1200" cap="none" spc="0" normalizeH="0" baseline="30000" noProof="0" dirty="0">
              <a:ln>
                <a:noFill/>
              </a:ln>
              <a:solidFill>
                <a:srgbClr val="013568"/>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29677AA3-30DF-F878-9D11-BDA2B67FC9B2}"/>
              </a:ext>
            </a:extLst>
          </p:cNvPr>
          <p:cNvSpPr txBox="1"/>
          <p:nvPr/>
        </p:nvSpPr>
        <p:spPr>
          <a:xfrm>
            <a:off x="2097508" y="3790982"/>
            <a:ext cx="1718178"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N=2175</a:t>
            </a:r>
          </a:p>
        </p:txBody>
      </p:sp>
      <p:sp>
        <p:nvSpPr>
          <p:cNvPr id="25" name="TextBox 24">
            <a:extLst>
              <a:ext uri="{FF2B5EF4-FFF2-40B4-BE49-F238E27FC236}">
                <a16:creationId xmlns:a16="http://schemas.microsoft.com/office/drawing/2014/main" id="{6C7C89A3-CFEB-527D-6954-42ABFA9AC3C9}"/>
              </a:ext>
            </a:extLst>
          </p:cNvPr>
          <p:cNvSpPr txBox="1"/>
          <p:nvPr/>
        </p:nvSpPr>
        <p:spPr>
          <a:xfrm>
            <a:off x="777280" y="1429234"/>
            <a:ext cx="1718177"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 stage IIIA</a:t>
            </a:r>
          </a:p>
        </p:txBody>
      </p:sp>
      <p:sp>
        <p:nvSpPr>
          <p:cNvPr id="26" name="Rectangle 25">
            <a:extLst>
              <a:ext uri="{FF2B5EF4-FFF2-40B4-BE49-F238E27FC236}">
                <a16:creationId xmlns:a16="http://schemas.microsoft.com/office/drawing/2014/main" id="{0027663F-5D1D-7261-C8E1-E8BFD940A566}"/>
              </a:ext>
            </a:extLst>
          </p:cNvPr>
          <p:cNvSpPr/>
          <p:nvPr/>
        </p:nvSpPr>
        <p:spPr>
          <a:xfrm>
            <a:off x="703798" y="1720944"/>
            <a:ext cx="1837553" cy="2013169"/>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E9943A6-4C0D-23D8-43E8-0E79F6C1C446}"/>
              </a:ext>
            </a:extLst>
          </p:cNvPr>
          <p:cNvSpPr txBox="1"/>
          <p:nvPr/>
        </p:nvSpPr>
        <p:spPr>
          <a:xfrm>
            <a:off x="733474" y="3799744"/>
            <a:ext cx="1858082" cy="507831"/>
          </a:xfrm>
          <a:prstGeom prst="rect">
            <a:avLst/>
          </a:prstGeom>
          <a:noFill/>
        </p:spPr>
        <p:txBody>
          <a:bodyPr wrap="squar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3353"/>
                </a:solidFill>
                <a:effectLst/>
                <a:uLnTx/>
                <a:uFillTx/>
                <a:latin typeface="Arial" panose="020B0604020202020204"/>
                <a:ea typeface="+mn-ea"/>
                <a:cs typeface="Arial" panose="020B0604020202020204" pitchFamily="34" charset="0"/>
              </a:rPr>
              <a:t>*ER+ </a:t>
            </a:r>
            <a:r>
              <a:rPr kumimoji="0" lang="en-US" sz="900" b="0" i="0" u="none" strike="noStrike" kern="1200" cap="none" spc="0" normalizeH="0" baseline="0" noProof="0" dirty="0" err="1">
                <a:ln>
                  <a:noFill/>
                </a:ln>
                <a:solidFill>
                  <a:srgbClr val="003353"/>
                </a:solidFill>
                <a:effectLst/>
                <a:uLnTx/>
                <a:uFillTx/>
                <a:latin typeface="Arial" panose="020B0604020202020204"/>
                <a:ea typeface="+mn-ea"/>
                <a:cs typeface="Arial" panose="020B0604020202020204" pitchFamily="34" charset="0"/>
              </a:rPr>
              <a:t>cT</a:t>
            </a:r>
            <a:r>
              <a:rPr kumimoji="0" lang="en-US" sz="900" b="0" i="0" u="none" strike="noStrike" kern="1200" cap="none" spc="0" normalizeH="0" baseline="0" noProof="0" dirty="0">
                <a:ln>
                  <a:noFill/>
                </a:ln>
                <a:solidFill>
                  <a:srgbClr val="003353"/>
                </a:solidFill>
                <a:effectLst/>
                <a:uLnTx/>
                <a:uFillTx/>
                <a:latin typeface="Arial" panose="020B0604020202020204"/>
                <a:ea typeface="+mn-ea"/>
                <a:cs typeface="Arial" panose="020B0604020202020204" pitchFamily="34" charset="0"/>
              </a:rPr>
              <a:t> 2-3 cm, cN0 capped </a:t>
            </a:r>
            <a:br>
              <a:rPr kumimoji="0" lang="en-US" sz="900" b="0" i="0" u="none" strike="noStrike" kern="1200" cap="none" spc="0" normalizeH="0" baseline="0" noProof="0" dirty="0">
                <a:ln>
                  <a:noFill/>
                </a:ln>
                <a:solidFill>
                  <a:srgbClr val="003353"/>
                </a:solidFill>
                <a:effectLst/>
                <a:uLnTx/>
                <a:uFillTx/>
                <a:latin typeface="Arial" panose="020B0604020202020204"/>
                <a:ea typeface="+mn-ea"/>
                <a:cs typeface="Arial" panose="020B0604020202020204" pitchFamily="34" charset="0"/>
              </a:rPr>
            </a:br>
            <a:r>
              <a:rPr kumimoji="0" lang="en-US" sz="900" b="0" i="0" u="none" strike="noStrike" kern="1200" cap="none" spc="0" normalizeH="0" baseline="0" noProof="0" dirty="0">
                <a:ln>
                  <a:noFill/>
                </a:ln>
                <a:solidFill>
                  <a:srgbClr val="003353"/>
                </a:solidFill>
                <a:effectLst/>
                <a:uLnTx/>
                <a:uFillTx/>
                <a:latin typeface="Arial" panose="020B0604020202020204"/>
                <a:ea typeface="+mn-ea"/>
                <a:cs typeface="Arial" panose="020B0604020202020204" pitchFamily="34" charset="0"/>
              </a:rPr>
              <a:t>at 20% of study population</a:t>
            </a:r>
          </a:p>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3353"/>
                </a:solidFill>
                <a:effectLst/>
                <a:uLnTx/>
                <a:uFillTx/>
                <a:latin typeface="Arial" panose="020B0604020202020204"/>
                <a:ea typeface="+mn-ea"/>
                <a:cs typeface="Arial" panose="020B0604020202020204" pitchFamily="34" charset="0"/>
              </a:rPr>
              <a:t>ER+ defined as ≥1% ER+</a:t>
            </a:r>
          </a:p>
        </p:txBody>
      </p:sp>
      <p:sp>
        <p:nvSpPr>
          <p:cNvPr id="32" name="Rectangle 31">
            <a:extLst>
              <a:ext uri="{FF2B5EF4-FFF2-40B4-BE49-F238E27FC236}">
                <a16:creationId xmlns:a16="http://schemas.microsoft.com/office/drawing/2014/main" id="{191F7A1B-5BE5-31EF-3D1D-0EAD0368A35D}"/>
              </a:ext>
            </a:extLst>
          </p:cNvPr>
          <p:cNvSpPr/>
          <p:nvPr/>
        </p:nvSpPr>
        <p:spPr>
          <a:xfrm>
            <a:off x="3347839" y="1465210"/>
            <a:ext cx="1879604" cy="2268899"/>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22542">
            <a:extLst>
              <a:ext uri="{FF2B5EF4-FFF2-40B4-BE49-F238E27FC236}">
                <a16:creationId xmlns:a16="http://schemas.microsoft.com/office/drawing/2014/main" id="{6B0510FF-B3B9-6988-978F-75FCF416EFB3}"/>
              </a:ext>
            </a:extLst>
          </p:cNvPr>
          <p:cNvCxnSpPr>
            <a:cxnSpLocks/>
          </p:cNvCxnSpPr>
          <p:nvPr/>
        </p:nvCxnSpPr>
        <p:spPr bwMode="auto">
          <a:xfrm>
            <a:off x="4824904" y="2755963"/>
            <a:ext cx="199766"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22552">
            <a:extLst>
              <a:ext uri="{FF2B5EF4-FFF2-40B4-BE49-F238E27FC236}">
                <a16:creationId xmlns:a16="http://schemas.microsoft.com/office/drawing/2014/main" id="{D2368372-5E55-AC3B-1AAB-8F6C622730E3}"/>
              </a:ext>
            </a:extLst>
          </p:cNvPr>
          <p:cNvCxnSpPr>
            <a:cxnSpLocks noChangeShapeType="1"/>
          </p:cNvCxnSpPr>
          <p:nvPr/>
        </p:nvCxnSpPr>
        <p:spPr bwMode="auto">
          <a:xfrm>
            <a:off x="6292311" y="3020021"/>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18">
            <a:extLst>
              <a:ext uri="{FF2B5EF4-FFF2-40B4-BE49-F238E27FC236}">
                <a16:creationId xmlns:a16="http://schemas.microsoft.com/office/drawing/2014/main" id="{E0D4641B-1E63-1C60-B407-F65AC6C0515F}"/>
              </a:ext>
            </a:extLst>
          </p:cNvPr>
          <p:cNvSpPr txBox="1">
            <a:spLocks noChangeArrowheads="1"/>
          </p:cNvSpPr>
          <p:nvPr/>
        </p:nvSpPr>
        <p:spPr bwMode="auto">
          <a:xfrm>
            <a:off x="5436449" y="3341733"/>
            <a:ext cx="2539596" cy="414056"/>
          </a:xfrm>
          <a:prstGeom prst="rect">
            <a:avLst/>
          </a:prstGeom>
          <a:solidFill>
            <a:srgbClr val="3CABE3"/>
          </a:solidFill>
          <a:ln w="9525">
            <a:noFill/>
            <a:miter lim="800000"/>
            <a:headEnd/>
            <a:tailEnd/>
          </a:ln>
        </p:spPr>
        <p:txBody>
          <a:bodyPr anchor="ctr">
            <a:no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defRPr>
            </a:lvl9pPr>
          </a:lstStyle>
          <a:p>
            <a:pPr marL="0" marR="0" lvl="0" indent="0" algn="ctr" defTabSz="457189"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050" b="1"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ARM B: no </a:t>
            </a:r>
            <a:r>
              <a:rPr kumimoji="0" lang="en-US" altLang="en-US" sz="1050" b="1" i="0" u="none" strike="noStrike" kern="1200" cap="none" spc="0" normalizeH="0" baseline="0" noProof="0" dirty="0" err="1">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pCR</a:t>
            </a:r>
            <a:r>
              <a:rPr kumimoji="0" lang="en-US" altLang="en-US" sz="1050" b="1"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 </a:t>
            </a:r>
            <a:br>
              <a:rPr kumimoji="0" lang="en-US" altLang="en-US" sz="1050" b="1"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050" b="0" i="0" u="none" strike="noStrike" kern="1200" cap="none" spc="0" normalizeH="0" baseline="0" noProof="0" dirty="0">
                <a:ln>
                  <a:noFill/>
                </a:ln>
                <a:solidFill>
                  <a:srgbClr val="003353"/>
                </a:solidFill>
                <a:effectLst/>
                <a:uLnTx/>
                <a:uFillTx/>
                <a:latin typeface="Arial" panose="020B0604020202020204" pitchFamily="34" charset="0"/>
                <a:ea typeface="MS PGothic" panose="020B0600070205080204" pitchFamily="34" charset="-128"/>
                <a:cs typeface="Arial" panose="020B0604020202020204" pitchFamily="34" charset="0"/>
              </a:rPr>
              <a:t>(residual invasive disease)</a:t>
            </a:r>
          </a:p>
        </p:txBody>
      </p:sp>
      <p:cxnSp>
        <p:nvCxnSpPr>
          <p:cNvPr id="37" name="Straight Arrow Connector 22552">
            <a:extLst>
              <a:ext uri="{FF2B5EF4-FFF2-40B4-BE49-F238E27FC236}">
                <a16:creationId xmlns:a16="http://schemas.microsoft.com/office/drawing/2014/main" id="{2E8DDB2E-C8EC-0F2E-3102-D1B20ED1757A}"/>
              </a:ext>
            </a:extLst>
          </p:cNvPr>
          <p:cNvCxnSpPr>
            <a:cxnSpLocks noChangeShapeType="1"/>
          </p:cNvCxnSpPr>
          <p:nvPr/>
        </p:nvCxnSpPr>
        <p:spPr bwMode="auto">
          <a:xfrm>
            <a:off x="5227443" y="2370818"/>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22552">
            <a:extLst>
              <a:ext uri="{FF2B5EF4-FFF2-40B4-BE49-F238E27FC236}">
                <a16:creationId xmlns:a16="http://schemas.microsoft.com/office/drawing/2014/main" id="{33BBE01C-C646-A3FA-4452-955DFB4CF183}"/>
              </a:ext>
            </a:extLst>
          </p:cNvPr>
          <p:cNvCxnSpPr>
            <a:cxnSpLocks noChangeShapeType="1"/>
          </p:cNvCxnSpPr>
          <p:nvPr/>
        </p:nvCxnSpPr>
        <p:spPr bwMode="auto">
          <a:xfrm>
            <a:off x="5237615" y="2925514"/>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Oval 38">
            <a:extLst>
              <a:ext uri="{FF2B5EF4-FFF2-40B4-BE49-F238E27FC236}">
                <a16:creationId xmlns:a16="http://schemas.microsoft.com/office/drawing/2014/main" id="{95423E2F-E1FC-1BCD-B131-6E43B70666E2}"/>
              </a:ext>
            </a:extLst>
          </p:cNvPr>
          <p:cNvSpPr/>
          <p:nvPr/>
        </p:nvSpPr>
        <p:spPr>
          <a:xfrm>
            <a:off x="7842731" y="2107838"/>
            <a:ext cx="989175" cy="98917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Follow-up for recurrence and survival</a:t>
            </a:r>
          </a:p>
        </p:txBody>
      </p:sp>
      <p:cxnSp>
        <p:nvCxnSpPr>
          <p:cNvPr id="40" name="Straight Arrow Connector 22552">
            <a:extLst>
              <a:ext uri="{FF2B5EF4-FFF2-40B4-BE49-F238E27FC236}">
                <a16:creationId xmlns:a16="http://schemas.microsoft.com/office/drawing/2014/main" id="{E98B257C-02EE-D598-8B07-1D4A2CB88751}"/>
              </a:ext>
            </a:extLst>
          </p:cNvPr>
          <p:cNvCxnSpPr>
            <a:cxnSpLocks noChangeShapeType="1"/>
          </p:cNvCxnSpPr>
          <p:nvPr/>
        </p:nvCxnSpPr>
        <p:spPr bwMode="auto">
          <a:xfrm>
            <a:off x="7845812" y="2790045"/>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22552">
            <a:extLst>
              <a:ext uri="{FF2B5EF4-FFF2-40B4-BE49-F238E27FC236}">
                <a16:creationId xmlns:a16="http://schemas.microsoft.com/office/drawing/2014/main" id="{77256D67-FD27-6171-0169-56BAD3F53956}"/>
              </a:ext>
            </a:extLst>
          </p:cNvPr>
          <p:cNvCxnSpPr>
            <a:cxnSpLocks noChangeShapeType="1"/>
          </p:cNvCxnSpPr>
          <p:nvPr/>
        </p:nvCxnSpPr>
        <p:spPr bwMode="auto">
          <a:xfrm>
            <a:off x="7819594" y="2474330"/>
            <a:ext cx="198835" cy="0"/>
          </a:xfrm>
          <a:prstGeom prst="straightConnector1">
            <a:avLst/>
          </a:prstGeom>
          <a:noFill/>
          <a:ln w="38100" cap="rnd" algn="ctr">
            <a:solidFill>
              <a:srgbClr val="013568"/>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 Placeholder 10">
            <a:extLst>
              <a:ext uri="{FF2B5EF4-FFF2-40B4-BE49-F238E27FC236}">
                <a16:creationId xmlns:a16="http://schemas.microsoft.com/office/drawing/2014/main" id="{C96A14BA-A44A-8F3E-8648-EF314FBE988F}"/>
              </a:ext>
            </a:extLst>
          </p:cNvPr>
          <p:cNvSpPr txBox="1">
            <a:spLocks noChangeArrowheads="1"/>
          </p:cNvSpPr>
          <p:nvPr/>
        </p:nvSpPr>
        <p:spPr>
          <a:xfrm>
            <a:off x="7073375" y="4732248"/>
            <a:ext cx="1670107" cy="192274"/>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4"/>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9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Tung N et al ASCO 2025</a:t>
            </a:r>
            <a:endParaRPr kumimoji="0" lang="en-US" alt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5407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88D868D-E3BA-F0E5-0DFF-C5CC01BF16A4}"/>
              </a:ext>
            </a:extLst>
          </p:cNvPr>
          <p:cNvGraphicFramePr>
            <a:graphicFrameLocks/>
          </p:cNvGraphicFramePr>
          <p:nvPr>
            <p:extLst>
              <p:ext uri="{D42A27DB-BD31-4B8C-83A1-F6EECF244321}">
                <p14:modId xmlns:p14="http://schemas.microsoft.com/office/powerpoint/2010/main" val="3087180597"/>
              </p:ext>
            </p:extLst>
          </p:nvPr>
        </p:nvGraphicFramePr>
        <p:xfrm>
          <a:off x="-20285" y="0"/>
          <a:ext cx="9144000" cy="47114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5297CF6-4583-F504-ABA9-69D1D10D14E1}"/>
              </a:ext>
            </a:extLst>
          </p:cNvPr>
          <p:cNvSpPr txBox="1"/>
          <p:nvPr/>
        </p:nvSpPr>
        <p:spPr>
          <a:xfrm>
            <a:off x="415051" y="1296329"/>
            <a:ext cx="184731" cy="311624"/>
          </a:xfrm>
          <a:prstGeom prst="rect">
            <a:avLst/>
          </a:prstGeom>
          <a:noFill/>
        </p:spPr>
        <p:txBody>
          <a:bodyPr wrap="non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9F6AB39-2AA8-EE5E-1376-B147FD715403}"/>
              </a:ext>
            </a:extLst>
          </p:cNvPr>
          <p:cNvSpPr txBox="1"/>
          <p:nvPr/>
        </p:nvSpPr>
        <p:spPr>
          <a:xfrm>
            <a:off x="553599" y="4599158"/>
            <a:ext cx="1973617" cy="230832"/>
          </a:xfrm>
          <a:prstGeom prst="rect">
            <a:avLst/>
          </a:prstGeom>
          <a:noFill/>
        </p:spPr>
        <p:txBody>
          <a:bodyPr wrap="non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Patients receiving ≥1 THP dose</a:t>
            </a:r>
          </a:p>
        </p:txBody>
      </p:sp>
      <p:sp>
        <p:nvSpPr>
          <p:cNvPr id="9" name="TextBox 8">
            <a:extLst>
              <a:ext uri="{FF2B5EF4-FFF2-40B4-BE49-F238E27FC236}">
                <a16:creationId xmlns:a16="http://schemas.microsoft.com/office/drawing/2014/main" id="{9FFFC88A-D719-2D87-92A5-B21B39C32012}"/>
              </a:ext>
            </a:extLst>
          </p:cNvPr>
          <p:cNvSpPr txBox="1"/>
          <p:nvPr/>
        </p:nvSpPr>
        <p:spPr>
          <a:xfrm>
            <a:off x="6870416" y="795739"/>
            <a:ext cx="1989945" cy="1559979"/>
          </a:xfrm>
          <a:prstGeom prst="rect">
            <a:avLst/>
          </a:prstGeom>
          <a:solidFill>
            <a:schemeClr val="bg1">
              <a:lumMod val="8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ptos" panose="020B0004020202020204" pitchFamily="34" charset="0"/>
                <a:ea typeface="+mn-ea"/>
                <a:cs typeface="+mn-cs"/>
              </a:rPr>
              <a:t>TAXANES:</a:t>
            </a:r>
          </a:p>
          <a:p>
            <a:pPr marL="172641" marR="0" lvl="0" indent="-128588" algn="l" defTabSz="6858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Selected per investigator discretion</a:t>
            </a:r>
          </a:p>
          <a:p>
            <a:pPr marL="172641" marR="0" lvl="0" indent="-128588" algn="l" defTabSz="6858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63% weekly paclitaxel</a:t>
            </a:r>
          </a:p>
          <a:p>
            <a:pPr marL="172641" marR="0" lvl="0" indent="-128588" algn="l" defTabSz="6858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34% q3wk docetaxel</a:t>
            </a:r>
          </a:p>
          <a:p>
            <a:pPr marL="172641" marR="0" lvl="0" indent="-128588" algn="l" defTabSz="6858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Paclitaxel was associated with significantly higher </a:t>
            </a:r>
            <a:r>
              <a:rPr kumimoji="0" lang="en-US" sz="1125"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pCR</a:t>
            </a:r>
            <a:r>
              <a:rPr kumimoji="0" lang="en-US" sz="1125"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rate (vs docetaxel) </a:t>
            </a:r>
          </a:p>
        </p:txBody>
      </p:sp>
      <p:sp>
        <p:nvSpPr>
          <p:cNvPr id="3" name="Text Placeholder 10">
            <a:extLst>
              <a:ext uri="{FF2B5EF4-FFF2-40B4-BE49-F238E27FC236}">
                <a16:creationId xmlns:a16="http://schemas.microsoft.com/office/drawing/2014/main" id="{4E7C032C-8021-2D49-53CE-106BABDE37CD}"/>
              </a:ext>
            </a:extLst>
          </p:cNvPr>
          <p:cNvSpPr txBox="1">
            <a:spLocks noChangeArrowheads="1"/>
          </p:cNvSpPr>
          <p:nvPr/>
        </p:nvSpPr>
        <p:spPr>
          <a:xfrm>
            <a:off x="7314733" y="4732247"/>
            <a:ext cx="1428749" cy="213681"/>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4"/>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Tung N et al ASCO 2025</a:t>
            </a:r>
            <a:endParaRPr kumimoji="0" lang="en-US" alt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898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39B8CC-374C-5D61-35EB-22048D9393AF}"/>
              </a:ext>
            </a:extLst>
          </p:cNvPr>
          <p:cNvSpPr>
            <a:spLocks noGrp="1"/>
          </p:cNvSpPr>
          <p:nvPr>
            <p:ph sz="quarter" idx="13"/>
          </p:nvPr>
        </p:nvSpPr>
        <p:spPr>
          <a:xfrm>
            <a:off x="4551218" y="836579"/>
            <a:ext cx="4105773" cy="3860940"/>
          </a:xfrm>
          <a:solidFill>
            <a:srgbClr val="F3FBFC"/>
          </a:solidFill>
        </p:spPr>
        <p:txBody>
          <a:bodyPr lIns="137160" tIns="137160" rIns="137160" bIns="68580"/>
          <a:lstStyle/>
          <a:p>
            <a:r>
              <a:rPr lang="en-US" sz="1500" b="1" dirty="0"/>
              <a:t>For patients with stage II HER2+ breast cancer, neoadjuvant THP is possible alternative, but need to consider optimal duration of therapy (</a:t>
            </a:r>
            <a:r>
              <a:rPr lang="en-US" sz="1500" b="1" dirty="0">
                <a:solidFill>
                  <a:srgbClr val="FF0000"/>
                </a:solidFill>
              </a:rPr>
              <a:t>12 vs 18 </a:t>
            </a:r>
            <a:r>
              <a:rPr lang="en-US" sz="1500" b="1" dirty="0" err="1">
                <a:solidFill>
                  <a:srgbClr val="FF0000"/>
                </a:solidFill>
              </a:rPr>
              <a:t>wks</a:t>
            </a:r>
            <a:r>
              <a:rPr lang="en-US" sz="1500" b="1" dirty="0"/>
              <a:t>)</a:t>
            </a:r>
          </a:p>
          <a:p>
            <a:pPr marL="346472" lvl="1" indent="-217885">
              <a:lnSpc>
                <a:spcPct val="110000"/>
              </a:lnSpc>
              <a:spcBef>
                <a:spcPts val="600"/>
              </a:spcBef>
              <a:buClr>
                <a:srgbClr val="42C6FE"/>
              </a:buClr>
              <a:buFont typeface="Arial" panose="020B0604020202020204" pitchFamily="34" charset="0"/>
              <a:buChar char="•"/>
            </a:pPr>
            <a:r>
              <a:rPr lang="en-US" sz="1200" b="1" dirty="0"/>
              <a:t>Two</a:t>
            </a:r>
            <a:r>
              <a:rPr lang="en-US" sz="1200" dirty="0"/>
              <a:t> phase 3 RCTs in HER2+ EBC showing carbo doesn’t improve </a:t>
            </a:r>
            <a:r>
              <a:rPr lang="en-US" sz="1200" dirty="0" err="1"/>
              <a:t>pCR</a:t>
            </a:r>
            <a:r>
              <a:rPr lang="en-US" sz="1200" dirty="0"/>
              <a:t> rates in setting of 18 </a:t>
            </a:r>
            <a:r>
              <a:rPr lang="en-US" sz="1200" dirty="0" err="1"/>
              <a:t>wks</a:t>
            </a:r>
            <a:r>
              <a:rPr lang="en-US" sz="1200" dirty="0"/>
              <a:t> of therapy, and adds tox</a:t>
            </a:r>
          </a:p>
          <a:p>
            <a:pPr marL="346472" lvl="1" indent="-217885">
              <a:lnSpc>
                <a:spcPct val="110000"/>
              </a:lnSpc>
              <a:spcBef>
                <a:spcPts val="600"/>
              </a:spcBef>
              <a:buClr>
                <a:srgbClr val="42C6FE"/>
              </a:buClr>
              <a:buFont typeface="Arial" panose="020B0604020202020204" pitchFamily="34" charset="0"/>
              <a:buChar char="•"/>
            </a:pPr>
            <a:r>
              <a:rPr lang="en-US" sz="1200" dirty="0"/>
              <a:t>Multiple phase 2 trials show </a:t>
            </a:r>
            <a:r>
              <a:rPr lang="en-US" sz="1200" b="1" dirty="0"/>
              <a:t>excellent long-term outcomes </a:t>
            </a:r>
            <a:r>
              <a:rPr lang="en-US" sz="1200" dirty="0"/>
              <a:t>with </a:t>
            </a:r>
            <a:r>
              <a:rPr lang="en-US" sz="1200" dirty="0" err="1"/>
              <a:t>taxane</a:t>
            </a:r>
            <a:r>
              <a:rPr lang="en-US" sz="1200" dirty="0"/>
              <a:t> chemo alone in HER2+ EBC (APT, </a:t>
            </a:r>
            <a:r>
              <a:rPr lang="en-US" sz="1200" dirty="0" err="1"/>
              <a:t>DAPHNe</a:t>
            </a:r>
            <a:r>
              <a:rPr lang="en-US" sz="1200" dirty="0"/>
              <a:t>, WSG-ADAPT, </a:t>
            </a:r>
            <a:r>
              <a:rPr lang="en-US" sz="1200" dirty="0" err="1"/>
              <a:t>etc</a:t>
            </a:r>
            <a:r>
              <a:rPr lang="en-US" sz="1200" dirty="0"/>
              <a:t>)</a:t>
            </a:r>
          </a:p>
          <a:p>
            <a:pPr marL="346472" lvl="1" indent="-217885">
              <a:lnSpc>
                <a:spcPct val="110000"/>
              </a:lnSpc>
              <a:spcBef>
                <a:spcPts val="600"/>
              </a:spcBef>
              <a:buClr>
                <a:srgbClr val="42C6FE"/>
              </a:buClr>
              <a:buFont typeface="Arial" panose="020B0604020202020204" pitchFamily="34" charset="0"/>
              <a:buChar char="•"/>
            </a:pPr>
            <a:r>
              <a:rPr lang="en-US" sz="1200" i="1" dirty="0"/>
              <a:t>RFS/EFS data from CompassHER2-pCR, HELEN-006, and </a:t>
            </a:r>
            <a:r>
              <a:rPr lang="en-US" sz="1200" i="1" dirty="0" err="1"/>
              <a:t>NeoCARHP</a:t>
            </a:r>
            <a:r>
              <a:rPr lang="en-US" sz="1200" i="1" dirty="0"/>
              <a:t> are needed</a:t>
            </a:r>
            <a:endParaRPr lang="en-US" sz="1200" dirty="0"/>
          </a:p>
        </p:txBody>
      </p:sp>
      <p:sp useBgFill="1">
        <p:nvSpPr>
          <p:cNvPr id="3" name="Title 2">
            <a:extLst>
              <a:ext uri="{FF2B5EF4-FFF2-40B4-BE49-F238E27FC236}">
                <a16:creationId xmlns:a16="http://schemas.microsoft.com/office/drawing/2014/main" id="{EF421FA9-1D26-9988-1CDA-11B5A11247DA}"/>
              </a:ext>
            </a:extLst>
          </p:cNvPr>
          <p:cNvSpPr>
            <a:spLocks noGrp="1"/>
          </p:cNvSpPr>
          <p:nvPr>
            <p:ph type="title"/>
          </p:nvPr>
        </p:nvSpPr>
        <p:spPr>
          <a:xfrm>
            <a:off x="628650" y="273844"/>
            <a:ext cx="7443554" cy="383381"/>
          </a:xfrm>
        </p:spPr>
        <p:txBody>
          <a:bodyPr/>
          <a:lstStyle/>
          <a:p>
            <a:r>
              <a:rPr lang="en-US" dirty="0"/>
              <a:t>Summary</a:t>
            </a:r>
          </a:p>
        </p:txBody>
      </p:sp>
      <p:sp>
        <p:nvSpPr>
          <p:cNvPr id="4" name="Content Placeholder 1">
            <a:extLst>
              <a:ext uri="{FF2B5EF4-FFF2-40B4-BE49-F238E27FC236}">
                <a16:creationId xmlns:a16="http://schemas.microsoft.com/office/drawing/2014/main" id="{4196A4F9-5EF9-1453-A175-A75DA4BA3FD1}"/>
              </a:ext>
            </a:extLst>
          </p:cNvPr>
          <p:cNvSpPr txBox="1">
            <a:spLocks/>
          </p:cNvSpPr>
          <p:nvPr/>
        </p:nvSpPr>
        <p:spPr>
          <a:xfrm>
            <a:off x="628650" y="836580"/>
            <a:ext cx="3766622" cy="3860939"/>
          </a:xfrm>
          <a:prstGeom prst="rect">
            <a:avLst/>
          </a:prstGeom>
          <a:solidFill>
            <a:srgbClr val="F3FBFC"/>
          </a:solidFill>
        </p:spPr>
        <p:txBody>
          <a:bodyPr lIns="137160" tIns="137160" rIns="137160" bIns="137160"/>
          <a:lstStyle>
            <a:lvl1pPr marL="0" indent="0" algn="l" defTabSz="914400" rtl="0" eaLnBrk="1" latinLnBrk="0" hangingPunct="1">
              <a:lnSpc>
                <a:spcPct val="90000"/>
              </a:lnSpc>
              <a:spcBef>
                <a:spcPts val="1000"/>
              </a:spcBef>
              <a:buFontTx/>
              <a:buNone/>
              <a:defRPr sz="2800" kern="1200">
                <a:solidFill>
                  <a:srgbClr val="00335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rgbClr val="003353"/>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rgbClr val="00335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rgbClr val="003353"/>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rgbClr val="0033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5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For patients with stage III HER2+ breast cancer, neoadjuvant TCHP remains the standard</a:t>
            </a:r>
          </a:p>
          <a:p>
            <a:pPr marL="385763" marR="0" lvl="1" indent="-257175"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For patients who are older, with comorbidities, </a:t>
            </a:r>
            <a:r>
              <a:rPr kumimoji="0" lang="en-US" sz="120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etc</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 can consider dropping carbo on a case-by-case basis</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1CB28882-AC01-E969-E9D8-DF1B96FD33DB}"/>
              </a:ext>
            </a:extLst>
          </p:cNvPr>
          <p:cNvGrpSpPr/>
          <p:nvPr/>
        </p:nvGrpSpPr>
        <p:grpSpPr>
          <a:xfrm>
            <a:off x="1954880" y="2697345"/>
            <a:ext cx="989472" cy="968309"/>
            <a:chOff x="10582925" y="447798"/>
            <a:chExt cx="1252516" cy="1225727"/>
          </a:xfrm>
        </p:grpSpPr>
        <p:sp>
          <p:nvSpPr>
            <p:cNvPr id="6" name="Oval 5">
              <a:extLst>
                <a:ext uri="{FF2B5EF4-FFF2-40B4-BE49-F238E27FC236}">
                  <a16:creationId xmlns:a16="http://schemas.microsoft.com/office/drawing/2014/main" id="{E23C7E13-F8F4-1DE5-D5D7-EBB2DCA478F3}"/>
                </a:ext>
              </a:extLst>
            </p:cNvPr>
            <p:cNvSpPr/>
            <p:nvPr/>
          </p:nvSpPr>
          <p:spPr>
            <a:xfrm>
              <a:off x="10582925" y="447798"/>
              <a:ext cx="1252516" cy="1225727"/>
            </a:xfrm>
            <a:prstGeom prst="ellipse">
              <a:avLst/>
            </a:prstGeom>
            <a:solidFill>
              <a:srgbClr val="41B6E6">
                <a:alpha val="398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4EA5F70-9B7B-1167-AF78-AF76541BDD3C}"/>
                </a:ext>
              </a:extLst>
            </p:cNvPr>
            <p:cNvPicPr>
              <a:picLocks noChangeAspect="1"/>
            </p:cNvPicPr>
            <p:nvPr/>
          </p:nvPicPr>
          <p:blipFill>
            <a:blip r:embed="rId2"/>
            <a:srcRect/>
            <a:stretch/>
          </p:blipFill>
          <p:spPr>
            <a:xfrm>
              <a:off x="10915510" y="577155"/>
              <a:ext cx="617524" cy="896406"/>
            </a:xfrm>
            <a:prstGeom prst="rect">
              <a:avLst/>
            </a:prstGeom>
          </p:spPr>
        </p:pic>
      </p:grpSp>
    </p:spTree>
    <p:extLst>
      <p:ext uri="{BB962C8B-B14F-4D97-AF65-F5344CB8AC3E}">
        <p14:creationId xmlns:p14="http://schemas.microsoft.com/office/powerpoint/2010/main" val="114830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AA24B1-93FF-78F2-04EF-B8F142635DAB}"/>
              </a:ext>
            </a:extLst>
          </p:cNvPr>
          <p:cNvGraphicFramePr>
            <a:graphicFrameLocks noGrp="1"/>
          </p:cNvGraphicFramePr>
          <p:nvPr>
            <p:ph sz="quarter" idx="13"/>
          </p:nvPr>
        </p:nvGraphicFramePr>
        <p:xfrm>
          <a:off x="485775" y="757346"/>
          <a:ext cx="8172452" cy="3771900"/>
        </p:xfrm>
        <a:graphic>
          <a:graphicData uri="http://schemas.openxmlformats.org/drawingml/2006/table">
            <a:tbl>
              <a:tblPr firstRow="1" bandRow="1">
                <a:tableStyleId>{5C22544A-7EE6-4342-B048-85BDC9FD1C3A}</a:tableStyleId>
              </a:tblPr>
              <a:tblGrid>
                <a:gridCol w="2532598">
                  <a:extLst>
                    <a:ext uri="{9D8B030D-6E8A-4147-A177-3AD203B41FA5}">
                      <a16:colId xmlns:a16="http://schemas.microsoft.com/office/drawing/2014/main" val="3978333642"/>
                    </a:ext>
                  </a:extLst>
                </a:gridCol>
                <a:gridCol w="3037211">
                  <a:extLst>
                    <a:ext uri="{9D8B030D-6E8A-4147-A177-3AD203B41FA5}">
                      <a16:colId xmlns:a16="http://schemas.microsoft.com/office/drawing/2014/main" val="519243549"/>
                    </a:ext>
                  </a:extLst>
                </a:gridCol>
                <a:gridCol w="933794">
                  <a:extLst>
                    <a:ext uri="{9D8B030D-6E8A-4147-A177-3AD203B41FA5}">
                      <a16:colId xmlns:a16="http://schemas.microsoft.com/office/drawing/2014/main" val="3254327287"/>
                    </a:ext>
                  </a:extLst>
                </a:gridCol>
                <a:gridCol w="846695">
                  <a:extLst>
                    <a:ext uri="{9D8B030D-6E8A-4147-A177-3AD203B41FA5}">
                      <a16:colId xmlns:a16="http://schemas.microsoft.com/office/drawing/2014/main" val="641547079"/>
                    </a:ext>
                  </a:extLst>
                </a:gridCol>
                <a:gridCol w="822154">
                  <a:extLst>
                    <a:ext uri="{9D8B030D-6E8A-4147-A177-3AD203B41FA5}">
                      <a16:colId xmlns:a16="http://schemas.microsoft.com/office/drawing/2014/main" val="2892035315"/>
                    </a:ext>
                  </a:extLst>
                </a:gridCol>
              </a:tblGrid>
              <a:tr h="342900">
                <a:tc>
                  <a:txBody>
                    <a:bodyPr/>
                    <a:lstStyle/>
                    <a:p>
                      <a:endParaRPr lang="en-US" sz="1800"/>
                    </a:p>
                  </a:txBody>
                  <a:tcPr marL="68580" marR="68580" marT="34290" marB="34290"/>
                </a:tc>
                <a:tc>
                  <a:txBody>
                    <a:bodyPr/>
                    <a:lstStyle/>
                    <a:p>
                      <a:endParaRPr lang="en-US" sz="1800"/>
                    </a:p>
                  </a:txBody>
                  <a:tcPr marL="68580" marR="68580" marT="34290" marB="34290"/>
                </a:tc>
                <a:tc>
                  <a:txBody>
                    <a:bodyPr/>
                    <a:lstStyle/>
                    <a:p>
                      <a:r>
                        <a:rPr lang="en-US" sz="1800"/>
                        <a:t>Overall</a:t>
                      </a:r>
                    </a:p>
                  </a:txBody>
                  <a:tcPr marL="68580" marR="68580" marT="34290" marB="34290"/>
                </a:tc>
                <a:tc>
                  <a:txBody>
                    <a:bodyPr/>
                    <a:lstStyle/>
                    <a:p>
                      <a:r>
                        <a:rPr lang="en-US" sz="1800"/>
                        <a:t>HR-</a:t>
                      </a:r>
                    </a:p>
                  </a:txBody>
                  <a:tcPr marL="68580" marR="68580" marT="34290" marB="34290"/>
                </a:tc>
                <a:tc>
                  <a:txBody>
                    <a:bodyPr/>
                    <a:lstStyle/>
                    <a:p>
                      <a:r>
                        <a:rPr lang="en-US" sz="1800"/>
                        <a:t>HR+</a:t>
                      </a:r>
                    </a:p>
                  </a:txBody>
                  <a:tcPr marL="68580" marR="68580" marT="34290" marB="34290"/>
                </a:tc>
                <a:extLst>
                  <a:ext uri="{0D108BD9-81ED-4DB2-BD59-A6C34878D82A}">
                    <a16:rowId xmlns:a16="http://schemas.microsoft.com/office/drawing/2014/main" val="320237496"/>
                  </a:ext>
                </a:extLst>
              </a:tr>
              <a:tr h="342900">
                <a:tc rowSpan="4">
                  <a:txBody>
                    <a:bodyPr/>
                    <a:lstStyle/>
                    <a:p>
                      <a:r>
                        <a:rPr lang="en-US" sz="1800"/>
                        <a:t>Taxane-HP x12 wks</a:t>
                      </a:r>
                    </a:p>
                  </a:txBody>
                  <a:tcPr marL="68580" marR="68580" marT="34290" marB="34290"/>
                </a:tc>
                <a:tc>
                  <a:txBody>
                    <a:bodyPr/>
                    <a:lstStyle/>
                    <a:p>
                      <a:r>
                        <a:rPr lang="en-US" sz="1800"/>
                        <a:t>Tax-HP (CompassHER2-pCR)</a:t>
                      </a:r>
                    </a:p>
                  </a:txBody>
                  <a:tcPr marL="68580" marR="68580" marT="34290" marB="34290"/>
                </a:tc>
                <a:tc>
                  <a:txBody>
                    <a:bodyPr/>
                    <a:lstStyle/>
                    <a:p>
                      <a:r>
                        <a:rPr lang="en-US" sz="1800"/>
                        <a:t>44%</a:t>
                      </a:r>
                    </a:p>
                  </a:txBody>
                  <a:tcPr marL="68580" marR="68580" marT="34290" marB="34290"/>
                </a:tc>
                <a:tc>
                  <a:txBody>
                    <a:bodyPr/>
                    <a:lstStyle/>
                    <a:p>
                      <a:r>
                        <a:rPr lang="en-US" sz="1800"/>
                        <a:t>64%</a:t>
                      </a:r>
                    </a:p>
                  </a:txBody>
                  <a:tcPr marL="68580" marR="68580" marT="34290" marB="34290"/>
                </a:tc>
                <a:tc>
                  <a:txBody>
                    <a:bodyPr/>
                    <a:lstStyle/>
                    <a:p>
                      <a:r>
                        <a:rPr lang="en-US" sz="1800"/>
                        <a:t>33%</a:t>
                      </a:r>
                    </a:p>
                  </a:txBody>
                  <a:tcPr marL="68580" marR="68580" marT="34290" marB="34290"/>
                </a:tc>
                <a:extLst>
                  <a:ext uri="{0D108BD9-81ED-4DB2-BD59-A6C34878D82A}">
                    <a16:rowId xmlns:a16="http://schemas.microsoft.com/office/drawing/2014/main" val="3978725562"/>
                  </a:ext>
                </a:extLst>
              </a:tr>
              <a:tr h="342900">
                <a:tc vMerge="1">
                  <a:txBody>
                    <a:bodyPr/>
                    <a:lstStyle/>
                    <a:p>
                      <a:endParaRPr lang="en-US"/>
                    </a:p>
                  </a:txBody>
                  <a:tcPr/>
                </a:tc>
                <a:tc>
                  <a:txBody>
                    <a:bodyPr/>
                    <a:lstStyle/>
                    <a:p>
                      <a:r>
                        <a:rPr lang="en-US" sz="1800"/>
                        <a:t>THP (DAPHNe)</a:t>
                      </a:r>
                    </a:p>
                  </a:txBody>
                  <a:tcPr marL="68580" marR="68580" marT="34290" marB="34290"/>
                </a:tc>
                <a:tc>
                  <a:txBody>
                    <a:bodyPr/>
                    <a:lstStyle/>
                    <a:p>
                      <a:r>
                        <a:rPr lang="en-US" sz="1800"/>
                        <a:t>57%</a:t>
                      </a:r>
                    </a:p>
                  </a:txBody>
                  <a:tcPr marL="68580" marR="68580" marT="34290" marB="34290"/>
                </a:tc>
                <a:tc>
                  <a:txBody>
                    <a:bodyPr/>
                    <a:lstStyle/>
                    <a:p>
                      <a:r>
                        <a:rPr lang="en-US" sz="1800"/>
                        <a:t>85%</a:t>
                      </a:r>
                    </a:p>
                  </a:txBody>
                  <a:tcPr marL="68580" marR="68580" marT="34290" marB="34290"/>
                </a:tc>
                <a:tc>
                  <a:txBody>
                    <a:bodyPr/>
                    <a:lstStyle/>
                    <a:p>
                      <a:r>
                        <a:rPr lang="en-US" sz="1800"/>
                        <a:t>42%</a:t>
                      </a:r>
                    </a:p>
                  </a:txBody>
                  <a:tcPr marL="68580" marR="68580" marT="34290" marB="34290"/>
                </a:tc>
                <a:extLst>
                  <a:ext uri="{0D108BD9-81ED-4DB2-BD59-A6C34878D82A}">
                    <a16:rowId xmlns:a16="http://schemas.microsoft.com/office/drawing/2014/main" val="3450641876"/>
                  </a:ext>
                </a:extLst>
              </a:tr>
              <a:tr h="342900">
                <a:tc vMerge="1">
                  <a:txBody>
                    <a:bodyPr/>
                    <a:lstStyle/>
                    <a:p>
                      <a:endParaRPr lang="en-US"/>
                    </a:p>
                  </a:txBody>
                  <a:tcPr/>
                </a:tc>
                <a:tc>
                  <a:txBody>
                    <a:bodyPr/>
                    <a:lstStyle/>
                    <a:p>
                      <a:r>
                        <a:rPr lang="en-US" sz="1800"/>
                        <a:t>THP (WSG-TP-II)</a:t>
                      </a:r>
                    </a:p>
                  </a:txBody>
                  <a:tcPr marL="68580" marR="68580" marT="34290" marB="34290"/>
                </a:tc>
                <a:tc>
                  <a:txBody>
                    <a:bodyPr/>
                    <a:lstStyle/>
                    <a:p>
                      <a:r>
                        <a:rPr lang="en-US" sz="1800"/>
                        <a:t>-</a:t>
                      </a:r>
                    </a:p>
                  </a:txBody>
                  <a:tcPr marL="68580" marR="68580" marT="34290" marB="34290"/>
                </a:tc>
                <a:tc>
                  <a:txBody>
                    <a:bodyPr/>
                    <a:lstStyle/>
                    <a:p>
                      <a:r>
                        <a:rPr lang="en-US" sz="1800"/>
                        <a:t>-</a:t>
                      </a:r>
                    </a:p>
                  </a:txBody>
                  <a:tcPr marL="68580" marR="68580" marT="34290" marB="34290"/>
                </a:tc>
                <a:tc>
                  <a:txBody>
                    <a:bodyPr/>
                    <a:lstStyle/>
                    <a:p>
                      <a:r>
                        <a:rPr lang="en-US" sz="1800"/>
                        <a:t>56%</a:t>
                      </a:r>
                    </a:p>
                  </a:txBody>
                  <a:tcPr marL="68580" marR="68580" marT="34290" marB="34290"/>
                </a:tc>
                <a:extLst>
                  <a:ext uri="{0D108BD9-81ED-4DB2-BD59-A6C34878D82A}">
                    <a16:rowId xmlns:a16="http://schemas.microsoft.com/office/drawing/2014/main" val="3561929713"/>
                  </a:ext>
                </a:extLst>
              </a:tr>
              <a:tr h="342900">
                <a:tc vMerge="1">
                  <a:txBody>
                    <a:bodyPr/>
                    <a:lstStyle/>
                    <a:p>
                      <a:endParaRPr lang="en-US"/>
                    </a:p>
                  </a:txBody>
                  <a:tcPr/>
                </a:tc>
                <a:tc>
                  <a:txBody>
                    <a:bodyPr/>
                    <a:lstStyle/>
                    <a:p>
                      <a:r>
                        <a:rPr lang="en-US" sz="1800"/>
                        <a:t>DHP (NeoSphere)</a:t>
                      </a:r>
                    </a:p>
                  </a:txBody>
                  <a:tcPr marL="68580" marR="68580" marT="34290" marB="34290"/>
                </a:tc>
                <a:tc>
                  <a:txBody>
                    <a:bodyPr/>
                    <a:lstStyle/>
                    <a:p>
                      <a:r>
                        <a:rPr lang="en-US" sz="1800"/>
                        <a:t>39%</a:t>
                      </a:r>
                    </a:p>
                  </a:txBody>
                  <a:tcPr marL="68580" marR="68580" marT="34290" marB="34290"/>
                </a:tc>
                <a:tc>
                  <a:txBody>
                    <a:bodyPr/>
                    <a:lstStyle/>
                    <a:p>
                      <a:r>
                        <a:rPr lang="en-US" sz="1800"/>
                        <a:t>-</a:t>
                      </a:r>
                    </a:p>
                  </a:txBody>
                  <a:tcPr marL="68580" marR="68580" marT="34290" marB="34290"/>
                </a:tc>
                <a:tc>
                  <a:txBody>
                    <a:bodyPr/>
                    <a:lstStyle/>
                    <a:p>
                      <a:r>
                        <a:rPr lang="en-US" sz="1800"/>
                        <a:t>-</a:t>
                      </a:r>
                    </a:p>
                  </a:txBody>
                  <a:tcPr marL="68580" marR="68580" marT="34290" marB="34290"/>
                </a:tc>
                <a:extLst>
                  <a:ext uri="{0D108BD9-81ED-4DB2-BD59-A6C34878D82A}">
                    <a16:rowId xmlns:a16="http://schemas.microsoft.com/office/drawing/2014/main" val="4282251928"/>
                  </a:ext>
                </a:extLst>
              </a:tr>
              <a:tr h="342900">
                <a:tc rowSpan="2">
                  <a:txBody>
                    <a:bodyPr/>
                    <a:lstStyle/>
                    <a:p>
                      <a:r>
                        <a:rPr lang="en-US" sz="1800"/>
                        <a:t>Taxane-HP x18 wks</a:t>
                      </a:r>
                    </a:p>
                  </a:txBody>
                  <a:tcPr marL="68580" marR="68580" marT="34290" marB="34290"/>
                </a:tc>
                <a:tc>
                  <a:txBody>
                    <a:bodyPr/>
                    <a:lstStyle/>
                    <a:p>
                      <a:r>
                        <a:rPr lang="en-US" sz="1800"/>
                        <a:t>nab-THP (HELEN006)</a:t>
                      </a:r>
                    </a:p>
                  </a:txBody>
                  <a:tcPr marL="68580" marR="68580" marT="34290" marB="34290"/>
                </a:tc>
                <a:tc>
                  <a:txBody>
                    <a:bodyPr/>
                    <a:lstStyle/>
                    <a:p>
                      <a:r>
                        <a:rPr lang="en-US" sz="1800"/>
                        <a:t>66%</a:t>
                      </a:r>
                    </a:p>
                  </a:txBody>
                  <a:tcPr marL="68580" marR="68580" marT="34290" marB="34290"/>
                </a:tc>
                <a:tc>
                  <a:txBody>
                    <a:bodyPr/>
                    <a:lstStyle/>
                    <a:p>
                      <a:r>
                        <a:rPr lang="en-US" sz="1800"/>
                        <a:t>86%</a:t>
                      </a:r>
                    </a:p>
                  </a:txBody>
                  <a:tcPr marL="68580" marR="68580" marT="34290" marB="34290"/>
                </a:tc>
                <a:tc>
                  <a:txBody>
                    <a:bodyPr/>
                    <a:lstStyle/>
                    <a:p>
                      <a:r>
                        <a:rPr lang="en-US" sz="1800"/>
                        <a:t>53%</a:t>
                      </a:r>
                    </a:p>
                  </a:txBody>
                  <a:tcPr marL="68580" marR="68580" marT="34290" marB="34290"/>
                </a:tc>
                <a:extLst>
                  <a:ext uri="{0D108BD9-81ED-4DB2-BD59-A6C34878D82A}">
                    <a16:rowId xmlns:a16="http://schemas.microsoft.com/office/drawing/2014/main" val="183975011"/>
                  </a:ext>
                </a:extLst>
              </a:tr>
              <a:tr h="342900">
                <a:tc vMerge="1">
                  <a:txBody>
                    <a:bodyPr/>
                    <a:lstStyle/>
                    <a:p>
                      <a:endParaRPr lang="en-US"/>
                    </a:p>
                  </a:txBody>
                  <a:tcPr/>
                </a:tc>
                <a:tc>
                  <a:txBody>
                    <a:bodyPr/>
                    <a:lstStyle/>
                    <a:p>
                      <a:r>
                        <a:rPr lang="en-US" sz="1800"/>
                        <a:t>Tax-HP (NeoCARHP)</a:t>
                      </a:r>
                    </a:p>
                  </a:txBody>
                  <a:tcPr marL="68580" marR="68580" marT="34290" marB="34290"/>
                </a:tc>
                <a:tc>
                  <a:txBody>
                    <a:bodyPr/>
                    <a:lstStyle/>
                    <a:p>
                      <a:r>
                        <a:rPr lang="en-US" sz="1800"/>
                        <a:t>64%</a:t>
                      </a:r>
                    </a:p>
                  </a:txBody>
                  <a:tcPr marL="68580" marR="68580" marT="34290" marB="34290"/>
                </a:tc>
                <a:tc>
                  <a:txBody>
                    <a:bodyPr/>
                    <a:lstStyle/>
                    <a:p>
                      <a:r>
                        <a:rPr lang="en-US" sz="1800"/>
                        <a:t>78%</a:t>
                      </a:r>
                    </a:p>
                  </a:txBody>
                  <a:tcPr marL="68580" marR="68580" marT="34290" marB="34290"/>
                </a:tc>
                <a:tc>
                  <a:txBody>
                    <a:bodyPr/>
                    <a:lstStyle/>
                    <a:p>
                      <a:r>
                        <a:rPr lang="en-US" sz="1800"/>
                        <a:t>56%</a:t>
                      </a:r>
                    </a:p>
                  </a:txBody>
                  <a:tcPr marL="68580" marR="68580" marT="34290" marB="34290"/>
                </a:tc>
                <a:extLst>
                  <a:ext uri="{0D108BD9-81ED-4DB2-BD59-A6C34878D82A}">
                    <a16:rowId xmlns:a16="http://schemas.microsoft.com/office/drawing/2014/main" val="881092621"/>
                  </a:ext>
                </a:extLst>
              </a:tr>
              <a:tr h="342900">
                <a:tc rowSpan="4">
                  <a:txBody>
                    <a:bodyPr/>
                    <a:lstStyle/>
                    <a:p>
                      <a:r>
                        <a:rPr lang="en-US" sz="1800"/>
                        <a:t>Taxane-Cb-HP x18 wks</a:t>
                      </a:r>
                    </a:p>
                  </a:txBody>
                  <a:tcPr marL="68580" marR="68580" marT="34290" marB="34290"/>
                </a:tc>
                <a:tc>
                  <a:txBody>
                    <a:bodyPr/>
                    <a:lstStyle/>
                    <a:p>
                      <a:r>
                        <a:rPr lang="en-US" sz="1800"/>
                        <a:t>DCbHP (TRYPHAENA)</a:t>
                      </a:r>
                    </a:p>
                  </a:txBody>
                  <a:tcPr marL="68580" marR="68580" marT="34290" marB="34290"/>
                </a:tc>
                <a:tc>
                  <a:txBody>
                    <a:bodyPr/>
                    <a:lstStyle/>
                    <a:p>
                      <a:r>
                        <a:rPr lang="en-US" sz="1800"/>
                        <a:t>52%</a:t>
                      </a:r>
                    </a:p>
                  </a:txBody>
                  <a:tcPr marL="68580" marR="68580" marT="34290" marB="34290"/>
                </a:tc>
                <a:tc>
                  <a:txBody>
                    <a:bodyPr/>
                    <a:lstStyle/>
                    <a:p>
                      <a:r>
                        <a:rPr lang="en-US" sz="1800"/>
                        <a:t>-</a:t>
                      </a:r>
                    </a:p>
                  </a:txBody>
                  <a:tcPr marL="68580" marR="68580" marT="34290" marB="34290"/>
                </a:tc>
                <a:tc>
                  <a:txBody>
                    <a:bodyPr/>
                    <a:lstStyle/>
                    <a:p>
                      <a:r>
                        <a:rPr lang="en-US" sz="1800"/>
                        <a:t>-</a:t>
                      </a:r>
                    </a:p>
                  </a:txBody>
                  <a:tcPr marL="68580" marR="68580" marT="34290" marB="34290"/>
                </a:tc>
                <a:extLst>
                  <a:ext uri="{0D108BD9-81ED-4DB2-BD59-A6C34878D82A}">
                    <a16:rowId xmlns:a16="http://schemas.microsoft.com/office/drawing/2014/main" val="3610002986"/>
                  </a:ext>
                </a:extLst>
              </a:tr>
              <a:tr h="342900">
                <a:tc vMerge="1">
                  <a:txBody>
                    <a:bodyPr/>
                    <a:lstStyle/>
                    <a:p>
                      <a:endParaRPr lang="en-US"/>
                    </a:p>
                  </a:txBody>
                  <a:tcPr/>
                </a:tc>
                <a:tc>
                  <a:txBody>
                    <a:bodyPr/>
                    <a:lstStyle/>
                    <a:p>
                      <a:r>
                        <a:rPr lang="en-US" sz="1800"/>
                        <a:t>DCbHP (KRISTINE)</a:t>
                      </a:r>
                    </a:p>
                  </a:txBody>
                  <a:tcPr marL="68580" marR="68580" marT="34290" marB="34290"/>
                </a:tc>
                <a:tc>
                  <a:txBody>
                    <a:bodyPr/>
                    <a:lstStyle/>
                    <a:p>
                      <a:r>
                        <a:rPr lang="en-US" sz="1800"/>
                        <a:t>56%</a:t>
                      </a:r>
                    </a:p>
                  </a:txBody>
                  <a:tcPr marL="68580" marR="68580" marT="34290" marB="34290"/>
                </a:tc>
                <a:tc>
                  <a:txBody>
                    <a:bodyPr/>
                    <a:lstStyle/>
                    <a:p>
                      <a:r>
                        <a:rPr lang="en-US" sz="1800"/>
                        <a:t>73%</a:t>
                      </a:r>
                    </a:p>
                  </a:txBody>
                  <a:tcPr marL="68580" marR="68580" marT="34290" marB="34290"/>
                </a:tc>
                <a:tc>
                  <a:txBody>
                    <a:bodyPr/>
                    <a:lstStyle/>
                    <a:p>
                      <a:r>
                        <a:rPr lang="en-US" sz="1800"/>
                        <a:t>44%</a:t>
                      </a:r>
                    </a:p>
                  </a:txBody>
                  <a:tcPr marL="68580" marR="68580" marT="34290" marB="34290"/>
                </a:tc>
                <a:extLst>
                  <a:ext uri="{0D108BD9-81ED-4DB2-BD59-A6C34878D82A}">
                    <a16:rowId xmlns:a16="http://schemas.microsoft.com/office/drawing/2014/main" val="2450206546"/>
                  </a:ext>
                </a:extLst>
              </a:tr>
              <a:tr h="342900">
                <a:tc vMerge="1">
                  <a:txBody>
                    <a:bodyPr/>
                    <a:lstStyle/>
                    <a:p>
                      <a:endParaRPr lang="en-US"/>
                    </a:p>
                  </a:txBody>
                  <a:tcPr/>
                </a:tc>
                <a:tc>
                  <a:txBody>
                    <a:bodyPr/>
                    <a:lstStyle/>
                    <a:p>
                      <a:r>
                        <a:rPr lang="en-US" sz="1800"/>
                        <a:t>DCbHP (HELEN006)</a:t>
                      </a:r>
                    </a:p>
                  </a:txBody>
                  <a:tcPr marL="68580" marR="68580" marT="34290" marB="34290"/>
                </a:tc>
                <a:tc>
                  <a:txBody>
                    <a:bodyPr/>
                    <a:lstStyle/>
                    <a:p>
                      <a:r>
                        <a:rPr lang="en-US" sz="1800"/>
                        <a:t>58%</a:t>
                      </a:r>
                    </a:p>
                  </a:txBody>
                  <a:tcPr marL="68580" marR="68580" marT="34290" marB="34290"/>
                </a:tc>
                <a:tc>
                  <a:txBody>
                    <a:bodyPr/>
                    <a:lstStyle/>
                    <a:p>
                      <a:r>
                        <a:rPr lang="en-US" sz="1800"/>
                        <a:t>70%</a:t>
                      </a:r>
                    </a:p>
                  </a:txBody>
                  <a:tcPr marL="68580" marR="68580" marT="34290" marB="34290"/>
                </a:tc>
                <a:tc>
                  <a:txBody>
                    <a:bodyPr/>
                    <a:lstStyle/>
                    <a:p>
                      <a:r>
                        <a:rPr lang="en-US" sz="1800"/>
                        <a:t>48%</a:t>
                      </a:r>
                    </a:p>
                  </a:txBody>
                  <a:tcPr marL="68580" marR="68580" marT="34290" marB="34290"/>
                </a:tc>
                <a:extLst>
                  <a:ext uri="{0D108BD9-81ED-4DB2-BD59-A6C34878D82A}">
                    <a16:rowId xmlns:a16="http://schemas.microsoft.com/office/drawing/2014/main" val="3217662517"/>
                  </a:ext>
                </a:extLst>
              </a:tr>
              <a:tr h="342900">
                <a:tc vMerge="1">
                  <a:txBody>
                    <a:bodyPr/>
                    <a:lstStyle/>
                    <a:p>
                      <a:endParaRPr lang="en-US"/>
                    </a:p>
                  </a:txBody>
                  <a:tcPr/>
                </a:tc>
                <a:tc>
                  <a:txBody>
                    <a:bodyPr/>
                    <a:lstStyle/>
                    <a:p>
                      <a:r>
                        <a:rPr lang="en-US" sz="1800"/>
                        <a:t>Tax-CbHP (NeoCARHP)</a:t>
                      </a:r>
                    </a:p>
                  </a:txBody>
                  <a:tcPr marL="68580" marR="68580" marT="34290" marB="34290"/>
                </a:tc>
                <a:tc>
                  <a:txBody>
                    <a:bodyPr/>
                    <a:lstStyle/>
                    <a:p>
                      <a:r>
                        <a:rPr lang="en-US" sz="1800"/>
                        <a:t>66%</a:t>
                      </a:r>
                    </a:p>
                  </a:txBody>
                  <a:tcPr marL="68580" marR="68580" marT="34290" marB="34290"/>
                </a:tc>
                <a:tc>
                  <a:txBody>
                    <a:bodyPr/>
                    <a:lstStyle/>
                    <a:p>
                      <a:r>
                        <a:rPr lang="en-US" sz="1800"/>
                        <a:t>78%</a:t>
                      </a:r>
                    </a:p>
                  </a:txBody>
                  <a:tcPr marL="68580" marR="68580" marT="34290" marB="34290"/>
                </a:tc>
                <a:tc>
                  <a:txBody>
                    <a:bodyPr/>
                    <a:lstStyle/>
                    <a:p>
                      <a:r>
                        <a:rPr lang="en-US" sz="1800"/>
                        <a:t>59%</a:t>
                      </a:r>
                    </a:p>
                  </a:txBody>
                  <a:tcPr marL="68580" marR="68580" marT="34290" marB="34290"/>
                </a:tc>
                <a:extLst>
                  <a:ext uri="{0D108BD9-81ED-4DB2-BD59-A6C34878D82A}">
                    <a16:rowId xmlns:a16="http://schemas.microsoft.com/office/drawing/2014/main" val="3609262064"/>
                  </a:ext>
                </a:extLst>
              </a:tr>
            </a:tbl>
          </a:graphicData>
        </a:graphic>
      </p:graphicFrame>
      <p:sp>
        <p:nvSpPr>
          <p:cNvPr id="3" name="Title 2">
            <a:extLst>
              <a:ext uri="{FF2B5EF4-FFF2-40B4-BE49-F238E27FC236}">
                <a16:creationId xmlns:a16="http://schemas.microsoft.com/office/drawing/2014/main" id="{29A437CE-C516-9991-E976-2089CE6E1068}"/>
              </a:ext>
            </a:extLst>
          </p:cNvPr>
          <p:cNvSpPr>
            <a:spLocks noGrp="1"/>
          </p:cNvSpPr>
          <p:nvPr>
            <p:ph type="title"/>
          </p:nvPr>
        </p:nvSpPr>
        <p:spPr>
          <a:xfrm>
            <a:off x="693524" y="153366"/>
            <a:ext cx="7886700" cy="603980"/>
          </a:xfrm>
        </p:spPr>
        <p:txBody>
          <a:bodyPr/>
          <a:lstStyle/>
          <a:p>
            <a:r>
              <a:rPr lang="en-US"/>
              <a:t>pCR rates across trials</a:t>
            </a:r>
          </a:p>
        </p:txBody>
      </p:sp>
      <p:sp>
        <p:nvSpPr>
          <p:cNvPr id="5" name="Text Placeholder 10">
            <a:extLst>
              <a:ext uri="{FF2B5EF4-FFF2-40B4-BE49-F238E27FC236}">
                <a16:creationId xmlns:a16="http://schemas.microsoft.com/office/drawing/2014/main" id="{0991A613-38E9-E0CB-640A-128E19810CD6}"/>
              </a:ext>
            </a:extLst>
          </p:cNvPr>
          <p:cNvSpPr txBox="1">
            <a:spLocks noChangeArrowheads="1"/>
          </p:cNvSpPr>
          <p:nvPr/>
        </p:nvSpPr>
        <p:spPr>
          <a:xfrm>
            <a:off x="4023360" y="4735884"/>
            <a:ext cx="5120640" cy="334880"/>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800" b="0" i="0" u="none" strike="noStrike" kern="1200" cap="none" spc="0" normalizeH="0" baseline="0" noProof="0" dirty="0" err="1">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Waks AG et al </a:t>
            </a:r>
            <a:r>
              <a:rPr kumimoji="0" lang="en-US" sz="800" b="0" i="1" u="none" strike="noStrike" kern="1200" cap="none" spc="0" normalizeH="0" baseline="0" noProof="0" dirty="0" err="1">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Nat Rev Clin Oncol </a:t>
            </a:r>
            <a:r>
              <a:rPr kumimoji="0" lang="en-US" sz="800" b="0" i="0" u="none" strike="noStrike" kern="1200" cap="none" spc="0" normalizeH="0" baseline="0" noProof="0" dirty="0" err="1">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2025. Gao H-F et al. ASCO </a:t>
            </a:r>
            <a:r>
              <a:rPr kumimoji="0" 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2025. </a:t>
            </a:r>
            <a:r>
              <a:rPr kumimoji="0" lang="en-US" sz="800" b="0" i="0" u="none" strike="noStrike" kern="1200" cap="none" spc="0" normalizeH="0" baseline="0" noProof="0" dirty="0" err="1">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Chen X-C </a:t>
            </a:r>
            <a:r>
              <a:rPr kumimoji="0" 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et al. </a:t>
            </a:r>
            <a:r>
              <a:rPr kumimoji="0" lang="en-US" sz="800" b="0" i="1"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Lancet Oncol</a:t>
            </a:r>
            <a:r>
              <a:rPr kumimoji="0" 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 2025.</a:t>
            </a:r>
            <a:endParaRPr kumimoji="0" lang="en-US" alt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endParaRPr kumimoji="0" lang="en-US" altLang="en-US" sz="800" b="0" i="0" u="none" strike="noStrike" kern="1200" cap="none" spc="0" normalizeH="0" baseline="0" noProof="0" dirty="0">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r" defTabSz="685166" rtl="0" eaLnBrk="1" fontAlgn="auto" latinLnBrk="0" hangingPunct="1">
              <a:lnSpc>
                <a:spcPct val="100000"/>
              </a:lnSpc>
              <a:spcBef>
                <a:spcPct val="0"/>
              </a:spcBef>
              <a:spcAft>
                <a:spcPct val="0"/>
              </a:spcAft>
              <a:buClr>
                <a:prstClr val="white">
                  <a:lumMod val="65000"/>
                </a:prstClr>
              </a:buClr>
              <a:buSzTx/>
              <a:buFontTx/>
              <a:buNone/>
              <a:tabLst/>
              <a:defRPr/>
            </a:pPr>
            <a:r>
              <a:rPr kumimoji="0" lang="en-US" sz="800" b="0" i="0" u="none" strike="noStrike" kern="1200" cap="none" spc="0" normalizeH="0" baseline="0" noProof="0" dirty="0" err="1">
                <a:ln>
                  <a:noFill/>
                </a:ln>
                <a:solidFill>
                  <a:prstClr val="white">
                    <a:lumMod val="50000"/>
                  </a:prstClr>
                </a:solidFill>
                <a:effectLst/>
                <a:highlight>
                  <a:srgbClr val="FFFFFF"/>
                </a:highlight>
                <a:uLnTx/>
                <a:uFillTx/>
                <a:latin typeface="Arial" panose="020B0604020202020204" pitchFamily="34" charset="0"/>
                <a:ea typeface="+mn-ea"/>
                <a:cs typeface="Arial" panose="020B0604020202020204" pitchFamily="34" charset="0"/>
              </a:rPr>
              <a:t> </a:t>
            </a:r>
            <a:endParaRPr kumimoji="0" lang="en-US" alt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7312085-F877-A095-DAB1-E2AD2A349271}"/>
              </a:ext>
            </a:extLst>
          </p:cNvPr>
          <p:cNvSpPr txBox="1"/>
          <p:nvPr/>
        </p:nvSpPr>
        <p:spPr>
          <a:xfrm>
            <a:off x="485775" y="4517148"/>
            <a:ext cx="3802644"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ptos" panose="02110004020202020204"/>
                <a:ea typeface="+mn-ea"/>
                <a:cs typeface="+mn-cs"/>
              </a:rPr>
              <a:t>Cb: carboplatin; D: docetaxel; T: paclitaxel; Tax: mix of taxanes</a:t>
            </a:r>
          </a:p>
        </p:txBody>
      </p:sp>
      <p:sp>
        <p:nvSpPr>
          <p:cNvPr id="7" name="Rectangle 6">
            <a:extLst>
              <a:ext uri="{FF2B5EF4-FFF2-40B4-BE49-F238E27FC236}">
                <a16:creationId xmlns:a16="http://schemas.microsoft.com/office/drawing/2014/main" id="{66B493C6-9500-5D66-B8FC-C52386470D4E}"/>
              </a:ext>
            </a:extLst>
          </p:cNvPr>
          <p:cNvSpPr/>
          <p:nvPr/>
        </p:nvSpPr>
        <p:spPr>
          <a:xfrm>
            <a:off x="6086657" y="1122618"/>
            <a:ext cx="906699" cy="13679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6"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C64D8FA-053E-E593-3F60-536CF03C74BE}"/>
              </a:ext>
            </a:extLst>
          </p:cNvPr>
          <p:cNvSpPr/>
          <p:nvPr/>
        </p:nvSpPr>
        <p:spPr>
          <a:xfrm>
            <a:off x="6072875" y="2490538"/>
            <a:ext cx="906699" cy="6767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6"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103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0103B8-280F-3966-DB3B-BA31EF25C0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204134-401F-5591-FC93-9F3EB4118055}"/>
              </a:ext>
            </a:extLst>
          </p:cNvPr>
          <p:cNvSpPr>
            <a:spLocks noGrp="1"/>
          </p:cNvSpPr>
          <p:nvPr>
            <p:ph type="title"/>
          </p:nvPr>
        </p:nvSpPr>
        <p:spPr>
          <a:xfrm>
            <a:off x="628650" y="353430"/>
            <a:ext cx="8281129" cy="612106"/>
          </a:xfrm>
        </p:spPr>
        <p:txBody>
          <a:bodyPr/>
          <a:lstStyle/>
          <a:p>
            <a:r>
              <a:rPr lang="en-US" sz="3000" dirty="0"/>
              <a:t>TCHP vs THP: Discussions with our patients</a:t>
            </a:r>
          </a:p>
        </p:txBody>
      </p:sp>
      <p:sp>
        <p:nvSpPr>
          <p:cNvPr id="4" name="Content Placeholder 2">
            <a:extLst>
              <a:ext uri="{FF2B5EF4-FFF2-40B4-BE49-F238E27FC236}">
                <a16:creationId xmlns:a16="http://schemas.microsoft.com/office/drawing/2014/main" id="{3C93CFA7-3B4E-FEED-A9CC-387C8C5A28F9}"/>
              </a:ext>
            </a:extLst>
          </p:cNvPr>
          <p:cNvSpPr txBox="1">
            <a:spLocks/>
          </p:cNvSpPr>
          <p:nvPr/>
        </p:nvSpPr>
        <p:spPr>
          <a:xfrm>
            <a:off x="740006" y="1066801"/>
            <a:ext cx="7663988" cy="3508208"/>
          </a:xfrm>
          <a:prstGeom prst="rect">
            <a:avLst/>
          </a:prstGeom>
          <a:solidFill>
            <a:srgbClr val="F0F9FC"/>
          </a:solidFill>
        </p:spPr>
        <p:txBody>
          <a:bodyPr lIns="137160" tIns="342900" rIns="20574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472" marR="0" lvl="1"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We know that carboplatin does </a:t>
            </a: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not</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improve outcomes in the short-term in predominantly stage 2 pts getting 18 </a:t>
            </a:r>
            <a:r>
              <a:rPr kumimoji="0" lang="en-US" sz="180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wks</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of therapy – and adds toxicity</a:t>
            </a:r>
          </a:p>
          <a:p>
            <a:pPr marL="689372" marR="0" lvl="2"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Hematologic and GI toxicity</a:t>
            </a:r>
          </a:p>
          <a:p>
            <a:pPr marL="515541" marR="0" lvl="2" indent="0"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a:p>
            <a:pPr marL="346472" marR="0" lvl="1"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We don’t know whether carboplatin improves outcomes in the long-term</a:t>
            </a:r>
          </a:p>
          <a:p>
            <a:pPr marL="172641" marR="0" lvl="1" indent="0"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a:p>
            <a:pPr marL="346472" marR="0" lvl="1"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18 </a:t>
            </a:r>
            <a:r>
              <a:rPr kumimoji="0" lang="en-US" sz="180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wks</a:t>
            </a: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of treatment will cause higher neuropathy rates</a:t>
            </a:r>
          </a:p>
          <a:p>
            <a:pPr marL="689372" marR="0" lvl="2"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Extremity cooling/compression may offset this</a:t>
            </a:r>
          </a:p>
          <a:p>
            <a:pPr marL="515541" marR="0" lvl="2" indent="0"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a:p>
            <a:pPr marL="346472" marR="0" lvl="1" indent="-173831" algn="l" defTabSz="685800" rtl="0" eaLnBrk="1" fontAlgn="auto" latinLnBrk="0" hangingPunct="1">
              <a:lnSpc>
                <a:spcPct val="90000"/>
              </a:lnSpc>
              <a:spcBef>
                <a:spcPts val="375"/>
              </a:spcBef>
              <a:spcAft>
                <a:spcPts val="0"/>
              </a:spcAft>
              <a:buClr>
                <a:srgbClr val="42C6F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Longer treatment will increase pCR likelihood</a:t>
            </a:r>
          </a:p>
        </p:txBody>
      </p:sp>
    </p:spTree>
    <p:extLst>
      <p:ext uri="{BB962C8B-B14F-4D97-AF65-F5344CB8AC3E}">
        <p14:creationId xmlns:p14="http://schemas.microsoft.com/office/powerpoint/2010/main" val="174263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6D9707-8D0C-A361-0811-85925D20FDA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5661EE9-A76F-27B2-F86F-294F141A4BF7}"/>
              </a:ext>
            </a:extLst>
          </p:cNvPr>
          <p:cNvSpPr txBox="1">
            <a:spLocks/>
          </p:cNvSpPr>
          <p:nvPr/>
        </p:nvSpPr>
        <p:spPr>
          <a:xfrm>
            <a:off x="714376" y="815091"/>
            <a:ext cx="7919960" cy="3844977"/>
          </a:xfrm>
          <a:prstGeom prst="rect">
            <a:avLst/>
          </a:prstGeom>
          <a:solidFill>
            <a:srgbClr val="EFF8FC"/>
          </a:solidFill>
        </p:spPr>
        <p:txBody>
          <a:bodyPr lIns="137160" tIns="13716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482C824-F0E6-C0CF-6750-88DDF431E18B}"/>
              </a:ext>
            </a:extLst>
          </p:cNvPr>
          <p:cNvSpPr>
            <a:spLocks noGrp="1"/>
          </p:cNvSpPr>
          <p:nvPr>
            <p:ph type="title"/>
          </p:nvPr>
        </p:nvSpPr>
        <p:spPr/>
        <p:txBody>
          <a:bodyPr/>
          <a:lstStyle/>
          <a:p>
            <a:r>
              <a:rPr lang="en-US" sz="2700" dirty="0"/>
              <a:t>Next steps</a:t>
            </a:r>
          </a:p>
        </p:txBody>
      </p:sp>
      <p:pic>
        <p:nvPicPr>
          <p:cNvPr id="6" name="Picture 5">
            <a:extLst>
              <a:ext uri="{FF2B5EF4-FFF2-40B4-BE49-F238E27FC236}">
                <a16:creationId xmlns:a16="http://schemas.microsoft.com/office/drawing/2014/main" id="{D475CBD2-0026-6C84-8AB6-F8FF0DDD31E9}"/>
              </a:ext>
            </a:extLst>
          </p:cNvPr>
          <p:cNvPicPr>
            <a:picLocks noChangeAspect="1"/>
          </p:cNvPicPr>
          <p:nvPr/>
        </p:nvPicPr>
        <p:blipFill>
          <a:blip r:embed="rId3"/>
          <a:srcRect/>
          <a:stretch/>
        </p:blipFill>
        <p:spPr>
          <a:xfrm>
            <a:off x="951219" y="1072143"/>
            <a:ext cx="186023" cy="186023"/>
          </a:xfrm>
          <a:prstGeom prst="rect">
            <a:avLst/>
          </a:prstGeom>
        </p:spPr>
      </p:pic>
      <p:sp>
        <p:nvSpPr>
          <p:cNvPr id="7" name="Content Placeholder 2">
            <a:extLst>
              <a:ext uri="{FF2B5EF4-FFF2-40B4-BE49-F238E27FC236}">
                <a16:creationId xmlns:a16="http://schemas.microsoft.com/office/drawing/2014/main" id="{44179CB5-44C3-0C64-453B-8845B5A04B3B}"/>
              </a:ext>
            </a:extLst>
          </p:cNvPr>
          <p:cNvSpPr txBox="1">
            <a:spLocks/>
          </p:cNvSpPr>
          <p:nvPr/>
        </p:nvSpPr>
        <p:spPr>
          <a:xfrm>
            <a:off x="1180105" y="1011239"/>
            <a:ext cx="7325942" cy="29298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165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We need assays to help us choose between neoadjuvant regimens:</a:t>
            </a:r>
          </a:p>
          <a:p>
            <a:pPr marL="302419" marR="0" lvl="1" indent="-173831" algn="l" defTabSz="685800" rtl="0" eaLnBrk="1" fontAlgn="auto" latinLnBrk="0" hangingPunct="1">
              <a:lnSpc>
                <a:spcPct val="90000"/>
              </a:lnSpc>
              <a:spcBef>
                <a:spcPts val="825"/>
              </a:spcBef>
              <a:spcAft>
                <a:spcPts val="0"/>
              </a:spcAft>
              <a:buClr>
                <a:srgbClr val="42C6FE"/>
              </a:buClr>
              <a:buSzTx/>
              <a:buFont typeface="Arial" panose="020B0604020202020204" pitchFamily="34" charset="0"/>
              <a:buChar char="•"/>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III: </a:t>
            </a: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who gets carbo vs no carbo</a:t>
            </a:r>
          </a:p>
          <a:p>
            <a:pPr marL="302419" marR="0" lvl="1" indent="-173831" algn="l" defTabSz="685800" rtl="0" eaLnBrk="1" fontAlgn="auto" latinLnBrk="0" hangingPunct="1">
              <a:lnSpc>
                <a:spcPct val="90000"/>
              </a:lnSpc>
              <a:spcBef>
                <a:spcPts val="825"/>
              </a:spcBef>
              <a:spcAft>
                <a:spcPts val="0"/>
              </a:spcAft>
              <a:buClr>
                <a:srgbClr val="42C6FE"/>
              </a:buClr>
              <a:buSzTx/>
              <a:buFont typeface="Arial" panose="020B0604020202020204" pitchFamily="34" charset="0"/>
              <a:buChar char="•"/>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II: </a:t>
            </a: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who gets 4 vs 6 cycles</a:t>
            </a:r>
          </a:p>
          <a:p>
            <a:pPr marL="302419" marR="0" lvl="1" indent="-173831" algn="l" defTabSz="685800" rtl="0" eaLnBrk="1" fontAlgn="auto" latinLnBrk="0" hangingPunct="1">
              <a:lnSpc>
                <a:spcPct val="90000"/>
              </a:lnSpc>
              <a:spcBef>
                <a:spcPts val="825"/>
              </a:spcBef>
              <a:spcAft>
                <a:spcPts val="0"/>
              </a:spcAft>
              <a:buClr>
                <a:srgbClr val="42C6FE"/>
              </a:buClr>
              <a:buSzTx/>
              <a:buFont typeface="Arial" panose="020B0604020202020204" pitchFamily="34" charset="0"/>
              <a:buChar char="•"/>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Future direction: </a:t>
            </a: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who gets HER2-directed </a:t>
            </a:r>
            <a:r>
              <a:rPr kumimoji="0" lang="en-US" sz="1350" b="0" i="0" u="none" strike="noStrike" kern="1200" cap="none" spc="0" normalizeH="0" baseline="0" noProof="0" dirty="0" err="1">
                <a:ln>
                  <a:noFill/>
                </a:ln>
                <a:solidFill>
                  <a:srgbClr val="003353"/>
                </a:solidFill>
                <a:effectLst/>
                <a:uLnTx/>
                <a:uFillTx/>
                <a:latin typeface="Arial" panose="020B0604020202020204" pitchFamily="34" charset="0"/>
                <a:ea typeface="+mn-ea"/>
                <a:cs typeface="Arial" panose="020B0604020202020204" pitchFamily="34" charset="0"/>
              </a:rPr>
              <a:t>tx</a:t>
            </a: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 without chemotherapy?</a:t>
            </a:r>
          </a:p>
          <a:p>
            <a:pPr marL="0" marR="0" lvl="0" indent="0" algn="l" defTabSz="685800" rtl="0" eaLnBrk="1" fontAlgn="auto" latinLnBrk="0" hangingPunct="1">
              <a:lnSpc>
                <a:spcPct val="90000"/>
              </a:lnSpc>
              <a:spcBef>
                <a:spcPts val="165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Promising assays:</a:t>
            </a:r>
          </a:p>
          <a:p>
            <a:pPr marL="302419" marR="0" lvl="1" indent="-173831" algn="l" defTabSz="685800" rtl="0" eaLnBrk="1" fontAlgn="auto" latinLnBrk="0" hangingPunct="1">
              <a:lnSpc>
                <a:spcPct val="90000"/>
              </a:lnSpc>
              <a:spcBef>
                <a:spcPts val="450"/>
              </a:spcBef>
              <a:spcAft>
                <a:spcPts val="0"/>
              </a:spcAft>
              <a:buClr>
                <a:srgbClr val="42C6FE"/>
              </a:buClr>
              <a:buSzTx/>
              <a:buFont typeface="Arial" panose="020B0604020202020204" pitchFamily="34" charset="0"/>
              <a:buChar char="•"/>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HER2DX biomarker?</a:t>
            </a:r>
          </a:p>
          <a:p>
            <a:pPr marL="302419" marR="0" lvl="1" indent="-173831" algn="l" defTabSz="685800" rtl="0" eaLnBrk="1" fontAlgn="auto" latinLnBrk="0" hangingPunct="1">
              <a:lnSpc>
                <a:spcPct val="90000"/>
              </a:lnSpc>
              <a:spcBef>
                <a:spcPts val="450"/>
              </a:spcBef>
              <a:spcAft>
                <a:spcPts val="0"/>
              </a:spcAft>
              <a:buClr>
                <a:srgbClr val="42C6FE"/>
              </a:buClr>
              <a:buSzTx/>
              <a:buFont typeface="Arial" panose="020B0604020202020204" pitchFamily="34" charset="0"/>
              <a:buChar char="•"/>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Breast MRI? </a:t>
            </a:r>
          </a:p>
          <a:p>
            <a:pPr marL="302419" marR="0" lvl="1" indent="-173831" algn="l" defTabSz="685800" rtl="0" eaLnBrk="1" fontAlgn="auto" latinLnBrk="0" hangingPunct="1">
              <a:lnSpc>
                <a:spcPct val="90000"/>
              </a:lnSpc>
              <a:spcBef>
                <a:spcPts val="450"/>
              </a:spcBef>
              <a:spcAft>
                <a:spcPts val="0"/>
              </a:spcAft>
              <a:buClr>
                <a:srgbClr val="42C6FE"/>
              </a:buClr>
              <a:buSzTx/>
              <a:buFont typeface="Arial" panose="020B0604020202020204" pitchFamily="34" charset="0"/>
              <a:buChar char="•"/>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Early on-treatment PET CT? </a:t>
            </a:r>
            <a:r>
              <a:rPr kumimoji="0" lang="en-US" sz="1350" b="0" i="1"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(EA1211/DIRECT trial to potentially inform this)</a:t>
            </a:r>
          </a:p>
          <a:p>
            <a:pPr marL="302419" marR="0" lvl="1" indent="-173831" algn="l" defTabSz="685800" rtl="0" eaLnBrk="1" fontAlgn="auto" latinLnBrk="0" hangingPunct="1">
              <a:lnSpc>
                <a:spcPct val="90000"/>
              </a:lnSpc>
              <a:spcBef>
                <a:spcPts val="450"/>
              </a:spcBef>
              <a:spcAft>
                <a:spcPts val="0"/>
              </a:spcAft>
              <a:buClr>
                <a:srgbClr val="42C6FE"/>
              </a:buClr>
              <a:buSzTx/>
              <a:buFont typeface="Arial" panose="020B0604020202020204" pitchFamily="34" charset="0"/>
              <a:buChar char="•"/>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Early on-treatment ctDNA monitoring?</a:t>
            </a:r>
          </a:p>
          <a:p>
            <a:pPr marL="302419" marR="0" lvl="0" indent="-173831" algn="l" defTabSz="685800" rtl="0" eaLnBrk="1" fontAlgn="auto" latinLnBrk="0" hangingPunct="1">
              <a:lnSpc>
                <a:spcPct val="90000"/>
              </a:lnSpc>
              <a:spcBef>
                <a:spcPts val="450"/>
              </a:spcBef>
              <a:spcAft>
                <a:spcPts val="0"/>
              </a:spcAft>
              <a:buClr>
                <a:srgbClr val="42C6FE"/>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33472946-6AD5-9CC5-ED12-B431F52A6F7E}"/>
              </a:ext>
            </a:extLst>
          </p:cNvPr>
          <p:cNvPicPr>
            <a:picLocks noChangeAspect="1"/>
          </p:cNvPicPr>
          <p:nvPr/>
        </p:nvPicPr>
        <p:blipFill>
          <a:blip r:embed="rId3"/>
          <a:srcRect/>
          <a:stretch/>
        </p:blipFill>
        <p:spPr>
          <a:xfrm>
            <a:off x="951219" y="2365761"/>
            <a:ext cx="186023" cy="186023"/>
          </a:xfrm>
          <a:prstGeom prst="rect">
            <a:avLst/>
          </a:prstGeom>
        </p:spPr>
      </p:pic>
    </p:spTree>
    <p:extLst>
      <p:ext uri="{BB962C8B-B14F-4D97-AF65-F5344CB8AC3E}">
        <p14:creationId xmlns:p14="http://schemas.microsoft.com/office/powerpoint/2010/main" val="124212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86DF-9B14-1284-788D-A74DFF77E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E5A97-EFD5-3538-9031-0A0D14F897DF}"/>
              </a:ext>
            </a:extLst>
          </p:cNvPr>
          <p:cNvSpPr>
            <a:spLocks noGrp="1"/>
          </p:cNvSpPr>
          <p:nvPr>
            <p:ph type="title"/>
          </p:nvPr>
        </p:nvSpPr>
        <p:spPr>
          <a:xfrm>
            <a:off x="0" y="1865976"/>
            <a:ext cx="9144000" cy="994172"/>
          </a:xfrm>
        </p:spPr>
        <p:txBody>
          <a:bodyPr>
            <a:normAutofit fontScale="90000"/>
          </a:bodyPr>
          <a:lstStyle/>
          <a:p>
            <a:pPr algn="ctr"/>
            <a:r>
              <a:rPr lang="en-US" b="1" cap="all" dirty="0">
                <a:solidFill>
                  <a:srgbClr val="002060"/>
                </a:solidFill>
                <a:latin typeface="Arial" panose="020B0604020202020204" pitchFamily="34" charset="0"/>
                <a:cs typeface="Arial" panose="020B0604020202020204" pitchFamily="34" charset="0"/>
              </a:rPr>
              <a:t>Can we give less to small </a:t>
            </a:r>
            <a:br>
              <a:rPr lang="en-US" b="1" cap="all" dirty="0">
                <a:solidFill>
                  <a:srgbClr val="002060"/>
                </a:solidFill>
                <a:latin typeface="Arial" panose="020B0604020202020204" pitchFamily="34" charset="0"/>
                <a:cs typeface="Arial" panose="020B0604020202020204" pitchFamily="34" charset="0"/>
              </a:rPr>
            </a:br>
            <a:r>
              <a:rPr lang="en-US" b="1" cap="all" dirty="0">
                <a:solidFill>
                  <a:srgbClr val="002060"/>
                </a:solidFill>
                <a:latin typeface="Arial" panose="020B0604020202020204" pitchFamily="34" charset="0"/>
                <a:cs typeface="Arial" panose="020B0604020202020204" pitchFamily="34" charset="0"/>
              </a:rPr>
              <a:t>node-negative tumors?</a:t>
            </a:r>
          </a:p>
        </p:txBody>
      </p:sp>
      <p:sp>
        <p:nvSpPr>
          <p:cNvPr id="3" name="Rectangle 2">
            <a:extLst>
              <a:ext uri="{FF2B5EF4-FFF2-40B4-BE49-F238E27FC236}">
                <a16:creationId xmlns:a16="http://schemas.microsoft.com/office/drawing/2014/main" id="{B6881D01-48A6-4970-BC66-A688BB6E1D73}"/>
              </a:ext>
            </a:extLst>
          </p:cNvPr>
          <p:cNvSpPr/>
          <p:nvPr/>
        </p:nvSpPr>
        <p:spPr>
          <a:xfrm>
            <a:off x="3176416" y="28353"/>
            <a:ext cx="4659174"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91E03528-B194-7278-B6AA-F74A340FEF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4F54306A-87FB-6A7D-9869-C6BB4A0E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0E4B550F-9B8D-580C-5E7D-DE8ECF778553}"/>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36688" y="604894"/>
            <a:ext cx="7083425" cy="857250"/>
          </a:xfrm>
        </p:spPr>
        <p:txBody>
          <a:bodyPr>
            <a:noAutofit/>
          </a:bodyPr>
          <a:lstStyle/>
          <a:p>
            <a:pPr>
              <a:tabLst>
                <a:tab pos="2100263" algn="l"/>
              </a:tabLst>
            </a:pPr>
            <a:r>
              <a:rPr lang="en-US" sz="3600" b="1" cap="all" dirty="0">
                <a:solidFill>
                  <a:srgbClr val="002060"/>
                </a:solidFill>
                <a:latin typeface="Arial" charset="0"/>
              </a:rPr>
              <a:t>APT Trial: Study Design </a:t>
            </a:r>
            <a:br>
              <a:rPr lang="en-US" sz="3600" dirty="0">
                <a:solidFill>
                  <a:srgbClr val="000090"/>
                </a:solidFill>
                <a:latin typeface="Arial" charset="0"/>
              </a:rPr>
            </a:br>
            <a:endParaRPr lang="en-US" sz="3600" dirty="0">
              <a:solidFill>
                <a:srgbClr val="000090"/>
              </a:solidFill>
              <a:latin typeface="Arial" charset="0"/>
            </a:endParaRPr>
          </a:p>
        </p:txBody>
      </p:sp>
      <p:sp>
        <p:nvSpPr>
          <p:cNvPr id="20483" name="Text Box 4"/>
          <p:cNvSpPr txBox="1">
            <a:spLocks noChangeArrowheads="1"/>
          </p:cNvSpPr>
          <p:nvPr/>
        </p:nvSpPr>
        <p:spPr bwMode="auto">
          <a:xfrm>
            <a:off x="1371601" y="1600200"/>
            <a:ext cx="1521570" cy="1015663"/>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5400" b="1">
                <a:solidFill>
                  <a:schemeClr val="tx2"/>
                </a:solidFill>
                <a:latin typeface="Arial" charset="0"/>
                <a:ea typeface="ＭＳ Ｐゴシック" charset="0"/>
              </a:defRPr>
            </a:lvl1pPr>
            <a:lvl2pPr marL="742950" indent="-285750">
              <a:defRPr sz="5400" b="1">
                <a:solidFill>
                  <a:schemeClr val="tx2"/>
                </a:solidFill>
                <a:latin typeface="Arial" charset="0"/>
                <a:ea typeface="ＭＳ Ｐゴシック" charset="0"/>
              </a:defRPr>
            </a:lvl2pPr>
            <a:lvl3pPr marL="1143000" indent="-228600">
              <a:defRPr sz="5400" b="1">
                <a:solidFill>
                  <a:schemeClr val="tx2"/>
                </a:solidFill>
                <a:latin typeface="Arial" charset="0"/>
                <a:ea typeface="ＭＳ Ｐゴシック" charset="0"/>
              </a:defRPr>
            </a:lvl3pPr>
            <a:lvl4pPr marL="1600200" indent="-228600">
              <a:defRPr sz="5400" b="1">
                <a:solidFill>
                  <a:schemeClr val="tx2"/>
                </a:solidFill>
                <a:latin typeface="Arial" charset="0"/>
                <a:ea typeface="ＭＳ Ｐゴシック" charset="0"/>
              </a:defRPr>
            </a:lvl4pPr>
            <a:lvl5pPr marL="2057400" indent="-228600">
              <a:defRPr sz="5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5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5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5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5400" b="1">
                <a:solidFill>
                  <a:schemeClr val="tx2"/>
                </a:solidFill>
                <a:latin typeface="Arial" charset="0"/>
                <a:ea typeface="ＭＳ Ｐゴシック" charset="0"/>
              </a:defRPr>
            </a:lvl9pPr>
          </a:lstStyle>
          <a:p>
            <a:r>
              <a:rPr lang="en-US" sz="1500" dirty="0">
                <a:solidFill>
                  <a:schemeClr val="tx1"/>
                </a:solidFill>
              </a:rPr>
              <a:t>HER2+</a:t>
            </a:r>
          </a:p>
          <a:p>
            <a:r>
              <a:rPr lang="en-US" sz="1500" dirty="0">
                <a:solidFill>
                  <a:schemeClr val="tx1"/>
                </a:solidFill>
              </a:rPr>
              <a:t>ER+ or ER-</a:t>
            </a:r>
          </a:p>
          <a:p>
            <a:r>
              <a:rPr lang="en-US" sz="1500" dirty="0">
                <a:solidFill>
                  <a:schemeClr val="tx1"/>
                </a:solidFill>
              </a:rPr>
              <a:t>Node Negative</a:t>
            </a:r>
          </a:p>
          <a:p>
            <a:r>
              <a:rPr lang="en-US" sz="1500" u="sng" dirty="0">
                <a:solidFill>
                  <a:schemeClr val="tx1"/>
                </a:solidFill>
              </a:rPr>
              <a:t>&lt;</a:t>
            </a:r>
            <a:r>
              <a:rPr lang="en-US" sz="1500" dirty="0">
                <a:solidFill>
                  <a:schemeClr val="tx1"/>
                </a:solidFill>
              </a:rPr>
              <a:t> 3 cm</a:t>
            </a:r>
          </a:p>
        </p:txBody>
      </p:sp>
      <p:sp>
        <p:nvSpPr>
          <p:cNvPr id="20485" name="Text Box 6"/>
          <p:cNvSpPr txBox="1">
            <a:spLocks noChangeArrowheads="1"/>
          </p:cNvSpPr>
          <p:nvPr/>
        </p:nvSpPr>
        <p:spPr bwMode="auto">
          <a:xfrm>
            <a:off x="3302000" y="1485900"/>
            <a:ext cx="7280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b="1">
                <a:solidFill>
                  <a:schemeClr val="tx2"/>
                </a:solidFill>
                <a:latin typeface="Arial" charset="0"/>
                <a:ea typeface="ＭＳ Ｐゴシック" charset="0"/>
              </a:defRPr>
            </a:lvl1pPr>
            <a:lvl2pPr marL="742950" indent="-285750">
              <a:defRPr sz="5400" b="1">
                <a:solidFill>
                  <a:schemeClr val="tx2"/>
                </a:solidFill>
                <a:latin typeface="Arial" charset="0"/>
                <a:ea typeface="ＭＳ Ｐゴシック" charset="0"/>
              </a:defRPr>
            </a:lvl2pPr>
            <a:lvl3pPr marL="1143000" indent="-228600">
              <a:defRPr sz="5400" b="1">
                <a:solidFill>
                  <a:schemeClr val="tx2"/>
                </a:solidFill>
                <a:latin typeface="Arial" charset="0"/>
                <a:ea typeface="ＭＳ Ｐゴシック" charset="0"/>
              </a:defRPr>
            </a:lvl3pPr>
            <a:lvl4pPr marL="1600200" indent="-228600">
              <a:defRPr sz="5400" b="1">
                <a:solidFill>
                  <a:schemeClr val="tx2"/>
                </a:solidFill>
                <a:latin typeface="Arial" charset="0"/>
                <a:ea typeface="ＭＳ Ｐゴシック" charset="0"/>
              </a:defRPr>
            </a:lvl4pPr>
            <a:lvl5pPr marL="2057400" indent="-228600">
              <a:defRPr sz="5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5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5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5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5400" b="1">
                <a:solidFill>
                  <a:schemeClr val="tx2"/>
                </a:solidFill>
                <a:latin typeface="Arial" charset="0"/>
                <a:ea typeface="ＭＳ Ｐゴシック" charset="0"/>
              </a:defRPr>
            </a:lvl9pPr>
          </a:lstStyle>
          <a:p>
            <a:pPr>
              <a:spcBef>
                <a:spcPct val="50000"/>
              </a:spcBef>
            </a:pPr>
            <a:r>
              <a:rPr lang="en-US" sz="1500">
                <a:solidFill>
                  <a:schemeClr val="tx1"/>
                </a:solidFill>
              </a:rPr>
              <a:t>Enroll</a:t>
            </a:r>
          </a:p>
        </p:txBody>
      </p:sp>
      <p:grpSp>
        <p:nvGrpSpPr>
          <p:cNvPr id="2" name="Group 9"/>
          <p:cNvGrpSpPr>
            <a:grpSpLocks/>
          </p:cNvGrpSpPr>
          <p:nvPr/>
        </p:nvGrpSpPr>
        <p:grpSpPr bwMode="auto">
          <a:xfrm>
            <a:off x="4165601" y="1543049"/>
            <a:ext cx="203200" cy="571500"/>
            <a:chOff x="2952" y="1872"/>
            <a:chExt cx="192" cy="480"/>
          </a:xfrm>
        </p:grpSpPr>
        <p:sp>
          <p:nvSpPr>
            <p:cNvPr id="20537" name="Rectangle 7"/>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38" name="Rectangle 8"/>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3" name="Group 10"/>
          <p:cNvGrpSpPr>
            <a:grpSpLocks/>
          </p:cNvGrpSpPr>
          <p:nvPr/>
        </p:nvGrpSpPr>
        <p:grpSpPr bwMode="auto">
          <a:xfrm>
            <a:off x="4470401" y="1543049"/>
            <a:ext cx="203200" cy="571500"/>
            <a:chOff x="2952" y="1872"/>
            <a:chExt cx="192" cy="480"/>
          </a:xfrm>
        </p:grpSpPr>
        <p:sp>
          <p:nvSpPr>
            <p:cNvPr id="20535" name="Rectangle 11"/>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36" name="Rectangle 12"/>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4" name="Group 13"/>
          <p:cNvGrpSpPr>
            <a:grpSpLocks/>
          </p:cNvGrpSpPr>
          <p:nvPr/>
        </p:nvGrpSpPr>
        <p:grpSpPr bwMode="auto">
          <a:xfrm>
            <a:off x="4775201" y="1543049"/>
            <a:ext cx="203200" cy="571500"/>
            <a:chOff x="2952" y="1872"/>
            <a:chExt cx="192" cy="480"/>
          </a:xfrm>
        </p:grpSpPr>
        <p:sp>
          <p:nvSpPr>
            <p:cNvPr id="20533" name="Rectangle 14"/>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34" name="Rectangle 15"/>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5" name="Group 16"/>
          <p:cNvGrpSpPr>
            <a:grpSpLocks/>
          </p:cNvGrpSpPr>
          <p:nvPr/>
        </p:nvGrpSpPr>
        <p:grpSpPr bwMode="auto">
          <a:xfrm>
            <a:off x="7518401" y="1543049"/>
            <a:ext cx="203200" cy="571500"/>
            <a:chOff x="2952" y="1872"/>
            <a:chExt cx="192" cy="480"/>
          </a:xfrm>
        </p:grpSpPr>
        <p:sp>
          <p:nvSpPr>
            <p:cNvPr id="20531" name="Rectangle 17"/>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32" name="Rectangle 18"/>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6" name="Group 19"/>
          <p:cNvGrpSpPr>
            <a:grpSpLocks/>
          </p:cNvGrpSpPr>
          <p:nvPr/>
        </p:nvGrpSpPr>
        <p:grpSpPr bwMode="auto">
          <a:xfrm>
            <a:off x="7213601" y="1543049"/>
            <a:ext cx="203200" cy="571500"/>
            <a:chOff x="2952" y="1872"/>
            <a:chExt cx="192" cy="480"/>
          </a:xfrm>
        </p:grpSpPr>
        <p:sp>
          <p:nvSpPr>
            <p:cNvPr id="20529" name="Rectangle 20"/>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30" name="Rectangle 21"/>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7" name="Group 22"/>
          <p:cNvGrpSpPr>
            <a:grpSpLocks/>
          </p:cNvGrpSpPr>
          <p:nvPr/>
        </p:nvGrpSpPr>
        <p:grpSpPr bwMode="auto">
          <a:xfrm>
            <a:off x="6908801" y="1543049"/>
            <a:ext cx="203200" cy="571500"/>
            <a:chOff x="2952" y="1872"/>
            <a:chExt cx="192" cy="480"/>
          </a:xfrm>
        </p:grpSpPr>
        <p:sp>
          <p:nvSpPr>
            <p:cNvPr id="20527" name="Rectangle 23"/>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28" name="Rectangle 24"/>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8" name="Group 25"/>
          <p:cNvGrpSpPr>
            <a:grpSpLocks/>
          </p:cNvGrpSpPr>
          <p:nvPr/>
        </p:nvGrpSpPr>
        <p:grpSpPr bwMode="auto">
          <a:xfrm>
            <a:off x="6604001" y="1543049"/>
            <a:ext cx="203200" cy="571500"/>
            <a:chOff x="2952" y="1872"/>
            <a:chExt cx="192" cy="480"/>
          </a:xfrm>
        </p:grpSpPr>
        <p:sp>
          <p:nvSpPr>
            <p:cNvPr id="20525" name="Rectangle 26"/>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26" name="Rectangle 27"/>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9" name="Group 28"/>
          <p:cNvGrpSpPr>
            <a:grpSpLocks/>
          </p:cNvGrpSpPr>
          <p:nvPr/>
        </p:nvGrpSpPr>
        <p:grpSpPr bwMode="auto">
          <a:xfrm>
            <a:off x="6299201" y="1543049"/>
            <a:ext cx="203200" cy="571500"/>
            <a:chOff x="2952" y="1872"/>
            <a:chExt cx="192" cy="480"/>
          </a:xfrm>
        </p:grpSpPr>
        <p:sp>
          <p:nvSpPr>
            <p:cNvPr id="20523" name="Rectangle 29"/>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24" name="Rectangle 30"/>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10" name="Group 31"/>
          <p:cNvGrpSpPr>
            <a:grpSpLocks/>
          </p:cNvGrpSpPr>
          <p:nvPr/>
        </p:nvGrpSpPr>
        <p:grpSpPr bwMode="auto">
          <a:xfrm>
            <a:off x="5080001" y="1543049"/>
            <a:ext cx="203200" cy="571500"/>
            <a:chOff x="2952" y="1872"/>
            <a:chExt cx="192" cy="480"/>
          </a:xfrm>
        </p:grpSpPr>
        <p:sp>
          <p:nvSpPr>
            <p:cNvPr id="20521" name="Rectangle 32"/>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22" name="Rectangle 33"/>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11" name="Group 34"/>
          <p:cNvGrpSpPr>
            <a:grpSpLocks/>
          </p:cNvGrpSpPr>
          <p:nvPr/>
        </p:nvGrpSpPr>
        <p:grpSpPr bwMode="auto">
          <a:xfrm>
            <a:off x="5384801" y="1543049"/>
            <a:ext cx="203200" cy="571500"/>
            <a:chOff x="2952" y="1872"/>
            <a:chExt cx="192" cy="480"/>
          </a:xfrm>
        </p:grpSpPr>
        <p:sp>
          <p:nvSpPr>
            <p:cNvPr id="20519" name="Rectangle 35"/>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20" name="Rectangle 36"/>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12" name="Group 37"/>
          <p:cNvGrpSpPr>
            <a:grpSpLocks/>
          </p:cNvGrpSpPr>
          <p:nvPr/>
        </p:nvGrpSpPr>
        <p:grpSpPr bwMode="auto">
          <a:xfrm>
            <a:off x="5689601" y="1543049"/>
            <a:ext cx="203200" cy="571500"/>
            <a:chOff x="2952" y="1872"/>
            <a:chExt cx="192" cy="480"/>
          </a:xfrm>
        </p:grpSpPr>
        <p:sp>
          <p:nvSpPr>
            <p:cNvPr id="20517" name="Rectangle 38"/>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8" name="Rectangle 39"/>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grpSp>
        <p:nvGrpSpPr>
          <p:cNvPr id="13" name="Group 40"/>
          <p:cNvGrpSpPr>
            <a:grpSpLocks/>
          </p:cNvGrpSpPr>
          <p:nvPr/>
        </p:nvGrpSpPr>
        <p:grpSpPr bwMode="auto">
          <a:xfrm>
            <a:off x="5994401" y="1543049"/>
            <a:ext cx="203200" cy="571500"/>
            <a:chOff x="2952" y="1872"/>
            <a:chExt cx="192" cy="480"/>
          </a:xfrm>
        </p:grpSpPr>
        <p:sp>
          <p:nvSpPr>
            <p:cNvPr id="20515" name="Rectangle 41"/>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6" name="Rectangle 42"/>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a:spcBef>
                  <a:spcPct val="50000"/>
                </a:spcBef>
              </a:pPr>
              <a:r>
                <a:rPr lang="en-US" sz="1500"/>
                <a:t>P</a:t>
              </a:r>
            </a:p>
          </p:txBody>
        </p:sp>
      </p:grpSp>
      <p:sp>
        <p:nvSpPr>
          <p:cNvPr id="20498" name="Text Box 43"/>
          <p:cNvSpPr txBox="1">
            <a:spLocks noChangeArrowheads="1"/>
          </p:cNvSpPr>
          <p:nvPr/>
        </p:nvSpPr>
        <p:spPr bwMode="auto">
          <a:xfrm>
            <a:off x="3879871" y="2171701"/>
            <a:ext cx="4171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b="1">
                <a:solidFill>
                  <a:schemeClr val="tx2"/>
                </a:solidFill>
                <a:latin typeface="Arial" charset="0"/>
                <a:ea typeface="ＭＳ Ｐゴシック" charset="0"/>
              </a:defRPr>
            </a:lvl1pPr>
            <a:lvl2pPr marL="742950" indent="-285750">
              <a:defRPr sz="5400" b="1">
                <a:solidFill>
                  <a:schemeClr val="tx2"/>
                </a:solidFill>
                <a:latin typeface="Arial" charset="0"/>
                <a:ea typeface="ＭＳ Ｐゴシック" charset="0"/>
              </a:defRPr>
            </a:lvl2pPr>
            <a:lvl3pPr marL="1143000" indent="-228600">
              <a:defRPr sz="5400" b="1">
                <a:solidFill>
                  <a:schemeClr val="tx2"/>
                </a:solidFill>
                <a:latin typeface="Arial" charset="0"/>
                <a:ea typeface="ＭＳ Ｐゴシック" charset="0"/>
              </a:defRPr>
            </a:lvl3pPr>
            <a:lvl4pPr marL="1600200" indent="-228600">
              <a:defRPr sz="5400" b="1">
                <a:solidFill>
                  <a:schemeClr val="tx2"/>
                </a:solidFill>
                <a:latin typeface="Arial" charset="0"/>
                <a:ea typeface="ＭＳ Ｐゴシック" charset="0"/>
              </a:defRPr>
            </a:lvl4pPr>
            <a:lvl5pPr marL="2057400" indent="-228600">
              <a:defRPr sz="5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5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5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5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5400" b="1">
                <a:solidFill>
                  <a:schemeClr val="tx2"/>
                </a:solidFill>
                <a:latin typeface="Arial" charset="0"/>
                <a:ea typeface="ＭＳ Ｐゴシック" charset="0"/>
              </a:defRPr>
            </a:lvl9pPr>
          </a:lstStyle>
          <a:p>
            <a:pPr>
              <a:spcBef>
                <a:spcPct val="50000"/>
              </a:spcBef>
            </a:pPr>
            <a:r>
              <a:rPr lang="en-US" sz="1200" dirty="0">
                <a:solidFill>
                  <a:schemeClr val="tx1"/>
                </a:solidFill>
              </a:rPr>
              <a:t>PACLITAXEL 80 mg/m</a:t>
            </a:r>
            <a:r>
              <a:rPr lang="en-US" sz="1200" baseline="30000" dirty="0">
                <a:solidFill>
                  <a:schemeClr val="tx1"/>
                </a:solidFill>
              </a:rPr>
              <a:t>2</a:t>
            </a:r>
            <a:r>
              <a:rPr lang="en-US" sz="1200" dirty="0">
                <a:solidFill>
                  <a:schemeClr val="tx1"/>
                </a:solidFill>
              </a:rPr>
              <a:t> + TRASTUZUMAB 2 mg/kg x 12</a:t>
            </a:r>
          </a:p>
        </p:txBody>
      </p:sp>
      <p:sp>
        <p:nvSpPr>
          <p:cNvPr id="20499" name="Line 45"/>
          <p:cNvSpPr>
            <a:spLocks noChangeShapeType="1"/>
          </p:cNvSpPr>
          <p:nvPr/>
        </p:nvSpPr>
        <p:spPr bwMode="auto">
          <a:xfrm>
            <a:off x="5842000" y="2457449"/>
            <a:ext cx="0" cy="57150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0" name="Rectangle 46"/>
          <p:cNvSpPr>
            <a:spLocks noChangeArrowheads="1"/>
          </p:cNvSpPr>
          <p:nvPr/>
        </p:nvSpPr>
        <p:spPr bwMode="auto">
          <a:xfrm>
            <a:off x="41656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1" name="Rectangle 47"/>
          <p:cNvSpPr>
            <a:spLocks noChangeArrowheads="1"/>
          </p:cNvSpPr>
          <p:nvPr/>
        </p:nvSpPr>
        <p:spPr bwMode="auto">
          <a:xfrm>
            <a:off x="38608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2" name="Rectangle 48"/>
          <p:cNvSpPr>
            <a:spLocks noChangeArrowheads="1"/>
          </p:cNvSpPr>
          <p:nvPr/>
        </p:nvSpPr>
        <p:spPr bwMode="auto">
          <a:xfrm>
            <a:off x="44704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3" name="Rectangle 49"/>
          <p:cNvSpPr>
            <a:spLocks noChangeArrowheads="1"/>
          </p:cNvSpPr>
          <p:nvPr/>
        </p:nvSpPr>
        <p:spPr bwMode="auto">
          <a:xfrm>
            <a:off x="47752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4" name="Rectangle 50"/>
          <p:cNvSpPr>
            <a:spLocks noChangeArrowheads="1"/>
          </p:cNvSpPr>
          <p:nvPr/>
        </p:nvSpPr>
        <p:spPr bwMode="auto">
          <a:xfrm>
            <a:off x="50800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5" name="Rectangle 51"/>
          <p:cNvSpPr>
            <a:spLocks noChangeArrowheads="1"/>
          </p:cNvSpPr>
          <p:nvPr/>
        </p:nvSpPr>
        <p:spPr bwMode="auto">
          <a:xfrm>
            <a:off x="53848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6" name="Rectangle 52"/>
          <p:cNvSpPr>
            <a:spLocks noChangeArrowheads="1"/>
          </p:cNvSpPr>
          <p:nvPr/>
        </p:nvSpPr>
        <p:spPr bwMode="auto">
          <a:xfrm>
            <a:off x="56896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7" name="Rectangle 53"/>
          <p:cNvSpPr>
            <a:spLocks noChangeArrowheads="1"/>
          </p:cNvSpPr>
          <p:nvPr/>
        </p:nvSpPr>
        <p:spPr bwMode="auto">
          <a:xfrm>
            <a:off x="59944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8" name="Rectangle 54"/>
          <p:cNvSpPr>
            <a:spLocks noChangeArrowheads="1"/>
          </p:cNvSpPr>
          <p:nvPr/>
        </p:nvSpPr>
        <p:spPr bwMode="auto">
          <a:xfrm>
            <a:off x="62992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09" name="Rectangle 55"/>
          <p:cNvSpPr>
            <a:spLocks noChangeArrowheads="1"/>
          </p:cNvSpPr>
          <p:nvPr/>
        </p:nvSpPr>
        <p:spPr bwMode="auto">
          <a:xfrm>
            <a:off x="66040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0" name="Rectangle 56"/>
          <p:cNvSpPr>
            <a:spLocks noChangeArrowheads="1"/>
          </p:cNvSpPr>
          <p:nvPr/>
        </p:nvSpPr>
        <p:spPr bwMode="auto">
          <a:xfrm>
            <a:off x="69088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1" name="Rectangle 57"/>
          <p:cNvSpPr>
            <a:spLocks noChangeArrowheads="1"/>
          </p:cNvSpPr>
          <p:nvPr/>
        </p:nvSpPr>
        <p:spPr bwMode="auto">
          <a:xfrm>
            <a:off x="72136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2" name="Rectangle 58"/>
          <p:cNvSpPr>
            <a:spLocks noChangeArrowheads="1"/>
          </p:cNvSpPr>
          <p:nvPr/>
        </p:nvSpPr>
        <p:spPr bwMode="auto">
          <a:xfrm>
            <a:off x="7518401" y="3143249"/>
            <a:ext cx="203200" cy="514350"/>
          </a:xfrm>
          <a:prstGeom prst="rect">
            <a:avLst/>
          </a:prstGeom>
          <a:solidFill>
            <a:schemeClr val="accent1"/>
          </a:solidFill>
          <a:ln w="9525">
            <a:solidFill>
              <a:schemeClr val="tx1"/>
            </a:solidFill>
            <a:miter lim="800000"/>
            <a:headEnd/>
            <a:tailEnd/>
          </a:ln>
        </p:spPr>
        <p:txBody>
          <a:bodyPr wrap="none" anchor="ctr"/>
          <a:lstStyle/>
          <a:p>
            <a:pPr>
              <a:spcBef>
                <a:spcPct val="50000"/>
              </a:spcBef>
            </a:pPr>
            <a:r>
              <a:rPr lang="en-US" sz="1500"/>
              <a:t>T</a:t>
            </a:r>
          </a:p>
        </p:txBody>
      </p:sp>
      <p:sp>
        <p:nvSpPr>
          <p:cNvPr id="20513" name="Text Box 59"/>
          <p:cNvSpPr txBox="1">
            <a:spLocks noChangeArrowheads="1"/>
          </p:cNvSpPr>
          <p:nvPr/>
        </p:nvSpPr>
        <p:spPr bwMode="auto">
          <a:xfrm>
            <a:off x="4178913" y="3771900"/>
            <a:ext cx="3305713" cy="52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b="1">
                <a:solidFill>
                  <a:schemeClr val="tx2"/>
                </a:solidFill>
                <a:latin typeface="Arial" charset="0"/>
                <a:ea typeface="ＭＳ Ｐゴシック" charset="0"/>
              </a:defRPr>
            </a:lvl1pPr>
            <a:lvl2pPr marL="742950" indent="-285750">
              <a:defRPr sz="5400" b="1">
                <a:solidFill>
                  <a:schemeClr val="tx2"/>
                </a:solidFill>
                <a:latin typeface="Arial" charset="0"/>
                <a:ea typeface="ＭＳ Ｐゴシック" charset="0"/>
              </a:defRPr>
            </a:lvl2pPr>
            <a:lvl3pPr marL="1143000" indent="-228600">
              <a:defRPr sz="5400" b="1">
                <a:solidFill>
                  <a:schemeClr val="tx2"/>
                </a:solidFill>
                <a:latin typeface="Arial" charset="0"/>
                <a:ea typeface="ＭＳ Ｐゴシック" charset="0"/>
              </a:defRPr>
            </a:lvl3pPr>
            <a:lvl4pPr marL="1600200" indent="-228600">
              <a:defRPr sz="5400" b="1">
                <a:solidFill>
                  <a:schemeClr val="tx2"/>
                </a:solidFill>
                <a:latin typeface="Arial" charset="0"/>
                <a:ea typeface="ＭＳ Ｐゴシック" charset="0"/>
              </a:defRPr>
            </a:lvl4pPr>
            <a:lvl5pPr marL="2057400" indent="-228600">
              <a:defRPr sz="5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5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5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5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5400" b="1">
                <a:solidFill>
                  <a:schemeClr val="tx2"/>
                </a:solidFill>
                <a:latin typeface="Arial" charset="0"/>
                <a:ea typeface="ＭＳ Ｐゴシック" charset="0"/>
              </a:defRPr>
            </a:lvl9pPr>
          </a:lstStyle>
          <a:p>
            <a:pPr algn="ctr">
              <a:spcBef>
                <a:spcPts val="450"/>
              </a:spcBef>
            </a:pPr>
            <a:r>
              <a:rPr lang="en-US" sz="1200" dirty="0">
                <a:solidFill>
                  <a:schemeClr val="tx1"/>
                </a:solidFill>
              </a:rPr>
              <a:t>FOLLOWED BY 13 EVERY 3 WEEK DOSES</a:t>
            </a:r>
          </a:p>
          <a:p>
            <a:pPr algn="ctr">
              <a:spcBef>
                <a:spcPts val="450"/>
              </a:spcBef>
            </a:pPr>
            <a:r>
              <a:rPr lang="en-US" sz="1200" dirty="0">
                <a:solidFill>
                  <a:schemeClr val="tx1"/>
                </a:solidFill>
              </a:rPr>
              <a:t> OF TRASTUZUMAB (6 mg/kg)*</a:t>
            </a:r>
          </a:p>
        </p:txBody>
      </p:sp>
      <p:sp>
        <p:nvSpPr>
          <p:cNvPr id="20514" name="Text Box 60"/>
          <p:cNvSpPr txBox="1">
            <a:spLocks noChangeArrowheads="1"/>
          </p:cNvSpPr>
          <p:nvPr/>
        </p:nvSpPr>
        <p:spPr bwMode="auto">
          <a:xfrm>
            <a:off x="1314450" y="2686050"/>
            <a:ext cx="15584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b="1">
                <a:solidFill>
                  <a:schemeClr val="tx2"/>
                </a:solidFill>
                <a:latin typeface="Arial" charset="0"/>
                <a:ea typeface="ＭＳ Ｐゴシック" charset="0"/>
              </a:defRPr>
            </a:lvl1pPr>
            <a:lvl2pPr marL="742950" indent="-285750">
              <a:defRPr sz="5400" b="1">
                <a:solidFill>
                  <a:schemeClr val="tx2"/>
                </a:solidFill>
                <a:latin typeface="Arial" charset="0"/>
                <a:ea typeface="ＭＳ Ｐゴシック" charset="0"/>
              </a:defRPr>
            </a:lvl2pPr>
            <a:lvl3pPr marL="1143000" indent="-228600">
              <a:defRPr sz="5400" b="1">
                <a:solidFill>
                  <a:schemeClr val="tx2"/>
                </a:solidFill>
                <a:latin typeface="Arial" charset="0"/>
                <a:ea typeface="ＭＳ Ｐゴシック" charset="0"/>
              </a:defRPr>
            </a:lvl3pPr>
            <a:lvl4pPr marL="1600200" indent="-228600">
              <a:defRPr sz="5400" b="1">
                <a:solidFill>
                  <a:schemeClr val="tx2"/>
                </a:solidFill>
                <a:latin typeface="Arial" charset="0"/>
                <a:ea typeface="ＭＳ Ｐゴシック" charset="0"/>
              </a:defRPr>
            </a:lvl4pPr>
            <a:lvl5pPr marL="2057400" indent="-228600">
              <a:defRPr sz="5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5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5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5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5400" b="1">
                <a:solidFill>
                  <a:schemeClr val="tx2"/>
                </a:solidFill>
                <a:latin typeface="Arial" charset="0"/>
                <a:ea typeface="ＭＳ Ｐゴシック" charset="0"/>
              </a:defRPr>
            </a:lvl9pPr>
          </a:lstStyle>
          <a:p>
            <a:pPr>
              <a:spcBef>
                <a:spcPct val="50000"/>
              </a:spcBef>
            </a:pPr>
            <a:r>
              <a:rPr lang="en-US" sz="1500" dirty="0">
                <a:solidFill>
                  <a:schemeClr val="tx1"/>
                </a:solidFill>
              </a:rPr>
              <a:t>Planned N=400</a:t>
            </a:r>
          </a:p>
        </p:txBody>
      </p:sp>
      <p:sp>
        <p:nvSpPr>
          <p:cNvPr id="61" name="Line 45"/>
          <p:cNvSpPr>
            <a:spLocks noChangeShapeType="1"/>
          </p:cNvSpPr>
          <p:nvPr/>
        </p:nvSpPr>
        <p:spPr bwMode="auto">
          <a:xfrm>
            <a:off x="3371850" y="2057399"/>
            <a:ext cx="62865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 name="1 CuadroTexto"/>
          <p:cNvSpPr txBox="1"/>
          <p:nvPr/>
        </p:nvSpPr>
        <p:spPr>
          <a:xfrm>
            <a:off x="5169740" y="4681835"/>
            <a:ext cx="3977973" cy="430887"/>
          </a:xfrm>
          <a:prstGeom prst="rect">
            <a:avLst/>
          </a:prstGeom>
          <a:noFill/>
        </p:spPr>
        <p:txBody>
          <a:bodyPr wrap="square" rtlCol="0">
            <a:spAutoFit/>
          </a:bodyPr>
          <a:lstStyle/>
          <a:p>
            <a:pPr algn="r"/>
            <a:r>
              <a:rPr lang="en-US" sz="1100" kern="0" dirty="0">
                <a:cs typeface="Arial" panose="020B0604020202020204" pitchFamily="34" charset="0"/>
              </a:rPr>
              <a:t>Tolaney SM et al. </a:t>
            </a:r>
            <a:r>
              <a:rPr lang="en-US" sz="1100" i="1" kern="0" dirty="0">
                <a:cs typeface="Arial" panose="020B0604020202020204" pitchFamily="34" charset="0"/>
              </a:rPr>
              <a:t>N </a:t>
            </a:r>
            <a:r>
              <a:rPr lang="en-US" sz="1100" i="1" kern="0" dirty="0" err="1">
                <a:cs typeface="Arial" panose="020B0604020202020204" pitchFamily="34" charset="0"/>
              </a:rPr>
              <a:t>Engl</a:t>
            </a:r>
            <a:r>
              <a:rPr lang="en-US" sz="1100" i="1" kern="0" dirty="0">
                <a:cs typeface="Arial" panose="020B0604020202020204" pitchFamily="34" charset="0"/>
              </a:rPr>
              <a:t> J Med</a:t>
            </a:r>
            <a:r>
              <a:rPr lang="en-US" sz="1100" kern="0" dirty="0">
                <a:cs typeface="Arial" panose="020B0604020202020204" pitchFamily="34" charset="0"/>
              </a:rPr>
              <a:t>. 2015;372(2):134-41.</a:t>
            </a:r>
          </a:p>
          <a:p>
            <a:pPr algn="r"/>
            <a:r>
              <a:rPr lang="en-US" sz="1100" kern="0" dirty="0" err="1">
                <a:cs typeface="Arial" panose="020B0604020202020204" pitchFamily="34" charset="0"/>
              </a:rPr>
              <a:t>Tolaney</a:t>
            </a:r>
            <a:r>
              <a:rPr lang="en-US" sz="1100" kern="0" dirty="0">
                <a:cs typeface="Arial" panose="020B0604020202020204" pitchFamily="34" charset="0"/>
              </a:rPr>
              <a:t> SM et al. </a:t>
            </a:r>
            <a:r>
              <a:rPr lang="en-US" sz="1100" i="1" kern="0" dirty="0">
                <a:cs typeface="Arial" panose="020B0604020202020204" pitchFamily="34" charset="0"/>
              </a:rPr>
              <a:t>J Clin Oncol</a:t>
            </a:r>
            <a:r>
              <a:rPr lang="en-US" sz="1100" kern="0" dirty="0">
                <a:cs typeface="Arial" panose="020B0604020202020204" pitchFamily="34" charset="0"/>
              </a:rPr>
              <a:t>. 2019;37(22):1868-1875. </a:t>
            </a:r>
          </a:p>
        </p:txBody>
      </p:sp>
      <p:sp>
        <p:nvSpPr>
          <p:cNvPr id="14" name="Rectangle 13">
            <a:extLst>
              <a:ext uri="{FF2B5EF4-FFF2-40B4-BE49-F238E27FC236}">
                <a16:creationId xmlns:a16="http://schemas.microsoft.com/office/drawing/2014/main" id="{E2B92C98-EB16-F281-39C8-529D13E0AC04}"/>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5" name="Picture 14">
            <a:extLst>
              <a:ext uri="{FF2B5EF4-FFF2-40B4-BE49-F238E27FC236}">
                <a16:creationId xmlns:a16="http://schemas.microsoft.com/office/drawing/2014/main" id="{3EDE1D24-7286-0358-1DCF-44946F60CD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16" name="Picture 15" descr="Blue text on a black background&#10;&#10;Description automatically generated">
            <a:extLst>
              <a:ext uri="{FF2B5EF4-FFF2-40B4-BE49-F238E27FC236}">
                <a16:creationId xmlns:a16="http://schemas.microsoft.com/office/drawing/2014/main" id="{006D1EB7-3423-9B80-CCB1-E966217C5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7" name="Rectangle 16">
            <a:extLst>
              <a:ext uri="{FF2B5EF4-FFF2-40B4-BE49-F238E27FC236}">
                <a16:creationId xmlns:a16="http://schemas.microsoft.com/office/drawing/2014/main" id="{CE859A65-C612-9AE3-7CFF-A577ABD038FD}"/>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6754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8EB52-14E3-5C4D-8883-7A43CFE21A37}"/>
              </a:ext>
            </a:extLst>
          </p:cNvPr>
          <p:cNvSpPr>
            <a:spLocks noGrp="1"/>
          </p:cNvSpPr>
          <p:nvPr>
            <p:ph type="title"/>
          </p:nvPr>
        </p:nvSpPr>
        <p:spPr>
          <a:xfrm>
            <a:off x="1" y="271861"/>
            <a:ext cx="9143999" cy="1141000"/>
          </a:xfrm>
        </p:spPr>
        <p:txBody>
          <a:bodyPr>
            <a:noAutofit/>
          </a:bodyPr>
          <a:lstStyle/>
          <a:p>
            <a:pPr>
              <a:defRPr/>
            </a:pPr>
            <a:r>
              <a:rPr lang="en-US" sz="2000" b="1" dirty="0">
                <a:solidFill>
                  <a:srgbClr val="002060"/>
                </a:solidFill>
              </a:rPr>
              <a:t>Trastuzumab Has Changed the Natural History</a:t>
            </a:r>
            <a:br>
              <a:rPr lang="en-US" sz="2000" b="1" dirty="0">
                <a:solidFill>
                  <a:srgbClr val="002060"/>
                </a:solidFill>
              </a:rPr>
            </a:br>
            <a:r>
              <a:rPr lang="en-US" sz="2000" b="1" dirty="0">
                <a:solidFill>
                  <a:srgbClr val="002060"/>
                </a:solidFill>
              </a:rPr>
              <a:t>of HER2+ Breast Cancer</a:t>
            </a:r>
            <a:br>
              <a:rPr lang="en-US" sz="1400" b="1" dirty="0">
                <a:solidFill>
                  <a:srgbClr val="002060"/>
                </a:solidFill>
              </a:rPr>
            </a:br>
            <a:r>
              <a:rPr lang="en-US" sz="1600" dirty="0">
                <a:solidFill>
                  <a:srgbClr val="3894A2"/>
                </a:solidFill>
              </a:rPr>
              <a:t>Overall Survival for HER2+ Trastuzumab-Treated Early Disease</a:t>
            </a:r>
            <a:br>
              <a:rPr lang="en-US" sz="1600" dirty="0">
                <a:solidFill>
                  <a:srgbClr val="3894A2"/>
                </a:solidFill>
              </a:rPr>
            </a:br>
            <a:r>
              <a:rPr lang="en-US" sz="1600" dirty="0">
                <a:solidFill>
                  <a:srgbClr val="3894A2"/>
                </a:solidFill>
              </a:rPr>
              <a:t>Similar to or Better Than HER2-Normal</a:t>
            </a:r>
            <a:endParaRPr lang="en-US" sz="1400" dirty="0">
              <a:solidFill>
                <a:srgbClr val="3894A2"/>
              </a:solidFill>
            </a:endParaRPr>
          </a:p>
        </p:txBody>
      </p:sp>
      <p:graphicFrame>
        <p:nvGraphicFramePr>
          <p:cNvPr id="5" name="Content Placeholder 4">
            <a:extLst>
              <a:ext uri="{FF2B5EF4-FFF2-40B4-BE49-F238E27FC236}">
                <a16:creationId xmlns:a16="http://schemas.microsoft.com/office/drawing/2014/main" id="{E00E1EA0-B239-034A-B41D-07776A167FCB}"/>
              </a:ext>
            </a:extLst>
          </p:cNvPr>
          <p:cNvGraphicFramePr>
            <a:graphicFrameLocks noGrp="1"/>
          </p:cNvGraphicFramePr>
          <p:nvPr>
            <p:ph idx="1"/>
          </p:nvPr>
        </p:nvGraphicFramePr>
        <p:xfrm>
          <a:off x="457200" y="1463747"/>
          <a:ext cx="8316568" cy="2993953"/>
        </p:xfrm>
        <a:graphic>
          <a:graphicData uri="http://schemas.openxmlformats.org/drawingml/2006/table">
            <a:tbl>
              <a:tblPr firstRow="1" bandRow="1">
                <a:tableStyleId>{5C22544A-7EE6-4342-B048-85BDC9FD1C3A}</a:tableStyleId>
              </a:tblPr>
              <a:tblGrid>
                <a:gridCol w="1992343">
                  <a:extLst>
                    <a:ext uri="{9D8B030D-6E8A-4147-A177-3AD203B41FA5}">
                      <a16:colId xmlns:a16="http://schemas.microsoft.com/office/drawing/2014/main" val="20000"/>
                    </a:ext>
                  </a:extLst>
                </a:gridCol>
                <a:gridCol w="1338434">
                  <a:extLst>
                    <a:ext uri="{9D8B030D-6E8A-4147-A177-3AD203B41FA5}">
                      <a16:colId xmlns:a16="http://schemas.microsoft.com/office/drawing/2014/main" val="20001"/>
                    </a:ext>
                  </a:extLst>
                </a:gridCol>
                <a:gridCol w="1747481">
                  <a:extLst>
                    <a:ext uri="{9D8B030D-6E8A-4147-A177-3AD203B41FA5}">
                      <a16:colId xmlns:a16="http://schemas.microsoft.com/office/drawing/2014/main" val="20002"/>
                    </a:ext>
                  </a:extLst>
                </a:gridCol>
                <a:gridCol w="1619155">
                  <a:extLst>
                    <a:ext uri="{9D8B030D-6E8A-4147-A177-3AD203B41FA5}">
                      <a16:colId xmlns:a16="http://schemas.microsoft.com/office/drawing/2014/main" val="20003"/>
                    </a:ext>
                  </a:extLst>
                </a:gridCol>
                <a:gridCol w="1619155">
                  <a:extLst>
                    <a:ext uri="{9D8B030D-6E8A-4147-A177-3AD203B41FA5}">
                      <a16:colId xmlns:a16="http://schemas.microsoft.com/office/drawing/2014/main" val="20004"/>
                    </a:ext>
                  </a:extLst>
                </a:gridCol>
              </a:tblGrid>
              <a:tr h="336791">
                <a:tc>
                  <a:txBody>
                    <a:bodyPr/>
                    <a:lstStyle/>
                    <a:p>
                      <a:r>
                        <a:rPr lang="en-US" sz="1400" dirty="0">
                          <a:solidFill>
                            <a:schemeClr val="bg1"/>
                          </a:solidFill>
                          <a:latin typeface="Arial" panose="020B0604020202020204" pitchFamily="34" charset="0"/>
                          <a:cs typeface="Arial" panose="020B0604020202020204" pitchFamily="34" charset="0"/>
                        </a:rPr>
                        <a:t>Study</a:t>
                      </a:r>
                    </a:p>
                  </a:txBody>
                  <a:tcPr marL="68580" marR="68580" marT="34297" marB="34297" anchor="b">
                    <a:lnL w="12700" cmpd="sng">
                      <a:noFill/>
                    </a:lnL>
                    <a:lnR w="12700" cmpd="sng">
                      <a:noFill/>
                    </a:lnR>
                    <a:lnT w="38100" cap="flat" cmpd="sng" algn="ctr">
                      <a:solidFill>
                        <a:srgbClr val="191917"/>
                      </a:solidFill>
                      <a:prstDash val="solid"/>
                      <a:round/>
                      <a:headEnd type="none" w="med" len="med"/>
                      <a:tailEnd type="none" w="med" len="med"/>
                    </a:lnT>
                    <a:lnB w="127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Median F/U</a:t>
                      </a:r>
                    </a:p>
                  </a:txBody>
                  <a:tcPr marL="68580" marR="68580" marT="34297" marB="34297" anchor="b">
                    <a:lnL w="12700" cmpd="sng">
                      <a:noFill/>
                    </a:lnL>
                    <a:lnR w="12700" cmpd="sng">
                      <a:noFill/>
                    </a:lnR>
                    <a:lnT w="38100" cap="flat" cmpd="sng" algn="ctr">
                      <a:solidFill>
                        <a:srgbClr val="191917"/>
                      </a:solidFill>
                      <a:prstDash val="solid"/>
                      <a:round/>
                      <a:headEnd type="none" w="med" len="med"/>
                      <a:tailEnd type="none" w="med" len="med"/>
                    </a:lnT>
                    <a:lnB w="127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HER2+/+Tras</a:t>
                      </a:r>
                    </a:p>
                  </a:txBody>
                  <a:tcPr marL="68580" marR="68580" marT="34297" marB="34297" anchor="b">
                    <a:lnL w="12700" cmpd="sng">
                      <a:noFill/>
                    </a:lnL>
                    <a:lnR w="12700" cmpd="sng">
                      <a:noFill/>
                    </a:lnR>
                    <a:lnT w="38100" cap="flat" cmpd="sng" algn="ctr">
                      <a:solidFill>
                        <a:srgbClr val="191917"/>
                      </a:solidFill>
                      <a:prstDash val="solid"/>
                      <a:round/>
                      <a:headEnd type="none" w="med" len="med"/>
                      <a:tailEnd type="none" w="med" len="med"/>
                    </a:lnT>
                    <a:lnB w="127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HER2+/-Tras</a:t>
                      </a:r>
                    </a:p>
                  </a:txBody>
                  <a:tcPr marL="68580" marR="68580" marT="34297" marB="34297" anchor="b">
                    <a:lnL w="12700" cmpd="sng">
                      <a:noFill/>
                    </a:lnL>
                    <a:lnR w="12700" cmpd="sng">
                      <a:noFill/>
                    </a:lnR>
                    <a:lnT w="38100" cap="flat" cmpd="sng" algn="ctr">
                      <a:solidFill>
                        <a:srgbClr val="191917"/>
                      </a:solidFill>
                      <a:prstDash val="solid"/>
                      <a:round/>
                      <a:headEnd type="none" w="med" len="med"/>
                      <a:tailEnd type="none" w="med" len="med"/>
                    </a:lnT>
                    <a:lnB w="127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HER2 –</a:t>
                      </a:r>
                    </a:p>
                  </a:txBody>
                  <a:tcPr marL="68580" marR="68580" marT="34297" marB="34297" anchor="b">
                    <a:lnL w="12700" cmpd="sng">
                      <a:noFill/>
                    </a:lnL>
                    <a:lnR w="12700" cmpd="sng">
                      <a:noFill/>
                    </a:lnR>
                    <a:lnT w="38100" cap="flat" cmpd="sng" algn="ctr">
                      <a:solidFill>
                        <a:srgbClr val="191917"/>
                      </a:solidFill>
                      <a:prstDash val="solid"/>
                      <a:round/>
                      <a:headEnd type="none" w="med" len="med"/>
                      <a:tailEnd type="none" w="med" len="med"/>
                    </a:lnT>
                    <a:lnB w="127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53374">
                <a:tc>
                  <a:txBody>
                    <a:bodyPr/>
                    <a:lstStyle/>
                    <a:p>
                      <a:r>
                        <a:rPr lang="en-US" sz="1400" b="1" dirty="0">
                          <a:solidFill>
                            <a:srgbClr val="191917"/>
                          </a:solidFill>
                          <a:latin typeface="Arial" panose="020B0604020202020204" pitchFamily="34" charset="0"/>
                          <a:cs typeface="Arial" panose="020B0604020202020204" pitchFamily="34" charset="0"/>
                        </a:rPr>
                        <a:t>BCIRG 005</a:t>
                      </a:r>
                      <a:r>
                        <a:rPr lang="en-US" sz="1400" b="1" baseline="30000" dirty="0">
                          <a:solidFill>
                            <a:srgbClr val="191917"/>
                          </a:solidFill>
                          <a:latin typeface="Arial" panose="020B0604020202020204" pitchFamily="34" charset="0"/>
                          <a:cs typeface="Arial" panose="020B0604020202020204" pitchFamily="34" charset="0"/>
                        </a:rPr>
                        <a:t>[a]</a:t>
                      </a:r>
                      <a:r>
                        <a:rPr lang="en-US" sz="1400" b="1" dirty="0">
                          <a:solidFill>
                            <a:srgbClr val="191917"/>
                          </a:solidFill>
                          <a:latin typeface="Arial" panose="020B0604020202020204" pitchFamily="34" charset="0"/>
                          <a:cs typeface="Arial" panose="020B0604020202020204" pitchFamily="34" charset="0"/>
                        </a:rPr>
                        <a:t>/006</a:t>
                      </a:r>
                      <a:r>
                        <a:rPr lang="en-US" sz="1400" b="1" baseline="30000" dirty="0">
                          <a:solidFill>
                            <a:srgbClr val="191917"/>
                          </a:solidFill>
                          <a:latin typeface="Arial" panose="020B0604020202020204" pitchFamily="34" charset="0"/>
                          <a:cs typeface="Arial" panose="020B0604020202020204" pitchFamily="34" charset="0"/>
                        </a:rPr>
                        <a:t>[b]</a:t>
                      </a:r>
                    </a:p>
                  </a:txBody>
                  <a:tcPr marL="68580" marR="68580" marT="34297" marB="34297" anchor="ctr">
                    <a:lnL w="12700" cmpd="sng">
                      <a:noFill/>
                    </a:lnL>
                    <a:lnR w="12700" cmpd="sng">
                      <a:noFill/>
                    </a:lnR>
                    <a:lnT w="12700" cap="flat" cmpd="sng" algn="ctr">
                      <a:solidFill>
                        <a:srgbClr val="19191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10 yr</a:t>
                      </a:r>
                    </a:p>
                  </a:txBody>
                  <a:tcPr marL="68580" marR="68580" marT="34297" marB="34297" anchor="ctr">
                    <a:lnL w="12700" cmpd="sng">
                      <a:noFill/>
                    </a:lnL>
                    <a:lnR w="12700" cmpd="sng">
                      <a:noFill/>
                    </a:lnR>
                    <a:lnT w="12700" cap="flat" cmpd="sng" algn="ctr">
                      <a:solidFill>
                        <a:srgbClr val="19191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(1841/2149)</a:t>
                      </a:r>
                    </a:p>
                    <a:p>
                      <a:pPr algn="ctr"/>
                      <a:r>
                        <a:rPr lang="en-US" sz="1400" b="1" dirty="0">
                          <a:solidFill>
                            <a:srgbClr val="FF0000"/>
                          </a:solidFill>
                          <a:latin typeface="Arial" panose="020B0604020202020204" pitchFamily="34" charset="0"/>
                          <a:cs typeface="Arial" panose="020B0604020202020204" pitchFamily="34" charset="0"/>
                        </a:rPr>
                        <a:t>86%</a:t>
                      </a:r>
                    </a:p>
                  </a:txBody>
                  <a:tcPr marL="68580" marR="68580" marT="34297" marB="34297" anchor="ctr">
                    <a:lnL w="12700" cmpd="sng">
                      <a:noFill/>
                    </a:lnL>
                    <a:lnR w="12700" cmpd="sng">
                      <a:noFill/>
                    </a:lnR>
                    <a:lnT w="12700" cap="flat" cmpd="sng" algn="ctr">
                      <a:solidFill>
                        <a:srgbClr val="19191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(870/1073)</a:t>
                      </a:r>
                    </a:p>
                    <a:p>
                      <a:pPr algn="ctr"/>
                      <a:r>
                        <a:rPr lang="en-US" sz="1400" b="1" dirty="0">
                          <a:solidFill>
                            <a:srgbClr val="191917"/>
                          </a:solidFill>
                          <a:latin typeface="Arial" panose="020B0604020202020204" pitchFamily="34" charset="0"/>
                          <a:cs typeface="Arial" panose="020B0604020202020204" pitchFamily="34" charset="0"/>
                        </a:rPr>
                        <a:t>81%</a:t>
                      </a:r>
                    </a:p>
                  </a:txBody>
                  <a:tcPr marL="68580" marR="68580" marT="34297" marB="34297" anchor="ctr">
                    <a:lnL w="12700" cmpd="sng">
                      <a:noFill/>
                    </a:lnL>
                    <a:lnR w="12700" cmpd="sng">
                      <a:noFill/>
                    </a:lnR>
                    <a:lnT w="12700" cap="flat" cmpd="sng" algn="ctr">
                      <a:solidFill>
                        <a:srgbClr val="19191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(2647/3298)</a:t>
                      </a:r>
                    </a:p>
                    <a:p>
                      <a:pPr algn="ctr"/>
                      <a:r>
                        <a:rPr lang="en-US" sz="1400" b="1" dirty="0">
                          <a:solidFill>
                            <a:srgbClr val="FF0000"/>
                          </a:solidFill>
                          <a:latin typeface="Arial" panose="020B0604020202020204" pitchFamily="34" charset="0"/>
                          <a:cs typeface="Arial" panose="020B0604020202020204" pitchFamily="34" charset="0"/>
                        </a:rPr>
                        <a:t>80%</a:t>
                      </a:r>
                    </a:p>
                  </a:txBody>
                  <a:tcPr marL="68580" marR="68580" marT="34297" marB="34297" anchor="ctr">
                    <a:lnL w="12700" cmpd="sng">
                      <a:noFill/>
                    </a:lnL>
                    <a:lnR w="12700" cmpd="sng">
                      <a:noFill/>
                    </a:lnR>
                    <a:lnT w="12700" cap="flat" cmpd="sng" algn="ctr">
                      <a:solidFill>
                        <a:srgbClr val="19191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5947">
                <a:tc>
                  <a:txBody>
                    <a:bodyPr/>
                    <a:lstStyle/>
                    <a:p>
                      <a:r>
                        <a:rPr lang="en-US" sz="1400" b="1" dirty="0">
                          <a:solidFill>
                            <a:srgbClr val="191917"/>
                          </a:solidFill>
                          <a:latin typeface="Arial" panose="020B0604020202020204" pitchFamily="34" charset="0"/>
                          <a:cs typeface="Arial" panose="020B0604020202020204" pitchFamily="34" charset="0"/>
                        </a:rPr>
                        <a:t>NOAH</a:t>
                      </a:r>
                      <a:r>
                        <a:rPr lang="en-US" sz="1400" b="1" baseline="30000" dirty="0">
                          <a:solidFill>
                            <a:srgbClr val="191917"/>
                          </a:solidFill>
                          <a:latin typeface="Arial" panose="020B0604020202020204" pitchFamily="34" charset="0"/>
                          <a:cs typeface="Arial" panose="020B0604020202020204" pitchFamily="34" charset="0"/>
                        </a:rPr>
                        <a:t>[c]</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5 yr</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(87/117)</a:t>
                      </a:r>
                    </a:p>
                    <a:p>
                      <a:pPr algn="ctr"/>
                      <a:r>
                        <a:rPr lang="en-US" sz="1400" b="1" dirty="0">
                          <a:solidFill>
                            <a:srgbClr val="FF0000"/>
                          </a:solidFill>
                          <a:latin typeface="Arial" panose="020B0604020202020204" pitchFamily="34" charset="0"/>
                          <a:cs typeface="Arial" panose="020B0604020202020204" pitchFamily="34" charset="0"/>
                        </a:rPr>
                        <a:t>74%</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(74/118)</a:t>
                      </a:r>
                    </a:p>
                    <a:p>
                      <a:pPr algn="ctr"/>
                      <a:r>
                        <a:rPr lang="en-US" sz="1400" b="1" dirty="0">
                          <a:solidFill>
                            <a:srgbClr val="191917"/>
                          </a:solidFill>
                          <a:latin typeface="Arial" panose="020B0604020202020204" pitchFamily="34" charset="0"/>
                          <a:cs typeface="Arial" panose="020B0604020202020204" pitchFamily="34" charset="0"/>
                        </a:rPr>
                        <a:t>63%</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(75/99)</a:t>
                      </a:r>
                    </a:p>
                    <a:p>
                      <a:pPr algn="ctr"/>
                      <a:r>
                        <a:rPr lang="en-US" sz="1400" b="1" dirty="0">
                          <a:solidFill>
                            <a:srgbClr val="FF0000"/>
                          </a:solidFill>
                          <a:latin typeface="Arial" panose="020B0604020202020204" pitchFamily="34" charset="0"/>
                          <a:cs typeface="Arial" panose="020B0604020202020204" pitchFamily="34" charset="0"/>
                        </a:rPr>
                        <a:t>76%</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5947">
                <a:tc>
                  <a:txBody>
                    <a:bodyPr/>
                    <a:lstStyle/>
                    <a:p>
                      <a:r>
                        <a:rPr lang="en-US" sz="1400" b="1" baseline="0" dirty="0">
                          <a:solidFill>
                            <a:srgbClr val="191917"/>
                          </a:solidFill>
                          <a:latin typeface="Arial" panose="020B0604020202020204" pitchFamily="34" charset="0"/>
                          <a:cs typeface="Arial" panose="020B0604020202020204" pitchFamily="34" charset="0"/>
                        </a:rPr>
                        <a:t>Italian Registry</a:t>
                      </a:r>
                      <a:r>
                        <a:rPr lang="en-US" sz="1400" b="1" baseline="30000" dirty="0">
                          <a:solidFill>
                            <a:srgbClr val="191917"/>
                          </a:solidFill>
                          <a:latin typeface="Arial" panose="020B0604020202020204" pitchFamily="34" charset="0"/>
                          <a:cs typeface="Arial" panose="020B0604020202020204" pitchFamily="34" charset="0"/>
                        </a:rPr>
                        <a:t>[d]</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4.1</a:t>
                      </a:r>
                      <a:r>
                        <a:rPr lang="en-US" sz="1400" b="1" baseline="0" dirty="0">
                          <a:solidFill>
                            <a:srgbClr val="191917"/>
                          </a:solidFill>
                          <a:latin typeface="Arial" panose="020B0604020202020204" pitchFamily="34" charset="0"/>
                          <a:cs typeface="Arial" panose="020B0604020202020204" pitchFamily="34" charset="0"/>
                        </a:rPr>
                        <a:t> yr</a:t>
                      </a:r>
                      <a:endParaRPr lang="en-US" sz="1400" b="1" dirty="0">
                        <a:solidFill>
                          <a:srgbClr val="191917"/>
                        </a:solidFill>
                        <a:latin typeface="Arial" panose="020B0604020202020204" pitchFamily="34" charset="0"/>
                        <a:cs typeface="Arial" panose="020B0604020202020204" pitchFamily="34" charset="0"/>
                      </a:endParaRP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(52/53)</a:t>
                      </a:r>
                    </a:p>
                    <a:p>
                      <a:pPr algn="ctr"/>
                      <a:r>
                        <a:rPr lang="en-US" sz="1400" b="1" dirty="0">
                          <a:solidFill>
                            <a:srgbClr val="FF0000"/>
                          </a:solidFill>
                          <a:latin typeface="Arial" panose="020B0604020202020204" pitchFamily="34" charset="0"/>
                          <a:cs typeface="Arial" panose="020B0604020202020204" pitchFamily="34" charset="0"/>
                        </a:rPr>
                        <a:t>98%</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(140/161)</a:t>
                      </a:r>
                    </a:p>
                    <a:p>
                      <a:pPr algn="ctr"/>
                      <a:r>
                        <a:rPr lang="en-US" sz="1400" b="1" dirty="0">
                          <a:solidFill>
                            <a:srgbClr val="191917"/>
                          </a:solidFill>
                          <a:latin typeface="Arial" panose="020B0604020202020204" pitchFamily="34" charset="0"/>
                          <a:cs typeface="Arial" panose="020B0604020202020204" pitchFamily="34" charset="0"/>
                        </a:rPr>
                        <a:t>87%</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(1108/1186)</a:t>
                      </a:r>
                    </a:p>
                    <a:p>
                      <a:pPr algn="ctr"/>
                      <a:r>
                        <a:rPr lang="en-US" sz="1400" b="1" dirty="0">
                          <a:solidFill>
                            <a:srgbClr val="FF0000"/>
                          </a:solidFill>
                          <a:latin typeface="Arial" panose="020B0604020202020204" pitchFamily="34" charset="0"/>
                          <a:cs typeface="Arial" panose="020B0604020202020204" pitchFamily="34" charset="0"/>
                        </a:rPr>
                        <a:t>93%</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5947">
                <a:tc>
                  <a:txBody>
                    <a:bodyPr/>
                    <a:lstStyle/>
                    <a:p>
                      <a:r>
                        <a:rPr lang="en-US" sz="1400" b="1" dirty="0">
                          <a:solidFill>
                            <a:srgbClr val="191917"/>
                          </a:solidFill>
                          <a:latin typeface="Arial" panose="020B0604020202020204" pitchFamily="34" charset="0"/>
                          <a:cs typeface="Arial" panose="020B0604020202020204" pitchFamily="34" charset="0"/>
                        </a:rPr>
                        <a:t>GeparQu</a:t>
                      </a:r>
                      <a:r>
                        <a:rPr lang="en-US" sz="1400" b="1" baseline="0" dirty="0">
                          <a:solidFill>
                            <a:srgbClr val="191917"/>
                          </a:solidFill>
                          <a:latin typeface="Arial" panose="020B0604020202020204" pitchFamily="34" charset="0"/>
                          <a:cs typeface="Arial" panose="020B0604020202020204" pitchFamily="34" charset="0"/>
                        </a:rPr>
                        <a:t>attro</a:t>
                      </a:r>
                      <a:r>
                        <a:rPr lang="en-US" sz="1400" b="1" baseline="30000" dirty="0">
                          <a:solidFill>
                            <a:srgbClr val="191917"/>
                          </a:solidFill>
                          <a:latin typeface="Arial" panose="020B0604020202020204" pitchFamily="34" charset="0"/>
                          <a:cs typeface="Arial" panose="020B0604020202020204" pitchFamily="34" charset="0"/>
                        </a:rPr>
                        <a:t>[e]</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5.4 yr</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(392/446)</a:t>
                      </a:r>
                    </a:p>
                    <a:p>
                      <a:pPr algn="ctr"/>
                      <a:r>
                        <a:rPr lang="en-US" sz="1400" b="1" dirty="0">
                          <a:solidFill>
                            <a:srgbClr val="FF0000"/>
                          </a:solidFill>
                          <a:latin typeface="Arial" panose="020B0604020202020204" pitchFamily="34" charset="0"/>
                          <a:cs typeface="Arial" panose="020B0604020202020204" pitchFamily="34" charset="0"/>
                        </a:rPr>
                        <a:t>88%</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b="1" dirty="0">
                        <a:solidFill>
                          <a:srgbClr val="191917"/>
                        </a:solidFill>
                        <a:latin typeface="Arial" panose="020B0604020202020204" pitchFamily="34" charset="0"/>
                        <a:cs typeface="Arial" panose="020B0604020202020204" pitchFamily="34" charset="0"/>
                      </a:endParaRP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(889/1049)</a:t>
                      </a:r>
                    </a:p>
                    <a:p>
                      <a:pPr algn="ctr"/>
                      <a:r>
                        <a:rPr lang="en-US" sz="1400" b="1" dirty="0">
                          <a:solidFill>
                            <a:srgbClr val="FF0000"/>
                          </a:solidFill>
                          <a:latin typeface="Arial" panose="020B0604020202020204" pitchFamily="34" charset="0"/>
                          <a:cs typeface="Arial" panose="020B0604020202020204" pitchFamily="34" charset="0"/>
                        </a:rPr>
                        <a:t>85%</a:t>
                      </a:r>
                    </a:p>
                  </a:txBody>
                  <a:tcPr marL="68580" marR="68580" marT="34297" marB="3429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5947">
                <a:tc>
                  <a:txBody>
                    <a:bodyPr/>
                    <a:lstStyle/>
                    <a:p>
                      <a:r>
                        <a:rPr lang="en-US" sz="1400" b="1" baseline="0" dirty="0">
                          <a:solidFill>
                            <a:srgbClr val="191917"/>
                          </a:solidFill>
                          <a:latin typeface="Arial" panose="020B0604020202020204" pitchFamily="34" charset="0"/>
                          <a:cs typeface="Arial" panose="020B0604020202020204" pitchFamily="34" charset="0"/>
                        </a:rPr>
                        <a:t>FinHer</a:t>
                      </a:r>
                      <a:r>
                        <a:rPr lang="en-US" sz="1400" b="1" baseline="30000" dirty="0">
                          <a:solidFill>
                            <a:srgbClr val="191917"/>
                          </a:solidFill>
                          <a:latin typeface="Arial" panose="020B0604020202020204" pitchFamily="34" charset="0"/>
                          <a:cs typeface="Arial" panose="020B0604020202020204" pitchFamily="34" charset="0"/>
                        </a:rPr>
                        <a:t>[f]</a:t>
                      </a:r>
                    </a:p>
                  </a:txBody>
                  <a:tcPr marL="68580" marR="68580" marT="34297" marB="34297" anchor="ctr">
                    <a:lnL w="12700" cmpd="sng">
                      <a:noFill/>
                    </a:lnL>
                    <a:lnR w="12700" cmpd="sng">
                      <a:noFill/>
                    </a:lnR>
                    <a:lnT w="12700" cmpd="sng">
                      <a:noFill/>
                    </a:lnT>
                    <a:lnB w="381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5 yr</a:t>
                      </a:r>
                    </a:p>
                  </a:txBody>
                  <a:tcPr marL="68580" marR="68580" marT="34297" marB="34297" anchor="ctr">
                    <a:lnL w="12700" cmpd="sng">
                      <a:noFill/>
                    </a:lnL>
                    <a:lnR w="12700" cmpd="sng">
                      <a:noFill/>
                    </a:lnR>
                    <a:lnT w="12700" cmpd="sng">
                      <a:noFill/>
                    </a:lnT>
                    <a:lnB w="381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(12/115)</a:t>
                      </a:r>
                    </a:p>
                    <a:p>
                      <a:pPr algn="ctr"/>
                      <a:r>
                        <a:rPr lang="en-US" sz="1400" b="1" dirty="0">
                          <a:solidFill>
                            <a:srgbClr val="FF0000"/>
                          </a:solidFill>
                          <a:latin typeface="Arial" panose="020B0604020202020204" pitchFamily="34" charset="0"/>
                          <a:cs typeface="Arial" panose="020B0604020202020204" pitchFamily="34" charset="0"/>
                        </a:rPr>
                        <a:t>90%</a:t>
                      </a:r>
                    </a:p>
                  </a:txBody>
                  <a:tcPr marL="68580" marR="68580" marT="34297" marB="34297" anchor="ctr">
                    <a:lnL w="12700" cmpd="sng">
                      <a:noFill/>
                    </a:lnL>
                    <a:lnR w="12700" cmpd="sng">
                      <a:noFill/>
                    </a:lnR>
                    <a:lnT w="12700" cmpd="sng">
                      <a:noFill/>
                    </a:lnT>
                    <a:lnB w="381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(21/116)</a:t>
                      </a:r>
                    </a:p>
                    <a:p>
                      <a:pPr algn="ctr"/>
                      <a:r>
                        <a:rPr lang="en-US" sz="1400" b="1" dirty="0">
                          <a:solidFill>
                            <a:srgbClr val="191917"/>
                          </a:solidFill>
                          <a:latin typeface="Arial" panose="020B0604020202020204" pitchFamily="34" charset="0"/>
                          <a:cs typeface="Arial" panose="020B0604020202020204" pitchFamily="34" charset="0"/>
                        </a:rPr>
                        <a:t>82%</a:t>
                      </a:r>
                    </a:p>
                  </a:txBody>
                  <a:tcPr marL="68580" marR="68580" marT="34297" marB="34297" anchor="ctr">
                    <a:lnL w="12700" cmpd="sng">
                      <a:noFill/>
                    </a:lnL>
                    <a:lnR w="12700" cmpd="sng">
                      <a:noFill/>
                    </a:lnR>
                    <a:lnT w="12700" cmpd="sng">
                      <a:noFill/>
                    </a:lnT>
                    <a:lnB w="381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191917"/>
                          </a:solidFill>
                          <a:latin typeface="Arial" panose="020B0604020202020204" pitchFamily="34" charset="0"/>
                          <a:cs typeface="Arial" panose="020B0604020202020204" pitchFamily="34" charset="0"/>
                        </a:rPr>
                        <a:t>(61/778)</a:t>
                      </a:r>
                    </a:p>
                    <a:p>
                      <a:pPr algn="ctr"/>
                      <a:r>
                        <a:rPr lang="en-US" sz="1400" b="1" dirty="0">
                          <a:solidFill>
                            <a:srgbClr val="FF0000"/>
                          </a:solidFill>
                          <a:latin typeface="Arial" panose="020B0604020202020204" pitchFamily="34" charset="0"/>
                          <a:cs typeface="Arial" panose="020B0604020202020204" pitchFamily="34" charset="0"/>
                        </a:rPr>
                        <a:t>92%</a:t>
                      </a:r>
                    </a:p>
                  </a:txBody>
                  <a:tcPr marL="68580" marR="68580" marT="34297" marB="34297" anchor="ctr">
                    <a:lnL w="12700" cmpd="sng">
                      <a:noFill/>
                    </a:lnL>
                    <a:lnR w="12700" cmpd="sng">
                      <a:noFill/>
                    </a:lnR>
                    <a:lnT w="12700" cmpd="sng">
                      <a:noFill/>
                    </a:lnT>
                    <a:lnB w="38100" cap="flat" cmpd="sng" algn="ctr">
                      <a:solidFill>
                        <a:srgbClr val="19191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extBox 2"/>
          <p:cNvSpPr txBox="1"/>
          <p:nvPr/>
        </p:nvSpPr>
        <p:spPr>
          <a:xfrm>
            <a:off x="385763" y="4648200"/>
            <a:ext cx="8556172" cy="507831"/>
          </a:xfrm>
          <a:prstGeom prst="rect">
            <a:avLst/>
          </a:prstGeom>
          <a:noFill/>
        </p:spPr>
        <p:txBody>
          <a:bodyPr wrap="square"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Osaka"/>
                <a:cs typeface="Arial" panose="020B0604020202020204" pitchFamily="34" charset="0"/>
              </a:rPr>
              <a:t>a. Mackey JR, et al. </a:t>
            </a:r>
            <a:r>
              <a:rPr kumimoji="0" 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Osaka"/>
                <a:cs typeface="Arial" panose="020B0604020202020204" pitchFamily="34" charset="0"/>
              </a:rPr>
              <a:t>Ann Oncol. </a:t>
            </a:r>
            <a:r>
              <a:rPr kumimoji="0" 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Osaka"/>
                <a:cs typeface="Arial" panose="020B0604020202020204" pitchFamily="34" charset="0"/>
              </a:rPr>
              <a:t>2016;27:1041-1047; b. </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Slamon DJ, et al. </a:t>
            </a:r>
            <a:r>
              <a:rPr kumimoji="0" lang="en-US" alt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Cancer Res</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 2015;76(4 Suppl):Abstract S5-04;c. Gianni L, et al. </a:t>
            </a:r>
            <a:r>
              <a:rPr kumimoji="0" lang="en-US" alt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Lancet Oncol. </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2014;15:640-647; d. Musolino A, et al. </a:t>
            </a:r>
            <a:r>
              <a:rPr kumimoji="0" lang="en-US" alt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Cancer. </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2011;117:1837-1846; e. von Minckwitz G, et al.</a:t>
            </a:r>
            <a:r>
              <a:rPr kumimoji="0" lang="en-US" alt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 Ann Oncol. </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2014;25:81-89; f. Joensuu H, et al. </a:t>
            </a:r>
            <a:r>
              <a:rPr kumimoji="0" lang="en-US" altLang="en-US" sz="900" b="1" i="1"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J Clin Oncol. </a:t>
            </a:r>
            <a:r>
              <a:rPr kumimoji="0" lang="en-US" alt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Helvetica" pitchFamily="2" charset="0"/>
                <a:cs typeface="Arial" panose="020B0604020202020204" pitchFamily="34" charset="0"/>
              </a:rPr>
              <a:t>2009;27:5685-5692. </a:t>
            </a:r>
            <a:endParaRPr kumimoji="0" lang="en-US" sz="900" b="1" i="0" u="none" strike="noStrike" kern="1200" cap="none" spc="0" normalizeH="0" baseline="0" noProof="0" dirty="0">
              <a:ln>
                <a:noFill/>
              </a:ln>
              <a:solidFill>
                <a:srgbClr val="808080">
                  <a:lumMod val="10000"/>
                </a:srgbClr>
              </a:solidFill>
              <a:effectLst/>
              <a:uLnTx/>
              <a:uFillTx/>
              <a:latin typeface="Arial" panose="020B0604020202020204" pitchFamily="34" charset="0"/>
              <a:ea typeface="Osaka"/>
              <a:cs typeface="Arial" panose="020B0604020202020204" pitchFamily="34" charset="0"/>
            </a:endParaRPr>
          </a:p>
        </p:txBody>
      </p:sp>
      <p:sp>
        <p:nvSpPr>
          <p:cNvPr id="6" name="Text Box 11">
            <a:extLst>
              <a:ext uri="{FF2B5EF4-FFF2-40B4-BE49-F238E27FC236}">
                <a16:creationId xmlns:a16="http://schemas.microsoft.com/office/drawing/2014/main" id="{ABD96DC1-12CE-403D-AC29-5EFBA4F2A20E}"/>
              </a:ext>
            </a:extLst>
          </p:cNvPr>
          <p:cNvSpPr txBox="1">
            <a:spLocks noChangeArrowheads="1"/>
          </p:cNvSpPr>
          <p:nvPr/>
        </p:nvSpPr>
        <p:spPr bwMode="auto">
          <a:xfrm>
            <a:off x="376112" y="4517689"/>
            <a:ext cx="600789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it-IT" altLang="en-US" sz="750" b="1" i="0" u="none" strike="noStrike" kern="1200" cap="none" spc="0" normalizeH="0" baseline="0" noProof="0" dirty="0">
                <a:ln>
                  <a:noFill/>
                </a:ln>
                <a:solidFill>
                  <a:srgbClr val="191917"/>
                </a:solidFill>
                <a:effectLst/>
                <a:uLnTx/>
                <a:uFillTx/>
                <a:latin typeface="Arial" panose="020B0604020202020204" pitchFamily="34" charset="0"/>
                <a:ea typeface="Osaka"/>
                <a:cs typeface="Arial" panose="020B0604020202020204" pitchFamily="34" charset="0"/>
              </a:rPr>
              <a:t>F/U = follow-up</a:t>
            </a:r>
          </a:p>
        </p:txBody>
      </p:sp>
      <p:pic>
        <p:nvPicPr>
          <p:cNvPr id="7" name="Picture 6">
            <a:extLst>
              <a:ext uri="{FF2B5EF4-FFF2-40B4-BE49-F238E27FC236}">
                <a16:creationId xmlns:a16="http://schemas.microsoft.com/office/drawing/2014/main" id="{72AACC0B-F237-D063-FCE6-90FBBE8270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D724ECE0-4CF1-B311-ABC4-F2E771D7F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130A0B86-4467-E4F4-FD5D-5A1D66E70F06}"/>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19188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D82996D-3958-3310-B0FF-CE0B3F639EE1}"/>
              </a:ext>
            </a:extLst>
          </p:cNvPr>
          <p:cNvSpPr txBox="1">
            <a:spLocks/>
          </p:cNvSpPr>
          <p:nvPr/>
        </p:nvSpPr>
        <p:spPr>
          <a:xfrm>
            <a:off x="0" y="71127"/>
            <a:ext cx="9144000" cy="7493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APT: 10-Year RESULTS</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 name="Picture 1" descr="Graphical user interface, application, Excel&#10;&#10;Description automatically generated">
            <a:extLst>
              <a:ext uri="{FF2B5EF4-FFF2-40B4-BE49-F238E27FC236}">
                <a16:creationId xmlns:a16="http://schemas.microsoft.com/office/drawing/2014/main" id="{37A830C4-9C9C-9F45-16BC-F166E21A2B04}"/>
              </a:ext>
            </a:extLst>
          </p:cNvPr>
          <p:cNvPicPr>
            <a:picLocks noChangeAspect="1"/>
          </p:cNvPicPr>
          <p:nvPr/>
        </p:nvPicPr>
        <p:blipFill rotWithShape="1">
          <a:blip r:embed="rId3">
            <a:extLst>
              <a:ext uri="{28A0092B-C50C-407E-A947-70E740481C1C}">
                <a14:useLocalDpi xmlns:a14="http://schemas.microsoft.com/office/drawing/2010/main" val="0"/>
              </a:ext>
            </a:extLst>
          </a:blip>
          <a:srcRect l="1664" t="2808" r="50000" b="50000"/>
          <a:stretch/>
        </p:blipFill>
        <p:spPr bwMode="auto">
          <a:xfrm>
            <a:off x="67035" y="742950"/>
            <a:ext cx="5055344" cy="3609735"/>
          </a:xfrm>
          <a:prstGeom prst="rect">
            <a:avLst/>
          </a:prstGeom>
          <a:noFill/>
        </p:spPr>
      </p:pic>
      <p:graphicFrame>
        <p:nvGraphicFramePr>
          <p:cNvPr id="8" name="Table 7">
            <a:extLst>
              <a:ext uri="{FF2B5EF4-FFF2-40B4-BE49-F238E27FC236}">
                <a16:creationId xmlns:a16="http://schemas.microsoft.com/office/drawing/2014/main" id="{D8CDBDFD-F24D-3B29-8AD2-DF109789E7C9}"/>
              </a:ext>
            </a:extLst>
          </p:cNvPr>
          <p:cNvGraphicFramePr>
            <a:graphicFrameLocks noGrp="1"/>
          </p:cNvGraphicFramePr>
          <p:nvPr/>
        </p:nvGraphicFramePr>
        <p:xfrm>
          <a:off x="708758" y="1646359"/>
          <a:ext cx="3257549" cy="1172513"/>
        </p:xfrm>
        <a:graphic>
          <a:graphicData uri="http://schemas.openxmlformats.org/drawingml/2006/table">
            <a:tbl>
              <a:tblPr firstRow="1" firstCol="1" bandRow="1">
                <a:tableStyleId>{6E25E649-3F16-4E02-A733-19D2CDBF48F0}</a:tableStyleId>
              </a:tblPr>
              <a:tblGrid>
                <a:gridCol w="1004137">
                  <a:extLst>
                    <a:ext uri="{9D8B030D-6E8A-4147-A177-3AD203B41FA5}">
                      <a16:colId xmlns:a16="http://schemas.microsoft.com/office/drawing/2014/main" val="20000"/>
                    </a:ext>
                  </a:extLst>
                </a:gridCol>
                <a:gridCol w="820280">
                  <a:extLst>
                    <a:ext uri="{9D8B030D-6E8A-4147-A177-3AD203B41FA5}">
                      <a16:colId xmlns:a16="http://schemas.microsoft.com/office/drawing/2014/main" val="20001"/>
                    </a:ext>
                  </a:extLst>
                </a:gridCol>
                <a:gridCol w="1433132">
                  <a:extLst>
                    <a:ext uri="{9D8B030D-6E8A-4147-A177-3AD203B41FA5}">
                      <a16:colId xmlns:a16="http://schemas.microsoft.com/office/drawing/2014/main" val="20002"/>
                    </a:ext>
                  </a:extLst>
                </a:gridCol>
              </a:tblGrid>
              <a:tr h="349553">
                <a:tc>
                  <a:txBody>
                    <a:bodyPr/>
                    <a:lstStyle/>
                    <a:p>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r>
                        <a:rPr lang="en-US" sz="900" dirty="0">
                          <a:latin typeface="Arial" panose="020B0604020202020204" pitchFamily="34" charset="0"/>
                          <a:cs typeface="Arial" panose="020B0604020202020204" pitchFamily="34" charset="0"/>
                        </a:rPr>
                        <a:t>Point</a:t>
                      </a:r>
                      <a:r>
                        <a:rPr lang="en-US" sz="900" baseline="0" dirty="0">
                          <a:latin typeface="Arial" panose="020B0604020202020204" pitchFamily="34" charset="0"/>
                          <a:cs typeface="Arial" panose="020B0604020202020204" pitchFamily="34" charset="0"/>
                        </a:rPr>
                        <a:t> Est.</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r>
                        <a:rPr lang="en-US" sz="900" dirty="0">
                          <a:latin typeface="Arial" panose="020B0604020202020204" pitchFamily="34" charset="0"/>
                          <a:cs typeface="Arial" panose="020B0604020202020204" pitchFamily="34" charset="0"/>
                        </a:rPr>
                        <a:t>95% Conf. Interval</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 3-yr </a:t>
                      </a:r>
                      <a:r>
                        <a:rPr lang="en-US" sz="900" dirty="0" err="1">
                          <a:latin typeface="Arial" panose="020B0604020202020204" pitchFamily="34" charset="0"/>
                          <a:cs typeface="Arial" panose="020B0604020202020204" pitchFamily="34" charset="0"/>
                        </a:rPr>
                        <a:t>iDFS</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98.5%</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97.2% to 99.7% </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5-yr </a:t>
                      </a:r>
                      <a:r>
                        <a:rPr lang="en-US" sz="900" dirty="0" err="1">
                          <a:latin typeface="Arial" panose="020B0604020202020204" pitchFamily="34" charset="0"/>
                          <a:cs typeface="Arial" panose="020B0604020202020204" pitchFamily="34" charset="0"/>
                        </a:rPr>
                        <a:t>iDFS</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96.3%</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94.4% to 98.2%</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7-yr </a:t>
                      </a:r>
                      <a:r>
                        <a:rPr lang="en-US" sz="900" dirty="0" err="1">
                          <a:latin typeface="Arial" panose="020B0604020202020204" pitchFamily="34" charset="0"/>
                          <a:cs typeface="Arial" panose="020B0604020202020204" pitchFamily="34" charset="0"/>
                        </a:rPr>
                        <a:t>iDFS</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93.3%</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90.4%</a:t>
                      </a:r>
                      <a:r>
                        <a:rPr lang="en-US" sz="900" kern="1200" baseline="0" dirty="0">
                          <a:solidFill>
                            <a:schemeClr val="dk1"/>
                          </a:solidFill>
                          <a:latin typeface="Arial" panose="020B0604020202020204" pitchFamily="34" charset="0"/>
                          <a:ea typeface="+mn-ea"/>
                          <a:cs typeface="Arial" panose="020B0604020202020204" pitchFamily="34" charset="0"/>
                        </a:rPr>
                        <a:t> to </a:t>
                      </a:r>
                      <a:r>
                        <a:rPr lang="en-US" sz="900" kern="1200" dirty="0">
                          <a:solidFill>
                            <a:schemeClr val="dk1"/>
                          </a:solidFill>
                          <a:latin typeface="Arial" panose="020B0604020202020204" pitchFamily="34" charset="0"/>
                          <a:ea typeface="+mn-ea"/>
                          <a:cs typeface="Arial" panose="020B0604020202020204" pitchFamily="34" charset="0"/>
                        </a:rPr>
                        <a:t>96.2%</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10-yr </a:t>
                      </a:r>
                      <a:r>
                        <a:rPr lang="en-US" sz="900" dirty="0" err="1">
                          <a:latin typeface="Arial" panose="020B0604020202020204" pitchFamily="34" charset="0"/>
                          <a:cs typeface="Arial" panose="020B0604020202020204" pitchFamily="34" charset="0"/>
                        </a:rPr>
                        <a:t>iDFS</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25400" cmpd="sng">
                      <a:noFill/>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91.3%</a:t>
                      </a:r>
                    </a:p>
                  </a:txBody>
                  <a:tcPr marL="68580" marR="68580" marT="34290" marB="34290">
                    <a:lnT w="12700" cap="flat" cmpd="sng" algn="ctr">
                      <a:solidFill>
                        <a:schemeClr val="bg1"/>
                      </a:solidFill>
                      <a:prstDash val="solid"/>
                      <a:round/>
                      <a:headEnd type="none" w="med" len="med"/>
                      <a:tailEnd type="none" w="med" len="med"/>
                    </a:lnT>
                    <a:lnB w="25400" cmpd="sng">
                      <a:noFill/>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88.3-94.4%</a:t>
                      </a:r>
                    </a:p>
                  </a:txBody>
                  <a:tcPr marL="68580" marR="68580" marT="34290" marB="34290">
                    <a:lnT w="12700" cap="flat" cmpd="sng" algn="ctr">
                      <a:solidFill>
                        <a:schemeClr val="bg1"/>
                      </a:solidFill>
                      <a:prstDash val="solid"/>
                      <a:round/>
                      <a:headEnd type="none" w="med" len="med"/>
                      <a:tailEnd type="none" w="med" len="med"/>
                    </a:lnT>
                    <a:lnB w="25400" cmpd="sng">
                      <a:noFill/>
                    </a:lnB>
                  </a:tcPr>
                </a:tc>
                <a:extLst>
                  <a:ext uri="{0D108BD9-81ED-4DB2-BD59-A6C34878D82A}">
                    <a16:rowId xmlns:a16="http://schemas.microsoft.com/office/drawing/2014/main" val="3174968457"/>
                  </a:ext>
                </a:extLst>
              </a:tr>
            </a:tbl>
          </a:graphicData>
        </a:graphic>
      </p:graphicFrame>
      <p:pic>
        <p:nvPicPr>
          <p:cNvPr id="9" name="Picture 8" descr="Graphical user interface, application, Excel&#10;&#10;Description automatically generated">
            <a:extLst>
              <a:ext uri="{FF2B5EF4-FFF2-40B4-BE49-F238E27FC236}">
                <a16:creationId xmlns:a16="http://schemas.microsoft.com/office/drawing/2014/main" id="{3F8B85FE-76B9-5261-01BC-149414DBC7C4}"/>
              </a:ext>
            </a:extLst>
          </p:cNvPr>
          <p:cNvPicPr>
            <a:picLocks noChangeAspect="1"/>
          </p:cNvPicPr>
          <p:nvPr/>
        </p:nvPicPr>
        <p:blipFill rotWithShape="1">
          <a:blip r:embed="rId4">
            <a:extLst>
              <a:ext uri="{28A0092B-C50C-407E-A947-70E740481C1C}">
                <a14:useLocalDpi xmlns:a14="http://schemas.microsoft.com/office/drawing/2010/main" val="0"/>
              </a:ext>
            </a:extLst>
          </a:blip>
          <a:srcRect l="1145" t="2679" r="50000" b="50000"/>
          <a:stretch/>
        </p:blipFill>
        <p:spPr bwMode="auto">
          <a:xfrm>
            <a:off x="4264026" y="686363"/>
            <a:ext cx="5086350" cy="3602831"/>
          </a:xfrm>
          <a:prstGeom prst="rect">
            <a:avLst/>
          </a:prstGeom>
          <a:noFill/>
        </p:spPr>
      </p:pic>
      <p:graphicFrame>
        <p:nvGraphicFramePr>
          <p:cNvPr id="10" name="Table 9">
            <a:extLst>
              <a:ext uri="{FF2B5EF4-FFF2-40B4-BE49-F238E27FC236}">
                <a16:creationId xmlns:a16="http://schemas.microsoft.com/office/drawing/2014/main" id="{132B435E-586C-C83F-0163-0D0BFF646908}"/>
              </a:ext>
            </a:extLst>
          </p:cNvPr>
          <p:cNvGraphicFramePr>
            <a:graphicFrameLocks noGrp="1"/>
          </p:cNvGraphicFramePr>
          <p:nvPr/>
        </p:nvGraphicFramePr>
        <p:xfrm>
          <a:off x="4921251" y="1529369"/>
          <a:ext cx="3314700" cy="1172513"/>
        </p:xfrm>
        <a:graphic>
          <a:graphicData uri="http://schemas.openxmlformats.org/drawingml/2006/table">
            <a:tbl>
              <a:tblPr firstRow="1" firstCol="1" bandRow="1">
                <a:tableStyleId>{6E25E649-3F16-4E02-A733-19D2CDBF48F0}</a:tableStyleId>
              </a:tblPr>
              <a:tblGrid>
                <a:gridCol w="1021754">
                  <a:extLst>
                    <a:ext uri="{9D8B030D-6E8A-4147-A177-3AD203B41FA5}">
                      <a16:colId xmlns:a16="http://schemas.microsoft.com/office/drawing/2014/main" val="20000"/>
                    </a:ext>
                  </a:extLst>
                </a:gridCol>
                <a:gridCol w="834671">
                  <a:extLst>
                    <a:ext uri="{9D8B030D-6E8A-4147-A177-3AD203B41FA5}">
                      <a16:colId xmlns:a16="http://schemas.microsoft.com/office/drawing/2014/main" val="20001"/>
                    </a:ext>
                  </a:extLst>
                </a:gridCol>
                <a:gridCol w="1458275">
                  <a:extLst>
                    <a:ext uri="{9D8B030D-6E8A-4147-A177-3AD203B41FA5}">
                      <a16:colId xmlns:a16="http://schemas.microsoft.com/office/drawing/2014/main" val="20002"/>
                    </a:ext>
                  </a:extLst>
                </a:gridCol>
              </a:tblGrid>
              <a:tr h="349553">
                <a:tc>
                  <a:txBody>
                    <a:bodyPr/>
                    <a:lstStyle/>
                    <a:p>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r>
                        <a:rPr lang="en-US" sz="900" dirty="0">
                          <a:latin typeface="Arial" panose="020B0604020202020204" pitchFamily="34" charset="0"/>
                          <a:cs typeface="Arial" panose="020B0604020202020204" pitchFamily="34" charset="0"/>
                        </a:rPr>
                        <a:t>Point</a:t>
                      </a:r>
                      <a:r>
                        <a:rPr lang="en-US" sz="900" baseline="0" dirty="0">
                          <a:latin typeface="Arial" panose="020B0604020202020204" pitchFamily="34" charset="0"/>
                          <a:cs typeface="Arial" panose="020B0604020202020204" pitchFamily="34" charset="0"/>
                        </a:rPr>
                        <a:t> Est.</a:t>
                      </a:r>
                      <a:endParaRPr lang="en-US" sz="900" dirty="0">
                        <a:latin typeface="Arial" panose="020B0604020202020204" pitchFamily="34" charset="0"/>
                        <a:cs typeface="Arial" panose="020B0604020202020204" pitchFamily="34" charset="0"/>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r>
                        <a:rPr lang="en-US" sz="900" dirty="0">
                          <a:latin typeface="Arial" panose="020B0604020202020204" pitchFamily="34" charset="0"/>
                          <a:cs typeface="Arial" panose="020B0604020202020204" pitchFamily="34" charset="0"/>
                        </a:rPr>
                        <a:t>95% Conf. Interval</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 3-yr RFI</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99.2%</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98.4% to 99.9% </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5-yr RFI</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98.1%</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96.8% to 99.5%</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7-yr RFI</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97.5%</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95.9%</a:t>
                      </a:r>
                      <a:r>
                        <a:rPr lang="en-US" sz="900" kern="1200" baseline="0" dirty="0">
                          <a:solidFill>
                            <a:schemeClr val="dk1"/>
                          </a:solidFill>
                          <a:latin typeface="Arial" panose="020B0604020202020204" pitchFamily="34" charset="0"/>
                          <a:ea typeface="+mn-ea"/>
                          <a:cs typeface="Arial" panose="020B0604020202020204" pitchFamily="34" charset="0"/>
                        </a:rPr>
                        <a:t> to </a:t>
                      </a:r>
                      <a:r>
                        <a:rPr lang="en-US" sz="900" kern="1200" dirty="0">
                          <a:solidFill>
                            <a:schemeClr val="dk1"/>
                          </a:solidFill>
                          <a:latin typeface="Arial" panose="020B0604020202020204" pitchFamily="34" charset="0"/>
                          <a:ea typeface="+mn-ea"/>
                          <a:cs typeface="Arial" panose="020B0604020202020204" pitchFamily="34" charset="0"/>
                        </a:rPr>
                        <a:t>99.1%</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05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10-yr RFI</a:t>
                      </a:r>
                    </a:p>
                  </a:txBody>
                  <a:tcPr marL="68580" marR="68580" marT="34290" marB="34290">
                    <a:lnT w="12700" cap="flat" cmpd="sng" algn="ctr">
                      <a:solidFill>
                        <a:schemeClr val="bg1"/>
                      </a:solidFill>
                      <a:prstDash val="solid"/>
                      <a:round/>
                      <a:headEnd type="none" w="med" len="med"/>
                      <a:tailEnd type="none" w="med" len="med"/>
                    </a:lnT>
                    <a:lnB w="25400" cmpd="sng">
                      <a:noFill/>
                    </a:lnB>
                    <a:solidFill>
                      <a:srgbClr val="0070C0"/>
                    </a:solidFill>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96.3%</a:t>
                      </a:r>
                    </a:p>
                  </a:txBody>
                  <a:tcPr marL="68580" marR="68580" marT="34290" marB="34290">
                    <a:lnT w="12700" cap="flat" cmpd="sng" algn="ctr">
                      <a:solidFill>
                        <a:schemeClr val="bg1"/>
                      </a:solidFill>
                      <a:prstDash val="solid"/>
                      <a:round/>
                      <a:headEnd type="none" w="med" len="med"/>
                      <a:tailEnd type="none" w="med" len="med"/>
                    </a:lnT>
                    <a:lnB w="25400" cmpd="sng">
                      <a:noFill/>
                    </a:lnB>
                  </a:tcPr>
                </a:tc>
                <a:tc>
                  <a:txBody>
                    <a:bodyPr/>
                    <a:lstStyle/>
                    <a:p>
                      <a:pPr algn="ctr"/>
                      <a:r>
                        <a:rPr lang="en-US" sz="900" kern="1200" dirty="0">
                          <a:solidFill>
                            <a:schemeClr val="dk1"/>
                          </a:solidFill>
                          <a:latin typeface="Arial" panose="020B0604020202020204" pitchFamily="34" charset="0"/>
                          <a:ea typeface="+mn-ea"/>
                          <a:cs typeface="Arial" panose="020B0604020202020204" pitchFamily="34" charset="0"/>
                        </a:rPr>
                        <a:t>94.3-98.3%</a:t>
                      </a:r>
                    </a:p>
                  </a:txBody>
                  <a:tcPr marL="68580" marR="68580" marT="34290" marB="34290">
                    <a:lnT w="12700" cap="flat" cmpd="sng" algn="ctr">
                      <a:solidFill>
                        <a:schemeClr val="bg1"/>
                      </a:solidFill>
                      <a:prstDash val="solid"/>
                      <a:round/>
                      <a:headEnd type="none" w="med" len="med"/>
                      <a:tailEnd type="none" w="med" len="med"/>
                    </a:lnT>
                    <a:lnB w="25400" cmpd="sng">
                      <a:noFill/>
                    </a:lnB>
                  </a:tcPr>
                </a:tc>
                <a:extLst>
                  <a:ext uri="{0D108BD9-81ED-4DB2-BD59-A6C34878D82A}">
                    <a16:rowId xmlns:a16="http://schemas.microsoft.com/office/drawing/2014/main" val="3174968457"/>
                  </a:ext>
                </a:extLst>
              </a:tr>
            </a:tbl>
          </a:graphicData>
        </a:graphic>
      </p:graphicFrame>
      <p:sp>
        <p:nvSpPr>
          <p:cNvPr id="11" name="TextBox 10">
            <a:extLst>
              <a:ext uri="{FF2B5EF4-FFF2-40B4-BE49-F238E27FC236}">
                <a16:creationId xmlns:a16="http://schemas.microsoft.com/office/drawing/2014/main" id="{8A1363A8-CF79-7850-CF0D-E06566A02CE9}"/>
              </a:ext>
            </a:extLst>
          </p:cNvPr>
          <p:cNvSpPr txBox="1"/>
          <p:nvPr/>
        </p:nvSpPr>
        <p:spPr>
          <a:xfrm>
            <a:off x="5875889" y="4216533"/>
            <a:ext cx="2514600"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70C0"/>
                </a:solidFill>
                <a:effectLst/>
                <a:uLnTx/>
                <a:uFillTx/>
                <a:latin typeface="Arial" pitchFamily="34" charset="0"/>
                <a:ea typeface="+mn-ea"/>
                <a:cs typeface="Arial" pitchFamily="34" charset="0"/>
              </a:rPr>
              <a:t>RFI Events</a:t>
            </a:r>
            <a:r>
              <a:rPr kumimoji="0" lang="en-US" sz="9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9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Invasive Local/Regional Recurrence</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9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Distant Recurrence</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9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Death from Breast Cancer</a:t>
            </a:r>
          </a:p>
        </p:txBody>
      </p:sp>
      <p:sp>
        <p:nvSpPr>
          <p:cNvPr id="12" name="1 CuadroTexto">
            <a:extLst>
              <a:ext uri="{FF2B5EF4-FFF2-40B4-BE49-F238E27FC236}">
                <a16:creationId xmlns:a16="http://schemas.microsoft.com/office/drawing/2014/main" id="{1E893701-78F4-066E-03A9-C463BDAD1947}"/>
              </a:ext>
            </a:extLst>
          </p:cNvPr>
          <p:cNvSpPr txBox="1"/>
          <p:nvPr/>
        </p:nvSpPr>
        <p:spPr>
          <a:xfrm>
            <a:off x="5277918" y="4756304"/>
            <a:ext cx="3851824"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Tolaney</a:t>
            </a: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SM et al. SABCS 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Tolaney</a:t>
            </a: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SM et al. </a:t>
            </a:r>
            <a:r>
              <a:rPr kumimoji="0" lang="it-IT" sz="1100" b="0"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Lancet Oncol</a:t>
            </a:r>
            <a:r>
              <a:rPr kumimoji="0" lang="it-IT" sz="11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2023;24(3):273-285. </a:t>
            </a:r>
            <a:endParaRPr kumimoji="0" lang="en-US" sz="11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 name="TextBox 12">
            <a:extLst>
              <a:ext uri="{FF2B5EF4-FFF2-40B4-BE49-F238E27FC236}">
                <a16:creationId xmlns:a16="http://schemas.microsoft.com/office/drawing/2014/main" id="{90E2DBBD-2225-877C-CAE8-E881FC6F7040}"/>
              </a:ext>
            </a:extLst>
          </p:cNvPr>
          <p:cNvSpPr txBox="1"/>
          <p:nvPr/>
        </p:nvSpPr>
        <p:spPr>
          <a:xfrm>
            <a:off x="1451707" y="4409760"/>
            <a:ext cx="2514600"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6 Distant Events</a:t>
            </a:r>
          </a:p>
        </p:txBody>
      </p:sp>
      <p:pic>
        <p:nvPicPr>
          <p:cNvPr id="4" name="Picture 3">
            <a:extLst>
              <a:ext uri="{FF2B5EF4-FFF2-40B4-BE49-F238E27FC236}">
                <a16:creationId xmlns:a16="http://schemas.microsoft.com/office/drawing/2014/main" id="{8BA8AF8A-A8D5-5A56-1C57-E81AFCB6D1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2390055B-EBAC-70C9-BD4E-A4F9D7962E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D207F7DE-C123-D80E-F530-0C9D96014536}"/>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839354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55" y="344614"/>
            <a:ext cx="10367319" cy="994172"/>
          </a:xfrm>
        </p:spPr>
        <p:txBody>
          <a:bodyPr>
            <a:noAutofit/>
          </a:bodyPr>
          <a:lstStyle/>
          <a:p>
            <a:pPr algn="ctr"/>
            <a:r>
              <a:rPr lang="en-US" sz="2800" dirty="0">
                <a:solidFill>
                  <a:srgbClr val="002060"/>
                </a:solidFill>
                <a:latin typeface="Arial" panose="020B0604020202020204" pitchFamily="34" charset="0"/>
                <a:cs typeface="Arial" panose="020B0604020202020204" pitchFamily="34" charset="0"/>
              </a:rPr>
              <a:t>Does T-DM1 have a role for Stage I HER2+ Disease?</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 ATEMPT Trial</a:t>
            </a:r>
          </a:p>
        </p:txBody>
      </p:sp>
      <p:sp>
        <p:nvSpPr>
          <p:cNvPr id="10" name="Rounded Rectangle 9">
            <a:extLst>
              <a:ext uri="{FF2B5EF4-FFF2-40B4-BE49-F238E27FC236}">
                <a16:creationId xmlns:a16="http://schemas.microsoft.com/office/drawing/2014/main" id="{CD175A3A-F05B-4E4D-94F1-AB681F773F2E}"/>
              </a:ext>
            </a:extLst>
          </p:cNvPr>
          <p:cNvSpPr>
            <a:spLocks noChangeAspect="1"/>
          </p:cNvSpPr>
          <p:nvPr/>
        </p:nvSpPr>
        <p:spPr>
          <a:xfrm>
            <a:off x="78867" y="1354568"/>
            <a:ext cx="3005218" cy="2465963"/>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Key Eligibility Criteria</a:t>
            </a:r>
          </a:p>
          <a:p>
            <a:pPr marL="214313"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Stage 1 HER2+ breast cancer</a:t>
            </a:r>
          </a:p>
          <a:p>
            <a:pPr marL="557213" lvl="1"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HER2 centrally tested (ASCO CAP 2013 guidelines)</a:t>
            </a:r>
          </a:p>
          <a:p>
            <a:pPr marL="214313"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N0 or N1mic</a:t>
            </a:r>
          </a:p>
          <a:p>
            <a:pPr marL="214313"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Left Ventricular EF ≥ 50%</a:t>
            </a:r>
          </a:p>
          <a:p>
            <a:pPr marL="214313"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No prior invasive breast cancer</a:t>
            </a:r>
          </a:p>
          <a:p>
            <a:pPr marL="214313" indent="-214313">
              <a:buFont typeface="Arial" panose="020B0604020202020204" pitchFamily="34" charset="0"/>
              <a:buChar char="•"/>
            </a:pPr>
            <a:r>
              <a:rPr lang="en-US" sz="1200" b="1" dirty="0">
                <a:solidFill>
                  <a:schemeClr val="bg1"/>
                </a:solidFill>
                <a:latin typeface="Arial" panose="020B0604020202020204" pitchFamily="34" charset="0"/>
                <a:cs typeface="Arial" panose="020B0604020202020204" pitchFamily="34" charset="0"/>
              </a:rPr>
              <a:t>≤90 days from last surgery</a:t>
            </a:r>
          </a:p>
        </p:txBody>
      </p:sp>
      <p:sp>
        <p:nvSpPr>
          <p:cNvPr id="18" name="Rounded Rectangle 17">
            <a:extLst>
              <a:ext uri="{FF2B5EF4-FFF2-40B4-BE49-F238E27FC236}">
                <a16:creationId xmlns:a16="http://schemas.microsoft.com/office/drawing/2014/main" id="{813A2C1E-F05A-7649-81AD-EFC29B55DA1B}"/>
              </a:ext>
            </a:extLst>
          </p:cNvPr>
          <p:cNvSpPr>
            <a:spLocks/>
          </p:cNvSpPr>
          <p:nvPr/>
        </p:nvSpPr>
        <p:spPr>
          <a:xfrm>
            <a:off x="4623332" y="1431235"/>
            <a:ext cx="4269705" cy="1052462"/>
          </a:xfrm>
          <a:prstGeom prst="round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Arial" panose="020B0604020202020204" pitchFamily="34" charset="0"/>
                <a:cs typeface="Arial" panose="020B0604020202020204" pitchFamily="34" charset="0"/>
              </a:rPr>
              <a:t>T-DM1 </a:t>
            </a:r>
          </a:p>
          <a:p>
            <a:pPr algn="ctr"/>
            <a:r>
              <a:rPr lang="en-US" sz="1200" b="1" dirty="0">
                <a:solidFill>
                  <a:schemeClr val="bg1"/>
                </a:solidFill>
                <a:latin typeface="Arial" panose="020B0604020202020204" pitchFamily="34" charset="0"/>
                <a:cs typeface="Arial" panose="020B0604020202020204" pitchFamily="34" charset="0"/>
              </a:rPr>
              <a:t>3.6 mg/kg</a:t>
            </a:r>
            <a:r>
              <a:rPr lang="en-US" sz="1200" b="1" baseline="30000" dirty="0">
                <a:solidFill>
                  <a:schemeClr val="bg1"/>
                </a:solidFill>
                <a:latin typeface="Arial" panose="020B0604020202020204" pitchFamily="34" charset="0"/>
                <a:cs typeface="Arial" panose="020B0604020202020204" pitchFamily="34" charset="0"/>
              </a:rPr>
              <a:t> </a:t>
            </a:r>
            <a:r>
              <a:rPr lang="en-US" sz="1200" b="1" dirty="0">
                <a:solidFill>
                  <a:schemeClr val="bg1"/>
                </a:solidFill>
                <a:latin typeface="Arial" panose="020B0604020202020204" pitchFamily="34" charset="0"/>
                <a:cs typeface="Arial" panose="020B0604020202020204" pitchFamily="34" charset="0"/>
              </a:rPr>
              <a:t> IV q3 </a:t>
            </a:r>
            <a:r>
              <a:rPr lang="en-US" sz="1200" b="1" dirty="0" err="1">
                <a:solidFill>
                  <a:schemeClr val="bg1"/>
                </a:solidFill>
                <a:latin typeface="Arial" panose="020B0604020202020204" pitchFamily="34" charset="0"/>
                <a:cs typeface="Arial" panose="020B0604020202020204" pitchFamily="34" charset="0"/>
              </a:rPr>
              <a:t>wks</a:t>
            </a:r>
            <a:r>
              <a:rPr lang="en-US" sz="1200" b="1" dirty="0">
                <a:solidFill>
                  <a:schemeClr val="bg1"/>
                </a:solidFill>
                <a:latin typeface="Arial" panose="020B0604020202020204" pitchFamily="34" charset="0"/>
                <a:cs typeface="Arial" panose="020B0604020202020204" pitchFamily="34" charset="0"/>
              </a:rPr>
              <a:t> x 17</a:t>
            </a:r>
          </a:p>
        </p:txBody>
      </p:sp>
      <p:sp>
        <p:nvSpPr>
          <p:cNvPr id="22" name="TextBox 21">
            <a:extLst>
              <a:ext uri="{FF2B5EF4-FFF2-40B4-BE49-F238E27FC236}">
                <a16:creationId xmlns:a16="http://schemas.microsoft.com/office/drawing/2014/main" id="{48BBC1B0-E271-6848-9B89-AFAAB7787D2A}"/>
              </a:ext>
            </a:extLst>
          </p:cNvPr>
          <p:cNvSpPr txBox="1"/>
          <p:nvPr/>
        </p:nvSpPr>
        <p:spPr>
          <a:xfrm>
            <a:off x="4088283" y="2046856"/>
            <a:ext cx="34362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id="{E92E1419-3049-4445-92A6-B50EA03511B9}"/>
              </a:ext>
            </a:extLst>
          </p:cNvPr>
          <p:cNvSpPr txBox="1"/>
          <p:nvPr/>
        </p:nvSpPr>
        <p:spPr>
          <a:xfrm>
            <a:off x="4097691" y="2742999"/>
            <a:ext cx="34362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2ED03E32-1FF4-934B-98A3-C467577E7BC2}"/>
              </a:ext>
            </a:extLst>
          </p:cNvPr>
          <p:cNvSpPr txBox="1"/>
          <p:nvPr/>
        </p:nvSpPr>
        <p:spPr>
          <a:xfrm>
            <a:off x="5356195" y="1131150"/>
            <a:ext cx="2228850"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N = 383</a:t>
            </a:r>
          </a:p>
        </p:txBody>
      </p:sp>
      <p:sp>
        <p:nvSpPr>
          <p:cNvPr id="28" name="TextBox 27">
            <a:extLst>
              <a:ext uri="{FF2B5EF4-FFF2-40B4-BE49-F238E27FC236}">
                <a16:creationId xmlns:a16="http://schemas.microsoft.com/office/drawing/2014/main" id="{B8AC207A-245A-0C49-BD76-A9CE1FB0E170}"/>
              </a:ext>
            </a:extLst>
          </p:cNvPr>
          <p:cNvSpPr txBox="1"/>
          <p:nvPr/>
        </p:nvSpPr>
        <p:spPr>
          <a:xfrm>
            <a:off x="5454916" y="2617710"/>
            <a:ext cx="2228850"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N = 114</a:t>
            </a:r>
          </a:p>
        </p:txBody>
      </p:sp>
      <p:sp>
        <p:nvSpPr>
          <p:cNvPr id="29" name="TextBox 28">
            <a:extLst>
              <a:ext uri="{FF2B5EF4-FFF2-40B4-BE49-F238E27FC236}">
                <a16:creationId xmlns:a16="http://schemas.microsoft.com/office/drawing/2014/main" id="{57533433-2830-9C42-AA47-73A3ED5FA755}"/>
              </a:ext>
            </a:extLst>
          </p:cNvPr>
          <p:cNvSpPr txBox="1"/>
          <p:nvPr/>
        </p:nvSpPr>
        <p:spPr>
          <a:xfrm>
            <a:off x="3011776" y="2286231"/>
            <a:ext cx="851255" cy="553998"/>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N = 497</a:t>
            </a:r>
          </a:p>
        </p:txBody>
      </p:sp>
      <p:sp>
        <p:nvSpPr>
          <p:cNvPr id="35" name="TextBox 34">
            <a:extLst>
              <a:ext uri="{FF2B5EF4-FFF2-40B4-BE49-F238E27FC236}">
                <a16:creationId xmlns:a16="http://schemas.microsoft.com/office/drawing/2014/main" id="{B3BA5734-AB7D-1E49-9A22-A4BCFBB092A0}"/>
              </a:ext>
            </a:extLst>
          </p:cNvPr>
          <p:cNvSpPr txBox="1"/>
          <p:nvPr/>
        </p:nvSpPr>
        <p:spPr>
          <a:xfrm>
            <a:off x="314546" y="3894347"/>
            <a:ext cx="2625526" cy="90024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Stratification factors:</a:t>
            </a:r>
          </a:p>
          <a:p>
            <a:pPr marL="214313"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Age (&lt;55, ≥55)</a:t>
            </a:r>
          </a:p>
          <a:p>
            <a:pPr marL="214313"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Planned radiation (Yes/No)</a:t>
            </a:r>
          </a:p>
          <a:p>
            <a:pPr marL="214313" indent="-214313">
              <a:buFont typeface="Arial" panose="020B0604020202020204" pitchFamily="34" charset="0"/>
              <a:buChar char="•"/>
            </a:pPr>
            <a:r>
              <a:rPr lang="en-US" sz="1050" b="1" dirty="0">
                <a:latin typeface="Arial" panose="020B0604020202020204" pitchFamily="34" charset="0"/>
                <a:cs typeface="Arial" panose="020B0604020202020204" pitchFamily="34" charset="0"/>
              </a:rPr>
              <a:t>Planned hormonal therapy (Yes/No)</a:t>
            </a:r>
          </a:p>
        </p:txBody>
      </p:sp>
      <p:cxnSp>
        <p:nvCxnSpPr>
          <p:cNvPr id="26" name="Straight Arrow Connector 25">
            <a:extLst>
              <a:ext uri="{FF2B5EF4-FFF2-40B4-BE49-F238E27FC236}">
                <a16:creationId xmlns:a16="http://schemas.microsoft.com/office/drawing/2014/main" id="{6EA05F83-01F5-4A7A-8A47-1449B28D232B}"/>
              </a:ext>
            </a:extLst>
          </p:cNvPr>
          <p:cNvCxnSpPr>
            <a:cxnSpLocks/>
          </p:cNvCxnSpPr>
          <p:nvPr/>
        </p:nvCxnSpPr>
        <p:spPr>
          <a:xfrm flipV="1">
            <a:off x="3950383" y="2184182"/>
            <a:ext cx="588645" cy="380093"/>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5A3DDA-E38D-4CDA-969E-882D780FE96F}"/>
              </a:ext>
            </a:extLst>
          </p:cNvPr>
          <p:cNvCxnSpPr>
            <a:cxnSpLocks/>
          </p:cNvCxnSpPr>
          <p:nvPr/>
        </p:nvCxnSpPr>
        <p:spPr>
          <a:xfrm>
            <a:off x="3950385" y="2565878"/>
            <a:ext cx="602020" cy="312579"/>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62768F-3122-4974-9B55-DB33E5FC1113}"/>
              </a:ext>
            </a:extLst>
          </p:cNvPr>
          <p:cNvCxnSpPr>
            <a:cxnSpLocks/>
          </p:cNvCxnSpPr>
          <p:nvPr/>
        </p:nvCxnSpPr>
        <p:spPr>
          <a:xfrm flipH="1">
            <a:off x="3067000" y="2565020"/>
            <a:ext cx="852254" cy="13049"/>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91178F9-AF87-42A1-9CCC-A1BF59963F20}"/>
              </a:ext>
            </a:extLst>
          </p:cNvPr>
          <p:cNvSpPr/>
          <p:nvPr/>
        </p:nvSpPr>
        <p:spPr>
          <a:xfrm>
            <a:off x="3781151" y="2310055"/>
            <a:ext cx="478943" cy="4946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B764B146-CB80-44EE-B9C3-D468512C623C}"/>
              </a:ext>
            </a:extLst>
          </p:cNvPr>
          <p:cNvSpPr txBox="1"/>
          <p:nvPr/>
        </p:nvSpPr>
        <p:spPr>
          <a:xfrm>
            <a:off x="3824576" y="2375335"/>
            <a:ext cx="381336" cy="415498"/>
          </a:xfrm>
          <a:prstGeom prst="rect">
            <a:avLst/>
          </a:prstGeom>
          <a:noFill/>
        </p:spPr>
        <p:txBody>
          <a:bodyPr wrap="square" rtlCol="0">
            <a:spAutoFit/>
          </a:bodyPr>
          <a:lstStyle/>
          <a:p>
            <a:pPr algn="ctr"/>
            <a:r>
              <a:rPr lang="en-US" sz="1050" dirty="0">
                <a:solidFill>
                  <a:schemeClr val="bg1"/>
                </a:solidFill>
                <a:latin typeface="Arial" panose="020B0604020202020204" pitchFamily="34" charset="0"/>
                <a:cs typeface="Arial" panose="020B0604020202020204" pitchFamily="34" charset="0"/>
              </a:rPr>
              <a:t>R</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3:1</a:t>
            </a:r>
          </a:p>
        </p:txBody>
      </p:sp>
      <p:sp>
        <p:nvSpPr>
          <p:cNvPr id="24" name="Rounded Rectangle 23">
            <a:extLst>
              <a:ext uri="{FF2B5EF4-FFF2-40B4-BE49-F238E27FC236}">
                <a16:creationId xmlns:a16="http://schemas.microsoft.com/office/drawing/2014/main" id="{F38B9493-7A6F-DA44-A9ED-8CFD04CCE280}"/>
              </a:ext>
            </a:extLst>
          </p:cNvPr>
          <p:cNvSpPr>
            <a:spLocks/>
          </p:cNvSpPr>
          <p:nvPr/>
        </p:nvSpPr>
        <p:spPr>
          <a:xfrm>
            <a:off x="4623332" y="2932297"/>
            <a:ext cx="4269705" cy="1093049"/>
          </a:xfrm>
          <a:prstGeom prst="roundRect">
            <a:avLst/>
          </a:prstGeom>
          <a:solidFill>
            <a:srgbClr val="329A8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100" b="1" dirty="0">
                <a:solidFill>
                  <a:schemeClr val="bg1"/>
                </a:solidFill>
                <a:latin typeface="Arial" panose="020B0604020202020204" pitchFamily="34" charset="0"/>
                <a:cs typeface="Arial" panose="020B0604020202020204" pitchFamily="34" charset="0"/>
              </a:rPr>
              <a:t>TH</a:t>
            </a:r>
          </a:p>
          <a:p>
            <a:pPr algn="ctr"/>
            <a:r>
              <a:rPr lang="en-US" sz="1200" b="1" dirty="0">
                <a:solidFill>
                  <a:schemeClr val="bg1"/>
                </a:solidFill>
                <a:latin typeface="Arial" panose="020B0604020202020204" pitchFamily="34" charset="0"/>
                <a:cs typeface="Arial" panose="020B0604020202020204" pitchFamily="34" charset="0"/>
              </a:rPr>
              <a:t>Paclitaxel 80 mg/m</a:t>
            </a:r>
            <a:r>
              <a:rPr lang="en-US" sz="1200" b="1" baseline="30000" dirty="0">
                <a:solidFill>
                  <a:schemeClr val="bg1"/>
                </a:solidFill>
                <a:latin typeface="Arial" panose="020B0604020202020204" pitchFamily="34" charset="0"/>
                <a:cs typeface="Arial" panose="020B0604020202020204" pitchFamily="34" charset="0"/>
              </a:rPr>
              <a:t>2</a:t>
            </a:r>
            <a:r>
              <a:rPr lang="en-US" sz="1200" b="1" dirty="0">
                <a:solidFill>
                  <a:schemeClr val="bg1"/>
                </a:solidFill>
                <a:latin typeface="Arial" panose="020B0604020202020204" pitchFamily="34" charset="0"/>
                <a:cs typeface="Arial" panose="020B0604020202020204" pitchFamily="34" charset="0"/>
              </a:rPr>
              <a:t> IV + Trastuzumab 2 mg/kg IV </a:t>
            </a:r>
            <a:r>
              <a:rPr lang="en-US" sz="1200" b="1" dirty="0" err="1">
                <a:solidFill>
                  <a:schemeClr val="bg1"/>
                </a:solidFill>
                <a:latin typeface="Arial" panose="020B0604020202020204" pitchFamily="34" charset="0"/>
                <a:cs typeface="Arial" panose="020B0604020202020204" pitchFamily="34" charset="0"/>
              </a:rPr>
              <a:t>wkly</a:t>
            </a:r>
            <a:r>
              <a:rPr lang="en-US" sz="1200" b="1" dirty="0">
                <a:solidFill>
                  <a:schemeClr val="bg1"/>
                </a:solidFill>
                <a:latin typeface="Arial" panose="020B0604020202020204" pitchFamily="34" charset="0"/>
                <a:cs typeface="Arial" panose="020B0604020202020204" pitchFamily="34" charset="0"/>
              </a:rPr>
              <a:t> x12 </a:t>
            </a:r>
            <a:r>
              <a:rPr lang="en-US" sz="1200" b="1" dirty="0">
                <a:solidFill>
                  <a:schemeClr val="bg1"/>
                </a:solidFill>
                <a:latin typeface="Arial" panose="020B0604020202020204" pitchFamily="34" charset="0"/>
                <a:cs typeface="Arial" panose="020B0604020202020204" pitchFamily="34" charset="0"/>
                <a:sym typeface="Wingdings" pitchFamily="2" charset="2"/>
              </a:rPr>
              <a:t> Trastuzumab 6 mg/kg every 3 </a:t>
            </a:r>
            <a:r>
              <a:rPr lang="en-US" sz="1200" b="1" dirty="0" err="1">
                <a:solidFill>
                  <a:schemeClr val="bg1"/>
                </a:solidFill>
                <a:latin typeface="Arial" panose="020B0604020202020204" pitchFamily="34" charset="0"/>
                <a:cs typeface="Arial" panose="020B0604020202020204" pitchFamily="34" charset="0"/>
                <a:sym typeface="Wingdings" pitchFamily="2" charset="2"/>
              </a:rPr>
              <a:t>wks</a:t>
            </a:r>
            <a:r>
              <a:rPr lang="en-US" sz="1200" b="1" dirty="0">
                <a:solidFill>
                  <a:schemeClr val="bg1"/>
                </a:solidFill>
                <a:latin typeface="Arial" panose="020B0604020202020204" pitchFamily="34" charset="0"/>
                <a:cs typeface="Arial" panose="020B0604020202020204" pitchFamily="34" charset="0"/>
                <a:sym typeface="Wingdings" pitchFamily="2" charset="2"/>
              </a:rPr>
              <a:t> x13</a:t>
            </a:r>
            <a:r>
              <a:rPr lang="en-US" sz="1200" b="1" dirty="0">
                <a:solidFill>
                  <a:schemeClr val="bg1"/>
                </a:solidFill>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289B7F53-279E-3149-8849-68FF9799742F}"/>
              </a:ext>
            </a:extLst>
          </p:cNvPr>
          <p:cNvSpPr/>
          <p:nvPr/>
        </p:nvSpPr>
        <p:spPr>
          <a:xfrm>
            <a:off x="322062" y="4697919"/>
            <a:ext cx="7551254" cy="253916"/>
          </a:xfrm>
          <a:prstGeom prst="rect">
            <a:avLst/>
          </a:prstGeom>
        </p:spPr>
        <p:txBody>
          <a:bodyPr wrap="square">
            <a:spAutoFit/>
          </a:bodyPr>
          <a:lstStyle/>
          <a:p>
            <a:r>
              <a:rPr lang="en-US" sz="1050" b="1" dirty="0">
                <a:latin typeface="Arial" pitchFamily="34" charset="0"/>
                <a:cs typeface="Arial" pitchFamily="34" charset="0"/>
              </a:rPr>
              <a:t>*Radiation and endocrine therapy could be initiated after 12 weeks on study therapy</a:t>
            </a:r>
            <a:endParaRPr lang="en-US" sz="1050" dirty="0"/>
          </a:p>
        </p:txBody>
      </p:sp>
      <p:sp>
        <p:nvSpPr>
          <p:cNvPr id="19" name="TextBox 18">
            <a:extLst>
              <a:ext uri="{FF2B5EF4-FFF2-40B4-BE49-F238E27FC236}">
                <a16:creationId xmlns:a16="http://schemas.microsoft.com/office/drawing/2014/main" id="{05D07B76-3505-2B45-804B-D1EE2A1447B5}"/>
              </a:ext>
            </a:extLst>
          </p:cNvPr>
          <p:cNvSpPr txBox="1"/>
          <p:nvPr/>
        </p:nvSpPr>
        <p:spPr>
          <a:xfrm>
            <a:off x="6784220" y="4848228"/>
            <a:ext cx="2278188" cy="261610"/>
          </a:xfrm>
          <a:prstGeom prst="rect">
            <a:avLst/>
          </a:prstGeom>
          <a:noFill/>
        </p:spPr>
        <p:txBody>
          <a:bodyPr wrap="none" rtlCol="0">
            <a:spAutoFit/>
          </a:bodyPr>
          <a:lstStyle/>
          <a:p>
            <a:r>
              <a:rPr lang="en-US" sz="1100" dirty="0" err="1"/>
              <a:t>Tolaney</a:t>
            </a:r>
            <a:r>
              <a:rPr lang="en-US" sz="1100" dirty="0"/>
              <a:t> S et al. SABCS 2019. GS1-05.</a:t>
            </a:r>
          </a:p>
        </p:txBody>
      </p:sp>
      <p:sp>
        <p:nvSpPr>
          <p:cNvPr id="4" name="Rectangle 3">
            <a:extLst>
              <a:ext uri="{FF2B5EF4-FFF2-40B4-BE49-F238E27FC236}">
                <a16:creationId xmlns:a16="http://schemas.microsoft.com/office/drawing/2014/main" id="{F37E63EE-714F-7787-622E-2663F6B2FB98}"/>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0D505CB8-29DE-6C31-682A-60F31BCDD2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FE6824A0-A529-FC96-669B-AA2434EED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E0E4A766-BF02-CF30-6D00-9DD18963E5BF}"/>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29896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276984"/>
            <a:ext cx="6572250" cy="685800"/>
          </a:xfrm>
        </p:spPr>
        <p:txBody>
          <a:bodyPr>
            <a:normAutofit fontScale="90000"/>
          </a:bodyPr>
          <a:lstStyle/>
          <a:p>
            <a:pPr algn="ctr"/>
            <a:r>
              <a:rPr lang="en-US" sz="2700" b="1" dirty="0">
                <a:solidFill>
                  <a:srgbClr val="002060"/>
                </a:solidFill>
                <a:latin typeface="Arial" pitchFamily="34" charset="0"/>
                <a:cs typeface="Arial" pitchFamily="34" charset="0"/>
              </a:rPr>
              <a:t>5-year outcomes with </a:t>
            </a:r>
            <a:r>
              <a:rPr lang="en-US" sz="2700" b="1" dirty="0">
                <a:solidFill>
                  <a:srgbClr val="C00000"/>
                </a:solidFill>
                <a:latin typeface="Arial" pitchFamily="34" charset="0"/>
                <a:cs typeface="Arial" pitchFamily="34" charset="0"/>
              </a:rPr>
              <a:t>T-DM1</a:t>
            </a:r>
            <a:r>
              <a:rPr lang="en-US" sz="2700" b="1" dirty="0">
                <a:solidFill>
                  <a:srgbClr val="002060"/>
                </a:solidFill>
                <a:latin typeface="Arial" pitchFamily="34" charset="0"/>
                <a:cs typeface="Arial" pitchFamily="34" charset="0"/>
              </a:rPr>
              <a:t>: </a:t>
            </a:r>
            <a:r>
              <a:rPr lang="en-US" sz="2700" b="1" dirty="0" err="1">
                <a:solidFill>
                  <a:srgbClr val="002060"/>
                </a:solidFill>
                <a:latin typeface="Arial" pitchFamily="34" charset="0"/>
                <a:cs typeface="Arial" pitchFamily="34" charset="0"/>
              </a:rPr>
              <a:t>iDFS</a:t>
            </a:r>
            <a:r>
              <a:rPr lang="en-US" sz="2700" b="1" dirty="0">
                <a:solidFill>
                  <a:srgbClr val="002060"/>
                </a:solidFill>
                <a:latin typeface="Arial" pitchFamily="34" charset="0"/>
                <a:cs typeface="Arial" pitchFamily="34" charset="0"/>
              </a:rPr>
              <a:t> and RFI</a:t>
            </a:r>
          </a:p>
        </p:txBody>
      </p:sp>
      <p:pic>
        <p:nvPicPr>
          <p:cNvPr id="7" name="Picture 6">
            <a:extLst>
              <a:ext uri="{FF2B5EF4-FFF2-40B4-BE49-F238E27FC236}">
                <a16:creationId xmlns:a16="http://schemas.microsoft.com/office/drawing/2014/main" id="{5803E6D5-4A3E-553C-E25F-8CD6B0D52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5" y="1196931"/>
            <a:ext cx="4003720" cy="4003720"/>
          </a:xfrm>
          <a:prstGeom prst="rect">
            <a:avLst/>
          </a:prstGeom>
        </p:spPr>
      </p:pic>
      <p:pic>
        <p:nvPicPr>
          <p:cNvPr id="9" name="Picture 8">
            <a:extLst>
              <a:ext uri="{FF2B5EF4-FFF2-40B4-BE49-F238E27FC236}">
                <a16:creationId xmlns:a16="http://schemas.microsoft.com/office/drawing/2014/main" id="{4DB8A89A-C8A3-1DFD-E1F0-67FB368B9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81" y="1196930"/>
            <a:ext cx="4003720" cy="4003720"/>
          </a:xfrm>
          <a:prstGeom prst="rect">
            <a:avLst/>
          </a:prstGeom>
        </p:spPr>
      </p:pic>
      <p:graphicFrame>
        <p:nvGraphicFramePr>
          <p:cNvPr id="10" name="Table 10">
            <a:extLst>
              <a:ext uri="{FF2B5EF4-FFF2-40B4-BE49-F238E27FC236}">
                <a16:creationId xmlns:a16="http://schemas.microsoft.com/office/drawing/2014/main" id="{8D186147-60BB-3A8F-A693-4D3A00EFA0C9}"/>
              </a:ext>
            </a:extLst>
          </p:cNvPr>
          <p:cNvGraphicFramePr>
            <a:graphicFrameLocks noGrp="1"/>
          </p:cNvGraphicFramePr>
          <p:nvPr/>
        </p:nvGraphicFramePr>
        <p:xfrm>
          <a:off x="914400" y="2395175"/>
          <a:ext cx="3343276" cy="712470"/>
        </p:xfrm>
        <a:graphic>
          <a:graphicData uri="http://schemas.openxmlformats.org/drawingml/2006/table">
            <a:tbl>
              <a:tblPr firstRow="1" bandRow="1">
                <a:tableStyleId>{5C22544A-7EE6-4342-B048-85BDC9FD1C3A}</a:tableStyleId>
              </a:tblPr>
              <a:tblGrid>
                <a:gridCol w="668655">
                  <a:extLst>
                    <a:ext uri="{9D8B030D-6E8A-4147-A177-3AD203B41FA5}">
                      <a16:colId xmlns:a16="http://schemas.microsoft.com/office/drawing/2014/main" val="566399380"/>
                    </a:ext>
                  </a:extLst>
                </a:gridCol>
                <a:gridCol w="547082">
                  <a:extLst>
                    <a:ext uri="{9D8B030D-6E8A-4147-A177-3AD203B41FA5}">
                      <a16:colId xmlns:a16="http://schemas.microsoft.com/office/drawing/2014/main" val="1722112527"/>
                    </a:ext>
                  </a:extLst>
                </a:gridCol>
                <a:gridCol w="607868">
                  <a:extLst>
                    <a:ext uri="{9D8B030D-6E8A-4147-A177-3AD203B41FA5}">
                      <a16:colId xmlns:a16="http://schemas.microsoft.com/office/drawing/2014/main" val="3936774755"/>
                    </a:ext>
                  </a:extLst>
                </a:gridCol>
                <a:gridCol w="547082">
                  <a:extLst>
                    <a:ext uri="{9D8B030D-6E8A-4147-A177-3AD203B41FA5}">
                      <a16:colId xmlns:a16="http://schemas.microsoft.com/office/drawing/2014/main" val="3234548184"/>
                    </a:ext>
                  </a:extLst>
                </a:gridCol>
                <a:gridCol w="972589">
                  <a:extLst>
                    <a:ext uri="{9D8B030D-6E8A-4147-A177-3AD203B41FA5}">
                      <a16:colId xmlns:a16="http://schemas.microsoft.com/office/drawing/2014/main" val="3578599167"/>
                    </a:ext>
                  </a:extLst>
                </a:gridCol>
              </a:tblGrid>
              <a:tr h="434340">
                <a:tc>
                  <a:txBody>
                    <a:bodyPr/>
                    <a:lstStyle/>
                    <a:p>
                      <a:pPr algn="ctr"/>
                      <a:r>
                        <a:rPr lang="en-US" sz="1200" dirty="0"/>
                        <a:t>Arm</a:t>
                      </a:r>
                    </a:p>
                  </a:txBody>
                  <a:tcPr marL="68580" marR="68580" marT="34290" marB="34290">
                    <a:solidFill>
                      <a:srgbClr val="4472C4"/>
                    </a:solidFill>
                  </a:tcPr>
                </a:tc>
                <a:tc>
                  <a:txBody>
                    <a:bodyPr/>
                    <a:lstStyle/>
                    <a:p>
                      <a:pPr algn="ctr"/>
                      <a:r>
                        <a:rPr lang="en-US" sz="1200" dirty="0"/>
                        <a:t>N</a:t>
                      </a:r>
                    </a:p>
                  </a:txBody>
                  <a:tcPr marL="68580" marR="68580" marT="34290" marB="34290">
                    <a:solidFill>
                      <a:srgbClr val="4472C4"/>
                    </a:solidFill>
                  </a:tcPr>
                </a:tc>
                <a:tc>
                  <a:txBody>
                    <a:bodyPr/>
                    <a:lstStyle/>
                    <a:p>
                      <a:pPr algn="ctr"/>
                      <a:r>
                        <a:rPr lang="en-US" sz="1200" dirty="0"/>
                        <a:t>No. of events</a:t>
                      </a:r>
                    </a:p>
                  </a:txBody>
                  <a:tcPr marL="68580" marR="68580" marT="34290" marB="34290">
                    <a:solidFill>
                      <a:srgbClr val="4472C4"/>
                    </a:solidFill>
                  </a:tcPr>
                </a:tc>
                <a:tc>
                  <a:txBody>
                    <a:bodyPr/>
                    <a:lstStyle/>
                    <a:p>
                      <a:pPr algn="ctr"/>
                      <a:r>
                        <a:rPr lang="en-US" sz="1200" dirty="0"/>
                        <a:t>5-year </a:t>
                      </a:r>
                      <a:r>
                        <a:rPr lang="en-US" sz="1200" dirty="0" err="1"/>
                        <a:t>iDFS</a:t>
                      </a:r>
                      <a:endParaRPr lang="en-US" sz="1200" dirty="0"/>
                    </a:p>
                  </a:txBody>
                  <a:tcPr marL="68580" marR="68580" marT="34290" marB="34290">
                    <a:solidFill>
                      <a:srgbClr val="4472C4"/>
                    </a:solidFill>
                  </a:tcPr>
                </a:tc>
                <a:tc>
                  <a:txBody>
                    <a:bodyPr/>
                    <a:lstStyle/>
                    <a:p>
                      <a:pPr algn="ctr"/>
                      <a:r>
                        <a:rPr lang="en-US" sz="1200" dirty="0"/>
                        <a:t>95% CI</a:t>
                      </a:r>
                    </a:p>
                  </a:txBody>
                  <a:tcPr marL="68580" marR="68580" marT="34290" marB="34290">
                    <a:solidFill>
                      <a:srgbClr val="4472C4"/>
                    </a:solidFill>
                  </a:tcPr>
                </a:tc>
                <a:extLst>
                  <a:ext uri="{0D108BD9-81ED-4DB2-BD59-A6C34878D82A}">
                    <a16:rowId xmlns:a16="http://schemas.microsoft.com/office/drawing/2014/main" val="2006311787"/>
                  </a:ext>
                </a:extLst>
              </a:tr>
              <a:tr h="278130">
                <a:tc>
                  <a:txBody>
                    <a:bodyPr/>
                    <a:lstStyle/>
                    <a:p>
                      <a:pPr algn="ctr"/>
                      <a:r>
                        <a:rPr lang="en-US" sz="1200" b="1" dirty="0">
                          <a:solidFill>
                            <a:schemeClr val="bg1"/>
                          </a:solidFill>
                        </a:rPr>
                        <a:t>T-DM1</a:t>
                      </a:r>
                    </a:p>
                  </a:txBody>
                  <a:tcPr marL="68580" marR="68580" marT="34290" marB="34290" anchor="ctr">
                    <a:solidFill>
                      <a:srgbClr val="EE7C30"/>
                    </a:solidFill>
                  </a:tcPr>
                </a:tc>
                <a:tc>
                  <a:txBody>
                    <a:bodyPr/>
                    <a:lstStyle/>
                    <a:p>
                      <a:pPr algn="ctr"/>
                      <a:r>
                        <a:rPr lang="en-US" sz="1200" b="1" dirty="0"/>
                        <a:t>383</a:t>
                      </a:r>
                    </a:p>
                  </a:txBody>
                  <a:tcPr marL="68580" marR="68580" marT="34290" marB="34290" anchor="ctr">
                    <a:solidFill>
                      <a:srgbClr val="E7E7E7"/>
                    </a:solidFill>
                  </a:tcPr>
                </a:tc>
                <a:tc>
                  <a:txBody>
                    <a:bodyPr/>
                    <a:lstStyle/>
                    <a:p>
                      <a:pPr algn="ctr"/>
                      <a:r>
                        <a:rPr lang="en-US" sz="1200" b="1" dirty="0"/>
                        <a:t>11</a:t>
                      </a:r>
                    </a:p>
                  </a:txBody>
                  <a:tcPr marL="68580" marR="68580" marT="34290" marB="34290" anchor="ctr">
                    <a:solidFill>
                      <a:srgbClr val="E7E7E7"/>
                    </a:solidFill>
                  </a:tcPr>
                </a:tc>
                <a:tc>
                  <a:txBody>
                    <a:bodyPr/>
                    <a:lstStyle/>
                    <a:p>
                      <a:pPr algn="ctr"/>
                      <a:r>
                        <a:rPr lang="en-US" sz="1200" b="1" dirty="0"/>
                        <a:t>97.0%</a:t>
                      </a:r>
                    </a:p>
                  </a:txBody>
                  <a:tcPr marL="68580" marR="68580" marT="34290" marB="34290" anchor="ctr">
                    <a:solidFill>
                      <a:srgbClr val="E7E7E7"/>
                    </a:solidFill>
                  </a:tcPr>
                </a:tc>
                <a:tc>
                  <a:txBody>
                    <a:bodyPr/>
                    <a:lstStyle/>
                    <a:p>
                      <a:pPr algn="ctr"/>
                      <a:r>
                        <a:rPr lang="en-US" sz="1200" b="1" dirty="0"/>
                        <a:t>(95.2-98.7%)</a:t>
                      </a:r>
                    </a:p>
                  </a:txBody>
                  <a:tcPr marL="68580" marR="68580" marT="34290" marB="34290" anchor="ctr">
                    <a:solidFill>
                      <a:srgbClr val="E7E7E7"/>
                    </a:solidFill>
                  </a:tcPr>
                </a:tc>
                <a:extLst>
                  <a:ext uri="{0D108BD9-81ED-4DB2-BD59-A6C34878D82A}">
                    <a16:rowId xmlns:a16="http://schemas.microsoft.com/office/drawing/2014/main" val="747564590"/>
                  </a:ext>
                </a:extLst>
              </a:tr>
            </a:tbl>
          </a:graphicData>
        </a:graphic>
      </p:graphicFrame>
      <p:graphicFrame>
        <p:nvGraphicFramePr>
          <p:cNvPr id="11" name="Table 10">
            <a:extLst>
              <a:ext uri="{FF2B5EF4-FFF2-40B4-BE49-F238E27FC236}">
                <a16:creationId xmlns:a16="http://schemas.microsoft.com/office/drawing/2014/main" id="{F816CBAC-877E-76F4-D714-FE335493A548}"/>
              </a:ext>
            </a:extLst>
          </p:cNvPr>
          <p:cNvGraphicFramePr>
            <a:graphicFrameLocks noGrp="1"/>
          </p:cNvGraphicFramePr>
          <p:nvPr/>
        </p:nvGraphicFramePr>
        <p:xfrm>
          <a:off x="5479961" y="2395175"/>
          <a:ext cx="3286126" cy="712470"/>
        </p:xfrm>
        <a:graphic>
          <a:graphicData uri="http://schemas.openxmlformats.org/drawingml/2006/table">
            <a:tbl>
              <a:tblPr firstRow="1" bandRow="1">
                <a:tableStyleId>{5C22544A-7EE6-4342-B048-85BDC9FD1C3A}</a:tableStyleId>
              </a:tblPr>
              <a:tblGrid>
                <a:gridCol w="657225">
                  <a:extLst>
                    <a:ext uri="{9D8B030D-6E8A-4147-A177-3AD203B41FA5}">
                      <a16:colId xmlns:a16="http://schemas.microsoft.com/office/drawing/2014/main" val="566399380"/>
                    </a:ext>
                  </a:extLst>
                </a:gridCol>
                <a:gridCol w="537730">
                  <a:extLst>
                    <a:ext uri="{9D8B030D-6E8A-4147-A177-3AD203B41FA5}">
                      <a16:colId xmlns:a16="http://schemas.microsoft.com/office/drawing/2014/main" val="1722112527"/>
                    </a:ext>
                  </a:extLst>
                </a:gridCol>
                <a:gridCol w="597477">
                  <a:extLst>
                    <a:ext uri="{9D8B030D-6E8A-4147-A177-3AD203B41FA5}">
                      <a16:colId xmlns:a16="http://schemas.microsoft.com/office/drawing/2014/main" val="3936774755"/>
                    </a:ext>
                  </a:extLst>
                </a:gridCol>
                <a:gridCol w="537730">
                  <a:extLst>
                    <a:ext uri="{9D8B030D-6E8A-4147-A177-3AD203B41FA5}">
                      <a16:colId xmlns:a16="http://schemas.microsoft.com/office/drawing/2014/main" val="3234548184"/>
                    </a:ext>
                  </a:extLst>
                </a:gridCol>
                <a:gridCol w="955964">
                  <a:extLst>
                    <a:ext uri="{9D8B030D-6E8A-4147-A177-3AD203B41FA5}">
                      <a16:colId xmlns:a16="http://schemas.microsoft.com/office/drawing/2014/main" val="3578599167"/>
                    </a:ext>
                  </a:extLst>
                </a:gridCol>
              </a:tblGrid>
              <a:tr h="434340">
                <a:tc>
                  <a:txBody>
                    <a:bodyPr/>
                    <a:lstStyle/>
                    <a:p>
                      <a:pPr algn="ctr"/>
                      <a:r>
                        <a:rPr lang="en-US" sz="1200" dirty="0"/>
                        <a:t>Arm</a:t>
                      </a:r>
                    </a:p>
                  </a:txBody>
                  <a:tcPr marL="68580" marR="68580" marT="34290" marB="34290">
                    <a:solidFill>
                      <a:srgbClr val="4472C4"/>
                    </a:solidFill>
                  </a:tcPr>
                </a:tc>
                <a:tc>
                  <a:txBody>
                    <a:bodyPr/>
                    <a:lstStyle/>
                    <a:p>
                      <a:pPr algn="ctr"/>
                      <a:r>
                        <a:rPr lang="en-US" sz="1200" dirty="0"/>
                        <a:t>N</a:t>
                      </a:r>
                    </a:p>
                  </a:txBody>
                  <a:tcPr marL="68580" marR="68580" marT="34290" marB="34290">
                    <a:solidFill>
                      <a:srgbClr val="4472C4"/>
                    </a:solidFill>
                  </a:tcPr>
                </a:tc>
                <a:tc>
                  <a:txBody>
                    <a:bodyPr/>
                    <a:lstStyle/>
                    <a:p>
                      <a:pPr algn="ctr"/>
                      <a:r>
                        <a:rPr lang="en-US" sz="1200" dirty="0"/>
                        <a:t>No. of events</a:t>
                      </a:r>
                    </a:p>
                  </a:txBody>
                  <a:tcPr marL="68580" marR="68580" marT="34290" marB="34290">
                    <a:solidFill>
                      <a:srgbClr val="4472C4"/>
                    </a:solidFill>
                  </a:tcPr>
                </a:tc>
                <a:tc>
                  <a:txBody>
                    <a:bodyPr/>
                    <a:lstStyle/>
                    <a:p>
                      <a:pPr algn="ctr"/>
                      <a:r>
                        <a:rPr lang="en-US" sz="1200" dirty="0"/>
                        <a:t>5-year RFI</a:t>
                      </a:r>
                    </a:p>
                  </a:txBody>
                  <a:tcPr marL="68580" marR="68580" marT="34290" marB="34290">
                    <a:solidFill>
                      <a:srgbClr val="4472C4"/>
                    </a:solidFill>
                  </a:tcPr>
                </a:tc>
                <a:tc>
                  <a:txBody>
                    <a:bodyPr/>
                    <a:lstStyle/>
                    <a:p>
                      <a:pPr algn="ctr"/>
                      <a:r>
                        <a:rPr lang="en-US" sz="1200" dirty="0"/>
                        <a:t>95% CI</a:t>
                      </a:r>
                    </a:p>
                  </a:txBody>
                  <a:tcPr marL="68580" marR="68580" marT="34290" marB="34290">
                    <a:solidFill>
                      <a:srgbClr val="4472C4"/>
                    </a:solidFill>
                  </a:tcPr>
                </a:tc>
                <a:extLst>
                  <a:ext uri="{0D108BD9-81ED-4DB2-BD59-A6C34878D82A}">
                    <a16:rowId xmlns:a16="http://schemas.microsoft.com/office/drawing/2014/main" val="2006311787"/>
                  </a:ext>
                </a:extLst>
              </a:tr>
              <a:tr h="278130">
                <a:tc>
                  <a:txBody>
                    <a:bodyPr/>
                    <a:lstStyle/>
                    <a:p>
                      <a:pPr algn="ctr"/>
                      <a:r>
                        <a:rPr lang="en-US" sz="1200" b="1" dirty="0">
                          <a:solidFill>
                            <a:schemeClr val="bg1"/>
                          </a:solidFill>
                        </a:rPr>
                        <a:t>T-DM1</a:t>
                      </a:r>
                    </a:p>
                  </a:txBody>
                  <a:tcPr marL="68580" marR="68580" marT="34290" marB="34290" anchor="ctr">
                    <a:solidFill>
                      <a:srgbClr val="EE7C30"/>
                    </a:solidFill>
                  </a:tcPr>
                </a:tc>
                <a:tc>
                  <a:txBody>
                    <a:bodyPr/>
                    <a:lstStyle/>
                    <a:p>
                      <a:pPr algn="ctr"/>
                      <a:r>
                        <a:rPr lang="en-US" sz="1200" b="1" dirty="0"/>
                        <a:t>383</a:t>
                      </a:r>
                    </a:p>
                  </a:txBody>
                  <a:tcPr marL="68580" marR="68580" marT="34290" marB="34290" anchor="ctr">
                    <a:solidFill>
                      <a:srgbClr val="E7E7E7"/>
                    </a:solidFill>
                  </a:tcPr>
                </a:tc>
                <a:tc>
                  <a:txBody>
                    <a:bodyPr/>
                    <a:lstStyle/>
                    <a:p>
                      <a:pPr algn="ctr"/>
                      <a:r>
                        <a:rPr lang="en-US" sz="1200" b="1" dirty="0"/>
                        <a:t>5</a:t>
                      </a:r>
                    </a:p>
                  </a:txBody>
                  <a:tcPr marL="68580" marR="68580" marT="34290" marB="34290" anchor="ctr">
                    <a:solidFill>
                      <a:srgbClr val="E7E7E7"/>
                    </a:solidFill>
                  </a:tcPr>
                </a:tc>
                <a:tc>
                  <a:txBody>
                    <a:bodyPr/>
                    <a:lstStyle/>
                    <a:p>
                      <a:pPr algn="ctr"/>
                      <a:r>
                        <a:rPr lang="en-US" sz="1200" b="1" dirty="0"/>
                        <a:t>98.3%</a:t>
                      </a:r>
                    </a:p>
                  </a:txBody>
                  <a:tcPr marL="68580" marR="68580" marT="34290" marB="34290" anchor="ctr">
                    <a:solidFill>
                      <a:srgbClr val="E7E7E7"/>
                    </a:solidFill>
                  </a:tcPr>
                </a:tc>
                <a:tc>
                  <a:txBody>
                    <a:bodyPr/>
                    <a:lstStyle/>
                    <a:p>
                      <a:pPr algn="ctr"/>
                      <a:r>
                        <a:rPr lang="en-US" sz="1200" b="1" dirty="0"/>
                        <a:t>(97.0-99.7%)</a:t>
                      </a:r>
                    </a:p>
                  </a:txBody>
                  <a:tcPr marL="68580" marR="68580" marT="34290" marB="34290" anchor="ctr">
                    <a:solidFill>
                      <a:srgbClr val="E7E7E7"/>
                    </a:solidFill>
                  </a:tcPr>
                </a:tc>
                <a:extLst>
                  <a:ext uri="{0D108BD9-81ED-4DB2-BD59-A6C34878D82A}">
                    <a16:rowId xmlns:a16="http://schemas.microsoft.com/office/drawing/2014/main" val="747564590"/>
                  </a:ext>
                </a:extLst>
              </a:tr>
            </a:tbl>
          </a:graphicData>
        </a:graphic>
      </p:graphicFrame>
      <p:sp>
        <p:nvSpPr>
          <p:cNvPr id="12" name="Title 1">
            <a:extLst>
              <a:ext uri="{FF2B5EF4-FFF2-40B4-BE49-F238E27FC236}">
                <a16:creationId xmlns:a16="http://schemas.microsoft.com/office/drawing/2014/main" id="{22776F8A-5A51-255A-C7A8-F9A615823266}"/>
              </a:ext>
            </a:extLst>
          </p:cNvPr>
          <p:cNvSpPr txBox="1">
            <a:spLocks/>
          </p:cNvSpPr>
          <p:nvPr/>
        </p:nvSpPr>
        <p:spPr>
          <a:xfrm>
            <a:off x="-628650" y="626087"/>
            <a:ext cx="61722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5-year </a:t>
            </a:r>
            <a:r>
              <a:rPr kumimoji="0" lang="en-US" sz="2400" b="1" i="0" u="none" strike="noStrike" kern="1200" cap="none" spc="0" normalizeH="0" baseline="0" noProof="0" dirty="0" err="1">
                <a:ln>
                  <a:noFill/>
                </a:ln>
                <a:solidFill>
                  <a:srgbClr val="002060"/>
                </a:solidFill>
                <a:effectLst/>
                <a:uLnTx/>
                <a:uFillTx/>
                <a:latin typeface="Arial" pitchFamily="34" charset="0"/>
                <a:ea typeface="+mj-ea"/>
                <a:cs typeface="Arial" pitchFamily="34" charset="0"/>
              </a:rPr>
              <a:t>iDFS</a:t>
            </a:r>
            <a:endParaRPr kumimoji="0" lang="en-US" sz="24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13" name="Title 1">
            <a:extLst>
              <a:ext uri="{FF2B5EF4-FFF2-40B4-BE49-F238E27FC236}">
                <a16:creationId xmlns:a16="http://schemas.microsoft.com/office/drawing/2014/main" id="{0608551F-7B21-2595-B0A3-44675179688C}"/>
              </a:ext>
            </a:extLst>
          </p:cNvPr>
          <p:cNvSpPr txBox="1">
            <a:spLocks/>
          </p:cNvSpPr>
          <p:nvPr/>
        </p:nvSpPr>
        <p:spPr>
          <a:xfrm>
            <a:off x="5908586" y="626087"/>
            <a:ext cx="2428875"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5-year RFI</a:t>
            </a:r>
          </a:p>
        </p:txBody>
      </p:sp>
      <p:sp>
        <p:nvSpPr>
          <p:cNvPr id="14" name="TextBox 13">
            <a:extLst>
              <a:ext uri="{FF2B5EF4-FFF2-40B4-BE49-F238E27FC236}">
                <a16:creationId xmlns:a16="http://schemas.microsoft.com/office/drawing/2014/main" id="{3464C736-1FC8-D5CF-73E7-8F363574BA0C}"/>
              </a:ext>
            </a:extLst>
          </p:cNvPr>
          <p:cNvSpPr txBox="1"/>
          <p:nvPr/>
        </p:nvSpPr>
        <p:spPr>
          <a:xfrm>
            <a:off x="1522045" y="4804946"/>
            <a:ext cx="2514600"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3 Distant Events</a:t>
            </a:r>
          </a:p>
        </p:txBody>
      </p:sp>
      <p:sp>
        <p:nvSpPr>
          <p:cNvPr id="3" name="TextBox 2">
            <a:extLst>
              <a:ext uri="{FF2B5EF4-FFF2-40B4-BE49-F238E27FC236}">
                <a16:creationId xmlns:a16="http://schemas.microsoft.com/office/drawing/2014/main" id="{CB17059D-4157-D826-2FF3-ACD4ADC4B3C2}"/>
              </a:ext>
            </a:extLst>
          </p:cNvPr>
          <p:cNvSpPr txBox="1"/>
          <p:nvPr/>
        </p:nvSpPr>
        <p:spPr>
          <a:xfrm>
            <a:off x="6968596" y="4888030"/>
            <a:ext cx="176202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Tolaney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 et al. SABCS 2022</a:t>
            </a:r>
          </a:p>
        </p:txBody>
      </p:sp>
      <p:sp>
        <p:nvSpPr>
          <p:cNvPr id="4" name="Rectangle 3">
            <a:extLst>
              <a:ext uri="{FF2B5EF4-FFF2-40B4-BE49-F238E27FC236}">
                <a16:creationId xmlns:a16="http://schemas.microsoft.com/office/drawing/2014/main" id="{FA15B805-E727-D7C6-B57C-ED9B47F3CEA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607A2A1D-ACCB-C3A4-0731-75F56B1F2F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C43FF068-7122-B159-A733-1D7DEDAF9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54D24775-828F-1B83-E8BF-5D5D3C755F24}"/>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35" y="-116711"/>
            <a:ext cx="8853675" cy="994172"/>
          </a:xfrm>
        </p:spPr>
        <p:txBody>
          <a:bodyPr>
            <a:noAutofit/>
          </a:bodyPr>
          <a:lstStyle/>
          <a:p>
            <a:pPr algn="ctr"/>
            <a:r>
              <a:rPr lang="en-US" sz="3200" b="1" cap="all" dirty="0">
                <a:solidFill>
                  <a:srgbClr val="002060"/>
                </a:solidFill>
                <a:latin typeface="Arial" panose="020B0604020202020204" pitchFamily="34" charset="0"/>
                <a:cs typeface="Arial" panose="020B0604020202020204" pitchFamily="34" charset="0"/>
              </a:rPr>
              <a:t>ATEMPT: Clinically Relevant Toxicity</a:t>
            </a:r>
          </a:p>
        </p:txBody>
      </p:sp>
      <p:graphicFrame>
        <p:nvGraphicFramePr>
          <p:cNvPr id="3" name="Table 2">
            <a:extLst>
              <a:ext uri="{FF2B5EF4-FFF2-40B4-BE49-F238E27FC236}">
                <a16:creationId xmlns:a16="http://schemas.microsoft.com/office/drawing/2014/main" id="{29BBE2F4-C337-AC45-9AF2-8596985FA283}"/>
              </a:ext>
            </a:extLst>
          </p:cNvPr>
          <p:cNvGraphicFramePr>
            <a:graphicFrameLocks noGrp="1"/>
          </p:cNvGraphicFramePr>
          <p:nvPr/>
        </p:nvGraphicFramePr>
        <p:xfrm>
          <a:off x="195944" y="725498"/>
          <a:ext cx="8474529" cy="3975842"/>
        </p:xfrm>
        <a:graphic>
          <a:graphicData uri="http://schemas.openxmlformats.org/drawingml/2006/table">
            <a:tbl>
              <a:tblPr firstRow="1" bandRow="1">
                <a:tableStyleId>{5A111915-BE36-4E01-A7E5-04B1672EAD32}</a:tableStyleId>
              </a:tblPr>
              <a:tblGrid>
                <a:gridCol w="4322989">
                  <a:extLst>
                    <a:ext uri="{9D8B030D-6E8A-4147-A177-3AD203B41FA5}">
                      <a16:colId xmlns:a16="http://schemas.microsoft.com/office/drawing/2014/main" val="3544872590"/>
                    </a:ext>
                  </a:extLst>
                </a:gridCol>
                <a:gridCol w="1954742">
                  <a:extLst>
                    <a:ext uri="{9D8B030D-6E8A-4147-A177-3AD203B41FA5}">
                      <a16:colId xmlns:a16="http://schemas.microsoft.com/office/drawing/2014/main" val="341217443"/>
                    </a:ext>
                  </a:extLst>
                </a:gridCol>
                <a:gridCol w="2196798">
                  <a:extLst>
                    <a:ext uri="{9D8B030D-6E8A-4147-A177-3AD203B41FA5}">
                      <a16:colId xmlns:a16="http://schemas.microsoft.com/office/drawing/2014/main" val="1829537113"/>
                    </a:ext>
                  </a:extLst>
                </a:gridCol>
              </a:tblGrid>
              <a:tr h="434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Clinically Relevant Toxicity</a:t>
                      </a:r>
                    </a:p>
                    <a:p>
                      <a:endParaRPr lang="en-US" sz="12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latin typeface="Arial" panose="020B0604020202020204" pitchFamily="34" charset="0"/>
                          <a:cs typeface="Arial" panose="020B0604020202020204" pitchFamily="34" charset="0"/>
                        </a:rPr>
                        <a:t>T-DM1 (n = 383)</a:t>
                      </a:r>
                    </a:p>
                    <a:p>
                      <a:pPr algn="ctr"/>
                      <a:r>
                        <a:rPr lang="en-US" sz="1200" b="1" dirty="0">
                          <a:latin typeface="Arial" panose="020B0604020202020204" pitchFamily="34" charset="0"/>
                          <a:cs typeface="Arial" panose="020B0604020202020204" pitchFamily="34" charset="0"/>
                        </a:rPr>
                        <a:t>N (%)</a:t>
                      </a:r>
                    </a:p>
                  </a:txBody>
                  <a:tcPr marL="68580" marR="68580" marT="34290" marB="3429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dirty="0">
                          <a:latin typeface="Arial" panose="020B0604020202020204" pitchFamily="34" charset="0"/>
                          <a:cs typeface="Arial" panose="020B0604020202020204" pitchFamily="34" charset="0"/>
                        </a:rPr>
                        <a:t>TH (n = 114)</a:t>
                      </a:r>
                    </a:p>
                    <a:p>
                      <a:pPr algn="ctr"/>
                      <a:r>
                        <a:rPr lang="en-US" sz="1200" b="1" dirty="0">
                          <a:latin typeface="Arial" panose="020B0604020202020204" pitchFamily="34" charset="0"/>
                          <a:cs typeface="Arial" panose="020B0604020202020204" pitchFamily="34" charset="0"/>
                        </a:rPr>
                        <a:t>N (%)</a:t>
                      </a:r>
                    </a:p>
                  </a:txBody>
                  <a:tcPr marL="68580" marR="68580" marT="34290" marB="3429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9A8F"/>
                    </a:solidFill>
                  </a:tcPr>
                </a:tc>
                <a:extLst>
                  <a:ext uri="{0D108BD9-81ED-4DB2-BD59-A6C34878D82A}">
                    <a16:rowId xmlns:a16="http://schemas.microsoft.com/office/drawing/2014/main" val="4031162388"/>
                  </a:ext>
                </a:extLst>
              </a:tr>
              <a:tr h="525780">
                <a:tc>
                  <a:txBody>
                    <a:bodyPr/>
                    <a:lstStyle/>
                    <a:p>
                      <a:r>
                        <a:rPr lang="en-US" sz="1500" b="1" dirty="0">
                          <a:latin typeface="Arial" panose="020B0604020202020204" pitchFamily="34" charset="0"/>
                          <a:cs typeface="Arial" panose="020B0604020202020204" pitchFamily="34" charset="0"/>
                        </a:rPr>
                        <a:t>Grade ≥3 non-hematologic toxicity</a:t>
                      </a:r>
                    </a:p>
                    <a:p>
                      <a:endParaRPr lang="en-US" sz="15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37 (10%)</a:t>
                      </a:r>
                    </a:p>
                  </a:txBody>
                  <a:tcPr marL="68580" marR="68580" marT="34290" marB="34290">
                    <a:lnL>
                      <a:noFill/>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13 (11%)</a:t>
                      </a:r>
                    </a:p>
                  </a:txBody>
                  <a:tcPr marL="68580" marR="68580" marT="34290" marB="34290">
                    <a:lnL>
                      <a:noFill/>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658113856"/>
                  </a:ext>
                </a:extLst>
              </a:tr>
              <a:tr h="525780">
                <a:tc>
                  <a:txBody>
                    <a:bodyPr/>
                    <a:lstStyle/>
                    <a:p>
                      <a:r>
                        <a:rPr lang="en-US" sz="1500" b="1" dirty="0">
                          <a:latin typeface="Arial" panose="020B0604020202020204" pitchFamily="34" charset="0"/>
                          <a:cs typeface="Arial" panose="020B0604020202020204" pitchFamily="34" charset="0"/>
                        </a:rPr>
                        <a:t>Grade ≥ 2 neurotoxicity</a:t>
                      </a:r>
                    </a:p>
                    <a:p>
                      <a:endParaRPr lang="en-US" sz="15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42 (11%)</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26 (23%)</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64817912"/>
                  </a:ext>
                </a:extLst>
              </a:tr>
              <a:tr h="525780">
                <a:tc>
                  <a:txBody>
                    <a:bodyPr/>
                    <a:lstStyle/>
                    <a:p>
                      <a:r>
                        <a:rPr lang="en-US" sz="1500" b="1" dirty="0">
                          <a:latin typeface="Arial" panose="020B0604020202020204" pitchFamily="34" charset="0"/>
                          <a:cs typeface="Arial" panose="020B0604020202020204" pitchFamily="34" charset="0"/>
                        </a:rPr>
                        <a:t>Grade ≥4 hematologic toxicity</a:t>
                      </a:r>
                    </a:p>
                    <a:p>
                      <a:endParaRPr lang="en-US" sz="15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4 (1%)</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0 (0%)</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07569976"/>
                  </a:ext>
                </a:extLst>
              </a:tr>
              <a:tr h="525780">
                <a:tc>
                  <a:txBody>
                    <a:bodyPr/>
                    <a:lstStyle/>
                    <a:p>
                      <a:r>
                        <a:rPr lang="en-US" sz="1500" b="1" dirty="0">
                          <a:latin typeface="Arial" panose="020B0604020202020204" pitchFamily="34" charset="0"/>
                          <a:cs typeface="Arial" panose="020B0604020202020204" pitchFamily="34" charset="0"/>
                        </a:rPr>
                        <a:t>Febrile neutropenia</a:t>
                      </a:r>
                    </a:p>
                    <a:p>
                      <a:endParaRPr lang="en-US" sz="15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0 (0%)</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2 (2%)</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829446177"/>
                  </a:ext>
                </a:extLst>
              </a:tr>
              <a:tr h="525780">
                <a:tc>
                  <a:txBody>
                    <a:bodyPr/>
                    <a:lstStyle/>
                    <a:p>
                      <a:r>
                        <a:rPr lang="en-US" sz="1500" b="1" dirty="0">
                          <a:latin typeface="Arial" panose="020B0604020202020204" pitchFamily="34" charset="0"/>
                          <a:cs typeface="Arial" panose="020B0604020202020204" pitchFamily="34" charset="0"/>
                        </a:rPr>
                        <a:t>Any toxicity requiring dose delay</a:t>
                      </a:r>
                    </a:p>
                    <a:p>
                      <a:endParaRPr lang="en-US" sz="1500" b="1" dirty="0">
                        <a:latin typeface="Arial" panose="020B0604020202020204" pitchFamily="34" charset="0"/>
                        <a:cs typeface="Arial" panose="020B0604020202020204" pitchFamily="34" charset="0"/>
                      </a:endParaRP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106 (28%)</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500" b="1" dirty="0">
                          <a:latin typeface="Arial" panose="020B0604020202020204" pitchFamily="34" charset="0"/>
                          <a:cs typeface="Arial" panose="020B0604020202020204" pitchFamily="34" charset="0"/>
                        </a:rPr>
                        <a:t>30 (26%)</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85116841"/>
                  </a:ext>
                </a:extLst>
              </a:tr>
              <a:tr h="525780">
                <a:tc>
                  <a:txBody>
                    <a:bodyPr/>
                    <a:lstStyle/>
                    <a:p>
                      <a:r>
                        <a:rPr lang="en-US" sz="1500" b="1" dirty="0">
                          <a:latin typeface="Arial" panose="020B0604020202020204" pitchFamily="34" charset="0"/>
                          <a:cs typeface="Arial" panose="020B0604020202020204" pitchFamily="34" charset="0"/>
                        </a:rPr>
                        <a:t>Any toxicity requiring early discontinuation</a:t>
                      </a: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67 (17%)</a:t>
                      </a:r>
                    </a:p>
                    <a:p>
                      <a:pPr algn="ctr"/>
                      <a:endParaRPr lang="en-US" sz="1500" b="1" dirty="0">
                        <a:latin typeface="Arial" panose="020B0604020202020204" pitchFamily="34" charset="0"/>
                        <a:cs typeface="Arial" panose="020B0604020202020204" pitchFamily="34" charset="0"/>
                      </a:endParaRP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7 (6%)</a:t>
                      </a:r>
                    </a:p>
                    <a:p>
                      <a:pPr algn="ctr"/>
                      <a:endParaRPr lang="en-US" sz="1500" b="1" dirty="0">
                        <a:latin typeface="Arial" panose="020B0604020202020204" pitchFamily="34" charset="0"/>
                        <a:cs typeface="Arial" panose="020B0604020202020204" pitchFamily="34" charset="0"/>
                      </a:endParaRP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461070745"/>
                  </a:ext>
                </a:extLst>
              </a:tr>
              <a:tr h="386822">
                <a:tc>
                  <a:txBody>
                    <a:bodyPr/>
                    <a:lstStyle/>
                    <a:p>
                      <a:r>
                        <a:rPr lang="en-US" sz="1500" b="1" dirty="0">
                          <a:latin typeface="Arial" panose="020B0604020202020204" pitchFamily="34" charset="0"/>
                          <a:cs typeface="Arial" panose="020B0604020202020204" pitchFamily="34" charset="0"/>
                        </a:rPr>
                        <a:t>Total</a:t>
                      </a:r>
                    </a:p>
                  </a:txBody>
                  <a:tcPr marL="68580" marR="68580" marT="34290" marB="3429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ctr"/>
                      <a:r>
                        <a:rPr lang="en-US" sz="1500" b="1" dirty="0">
                          <a:latin typeface="Arial" panose="020B0604020202020204" pitchFamily="34" charset="0"/>
                          <a:cs typeface="Arial" panose="020B0604020202020204" pitchFamily="34" charset="0"/>
                        </a:rPr>
                        <a:t>176 (46%)</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ctr"/>
                      <a:r>
                        <a:rPr lang="en-US" sz="1500" b="1" dirty="0">
                          <a:latin typeface="Arial" panose="020B0604020202020204" pitchFamily="34" charset="0"/>
                          <a:cs typeface="Arial" panose="020B0604020202020204" pitchFamily="34" charset="0"/>
                        </a:rPr>
                        <a:t>53 (46%)</a:t>
                      </a:r>
                    </a:p>
                  </a:txBody>
                  <a:tcPr marL="68580" marR="68580" marT="34290" marB="3429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2836163"/>
                  </a:ext>
                </a:extLst>
              </a:tr>
            </a:tbl>
          </a:graphicData>
        </a:graphic>
      </p:graphicFrame>
      <p:sp>
        <p:nvSpPr>
          <p:cNvPr id="8" name="TextBox 7">
            <a:extLst>
              <a:ext uri="{FF2B5EF4-FFF2-40B4-BE49-F238E27FC236}">
                <a16:creationId xmlns:a16="http://schemas.microsoft.com/office/drawing/2014/main" id="{6C859CD4-6B44-AE4C-8648-B28873A2B996}"/>
              </a:ext>
            </a:extLst>
          </p:cNvPr>
          <p:cNvSpPr txBox="1"/>
          <p:nvPr/>
        </p:nvSpPr>
        <p:spPr>
          <a:xfrm>
            <a:off x="6297756" y="4468545"/>
            <a:ext cx="818051" cy="2654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p=0.91</a:t>
            </a:r>
          </a:p>
        </p:txBody>
      </p:sp>
      <p:sp>
        <p:nvSpPr>
          <p:cNvPr id="7" name="Rectangle: Rounded Corners 7">
            <a:extLst>
              <a:ext uri="{FF2B5EF4-FFF2-40B4-BE49-F238E27FC236}">
                <a16:creationId xmlns:a16="http://schemas.microsoft.com/office/drawing/2014/main" id="{7E3785D6-3A19-764A-9F15-B34B2967AB30}"/>
              </a:ext>
            </a:extLst>
          </p:cNvPr>
          <p:cNvSpPr/>
          <p:nvPr/>
        </p:nvSpPr>
        <p:spPr>
          <a:xfrm>
            <a:off x="130735" y="1610620"/>
            <a:ext cx="8070290" cy="4563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7">
            <a:extLst>
              <a:ext uri="{FF2B5EF4-FFF2-40B4-BE49-F238E27FC236}">
                <a16:creationId xmlns:a16="http://schemas.microsoft.com/office/drawing/2014/main" id="{A860E7F6-36AE-DF4E-BF32-C6149A7DA9F4}"/>
              </a:ext>
            </a:extLst>
          </p:cNvPr>
          <p:cNvSpPr/>
          <p:nvPr/>
        </p:nvSpPr>
        <p:spPr>
          <a:xfrm>
            <a:off x="130735" y="3712159"/>
            <a:ext cx="8070290" cy="4563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DF66C1D-1127-CE75-1218-63D2BA40FA66}"/>
              </a:ext>
            </a:extLst>
          </p:cNvPr>
          <p:cNvSpPr txBox="1"/>
          <p:nvPr/>
        </p:nvSpPr>
        <p:spPr>
          <a:xfrm>
            <a:off x="6784220" y="4848228"/>
            <a:ext cx="2278188" cy="261610"/>
          </a:xfrm>
          <a:prstGeom prst="rect">
            <a:avLst/>
          </a:prstGeom>
          <a:noFill/>
        </p:spPr>
        <p:txBody>
          <a:bodyPr wrap="none" rtlCol="0">
            <a:spAutoFit/>
          </a:bodyPr>
          <a:lstStyle/>
          <a:p>
            <a:r>
              <a:rPr lang="en-US" sz="1100" dirty="0" err="1"/>
              <a:t>Tolaney</a:t>
            </a:r>
            <a:r>
              <a:rPr lang="en-US" sz="1100" dirty="0"/>
              <a:t> S et al. SABCS 2019. GS1-05.</a:t>
            </a:r>
          </a:p>
        </p:txBody>
      </p:sp>
    </p:spTree>
    <p:extLst>
      <p:ext uri="{BB962C8B-B14F-4D97-AF65-F5344CB8AC3E}">
        <p14:creationId xmlns:p14="http://schemas.microsoft.com/office/powerpoint/2010/main" val="4071148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656" y="4720744"/>
            <a:ext cx="5628669" cy="369332"/>
          </a:xfrm>
          <a:prstGeom prst="rect">
            <a:avLst/>
          </a:prstGeom>
          <a:noFill/>
        </p:spPr>
        <p:txBody>
          <a:bodyPr wrap="square" rtlCol="0">
            <a:spAutoFit/>
          </a:bodyPr>
          <a:lstStyle/>
          <a:p>
            <a:r>
              <a:rPr lang="en-US" sz="900" dirty="0">
                <a:solidFill>
                  <a:schemeClr val="bg1"/>
                </a:solidFill>
              </a:rPr>
              <a:t>This presentation is the intellectual property of </a:t>
            </a:r>
            <a:r>
              <a:rPr lang="en-US" sz="900" u="sng" dirty="0">
                <a:solidFill>
                  <a:schemeClr val="bg1"/>
                </a:solidFill>
              </a:rPr>
              <a:t>N. Lynn Henry, MD</a:t>
            </a:r>
            <a:r>
              <a:rPr lang="en-US" sz="900" dirty="0">
                <a:solidFill>
                  <a:schemeClr val="bg1"/>
                </a:solidFill>
              </a:rPr>
              <a:t>. Contact her at </a:t>
            </a:r>
            <a:r>
              <a:rPr lang="en-US" sz="900" u="sng" dirty="0">
                <a:solidFill>
                  <a:schemeClr val="bg1"/>
                </a:solidFill>
              </a:rPr>
              <a:t>norahh@umich.edu</a:t>
            </a:r>
            <a:r>
              <a:rPr lang="en-US" sz="900" dirty="0">
                <a:solidFill>
                  <a:schemeClr val="bg1"/>
                </a:solidFill>
              </a:rPr>
              <a:t> for permission to reprint and/or distribute.</a:t>
            </a:r>
          </a:p>
        </p:txBody>
      </p:sp>
      <p:sp>
        <p:nvSpPr>
          <p:cNvPr id="6" name="TextBox 5"/>
          <p:cNvSpPr txBox="1"/>
          <p:nvPr/>
        </p:nvSpPr>
        <p:spPr>
          <a:xfrm>
            <a:off x="6228893" y="4877600"/>
            <a:ext cx="2915110" cy="261610"/>
          </a:xfrm>
          <a:prstGeom prst="rect">
            <a:avLst/>
          </a:prstGeom>
          <a:noFill/>
        </p:spPr>
        <p:txBody>
          <a:bodyPr wrap="square" rtlCol="0">
            <a:spAutoFit/>
          </a:bodyPr>
          <a:lstStyle/>
          <a:p>
            <a:r>
              <a:rPr lang="en-US" sz="1100" dirty="0">
                <a:cs typeface="Arial" panose="020B0604020202020204" pitchFamily="34" charset="0"/>
              </a:rPr>
              <a:t>Partridge et al, SABCS 2019. Abstract PD10-02.</a:t>
            </a:r>
          </a:p>
        </p:txBody>
      </p:sp>
      <p:pic>
        <p:nvPicPr>
          <p:cNvPr id="8" name="Picture 7" descr="The SGPlot Procedure">
            <a:extLst>
              <a:ext uri="{FF2B5EF4-FFF2-40B4-BE49-F238E27FC236}">
                <a16:creationId xmlns:a16="http://schemas.microsoft.com/office/drawing/2014/main" id="{43719C43-9946-2F48-8213-D63B65036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56" y="1316793"/>
            <a:ext cx="4522631" cy="3339789"/>
          </a:xfrm>
          <a:prstGeom prst="rect">
            <a:avLst/>
          </a:prstGeom>
          <a:noFill/>
          <a:ln>
            <a:noFill/>
          </a:ln>
        </p:spPr>
      </p:pic>
      <p:sp>
        <p:nvSpPr>
          <p:cNvPr id="14" name="Text Placeholder 1">
            <a:extLst>
              <a:ext uri="{FF2B5EF4-FFF2-40B4-BE49-F238E27FC236}">
                <a16:creationId xmlns:a16="http://schemas.microsoft.com/office/drawing/2014/main" id="{8820768E-5E94-AB44-A546-943B8FAB7484}"/>
              </a:ext>
            </a:extLst>
          </p:cNvPr>
          <p:cNvSpPr txBox="1">
            <a:spLocks/>
          </p:cNvSpPr>
          <p:nvPr/>
        </p:nvSpPr>
        <p:spPr bwMode="auto">
          <a:xfrm>
            <a:off x="551996" y="419922"/>
            <a:ext cx="7283594" cy="4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24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cap="all" dirty="0">
                <a:solidFill>
                  <a:srgbClr val="002060"/>
                </a:solidFill>
              </a:rPr>
              <a:t>ATEMPT Trial: PROs</a:t>
            </a:r>
          </a:p>
        </p:txBody>
      </p:sp>
      <p:pic>
        <p:nvPicPr>
          <p:cNvPr id="17" name="Picture 16">
            <a:extLst>
              <a:ext uri="{FF2B5EF4-FFF2-40B4-BE49-F238E27FC236}">
                <a16:creationId xmlns:a16="http://schemas.microsoft.com/office/drawing/2014/main" id="{F61411ED-9704-2445-B432-91B6F400AC3E}"/>
              </a:ext>
            </a:extLst>
          </p:cNvPr>
          <p:cNvPicPr>
            <a:picLocks noChangeAspect="1"/>
          </p:cNvPicPr>
          <p:nvPr/>
        </p:nvPicPr>
        <p:blipFill>
          <a:blip r:embed="rId4"/>
          <a:stretch>
            <a:fillRect/>
          </a:stretch>
        </p:blipFill>
        <p:spPr>
          <a:xfrm>
            <a:off x="4785848" y="1500199"/>
            <a:ext cx="4308724" cy="2937178"/>
          </a:xfrm>
          <a:prstGeom prst="rect">
            <a:avLst/>
          </a:prstGeom>
        </p:spPr>
      </p:pic>
      <p:sp>
        <p:nvSpPr>
          <p:cNvPr id="19" name="TextBox 18">
            <a:extLst>
              <a:ext uri="{FF2B5EF4-FFF2-40B4-BE49-F238E27FC236}">
                <a16:creationId xmlns:a16="http://schemas.microsoft.com/office/drawing/2014/main" id="{D08A283C-4799-B540-9F8B-04F603E9B0DE}"/>
              </a:ext>
            </a:extLst>
          </p:cNvPr>
          <p:cNvSpPr txBox="1"/>
          <p:nvPr/>
        </p:nvSpPr>
        <p:spPr>
          <a:xfrm>
            <a:off x="1564293" y="929466"/>
            <a:ext cx="3090900"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QUALITY OF LIFE</a:t>
            </a:r>
            <a:endParaRPr lang="en-US" sz="1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3FBFDA6-CB50-1F45-8986-D947F09F2003}"/>
              </a:ext>
            </a:extLst>
          </p:cNvPr>
          <p:cNvSpPr txBox="1"/>
          <p:nvPr/>
        </p:nvSpPr>
        <p:spPr>
          <a:xfrm>
            <a:off x="6468628" y="917283"/>
            <a:ext cx="3090900"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Alopecia</a:t>
            </a:r>
          </a:p>
        </p:txBody>
      </p:sp>
      <p:sp>
        <p:nvSpPr>
          <p:cNvPr id="2" name="Rectangle 1">
            <a:extLst>
              <a:ext uri="{FF2B5EF4-FFF2-40B4-BE49-F238E27FC236}">
                <a16:creationId xmlns:a16="http://schemas.microsoft.com/office/drawing/2014/main" id="{19A71335-A61D-13E8-85FE-374BE26ED72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34535BB9-A03C-DCF9-E2A5-C8ED1C3BEA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85C8C929-65E2-C44C-3CFE-1C6D146EA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F22C985A-59C8-4743-FFC2-CC382F4DAC70}"/>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31008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12" y="125045"/>
            <a:ext cx="9395012" cy="994172"/>
          </a:xfrm>
        </p:spPr>
        <p:txBody>
          <a:bodyPr>
            <a:normAutofit/>
          </a:bodyPr>
          <a:lstStyle/>
          <a:p>
            <a:pPr algn="ctr"/>
            <a:r>
              <a:rPr lang="en-US" sz="2000" b="1" cap="all" dirty="0">
                <a:solidFill>
                  <a:srgbClr val="002060"/>
                </a:solidFill>
                <a:latin typeface="Arial" panose="020B0604020202020204" pitchFamily="34" charset="0"/>
                <a:cs typeface="Arial" panose="020B0604020202020204" pitchFamily="34" charset="0"/>
              </a:rPr>
              <a:t>WHICH PATIENTS with Stage I HER2+ disease should get T-DM1?</a:t>
            </a:r>
          </a:p>
        </p:txBody>
      </p:sp>
      <p:sp>
        <p:nvSpPr>
          <p:cNvPr id="4" name="Content Placeholder 3">
            <a:extLst>
              <a:ext uri="{FF2B5EF4-FFF2-40B4-BE49-F238E27FC236}">
                <a16:creationId xmlns:a16="http://schemas.microsoft.com/office/drawing/2014/main" id="{0FFE039D-E980-A149-9435-B27C617B03FC}"/>
              </a:ext>
            </a:extLst>
          </p:cNvPr>
          <p:cNvSpPr>
            <a:spLocks noGrp="1"/>
          </p:cNvSpPr>
          <p:nvPr>
            <p:ph idx="1"/>
          </p:nvPr>
        </p:nvSpPr>
        <p:spPr>
          <a:xfrm>
            <a:off x="171765" y="741961"/>
            <a:ext cx="8800470" cy="4500028"/>
          </a:xfrm>
        </p:spPr>
        <p:txBody>
          <a:bodyPr>
            <a:normAutofit/>
          </a:bodyPr>
          <a:lstStyle/>
          <a:p>
            <a:pPr>
              <a:lnSpc>
                <a:spcPct val="120000"/>
              </a:lnSpc>
              <a:spcBef>
                <a:spcPts val="450"/>
              </a:spcBef>
              <a:spcAft>
                <a:spcPts val="900"/>
              </a:spcAft>
            </a:pPr>
            <a:r>
              <a:rPr lang="en-US" sz="1800" b="1" dirty="0">
                <a:latin typeface="Arial" panose="020B0604020202020204" pitchFamily="34" charset="0"/>
                <a:cs typeface="Arial" panose="020B0604020202020204" pitchFamily="34" charset="0"/>
              </a:rPr>
              <a:t>T-DM1 for 1 year was associated with very few recurrences in patients with Stage I HER2+ disease</a:t>
            </a:r>
            <a:endParaRPr lang="en-US" b="1" dirty="0">
              <a:solidFill>
                <a:schemeClr val="tx1"/>
              </a:solidFill>
              <a:latin typeface="Arial" panose="020B0604020202020204" pitchFamily="34" charset="0"/>
              <a:cs typeface="Arial" panose="020B0604020202020204" pitchFamily="34" charset="0"/>
            </a:endParaRPr>
          </a:p>
          <a:p>
            <a:pPr>
              <a:lnSpc>
                <a:spcPct val="120000"/>
              </a:lnSpc>
              <a:spcBef>
                <a:spcPts val="450"/>
              </a:spcBef>
              <a:spcAft>
                <a:spcPts val="900"/>
              </a:spcAft>
            </a:pPr>
            <a:r>
              <a:rPr lang="en-US" sz="1800" b="1" dirty="0">
                <a:latin typeface="Arial" panose="020B0604020202020204" pitchFamily="34" charset="0"/>
                <a:cs typeface="Arial" panose="020B0604020202020204" pitchFamily="34" charset="0"/>
              </a:rPr>
              <a:t>T-DM1 was not associated with significantly fewer clinically relevant toxicities than TH</a:t>
            </a:r>
          </a:p>
          <a:p>
            <a:pPr>
              <a:lnSpc>
                <a:spcPct val="110000"/>
              </a:lnSpc>
              <a:spcBef>
                <a:spcPts val="450"/>
              </a:spcBef>
              <a:spcAft>
                <a:spcPts val="900"/>
              </a:spcAft>
            </a:pPr>
            <a:r>
              <a:rPr lang="en-US" sz="1800" b="1" dirty="0">
                <a:latin typeface="Arial" panose="020B0604020202020204" pitchFamily="34" charset="0"/>
                <a:cs typeface="Arial" panose="020B0604020202020204" pitchFamily="34" charset="0"/>
              </a:rPr>
              <a:t>No difference seen in the overall incidence of clinically relevant toxicities (CRT) between the two arms, but there were differences in toxicity profiles between T-DM1 and TH</a:t>
            </a:r>
          </a:p>
          <a:p>
            <a:pPr>
              <a:lnSpc>
                <a:spcPct val="110000"/>
              </a:lnSpc>
              <a:spcBef>
                <a:spcPts val="450"/>
              </a:spcBef>
              <a:spcAft>
                <a:spcPts val="900"/>
              </a:spcAft>
            </a:pPr>
            <a:r>
              <a:rPr lang="en-US" sz="1800" b="1" dirty="0">
                <a:latin typeface="Arial" panose="020B0604020202020204" pitchFamily="34" charset="0"/>
                <a:cs typeface="Arial" panose="020B0604020202020204" pitchFamily="34" charset="0"/>
              </a:rPr>
              <a:t>Not all toxicities are captured in the CRT endpoint, including alopecia, and patient reported outcomes (PROs) should be considered when assessing tolerability (generally favored T-DM1)</a:t>
            </a:r>
          </a:p>
          <a:p>
            <a:pPr>
              <a:spcBef>
                <a:spcPts val="900"/>
              </a:spcBef>
              <a:spcAft>
                <a:spcPts val="900"/>
              </a:spcAft>
            </a:pPr>
            <a:r>
              <a:rPr lang="en-US" sz="1800" b="1" dirty="0">
                <a:latin typeface="Arial" panose="020B0604020202020204" pitchFamily="34" charset="0"/>
                <a:cs typeface="Arial" panose="020B0604020202020204" pitchFamily="34" charset="0"/>
              </a:rPr>
              <a:t>Given the low event rate seen in this trial, T-DM1 may be an alternative to TH</a:t>
            </a:r>
          </a:p>
          <a:p>
            <a:pPr lvl="1">
              <a:spcAft>
                <a:spcPts val="900"/>
              </a:spcAft>
            </a:pPr>
            <a:endParaRPr lang="en-US" sz="1500" b="1" dirty="0">
              <a:latin typeface="Arial" panose="020B0604020202020204" pitchFamily="34" charset="0"/>
              <a:cs typeface="Arial" panose="020B0604020202020204" pitchFamily="34" charset="0"/>
            </a:endParaRPr>
          </a:p>
          <a:p>
            <a:pPr>
              <a:spcAft>
                <a:spcPts val="900"/>
              </a:spcAft>
            </a:pPr>
            <a:endParaRPr lang="en-US" sz="1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DAB2188-CC2B-A5AC-8384-EB3BFFC2EC6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5A9D1D07-6A78-ACBC-FEC3-D69587BD6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29530C82-9AA9-BCF0-A941-8C6A9EA92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B7C3C398-E053-75C0-9D7D-F4AC28112422}"/>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916611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152"/>
            <a:ext cx="9143999" cy="994172"/>
          </a:xfrm>
        </p:spPr>
        <p:txBody>
          <a:bodyPr>
            <a:normAutofit/>
          </a:bodyPr>
          <a:lstStyle/>
          <a:p>
            <a:pPr algn="ctr"/>
            <a:r>
              <a:rPr lang="en-US" b="1" dirty="0">
                <a:solidFill>
                  <a:srgbClr val="002060"/>
                </a:solidFill>
                <a:latin typeface="Arial" panose="020B0604020202020204" pitchFamily="34" charset="0"/>
                <a:cs typeface="Arial" panose="020B0604020202020204" pitchFamily="34" charset="0"/>
              </a:rPr>
              <a:t>ONGOING STUDY: ATEMPT 2.0</a:t>
            </a:r>
          </a:p>
        </p:txBody>
      </p:sp>
      <p:sp>
        <p:nvSpPr>
          <p:cNvPr id="10" name="Rounded Rectangle 9">
            <a:extLst>
              <a:ext uri="{FF2B5EF4-FFF2-40B4-BE49-F238E27FC236}">
                <a16:creationId xmlns:a16="http://schemas.microsoft.com/office/drawing/2014/main" id="{CD175A3A-F05B-4E4D-94F1-AB681F773F2E}"/>
              </a:ext>
            </a:extLst>
          </p:cNvPr>
          <p:cNvSpPr>
            <a:spLocks noChangeAspect="1"/>
          </p:cNvSpPr>
          <p:nvPr/>
        </p:nvSpPr>
        <p:spPr>
          <a:xfrm>
            <a:off x="78867" y="1354567"/>
            <a:ext cx="3005218" cy="2465963"/>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Eligibility Criteria</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Stage 1 HER2+ breast cancer</a:t>
            </a:r>
          </a:p>
          <a:p>
            <a:pPr marL="5572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centrally tested (ASCO CAP 2013 guidelines)</a:t>
            </a:r>
            <a:endPar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N0 or N1mic</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Left Ventricular EF ≥ 50%</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prior invasive breast cancer</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≤90 days from last surgery</a:t>
            </a:r>
          </a:p>
        </p:txBody>
      </p:sp>
      <p:sp>
        <p:nvSpPr>
          <p:cNvPr id="18" name="Rounded Rectangle 17">
            <a:extLst>
              <a:ext uri="{FF2B5EF4-FFF2-40B4-BE49-F238E27FC236}">
                <a16:creationId xmlns:a16="http://schemas.microsoft.com/office/drawing/2014/main" id="{813A2C1E-F05A-7649-81AD-EFC29B55DA1B}"/>
              </a:ext>
            </a:extLst>
          </p:cNvPr>
          <p:cNvSpPr>
            <a:spLocks/>
          </p:cNvSpPr>
          <p:nvPr/>
        </p:nvSpPr>
        <p:spPr>
          <a:xfrm>
            <a:off x="4623332" y="1431233"/>
            <a:ext cx="4269705" cy="1052462"/>
          </a:xfrm>
          <a:prstGeom prst="round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T-DM1</a:t>
            </a: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H</a:t>
            </a: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3.6 mg/kg</a:t>
            </a:r>
            <a:r>
              <a:rPr kumimoji="0" lang="en-US" sz="1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IV q3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wks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x </a:t>
            </a: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 cycles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SQ</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Trastuzumab every 3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wks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x 11</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48BBC1B0-E271-6848-9B89-AFAAB7787D2A}"/>
              </a:ext>
            </a:extLst>
          </p:cNvPr>
          <p:cNvSpPr txBox="1"/>
          <p:nvPr/>
        </p:nvSpPr>
        <p:spPr>
          <a:xfrm>
            <a:off x="4088281" y="2046856"/>
            <a:ext cx="34362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3" name="TextBox 22">
            <a:extLst>
              <a:ext uri="{FF2B5EF4-FFF2-40B4-BE49-F238E27FC236}">
                <a16:creationId xmlns:a16="http://schemas.microsoft.com/office/drawing/2014/main" id="{E92E1419-3049-4445-92A6-B50EA03511B9}"/>
              </a:ext>
            </a:extLst>
          </p:cNvPr>
          <p:cNvSpPr txBox="1"/>
          <p:nvPr/>
        </p:nvSpPr>
        <p:spPr>
          <a:xfrm>
            <a:off x="4097689" y="2742999"/>
            <a:ext cx="34362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7" name="TextBox 26">
            <a:extLst>
              <a:ext uri="{FF2B5EF4-FFF2-40B4-BE49-F238E27FC236}">
                <a16:creationId xmlns:a16="http://schemas.microsoft.com/office/drawing/2014/main" id="{2ED03E32-1FF4-934B-98A3-C467577E7BC2}"/>
              </a:ext>
            </a:extLst>
          </p:cNvPr>
          <p:cNvSpPr txBox="1"/>
          <p:nvPr/>
        </p:nvSpPr>
        <p:spPr>
          <a:xfrm>
            <a:off x="5356195" y="1131150"/>
            <a:ext cx="2228850"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375</a:t>
            </a:r>
          </a:p>
        </p:txBody>
      </p:sp>
      <p:sp>
        <p:nvSpPr>
          <p:cNvPr id="28" name="TextBox 27">
            <a:extLst>
              <a:ext uri="{FF2B5EF4-FFF2-40B4-BE49-F238E27FC236}">
                <a16:creationId xmlns:a16="http://schemas.microsoft.com/office/drawing/2014/main" id="{B8AC207A-245A-0C49-BD76-A9CE1FB0E170}"/>
              </a:ext>
            </a:extLst>
          </p:cNvPr>
          <p:cNvSpPr txBox="1"/>
          <p:nvPr/>
        </p:nvSpPr>
        <p:spPr>
          <a:xfrm>
            <a:off x="5454916" y="2617710"/>
            <a:ext cx="2228850"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125</a:t>
            </a:r>
          </a:p>
        </p:txBody>
      </p:sp>
      <p:sp>
        <p:nvSpPr>
          <p:cNvPr id="29" name="TextBox 28">
            <a:extLst>
              <a:ext uri="{FF2B5EF4-FFF2-40B4-BE49-F238E27FC236}">
                <a16:creationId xmlns:a16="http://schemas.microsoft.com/office/drawing/2014/main" id="{57533433-2830-9C42-AA47-73A3ED5FA755}"/>
              </a:ext>
            </a:extLst>
          </p:cNvPr>
          <p:cNvSpPr txBox="1"/>
          <p:nvPr/>
        </p:nvSpPr>
        <p:spPr>
          <a:xfrm>
            <a:off x="3011776" y="2286231"/>
            <a:ext cx="85125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500</a:t>
            </a:r>
          </a:p>
        </p:txBody>
      </p:sp>
      <p:sp>
        <p:nvSpPr>
          <p:cNvPr id="35" name="TextBox 34">
            <a:extLst>
              <a:ext uri="{FF2B5EF4-FFF2-40B4-BE49-F238E27FC236}">
                <a16:creationId xmlns:a16="http://schemas.microsoft.com/office/drawing/2014/main" id="{B3BA5734-AB7D-1E49-9A22-A4BCFBB092A0}"/>
              </a:ext>
            </a:extLst>
          </p:cNvPr>
          <p:cNvSpPr txBox="1"/>
          <p:nvPr/>
        </p:nvSpPr>
        <p:spPr>
          <a:xfrm>
            <a:off x="314545" y="3894345"/>
            <a:ext cx="262552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(&lt;55, ≥55)</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Planned radiation (Yes/No)</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Planned hormonal therapy (Yes/No)</a:t>
            </a:r>
          </a:p>
        </p:txBody>
      </p:sp>
      <p:cxnSp>
        <p:nvCxnSpPr>
          <p:cNvPr id="26" name="Straight Arrow Connector 25">
            <a:extLst>
              <a:ext uri="{FF2B5EF4-FFF2-40B4-BE49-F238E27FC236}">
                <a16:creationId xmlns:a16="http://schemas.microsoft.com/office/drawing/2014/main" id="{6EA05F83-01F5-4A7A-8A47-1449B28D232B}"/>
              </a:ext>
            </a:extLst>
          </p:cNvPr>
          <p:cNvCxnSpPr>
            <a:cxnSpLocks/>
          </p:cNvCxnSpPr>
          <p:nvPr/>
        </p:nvCxnSpPr>
        <p:spPr>
          <a:xfrm flipV="1">
            <a:off x="3950383" y="2184181"/>
            <a:ext cx="588645" cy="380093"/>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5A3DDA-E38D-4CDA-969E-882D780FE96F}"/>
              </a:ext>
            </a:extLst>
          </p:cNvPr>
          <p:cNvCxnSpPr>
            <a:cxnSpLocks/>
          </p:cNvCxnSpPr>
          <p:nvPr/>
        </p:nvCxnSpPr>
        <p:spPr>
          <a:xfrm>
            <a:off x="3950383" y="2565878"/>
            <a:ext cx="602020" cy="312579"/>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62768F-3122-4974-9B55-DB33E5FC1113}"/>
              </a:ext>
            </a:extLst>
          </p:cNvPr>
          <p:cNvCxnSpPr>
            <a:cxnSpLocks/>
          </p:cNvCxnSpPr>
          <p:nvPr/>
        </p:nvCxnSpPr>
        <p:spPr>
          <a:xfrm flipH="1">
            <a:off x="3067000" y="2565019"/>
            <a:ext cx="852254" cy="13049"/>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91178F9-AF87-42A1-9CCC-A1BF59963F20}"/>
              </a:ext>
            </a:extLst>
          </p:cNvPr>
          <p:cNvSpPr/>
          <p:nvPr/>
        </p:nvSpPr>
        <p:spPr>
          <a:xfrm>
            <a:off x="3781150" y="2310055"/>
            <a:ext cx="478943" cy="4946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764B146-CB80-44EE-B9C3-D468512C623C}"/>
              </a:ext>
            </a:extLst>
          </p:cNvPr>
          <p:cNvSpPr txBox="1"/>
          <p:nvPr/>
        </p:nvSpPr>
        <p:spPr>
          <a:xfrm>
            <a:off x="3824576" y="2375335"/>
            <a:ext cx="38133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b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a:t>
            </a:r>
          </a:p>
        </p:txBody>
      </p:sp>
      <p:sp>
        <p:nvSpPr>
          <p:cNvPr id="24" name="Rounded Rectangle 23">
            <a:extLst>
              <a:ext uri="{FF2B5EF4-FFF2-40B4-BE49-F238E27FC236}">
                <a16:creationId xmlns:a16="http://schemas.microsoft.com/office/drawing/2014/main" id="{F38B9493-7A6F-DA44-A9ED-8CFD04CCE280}"/>
              </a:ext>
            </a:extLst>
          </p:cNvPr>
          <p:cNvSpPr>
            <a:spLocks/>
          </p:cNvSpPr>
          <p:nvPr/>
        </p:nvSpPr>
        <p:spPr>
          <a:xfrm>
            <a:off x="4623332" y="2932297"/>
            <a:ext cx="4269705" cy="1093049"/>
          </a:xfrm>
          <a:prstGeom prst="roundRect">
            <a:avLst/>
          </a:prstGeom>
          <a:solidFill>
            <a:srgbClr val="329A8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Paclitaxel 80 mg/m</a:t>
            </a:r>
            <a:r>
              <a:rPr kumimoji="0" lang="en-US" sz="1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IV + Trastuzumab every 3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wks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x4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itchFamily="2" charset="2"/>
              </a:rPr>
              <a:t> </a:t>
            </a: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itchFamily="2" charset="2"/>
              </a:rPr>
              <a:t>SQ</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itchFamily="2" charset="2"/>
              </a:rPr>
              <a:t> Trastuzumab every 3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itchFamily="2" charset="2"/>
              </a:rPr>
              <a:t>wks</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itchFamily="2" charset="2"/>
              </a:rPr>
              <a:t> x13</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289B7F53-279E-3149-8849-68FF9799742F}"/>
              </a:ext>
            </a:extLst>
          </p:cNvPr>
          <p:cNvSpPr/>
          <p:nvPr/>
        </p:nvSpPr>
        <p:spPr>
          <a:xfrm>
            <a:off x="322062" y="4697918"/>
            <a:ext cx="7551254"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*Radiation and endocrine therapy could be initiated after 12 weeks on study therapy</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DA75A98-A2EE-1942-A54E-CC04FD4C8DE8}"/>
              </a:ext>
            </a:extLst>
          </p:cNvPr>
          <p:cNvSpPr txBox="1"/>
          <p:nvPr/>
        </p:nvSpPr>
        <p:spPr>
          <a:xfrm>
            <a:off x="7481229" y="4786459"/>
            <a:ext cx="26814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Sara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Tolaney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161BEC86-CAAE-C504-DC9C-A3A6428CCC36}"/>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4C7A7E9F-45CC-2977-F33A-B1B24B0EE6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272B5EA1-E18C-13CD-AEAA-93AC2EE9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828B2709-2AC9-2E39-2832-F0B9AE0E2821}"/>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77127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CE5EF0C-C256-DF48-804C-D69C01F20E07}"/>
              </a:ext>
            </a:extLst>
          </p:cNvPr>
          <p:cNvSpPr>
            <a:spLocks/>
          </p:cNvSpPr>
          <p:nvPr/>
        </p:nvSpPr>
        <p:spPr>
          <a:xfrm>
            <a:off x="3346982" y="2133600"/>
            <a:ext cx="5035018" cy="1562100"/>
          </a:xfrm>
          <a:prstGeom prst="roundRect">
            <a:avLst/>
          </a:prstGeom>
          <a:solidFill>
            <a:schemeClr val="accent1">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CA14A8E-BBF1-3B4C-AC40-BF8277EFFAE0}"/>
              </a:ext>
            </a:extLst>
          </p:cNvPr>
          <p:cNvSpPr txBox="1"/>
          <p:nvPr/>
        </p:nvSpPr>
        <p:spPr>
          <a:xfrm>
            <a:off x="3194582" y="2414885"/>
            <a:ext cx="5035017" cy="96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Endocrine therapy of physician’s choice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SQ Trastuzumab + </a:t>
            </a:r>
            <a:r>
              <a:rPr kumimoji="0" 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Pertuzumab</a:t>
            </a:r>
            <a:endPar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82E3A8B-7845-B945-859B-E3DA70A0D2D5}"/>
              </a:ext>
            </a:extLst>
          </p:cNvPr>
          <p:cNvSpPr txBox="1"/>
          <p:nvPr/>
        </p:nvSpPr>
        <p:spPr>
          <a:xfrm>
            <a:off x="266700" y="2037487"/>
            <a:ext cx="2645058"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sng" strike="noStrike" kern="1200" cap="none" spc="0" normalizeH="0" baseline="0" noProof="0" dirty="0">
                <a:ln>
                  <a:noFill/>
                </a:ln>
                <a:solidFill>
                  <a:prstClr val="black"/>
                </a:solidFill>
                <a:effectLst/>
                <a:uLnTx/>
                <a:uFillTx/>
                <a:latin typeface="Calibri" panose="020F0502020204030204"/>
                <a:ea typeface="+mn-ea"/>
                <a:cs typeface="+mn-cs"/>
              </a:rPr>
              <a:t>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Stage I HER2+ breast cancer (AJCC 8</a:t>
            </a:r>
            <a:r>
              <a:rPr kumimoji="0" lang="en-US" sz="19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edition, anatomic staging)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ER or PR &gt;=10%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Post-surgery</a:t>
            </a:r>
          </a:p>
        </p:txBody>
      </p:sp>
      <p:cxnSp>
        <p:nvCxnSpPr>
          <p:cNvPr id="8" name="Straight Arrow Connector 7">
            <a:extLst>
              <a:ext uri="{FF2B5EF4-FFF2-40B4-BE49-F238E27FC236}">
                <a16:creationId xmlns:a16="http://schemas.microsoft.com/office/drawing/2014/main" id="{A9781C67-8112-2D46-A778-C2C6A1FBF983}"/>
              </a:ext>
            </a:extLst>
          </p:cNvPr>
          <p:cNvCxnSpPr/>
          <p:nvPr/>
        </p:nvCxnSpPr>
        <p:spPr>
          <a:xfrm>
            <a:off x="2565931" y="2997286"/>
            <a:ext cx="628651" cy="0"/>
          </a:xfrm>
          <a:prstGeom prst="straightConnector1">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937AB22-7283-EB42-8698-E9D3A3E564DB}"/>
              </a:ext>
            </a:extLst>
          </p:cNvPr>
          <p:cNvSpPr/>
          <p:nvPr/>
        </p:nvSpPr>
        <p:spPr>
          <a:xfrm>
            <a:off x="342339" y="435811"/>
            <a:ext cx="8459321" cy="129266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ADEPT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phase II study of </a:t>
            </a:r>
            <a:r>
              <a:rPr kumimoji="0" lang="en-US" sz="1800" b="1" i="0" u="sng"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AD</a:t>
            </a:r>
            <a:r>
              <a:rPr kumimoji="0" lang="en-US" sz="1800" b="1" i="0" u="none"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juvant</a:t>
            </a:r>
            <a:r>
              <a:rPr kumimoji="0" lang="en-US" sz="18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1" i="0" u="sng"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a:t>
            </a:r>
            <a:r>
              <a:rPr kumimoji="0" lang="en-US" sz="18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ndocrine therapy, subcutaneous </a:t>
            </a:r>
            <a:r>
              <a:rPr kumimoji="0" lang="en-US" sz="1800" b="1" i="0" u="sng"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ertuzumab</a:t>
            </a:r>
            <a:r>
              <a:rPr kumimoji="0" lang="en-US" sz="18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US" sz="1800" b="1" i="0" u="sng"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a:t>
            </a:r>
            <a:r>
              <a:rPr kumimoji="0" lang="en-US" sz="18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rastuzumab fixed-dose combination STAGE I HER2+ Breast CANCER</a:t>
            </a:r>
          </a:p>
        </p:txBody>
      </p:sp>
      <p:sp>
        <p:nvSpPr>
          <p:cNvPr id="11" name="TextBox 10">
            <a:extLst>
              <a:ext uri="{FF2B5EF4-FFF2-40B4-BE49-F238E27FC236}">
                <a16:creationId xmlns:a16="http://schemas.microsoft.com/office/drawing/2014/main" id="{3AD6A1CC-F9D8-BC43-A480-A07F1CD8C970}"/>
              </a:ext>
            </a:extLst>
          </p:cNvPr>
          <p:cNvSpPr txBox="1"/>
          <p:nvPr/>
        </p:nvSpPr>
        <p:spPr>
          <a:xfrm>
            <a:off x="5117598" y="3885503"/>
            <a:ext cx="149378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375</a:t>
            </a:r>
          </a:p>
        </p:txBody>
      </p:sp>
      <p:sp>
        <p:nvSpPr>
          <p:cNvPr id="12" name="TextBox 11">
            <a:extLst>
              <a:ext uri="{FF2B5EF4-FFF2-40B4-BE49-F238E27FC236}">
                <a16:creationId xmlns:a16="http://schemas.microsoft.com/office/drawing/2014/main" id="{E05E4D7C-1D06-3640-B9DF-402031EB2367}"/>
              </a:ext>
            </a:extLst>
          </p:cNvPr>
          <p:cNvSpPr txBox="1"/>
          <p:nvPr/>
        </p:nvSpPr>
        <p:spPr>
          <a:xfrm>
            <a:off x="7051545" y="4835723"/>
            <a:ext cx="21878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Waks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/Sara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Tolaney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F2B92084-A40B-CFB7-37F6-66CB641CB15C}"/>
              </a:ext>
            </a:extLst>
          </p:cNvPr>
          <p:cNvSpPr/>
          <p:nvPr/>
        </p:nvSpPr>
        <p:spPr>
          <a:xfrm>
            <a:off x="3194582"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F3670AEC-E235-FD56-12EB-17A017674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66" y="17569"/>
            <a:ext cx="2699632" cy="346768"/>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294595F9-E90B-42EF-811A-ED0919E17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99BE5D38-0415-02F8-04F6-61CAACFE2FA6}"/>
              </a:ext>
            </a:extLst>
          </p:cNvPr>
          <p:cNvSpPr/>
          <p:nvPr/>
        </p:nvSpPr>
        <p:spPr>
          <a:xfrm>
            <a:off x="1358769"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78164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1A95-ECB1-AD46-A619-9B2A9183EF11}"/>
              </a:ext>
            </a:extLst>
          </p:cNvPr>
          <p:cNvSpPr>
            <a:spLocks noGrp="1"/>
          </p:cNvSpPr>
          <p:nvPr>
            <p:ph type="title"/>
          </p:nvPr>
        </p:nvSpPr>
        <p:spPr>
          <a:xfrm>
            <a:off x="628650" y="576059"/>
            <a:ext cx="7886700" cy="994172"/>
          </a:xfrm>
        </p:spPr>
        <p:txBody>
          <a:bodyPr>
            <a:normAutofit fontScale="90000"/>
          </a:bodyPr>
          <a:lstStyle/>
          <a:p>
            <a:r>
              <a:rPr lang="en-US" b="1" dirty="0">
                <a:solidFill>
                  <a:srgbClr val="002060"/>
                </a:solidFill>
                <a:latin typeface="Arial" panose="020B0604020202020204" pitchFamily="34" charset="0"/>
                <a:cs typeface="Arial" panose="020B0604020202020204" pitchFamily="34" charset="0"/>
              </a:rPr>
              <a:t>Which stage I HER2+ breast cancer patients should get systemic therapy (TH or T-DM1)?</a:t>
            </a:r>
          </a:p>
        </p:txBody>
      </p:sp>
      <p:graphicFrame>
        <p:nvGraphicFramePr>
          <p:cNvPr id="5" name="Table 5">
            <a:extLst>
              <a:ext uri="{FF2B5EF4-FFF2-40B4-BE49-F238E27FC236}">
                <a16:creationId xmlns:a16="http://schemas.microsoft.com/office/drawing/2014/main" id="{BBC0F726-F29F-8B4D-92CF-C04456227A78}"/>
              </a:ext>
            </a:extLst>
          </p:cNvPr>
          <p:cNvGraphicFramePr>
            <a:graphicFrameLocks noGrp="1"/>
          </p:cNvGraphicFramePr>
          <p:nvPr/>
        </p:nvGraphicFramePr>
        <p:xfrm>
          <a:off x="269327" y="1899875"/>
          <a:ext cx="8172449" cy="2220180"/>
        </p:xfrm>
        <a:graphic>
          <a:graphicData uri="http://schemas.openxmlformats.org/drawingml/2006/table">
            <a:tbl>
              <a:tblPr firstRow="1" bandRow="1">
                <a:tableStyleId>{5940675A-B579-460E-94D1-54222C63F5DA}</a:tableStyleId>
              </a:tblPr>
              <a:tblGrid>
                <a:gridCol w="2447134">
                  <a:extLst>
                    <a:ext uri="{9D8B030D-6E8A-4147-A177-3AD203B41FA5}">
                      <a16:colId xmlns:a16="http://schemas.microsoft.com/office/drawing/2014/main" val="2646361780"/>
                    </a:ext>
                  </a:extLst>
                </a:gridCol>
                <a:gridCol w="1639091">
                  <a:extLst>
                    <a:ext uri="{9D8B030D-6E8A-4147-A177-3AD203B41FA5}">
                      <a16:colId xmlns:a16="http://schemas.microsoft.com/office/drawing/2014/main" val="959443232"/>
                    </a:ext>
                  </a:extLst>
                </a:gridCol>
                <a:gridCol w="2043112">
                  <a:extLst>
                    <a:ext uri="{9D8B030D-6E8A-4147-A177-3AD203B41FA5}">
                      <a16:colId xmlns:a16="http://schemas.microsoft.com/office/drawing/2014/main" val="3544265332"/>
                    </a:ext>
                  </a:extLst>
                </a:gridCol>
                <a:gridCol w="2043112">
                  <a:extLst>
                    <a:ext uri="{9D8B030D-6E8A-4147-A177-3AD203B41FA5}">
                      <a16:colId xmlns:a16="http://schemas.microsoft.com/office/drawing/2014/main" val="2695503420"/>
                    </a:ext>
                  </a:extLst>
                </a:gridCol>
              </a:tblGrid>
              <a:tr h="897134">
                <a:tc>
                  <a:txBody>
                    <a:bodyPr/>
                    <a:lstStyle/>
                    <a:p>
                      <a:pPr algn="ctr"/>
                      <a:r>
                        <a:rPr lang="en-US" sz="1600" b="1" dirty="0">
                          <a:latin typeface="Arial" panose="020B0604020202020204" pitchFamily="34" charset="0"/>
                          <a:cs typeface="Arial" panose="020B0604020202020204" pitchFamily="34" charset="0"/>
                        </a:rPr>
                        <a:t>Hormone Receptor Status</a:t>
                      </a:r>
                    </a:p>
                  </a:txBody>
                  <a:tcPr/>
                </a:tc>
                <a:tc>
                  <a:txBody>
                    <a:bodyPr/>
                    <a:lstStyle/>
                    <a:p>
                      <a:pPr algn="ctr"/>
                      <a:r>
                        <a:rPr lang="en-US" sz="1600" b="1" dirty="0">
                          <a:latin typeface="Arial" panose="020B0604020202020204" pitchFamily="34" charset="0"/>
                          <a:cs typeface="Arial" panose="020B0604020202020204" pitchFamily="34" charset="0"/>
                        </a:rPr>
                        <a:t>&lt;0.5 cm</a:t>
                      </a:r>
                    </a:p>
                  </a:txBody>
                  <a:tcPr/>
                </a:tc>
                <a:tc>
                  <a:txBody>
                    <a:bodyPr/>
                    <a:lstStyle/>
                    <a:p>
                      <a:pPr algn="ctr"/>
                      <a:r>
                        <a:rPr lang="en-US" sz="1600" b="1" dirty="0">
                          <a:latin typeface="Arial" panose="020B0604020202020204" pitchFamily="34" charset="0"/>
                          <a:cs typeface="Arial" panose="020B0604020202020204" pitchFamily="34" charset="0"/>
                        </a:rPr>
                        <a:t>0.5-1.0cm</a:t>
                      </a:r>
                    </a:p>
                  </a:txBody>
                  <a:tcPr/>
                </a:tc>
                <a:tc>
                  <a:txBody>
                    <a:bodyPr/>
                    <a:lstStyle/>
                    <a:p>
                      <a:pPr algn="ctr"/>
                      <a:r>
                        <a:rPr lang="en-US" sz="1600" b="1" dirty="0">
                          <a:latin typeface="Arial" panose="020B0604020202020204" pitchFamily="34" charset="0"/>
                          <a:cs typeface="Arial" panose="020B0604020202020204" pitchFamily="34" charset="0"/>
                        </a:rPr>
                        <a:t>&gt;1.0-2.0cm</a:t>
                      </a:r>
                    </a:p>
                  </a:txBody>
                  <a:tcPr/>
                </a:tc>
                <a:extLst>
                  <a:ext uri="{0D108BD9-81ED-4DB2-BD59-A6C34878D82A}">
                    <a16:rowId xmlns:a16="http://schemas.microsoft.com/office/drawing/2014/main" val="944959330"/>
                  </a:ext>
                </a:extLst>
              </a:tr>
              <a:tr h="661523">
                <a:tc>
                  <a:txBody>
                    <a:bodyPr/>
                    <a:lstStyle/>
                    <a:p>
                      <a:pPr algn="ctr"/>
                      <a:r>
                        <a:rPr lang="en-US" sz="1600" b="1" dirty="0">
                          <a:latin typeface="Arial" panose="020B0604020202020204" pitchFamily="34" charset="0"/>
                          <a:cs typeface="Arial" panose="020B0604020202020204" pitchFamily="34" charset="0"/>
                        </a:rPr>
                        <a:t>HR+</a:t>
                      </a:r>
                    </a:p>
                  </a:txBody>
                  <a:tcPr/>
                </a:tc>
                <a:tc>
                  <a:txBody>
                    <a:bodyPr/>
                    <a:lstStyle/>
                    <a:p>
                      <a:pPr algn="ctr"/>
                      <a:r>
                        <a:rPr lang="en-US" sz="1600" b="1" dirty="0">
                          <a:latin typeface="Arial" panose="020B0604020202020204" pitchFamily="34" charset="0"/>
                          <a:cs typeface="Arial" panose="020B0604020202020204" pitchFamily="34" charset="0"/>
                        </a:rPr>
                        <a:t>NO</a:t>
                      </a:r>
                    </a:p>
                  </a:txBody>
                  <a:tcPr>
                    <a:solidFill>
                      <a:srgbClr val="FF0000"/>
                    </a:solidFill>
                  </a:tcPr>
                </a:tc>
                <a:tc>
                  <a:txBody>
                    <a:bodyPr/>
                    <a:lstStyle/>
                    <a:p>
                      <a:pPr algn="ctr"/>
                      <a:r>
                        <a:rPr lang="en-US" sz="1600" b="1" dirty="0">
                          <a:latin typeface="Arial" panose="020B0604020202020204" pitchFamily="34" charset="0"/>
                          <a:cs typeface="Arial" panose="020B0604020202020204" pitchFamily="34" charset="0"/>
                        </a:rPr>
                        <a:t>YES</a:t>
                      </a:r>
                    </a:p>
                  </a:txBody>
                  <a:tcPr>
                    <a:solidFill>
                      <a:srgbClr val="03A750"/>
                    </a:solidFill>
                  </a:tcPr>
                </a:tc>
                <a:tc>
                  <a:txBody>
                    <a:bodyPr/>
                    <a:lstStyle/>
                    <a:p>
                      <a:pPr algn="ctr"/>
                      <a:r>
                        <a:rPr lang="en-US" sz="1600" b="1" dirty="0">
                          <a:latin typeface="Arial" panose="020B0604020202020204" pitchFamily="34" charset="0"/>
                          <a:cs typeface="Arial" panose="020B0604020202020204" pitchFamily="34" charset="0"/>
                        </a:rPr>
                        <a:t>YES</a:t>
                      </a:r>
                    </a:p>
                  </a:txBody>
                  <a:tcPr>
                    <a:solidFill>
                      <a:srgbClr val="03A750"/>
                    </a:solidFill>
                  </a:tcPr>
                </a:tc>
                <a:extLst>
                  <a:ext uri="{0D108BD9-81ED-4DB2-BD59-A6C34878D82A}">
                    <a16:rowId xmlns:a16="http://schemas.microsoft.com/office/drawing/2014/main" val="1075766046"/>
                  </a:ext>
                </a:extLst>
              </a:tr>
              <a:tr h="661523">
                <a:tc>
                  <a:txBody>
                    <a:bodyPr/>
                    <a:lstStyle/>
                    <a:p>
                      <a:pPr algn="ctr"/>
                      <a:r>
                        <a:rPr lang="en-US" sz="1600" b="1" dirty="0">
                          <a:latin typeface="Arial" panose="020B0604020202020204" pitchFamily="34" charset="0"/>
                          <a:cs typeface="Arial" panose="020B0604020202020204" pitchFamily="34" charset="0"/>
                        </a:rPr>
                        <a:t>HR-</a:t>
                      </a:r>
                    </a:p>
                  </a:txBody>
                  <a:tcPr/>
                </a:tc>
                <a:tc>
                  <a:txBody>
                    <a:bodyPr/>
                    <a:lstStyle/>
                    <a:p>
                      <a:pPr algn="ctr"/>
                      <a:r>
                        <a:rPr lang="en-US" sz="1600" b="1" dirty="0">
                          <a:latin typeface="Arial" panose="020B0604020202020204" pitchFamily="34" charset="0"/>
                          <a:cs typeface="Arial" panose="020B0604020202020204" pitchFamily="34" charset="0"/>
                        </a:rPr>
                        <a:t>Sometimes*</a:t>
                      </a:r>
                    </a:p>
                  </a:txBody>
                  <a:tcPr>
                    <a:solidFill>
                      <a:srgbClr val="FFFF00"/>
                    </a:solidFill>
                  </a:tcPr>
                </a:tc>
                <a:tc>
                  <a:txBody>
                    <a:bodyPr/>
                    <a:lstStyle/>
                    <a:p>
                      <a:pPr algn="ctr"/>
                      <a:r>
                        <a:rPr lang="en-US" sz="1600" b="1" dirty="0">
                          <a:latin typeface="Arial" panose="020B0604020202020204" pitchFamily="34" charset="0"/>
                          <a:cs typeface="Arial" panose="020B0604020202020204" pitchFamily="34" charset="0"/>
                        </a:rPr>
                        <a:t>YES</a:t>
                      </a:r>
                    </a:p>
                  </a:txBody>
                  <a:tcPr>
                    <a:solidFill>
                      <a:srgbClr val="03A750"/>
                    </a:solidFill>
                  </a:tcPr>
                </a:tc>
                <a:tc>
                  <a:txBody>
                    <a:bodyPr/>
                    <a:lstStyle/>
                    <a:p>
                      <a:pPr algn="ctr"/>
                      <a:r>
                        <a:rPr lang="en-US" sz="1600" b="1" dirty="0">
                          <a:latin typeface="Arial" panose="020B0604020202020204" pitchFamily="34" charset="0"/>
                          <a:cs typeface="Arial" panose="020B0604020202020204" pitchFamily="34" charset="0"/>
                        </a:rPr>
                        <a:t>YES</a:t>
                      </a:r>
                    </a:p>
                  </a:txBody>
                  <a:tcPr>
                    <a:solidFill>
                      <a:srgbClr val="03A750"/>
                    </a:solidFill>
                  </a:tcPr>
                </a:tc>
                <a:extLst>
                  <a:ext uri="{0D108BD9-81ED-4DB2-BD59-A6C34878D82A}">
                    <a16:rowId xmlns:a16="http://schemas.microsoft.com/office/drawing/2014/main" val="4042215502"/>
                  </a:ext>
                </a:extLst>
              </a:tr>
            </a:tbl>
          </a:graphicData>
        </a:graphic>
      </p:graphicFrame>
      <p:sp>
        <p:nvSpPr>
          <p:cNvPr id="6" name="TextBox 5">
            <a:extLst>
              <a:ext uri="{FF2B5EF4-FFF2-40B4-BE49-F238E27FC236}">
                <a16:creationId xmlns:a16="http://schemas.microsoft.com/office/drawing/2014/main" id="{D1140ACC-3415-9C4B-9447-368BFE7D2B3B}"/>
              </a:ext>
            </a:extLst>
          </p:cNvPr>
          <p:cNvSpPr txBox="1"/>
          <p:nvPr/>
        </p:nvSpPr>
        <p:spPr>
          <a:xfrm>
            <a:off x="225315" y="4120055"/>
            <a:ext cx="7861738" cy="369332"/>
          </a:xfrm>
          <a:prstGeom prst="rect">
            <a:avLst/>
          </a:prstGeom>
          <a:noFill/>
        </p:spPr>
        <p:txBody>
          <a:bodyPr wrap="square" rtlCol="0">
            <a:spAutoFit/>
          </a:bodyPr>
          <a:lstStyle/>
          <a:p>
            <a:r>
              <a:rPr lang="en-US" dirty="0"/>
              <a:t>*if high risk features (high grade with LVI), and relatively larger size</a:t>
            </a:r>
          </a:p>
        </p:txBody>
      </p:sp>
      <p:sp>
        <p:nvSpPr>
          <p:cNvPr id="3" name="Rectangle 2">
            <a:extLst>
              <a:ext uri="{FF2B5EF4-FFF2-40B4-BE49-F238E27FC236}">
                <a16:creationId xmlns:a16="http://schemas.microsoft.com/office/drawing/2014/main" id="{F6EBAF73-EBC2-6217-FDB3-AD0C3222DA1F}"/>
              </a:ext>
            </a:extLst>
          </p:cNvPr>
          <p:cNvSpPr/>
          <p:nvPr/>
        </p:nvSpPr>
        <p:spPr>
          <a:xfrm>
            <a:off x="3194582"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F4F12851-0C0F-082F-8452-C3D61021EC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166" y="17569"/>
            <a:ext cx="2699632" cy="346768"/>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DF1250B9-0A80-F574-2E9A-22750B298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7FC8DE65-48D9-C0F9-1B8F-F67C8EA3DFC6}"/>
              </a:ext>
            </a:extLst>
          </p:cNvPr>
          <p:cNvSpPr/>
          <p:nvPr/>
        </p:nvSpPr>
        <p:spPr>
          <a:xfrm>
            <a:off x="1358769"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330764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936320"/>
            <a:ext cx="6457950" cy="548879"/>
          </a:xfrm>
        </p:spPr>
        <p:txBody>
          <a:bodyPr>
            <a:noAutofit/>
          </a:bodyPr>
          <a:lstStyle/>
          <a:p>
            <a:pPr algn="ctr"/>
            <a:r>
              <a:rPr lang="en-US" sz="3600" b="1" cap="all" dirty="0">
                <a:solidFill>
                  <a:srgbClr val="002060"/>
                </a:solidFill>
                <a:latin typeface="Arial" panose="020B0604020202020204" pitchFamily="34" charset="0"/>
                <a:cs typeface="Arial" panose="020B0604020202020204" pitchFamily="34" charset="0"/>
              </a:rPr>
              <a:t>If response to therapy is so critical, should ALL patients, including stage 1 patients get preop therapy?</a:t>
            </a:r>
          </a:p>
        </p:txBody>
      </p:sp>
      <p:sp>
        <p:nvSpPr>
          <p:cNvPr id="3" name="Rectangle 2">
            <a:extLst>
              <a:ext uri="{FF2B5EF4-FFF2-40B4-BE49-F238E27FC236}">
                <a16:creationId xmlns:a16="http://schemas.microsoft.com/office/drawing/2014/main" id="{6F0DD197-AF75-F0AD-4757-021784B7E1B0}"/>
              </a:ext>
            </a:extLst>
          </p:cNvPr>
          <p:cNvSpPr/>
          <p:nvPr/>
        </p:nvSpPr>
        <p:spPr>
          <a:xfrm>
            <a:off x="3194582"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9B3064B0-4F7D-7032-0CC1-C28AF2752D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66"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728723E-8886-2A69-3BEE-03C140A56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9D1EEC1A-1593-225D-A55F-37526457B0CA}"/>
              </a:ext>
            </a:extLst>
          </p:cNvPr>
          <p:cNvSpPr/>
          <p:nvPr/>
        </p:nvSpPr>
        <p:spPr>
          <a:xfrm>
            <a:off x="1358769"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2197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68" y="283468"/>
            <a:ext cx="8972550" cy="85725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How can we personalize therapy?</a:t>
            </a:r>
          </a:p>
        </p:txBody>
      </p:sp>
      <p:sp>
        <p:nvSpPr>
          <p:cNvPr id="3" name="Content Placeholder 2"/>
          <p:cNvSpPr>
            <a:spLocks noGrp="1"/>
          </p:cNvSpPr>
          <p:nvPr>
            <p:ph idx="1"/>
          </p:nvPr>
        </p:nvSpPr>
        <p:spPr>
          <a:xfrm>
            <a:off x="742950" y="1200150"/>
            <a:ext cx="8115300" cy="3737372"/>
          </a:xfrm>
        </p:spPr>
        <p:txBody>
          <a:bodyPr>
            <a:normAutofit/>
          </a:bodyPr>
          <a:lstStyle/>
          <a:p>
            <a:pPr>
              <a:lnSpc>
                <a:spcPct val="120000"/>
              </a:lnSpc>
              <a:spcBef>
                <a:spcPts val="900"/>
              </a:spcBef>
              <a:spcAft>
                <a:spcPts val="900"/>
              </a:spcAft>
            </a:pPr>
            <a:r>
              <a:rPr lang="en-US" b="1" dirty="0">
                <a:latin typeface="Arial" pitchFamily="34" charset="0"/>
                <a:cs typeface="Arial" pitchFamily="34" charset="0"/>
              </a:rPr>
              <a:t>De-escalate for those with lower risk</a:t>
            </a:r>
          </a:p>
          <a:p>
            <a:pPr lvl="1">
              <a:spcBef>
                <a:spcPts val="450"/>
              </a:spcBef>
              <a:spcAft>
                <a:spcPts val="450"/>
              </a:spcAft>
            </a:pPr>
            <a:r>
              <a:rPr lang="en-US" b="1" dirty="0">
                <a:latin typeface="Arial" pitchFamily="34" charset="0"/>
                <a:cs typeface="Arial" pitchFamily="34" charset="0"/>
              </a:rPr>
              <a:t>Substitute with less toxic chemotherapy or with targeted agents</a:t>
            </a:r>
          </a:p>
          <a:p>
            <a:pPr lvl="1">
              <a:spcBef>
                <a:spcPts val="450"/>
              </a:spcBef>
              <a:spcAft>
                <a:spcPts val="450"/>
              </a:spcAft>
            </a:pPr>
            <a:r>
              <a:rPr lang="en-US" b="1" dirty="0">
                <a:latin typeface="Arial" pitchFamily="34" charset="0"/>
                <a:cs typeface="Arial" pitchFamily="34" charset="0"/>
              </a:rPr>
              <a:t>Decrease amount of chemotherapy</a:t>
            </a:r>
          </a:p>
          <a:p>
            <a:pPr lvl="1">
              <a:spcBef>
                <a:spcPts val="450"/>
              </a:spcBef>
              <a:spcAft>
                <a:spcPts val="450"/>
              </a:spcAft>
            </a:pPr>
            <a:r>
              <a:rPr lang="en-US" b="1" dirty="0">
                <a:latin typeface="Arial" pitchFamily="34" charset="0"/>
                <a:cs typeface="Arial" pitchFamily="34" charset="0"/>
              </a:rPr>
              <a:t>Decrease duration of therapy</a:t>
            </a:r>
          </a:p>
          <a:p>
            <a:pPr marL="342900" lvl="1" indent="0">
              <a:spcBef>
                <a:spcPts val="450"/>
              </a:spcBef>
              <a:spcAft>
                <a:spcPts val="450"/>
              </a:spcAft>
              <a:buNone/>
            </a:pPr>
            <a:endParaRPr lang="en-US" b="1" dirty="0">
              <a:latin typeface="Arial" pitchFamily="34" charset="0"/>
              <a:cs typeface="Arial" pitchFamily="34" charset="0"/>
            </a:endParaRPr>
          </a:p>
          <a:p>
            <a:pPr>
              <a:spcBef>
                <a:spcPts val="450"/>
              </a:spcBef>
              <a:spcAft>
                <a:spcPts val="450"/>
              </a:spcAft>
            </a:pPr>
            <a:r>
              <a:rPr lang="en-US" b="1" dirty="0">
                <a:latin typeface="Arial" pitchFamily="34" charset="0"/>
                <a:cs typeface="Arial" pitchFamily="34" charset="0"/>
              </a:rPr>
              <a:t>Escalate for those with increased risk</a:t>
            </a:r>
          </a:p>
          <a:p>
            <a:pPr lvl="1">
              <a:spcBef>
                <a:spcPts val="450"/>
              </a:spcBef>
              <a:spcAft>
                <a:spcPts val="450"/>
              </a:spcAft>
            </a:pPr>
            <a:r>
              <a:rPr lang="en-US" b="1" dirty="0">
                <a:latin typeface="Arial" pitchFamily="34" charset="0"/>
                <a:cs typeface="Arial" pitchFamily="34" charset="0"/>
              </a:rPr>
              <a:t>Add additional targeted agents</a:t>
            </a:r>
          </a:p>
          <a:p>
            <a:pPr lvl="1">
              <a:spcBef>
                <a:spcPts val="450"/>
              </a:spcBef>
              <a:spcAft>
                <a:spcPts val="450"/>
              </a:spcAft>
            </a:pPr>
            <a:r>
              <a:rPr lang="en-US" b="1" dirty="0">
                <a:latin typeface="Arial" pitchFamily="34" charset="0"/>
                <a:cs typeface="Arial" pitchFamily="34" charset="0"/>
              </a:rPr>
              <a:t>Replace therapy with more effective agents</a:t>
            </a:r>
          </a:p>
          <a:p>
            <a:pPr>
              <a:lnSpc>
                <a:spcPct val="120000"/>
              </a:lnSpc>
              <a:spcBef>
                <a:spcPts val="900"/>
              </a:spcBef>
              <a:spcAft>
                <a:spcPts val="900"/>
              </a:spcAft>
            </a:pPr>
            <a:endParaRPr lang="en-US" b="1" dirty="0">
              <a:latin typeface="Arial" pitchFamily="34" charset="0"/>
              <a:cs typeface="Arial" pitchFamily="34" charset="0"/>
            </a:endParaRPr>
          </a:p>
          <a:p>
            <a:pPr>
              <a:lnSpc>
                <a:spcPct val="120000"/>
              </a:lnSpc>
              <a:spcBef>
                <a:spcPts val="900"/>
              </a:spcBef>
              <a:spcAft>
                <a:spcPts val="900"/>
              </a:spcAft>
            </a:pPr>
            <a:endParaRPr lang="en-US" dirty="0"/>
          </a:p>
        </p:txBody>
      </p:sp>
      <p:sp>
        <p:nvSpPr>
          <p:cNvPr id="4" name="Rectangle 3">
            <a:extLst>
              <a:ext uri="{FF2B5EF4-FFF2-40B4-BE49-F238E27FC236}">
                <a16:creationId xmlns:a16="http://schemas.microsoft.com/office/drawing/2014/main" id="{B906B8A1-8D5C-3F58-7D23-C4987DB2A0A4}"/>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F26B34F4-59E9-00F7-B351-981902DFCF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F98EFDC2-F049-A457-57E7-5319D18CE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3404BEAB-B9FB-B600-946E-E41514740298}"/>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44665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EBFC-499D-27BC-0F3D-3D88ED61AB1C}"/>
              </a:ext>
            </a:extLst>
          </p:cNvPr>
          <p:cNvSpPr>
            <a:spLocks noGrp="1"/>
          </p:cNvSpPr>
          <p:nvPr>
            <p:ph type="title"/>
          </p:nvPr>
        </p:nvSpPr>
        <p:spPr>
          <a:xfrm>
            <a:off x="252249" y="273844"/>
            <a:ext cx="8786648" cy="994172"/>
          </a:xfrm>
        </p:spPr>
        <p:txBody>
          <a:bodyPr>
            <a:normAutofit/>
          </a:bodyPr>
          <a:lstStyle/>
          <a:p>
            <a:r>
              <a:rPr lang="en-US" sz="2800" b="1" dirty="0">
                <a:solidFill>
                  <a:srgbClr val="002060"/>
                </a:solidFill>
                <a:latin typeface="Arial" panose="020B0604020202020204" pitchFamily="34" charset="0"/>
                <a:cs typeface="Arial" panose="020B0604020202020204" pitchFamily="34" charset="0"/>
              </a:rPr>
              <a:t>Should small HER2+ tumors get preop therapy?</a:t>
            </a:r>
          </a:p>
        </p:txBody>
      </p:sp>
      <p:sp>
        <p:nvSpPr>
          <p:cNvPr id="4" name="Content Placeholder 3">
            <a:extLst>
              <a:ext uri="{FF2B5EF4-FFF2-40B4-BE49-F238E27FC236}">
                <a16:creationId xmlns:a16="http://schemas.microsoft.com/office/drawing/2014/main" id="{4A197040-67AD-74C3-FDA1-B3A9D2C5EB06}"/>
              </a:ext>
            </a:extLst>
          </p:cNvPr>
          <p:cNvSpPr>
            <a:spLocks noGrp="1"/>
          </p:cNvSpPr>
          <p:nvPr>
            <p:ph sz="half" idx="2"/>
          </p:nvPr>
        </p:nvSpPr>
        <p:spPr>
          <a:xfrm>
            <a:off x="5335246" y="1301651"/>
            <a:ext cx="3886200" cy="3500437"/>
          </a:xfrm>
        </p:spPr>
        <p:txBody>
          <a:bodyPr>
            <a:normAutofit fontScale="92500"/>
          </a:bodyPr>
          <a:lstStyle/>
          <a:p>
            <a:pPr>
              <a:spcAft>
                <a:spcPts val="600"/>
              </a:spcAft>
            </a:pPr>
            <a:r>
              <a:rPr lang="en-US" dirty="0"/>
              <a:t>Up to 25% of T1c tumors will be node positive, and therefore should be getting preoperative therapy</a:t>
            </a:r>
          </a:p>
          <a:p>
            <a:pPr>
              <a:spcAft>
                <a:spcPts val="600"/>
              </a:spcAft>
            </a:pPr>
            <a:r>
              <a:rPr lang="en-US" dirty="0"/>
              <a:t>Should we do axillary US upfront on all clinically node-negative patients and if negative, then take to surgery, and give adjuvant TH, or give preop TH for these pts?</a:t>
            </a:r>
          </a:p>
          <a:p>
            <a:pPr lvl="1">
              <a:spcAft>
                <a:spcPts val="600"/>
              </a:spcAft>
            </a:pPr>
            <a:r>
              <a:rPr lang="en-US" dirty="0"/>
              <a:t>RFI 97.5% suggests may not need more than TH for almost all pts, so could lead to overtreatment</a:t>
            </a:r>
          </a:p>
        </p:txBody>
      </p:sp>
      <p:sp>
        <p:nvSpPr>
          <p:cNvPr id="6" name="TextBox 5">
            <a:extLst>
              <a:ext uri="{FF2B5EF4-FFF2-40B4-BE49-F238E27FC236}">
                <a16:creationId xmlns:a16="http://schemas.microsoft.com/office/drawing/2014/main" id="{FD70E4D5-270B-1269-6480-61430F3FDD1B}"/>
              </a:ext>
            </a:extLst>
          </p:cNvPr>
          <p:cNvSpPr txBox="1"/>
          <p:nvPr/>
        </p:nvSpPr>
        <p:spPr>
          <a:xfrm>
            <a:off x="337270" y="1207454"/>
            <a:ext cx="46107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Pathologic nodal status with upfront surgery in HER2+ cancers</a:t>
            </a:r>
          </a:p>
        </p:txBody>
      </p:sp>
      <p:sp>
        <p:nvSpPr>
          <p:cNvPr id="3" name="TextBox 2">
            <a:extLst>
              <a:ext uri="{FF2B5EF4-FFF2-40B4-BE49-F238E27FC236}">
                <a16:creationId xmlns:a16="http://schemas.microsoft.com/office/drawing/2014/main" id="{22E8F377-D4FC-D307-6B1B-52B2C713B23B}"/>
              </a:ext>
            </a:extLst>
          </p:cNvPr>
          <p:cNvSpPr txBox="1"/>
          <p:nvPr/>
        </p:nvSpPr>
        <p:spPr>
          <a:xfrm>
            <a:off x="252249" y="4434576"/>
            <a:ext cx="64638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Axillary Ultrasound for clinically node-negative stage I patients is critical for decision-making</a:t>
            </a:r>
          </a:p>
        </p:txBody>
      </p:sp>
      <p:sp>
        <p:nvSpPr>
          <p:cNvPr id="7" name="TextBox 6">
            <a:extLst>
              <a:ext uri="{FF2B5EF4-FFF2-40B4-BE49-F238E27FC236}">
                <a16:creationId xmlns:a16="http://schemas.microsoft.com/office/drawing/2014/main" id="{4300EBF6-9196-0E27-3277-A5F060A12482}"/>
              </a:ext>
            </a:extLst>
          </p:cNvPr>
          <p:cNvSpPr txBox="1"/>
          <p:nvPr/>
        </p:nvSpPr>
        <p:spPr>
          <a:xfrm>
            <a:off x="6176075" y="4835723"/>
            <a:ext cx="289125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Weiss A et al, Cancer. 2023;129(12):1836-1845.</a:t>
            </a:r>
          </a:p>
        </p:txBody>
      </p:sp>
      <p:pic>
        <p:nvPicPr>
          <p:cNvPr id="8" name="Picture 7">
            <a:extLst>
              <a:ext uri="{FF2B5EF4-FFF2-40B4-BE49-F238E27FC236}">
                <a16:creationId xmlns:a16="http://schemas.microsoft.com/office/drawing/2014/main" id="{7FDC8316-3F1D-A57A-EF97-0732CDBAFA0B}"/>
              </a:ext>
            </a:extLst>
          </p:cNvPr>
          <p:cNvPicPr>
            <a:picLocks noChangeAspect="1"/>
          </p:cNvPicPr>
          <p:nvPr/>
        </p:nvPicPr>
        <p:blipFill rotWithShape="1">
          <a:blip r:embed="rId3"/>
          <a:srcRect t="10704" r="41576" b="26723"/>
          <a:stretch/>
        </p:blipFill>
        <p:spPr>
          <a:xfrm>
            <a:off x="387477" y="1763149"/>
            <a:ext cx="4510344" cy="2364888"/>
          </a:xfrm>
          <a:prstGeom prst="rect">
            <a:avLst/>
          </a:prstGeom>
        </p:spPr>
      </p:pic>
      <p:sp>
        <p:nvSpPr>
          <p:cNvPr id="9" name="Rectangle 8">
            <a:extLst>
              <a:ext uri="{FF2B5EF4-FFF2-40B4-BE49-F238E27FC236}">
                <a16:creationId xmlns:a16="http://schemas.microsoft.com/office/drawing/2014/main" id="{686013E0-C96E-AB6C-8CF6-36AEA6F1864E}"/>
              </a:ext>
            </a:extLst>
          </p:cNvPr>
          <p:cNvSpPr/>
          <p:nvPr/>
        </p:nvSpPr>
        <p:spPr>
          <a:xfrm>
            <a:off x="116650" y="3573642"/>
            <a:ext cx="4245143" cy="294290"/>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AE14AD5-B623-9310-BE45-9858AFD16809}"/>
              </a:ext>
            </a:extLst>
          </p:cNvPr>
          <p:cNvSpPr/>
          <p:nvPr/>
        </p:nvSpPr>
        <p:spPr>
          <a:xfrm>
            <a:off x="3194582"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0" name="Picture 9">
            <a:extLst>
              <a:ext uri="{FF2B5EF4-FFF2-40B4-BE49-F238E27FC236}">
                <a16:creationId xmlns:a16="http://schemas.microsoft.com/office/drawing/2014/main" id="{C771F5E6-9346-596C-12A1-B4FF87A5C9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66" y="17569"/>
            <a:ext cx="2699632" cy="346768"/>
          </a:xfrm>
          <a:prstGeom prst="rect">
            <a:avLst/>
          </a:prstGeom>
        </p:spPr>
      </p:pic>
      <p:pic>
        <p:nvPicPr>
          <p:cNvPr id="11" name="Picture 10" descr="Blue text on a black background&#10;&#10;Description automatically generated">
            <a:extLst>
              <a:ext uri="{FF2B5EF4-FFF2-40B4-BE49-F238E27FC236}">
                <a16:creationId xmlns:a16="http://schemas.microsoft.com/office/drawing/2014/main" id="{3BE837E9-B7DF-03DB-EC6A-5B7D71766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2" name="Rectangle 11">
            <a:extLst>
              <a:ext uri="{FF2B5EF4-FFF2-40B4-BE49-F238E27FC236}">
                <a16:creationId xmlns:a16="http://schemas.microsoft.com/office/drawing/2014/main" id="{04BD6148-C2D1-C1BC-955E-49510837BFC6}"/>
              </a:ext>
            </a:extLst>
          </p:cNvPr>
          <p:cNvSpPr/>
          <p:nvPr/>
        </p:nvSpPr>
        <p:spPr>
          <a:xfrm>
            <a:off x="1358769"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46542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68" y="384206"/>
            <a:ext cx="8972550" cy="85725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How can we personalize therapy?</a:t>
            </a:r>
          </a:p>
        </p:txBody>
      </p:sp>
      <p:sp>
        <p:nvSpPr>
          <p:cNvPr id="3" name="Content Placeholder 2"/>
          <p:cNvSpPr>
            <a:spLocks noGrp="1"/>
          </p:cNvSpPr>
          <p:nvPr>
            <p:ph idx="1"/>
          </p:nvPr>
        </p:nvSpPr>
        <p:spPr>
          <a:xfrm>
            <a:off x="742950" y="1200150"/>
            <a:ext cx="8115300" cy="3737372"/>
          </a:xfrm>
        </p:spPr>
        <p:txBody>
          <a:bodyPr>
            <a:normAutofit/>
          </a:bodyPr>
          <a:lstStyle/>
          <a:p>
            <a:pPr>
              <a:lnSpc>
                <a:spcPct val="120000"/>
              </a:lnSpc>
              <a:spcBef>
                <a:spcPts val="900"/>
              </a:spcBef>
              <a:spcAft>
                <a:spcPts val="900"/>
              </a:spcAft>
            </a:pPr>
            <a:r>
              <a:rPr lang="en-US" b="1" dirty="0">
                <a:solidFill>
                  <a:schemeClr val="bg1">
                    <a:lumMod val="75000"/>
                  </a:schemeClr>
                </a:solidFill>
                <a:latin typeface="Arial" pitchFamily="34" charset="0"/>
                <a:cs typeface="Arial" pitchFamily="34" charset="0"/>
              </a:rPr>
              <a:t>De-escalate for those with lower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Substitute with less toxic chemotherapy or with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amount of chemotherapy</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duration of therapy</a:t>
            </a:r>
          </a:p>
          <a:p>
            <a:pPr marL="342900" lvl="1" indent="0">
              <a:spcBef>
                <a:spcPts val="450"/>
              </a:spcBef>
              <a:spcAft>
                <a:spcPts val="450"/>
              </a:spcAft>
              <a:buNone/>
            </a:pPr>
            <a:endParaRPr lang="en-US" b="1" dirty="0">
              <a:latin typeface="Arial" pitchFamily="34" charset="0"/>
              <a:cs typeface="Arial" pitchFamily="34" charset="0"/>
            </a:endParaRPr>
          </a:p>
          <a:p>
            <a:pPr>
              <a:spcBef>
                <a:spcPts val="450"/>
              </a:spcBef>
              <a:spcAft>
                <a:spcPts val="450"/>
              </a:spcAft>
            </a:pPr>
            <a:r>
              <a:rPr lang="en-US" b="1" dirty="0">
                <a:latin typeface="Arial" pitchFamily="34" charset="0"/>
                <a:cs typeface="Arial" pitchFamily="34" charset="0"/>
              </a:rPr>
              <a:t>Escalate for those with increased risk</a:t>
            </a:r>
          </a:p>
          <a:p>
            <a:pPr lvl="1">
              <a:spcBef>
                <a:spcPts val="450"/>
              </a:spcBef>
              <a:spcAft>
                <a:spcPts val="450"/>
              </a:spcAft>
            </a:pPr>
            <a:r>
              <a:rPr lang="en-US" b="1" dirty="0">
                <a:latin typeface="Arial" pitchFamily="34" charset="0"/>
                <a:cs typeface="Arial" pitchFamily="34" charset="0"/>
              </a:rPr>
              <a:t>Add additional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Replace therapy with more effective agents</a:t>
            </a:r>
          </a:p>
          <a:p>
            <a:pPr>
              <a:lnSpc>
                <a:spcPct val="120000"/>
              </a:lnSpc>
              <a:spcBef>
                <a:spcPts val="900"/>
              </a:spcBef>
              <a:spcAft>
                <a:spcPts val="900"/>
              </a:spcAft>
            </a:pPr>
            <a:endParaRPr lang="en-US" b="1" dirty="0">
              <a:latin typeface="Arial" pitchFamily="34" charset="0"/>
              <a:cs typeface="Arial" pitchFamily="34" charset="0"/>
            </a:endParaRPr>
          </a:p>
          <a:p>
            <a:pPr>
              <a:lnSpc>
                <a:spcPct val="120000"/>
              </a:lnSpc>
              <a:spcBef>
                <a:spcPts val="900"/>
              </a:spcBef>
              <a:spcAft>
                <a:spcPts val="900"/>
              </a:spcAft>
            </a:pPr>
            <a:endParaRPr lang="en-US" dirty="0"/>
          </a:p>
        </p:txBody>
      </p:sp>
      <p:sp>
        <p:nvSpPr>
          <p:cNvPr id="4" name="Rectangle 3">
            <a:extLst>
              <a:ext uri="{FF2B5EF4-FFF2-40B4-BE49-F238E27FC236}">
                <a16:creationId xmlns:a16="http://schemas.microsoft.com/office/drawing/2014/main" id="{A720801C-7E29-02BA-85D6-2BB967DF6EC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F0D33405-2A26-1B5D-4825-83C340E68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32AFAE76-3004-2A63-ECEF-ABC5551F6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2E0FA3E7-F55B-BC8F-84FA-5D90ADF163C1}"/>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87320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0136410"/>
              </p:ext>
            </p:extLst>
          </p:nvPr>
        </p:nvGraphicFramePr>
        <p:xfrm>
          <a:off x="476669" y="1186711"/>
          <a:ext cx="7890590" cy="3123326"/>
        </p:xfrm>
        <a:graphic>
          <a:graphicData uri="http://schemas.openxmlformats.org/drawingml/2006/table">
            <a:tbl>
              <a:tblPr firstRow="1" bandRow="1">
                <a:tableStyleId>{8EC20E35-A176-4012-BC5E-935CFFF8708E}</a:tableStyleId>
              </a:tblPr>
              <a:tblGrid>
                <a:gridCol w="1971157">
                  <a:extLst>
                    <a:ext uri="{9D8B030D-6E8A-4147-A177-3AD203B41FA5}">
                      <a16:colId xmlns:a16="http://schemas.microsoft.com/office/drawing/2014/main" val="20000"/>
                    </a:ext>
                  </a:extLst>
                </a:gridCol>
                <a:gridCol w="1891675">
                  <a:extLst>
                    <a:ext uri="{9D8B030D-6E8A-4147-A177-3AD203B41FA5}">
                      <a16:colId xmlns:a16="http://schemas.microsoft.com/office/drawing/2014/main" val="20001"/>
                    </a:ext>
                  </a:extLst>
                </a:gridCol>
                <a:gridCol w="2026795">
                  <a:extLst>
                    <a:ext uri="{9D8B030D-6E8A-4147-A177-3AD203B41FA5}">
                      <a16:colId xmlns:a16="http://schemas.microsoft.com/office/drawing/2014/main" val="20002"/>
                    </a:ext>
                  </a:extLst>
                </a:gridCol>
                <a:gridCol w="2000963">
                  <a:extLst>
                    <a:ext uri="{9D8B030D-6E8A-4147-A177-3AD203B41FA5}">
                      <a16:colId xmlns:a16="http://schemas.microsoft.com/office/drawing/2014/main" val="20003"/>
                    </a:ext>
                  </a:extLst>
                </a:gridCol>
              </a:tblGrid>
              <a:tr h="572548">
                <a:tc>
                  <a:txBody>
                    <a:bodyPr/>
                    <a:lstStyle/>
                    <a:p>
                      <a:pPr marL="0" marR="0" lvl="0" indent="0" algn="l" defTabSz="6524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solidFill>
                      <a:srgbClr val="002060"/>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NEOSPHERE</a:t>
                      </a:r>
                      <a:r>
                        <a:rPr kumimoji="0" lang="en-US" sz="1600" u="none" strike="noStrike" cap="none" normalizeH="0" baseline="30000" dirty="0">
                          <a:ln>
                            <a:noFill/>
                          </a:ln>
                          <a:effectLst/>
                          <a:latin typeface="Arial" panose="020B0604020202020204" pitchFamily="34" charset="0"/>
                          <a:cs typeface="Arial" panose="020B0604020202020204" pitchFamily="34" charset="0"/>
                        </a:rPr>
                        <a:t>1</a:t>
                      </a:r>
                      <a:endParaRPr kumimoji="0" lang="en-US" sz="1600" b="1" i="0" u="none" strike="noStrike" cap="none" normalizeH="0" baseline="3000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solidFill>
                      <a:srgbClr val="002060"/>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TRYPHAENA</a:t>
                      </a:r>
                      <a:r>
                        <a:rPr kumimoji="0" lang="en-US" sz="1600" u="none" strike="noStrike" cap="none" normalizeH="0" baseline="30000" dirty="0">
                          <a:ln>
                            <a:noFill/>
                          </a:ln>
                          <a:effectLst/>
                          <a:latin typeface="Arial" panose="020B0604020202020204" pitchFamily="34" charset="0"/>
                          <a:cs typeface="Arial" panose="020B0604020202020204" pitchFamily="34" charset="0"/>
                        </a:rPr>
                        <a:t>2</a:t>
                      </a:r>
                      <a:endParaRPr kumimoji="0" lang="en-US" sz="1600" b="1" i="0" u="none" strike="noStrike" cap="none" normalizeH="0" baseline="3000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solidFill>
                      <a:srgbClr val="002060"/>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TRYPHAENA</a:t>
                      </a:r>
                      <a:r>
                        <a:rPr kumimoji="0" lang="en-US" sz="1600" u="none" strike="noStrike" cap="none" normalizeH="0" baseline="30000" dirty="0">
                          <a:ln>
                            <a:noFill/>
                          </a:ln>
                          <a:effectLst/>
                          <a:latin typeface="Arial" panose="020B0604020202020204" pitchFamily="34" charset="0"/>
                          <a:cs typeface="Arial" panose="020B0604020202020204" pitchFamily="34" charset="0"/>
                        </a:rPr>
                        <a:t>2</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solidFill>
                      <a:srgbClr val="002060"/>
                    </a:solidFill>
                  </a:tcPr>
                </a:tc>
                <a:extLst>
                  <a:ext uri="{0D108BD9-81ED-4DB2-BD59-A6C34878D82A}">
                    <a16:rowId xmlns:a16="http://schemas.microsoft.com/office/drawing/2014/main" val="10000"/>
                  </a:ext>
                </a:extLst>
              </a:tr>
              <a:tr h="1253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Treatment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sng" strike="noStrike" cap="none" normalizeH="0" baseline="0" dirty="0" err="1">
                          <a:ln>
                            <a:noFill/>
                          </a:ln>
                          <a:effectLst/>
                          <a:latin typeface="Arial" panose="020B0604020202020204" pitchFamily="34" charset="0"/>
                          <a:cs typeface="Arial" panose="020B0604020202020204" pitchFamily="34" charset="0"/>
                        </a:rPr>
                        <a:t>Pertuzumab</a:t>
                      </a:r>
                      <a:r>
                        <a:rPr kumimoji="0" lang="en-US" sz="1600" u="sng" strike="noStrike" cap="none" normalizeH="0" baseline="0" dirty="0">
                          <a:ln>
                            <a:noFill/>
                          </a:ln>
                          <a:effectLst/>
                          <a:latin typeface="Arial" panose="020B0604020202020204" pitchFamily="34" charset="0"/>
                          <a:cs typeface="Arial" panose="020B0604020202020204" pitchFamily="34" charset="0"/>
                        </a:rPr>
                        <a:t>,</a:t>
                      </a:r>
                      <a:r>
                        <a:rPr kumimoji="0" lang="en-US" sz="1600" u="none" strike="noStrike" cap="none" normalizeH="0" baseline="0" dirty="0">
                          <a:ln>
                            <a:noFill/>
                          </a:ln>
                          <a:effectLst/>
                          <a:latin typeface="Arial" panose="020B0604020202020204" pitchFamily="34" charset="0"/>
                          <a:cs typeface="Arial" panose="020B0604020202020204" pitchFamily="34" charset="0"/>
                        </a:rPr>
                        <a:t> </a:t>
                      </a:r>
                      <a:r>
                        <a:rPr kumimoji="0" lang="en-US" sz="1600" u="none" strike="noStrike" cap="none" normalizeH="0" baseline="0" dirty="0" err="1">
                          <a:ln>
                            <a:noFill/>
                          </a:ln>
                          <a:effectLst/>
                          <a:latin typeface="Arial" panose="020B0604020202020204" pitchFamily="34" charset="0"/>
                          <a:cs typeface="Arial" panose="020B0604020202020204" pitchFamily="34" charset="0"/>
                        </a:rPr>
                        <a:t>Trastuzumab</a:t>
                      </a:r>
                      <a:r>
                        <a:rPr kumimoji="0" lang="en-US" sz="1600" u="none" strike="noStrike" cap="none" normalizeH="0" baseline="0" dirty="0">
                          <a:ln>
                            <a:noFill/>
                          </a:ln>
                          <a:effectLst/>
                          <a:latin typeface="Arial" panose="020B0604020202020204" pitchFamily="34" charset="0"/>
                          <a:cs typeface="Arial" panose="020B0604020202020204" pitchFamily="34" charset="0"/>
                        </a:rPr>
                        <a:t>, </a:t>
                      </a:r>
                      <a:r>
                        <a:rPr kumimoji="0" lang="en-US" sz="1600" u="none" strike="noStrike" cap="none" normalizeH="0" baseline="0" dirty="0" err="1">
                          <a:ln>
                            <a:noFill/>
                          </a:ln>
                          <a:effectLst/>
                          <a:latin typeface="Arial" panose="020B0604020202020204" pitchFamily="34" charset="0"/>
                          <a:cs typeface="Arial" panose="020B0604020202020204" pitchFamily="34" charset="0"/>
                        </a:rPr>
                        <a:t>Docetaxel</a:t>
                      </a:r>
                      <a:r>
                        <a:rPr kumimoji="0" lang="en-US" sz="1600" u="none" strike="noStrike" cap="none" normalizeH="0" baseline="0" dirty="0">
                          <a:ln>
                            <a:noFill/>
                          </a:ln>
                          <a:effectLst/>
                          <a:latin typeface="Arial" panose="020B0604020202020204" pitchFamily="34" charset="0"/>
                          <a:cs typeface="Arial" panose="020B0604020202020204" pitchFamily="34" charset="0"/>
                        </a:rPr>
                        <a:t> </a:t>
                      </a: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THP x 4</a:t>
                      </a: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FEC x 3 post-op) </a:t>
                      </a:r>
                      <a:endParaRPr kumimoji="0" lang="en-US"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Docetaxel/</a:t>
                      </a:r>
                      <a:r>
                        <a:rPr kumimoji="0" lang="en-US" sz="1600" u="none" strike="noStrike" cap="none" normalizeH="0" baseline="0" dirty="0" err="1">
                          <a:ln>
                            <a:noFill/>
                          </a:ln>
                          <a:effectLst/>
                          <a:latin typeface="Arial" panose="020B0604020202020204" pitchFamily="34" charset="0"/>
                          <a:cs typeface="Arial" panose="020B0604020202020204" pitchFamily="34" charset="0"/>
                        </a:rPr>
                        <a:t>Carbo</a:t>
                      </a:r>
                      <a:r>
                        <a:rPr kumimoji="0" lang="en-US" sz="1600" u="none" strike="noStrike" cap="none" normalizeH="0" baseline="0" dirty="0">
                          <a:ln>
                            <a:noFill/>
                          </a:ln>
                          <a:effectLst/>
                          <a:latin typeface="Arial" panose="020B0604020202020204" pitchFamily="34" charset="0"/>
                          <a:cs typeface="Arial" panose="020B0604020202020204" pitchFamily="34" charset="0"/>
                        </a:rPr>
                        <a:t>/</a:t>
                      </a: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Trastuzumab/</a:t>
                      </a: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Pertuzumab </a:t>
                      </a: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TCHP x 6</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FEC x 3 </a:t>
                      </a:r>
                      <a:r>
                        <a:rPr kumimoji="0" lang="en-US" sz="1600" u="none" strike="noStrike" cap="none" normalizeH="0" baseline="0" dirty="0">
                          <a:ln>
                            <a:noFill/>
                          </a:ln>
                          <a:effectLst/>
                          <a:latin typeface="Arial" panose="020B0604020202020204" pitchFamily="34" charset="0"/>
                          <a:cs typeface="Arial" panose="020B0604020202020204" pitchFamily="34" charset="0"/>
                          <a:sym typeface="Wingdings" charset="0"/>
                        </a:rPr>
                        <a:t> THP x 3</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sym typeface="Wingdings" charset="0"/>
                      </a:endParaRPr>
                    </a:p>
                  </a:txBody>
                  <a:tcPr marL="68585" marR="68585" marT="25716" marB="25716" horzOverflow="overflow"/>
                </a:tc>
                <a:extLst>
                  <a:ext uri="{0D108BD9-81ED-4DB2-BD59-A6C34878D82A}">
                    <a16:rowId xmlns:a16="http://schemas.microsoft.com/office/drawing/2014/main" val="10001"/>
                  </a:ext>
                </a:extLst>
              </a:tr>
              <a:tr h="400087">
                <a:tc>
                  <a:txBody>
                    <a:bodyPr/>
                    <a:lstStyle/>
                    <a:p>
                      <a:pPr marL="0" marR="0" lvl="0" indent="0" algn="l"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N</a:t>
                      </a:r>
                      <a:endParaRPr kumimoji="0" lang="en-US" sz="16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107</a:t>
                      </a:r>
                      <a:endParaRPr kumimoji="0" lang="en-US" sz="16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77</a:t>
                      </a:r>
                      <a:endParaRPr kumimoji="0" lang="en-US" sz="16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sym typeface="Wingdings" charset="0"/>
                        </a:rPr>
                        <a:t>75</a:t>
                      </a:r>
                      <a:endParaRPr kumimoji="0" lang="en-US" sz="16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sym typeface="Wingdings" charset="0"/>
                      </a:endParaRPr>
                    </a:p>
                  </a:txBody>
                  <a:tcPr marL="68585" marR="68585" marT="25716" marB="25716" horzOverflow="overflow"/>
                </a:tc>
                <a:extLst>
                  <a:ext uri="{0D108BD9-81ED-4DB2-BD59-A6C34878D82A}">
                    <a16:rowId xmlns:a16="http://schemas.microsoft.com/office/drawing/2014/main" val="10002"/>
                  </a:ext>
                </a:extLst>
              </a:tr>
              <a:tr h="6362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ypT0/is ypN0 (%)</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39.3</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63.6</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54.6</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5" marR="68585" marT="25716" marB="25716" anchor="ctr" horzOverflow="overflow"/>
                </a:tc>
                <a:extLst>
                  <a:ext uri="{0D108BD9-81ED-4DB2-BD59-A6C34878D82A}">
                    <a16:rowId xmlns:a16="http://schemas.microsoft.com/office/drawing/2014/main" val="10003"/>
                  </a:ext>
                </a:extLst>
              </a:tr>
            </a:tbl>
          </a:graphicData>
        </a:graphic>
      </p:graphicFrame>
      <p:sp>
        <p:nvSpPr>
          <p:cNvPr id="3" name="Rectangle 2"/>
          <p:cNvSpPr/>
          <p:nvPr/>
        </p:nvSpPr>
        <p:spPr>
          <a:xfrm>
            <a:off x="476669" y="405954"/>
            <a:ext cx="6800850" cy="738664"/>
          </a:xfrm>
          <a:prstGeom prst="rect">
            <a:avLst/>
          </a:prstGeom>
        </p:spPr>
        <p:txBody>
          <a:bodyPr wrap="square">
            <a:spAutoFit/>
          </a:bodyPr>
          <a:lstStyle/>
          <a:p>
            <a:r>
              <a:rPr lang="en-US" sz="2100" b="1" cap="all" dirty="0">
                <a:solidFill>
                  <a:srgbClr val="002060"/>
                </a:solidFill>
                <a:latin typeface="Arial" charset="0"/>
              </a:rPr>
              <a:t>Neoadjuvant Pertuzumab/Trastuzumab</a:t>
            </a:r>
            <a:br>
              <a:rPr lang="en-US" sz="2100" b="1" cap="all" dirty="0">
                <a:solidFill>
                  <a:srgbClr val="002060"/>
                </a:solidFill>
                <a:latin typeface="Arial" charset="0"/>
              </a:rPr>
            </a:br>
            <a:r>
              <a:rPr lang="en-US" sz="2100" b="1" cap="all" dirty="0">
                <a:solidFill>
                  <a:srgbClr val="002060"/>
                </a:solidFill>
                <a:latin typeface="Arial" charset="0"/>
              </a:rPr>
              <a:t>(3 regimens FDA approved 9/2013)</a:t>
            </a:r>
            <a:endParaRPr lang="en-US" sz="2100" b="1" cap="all" dirty="0">
              <a:solidFill>
                <a:srgbClr val="002060"/>
              </a:solidFill>
            </a:endParaRPr>
          </a:p>
        </p:txBody>
      </p:sp>
      <p:sp>
        <p:nvSpPr>
          <p:cNvPr id="4" name="Text Box 15"/>
          <p:cNvSpPr txBox="1">
            <a:spLocks noChangeArrowheads="1"/>
          </p:cNvSpPr>
          <p:nvPr/>
        </p:nvSpPr>
        <p:spPr bwMode="auto">
          <a:xfrm>
            <a:off x="5617657" y="4743294"/>
            <a:ext cx="3526344" cy="4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054" tIns="30528" rIns="61054" bIns="30528" anchor="b">
            <a:spAutoFit/>
          </a:bodyPr>
          <a:lstStyle>
            <a:lvl1pPr eaLnBrk="0" hangingPunct="0">
              <a:defRPr sz="2400" b="1">
                <a:solidFill>
                  <a:srgbClr val="FFFFFF"/>
                </a:solidFill>
                <a:latin typeface="Arial" charset="0"/>
                <a:ea typeface="ＭＳ Ｐゴシック" charset="0"/>
                <a:cs typeface="ＭＳ Ｐゴシック" charset="0"/>
              </a:defRPr>
            </a:lvl1pPr>
            <a:lvl2pPr marL="742950" indent="-285750" eaLnBrk="0" hangingPunct="0">
              <a:defRPr sz="2400" b="1">
                <a:solidFill>
                  <a:srgbClr val="FFFFFF"/>
                </a:solidFill>
                <a:latin typeface="Arial" charset="0"/>
                <a:ea typeface="ＭＳ Ｐゴシック" charset="0"/>
              </a:defRPr>
            </a:lvl2pPr>
            <a:lvl3pPr marL="1143000" indent="-228600" eaLnBrk="0" hangingPunct="0">
              <a:defRPr sz="2400" b="1">
                <a:solidFill>
                  <a:srgbClr val="FFFFFF"/>
                </a:solidFill>
                <a:latin typeface="Arial" charset="0"/>
                <a:ea typeface="ＭＳ Ｐゴシック" charset="0"/>
              </a:defRPr>
            </a:lvl3pPr>
            <a:lvl4pPr marL="1600200" indent="-228600" eaLnBrk="0" hangingPunct="0">
              <a:defRPr sz="2400" b="1">
                <a:solidFill>
                  <a:srgbClr val="FFFFFF"/>
                </a:solidFill>
                <a:latin typeface="Arial" charset="0"/>
                <a:ea typeface="ＭＳ Ｐゴシック" charset="0"/>
              </a:defRPr>
            </a:lvl4pPr>
            <a:lvl5pPr marL="2057400" indent="-228600" eaLnBrk="0" hangingPunct="0">
              <a:defRPr sz="2400" b="1">
                <a:solidFill>
                  <a:srgbClr val="FFFFFF"/>
                </a:solidFill>
                <a:latin typeface="Arial" charset="0"/>
                <a:ea typeface="ＭＳ Ｐゴシック" charset="0"/>
              </a:defRPr>
            </a:lvl5pPr>
            <a:lvl6pPr marL="2514600" indent="-228600" eaLnBrk="0" fontAlgn="base" hangingPunct="0">
              <a:spcBef>
                <a:spcPct val="0"/>
              </a:spcBef>
              <a:spcAft>
                <a:spcPct val="0"/>
              </a:spcAft>
              <a:defRPr sz="2400" b="1">
                <a:solidFill>
                  <a:srgbClr val="FFFFFF"/>
                </a:solidFill>
                <a:latin typeface="Arial" charset="0"/>
                <a:ea typeface="ＭＳ Ｐゴシック" charset="0"/>
              </a:defRPr>
            </a:lvl6pPr>
            <a:lvl7pPr marL="2971800" indent="-228600" eaLnBrk="0" fontAlgn="base" hangingPunct="0">
              <a:spcBef>
                <a:spcPct val="0"/>
              </a:spcBef>
              <a:spcAft>
                <a:spcPct val="0"/>
              </a:spcAft>
              <a:defRPr sz="2400" b="1">
                <a:solidFill>
                  <a:srgbClr val="FFFFFF"/>
                </a:solidFill>
                <a:latin typeface="Arial" charset="0"/>
                <a:ea typeface="ＭＳ Ｐゴシック" charset="0"/>
              </a:defRPr>
            </a:lvl7pPr>
            <a:lvl8pPr marL="3429000" indent="-228600" eaLnBrk="0" fontAlgn="base" hangingPunct="0">
              <a:spcBef>
                <a:spcPct val="0"/>
              </a:spcBef>
              <a:spcAft>
                <a:spcPct val="0"/>
              </a:spcAft>
              <a:defRPr sz="2400" b="1">
                <a:solidFill>
                  <a:srgbClr val="FFFFFF"/>
                </a:solidFill>
                <a:latin typeface="Arial" charset="0"/>
                <a:ea typeface="ＭＳ Ｐゴシック" charset="0"/>
              </a:defRPr>
            </a:lvl8pPr>
            <a:lvl9pPr marL="3886200" indent="-228600" eaLnBrk="0" fontAlgn="base" hangingPunct="0">
              <a:spcBef>
                <a:spcPct val="0"/>
              </a:spcBef>
              <a:spcAft>
                <a:spcPct val="0"/>
              </a:spcAft>
              <a:defRPr sz="2400" b="1">
                <a:solidFill>
                  <a:srgbClr val="FFFFFF"/>
                </a:solidFill>
                <a:latin typeface="Arial" charset="0"/>
                <a:ea typeface="ＭＳ Ｐゴシック" charset="0"/>
              </a:defRPr>
            </a:lvl9pPr>
          </a:lstStyle>
          <a:p>
            <a:pPr marL="342900" indent="-342900" eaLnBrk="1" hangingPunct="1">
              <a:buAutoNum type="arabicPeriod"/>
            </a:pPr>
            <a:r>
              <a:rPr lang="en-US" sz="1100" b="0" dirty="0">
                <a:solidFill>
                  <a:schemeClr val="tx1"/>
                </a:solidFill>
                <a:latin typeface="+mn-lt"/>
              </a:rPr>
              <a:t>Gianni L, et al. </a:t>
            </a:r>
            <a:r>
              <a:rPr lang="en-US" sz="1100" b="0" i="1" dirty="0">
                <a:solidFill>
                  <a:schemeClr val="tx1"/>
                </a:solidFill>
                <a:latin typeface="+mn-lt"/>
              </a:rPr>
              <a:t>Lancet Oncol</a:t>
            </a:r>
            <a:r>
              <a:rPr lang="en-US" sz="1100" b="0" dirty="0">
                <a:solidFill>
                  <a:schemeClr val="tx1"/>
                </a:solidFill>
                <a:latin typeface="+mn-lt"/>
              </a:rPr>
              <a:t>. 2012;13(1):25-32.</a:t>
            </a:r>
          </a:p>
          <a:p>
            <a:pPr marL="342900" indent="-342900" eaLnBrk="1" hangingPunct="1">
              <a:buAutoNum type="arabicPeriod"/>
            </a:pPr>
            <a:r>
              <a:rPr lang="en-US" sz="1100" b="0" dirty="0" err="1">
                <a:solidFill>
                  <a:schemeClr val="tx1"/>
                </a:solidFill>
                <a:latin typeface="+mn-lt"/>
              </a:rPr>
              <a:t>Schneeweiss</a:t>
            </a:r>
            <a:r>
              <a:rPr lang="en-US" sz="1100" b="0" dirty="0">
                <a:solidFill>
                  <a:schemeClr val="tx1"/>
                </a:solidFill>
                <a:latin typeface="+mn-lt"/>
              </a:rPr>
              <a:t> A, et al. </a:t>
            </a:r>
            <a:r>
              <a:rPr lang="en-US" sz="1100" b="0" i="1" dirty="0">
                <a:solidFill>
                  <a:schemeClr val="tx1"/>
                </a:solidFill>
                <a:latin typeface="+mn-lt"/>
              </a:rPr>
              <a:t>Ann Oncol</a:t>
            </a:r>
            <a:r>
              <a:rPr lang="en-US" sz="1100" b="0" dirty="0">
                <a:solidFill>
                  <a:schemeClr val="tx1"/>
                </a:solidFill>
                <a:latin typeface="+mn-lt"/>
              </a:rPr>
              <a:t>. 2013;24(9):2278-84. </a:t>
            </a:r>
          </a:p>
        </p:txBody>
      </p:sp>
      <p:sp>
        <p:nvSpPr>
          <p:cNvPr id="5" name="Rectangle 4">
            <a:extLst>
              <a:ext uri="{FF2B5EF4-FFF2-40B4-BE49-F238E27FC236}">
                <a16:creationId xmlns:a16="http://schemas.microsoft.com/office/drawing/2014/main" id="{9676D19F-D04E-1D73-F04D-4BEEA871A800}"/>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6" name="Picture 5">
            <a:extLst>
              <a:ext uri="{FF2B5EF4-FFF2-40B4-BE49-F238E27FC236}">
                <a16:creationId xmlns:a16="http://schemas.microsoft.com/office/drawing/2014/main" id="{DFD62CF4-2CED-F806-B617-94EEB3EFD9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EAF40BC5-1D8F-43C2-EF6C-B9A4363F8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2BE2E930-45C2-980F-6DCD-139403B59DCA}"/>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15285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28" name="Title 1"/>
          <p:cNvSpPr>
            <a:spLocks noGrp="1"/>
          </p:cNvSpPr>
          <p:nvPr>
            <p:ph type="title"/>
          </p:nvPr>
        </p:nvSpPr>
        <p:spPr>
          <a:xfrm>
            <a:off x="270875" y="188675"/>
            <a:ext cx="8599281" cy="421365"/>
          </a:xfrm>
        </p:spPr>
        <p:txBody>
          <a:bodyPr/>
          <a:lstStyle/>
          <a:p>
            <a:pPr algn="ctr" eaLnBrk="1" hangingPunct="1"/>
            <a:r>
              <a:rPr lang="en-AU" altLang="en-US" sz="1800" dirty="0">
                <a:solidFill>
                  <a:srgbClr val="002060"/>
                </a:solidFill>
                <a:latin typeface="Arial" panose="020B0604020202020204" pitchFamily="34" charset="0"/>
                <a:cs typeface="Arial" panose="020B0604020202020204" pitchFamily="34" charset="0"/>
              </a:rPr>
              <a:t>Can we increase the efficacy of adjuvant trastuzumab? APHINITY Trial</a:t>
            </a:r>
            <a:endParaRPr lang="en-AU" altLang="en-US" sz="1800" i="1" dirty="0">
              <a:solidFill>
                <a:srgbClr val="002060"/>
              </a:solidFill>
              <a:latin typeface="Arial" panose="020B0604020202020204" pitchFamily="34" charset="0"/>
              <a:cs typeface="Arial" panose="020B0604020202020204" pitchFamily="34" charset="0"/>
            </a:endParaRPr>
          </a:p>
        </p:txBody>
      </p:sp>
      <p:sp>
        <p:nvSpPr>
          <p:cNvPr id="355" name="Rectangle 5"/>
          <p:cNvSpPr>
            <a:spLocks noChangeArrowheads="1"/>
          </p:cNvSpPr>
          <p:nvPr/>
        </p:nvSpPr>
        <p:spPr bwMode="auto">
          <a:xfrm>
            <a:off x="6077833" y="4662437"/>
            <a:ext cx="29643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AU" alt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Adapted from von Minckwitz G, et al. NEJM 2017</a:t>
            </a:r>
          </a:p>
          <a:p>
            <a:pPr marL="0" marR="0" lvl="0" indent="0" algn="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AU" alt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Slide courtesy of Javier Cortes</a:t>
            </a:r>
          </a:p>
        </p:txBody>
      </p:sp>
      <p:pic>
        <p:nvPicPr>
          <p:cNvPr id="5" name="Imagen 4">
            <a:extLst>
              <a:ext uri="{FF2B5EF4-FFF2-40B4-BE49-F238E27FC236}">
                <a16:creationId xmlns:a16="http://schemas.microsoft.com/office/drawing/2014/main" id="{7E279DC2-B4FA-AD01-CBD2-2CA61D869ADB}"/>
              </a:ext>
            </a:extLst>
          </p:cNvPr>
          <p:cNvPicPr>
            <a:picLocks noChangeAspect="1"/>
          </p:cNvPicPr>
          <p:nvPr/>
        </p:nvPicPr>
        <p:blipFill>
          <a:blip r:embed="rId3"/>
          <a:stretch>
            <a:fillRect/>
          </a:stretch>
        </p:blipFill>
        <p:spPr>
          <a:xfrm>
            <a:off x="462940" y="610040"/>
            <a:ext cx="8218120" cy="1682642"/>
          </a:xfrm>
          <a:prstGeom prst="rect">
            <a:avLst/>
          </a:prstGeom>
        </p:spPr>
      </p:pic>
      <p:sp>
        <p:nvSpPr>
          <p:cNvPr id="38" name="CuadroTexto 37">
            <a:extLst>
              <a:ext uri="{FF2B5EF4-FFF2-40B4-BE49-F238E27FC236}">
                <a16:creationId xmlns:a16="http://schemas.microsoft.com/office/drawing/2014/main" id="{4EB4069A-40ED-9643-3872-DCAF9AE29BE8}"/>
              </a:ext>
            </a:extLst>
          </p:cNvPr>
          <p:cNvSpPr txBox="1"/>
          <p:nvPr/>
        </p:nvSpPr>
        <p:spPr>
          <a:xfrm>
            <a:off x="133338" y="2433421"/>
            <a:ext cx="3915015" cy="1015663"/>
          </a:xfrm>
          <a:prstGeom prst="rect">
            <a:avLst/>
          </a:prstGeom>
          <a:noFill/>
        </p:spPr>
        <p:txBody>
          <a:bodyPr wrap="square">
            <a:spAutoFit/>
          </a:bodyPr>
          <a:lstStyle/>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AU" sz="11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Primary endpoint: </a:t>
            </a:r>
            <a:r>
              <a:rPr kumimoji="0" lang="en-AU"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IDFS (APHINITY definition differs from STEEP definition)</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AU" sz="11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Secondary endpoint: </a:t>
            </a:r>
            <a:r>
              <a:rPr kumimoji="0" lang="en-AU"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IDFS with 2</a:t>
            </a:r>
            <a:r>
              <a:rPr kumimoji="0" lang="en-AU" sz="1100" b="0" i="0" u="none" strike="noStrike" kern="1200" cap="none" spc="0" normalizeH="0" baseline="30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nd</a:t>
            </a:r>
            <a:r>
              <a:rPr kumimoji="0" lang="en-AU"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primary non-breast primary cancers included, DFS, OS, RFI, DRFI, safety, and </a:t>
            </a:r>
            <a:r>
              <a:rPr kumimoji="0" lang="en-AU" sz="11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HRQoL</a:t>
            </a:r>
            <a:endParaRPr kumimoji="0" lang="en-AU" sz="11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2" name="Imagen 11">
            <a:extLst>
              <a:ext uri="{FF2B5EF4-FFF2-40B4-BE49-F238E27FC236}">
                <a16:creationId xmlns:a16="http://schemas.microsoft.com/office/drawing/2014/main" id="{537D0BC5-0890-3D33-CA87-C76228C9E326}"/>
              </a:ext>
            </a:extLst>
          </p:cNvPr>
          <p:cNvPicPr>
            <a:picLocks noChangeAspect="1"/>
          </p:cNvPicPr>
          <p:nvPr/>
        </p:nvPicPr>
        <p:blipFill>
          <a:blip r:embed="rId4"/>
          <a:stretch>
            <a:fillRect/>
          </a:stretch>
        </p:blipFill>
        <p:spPr>
          <a:xfrm>
            <a:off x="4026433" y="2211135"/>
            <a:ext cx="4984229" cy="2467761"/>
          </a:xfrm>
          <a:prstGeom prst="rect">
            <a:avLst/>
          </a:prstGeom>
        </p:spPr>
      </p:pic>
      <p:graphicFrame>
        <p:nvGraphicFramePr>
          <p:cNvPr id="129" name="Tabla 20">
            <a:extLst>
              <a:ext uri="{FF2B5EF4-FFF2-40B4-BE49-F238E27FC236}">
                <a16:creationId xmlns:a16="http://schemas.microsoft.com/office/drawing/2014/main" id="{19915A07-AD59-5953-971F-60258330F032}"/>
              </a:ext>
            </a:extLst>
          </p:cNvPr>
          <p:cNvGraphicFramePr>
            <a:graphicFrameLocks noGrp="1"/>
          </p:cNvGraphicFramePr>
          <p:nvPr/>
        </p:nvGraphicFramePr>
        <p:xfrm>
          <a:off x="890989" y="3589823"/>
          <a:ext cx="2670108" cy="1341120"/>
        </p:xfrm>
        <a:graphic>
          <a:graphicData uri="http://schemas.openxmlformats.org/drawingml/2006/table">
            <a:tbl>
              <a:tblPr firstRow="1" bandRow="1">
                <a:tableStyleId>{B301B821-A1FF-4177-AEE7-76D212191A09}</a:tableStyleId>
              </a:tblPr>
              <a:tblGrid>
                <a:gridCol w="1803788">
                  <a:extLst>
                    <a:ext uri="{9D8B030D-6E8A-4147-A177-3AD203B41FA5}">
                      <a16:colId xmlns:a16="http://schemas.microsoft.com/office/drawing/2014/main" val="408644006"/>
                    </a:ext>
                  </a:extLst>
                </a:gridCol>
                <a:gridCol w="866320">
                  <a:extLst>
                    <a:ext uri="{9D8B030D-6E8A-4147-A177-3AD203B41FA5}">
                      <a16:colId xmlns:a16="http://schemas.microsoft.com/office/drawing/2014/main" val="2979888701"/>
                    </a:ext>
                  </a:extLst>
                </a:gridCol>
              </a:tblGrid>
              <a:tr h="327359">
                <a:tc gridSpan="2">
                  <a:txBody>
                    <a:bodyPr/>
                    <a:lstStyle/>
                    <a:p>
                      <a:pPr algn="ctr"/>
                      <a:r>
                        <a:rPr lang="en-AU" sz="1600" b="1" noProof="0" dirty="0"/>
                        <a:t>Node involvement</a:t>
                      </a:r>
                    </a:p>
                  </a:txBody>
                  <a:tcPr/>
                </a:tc>
                <a:tc hMerge="1">
                  <a:txBody>
                    <a:bodyPr/>
                    <a:lstStyle/>
                    <a:p>
                      <a:endParaRPr lang="es-ES" dirty="0"/>
                    </a:p>
                  </a:txBody>
                  <a:tcPr/>
                </a:tc>
                <a:extLst>
                  <a:ext uri="{0D108BD9-81ED-4DB2-BD59-A6C34878D82A}">
                    <a16:rowId xmlns:a16="http://schemas.microsoft.com/office/drawing/2014/main" val="3670345717"/>
                  </a:ext>
                </a:extLst>
              </a:tr>
              <a:tr h="327359">
                <a:tc>
                  <a:txBody>
                    <a:bodyPr/>
                    <a:lstStyle/>
                    <a:p>
                      <a:r>
                        <a:rPr lang="en-AU" sz="1600" b="1" noProof="0"/>
                        <a:t>Node negative</a:t>
                      </a:r>
                    </a:p>
                  </a:txBody>
                  <a:tcPr/>
                </a:tc>
                <a:tc>
                  <a:txBody>
                    <a:bodyPr/>
                    <a:lstStyle/>
                    <a:p>
                      <a:r>
                        <a:rPr lang="en-AU" sz="1600" b="1" noProof="0"/>
                        <a:t>38%</a:t>
                      </a:r>
                    </a:p>
                  </a:txBody>
                  <a:tcPr/>
                </a:tc>
                <a:extLst>
                  <a:ext uri="{0D108BD9-81ED-4DB2-BD59-A6C34878D82A}">
                    <a16:rowId xmlns:a16="http://schemas.microsoft.com/office/drawing/2014/main" val="368933999"/>
                  </a:ext>
                </a:extLst>
              </a:tr>
              <a:tr h="327359">
                <a:tc>
                  <a:txBody>
                    <a:bodyPr/>
                    <a:lstStyle/>
                    <a:p>
                      <a:r>
                        <a:rPr lang="en-AU" sz="1600" b="1" noProof="0"/>
                        <a:t>1-3 nodes</a:t>
                      </a:r>
                    </a:p>
                  </a:txBody>
                  <a:tcPr/>
                </a:tc>
                <a:tc>
                  <a:txBody>
                    <a:bodyPr/>
                    <a:lstStyle/>
                    <a:p>
                      <a:r>
                        <a:rPr lang="en-AU" sz="1600" b="1" noProof="0"/>
                        <a:t>37%</a:t>
                      </a:r>
                    </a:p>
                  </a:txBody>
                  <a:tcPr/>
                </a:tc>
                <a:extLst>
                  <a:ext uri="{0D108BD9-81ED-4DB2-BD59-A6C34878D82A}">
                    <a16:rowId xmlns:a16="http://schemas.microsoft.com/office/drawing/2014/main" val="1200979655"/>
                  </a:ext>
                </a:extLst>
              </a:tr>
              <a:tr h="327359">
                <a:tc>
                  <a:txBody>
                    <a:bodyPr/>
                    <a:lstStyle/>
                    <a:p>
                      <a:r>
                        <a:rPr lang="en-AU" sz="1600" b="1" noProof="0"/>
                        <a:t>≥4 nodes</a:t>
                      </a:r>
                    </a:p>
                  </a:txBody>
                  <a:tcPr/>
                </a:tc>
                <a:tc>
                  <a:txBody>
                    <a:bodyPr/>
                    <a:lstStyle/>
                    <a:p>
                      <a:r>
                        <a:rPr lang="en-AU" sz="1600" b="1" noProof="0" dirty="0"/>
                        <a:t>25%</a:t>
                      </a:r>
                    </a:p>
                  </a:txBody>
                  <a:tcPr/>
                </a:tc>
                <a:extLst>
                  <a:ext uri="{0D108BD9-81ED-4DB2-BD59-A6C34878D82A}">
                    <a16:rowId xmlns:a16="http://schemas.microsoft.com/office/drawing/2014/main" val="516017283"/>
                  </a:ext>
                </a:extLst>
              </a:tr>
            </a:tbl>
          </a:graphicData>
        </a:graphic>
      </p:graphicFrame>
    </p:spTree>
    <p:extLst>
      <p:ext uri="{BB962C8B-B14F-4D97-AF65-F5344CB8AC3E}">
        <p14:creationId xmlns:p14="http://schemas.microsoft.com/office/powerpoint/2010/main" val="172837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9898BB-D6C2-24AB-4CEE-51E786CF4DA6}"/>
            </a:ext>
          </a:extLst>
        </p:cNvPr>
        <p:cNvGrpSpPr/>
        <p:nvPr/>
      </p:nvGrpSpPr>
      <p:grpSpPr>
        <a:xfrm>
          <a:off x="0" y="0"/>
          <a:ext cx="0" cy="0"/>
          <a:chOff x="0" y="0"/>
          <a:chExt cx="0" cy="0"/>
        </a:xfrm>
      </p:grpSpPr>
      <p:graphicFrame>
        <p:nvGraphicFramePr>
          <p:cNvPr id="3" name="Table 21">
            <a:extLst>
              <a:ext uri="{FF2B5EF4-FFF2-40B4-BE49-F238E27FC236}">
                <a16:creationId xmlns:a16="http://schemas.microsoft.com/office/drawing/2014/main" id="{E732FB84-C948-7560-B09D-053AEB2E829D}"/>
              </a:ext>
            </a:extLst>
          </p:cNvPr>
          <p:cNvGraphicFramePr>
            <a:graphicFrameLocks noGrp="1"/>
          </p:cNvGraphicFramePr>
          <p:nvPr/>
        </p:nvGraphicFramePr>
        <p:xfrm>
          <a:off x="452438" y="3699319"/>
          <a:ext cx="7988400" cy="540000"/>
        </p:xfrm>
        <a:graphic>
          <a:graphicData uri="http://schemas.openxmlformats.org/drawingml/2006/table">
            <a:tbl>
              <a:tblPr>
                <a:tableStyleId>{D27102A9-8310-4765-A935-A1911B00CA55}</a:tableStyleId>
              </a:tblPr>
              <a:tblGrid>
                <a:gridCol w="540000">
                  <a:extLst>
                    <a:ext uri="{9D8B030D-6E8A-4147-A177-3AD203B41FA5}">
                      <a16:colId xmlns:a16="http://schemas.microsoft.com/office/drawing/2014/main" val="411246170"/>
                    </a:ext>
                  </a:extLst>
                </a:gridCol>
                <a:gridCol w="450000">
                  <a:extLst>
                    <a:ext uri="{9D8B030D-6E8A-4147-A177-3AD203B41FA5}">
                      <a16:colId xmlns:a16="http://schemas.microsoft.com/office/drawing/2014/main" val="2915617683"/>
                    </a:ext>
                  </a:extLst>
                </a:gridCol>
                <a:gridCol w="583200">
                  <a:extLst>
                    <a:ext uri="{9D8B030D-6E8A-4147-A177-3AD203B41FA5}">
                      <a16:colId xmlns:a16="http://schemas.microsoft.com/office/drawing/2014/main" val="325121460"/>
                    </a:ext>
                  </a:extLst>
                </a:gridCol>
                <a:gridCol w="583200">
                  <a:extLst>
                    <a:ext uri="{9D8B030D-6E8A-4147-A177-3AD203B41FA5}">
                      <a16:colId xmlns:a16="http://schemas.microsoft.com/office/drawing/2014/main" val="3138008861"/>
                    </a:ext>
                  </a:extLst>
                </a:gridCol>
                <a:gridCol w="583200">
                  <a:extLst>
                    <a:ext uri="{9D8B030D-6E8A-4147-A177-3AD203B41FA5}">
                      <a16:colId xmlns:a16="http://schemas.microsoft.com/office/drawing/2014/main" val="101498593"/>
                    </a:ext>
                  </a:extLst>
                </a:gridCol>
                <a:gridCol w="583200">
                  <a:extLst>
                    <a:ext uri="{9D8B030D-6E8A-4147-A177-3AD203B41FA5}">
                      <a16:colId xmlns:a16="http://schemas.microsoft.com/office/drawing/2014/main" val="1123672838"/>
                    </a:ext>
                  </a:extLst>
                </a:gridCol>
                <a:gridCol w="583200">
                  <a:extLst>
                    <a:ext uri="{9D8B030D-6E8A-4147-A177-3AD203B41FA5}">
                      <a16:colId xmlns:a16="http://schemas.microsoft.com/office/drawing/2014/main" val="1133748908"/>
                    </a:ext>
                  </a:extLst>
                </a:gridCol>
                <a:gridCol w="583200">
                  <a:extLst>
                    <a:ext uri="{9D8B030D-6E8A-4147-A177-3AD203B41FA5}">
                      <a16:colId xmlns:a16="http://schemas.microsoft.com/office/drawing/2014/main" val="716025834"/>
                    </a:ext>
                  </a:extLst>
                </a:gridCol>
                <a:gridCol w="583200">
                  <a:extLst>
                    <a:ext uri="{9D8B030D-6E8A-4147-A177-3AD203B41FA5}">
                      <a16:colId xmlns:a16="http://schemas.microsoft.com/office/drawing/2014/main" val="3188380575"/>
                    </a:ext>
                  </a:extLst>
                </a:gridCol>
                <a:gridCol w="583200">
                  <a:extLst>
                    <a:ext uri="{9D8B030D-6E8A-4147-A177-3AD203B41FA5}">
                      <a16:colId xmlns:a16="http://schemas.microsoft.com/office/drawing/2014/main" val="3282025491"/>
                    </a:ext>
                  </a:extLst>
                </a:gridCol>
                <a:gridCol w="583200">
                  <a:extLst>
                    <a:ext uri="{9D8B030D-6E8A-4147-A177-3AD203B41FA5}">
                      <a16:colId xmlns:a16="http://schemas.microsoft.com/office/drawing/2014/main" val="2096289094"/>
                    </a:ext>
                  </a:extLst>
                </a:gridCol>
                <a:gridCol w="583200">
                  <a:extLst>
                    <a:ext uri="{9D8B030D-6E8A-4147-A177-3AD203B41FA5}">
                      <a16:colId xmlns:a16="http://schemas.microsoft.com/office/drawing/2014/main" val="2797778910"/>
                    </a:ext>
                  </a:extLst>
                </a:gridCol>
                <a:gridCol w="583200">
                  <a:extLst>
                    <a:ext uri="{9D8B030D-6E8A-4147-A177-3AD203B41FA5}">
                      <a16:colId xmlns:a16="http://schemas.microsoft.com/office/drawing/2014/main" val="3859989881"/>
                    </a:ext>
                  </a:extLst>
                </a:gridCol>
                <a:gridCol w="583200">
                  <a:extLst>
                    <a:ext uri="{9D8B030D-6E8A-4147-A177-3AD203B41FA5}">
                      <a16:colId xmlns:a16="http://schemas.microsoft.com/office/drawing/2014/main" val="520741085"/>
                    </a:ext>
                  </a:extLst>
                </a:gridCol>
              </a:tblGrid>
              <a:tr h="180000">
                <a:tc gridSpan="3">
                  <a:txBody>
                    <a:bodyPr/>
                    <a:lstStyle/>
                    <a:p>
                      <a:pPr algn="l"/>
                      <a:r>
                        <a:rPr lang="en-GB" sz="800" b="1" i="0" u="none" strike="noStrike" kern="1200" baseline="0" dirty="0">
                          <a:solidFill>
                            <a:schemeClr val="accent1"/>
                          </a:solidFill>
                          <a:latin typeface="+mn-lt"/>
                          <a:ea typeface="+mn-ea"/>
                          <a:cs typeface="+mn-cs"/>
                        </a:rPr>
                        <a:t>No. of patients at risk</a:t>
                      </a:r>
                      <a:endParaRPr lang="en-GB" sz="800" b="1"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dirty="0">
                        <a:solidFill>
                          <a:schemeClr val="tx1"/>
                        </a:solidFill>
                      </a:endParaRPr>
                    </a:p>
                  </a:txBody>
                  <a:tcPr marL="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GB" sz="10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GB" sz="800"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49461180"/>
                  </a:ext>
                </a:extLst>
              </a:tr>
              <a:tr h="180000">
                <a:tc>
                  <a:txBody>
                    <a:bodyPr/>
                    <a:lstStyle/>
                    <a:p>
                      <a:pPr algn="r"/>
                      <a:endParaRPr lang="en-GB" sz="800" b="1"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2400</a:t>
                      </a:r>
                    </a:p>
                  </a:txBody>
                  <a:tcPr marL="0" marR="144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2277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2198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2123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2056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1995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1957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1894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1821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1746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1646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1351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FF0000"/>
                          </a:solidFill>
                        </a:rPr>
                        <a:t>424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500304"/>
                  </a:ext>
                </a:extLst>
              </a:tr>
              <a:tr h="180000">
                <a:tc>
                  <a:txBody>
                    <a:bodyPr/>
                    <a:lstStyle/>
                    <a:p>
                      <a:pPr algn="r"/>
                      <a:endParaRPr lang="en-GB" sz="800" b="1" dirty="0">
                        <a:solidFill>
                          <a:schemeClr val="accent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2404</a:t>
                      </a:r>
                    </a:p>
                  </a:txBody>
                  <a:tcPr marL="0" marR="144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2312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2215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2135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2044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1986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1909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1842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1785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1704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1589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1327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800" dirty="0">
                          <a:solidFill>
                            <a:srgbClr val="0000FF"/>
                          </a:solidFill>
                        </a:rPr>
                        <a:t>415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11365048"/>
                  </a:ext>
                </a:extLst>
              </a:tr>
            </a:tbl>
          </a:graphicData>
        </a:graphic>
      </p:graphicFrame>
      <p:sp>
        <p:nvSpPr>
          <p:cNvPr id="14" name="Rectangle: Rounded Corners 13">
            <a:extLst>
              <a:ext uri="{FF2B5EF4-FFF2-40B4-BE49-F238E27FC236}">
                <a16:creationId xmlns:a16="http://schemas.microsoft.com/office/drawing/2014/main" id="{783F6DED-386A-4660-08E0-9DEF2D51EE1A}"/>
              </a:ext>
            </a:extLst>
          </p:cNvPr>
          <p:cNvSpPr/>
          <p:nvPr/>
        </p:nvSpPr>
        <p:spPr>
          <a:xfrm>
            <a:off x="356019" y="1065540"/>
            <a:ext cx="8431961" cy="3257078"/>
          </a:xfrm>
          <a:prstGeom prst="roundRect">
            <a:avLst>
              <a:gd name="adj" fmla="val 6917"/>
            </a:avLst>
          </a:prstGeom>
          <a:ln>
            <a:solidFill>
              <a:schemeClr val="tx1"/>
            </a:solidFill>
          </a:ln>
        </p:spPr>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sp>
        <p:nvSpPr>
          <p:cNvPr id="5" name="Title 4">
            <a:extLst>
              <a:ext uri="{FF2B5EF4-FFF2-40B4-BE49-F238E27FC236}">
                <a16:creationId xmlns:a16="http://schemas.microsoft.com/office/drawing/2014/main" id="{067FB93D-F652-7FF8-1DC5-4A4E12D4E025}"/>
              </a:ext>
            </a:extLst>
          </p:cNvPr>
          <p:cNvSpPr>
            <a:spLocks noGrp="1"/>
          </p:cNvSpPr>
          <p:nvPr>
            <p:ph type="ctrTitle"/>
          </p:nvPr>
        </p:nvSpPr>
        <p:spPr/>
        <p:txBody>
          <a:bodyPr/>
          <a:lstStyle/>
          <a:p>
            <a:r>
              <a:rPr lang="en-US" sz="1800" dirty="0"/>
              <a:t>APHINITY UPDATED descriptive IDFS Analysis at 11.3 years’ Median FOLLOW-UP </a:t>
            </a:r>
            <a:br>
              <a:rPr lang="en-US" sz="1800" dirty="0"/>
            </a:br>
            <a:r>
              <a:rPr lang="en-US" sz="1800" dirty="0"/>
              <a:t>by Treatment Regimen (ITT Population)</a:t>
            </a:r>
            <a:endParaRPr lang="en-US" sz="1800" baseline="30000" dirty="0"/>
          </a:p>
        </p:txBody>
      </p:sp>
      <p:sp>
        <p:nvSpPr>
          <p:cNvPr id="8" name="Text Placeholder 7">
            <a:extLst>
              <a:ext uri="{FF2B5EF4-FFF2-40B4-BE49-F238E27FC236}">
                <a16:creationId xmlns:a16="http://schemas.microsoft.com/office/drawing/2014/main" id="{81BEBAFD-B0C7-20FA-869F-49C8235789B7}"/>
              </a:ext>
            </a:extLst>
          </p:cNvPr>
          <p:cNvSpPr>
            <a:spLocks noGrp="1"/>
          </p:cNvSpPr>
          <p:nvPr>
            <p:ph type="body" idx="13"/>
          </p:nvPr>
        </p:nvSpPr>
        <p:spPr>
          <a:xfrm>
            <a:off x="7388460" y="4932111"/>
            <a:ext cx="2799039" cy="176972"/>
          </a:xfrm>
        </p:spPr>
        <p:txBody>
          <a:bodyPr/>
          <a:lstStyle/>
          <a:p>
            <a:r>
              <a:rPr lang="en-US" dirty="0"/>
              <a:t>Loibl S et al ESMO Breast 2025</a:t>
            </a:r>
          </a:p>
        </p:txBody>
      </p:sp>
      <p:sp>
        <p:nvSpPr>
          <p:cNvPr id="9" name="Text Placeholder 6">
            <a:extLst>
              <a:ext uri="{FF2B5EF4-FFF2-40B4-BE49-F238E27FC236}">
                <a16:creationId xmlns:a16="http://schemas.microsoft.com/office/drawing/2014/main" id="{14387AC7-8432-354E-3E76-76E6C759A382}"/>
              </a:ext>
            </a:extLst>
          </p:cNvPr>
          <p:cNvSpPr txBox="1">
            <a:spLocks/>
          </p:cNvSpPr>
          <p:nvPr/>
        </p:nvSpPr>
        <p:spPr>
          <a:xfrm>
            <a:off x="281171" y="4239635"/>
            <a:ext cx="8431961" cy="312515"/>
          </a:xfrm>
          <a:prstGeom prst="rect">
            <a:avLst/>
          </a:prstGeom>
        </p:spPr>
        <p:txBody>
          <a:bodyPr anchor="ctr">
            <a:noAutofit/>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1600" kern="1200" baseline="0">
                <a:solidFill>
                  <a:schemeClr val="tx1">
                    <a:lumMod val="75000"/>
                    <a:lumOff val="25000"/>
                  </a:schemeClr>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CI, confidence interval; HR, hazard ratio; IDFS, invasive disease-free survival; ITT, intention-to-treat.</a:t>
            </a:r>
          </a:p>
        </p:txBody>
      </p:sp>
      <p:grpSp>
        <p:nvGrpSpPr>
          <p:cNvPr id="107" name="Group 106">
            <a:extLst>
              <a:ext uri="{FF2B5EF4-FFF2-40B4-BE49-F238E27FC236}">
                <a16:creationId xmlns:a16="http://schemas.microsoft.com/office/drawing/2014/main" id="{1A98C479-206E-3AA0-AEA4-A464EF49BD07}"/>
              </a:ext>
            </a:extLst>
          </p:cNvPr>
          <p:cNvGrpSpPr/>
          <p:nvPr/>
        </p:nvGrpSpPr>
        <p:grpSpPr>
          <a:xfrm>
            <a:off x="2678210" y="1033709"/>
            <a:ext cx="403029" cy="641639"/>
            <a:chOff x="3040291" y="1471999"/>
            <a:chExt cx="403029" cy="641639"/>
          </a:xfrm>
        </p:grpSpPr>
        <p:sp>
          <p:nvSpPr>
            <p:cNvPr id="93" name="Rectangle 92">
              <a:extLst>
                <a:ext uri="{FF2B5EF4-FFF2-40B4-BE49-F238E27FC236}">
                  <a16:creationId xmlns:a16="http://schemas.microsoft.com/office/drawing/2014/main" id="{551ECA77-6F42-FEDA-4D47-BDC828A07E07}"/>
                </a:ext>
              </a:extLst>
            </p:cNvPr>
            <p:cNvSpPr/>
            <p:nvPr/>
          </p:nvSpPr>
          <p:spPr>
            <a:xfrm>
              <a:off x="3040291" y="1471999"/>
              <a:ext cx="403029" cy="195814"/>
            </a:xfrm>
            <a:prstGeom prst="rect">
              <a:avLst/>
            </a:prstGeom>
            <a:noFill/>
            <a:ln>
              <a:noFill/>
            </a:ln>
          </p:spPr>
          <p:txBody>
            <a:bodyPr wrap="square" lIns="0" tIns="36000" rIns="0" bIns="36000"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3 years</a:t>
              </a:r>
              <a:endParaRPr kumimoji="0" lang="en-GB"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endParaRPr>
            </a:p>
          </p:txBody>
        </p:sp>
        <p:sp>
          <p:nvSpPr>
            <p:cNvPr id="94" name="Rectangle 93">
              <a:extLst>
                <a:ext uri="{FF2B5EF4-FFF2-40B4-BE49-F238E27FC236}">
                  <a16:creationId xmlns:a16="http://schemas.microsoft.com/office/drawing/2014/main" id="{2B080476-9CBC-BD39-F14A-195A41A431F9}"/>
                </a:ext>
              </a:extLst>
            </p:cNvPr>
            <p:cNvSpPr/>
            <p:nvPr/>
          </p:nvSpPr>
          <p:spPr>
            <a:xfrm>
              <a:off x="3061805" y="1648763"/>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94.1%</a:t>
              </a:r>
            </a:p>
          </p:txBody>
        </p:sp>
        <p:sp>
          <p:nvSpPr>
            <p:cNvPr id="95" name="Rectangle 94">
              <a:extLst>
                <a:ext uri="{FF2B5EF4-FFF2-40B4-BE49-F238E27FC236}">
                  <a16:creationId xmlns:a16="http://schemas.microsoft.com/office/drawing/2014/main" id="{7A7449A9-213F-F7DC-DF1A-24CEE00E9F10}"/>
                </a:ext>
              </a:extLst>
            </p:cNvPr>
            <p:cNvSpPr/>
            <p:nvPr/>
          </p:nvSpPr>
          <p:spPr>
            <a:xfrm>
              <a:off x="3061805" y="1933638"/>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rPr>
                <a:t>93.2%</a:t>
              </a:r>
            </a:p>
          </p:txBody>
        </p:sp>
      </p:grpSp>
      <p:grpSp>
        <p:nvGrpSpPr>
          <p:cNvPr id="108" name="Group 107">
            <a:extLst>
              <a:ext uri="{FF2B5EF4-FFF2-40B4-BE49-F238E27FC236}">
                <a16:creationId xmlns:a16="http://schemas.microsoft.com/office/drawing/2014/main" id="{ACCF6C4E-F435-BB7A-075E-54108E353230}"/>
              </a:ext>
            </a:extLst>
          </p:cNvPr>
          <p:cNvGrpSpPr/>
          <p:nvPr/>
        </p:nvGrpSpPr>
        <p:grpSpPr>
          <a:xfrm>
            <a:off x="6786419" y="1170148"/>
            <a:ext cx="403029" cy="695614"/>
            <a:chOff x="7944188" y="1452949"/>
            <a:chExt cx="403029" cy="695614"/>
          </a:xfrm>
        </p:grpSpPr>
        <p:sp>
          <p:nvSpPr>
            <p:cNvPr id="84" name="Rectangle 83">
              <a:extLst>
                <a:ext uri="{FF2B5EF4-FFF2-40B4-BE49-F238E27FC236}">
                  <a16:creationId xmlns:a16="http://schemas.microsoft.com/office/drawing/2014/main" id="{F98FDE68-A905-D254-E376-7F6A0DAE6262}"/>
                </a:ext>
              </a:extLst>
            </p:cNvPr>
            <p:cNvSpPr/>
            <p:nvPr/>
          </p:nvSpPr>
          <p:spPr>
            <a:xfrm>
              <a:off x="7944188" y="1452949"/>
              <a:ext cx="403029" cy="195814"/>
            </a:xfrm>
            <a:prstGeom prst="rect">
              <a:avLst/>
            </a:prstGeom>
            <a:noFill/>
            <a:ln>
              <a:noFill/>
            </a:ln>
          </p:spPr>
          <p:txBody>
            <a:bodyPr wrap="square" lIns="0" tIns="36000" rIns="0" bIns="36000"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10 years</a:t>
              </a:r>
              <a:endParaRPr kumimoji="0" lang="en-GB"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endParaRPr>
            </a:p>
          </p:txBody>
        </p:sp>
        <p:sp>
          <p:nvSpPr>
            <p:cNvPr id="85" name="Rectangle 84">
              <a:extLst>
                <a:ext uri="{FF2B5EF4-FFF2-40B4-BE49-F238E27FC236}">
                  <a16:creationId xmlns:a16="http://schemas.microsoft.com/office/drawing/2014/main" id="{11C2645F-7451-5648-4584-30DBCD0BAEF7}"/>
                </a:ext>
              </a:extLst>
            </p:cNvPr>
            <p:cNvSpPr/>
            <p:nvPr/>
          </p:nvSpPr>
          <p:spPr>
            <a:xfrm>
              <a:off x="7965702" y="1648763"/>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87.2%</a:t>
              </a:r>
              <a:endParaRPr kumimoji="0" lang="en-GB" sz="800" b="1"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endParaRPr>
            </a:p>
          </p:txBody>
        </p:sp>
        <p:sp>
          <p:nvSpPr>
            <p:cNvPr id="86" name="Rectangle 85">
              <a:extLst>
                <a:ext uri="{FF2B5EF4-FFF2-40B4-BE49-F238E27FC236}">
                  <a16:creationId xmlns:a16="http://schemas.microsoft.com/office/drawing/2014/main" id="{E3043B20-15DE-7763-ADC1-212A89907192}"/>
                </a:ext>
              </a:extLst>
            </p:cNvPr>
            <p:cNvSpPr/>
            <p:nvPr/>
          </p:nvSpPr>
          <p:spPr>
            <a:xfrm>
              <a:off x="7965702" y="1968563"/>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rPr>
                <a:t>83.8%</a:t>
              </a:r>
              <a:endParaRPr kumimoji="0" lang="en-GB"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endParaRPr>
            </a:p>
          </p:txBody>
        </p:sp>
      </p:grpSp>
      <p:grpSp>
        <p:nvGrpSpPr>
          <p:cNvPr id="109" name="Group 108">
            <a:extLst>
              <a:ext uri="{FF2B5EF4-FFF2-40B4-BE49-F238E27FC236}">
                <a16:creationId xmlns:a16="http://schemas.microsoft.com/office/drawing/2014/main" id="{EE4A745F-7BCB-AFC2-B65C-AE59B1198EED}"/>
              </a:ext>
            </a:extLst>
          </p:cNvPr>
          <p:cNvGrpSpPr/>
          <p:nvPr/>
        </p:nvGrpSpPr>
        <p:grpSpPr>
          <a:xfrm>
            <a:off x="5615457" y="1128456"/>
            <a:ext cx="403029" cy="711489"/>
            <a:chOff x="6548880" y="1452949"/>
            <a:chExt cx="403029" cy="711489"/>
          </a:xfrm>
        </p:grpSpPr>
        <p:sp>
          <p:nvSpPr>
            <p:cNvPr id="87" name="Rectangle 86">
              <a:extLst>
                <a:ext uri="{FF2B5EF4-FFF2-40B4-BE49-F238E27FC236}">
                  <a16:creationId xmlns:a16="http://schemas.microsoft.com/office/drawing/2014/main" id="{32DB7BF0-1244-1B37-FEE3-16EBB57DE590}"/>
                </a:ext>
              </a:extLst>
            </p:cNvPr>
            <p:cNvSpPr/>
            <p:nvPr/>
          </p:nvSpPr>
          <p:spPr>
            <a:xfrm>
              <a:off x="6548880" y="1452949"/>
              <a:ext cx="403029" cy="195814"/>
            </a:xfrm>
            <a:prstGeom prst="rect">
              <a:avLst/>
            </a:prstGeom>
            <a:noFill/>
            <a:ln>
              <a:noFill/>
            </a:ln>
          </p:spPr>
          <p:txBody>
            <a:bodyPr wrap="square" lIns="0" tIns="36000" rIns="0" bIns="36000"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8 years</a:t>
              </a:r>
              <a:endParaRPr kumimoji="0" lang="en-GB"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endParaRPr>
            </a:p>
          </p:txBody>
        </p:sp>
        <p:sp>
          <p:nvSpPr>
            <p:cNvPr id="88" name="Rectangle 87">
              <a:extLst>
                <a:ext uri="{FF2B5EF4-FFF2-40B4-BE49-F238E27FC236}">
                  <a16:creationId xmlns:a16="http://schemas.microsoft.com/office/drawing/2014/main" id="{0CCE4A4C-B8BE-33DB-4DEF-2D10F5994220}"/>
                </a:ext>
              </a:extLst>
            </p:cNvPr>
            <p:cNvSpPr/>
            <p:nvPr/>
          </p:nvSpPr>
          <p:spPr>
            <a:xfrm>
              <a:off x="6570394" y="1648763"/>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88.5%</a:t>
              </a:r>
            </a:p>
          </p:txBody>
        </p:sp>
        <p:sp>
          <p:nvSpPr>
            <p:cNvPr id="89" name="Rectangle 88">
              <a:extLst>
                <a:ext uri="{FF2B5EF4-FFF2-40B4-BE49-F238E27FC236}">
                  <a16:creationId xmlns:a16="http://schemas.microsoft.com/office/drawing/2014/main" id="{8316B167-3E33-5E92-B308-116A02438FC2}"/>
                </a:ext>
              </a:extLst>
            </p:cNvPr>
            <p:cNvSpPr/>
            <p:nvPr/>
          </p:nvSpPr>
          <p:spPr>
            <a:xfrm>
              <a:off x="6570394" y="1984438"/>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rPr>
                <a:t>85.8%</a:t>
              </a:r>
            </a:p>
          </p:txBody>
        </p:sp>
      </p:grpSp>
      <p:grpSp>
        <p:nvGrpSpPr>
          <p:cNvPr id="111" name="Group 110">
            <a:extLst>
              <a:ext uri="{FF2B5EF4-FFF2-40B4-BE49-F238E27FC236}">
                <a16:creationId xmlns:a16="http://schemas.microsoft.com/office/drawing/2014/main" id="{4E10B508-99CA-F040-4276-EF5FACFF8698}"/>
              </a:ext>
            </a:extLst>
          </p:cNvPr>
          <p:cNvGrpSpPr/>
          <p:nvPr/>
        </p:nvGrpSpPr>
        <p:grpSpPr>
          <a:xfrm>
            <a:off x="4444496" y="1094263"/>
            <a:ext cx="403029" cy="689117"/>
            <a:chOff x="5143413" y="1452949"/>
            <a:chExt cx="403029" cy="689117"/>
          </a:xfrm>
        </p:grpSpPr>
        <p:sp>
          <p:nvSpPr>
            <p:cNvPr id="90" name="Rectangle 89">
              <a:extLst>
                <a:ext uri="{FF2B5EF4-FFF2-40B4-BE49-F238E27FC236}">
                  <a16:creationId xmlns:a16="http://schemas.microsoft.com/office/drawing/2014/main" id="{9025D655-63E6-5D69-360E-F89CC2ADBC6F}"/>
                </a:ext>
              </a:extLst>
            </p:cNvPr>
            <p:cNvSpPr/>
            <p:nvPr/>
          </p:nvSpPr>
          <p:spPr>
            <a:xfrm>
              <a:off x="5143413" y="1452949"/>
              <a:ext cx="403029" cy="195814"/>
            </a:xfrm>
            <a:prstGeom prst="rect">
              <a:avLst/>
            </a:prstGeom>
            <a:noFill/>
            <a:ln>
              <a:noFill/>
            </a:ln>
          </p:spPr>
          <p:txBody>
            <a:bodyPr wrap="square" lIns="0" tIns="36000" rIns="0" bIns="36000"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6 years</a:t>
              </a:r>
              <a:endParaRPr kumimoji="0" lang="en-GB"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endParaRPr>
            </a:p>
          </p:txBody>
        </p:sp>
        <p:sp>
          <p:nvSpPr>
            <p:cNvPr id="91" name="Rectangle 90">
              <a:extLst>
                <a:ext uri="{FF2B5EF4-FFF2-40B4-BE49-F238E27FC236}">
                  <a16:creationId xmlns:a16="http://schemas.microsoft.com/office/drawing/2014/main" id="{3BD78769-29E2-92A0-07B3-AA423F94976A}"/>
                </a:ext>
              </a:extLst>
            </p:cNvPr>
            <p:cNvSpPr/>
            <p:nvPr/>
          </p:nvSpPr>
          <p:spPr>
            <a:xfrm>
              <a:off x="5164927" y="1648763"/>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90.6%</a:t>
              </a:r>
            </a:p>
          </p:txBody>
        </p:sp>
        <p:sp>
          <p:nvSpPr>
            <p:cNvPr id="92" name="Rectangle 91">
              <a:extLst>
                <a:ext uri="{FF2B5EF4-FFF2-40B4-BE49-F238E27FC236}">
                  <a16:creationId xmlns:a16="http://schemas.microsoft.com/office/drawing/2014/main" id="{74814FC0-DED0-1A59-AE85-EE4EF797FD3F}"/>
                </a:ext>
              </a:extLst>
            </p:cNvPr>
            <p:cNvSpPr/>
            <p:nvPr/>
          </p:nvSpPr>
          <p:spPr>
            <a:xfrm>
              <a:off x="5164927" y="1962066"/>
              <a:ext cx="360000" cy="180000"/>
            </a:xfrm>
            <a:prstGeom prst="rect">
              <a:avLst/>
            </a:prstGeom>
            <a:noFill/>
            <a:ln>
              <a:noFill/>
            </a:ln>
          </p:spPr>
          <p:txBody>
            <a:bodyPr wrap="square" lIns="0" tIns="0" rIns="0" bIns="0"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mn-cs"/>
                </a:rPr>
                <a:t>87.8%</a:t>
              </a:r>
            </a:p>
          </p:txBody>
        </p:sp>
      </p:grpSp>
      <p:graphicFrame>
        <p:nvGraphicFramePr>
          <p:cNvPr id="2" name="Table 1">
            <a:extLst>
              <a:ext uri="{FF2B5EF4-FFF2-40B4-BE49-F238E27FC236}">
                <a16:creationId xmlns:a16="http://schemas.microsoft.com/office/drawing/2014/main" id="{335F4A4E-B9EF-C965-50BB-D080F66EE424}"/>
              </a:ext>
            </a:extLst>
          </p:cNvPr>
          <p:cNvGraphicFramePr>
            <a:graphicFrameLocks noGrp="1"/>
          </p:cNvGraphicFramePr>
          <p:nvPr/>
        </p:nvGraphicFramePr>
        <p:xfrm>
          <a:off x="1189843" y="2111807"/>
          <a:ext cx="2916000" cy="1314000"/>
        </p:xfrm>
        <a:graphic>
          <a:graphicData uri="http://schemas.openxmlformats.org/drawingml/2006/table">
            <a:tbl>
              <a:tblPr firstRow="1" bandRow="1">
                <a:effectLst/>
                <a:tableStyleId>{2D5ABB26-0587-4C30-8999-92F81FD0307C}</a:tableStyleId>
              </a:tblPr>
              <a:tblGrid>
                <a:gridCol w="1332000">
                  <a:extLst>
                    <a:ext uri="{9D8B030D-6E8A-4147-A177-3AD203B41FA5}">
                      <a16:colId xmlns:a16="http://schemas.microsoft.com/office/drawing/2014/main" val="2640309660"/>
                    </a:ext>
                  </a:extLst>
                </a:gridCol>
                <a:gridCol w="792000">
                  <a:extLst>
                    <a:ext uri="{9D8B030D-6E8A-4147-A177-3AD203B41FA5}">
                      <a16:colId xmlns:a16="http://schemas.microsoft.com/office/drawing/2014/main" val="1174448059"/>
                    </a:ext>
                  </a:extLst>
                </a:gridCol>
                <a:gridCol w="792000">
                  <a:extLst>
                    <a:ext uri="{9D8B030D-6E8A-4147-A177-3AD203B41FA5}">
                      <a16:colId xmlns:a16="http://schemas.microsoft.com/office/drawing/2014/main" val="1081234050"/>
                    </a:ext>
                  </a:extLst>
                </a:gridCol>
              </a:tblGrid>
              <a:tr h="324000">
                <a:tc>
                  <a:txBody>
                    <a:bodyPr/>
                    <a:lstStyle/>
                    <a:p>
                      <a:endParaRPr lang="en-GB" sz="800" dirty="0">
                        <a:solidFill>
                          <a:schemeClr val="tx1"/>
                        </a:solidFill>
                      </a:endParaRPr>
                    </a:p>
                  </a:txBody>
                  <a:tcPr marL="72000" marR="72000" marT="36000" marB="36000" anchor="ctr">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a:txBody>
                    <a:bodyPr/>
                    <a:lstStyle/>
                    <a:p>
                      <a:pPr algn="ctr"/>
                      <a:r>
                        <a:rPr lang="en-US" sz="800" b="1" dirty="0" err="1">
                          <a:solidFill>
                            <a:schemeClr val="bg1"/>
                          </a:solidFill>
                        </a:rPr>
                        <a:t>Pertuzumab</a:t>
                      </a:r>
                      <a:r>
                        <a:rPr lang="en-US" sz="800" b="1" dirty="0">
                          <a:solidFill>
                            <a:schemeClr val="bg1"/>
                          </a:solidFill>
                        </a:rPr>
                        <a:t> </a:t>
                      </a:r>
                      <a:br>
                        <a:rPr lang="en-US" sz="800" b="1" dirty="0">
                          <a:solidFill>
                            <a:schemeClr val="bg1"/>
                          </a:solidFill>
                        </a:rPr>
                      </a:br>
                      <a:r>
                        <a:rPr lang="en-US" sz="800" b="1" dirty="0">
                          <a:solidFill>
                            <a:schemeClr val="bg1"/>
                          </a:solidFill>
                        </a:rPr>
                        <a:t>(n = 2400)</a:t>
                      </a:r>
                      <a:endParaRPr lang="en-GB" sz="800" b="1" dirty="0">
                        <a:solidFill>
                          <a:schemeClr val="bg1"/>
                        </a:solidFill>
                      </a:endParaRPr>
                    </a:p>
                  </a:txBody>
                  <a:tcPr marL="72000" marR="72000" marT="36000" marB="36000" anchor="ctr">
                    <a:lnB w="6350" cap="flat" cmpd="sng" algn="ctr">
                      <a:solidFill>
                        <a:schemeClr val="accent1">
                          <a:lumMod val="100000"/>
                        </a:schemeClr>
                      </a:solidFill>
                      <a:prstDash val="solid"/>
                      <a:round/>
                      <a:headEnd type="none" w="med" len="med"/>
                      <a:tailEnd type="none" w="med" len="med"/>
                    </a:lnB>
                    <a:solidFill>
                      <a:srgbClr val="FF0000"/>
                    </a:solidFill>
                  </a:tcPr>
                </a:tc>
                <a:tc>
                  <a:txBody>
                    <a:bodyPr/>
                    <a:lstStyle/>
                    <a:p>
                      <a:pPr algn="ctr"/>
                      <a:r>
                        <a:rPr lang="en-US" sz="800" b="1" dirty="0">
                          <a:solidFill>
                            <a:schemeClr val="bg1"/>
                          </a:solidFill>
                        </a:rPr>
                        <a:t>Placebo </a:t>
                      </a:r>
                      <a:br>
                        <a:rPr lang="en-US" sz="800" b="1" dirty="0">
                          <a:solidFill>
                            <a:schemeClr val="bg1"/>
                          </a:solidFill>
                        </a:rPr>
                      </a:br>
                      <a:r>
                        <a:rPr lang="en-US" sz="800" b="1" dirty="0">
                          <a:solidFill>
                            <a:schemeClr val="bg1"/>
                          </a:solidFill>
                        </a:rPr>
                        <a:t>(n = 2404)</a:t>
                      </a:r>
                      <a:endParaRPr lang="en-GB" sz="800" b="1" dirty="0">
                        <a:solidFill>
                          <a:schemeClr val="bg1"/>
                        </a:solidFill>
                      </a:endParaRPr>
                    </a:p>
                  </a:txBody>
                  <a:tcPr marL="72000" marR="72000" marT="36000" marB="36000" anchor="ctr">
                    <a:lnB w="6350" cap="flat" cmpd="sng" algn="ctr">
                      <a:solidFill>
                        <a:schemeClr val="accent1">
                          <a:lumMod val="100000"/>
                        </a:schemeClr>
                      </a:solidFill>
                      <a:prstDash val="solid"/>
                      <a:round/>
                      <a:headEnd type="none" w="med" len="med"/>
                      <a:tailEnd type="none" w="med" len="med"/>
                    </a:lnB>
                    <a:solidFill>
                      <a:srgbClr val="0000FF"/>
                    </a:solidFill>
                  </a:tcPr>
                </a:tc>
                <a:extLst>
                  <a:ext uri="{0D108BD9-81ED-4DB2-BD59-A6C34878D82A}">
                    <a16:rowId xmlns:a16="http://schemas.microsoft.com/office/drawing/2014/main" val="3646975645"/>
                  </a:ext>
                </a:extLst>
              </a:tr>
              <a:tr h="198000">
                <a:tc>
                  <a:txBody>
                    <a:bodyPr/>
                    <a:lstStyle/>
                    <a:p>
                      <a:r>
                        <a:rPr lang="en-US" sz="800" b="1" dirty="0">
                          <a:solidFill>
                            <a:schemeClr val="accent1"/>
                          </a:solidFill>
                        </a:rPr>
                        <a:t>Events, n (%)</a:t>
                      </a:r>
                      <a:endParaRPr lang="en-GB" sz="800" b="1"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a:txBody>
                    <a:bodyPr/>
                    <a:lstStyle/>
                    <a:p>
                      <a:pPr algn="ctr"/>
                      <a:r>
                        <a:rPr lang="en-US" sz="800">
                          <a:solidFill>
                            <a:schemeClr val="accent1"/>
                          </a:solidFill>
                        </a:rPr>
                        <a:t>303 (12.6)</a:t>
                      </a:r>
                      <a:endParaRPr lang="en-GB" sz="80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a:txBody>
                    <a:bodyPr/>
                    <a:lstStyle/>
                    <a:p>
                      <a:pPr algn="ctr"/>
                      <a:r>
                        <a:rPr lang="en-US" sz="800" dirty="0">
                          <a:solidFill>
                            <a:schemeClr val="accent1"/>
                          </a:solidFill>
                        </a:rPr>
                        <a:t>379 (15.8)</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850289859"/>
                  </a:ext>
                </a:extLst>
              </a:tr>
              <a:tr h="198000">
                <a:tc>
                  <a:txBody>
                    <a:bodyPr/>
                    <a:lstStyle/>
                    <a:p>
                      <a:r>
                        <a:rPr lang="en-US" sz="800" b="1" dirty="0">
                          <a:solidFill>
                            <a:srgbClr val="C7095A"/>
                          </a:solidFill>
                        </a:rPr>
                        <a:t>Adjusted HR (95% CI)</a:t>
                      </a:r>
                      <a:endParaRPr lang="en-GB" sz="800" b="1" dirty="0">
                        <a:solidFill>
                          <a:srgbClr val="C7095A"/>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gridSpan="2">
                  <a:txBody>
                    <a:bodyPr/>
                    <a:lstStyle/>
                    <a:p>
                      <a:pPr algn="ctr"/>
                      <a:r>
                        <a:rPr lang="en-US" sz="800" dirty="0">
                          <a:solidFill>
                            <a:schemeClr val="accent1"/>
                          </a:solidFill>
                        </a:rPr>
                        <a:t>0.79 (0.68, 0.92)</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hMerge="1">
                  <a:txBody>
                    <a:bodyPr/>
                    <a:lstStyle/>
                    <a:p>
                      <a:pPr algn="ctr"/>
                      <a:endParaRPr lang="en-GB" sz="800">
                        <a:solidFill>
                          <a:schemeClr val="tx1"/>
                        </a:solidFill>
                      </a:endParaRPr>
                    </a:p>
                  </a:txBody>
                  <a:tcPr>
                    <a:solidFill>
                      <a:schemeClr val="bg1"/>
                    </a:solidFill>
                  </a:tcPr>
                </a:tc>
                <a:extLst>
                  <a:ext uri="{0D108BD9-81ED-4DB2-BD59-A6C34878D82A}">
                    <a16:rowId xmlns:a16="http://schemas.microsoft.com/office/drawing/2014/main" val="3105664152"/>
                  </a:ext>
                </a:extLst>
              </a:tr>
              <a:tr h="198000">
                <a:tc>
                  <a:txBody>
                    <a:bodyPr/>
                    <a:lstStyle/>
                    <a:p>
                      <a:r>
                        <a:rPr lang="en-US" sz="800" b="1" dirty="0">
                          <a:solidFill>
                            <a:schemeClr val="accent1"/>
                          </a:solidFill>
                        </a:rPr>
                        <a:t>10-year duration</a:t>
                      </a:r>
                      <a:endParaRPr lang="en-GB" sz="800" b="1"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a:txBody>
                    <a:bodyPr/>
                    <a:lstStyle/>
                    <a:p>
                      <a:pPr algn="ctr"/>
                      <a:endParaRPr lang="en-GB" sz="80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a:txBody>
                    <a:bodyPr/>
                    <a:lstStyle/>
                    <a:p>
                      <a:pPr algn="ct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896032572"/>
                  </a:ext>
                </a:extLst>
              </a:tr>
              <a:tr h="198000">
                <a:tc>
                  <a:txBody>
                    <a:bodyPr/>
                    <a:lstStyle/>
                    <a:p>
                      <a:r>
                        <a:rPr lang="en-US" sz="800" dirty="0">
                          <a:solidFill>
                            <a:schemeClr val="accent1"/>
                          </a:solidFill>
                        </a:rPr>
                        <a:t>Difference in event-free rate, %</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gridSpan="2">
                  <a:txBody>
                    <a:bodyPr/>
                    <a:lstStyle/>
                    <a:p>
                      <a:pPr algn="ctr"/>
                      <a:r>
                        <a:rPr lang="en-US" sz="800" dirty="0">
                          <a:solidFill>
                            <a:schemeClr val="accent1"/>
                          </a:solidFill>
                        </a:rPr>
                        <a:t>3.4</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hMerge="1">
                  <a:txBody>
                    <a:bodyPr/>
                    <a:lstStyle/>
                    <a:p>
                      <a:pPr algn="ctr"/>
                      <a:endParaRPr lang="en-GB" sz="800">
                        <a:solidFill>
                          <a:schemeClr val="tx1"/>
                        </a:solidFill>
                      </a:endParaRPr>
                    </a:p>
                  </a:txBody>
                  <a:tcPr anchor="ctr">
                    <a:solidFill>
                      <a:schemeClr val="bg1"/>
                    </a:solidFill>
                  </a:tcPr>
                </a:tc>
                <a:extLst>
                  <a:ext uri="{0D108BD9-81ED-4DB2-BD59-A6C34878D82A}">
                    <a16:rowId xmlns:a16="http://schemas.microsoft.com/office/drawing/2014/main" val="65226812"/>
                  </a:ext>
                </a:extLst>
              </a:tr>
              <a:tr h="198000">
                <a:tc>
                  <a:txBody>
                    <a:bodyPr/>
                    <a:lstStyle/>
                    <a:p>
                      <a:r>
                        <a:rPr lang="en-US" sz="800" dirty="0">
                          <a:solidFill>
                            <a:schemeClr val="accent1"/>
                          </a:solidFill>
                        </a:rPr>
                        <a:t>95% CI for difference</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gridSpan="2">
                  <a:txBody>
                    <a:bodyPr/>
                    <a:lstStyle/>
                    <a:p>
                      <a:pPr algn="ctr"/>
                      <a:r>
                        <a:rPr lang="en-US" sz="800" dirty="0">
                          <a:solidFill>
                            <a:schemeClr val="accent1"/>
                          </a:solidFill>
                        </a:rPr>
                        <a:t>(1.27, 5.42)</a:t>
                      </a:r>
                      <a:endParaRPr lang="en-GB" sz="800" dirty="0">
                        <a:solidFill>
                          <a:schemeClr val="accent1"/>
                        </a:solidFill>
                      </a:endParaRPr>
                    </a:p>
                  </a:txBody>
                  <a:tcPr marL="72000" marR="72000" marT="36000" marB="36000" anchor="ctr">
                    <a:lnT w="6350" cap="flat" cmpd="sng" algn="ctr">
                      <a:solidFill>
                        <a:schemeClr val="accent1">
                          <a:lumMod val="100000"/>
                        </a:schemeClr>
                      </a:solidFill>
                      <a:prstDash val="solid"/>
                      <a:round/>
                      <a:headEnd type="none" w="med" len="med"/>
                      <a:tailEnd type="none" w="med" len="med"/>
                    </a:lnT>
                    <a:lnB w="6350" cap="flat" cmpd="sng" algn="ctr">
                      <a:solidFill>
                        <a:schemeClr val="accent1">
                          <a:lumMod val="100000"/>
                        </a:schemeClr>
                      </a:solidFill>
                      <a:prstDash val="solid"/>
                      <a:round/>
                      <a:headEnd type="none" w="med" len="med"/>
                      <a:tailEnd type="none" w="med" len="med"/>
                    </a:lnB>
                    <a:solidFill>
                      <a:schemeClr val="bg1">
                        <a:lumMod val="100000"/>
                      </a:schemeClr>
                    </a:solidFill>
                  </a:tcPr>
                </a:tc>
                <a:tc hMerge="1">
                  <a:txBody>
                    <a:bodyPr/>
                    <a:lstStyle/>
                    <a:p>
                      <a:pPr algn="ctr"/>
                      <a:endParaRPr lang="en-GB" sz="800">
                        <a:solidFill>
                          <a:schemeClr val="tx1"/>
                        </a:solidFill>
                      </a:endParaRPr>
                    </a:p>
                  </a:txBody>
                  <a:tcPr anchor="ctr">
                    <a:solidFill>
                      <a:schemeClr val="bg1"/>
                    </a:solidFill>
                  </a:tcPr>
                </a:tc>
                <a:extLst>
                  <a:ext uri="{0D108BD9-81ED-4DB2-BD59-A6C34878D82A}">
                    <a16:rowId xmlns:a16="http://schemas.microsoft.com/office/drawing/2014/main" val="938355196"/>
                  </a:ext>
                </a:extLst>
              </a:tr>
            </a:tbl>
          </a:graphicData>
        </a:graphic>
      </p:graphicFrame>
      <p:grpSp>
        <p:nvGrpSpPr>
          <p:cNvPr id="119" name="Group 118">
            <a:extLst>
              <a:ext uri="{FF2B5EF4-FFF2-40B4-BE49-F238E27FC236}">
                <a16:creationId xmlns:a16="http://schemas.microsoft.com/office/drawing/2014/main" id="{F60E1B84-06D1-BE3F-03CC-0D7E371CEAEF}"/>
              </a:ext>
            </a:extLst>
          </p:cNvPr>
          <p:cNvGrpSpPr/>
          <p:nvPr/>
        </p:nvGrpSpPr>
        <p:grpSpPr>
          <a:xfrm>
            <a:off x="679960" y="1234279"/>
            <a:ext cx="7598959" cy="2624111"/>
            <a:chOff x="679960" y="1234279"/>
            <a:chExt cx="7598959" cy="2624111"/>
          </a:xfrm>
        </p:grpSpPr>
        <p:grpSp>
          <p:nvGrpSpPr>
            <p:cNvPr id="120" name="Group 119">
              <a:extLst>
                <a:ext uri="{FF2B5EF4-FFF2-40B4-BE49-F238E27FC236}">
                  <a16:creationId xmlns:a16="http://schemas.microsoft.com/office/drawing/2014/main" id="{792E5116-3B40-F99E-2A6E-F1EE24392826}"/>
                </a:ext>
              </a:extLst>
            </p:cNvPr>
            <p:cNvGrpSpPr/>
            <p:nvPr/>
          </p:nvGrpSpPr>
          <p:grpSpPr>
            <a:xfrm>
              <a:off x="679960" y="1234279"/>
              <a:ext cx="7598959" cy="2442697"/>
              <a:chOff x="679960" y="1234279"/>
              <a:chExt cx="7598959" cy="2442697"/>
            </a:xfrm>
          </p:grpSpPr>
          <p:grpSp>
            <p:nvGrpSpPr>
              <p:cNvPr id="122" name="Group 121">
                <a:extLst>
                  <a:ext uri="{FF2B5EF4-FFF2-40B4-BE49-F238E27FC236}">
                    <a16:creationId xmlns:a16="http://schemas.microsoft.com/office/drawing/2014/main" id="{C63A0B8B-126D-A737-7EF6-AAB3AB5FF41D}"/>
                  </a:ext>
                </a:extLst>
              </p:cNvPr>
              <p:cNvGrpSpPr/>
              <p:nvPr/>
            </p:nvGrpSpPr>
            <p:grpSpPr>
              <a:xfrm>
                <a:off x="1137872" y="1296136"/>
                <a:ext cx="7013318" cy="2173529"/>
                <a:chOff x="1466117" y="2023577"/>
                <a:chExt cx="10440987" cy="3235814"/>
              </a:xfrm>
            </p:grpSpPr>
            <p:cxnSp>
              <p:nvCxnSpPr>
                <p:cNvPr id="166" name="Straight Connector 165">
                  <a:extLst>
                    <a:ext uri="{FF2B5EF4-FFF2-40B4-BE49-F238E27FC236}">
                      <a16:creationId xmlns:a16="http://schemas.microsoft.com/office/drawing/2014/main" id="{409710F6-2609-5962-B63C-748DFC86835F}"/>
                    </a:ext>
                  </a:extLst>
                </p:cNvPr>
                <p:cNvCxnSpPr>
                  <a:cxnSpLocks/>
                </p:cNvCxnSpPr>
                <p:nvPr/>
              </p:nvCxnSpPr>
              <p:spPr>
                <a:xfrm>
                  <a:off x="1466117" y="2023577"/>
                  <a:ext cx="0" cy="3232901"/>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1FA1BA3-6C37-B3D5-0A74-7440628D032B}"/>
                    </a:ext>
                  </a:extLst>
                </p:cNvPr>
                <p:cNvCxnSpPr>
                  <a:cxnSpLocks/>
                </p:cNvCxnSpPr>
                <p:nvPr/>
              </p:nvCxnSpPr>
              <p:spPr>
                <a:xfrm>
                  <a:off x="1466117" y="5259391"/>
                  <a:ext cx="10440987"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628E39A3-0CBB-E104-0CA4-EA111A8CE588}"/>
                  </a:ext>
                </a:extLst>
              </p:cNvPr>
              <p:cNvGrpSpPr/>
              <p:nvPr/>
            </p:nvGrpSpPr>
            <p:grpSpPr>
              <a:xfrm>
                <a:off x="1137871" y="3469664"/>
                <a:ext cx="7013318" cy="48363"/>
                <a:chOff x="1137871" y="3469664"/>
                <a:chExt cx="7013318" cy="48363"/>
              </a:xfrm>
            </p:grpSpPr>
            <p:cxnSp>
              <p:nvCxnSpPr>
                <p:cNvPr id="153" name="Straight Connector 152">
                  <a:extLst>
                    <a:ext uri="{FF2B5EF4-FFF2-40B4-BE49-F238E27FC236}">
                      <a16:creationId xmlns:a16="http://schemas.microsoft.com/office/drawing/2014/main" id="{CD1B7C55-4AF5-0B17-6A8A-755277D4561F}"/>
                    </a:ext>
                  </a:extLst>
                </p:cNvPr>
                <p:cNvCxnSpPr>
                  <a:cxnSpLocks/>
                </p:cNvCxnSpPr>
                <p:nvPr/>
              </p:nvCxnSpPr>
              <p:spPr>
                <a:xfrm>
                  <a:off x="1137871"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2DACEF80-D238-867F-5870-E3741086159B}"/>
                    </a:ext>
                  </a:extLst>
                </p:cNvPr>
                <p:cNvCxnSpPr>
                  <a:cxnSpLocks/>
                </p:cNvCxnSpPr>
                <p:nvPr/>
              </p:nvCxnSpPr>
              <p:spPr>
                <a:xfrm>
                  <a:off x="1722314"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3C1F45A-C761-AC73-8F63-9E9A00EC5C59}"/>
                    </a:ext>
                  </a:extLst>
                </p:cNvPr>
                <p:cNvCxnSpPr>
                  <a:cxnSpLocks/>
                </p:cNvCxnSpPr>
                <p:nvPr/>
              </p:nvCxnSpPr>
              <p:spPr>
                <a:xfrm>
                  <a:off x="2306757"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F6DA58D-4C0C-F482-A0A7-572C118EB214}"/>
                    </a:ext>
                  </a:extLst>
                </p:cNvPr>
                <p:cNvCxnSpPr>
                  <a:cxnSpLocks/>
                </p:cNvCxnSpPr>
                <p:nvPr/>
              </p:nvCxnSpPr>
              <p:spPr>
                <a:xfrm>
                  <a:off x="2891200"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D0A097C-1401-F6AA-7EAF-6B6018F677A6}"/>
                    </a:ext>
                  </a:extLst>
                </p:cNvPr>
                <p:cNvCxnSpPr>
                  <a:cxnSpLocks/>
                </p:cNvCxnSpPr>
                <p:nvPr/>
              </p:nvCxnSpPr>
              <p:spPr>
                <a:xfrm>
                  <a:off x="3475643"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589DEA9-3203-A703-E025-DD3201F16424}"/>
                    </a:ext>
                  </a:extLst>
                </p:cNvPr>
                <p:cNvCxnSpPr>
                  <a:cxnSpLocks/>
                </p:cNvCxnSpPr>
                <p:nvPr/>
              </p:nvCxnSpPr>
              <p:spPr>
                <a:xfrm>
                  <a:off x="4060086"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BBB3C4B-A043-F319-4C41-2FB23C8ED29B}"/>
                    </a:ext>
                  </a:extLst>
                </p:cNvPr>
                <p:cNvCxnSpPr>
                  <a:cxnSpLocks/>
                </p:cNvCxnSpPr>
                <p:nvPr/>
              </p:nvCxnSpPr>
              <p:spPr>
                <a:xfrm>
                  <a:off x="8151189"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1226691-918F-AAB4-DA73-7A5F149F8860}"/>
                    </a:ext>
                  </a:extLst>
                </p:cNvPr>
                <p:cNvCxnSpPr>
                  <a:cxnSpLocks/>
                </p:cNvCxnSpPr>
                <p:nvPr/>
              </p:nvCxnSpPr>
              <p:spPr>
                <a:xfrm>
                  <a:off x="4644529"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38003D4-1C70-0B99-BF38-7B89E339CD44}"/>
                    </a:ext>
                  </a:extLst>
                </p:cNvPr>
                <p:cNvCxnSpPr>
                  <a:cxnSpLocks/>
                </p:cNvCxnSpPr>
                <p:nvPr/>
              </p:nvCxnSpPr>
              <p:spPr>
                <a:xfrm>
                  <a:off x="5228972"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4958963-3CB1-4ADE-4566-BCA14676FF35}"/>
                    </a:ext>
                  </a:extLst>
                </p:cNvPr>
                <p:cNvCxnSpPr>
                  <a:cxnSpLocks/>
                </p:cNvCxnSpPr>
                <p:nvPr/>
              </p:nvCxnSpPr>
              <p:spPr>
                <a:xfrm>
                  <a:off x="6397858"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CDDEE50-9232-E3FA-9F26-11E92CB8C996}"/>
                    </a:ext>
                  </a:extLst>
                </p:cNvPr>
                <p:cNvCxnSpPr>
                  <a:cxnSpLocks/>
                </p:cNvCxnSpPr>
                <p:nvPr/>
              </p:nvCxnSpPr>
              <p:spPr>
                <a:xfrm>
                  <a:off x="7566744"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34EAF45-328A-883C-2851-9C9D5E2A3F0A}"/>
                    </a:ext>
                  </a:extLst>
                </p:cNvPr>
                <p:cNvCxnSpPr>
                  <a:cxnSpLocks/>
                </p:cNvCxnSpPr>
                <p:nvPr/>
              </p:nvCxnSpPr>
              <p:spPr>
                <a:xfrm>
                  <a:off x="5813415"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3A1DA02-C6DB-3970-E572-053771E63CBD}"/>
                    </a:ext>
                  </a:extLst>
                </p:cNvPr>
                <p:cNvCxnSpPr>
                  <a:cxnSpLocks/>
                </p:cNvCxnSpPr>
                <p:nvPr/>
              </p:nvCxnSpPr>
              <p:spPr>
                <a:xfrm>
                  <a:off x="6982301" y="3469664"/>
                  <a:ext cx="0" cy="48363"/>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82F950C-7DA7-C974-70DA-66A769D382DD}"/>
                  </a:ext>
                </a:extLst>
              </p:cNvPr>
              <p:cNvGrpSpPr/>
              <p:nvPr/>
            </p:nvGrpSpPr>
            <p:grpSpPr>
              <a:xfrm>
                <a:off x="1089509" y="1296135"/>
                <a:ext cx="48363" cy="2173529"/>
                <a:chOff x="1429953" y="1296135"/>
                <a:chExt cx="48363" cy="2173529"/>
              </a:xfrm>
            </p:grpSpPr>
            <p:cxnSp>
              <p:nvCxnSpPr>
                <p:cNvPr id="147" name="Straight Connector 146">
                  <a:extLst>
                    <a:ext uri="{FF2B5EF4-FFF2-40B4-BE49-F238E27FC236}">
                      <a16:creationId xmlns:a16="http://schemas.microsoft.com/office/drawing/2014/main" id="{11BCDF84-ED8D-C7AB-B748-8243AE4CC846}"/>
                    </a:ext>
                  </a:extLst>
                </p:cNvPr>
                <p:cNvCxnSpPr/>
                <p:nvPr/>
              </p:nvCxnSpPr>
              <p:spPr>
                <a:xfrm>
                  <a:off x="1429953" y="1296135"/>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4BA7427-1E90-B3A1-59D4-1085547FA859}"/>
                    </a:ext>
                  </a:extLst>
                </p:cNvPr>
                <p:cNvCxnSpPr/>
                <p:nvPr/>
              </p:nvCxnSpPr>
              <p:spPr>
                <a:xfrm>
                  <a:off x="1429953" y="1730841"/>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BF61062-3305-4848-E2A4-221ACBE33942}"/>
                    </a:ext>
                  </a:extLst>
                </p:cNvPr>
                <p:cNvCxnSpPr/>
                <p:nvPr/>
              </p:nvCxnSpPr>
              <p:spPr>
                <a:xfrm>
                  <a:off x="1429953" y="3469664"/>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7F8B1B1-EE49-9938-051D-CBD0CC8E01D2}"/>
                    </a:ext>
                  </a:extLst>
                </p:cNvPr>
                <p:cNvCxnSpPr/>
                <p:nvPr/>
              </p:nvCxnSpPr>
              <p:spPr>
                <a:xfrm>
                  <a:off x="1429953" y="2165547"/>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68FC665-44E9-3F00-4F57-271181A0CCC7}"/>
                    </a:ext>
                  </a:extLst>
                </p:cNvPr>
                <p:cNvCxnSpPr/>
                <p:nvPr/>
              </p:nvCxnSpPr>
              <p:spPr>
                <a:xfrm>
                  <a:off x="1429953" y="2600253"/>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C4D1255-141E-9A67-BFFA-34519EA892E0}"/>
                    </a:ext>
                  </a:extLst>
                </p:cNvPr>
                <p:cNvCxnSpPr/>
                <p:nvPr/>
              </p:nvCxnSpPr>
              <p:spPr>
                <a:xfrm>
                  <a:off x="1429953" y="3034959"/>
                  <a:ext cx="48363" cy="0"/>
                </a:xfrm>
                <a:prstGeom prst="line">
                  <a:avLst/>
                </a:prstGeom>
                <a:ln w="1905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2BE2B795-818B-FD48-922A-927E5EBA5A3D}"/>
                  </a:ext>
                </a:extLst>
              </p:cNvPr>
              <p:cNvGrpSpPr/>
              <p:nvPr/>
            </p:nvGrpSpPr>
            <p:grpSpPr>
              <a:xfrm>
                <a:off x="964856" y="1234279"/>
                <a:ext cx="110558" cy="2297546"/>
                <a:chOff x="1305300" y="1234279"/>
                <a:chExt cx="110558" cy="2297546"/>
              </a:xfrm>
            </p:grpSpPr>
            <p:sp>
              <p:nvSpPr>
                <p:cNvPr id="141" name="Rectangle 140">
                  <a:extLst>
                    <a:ext uri="{FF2B5EF4-FFF2-40B4-BE49-F238E27FC236}">
                      <a16:creationId xmlns:a16="http://schemas.microsoft.com/office/drawing/2014/main" id="{6E6C8F75-0158-DE90-B16D-D6864619B8A1}"/>
                    </a:ext>
                  </a:extLst>
                </p:cNvPr>
                <p:cNvSpPr/>
                <p:nvPr/>
              </p:nvSpPr>
              <p:spPr>
                <a:xfrm>
                  <a:off x="1305300" y="1669607"/>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80</a:t>
                  </a:r>
                </a:p>
              </p:txBody>
            </p:sp>
            <p:sp>
              <p:nvSpPr>
                <p:cNvPr id="142" name="Rectangle 141">
                  <a:extLst>
                    <a:ext uri="{FF2B5EF4-FFF2-40B4-BE49-F238E27FC236}">
                      <a16:creationId xmlns:a16="http://schemas.microsoft.com/office/drawing/2014/main" id="{966AF671-D78A-2A35-3BEF-6E6EFBBF8C43}"/>
                    </a:ext>
                  </a:extLst>
                </p:cNvPr>
                <p:cNvSpPr/>
                <p:nvPr/>
              </p:nvSpPr>
              <p:spPr>
                <a:xfrm>
                  <a:off x="1305300" y="2540263"/>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40</a:t>
                  </a:r>
                </a:p>
              </p:txBody>
            </p:sp>
            <p:sp>
              <p:nvSpPr>
                <p:cNvPr id="143" name="Rectangle 142">
                  <a:extLst>
                    <a:ext uri="{FF2B5EF4-FFF2-40B4-BE49-F238E27FC236}">
                      <a16:creationId xmlns:a16="http://schemas.microsoft.com/office/drawing/2014/main" id="{CD56FC2D-44FC-1EEC-9B1B-A0BFC9367881}"/>
                    </a:ext>
                  </a:extLst>
                </p:cNvPr>
                <p:cNvSpPr/>
                <p:nvPr/>
              </p:nvSpPr>
              <p:spPr>
                <a:xfrm>
                  <a:off x="1305300" y="2975591"/>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20</a:t>
                  </a:r>
                </a:p>
              </p:txBody>
            </p:sp>
            <p:sp>
              <p:nvSpPr>
                <p:cNvPr id="144" name="Rectangle 143">
                  <a:extLst>
                    <a:ext uri="{FF2B5EF4-FFF2-40B4-BE49-F238E27FC236}">
                      <a16:creationId xmlns:a16="http://schemas.microsoft.com/office/drawing/2014/main" id="{47426942-66F7-9331-7BA8-9D406E16CEB7}"/>
                    </a:ext>
                  </a:extLst>
                </p:cNvPr>
                <p:cNvSpPr/>
                <p:nvPr/>
              </p:nvSpPr>
              <p:spPr>
                <a:xfrm>
                  <a:off x="1305300" y="3410917"/>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0</a:t>
                  </a:r>
                </a:p>
              </p:txBody>
            </p:sp>
            <p:sp>
              <p:nvSpPr>
                <p:cNvPr id="145" name="Rectangle 144">
                  <a:extLst>
                    <a:ext uri="{FF2B5EF4-FFF2-40B4-BE49-F238E27FC236}">
                      <a16:creationId xmlns:a16="http://schemas.microsoft.com/office/drawing/2014/main" id="{EC413086-0524-25C1-5AC0-5CCD1C3C4EB2}"/>
                    </a:ext>
                  </a:extLst>
                </p:cNvPr>
                <p:cNvSpPr/>
                <p:nvPr/>
              </p:nvSpPr>
              <p:spPr>
                <a:xfrm>
                  <a:off x="1305300" y="2104935"/>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60</a:t>
                  </a:r>
                </a:p>
              </p:txBody>
            </p:sp>
            <p:sp>
              <p:nvSpPr>
                <p:cNvPr id="146" name="Rectangle 145">
                  <a:extLst>
                    <a:ext uri="{FF2B5EF4-FFF2-40B4-BE49-F238E27FC236}">
                      <a16:creationId xmlns:a16="http://schemas.microsoft.com/office/drawing/2014/main" id="{0415780C-E725-989B-1721-C97584E773EB}"/>
                    </a:ext>
                  </a:extLst>
                </p:cNvPr>
                <p:cNvSpPr/>
                <p:nvPr/>
              </p:nvSpPr>
              <p:spPr>
                <a:xfrm>
                  <a:off x="1305300" y="1234279"/>
                  <a:ext cx="110558" cy="120908"/>
                </a:xfrm>
                <a:prstGeom prst="rect">
                  <a:avLst/>
                </a:prstGeom>
              </p:spPr>
              <p:txBody>
                <a:bodyPr wrap="none" lIns="0" tIns="0" rIns="36000" bIns="0" anchor="ctr">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100</a:t>
                  </a:r>
                </a:p>
              </p:txBody>
            </p:sp>
          </p:grpSp>
          <p:sp>
            <p:nvSpPr>
              <p:cNvPr id="126" name="TextBox 125">
                <a:extLst>
                  <a:ext uri="{FF2B5EF4-FFF2-40B4-BE49-F238E27FC236}">
                    <a16:creationId xmlns:a16="http://schemas.microsoft.com/office/drawing/2014/main" id="{802466C8-DE26-43F0-0FF8-1CD0C7D49A73}"/>
                  </a:ext>
                </a:extLst>
              </p:cNvPr>
              <p:cNvSpPr txBox="1"/>
              <p:nvPr/>
            </p:nvSpPr>
            <p:spPr>
              <a:xfrm rot="16200000">
                <a:off x="-333282" y="2309375"/>
                <a:ext cx="2171573" cy="145089"/>
              </a:xfrm>
              <a:prstGeom prst="rect">
                <a:avLst/>
              </a:prstGeom>
              <a:noFill/>
            </p:spPr>
            <p:txBody>
              <a:bodyPr wrap="square" lIns="0" tIns="0" rIns="0" bIns="0" rtlCol="0" anchor="b">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IDFS (%)</a:t>
                </a:r>
              </a:p>
            </p:txBody>
          </p:sp>
          <p:grpSp>
            <p:nvGrpSpPr>
              <p:cNvPr id="127" name="Group 126">
                <a:extLst>
                  <a:ext uri="{FF2B5EF4-FFF2-40B4-BE49-F238E27FC236}">
                    <a16:creationId xmlns:a16="http://schemas.microsoft.com/office/drawing/2014/main" id="{65EBFB2E-0B9F-DA10-AAA4-1BE95389A8FF}"/>
                  </a:ext>
                </a:extLst>
              </p:cNvPr>
              <p:cNvGrpSpPr/>
              <p:nvPr/>
            </p:nvGrpSpPr>
            <p:grpSpPr>
              <a:xfrm>
                <a:off x="1014985" y="3556068"/>
                <a:ext cx="7263934" cy="120908"/>
                <a:chOff x="1014985" y="3556068"/>
                <a:chExt cx="7263934" cy="120908"/>
              </a:xfrm>
            </p:grpSpPr>
            <p:sp>
              <p:nvSpPr>
                <p:cNvPr id="128" name="Rectangle 127">
                  <a:extLst>
                    <a:ext uri="{FF2B5EF4-FFF2-40B4-BE49-F238E27FC236}">
                      <a16:creationId xmlns:a16="http://schemas.microsoft.com/office/drawing/2014/main" id="{2DC44DAC-A701-5562-092E-69D9CDEA07FB}"/>
                    </a:ext>
                  </a:extLst>
                </p:cNvPr>
                <p:cNvSpPr/>
                <p:nvPr/>
              </p:nvSpPr>
              <p:spPr>
                <a:xfrm>
                  <a:off x="1014985"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0</a:t>
                  </a:r>
                </a:p>
              </p:txBody>
            </p:sp>
            <p:sp>
              <p:nvSpPr>
                <p:cNvPr id="129" name="Rectangle 128">
                  <a:extLst>
                    <a:ext uri="{FF2B5EF4-FFF2-40B4-BE49-F238E27FC236}">
                      <a16:creationId xmlns:a16="http://schemas.microsoft.com/office/drawing/2014/main" id="{64BEC879-9C2E-6677-C30A-37D4F6EE837D}"/>
                    </a:ext>
                  </a:extLst>
                </p:cNvPr>
                <p:cNvSpPr/>
                <p:nvPr/>
              </p:nvSpPr>
              <p:spPr>
                <a:xfrm>
                  <a:off x="1599626"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1</a:t>
                  </a:r>
                </a:p>
              </p:txBody>
            </p:sp>
            <p:sp>
              <p:nvSpPr>
                <p:cNvPr id="130" name="Rectangle 129">
                  <a:extLst>
                    <a:ext uri="{FF2B5EF4-FFF2-40B4-BE49-F238E27FC236}">
                      <a16:creationId xmlns:a16="http://schemas.microsoft.com/office/drawing/2014/main" id="{935B2325-3C82-B6C8-146C-436B4166CA15}"/>
                    </a:ext>
                  </a:extLst>
                </p:cNvPr>
                <p:cNvSpPr/>
                <p:nvPr/>
              </p:nvSpPr>
              <p:spPr>
                <a:xfrm>
                  <a:off x="2184267"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2</a:t>
                  </a:r>
                </a:p>
              </p:txBody>
            </p:sp>
            <p:sp>
              <p:nvSpPr>
                <p:cNvPr id="131" name="Rectangle 130">
                  <a:extLst>
                    <a:ext uri="{FF2B5EF4-FFF2-40B4-BE49-F238E27FC236}">
                      <a16:creationId xmlns:a16="http://schemas.microsoft.com/office/drawing/2014/main" id="{2B26D2E0-BD5D-9620-F3A5-E6AFA81E5CD4}"/>
                    </a:ext>
                  </a:extLst>
                </p:cNvPr>
                <p:cNvSpPr/>
                <p:nvPr/>
              </p:nvSpPr>
              <p:spPr>
                <a:xfrm>
                  <a:off x="5107472"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7</a:t>
                  </a:r>
                </a:p>
              </p:txBody>
            </p:sp>
            <p:sp>
              <p:nvSpPr>
                <p:cNvPr id="132" name="Rectangle 131">
                  <a:extLst>
                    <a:ext uri="{FF2B5EF4-FFF2-40B4-BE49-F238E27FC236}">
                      <a16:creationId xmlns:a16="http://schemas.microsoft.com/office/drawing/2014/main" id="{A80017D7-D7DB-F11B-91C3-741F49ED8093}"/>
                    </a:ext>
                  </a:extLst>
                </p:cNvPr>
                <p:cNvSpPr/>
                <p:nvPr/>
              </p:nvSpPr>
              <p:spPr>
                <a:xfrm>
                  <a:off x="5692113"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8</a:t>
                  </a:r>
                </a:p>
              </p:txBody>
            </p:sp>
            <p:sp>
              <p:nvSpPr>
                <p:cNvPr id="133" name="Rectangle 132">
                  <a:extLst>
                    <a:ext uri="{FF2B5EF4-FFF2-40B4-BE49-F238E27FC236}">
                      <a16:creationId xmlns:a16="http://schemas.microsoft.com/office/drawing/2014/main" id="{755AD02D-77A2-766B-5935-8D5810F4704B}"/>
                    </a:ext>
                  </a:extLst>
                </p:cNvPr>
                <p:cNvSpPr/>
                <p:nvPr/>
              </p:nvSpPr>
              <p:spPr>
                <a:xfrm>
                  <a:off x="2768908"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3</a:t>
                  </a:r>
                </a:p>
              </p:txBody>
            </p:sp>
            <p:sp>
              <p:nvSpPr>
                <p:cNvPr id="134" name="Rectangle 133">
                  <a:extLst>
                    <a:ext uri="{FF2B5EF4-FFF2-40B4-BE49-F238E27FC236}">
                      <a16:creationId xmlns:a16="http://schemas.microsoft.com/office/drawing/2014/main" id="{19320156-5D44-29F7-0169-57C1F325A2A7}"/>
                    </a:ext>
                  </a:extLst>
                </p:cNvPr>
                <p:cNvSpPr/>
                <p:nvPr/>
              </p:nvSpPr>
              <p:spPr>
                <a:xfrm>
                  <a:off x="3353549"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4</a:t>
                  </a:r>
                </a:p>
              </p:txBody>
            </p:sp>
            <p:sp>
              <p:nvSpPr>
                <p:cNvPr id="135" name="Rectangle 134">
                  <a:extLst>
                    <a:ext uri="{FF2B5EF4-FFF2-40B4-BE49-F238E27FC236}">
                      <a16:creationId xmlns:a16="http://schemas.microsoft.com/office/drawing/2014/main" id="{2E460B07-E73B-0814-0B49-19FB012947C1}"/>
                    </a:ext>
                  </a:extLst>
                </p:cNvPr>
                <p:cNvSpPr/>
                <p:nvPr/>
              </p:nvSpPr>
              <p:spPr>
                <a:xfrm>
                  <a:off x="3938190"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5</a:t>
                  </a:r>
                </a:p>
              </p:txBody>
            </p:sp>
            <p:sp>
              <p:nvSpPr>
                <p:cNvPr id="136" name="Rectangle 135">
                  <a:extLst>
                    <a:ext uri="{FF2B5EF4-FFF2-40B4-BE49-F238E27FC236}">
                      <a16:creationId xmlns:a16="http://schemas.microsoft.com/office/drawing/2014/main" id="{ABC9A88C-F789-F7D8-BC85-0D90986F943C}"/>
                    </a:ext>
                  </a:extLst>
                </p:cNvPr>
                <p:cNvSpPr/>
                <p:nvPr/>
              </p:nvSpPr>
              <p:spPr>
                <a:xfrm>
                  <a:off x="4522831"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6</a:t>
                  </a:r>
                </a:p>
              </p:txBody>
            </p:sp>
            <p:sp>
              <p:nvSpPr>
                <p:cNvPr id="137" name="Rectangle 136">
                  <a:extLst>
                    <a:ext uri="{FF2B5EF4-FFF2-40B4-BE49-F238E27FC236}">
                      <a16:creationId xmlns:a16="http://schemas.microsoft.com/office/drawing/2014/main" id="{EBDB12C3-6EEE-9D87-B4AD-C1E7077FCFDC}"/>
                    </a:ext>
                  </a:extLst>
                </p:cNvPr>
                <p:cNvSpPr/>
                <p:nvPr/>
              </p:nvSpPr>
              <p:spPr>
                <a:xfrm>
                  <a:off x="8030679"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12</a:t>
                  </a:r>
                </a:p>
              </p:txBody>
            </p:sp>
            <p:sp>
              <p:nvSpPr>
                <p:cNvPr id="138" name="Rectangle 137">
                  <a:extLst>
                    <a:ext uri="{FF2B5EF4-FFF2-40B4-BE49-F238E27FC236}">
                      <a16:creationId xmlns:a16="http://schemas.microsoft.com/office/drawing/2014/main" id="{F6EC5ED7-81C8-6EF3-6DC8-58482720B5F3}"/>
                    </a:ext>
                  </a:extLst>
                </p:cNvPr>
                <p:cNvSpPr/>
                <p:nvPr/>
              </p:nvSpPr>
              <p:spPr>
                <a:xfrm>
                  <a:off x="6861395"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10</a:t>
                  </a:r>
                </a:p>
              </p:txBody>
            </p:sp>
            <p:sp>
              <p:nvSpPr>
                <p:cNvPr id="139" name="Rectangle 138">
                  <a:extLst>
                    <a:ext uri="{FF2B5EF4-FFF2-40B4-BE49-F238E27FC236}">
                      <a16:creationId xmlns:a16="http://schemas.microsoft.com/office/drawing/2014/main" id="{6AEFD6D9-DE4F-E7B8-7D27-CDE74C5405B2}"/>
                    </a:ext>
                  </a:extLst>
                </p:cNvPr>
                <p:cNvSpPr/>
                <p:nvPr/>
              </p:nvSpPr>
              <p:spPr>
                <a:xfrm>
                  <a:off x="7446036"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11</a:t>
                  </a:r>
                </a:p>
              </p:txBody>
            </p:sp>
            <p:sp>
              <p:nvSpPr>
                <p:cNvPr id="140" name="Rectangle 139">
                  <a:extLst>
                    <a:ext uri="{FF2B5EF4-FFF2-40B4-BE49-F238E27FC236}">
                      <a16:creationId xmlns:a16="http://schemas.microsoft.com/office/drawing/2014/main" id="{E5E9E4C0-6D66-CD8A-6B95-38EA27E67E36}"/>
                    </a:ext>
                  </a:extLst>
                </p:cNvPr>
                <p:cNvSpPr/>
                <p:nvPr/>
              </p:nvSpPr>
              <p:spPr>
                <a:xfrm>
                  <a:off x="6276754" y="3556068"/>
                  <a:ext cx="248240" cy="120908"/>
                </a:xfrm>
                <a:prstGeom prst="rect">
                  <a:avLst/>
                </a:prstGeom>
              </p:spPr>
              <p:txBody>
                <a:bodyPr wrap="none" lIns="0" tIns="0" rIns="0" bIns="0">
                  <a:noAutofit/>
                </a:bodyPr>
                <a:lstStyle/>
                <a:p>
                  <a:pPr marL="0" marR="0" lvl="0" indent="0" algn="ctr" defTabSz="457200" rtl="0" eaLnBrk="0" fontAlgn="base" latinLnBrk="0" hangingPunct="0">
                    <a:lnSpc>
                      <a:spcPts val="12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9</a:t>
                  </a:r>
                </a:p>
              </p:txBody>
            </p:sp>
          </p:grpSp>
        </p:grpSp>
        <p:sp>
          <p:nvSpPr>
            <p:cNvPr id="121" name="TextBox 120">
              <a:extLst>
                <a:ext uri="{FF2B5EF4-FFF2-40B4-BE49-F238E27FC236}">
                  <a16:creationId xmlns:a16="http://schemas.microsoft.com/office/drawing/2014/main" id="{F2F84DB3-68F8-1196-CF44-96AE7DEB4320}"/>
                </a:ext>
              </a:extLst>
            </p:cNvPr>
            <p:cNvSpPr txBox="1"/>
            <p:nvPr/>
          </p:nvSpPr>
          <p:spPr>
            <a:xfrm>
              <a:off x="1137872" y="3713301"/>
              <a:ext cx="7013317" cy="145089"/>
            </a:xfrm>
            <a:prstGeom prst="rect">
              <a:avLst/>
            </a:prstGeom>
            <a:noFill/>
          </p:spPr>
          <p:txBody>
            <a:bodyPr wrap="squar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mn-cs"/>
                </a:rPr>
                <a:t>Time (years)</a:t>
              </a:r>
            </a:p>
          </p:txBody>
        </p:sp>
      </p:grpSp>
      <p:sp>
        <p:nvSpPr>
          <p:cNvPr id="176" name="Freeform: Shape 175">
            <a:extLst>
              <a:ext uri="{FF2B5EF4-FFF2-40B4-BE49-F238E27FC236}">
                <a16:creationId xmlns:a16="http://schemas.microsoft.com/office/drawing/2014/main" id="{DE52079A-3162-F20F-9A03-6A892D6461A7}"/>
              </a:ext>
            </a:extLst>
          </p:cNvPr>
          <p:cNvSpPr/>
          <p:nvPr/>
        </p:nvSpPr>
        <p:spPr>
          <a:xfrm>
            <a:off x="1132096" y="1302821"/>
            <a:ext cx="7015094" cy="376183"/>
          </a:xfrm>
          <a:custGeom>
            <a:avLst/>
            <a:gdLst>
              <a:gd name="connsiteX0" fmla="*/ 0 w 7015094"/>
              <a:gd name="connsiteY0" fmla="*/ 0 h 376183"/>
              <a:gd name="connsiteX1" fmla="*/ 117031 w 7015094"/>
              <a:gd name="connsiteY1" fmla="*/ 0 h 376183"/>
              <a:gd name="connsiteX2" fmla="*/ 117031 w 7015094"/>
              <a:gd name="connsiteY2" fmla="*/ 6327 h 376183"/>
              <a:gd name="connsiteX3" fmla="*/ 261328 w 7015094"/>
              <a:gd name="connsiteY3" fmla="*/ 6327 h 376183"/>
              <a:gd name="connsiteX4" fmla="*/ 261328 w 7015094"/>
              <a:gd name="connsiteY4" fmla="*/ 14138 h 376183"/>
              <a:gd name="connsiteX5" fmla="*/ 408190 w 7015094"/>
              <a:gd name="connsiteY5" fmla="*/ 14138 h 376183"/>
              <a:gd name="connsiteX6" fmla="*/ 408190 w 7015094"/>
              <a:gd name="connsiteY6" fmla="*/ 21012 h 376183"/>
              <a:gd name="connsiteX7" fmla="*/ 630103 w 7015094"/>
              <a:gd name="connsiteY7" fmla="*/ 21012 h 376183"/>
              <a:gd name="connsiteX8" fmla="*/ 630103 w 7015094"/>
              <a:gd name="connsiteY8" fmla="*/ 30776 h 376183"/>
              <a:gd name="connsiteX9" fmla="*/ 762792 w 7015094"/>
              <a:gd name="connsiteY9" fmla="*/ 30776 h 376183"/>
              <a:gd name="connsiteX10" fmla="*/ 762792 w 7015094"/>
              <a:gd name="connsiteY10" fmla="*/ 39680 h 376183"/>
              <a:gd name="connsiteX11" fmla="*/ 901150 w 7015094"/>
              <a:gd name="connsiteY11" fmla="*/ 39680 h 376183"/>
              <a:gd name="connsiteX12" fmla="*/ 901150 w 7015094"/>
              <a:gd name="connsiteY12" fmla="*/ 48351 h 376183"/>
              <a:gd name="connsiteX13" fmla="*/ 964997 w 7015094"/>
              <a:gd name="connsiteY13" fmla="*/ 48351 h 376183"/>
              <a:gd name="connsiteX14" fmla="*/ 964997 w 7015094"/>
              <a:gd name="connsiteY14" fmla="*/ 59208 h 376183"/>
              <a:gd name="connsiteX15" fmla="*/ 1033164 w 7015094"/>
              <a:gd name="connsiteY15" fmla="*/ 59208 h 376183"/>
              <a:gd name="connsiteX16" fmla="*/ 1033164 w 7015094"/>
              <a:gd name="connsiteY16" fmla="*/ 71784 h 376183"/>
              <a:gd name="connsiteX17" fmla="*/ 1138046 w 7015094"/>
              <a:gd name="connsiteY17" fmla="*/ 71784 h 376183"/>
              <a:gd name="connsiteX18" fmla="*/ 1138451 w 7015094"/>
              <a:gd name="connsiteY18" fmla="*/ 93968 h 376183"/>
              <a:gd name="connsiteX19" fmla="*/ 1293682 w 7015094"/>
              <a:gd name="connsiteY19" fmla="*/ 93968 h 376183"/>
              <a:gd name="connsiteX20" fmla="*/ 1293682 w 7015094"/>
              <a:gd name="connsiteY20" fmla="*/ 103029 h 376183"/>
              <a:gd name="connsiteX21" fmla="*/ 1352940 w 7015094"/>
              <a:gd name="connsiteY21" fmla="*/ 103029 h 376183"/>
              <a:gd name="connsiteX22" fmla="*/ 1352940 w 7015094"/>
              <a:gd name="connsiteY22" fmla="*/ 113261 h 376183"/>
              <a:gd name="connsiteX23" fmla="*/ 1462142 w 7015094"/>
              <a:gd name="connsiteY23" fmla="*/ 113261 h 376183"/>
              <a:gd name="connsiteX24" fmla="*/ 1462142 w 7015094"/>
              <a:gd name="connsiteY24" fmla="*/ 120838 h 376183"/>
              <a:gd name="connsiteX25" fmla="*/ 1532468 w 7015094"/>
              <a:gd name="connsiteY25" fmla="*/ 120838 h 376183"/>
              <a:gd name="connsiteX26" fmla="*/ 1532468 w 7015094"/>
              <a:gd name="connsiteY26" fmla="*/ 131695 h 376183"/>
              <a:gd name="connsiteX27" fmla="*/ 1619128 w 7015094"/>
              <a:gd name="connsiteY27" fmla="*/ 131695 h 376183"/>
              <a:gd name="connsiteX28" fmla="*/ 1619128 w 7015094"/>
              <a:gd name="connsiteY28" fmla="*/ 139975 h 376183"/>
              <a:gd name="connsiteX29" fmla="*/ 1721985 w 7015094"/>
              <a:gd name="connsiteY29" fmla="*/ 139975 h 376183"/>
              <a:gd name="connsiteX30" fmla="*/ 1721985 w 7015094"/>
              <a:gd name="connsiteY30" fmla="*/ 144506 h 376183"/>
              <a:gd name="connsiteX31" fmla="*/ 1772064 w 7015094"/>
              <a:gd name="connsiteY31" fmla="*/ 144506 h 376183"/>
              <a:gd name="connsiteX32" fmla="*/ 1772064 w 7015094"/>
              <a:gd name="connsiteY32" fmla="*/ 150364 h 376183"/>
              <a:gd name="connsiteX33" fmla="*/ 1834291 w 7015094"/>
              <a:gd name="connsiteY33" fmla="*/ 150364 h 376183"/>
              <a:gd name="connsiteX34" fmla="*/ 1834291 w 7015094"/>
              <a:gd name="connsiteY34" fmla="*/ 154582 h 376183"/>
              <a:gd name="connsiteX35" fmla="*/ 1935934 w 7015094"/>
              <a:gd name="connsiteY35" fmla="*/ 154582 h 376183"/>
              <a:gd name="connsiteX36" fmla="*/ 1935934 w 7015094"/>
              <a:gd name="connsiteY36" fmla="*/ 165517 h 376183"/>
              <a:gd name="connsiteX37" fmla="*/ 2048780 w 7015094"/>
              <a:gd name="connsiteY37" fmla="*/ 165517 h 376183"/>
              <a:gd name="connsiteX38" fmla="*/ 2048780 w 7015094"/>
              <a:gd name="connsiteY38" fmla="*/ 175984 h 376183"/>
              <a:gd name="connsiteX39" fmla="*/ 2125316 w 7015094"/>
              <a:gd name="connsiteY39" fmla="*/ 175984 h 376183"/>
              <a:gd name="connsiteX40" fmla="*/ 2125316 w 7015094"/>
              <a:gd name="connsiteY40" fmla="*/ 184655 h 376183"/>
              <a:gd name="connsiteX41" fmla="*/ 2227904 w 7015094"/>
              <a:gd name="connsiteY41" fmla="*/ 184655 h 376183"/>
              <a:gd name="connsiteX42" fmla="*/ 2227904 w 7015094"/>
              <a:gd name="connsiteY42" fmla="*/ 191841 h 376183"/>
              <a:gd name="connsiteX43" fmla="*/ 2297960 w 7015094"/>
              <a:gd name="connsiteY43" fmla="*/ 191841 h 376183"/>
              <a:gd name="connsiteX44" fmla="*/ 2297960 w 7015094"/>
              <a:gd name="connsiteY44" fmla="*/ 199808 h 376183"/>
              <a:gd name="connsiteX45" fmla="*/ 2425924 w 7015094"/>
              <a:gd name="connsiteY45" fmla="*/ 199808 h 376183"/>
              <a:gd name="connsiteX46" fmla="*/ 2425924 w 7015094"/>
              <a:gd name="connsiteY46" fmla="*/ 203714 h 376183"/>
              <a:gd name="connsiteX47" fmla="*/ 2573732 w 7015094"/>
              <a:gd name="connsiteY47" fmla="*/ 203714 h 376183"/>
              <a:gd name="connsiteX48" fmla="*/ 2573732 w 7015094"/>
              <a:gd name="connsiteY48" fmla="*/ 216993 h 376183"/>
              <a:gd name="connsiteX49" fmla="*/ 2769323 w 7015094"/>
              <a:gd name="connsiteY49" fmla="*/ 216993 h 376183"/>
              <a:gd name="connsiteX50" fmla="*/ 2769323 w 7015094"/>
              <a:gd name="connsiteY50" fmla="*/ 223476 h 376183"/>
              <a:gd name="connsiteX51" fmla="*/ 2952765 w 7015094"/>
              <a:gd name="connsiteY51" fmla="*/ 223476 h 376183"/>
              <a:gd name="connsiteX52" fmla="*/ 2952765 w 7015094"/>
              <a:gd name="connsiteY52" fmla="*/ 231287 h 376183"/>
              <a:gd name="connsiteX53" fmla="*/ 3069796 w 7015094"/>
              <a:gd name="connsiteY53" fmla="*/ 231287 h 376183"/>
              <a:gd name="connsiteX54" fmla="*/ 3069796 w 7015094"/>
              <a:gd name="connsiteY54" fmla="*/ 239332 h 376183"/>
              <a:gd name="connsiteX55" fmla="*/ 3140122 w 7015094"/>
              <a:gd name="connsiteY55" fmla="*/ 239332 h 376183"/>
              <a:gd name="connsiteX56" fmla="*/ 3140122 w 7015094"/>
              <a:gd name="connsiteY56" fmla="*/ 246909 h 376183"/>
              <a:gd name="connsiteX57" fmla="*/ 3332474 w 7015094"/>
              <a:gd name="connsiteY57" fmla="*/ 246909 h 376183"/>
              <a:gd name="connsiteX58" fmla="*/ 3332474 w 7015094"/>
              <a:gd name="connsiteY58" fmla="*/ 253002 h 376183"/>
              <a:gd name="connsiteX59" fmla="*/ 3438166 w 7015094"/>
              <a:gd name="connsiteY59" fmla="*/ 253002 h 376183"/>
              <a:gd name="connsiteX60" fmla="*/ 3438166 w 7015094"/>
              <a:gd name="connsiteY60" fmla="*/ 258235 h 376183"/>
              <a:gd name="connsiteX61" fmla="*/ 3569370 w 7015094"/>
              <a:gd name="connsiteY61" fmla="*/ 258235 h 376183"/>
              <a:gd name="connsiteX62" fmla="*/ 3569370 w 7015094"/>
              <a:gd name="connsiteY62" fmla="*/ 265109 h 376183"/>
              <a:gd name="connsiteX63" fmla="*/ 3681947 w 7015094"/>
              <a:gd name="connsiteY63" fmla="*/ 265109 h 376183"/>
              <a:gd name="connsiteX64" fmla="*/ 3681947 w 7015094"/>
              <a:gd name="connsiteY64" fmla="*/ 270811 h 376183"/>
              <a:gd name="connsiteX65" fmla="*/ 3764421 w 7015094"/>
              <a:gd name="connsiteY65" fmla="*/ 270811 h 376183"/>
              <a:gd name="connsiteX66" fmla="*/ 3764421 w 7015094"/>
              <a:gd name="connsiteY66" fmla="*/ 273858 h 376183"/>
              <a:gd name="connsiteX67" fmla="*/ 3907369 w 7015094"/>
              <a:gd name="connsiteY67" fmla="*/ 273858 h 376183"/>
              <a:gd name="connsiteX68" fmla="*/ 3907369 w 7015094"/>
              <a:gd name="connsiteY68" fmla="*/ 274717 h 376183"/>
              <a:gd name="connsiteX69" fmla="*/ 3983229 w 7015094"/>
              <a:gd name="connsiteY69" fmla="*/ 274717 h 376183"/>
              <a:gd name="connsiteX70" fmla="*/ 3983229 w 7015094"/>
              <a:gd name="connsiteY70" fmla="*/ 278154 h 376183"/>
              <a:gd name="connsiteX71" fmla="*/ 4067864 w 7015094"/>
              <a:gd name="connsiteY71" fmla="*/ 278154 h 376183"/>
              <a:gd name="connsiteX72" fmla="*/ 4067864 w 7015094"/>
              <a:gd name="connsiteY72" fmla="*/ 279872 h 376183"/>
              <a:gd name="connsiteX73" fmla="*/ 4213916 w 7015094"/>
              <a:gd name="connsiteY73" fmla="*/ 279872 h 376183"/>
              <a:gd name="connsiteX74" fmla="*/ 4213916 w 7015094"/>
              <a:gd name="connsiteY74" fmla="*/ 292057 h 376183"/>
              <a:gd name="connsiteX75" fmla="*/ 4435155 w 7015094"/>
              <a:gd name="connsiteY75" fmla="*/ 292057 h 376183"/>
              <a:gd name="connsiteX76" fmla="*/ 4435155 w 7015094"/>
              <a:gd name="connsiteY76" fmla="*/ 297681 h 376183"/>
              <a:gd name="connsiteX77" fmla="*/ 4555020 w 7015094"/>
              <a:gd name="connsiteY77" fmla="*/ 297681 h 376183"/>
              <a:gd name="connsiteX78" fmla="*/ 4555020 w 7015094"/>
              <a:gd name="connsiteY78" fmla="*/ 304165 h 376183"/>
              <a:gd name="connsiteX79" fmla="*/ 4714436 w 7015094"/>
              <a:gd name="connsiteY79" fmla="*/ 304165 h 376183"/>
              <a:gd name="connsiteX80" fmla="*/ 4714436 w 7015094"/>
              <a:gd name="connsiteY80" fmla="*/ 308539 h 376183"/>
              <a:gd name="connsiteX81" fmla="*/ 4824987 w 7015094"/>
              <a:gd name="connsiteY81" fmla="*/ 308539 h 376183"/>
              <a:gd name="connsiteX82" fmla="*/ 4824987 w 7015094"/>
              <a:gd name="connsiteY82" fmla="*/ 320256 h 376183"/>
              <a:gd name="connsiteX83" fmla="*/ 5025977 w 7015094"/>
              <a:gd name="connsiteY83" fmla="*/ 320256 h 376183"/>
              <a:gd name="connsiteX84" fmla="*/ 5025977 w 7015094"/>
              <a:gd name="connsiteY84" fmla="*/ 325489 h 376183"/>
              <a:gd name="connsiteX85" fmla="*/ 5096169 w 7015094"/>
              <a:gd name="connsiteY85" fmla="*/ 325489 h 376183"/>
              <a:gd name="connsiteX86" fmla="*/ 5096169 w 7015094"/>
              <a:gd name="connsiteY86" fmla="*/ 328535 h 376183"/>
              <a:gd name="connsiteX87" fmla="*/ 5210905 w 7015094"/>
              <a:gd name="connsiteY87" fmla="*/ 328535 h 376183"/>
              <a:gd name="connsiteX88" fmla="*/ 5210905 w 7015094"/>
              <a:gd name="connsiteY88" fmla="*/ 331113 h 376183"/>
              <a:gd name="connsiteX89" fmla="*/ 5336980 w 7015094"/>
              <a:gd name="connsiteY89" fmla="*/ 331113 h 376183"/>
              <a:gd name="connsiteX90" fmla="*/ 5336980 w 7015094"/>
              <a:gd name="connsiteY90" fmla="*/ 333300 h 376183"/>
              <a:gd name="connsiteX91" fmla="*/ 5470748 w 7015094"/>
              <a:gd name="connsiteY91" fmla="*/ 333300 h 376183"/>
              <a:gd name="connsiteX92" fmla="*/ 5470748 w 7015094"/>
              <a:gd name="connsiteY92" fmla="*/ 339315 h 376183"/>
              <a:gd name="connsiteX93" fmla="*/ 5662425 w 7015094"/>
              <a:gd name="connsiteY93" fmla="*/ 339315 h 376183"/>
              <a:gd name="connsiteX94" fmla="*/ 5662425 w 7015094"/>
              <a:gd name="connsiteY94" fmla="*/ 348063 h 376183"/>
              <a:gd name="connsiteX95" fmla="*/ 5982066 w 7015094"/>
              <a:gd name="connsiteY95" fmla="*/ 348063 h 376183"/>
              <a:gd name="connsiteX96" fmla="*/ 5982066 w 7015094"/>
              <a:gd name="connsiteY96" fmla="*/ 350094 h 376183"/>
              <a:gd name="connsiteX97" fmla="*/ 6045238 w 7015094"/>
              <a:gd name="connsiteY97" fmla="*/ 350094 h 376183"/>
              <a:gd name="connsiteX98" fmla="*/ 6045238 w 7015094"/>
              <a:gd name="connsiteY98" fmla="*/ 352203 h 376183"/>
              <a:gd name="connsiteX99" fmla="*/ 6249198 w 7015094"/>
              <a:gd name="connsiteY99" fmla="*/ 352203 h 376183"/>
              <a:gd name="connsiteX100" fmla="*/ 6249198 w 7015094"/>
              <a:gd name="connsiteY100" fmla="*/ 355562 h 376183"/>
              <a:gd name="connsiteX101" fmla="*/ 6520381 w 7015094"/>
              <a:gd name="connsiteY101" fmla="*/ 355562 h 376183"/>
              <a:gd name="connsiteX102" fmla="*/ 6520381 w 7015094"/>
              <a:gd name="connsiteY102" fmla="*/ 361967 h 376183"/>
              <a:gd name="connsiteX103" fmla="*/ 6594891 w 7015094"/>
              <a:gd name="connsiteY103" fmla="*/ 361967 h 376183"/>
              <a:gd name="connsiteX104" fmla="*/ 6594891 w 7015094"/>
              <a:gd name="connsiteY104" fmla="*/ 367435 h 376183"/>
              <a:gd name="connsiteX105" fmla="*/ 6906029 w 7015094"/>
              <a:gd name="connsiteY105" fmla="*/ 367435 h 376183"/>
              <a:gd name="connsiteX106" fmla="*/ 6906029 w 7015094"/>
              <a:gd name="connsiteY106" fmla="*/ 376183 h 376183"/>
              <a:gd name="connsiteX107" fmla="*/ 7015095 w 7015094"/>
              <a:gd name="connsiteY107" fmla="*/ 376183 h 3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015094" h="376183">
                <a:moveTo>
                  <a:pt x="0" y="0"/>
                </a:moveTo>
                <a:lnTo>
                  <a:pt x="117031" y="0"/>
                </a:lnTo>
                <a:lnTo>
                  <a:pt x="117031" y="6327"/>
                </a:lnTo>
                <a:lnTo>
                  <a:pt x="261328" y="6327"/>
                </a:lnTo>
                <a:lnTo>
                  <a:pt x="261328" y="14138"/>
                </a:lnTo>
                <a:lnTo>
                  <a:pt x="408190" y="14138"/>
                </a:lnTo>
                <a:lnTo>
                  <a:pt x="408190" y="21012"/>
                </a:lnTo>
                <a:lnTo>
                  <a:pt x="630103" y="21012"/>
                </a:lnTo>
                <a:lnTo>
                  <a:pt x="630103" y="30776"/>
                </a:lnTo>
                <a:lnTo>
                  <a:pt x="762792" y="30776"/>
                </a:lnTo>
                <a:lnTo>
                  <a:pt x="762792" y="39680"/>
                </a:lnTo>
                <a:lnTo>
                  <a:pt x="901150" y="39680"/>
                </a:lnTo>
                <a:lnTo>
                  <a:pt x="901150" y="48351"/>
                </a:lnTo>
                <a:lnTo>
                  <a:pt x="964997" y="48351"/>
                </a:lnTo>
                <a:lnTo>
                  <a:pt x="964997" y="59208"/>
                </a:lnTo>
                <a:lnTo>
                  <a:pt x="1033164" y="59208"/>
                </a:lnTo>
                <a:lnTo>
                  <a:pt x="1033164" y="71784"/>
                </a:lnTo>
                <a:lnTo>
                  <a:pt x="1138046" y="71784"/>
                </a:lnTo>
                <a:lnTo>
                  <a:pt x="1138451" y="93968"/>
                </a:lnTo>
                <a:lnTo>
                  <a:pt x="1293682" y="93968"/>
                </a:lnTo>
                <a:lnTo>
                  <a:pt x="1293682" y="103029"/>
                </a:lnTo>
                <a:lnTo>
                  <a:pt x="1352940" y="103029"/>
                </a:lnTo>
                <a:lnTo>
                  <a:pt x="1352940" y="113261"/>
                </a:lnTo>
                <a:lnTo>
                  <a:pt x="1462142" y="113261"/>
                </a:lnTo>
                <a:lnTo>
                  <a:pt x="1462142" y="120838"/>
                </a:lnTo>
                <a:lnTo>
                  <a:pt x="1532468" y="120838"/>
                </a:lnTo>
                <a:lnTo>
                  <a:pt x="1532468" y="131695"/>
                </a:lnTo>
                <a:lnTo>
                  <a:pt x="1619128" y="131695"/>
                </a:lnTo>
                <a:lnTo>
                  <a:pt x="1619128" y="139975"/>
                </a:lnTo>
                <a:lnTo>
                  <a:pt x="1721985" y="139975"/>
                </a:lnTo>
                <a:lnTo>
                  <a:pt x="1721985" y="144506"/>
                </a:lnTo>
                <a:lnTo>
                  <a:pt x="1772064" y="144506"/>
                </a:lnTo>
                <a:lnTo>
                  <a:pt x="1772064" y="150364"/>
                </a:lnTo>
                <a:lnTo>
                  <a:pt x="1834291" y="150364"/>
                </a:lnTo>
                <a:lnTo>
                  <a:pt x="1834291" y="154582"/>
                </a:lnTo>
                <a:lnTo>
                  <a:pt x="1935934" y="154582"/>
                </a:lnTo>
                <a:lnTo>
                  <a:pt x="1935934" y="165517"/>
                </a:lnTo>
                <a:lnTo>
                  <a:pt x="2048780" y="165517"/>
                </a:lnTo>
                <a:lnTo>
                  <a:pt x="2048780" y="175984"/>
                </a:lnTo>
                <a:lnTo>
                  <a:pt x="2125316" y="175984"/>
                </a:lnTo>
                <a:lnTo>
                  <a:pt x="2125316" y="184655"/>
                </a:lnTo>
                <a:lnTo>
                  <a:pt x="2227904" y="184655"/>
                </a:lnTo>
                <a:lnTo>
                  <a:pt x="2227904" y="191841"/>
                </a:lnTo>
                <a:lnTo>
                  <a:pt x="2297960" y="191841"/>
                </a:lnTo>
                <a:lnTo>
                  <a:pt x="2297960" y="199808"/>
                </a:lnTo>
                <a:lnTo>
                  <a:pt x="2425924" y="199808"/>
                </a:lnTo>
                <a:lnTo>
                  <a:pt x="2425924" y="203714"/>
                </a:lnTo>
                <a:lnTo>
                  <a:pt x="2573732" y="203714"/>
                </a:lnTo>
                <a:lnTo>
                  <a:pt x="2573732" y="216993"/>
                </a:lnTo>
                <a:lnTo>
                  <a:pt x="2769323" y="216993"/>
                </a:lnTo>
                <a:lnTo>
                  <a:pt x="2769323" y="223476"/>
                </a:lnTo>
                <a:lnTo>
                  <a:pt x="2952765" y="223476"/>
                </a:lnTo>
                <a:lnTo>
                  <a:pt x="2952765" y="231287"/>
                </a:lnTo>
                <a:lnTo>
                  <a:pt x="3069796" y="231287"/>
                </a:lnTo>
                <a:lnTo>
                  <a:pt x="3069796" y="239332"/>
                </a:lnTo>
                <a:lnTo>
                  <a:pt x="3140122" y="239332"/>
                </a:lnTo>
                <a:lnTo>
                  <a:pt x="3140122" y="246909"/>
                </a:lnTo>
                <a:lnTo>
                  <a:pt x="3332474" y="246909"/>
                </a:lnTo>
                <a:lnTo>
                  <a:pt x="3332474" y="253002"/>
                </a:lnTo>
                <a:lnTo>
                  <a:pt x="3438166" y="253002"/>
                </a:lnTo>
                <a:lnTo>
                  <a:pt x="3438166" y="258235"/>
                </a:lnTo>
                <a:lnTo>
                  <a:pt x="3569370" y="258235"/>
                </a:lnTo>
                <a:lnTo>
                  <a:pt x="3569370" y="265109"/>
                </a:lnTo>
                <a:lnTo>
                  <a:pt x="3681947" y="265109"/>
                </a:lnTo>
                <a:lnTo>
                  <a:pt x="3681947" y="270811"/>
                </a:lnTo>
                <a:lnTo>
                  <a:pt x="3764421" y="270811"/>
                </a:lnTo>
                <a:lnTo>
                  <a:pt x="3764421" y="273858"/>
                </a:lnTo>
                <a:lnTo>
                  <a:pt x="3907369" y="273858"/>
                </a:lnTo>
                <a:lnTo>
                  <a:pt x="3907369" y="274717"/>
                </a:lnTo>
                <a:lnTo>
                  <a:pt x="3983229" y="274717"/>
                </a:lnTo>
                <a:lnTo>
                  <a:pt x="3983229" y="278154"/>
                </a:lnTo>
                <a:lnTo>
                  <a:pt x="4067864" y="278154"/>
                </a:lnTo>
                <a:lnTo>
                  <a:pt x="4067864" y="279872"/>
                </a:lnTo>
                <a:lnTo>
                  <a:pt x="4213916" y="279872"/>
                </a:lnTo>
                <a:lnTo>
                  <a:pt x="4213916" y="292057"/>
                </a:lnTo>
                <a:lnTo>
                  <a:pt x="4435155" y="292057"/>
                </a:lnTo>
                <a:lnTo>
                  <a:pt x="4435155" y="297681"/>
                </a:lnTo>
                <a:lnTo>
                  <a:pt x="4555020" y="297681"/>
                </a:lnTo>
                <a:lnTo>
                  <a:pt x="4555020" y="304165"/>
                </a:lnTo>
                <a:lnTo>
                  <a:pt x="4714436" y="304165"/>
                </a:lnTo>
                <a:lnTo>
                  <a:pt x="4714436" y="308539"/>
                </a:lnTo>
                <a:lnTo>
                  <a:pt x="4824987" y="308539"/>
                </a:lnTo>
                <a:lnTo>
                  <a:pt x="4824987" y="320256"/>
                </a:lnTo>
                <a:lnTo>
                  <a:pt x="5025977" y="320256"/>
                </a:lnTo>
                <a:lnTo>
                  <a:pt x="5025977" y="325489"/>
                </a:lnTo>
                <a:lnTo>
                  <a:pt x="5096169" y="325489"/>
                </a:lnTo>
                <a:lnTo>
                  <a:pt x="5096169" y="328535"/>
                </a:lnTo>
                <a:lnTo>
                  <a:pt x="5210905" y="328535"/>
                </a:lnTo>
                <a:lnTo>
                  <a:pt x="5210905" y="331113"/>
                </a:lnTo>
                <a:lnTo>
                  <a:pt x="5336980" y="331113"/>
                </a:lnTo>
                <a:lnTo>
                  <a:pt x="5336980" y="333300"/>
                </a:lnTo>
                <a:lnTo>
                  <a:pt x="5470748" y="333300"/>
                </a:lnTo>
                <a:lnTo>
                  <a:pt x="5470748" y="339315"/>
                </a:lnTo>
                <a:lnTo>
                  <a:pt x="5662425" y="339315"/>
                </a:lnTo>
                <a:lnTo>
                  <a:pt x="5662425" y="348063"/>
                </a:lnTo>
                <a:lnTo>
                  <a:pt x="5982066" y="348063"/>
                </a:lnTo>
                <a:lnTo>
                  <a:pt x="5982066" y="350094"/>
                </a:lnTo>
                <a:lnTo>
                  <a:pt x="6045238" y="350094"/>
                </a:lnTo>
                <a:lnTo>
                  <a:pt x="6045238" y="352203"/>
                </a:lnTo>
                <a:lnTo>
                  <a:pt x="6249198" y="352203"/>
                </a:lnTo>
                <a:lnTo>
                  <a:pt x="6249198" y="355562"/>
                </a:lnTo>
                <a:lnTo>
                  <a:pt x="6520381" y="355562"/>
                </a:lnTo>
                <a:lnTo>
                  <a:pt x="6520381" y="361967"/>
                </a:lnTo>
                <a:lnTo>
                  <a:pt x="6594891" y="361967"/>
                </a:lnTo>
                <a:lnTo>
                  <a:pt x="6594891" y="367435"/>
                </a:lnTo>
                <a:lnTo>
                  <a:pt x="6906029" y="367435"/>
                </a:lnTo>
                <a:lnTo>
                  <a:pt x="6906029" y="376183"/>
                </a:lnTo>
                <a:lnTo>
                  <a:pt x="7015095" y="376183"/>
                </a:lnTo>
              </a:path>
            </a:pathLst>
          </a:custGeom>
          <a:noFill/>
          <a:ln w="19050" cap="flat">
            <a:solidFill>
              <a:srgbClr val="0000FF"/>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7" name="Freeform: Shape 176">
            <a:extLst>
              <a:ext uri="{FF2B5EF4-FFF2-40B4-BE49-F238E27FC236}">
                <a16:creationId xmlns:a16="http://schemas.microsoft.com/office/drawing/2014/main" id="{62ED9C1F-7BE4-8346-6973-A27209465632}"/>
              </a:ext>
            </a:extLst>
          </p:cNvPr>
          <p:cNvSpPr/>
          <p:nvPr/>
        </p:nvSpPr>
        <p:spPr>
          <a:xfrm>
            <a:off x="1139520" y="1299541"/>
            <a:ext cx="7008075" cy="310179"/>
          </a:xfrm>
          <a:custGeom>
            <a:avLst/>
            <a:gdLst>
              <a:gd name="connsiteX0" fmla="*/ 0 w 7008075"/>
              <a:gd name="connsiteY0" fmla="*/ 0 h 310179"/>
              <a:gd name="connsiteX1" fmla="*/ 70191 w 7008075"/>
              <a:gd name="connsiteY1" fmla="*/ 0 h 310179"/>
              <a:gd name="connsiteX2" fmla="*/ 70191 w 7008075"/>
              <a:gd name="connsiteY2" fmla="*/ 7186 h 310179"/>
              <a:gd name="connsiteX3" fmla="*/ 145917 w 7008075"/>
              <a:gd name="connsiteY3" fmla="*/ 7186 h 310179"/>
              <a:gd name="connsiteX4" fmla="*/ 145917 w 7008075"/>
              <a:gd name="connsiteY4" fmla="*/ 9373 h 310179"/>
              <a:gd name="connsiteX5" fmla="*/ 275906 w 7008075"/>
              <a:gd name="connsiteY5" fmla="*/ 9373 h 310179"/>
              <a:gd name="connsiteX6" fmla="*/ 275906 w 7008075"/>
              <a:gd name="connsiteY6" fmla="*/ 17575 h 310179"/>
              <a:gd name="connsiteX7" fmla="*/ 451925 w 7008075"/>
              <a:gd name="connsiteY7" fmla="*/ 17575 h 310179"/>
              <a:gd name="connsiteX8" fmla="*/ 451925 w 7008075"/>
              <a:gd name="connsiteY8" fmla="*/ 24761 h 310179"/>
              <a:gd name="connsiteX9" fmla="*/ 574895 w 7008075"/>
              <a:gd name="connsiteY9" fmla="*/ 24761 h 310179"/>
              <a:gd name="connsiteX10" fmla="*/ 574895 w 7008075"/>
              <a:gd name="connsiteY10" fmla="*/ 33900 h 310179"/>
              <a:gd name="connsiteX11" fmla="*/ 728641 w 7008075"/>
              <a:gd name="connsiteY11" fmla="*/ 33900 h 310179"/>
              <a:gd name="connsiteX12" fmla="*/ 728641 w 7008075"/>
              <a:gd name="connsiteY12" fmla="*/ 40852 h 310179"/>
              <a:gd name="connsiteX13" fmla="*/ 862545 w 7008075"/>
              <a:gd name="connsiteY13" fmla="*/ 40852 h 310179"/>
              <a:gd name="connsiteX14" fmla="*/ 862545 w 7008075"/>
              <a:gd name="connsiteY14" fmla="*/ 52959 h 310179"/>
              <a:gd name="connsiteX15" fmla="*/ 933006 w 7008075"/>
              <a:gd name="connsiteY15" fmla="*/ 52959 h 310179"/>
              <a:gd name="connsiteX16" fmla="*/ 933006 w 7008075"/>
              <a:gd name="connsiteY16" fmla="*/ 59443 h 310179"/>
              <a:gd name="connsiteX17" fmla="*/ 977551 w 7008075"/>
              <a:gd name="connsiteY17" fmla="*/ 59443 h 310179"/>
              <a:gd name="connsiteX18" fmla="*/ 977551 w 7008075"/>
              <a:gd name="connsiteY18" fmla="*/ 64051 h 310179"/>
              <a:gd name="connsiteX19" fmla="*/ 1012512 w 7008075"/>
              <a:gd name="connsiteY19" fmla="*/ 64051 h 310179"/>
              <a:gd name="connsiteX20" fmla="*/ 1012512 w 7008075"/>
              <a:gd name="connsiteY20" fmla="*/ 70144 h 310179"/>
              <a:gd name="connsiteX21" fmla="*/ 1043288 w 7008075"/>
              <a:gd name="connsiteY21" fmla="*/ 70144 h 310179"/>
              <a:gd name="connsiteX22" fmla="*/ 1043288 w 7008075"/>
              <a:gd name="connsiteY22" fmla="*/ 73815 h 310179"/>
              <a:gd name="connsiteX23" fmla="*/ 1081893 w 7008075"/>
              <a:gd name="connsiteY23" fmla="*/ 73815 h 310179"/>
              <a:gd name="connsiteX24" fmla="*/ 1081893 w 7008075"/>
              <a:gd name="connsiteY24" fmla="*/ 76627 h 310179"/>
              <a:gd name="connsiteX25" fmla="*/ 1172602 w 7008075"/>
              <a:gd name="connsiteY25" fmla="*/ 76627 h 310179"/>
              <a:gd name="connsiteX26" fmla="*/ 1172602 w 7008075"/>
              <a:gd name="connsiteY26" fmla="*/ 81626 h 310179"/>
              <a:gd name="connsiteX27" fmla="*/ 1219441 w 7008075"/>
              <a:gd name="connsiteY27" fmla="*/ 81626 h 310179"/>
              <a:gd name="connsiteX28" fmla="*/ 1219441 w 7008075"/>
              <a:gd name="connsiteY28" fmla="*/ 84672 h 310179"/>
              <a:gd name="connsiteX29" fmla="*/ 1285043 w 7008075"/>
              <a:gd name="connsiteY29" fmla="*/ 84672 h 310179"/>
              <a:gd name="connsiteX30" fmla="*/ 1285043 w 7008075"/>
              <a:gd name="connsiteY30" fmla="*/ 87875 h 310179"/>
              <a:gd name="connsiteX31" fmla="*/ 1309070 w 7008075"/>
              <a:gd name="connsiteY31" fmla="*/ 87875 h 310179"/>
              <a:gd name="connsiteX32" fmla="*/ 1309070 w 7008075"/>
              <a:gd name="connsiteY32" fmla="*/ 95920 h 310179"/>
              <a:gd name="connsiteX33" fmla="*/ 1341332 w 7008075"/>
              <a:gd name="connsiteY33" fmla="*/ 95920 h 310179"/>
              <a:gd name="connsiteX34" fmla="*/ 1341332 w 7008075"/>
              <a:gd name="connsiteY34" fmla="*/ 99592 h 310179"/>
              <a:gd name="connsiteX35" fmla="*/ 1442569 w 7008075"/>
              <a:gd name="connsiteY35" fmla="*/ 99592 h 310179"/>
              <a:gd name="connsiteX36" fmla="*/ 1442569 w 7008075"/>
              <a:gd name="connsiteY36" fmla="*/ 104591 h 310179"/>
              <a:gd name="connsiteX37" fmla="*/ 1506686 w 7008075"/>
              <a:gd name="connsiteY37" fmla="*/ 104591 h 310179"/>
              <a:gd name="connsiteX38" fmla="*/ 1506686 w 7008075"/>
              <a:gd name="connsiteY38" fmla="*/ 109824 h 310179"/>
              <a:gd name="connsiteX39" fmla="*/ 1533683 w 7008075"/>
              <a:gd name="connsiteY39" fmla="*/ 109824 h 310179"/>
              <a:gd name="connsiteX40" fmla="*/ 1533683 w 7008075"/>
              <a:gd name="connsiteY40" fmla="*/ 114589 h 310179"/>
              <a:gd name="connsiteX41" fmla="*/ 1552851 w 7008075"/>
              <a:gd name="connsiteY41" fmla="*/ 114589 h 310179"/>
              <a:gd name="connsiteX42" fmla="*/ 1552851 w 7008075"/>
              <a:gd name="connsiteY42" fmla="*/ 117635 h 310179"/>
              <a:gd name="connsiteX43" fmla="*/ 1596990 w 7008075"/>
              <a:gd name="connsiteY43" fmla="*/ 117635 h 310179"/>
              <a:gd name="connsiteX44" fmla="*/ 1596990 w 7008075"/>
              <a:gd name="connsiteY44" fmla="*/ 122166 h 310179"/>
              <a:gd name="connsiteX45" fmla="*/ 1655573 w 7008075"/>
              <a:gd name="connsiteY45" fmla="*/ 122166 h 310179"/>
              <a:gd name="connsiteX46" fmla="*/ 1655573 w 7008075"/>
              <a:gd name="connsiteY46" fmla="*/ 124822 h 310179"/>
              <a:gd name="connsiteX47" fmla="*/ 1730219 w 7008075"/>
              <a:gd name="connsiteY47" fmla="*/ 124822 h 310179"/>
              <a:gd name="connsiteX48" fmla="*/ 1730219 w 7008075"/>
              <a:gd name="connsiteY48" fmla="*/ 128727 h 310179"/>
              <a:gd name="connsiteX49" fmla="*/ 1816744 w 7008075"/>
              <a:gd name="connsiteY49" fmla="*/ 128727 h 310179"/>
              <a:gd name="connsiteX50" fmla="*/ 1816744 w 7008075"/>
              <a:gd name="connsiteY50" fmla="*/ 133492 h 310179"/>
              <a:gd name="connsiteX51" fmla="*/ 1862503 w 7008075"/>
              <a:gd name="connsiteY51" fmla="*/ 133492 h 310179"/>
              <a:gd name="connsiteX52" fmla="*/ 1862503 w 7008075"/>
              <a:gd name="connsiteY52" fmla="*/ 139350 h 310179"/>
              <a:gd name="connsiteX53" fmla="*/ 1936339 w 7008075"/>
              <a:gd name="connsiteY53" fmla="*/ 139350 h 310179"/>
              <a:gd name="connsiteX54" fmla="*/ 1936339 w 7008075"/>
              <a:gd name="connsiteY54" fmla="*/ 144506 h 310179"/>
              <a:gd name="connsiteX55" fmla="*/ 2014765 w 7008075"/>
              <a:gd name="connsiteY55" fmla="*/ 144506 h 310179"/>
              <a:gd name="connsiteX56" fmla="*/ 2014765 w 7008075"/>
              <a:gd name="connsiteY56" fmla="*/ 148255 h 310179"/>
              <a:gd name="connsiteX57" fmla="*/ 2086711 w 7008075"/>
              <a:gd name="connsiteY57" fmla="*/ 148255 h 310179"/>
              <a:gd name="connsiteX58" fmla="*/ 2086711 w 7008075"/>
              <a:gd name="connsiteY58" fmla="*/ 150833 h 310179"/>
              <a:gd name="connsiteX59" fmla="*/ 2123831 w 7008075"/>
              <a:gd name="connsiteY59" fmla="*/ 150833 h 310179"/>
              <a:gd name="connsiteX60" fmla="*/ 2123831 w 7008075"/>
              <a:gd name="connsiteY60" fmla="*/ 153645 h 310179"/>
              <a:gd name="connsiteX61" fmla="*/ 2269749 w 7008075"/>
              <a:gd name="connsiteY61" fmla="*/ 153645 h 310179"/>
              <a:gd name="connsiteX62" fmla="*/ 2269749 w 7008075"/>
              <a:gd name="connsiteY62" fmla="*/ 160128 h 310179"/>
              <a:gd name="connsiteX63" fmla="*/ 2399468 w 7008075"/>
              <a:gd name="connsiteY63" fmla="*/ 160128 h 310179"/>
              <a:gd name="connsiteX64" fmla="*/ 2399468 w 7008075"/>
              <a:gd name="connsiteY64" fmla="*/ 167548 h 310179"/>
              <a:gd name="connsiteX65" fmla="*/ 2496926 w 7008075"/>
              <a:gd name="connsiteY65" fmla="*/ 167548 h 310179"/>
              <a:gd name="connsiteX66" fmla="*/ 2496926 w 7008075"/>
              <a:gd name="connsiteY66" fmla="*/ 171454 h 310179"/>
              <a:gd name="connsiteX67" fmla="*/ 2576431 w 7008075"/>
              <a:gd name="connsiteY67" fmla="*/ 171454 h 310179"/>
              <a:gd name="connsiteX68" fmla="*/ 2576431 w 7008075"/>
              <a:gd name="connsiteY68" fmla="*/ 176219 h 310179"/>
              <a:gd name="connsiteX69" fmla="*/ 2761223 w 7008075"/>
              <a:gd name="connsiteY69" fmla="*/ 176219 h 310179"/>
              <a:gd name="connsiteX70" fmla="*/ 2761223 w 7008075"/>
              <a:gd name="connsiteY70" fmla="*/ 182936 h 310179"/>
              <a:gd name="connsiteX71" fmla="*/ 2838164 w 7008075"/>
              <a:gd name="connsiteY71" fmla="*/ 182936 h 310179"/>
              <a:gd name="connsiteX72" fmla="*/ 2838164 w 7008075"/>
              <a:gd name="connsiteY72" fmla="*/ 187701 h 310179"/>
              <a:gd name="connsiteX73" fmla="*/ 2896207 w 7008075"/>
              <a:gd name="connsiteY73" fmla="*/ 187701 h 310179"/>
              <a:gd name="connsiteX74" fmla="*/ 2896207 w 7008075"/>
              <a:gd name="connsiteY74" fmla="*/ 191216 h 310179"/>
              <a:gd name="connsiteX75" fmla="*/ 2976522 w 7008075"/>
              <a:gd name="connsiteY75" fmla="*/ 191216 h 310179"/>
              <a:gd name="connsiteX76" fmla="*/ 2976522 w 7008075"/>
              <a:gd name="connsiteY76" fmla="*/ 193794 h 310179"/>
              <a:gd name="connsiteX77" fmla="*/ 3037940 w 7008075"/>
              <a:gd name="connsiteY77" fmla="*/ 193794 h 310179"/>
              <a:gd name="connsiteX78" fmla="*/ 3037940 w 7008075"/>
              <a:gd name="connsiteY78" fmla="*/ 198558 h 310179"/>
              <a:gd name="connsiteX79" fmla="*/ 3162125 w 7008075"/>
              <a:gd name="connsiteY79" fmla="*/ 198558 h 310179"/>
              <a:gd name="connsiteX80" fmla="*/ 3162125 w 7008075"/>
              <a:gd name="connsiteY80" fmla="*/ 202230 h 310179"/>
              <a:gd name="connsiteX81" fmla="*/ 3475151 w 7008075"/>
              <a:gd name="connsiteY81" fmla="*/ 202230 h 310179"/>
              <a:gd name="connsiteX82" fmla="*/ 3475151 w 7008075"/>
              <a:gd name="connsiteY82" fmla="*/ 205745 h 310179"/>
              <a:gd name="connsiteX83" fmla="*/ 3557356 w 7008075"/>
              <a:gd name="connsiteY83" fmla="*/ 205745 h 310179"/>
              <a:gd name="connsiteX84" fmla="*/ 3557356 w 7008075"/>
              <a:gd name="connsiteY84" fmla="*/ 208557 h 310179"/>
              <a:gd name="connsiteX85" fmla="*/ 3617694 w 7008075"/>
              <a:gd name="connsiteY85" fmla="*/ 208557 h 310179"/>
              <a:gd name="connsiteX86" fmla="*/ 3617694 w 7008075"/>
              <a:gd name="connsiteY86" fmla="*/ 211603 h 310179"/>
              <a:gd name="connsiteX87" fmla="*/ 3705838 w 7008075"/>
              <a:gd name="connsiteY87" fmla="*/ 211603 h 310179"/>
              <a:gd name="connsiteX88" fmla="*/ 3705838 w 7008075"/>
              <a:gd name="connsiteY88" fmla="*/ 214181 h 310179"/>
              <a:gd name="connsiteX89" fmla="*/ 3817875 w 7008075"/>
              <a:gd name="connsiteY89" fmla="*/ 214181 h 310179"/>
              <a:gd name="connsiteX90" fmla="*/ 3817875 w 7008075"/>
              <a:gd name="connsiteY90" fmla="*/ 216602 h 310179"/>
              <a:gd name="connsiteX91" fmla="*/ 3984714 w 7008075"/>
              <a:gd name="connsiteY91" fmla="*/ 216602 h 310179"/>
              <a:gd name="connsiteX92" fmla="*/ 3984714 w 7008075"/>
              <a:gd name="connsiteY92" fmla="*/ 219570 h 310179"/>
              <a:gd name="connsiteX93" fmla="*/ 4076638 w 7008075"/>
              <a:gd name="connsiteY93" fmla="*/ 219570 h 310179"/>
              <a:gd name="connsiteX94" fmla="*/ 4076638 w 7008075"/>
              <a:gd name="connsiteY94" fmla="*/ 223476 h 310179"/>
              <a:gd name="connsiteX95" fmla="*/ 4171802 w 7008075"/>
              <a:gd name="connsiteY95" fmla="*/ 223476 h 310179"/>
              <a:gd name="connsiteX96" fmla="*/ 4171802 w 7008075"/>
              <a:gd name="connsiteY96" fmla="*/ 227616 h 310179"/>
              <a:gd name="connsiteX97" fmla="*/ 4337562 w 7008075"/>
              <a:gd name="connsiteY97" fmla="*/ 227616 h 310179"/>
              <a:gd name="connsiteX98" fmla="*/ 4337562 w 7008075"/>
              <a:gd name="connsiteY98" fmla="*/ 236520 h 310179"/>
              <a:gd name="connsiteX99" fmla="*/ 4496572 w 7008075"/>
              <a:gd name="connsiteY99" fmla="*/ 236520 h 310179"/>
              <a:gd name="connsiteX100" fmla="*/ 4496572 w 7008075"/>
              <a:gd name="connsiteY100" fmla="*/ 241051 h 310179"/>
              <a:gd name="connsiteX101" fmla="*/ 4537877 w 7008075"/>
              <a:gd name="connsiteY101" fmla="*/ 241051 h 310179"/>
              <a:gd name="connsiteX102" fmla="*/ 4537877 w 7008075"/>
              <a:gd name="connsiteY102" fmla="*/ 244800 h 310179"/>
              <a:gd name="connsiteX103" fmla="*/ 4606854 w 7008075"/>
              <a:gd name="connsiteY103" fmla="*/ 244800 h 310179"/>
              <a:gd name="connsiteX104" fmla="*/ 4606854 w 7008075"/>
              <a:gd name="connsiteY104" fmla="*/ 249096 h 310179"/>
              <a:gd name="connsiteX105" fmla="*/ 4719700 w 7008075"/>
              <a:gd name="connsiteY105" fmla="*/ 249096 h 310179"/>
              <a:gd name="connsiteX106" fmla="*/ 4719700 w 7008075"/>
              <a:gd name="connsiteY106" fmla="*/ 252377 h 310179"/>
              <a:gd name="connsiteX107" fmla="*/ 4870747 w 7008075"/>
              <a:gd name="connsiteY107" fmla="*/ 252377 h 310179"/>
              <a:gd name="connsiteX108" fmla="*/ 4870747 w 7008075"/>
              <a:gd name="connsiteY108" fmla="*/ 254955 h 310179"/>
              <a:gd name="connsiteX109" fmla="*/ 5045550 w 7008075"/>
              <a:gd name="connsiteY109" fmla="*/ 254955 h 310179"/>
              <a:gd name="connsiteX110" fmla="*/ 5045550 w 7008075"/>
              <a:gd name="connsiteY110" fmla="*/ 258235 h 310179"/>
              <a:gd name="connsiteX111" fmla="*/ 5153537 w 7008075"/>
              <a:gd name="connsiteY111" fmla="*/ 258235 h 310179"/>
              <a:gd name="connsiteX112" fmla="*/ 5153537 w 7008075"/>
              <a:gd name="connsiteY112" fmla="*/ 262141 h 310179"/>
              <a:gd name="connsiteX113" fmla="*/ 5378690 w 7008075"/>
              <a:gd name="connsiteY113" fmla="*/ 262141 h 310179"/>
              <a:gd name="connsiteX114" fmla="*/ 5378690 w 7008075"/>
              <a:gd name="connsiteY114" fmla="*/ 264953 h 310179"/>
              <a:gd name="connsiteX115" fmla="*/ 5471018 w 7008075"/>
              <a:gd name="connsiteY115" fmla="*/ 264953 h 310179"/>
              <a:gd name="connsiteX116" fmla="*/ 5471018 w 7008075"/>
              <a:gd name="connsiteY116" fmla="*/ 268858 h 310179"/>
              <a:gd name="connsiteX117" fmla="*/ 5570771 w 7008075"/>
              <a:gd name="connsiteY117" fmla="*/ 268858 h 310179"/>
              <a:gd name="connsiteX118" fmla="*/ 5570771 w 7008075"/>
              <a:gd name="connsiteY118" fmla="*/ 274248 h 310179"/>
              <a:gd name="connsiteX119" fmla="*/ 5777161 w 7008075"/>
              <a:gd name="connsiteY119" fmla="*/ 274248 h 310179"/>
              <a:gd name="connsiteX120" fmla="*/ 5777161 w 7008075"/>
              <a:gd name="connsiteY120" fmla="*/ 276904 h 310179"/>
              <a:gd name="connsiteX121" fmla="*/ 5890142 w 7008075"/>
              <a:gd name="connsiteY121" fmla="*/ 276904 h 310179"/>
              <a:gd name="connsiteX122" fmla="*/ 5890142 w 7008075"/>
              <a:gd name="connsiteY122" fmla="*/ 279872 h 310179"/>
              <a:gd name="connsiteX123" fmla="*/ 5962899 w 7008075"/>
              <a:gd name="connsiteY123" fmla="*/ 279872 h 310179"/>
              <a:gd name="connsiteX124" fmla="*/ 5962899 w 7008075"/>
              <a:gd name="connsiteY124" fmla="*/ 282840 h 310179"/>
              <a:gd name="connsiteX125" fmla="*/ 6059277 w 7008075"/>
              <a:gd name="connsiteY125" fmla="*/ 282840 h 310179"/>
              <a:gd name="connsiteX126" fmla="*/ 6059277 w 7008075"/>
              <a:gd name="connsiteY126" fmla="*/ 284793 h 310179"/>
              <a:gd name="connsiteX127" fmla="*/ 6115700 w 7008075"/>
              <a:gd name="connsiteY127" fmla="*/ 284793 h 310179"/>
              <a:gd name="connsiteX128" fmla="*/ 6115700 w 7008075"/>
              <a:gd name="connsiteY128" fmla="*/ 287293 h 310179"/>
              <a:gd name="connsiteX129" fmla="*/ 6298603 w 7008075"/>
              <a:gd name="connsiteY129" fmla="*/ 287293 h 310179"/>
              <a:gd name="connsiteX130" fmla="*/ 6298603 w 7008075"/>
              <a:gd name="connsiteY130" fmla="*/ 289870 h 310179"/>
              <a:gd name="connsiteX131" fmla="*/ 6318175 w 7008075"/>
              <a:gd name="connsiteY131" fmla="*/ 289870 h 310179"/>
              <a:gd name="connsiteX132" fmla="*/ 6318175 w 7008075"/>
              <a:gd name="connsiteY132" fmla="*/ 292370 h 310179"/>
              <a:gd name="connsiteX133" fmla="*/ 6370279 w 7008075"/>
              <a:gd name="connsiteY133" fmla="*/ 292370 h 310179"/>
              <a:gd name="connsiteX134" fmla="*/ 6370279 w 7008075"/>
              <a:gd name="connsiteY134" fmla="*/ 294557 h 310179"/>
              <a:gd name="connsiteX135" fmla="*/ 6552642 w 7008075"/>
              <a:gd name="connsiteY135" fmla="*/ 294557 h 310179"/>
              <a:gd name="connsiteX136" fmla="*/ 6552642 w 7008075"/>
              <a:gd name="connsiteY136" fmla="*/ 296510 h 310179"/>
              <a:gd name="connsiteX137" fmla="*/ 6577209 w 7008075"/>
              <a:gd name="connsiteY137" fmla="*/ 296510 h 310179"/>
              <a:gd name="connsiteX138" fmla="*/ 6577209 w 7008075"/>
              <a:gd name="connsiteY138" fmla="*/ 299009 h 310179"/>
              <a:gd name="connsiteX139" fmla="*/ 6653744 w 7008075"/>
              <a:gd name="connsiteY139" fmla="*/ 299009 h 310179"/>
              <a:gd name="connsiteX140" fmla="*/ 6653744 w 7008075"/>
              <a:gd name="connsiteY140" fmla="*/ 301665 h 310179"/>
              <a:gd name="connsiteX141" fmla="*/ 6710842 w 7008075"/>
              <a:gd name="connsiteY141" fmla="*/ 301665 h 310179"/>
              <a:gd name="connsiteX142" fmla="*/ 6710842 w 7008075"/>
              <a:gd name="connsiteY142" fmla="*/ 304711 h 310179"/>
              <a:gd name="connsiteX143" fmla="*/ 6739054 w 7008075"/>
              <a:gd name="connsiteY143" fmla="*/ 304711 h 310179"/>
              <a:gd name="connsiteX144" fmla="*/ 6739054 w 7008075"/>
              <a:gd name="connsiteY144" fmla="*/ 308070 h 310179"/>
              <a:gd name="connsiteX145" fmla="*/ 6836107 w 7008075"/>
              <a:gd name="connsiteY145" fmla="*/ 308070 h 310179"/>
              <a:gd name="connsiteX146" fmla="*/ 6836107 w 7008075"/>
              <a:gd name="connsiteY146" fmla="*/ 310179 h 310179"/>
              <a:gd name="connsiteX147" fmla="*/ 7008076 w 7008075"/>
              <a:gd name="connsiteY147" fmla="*/ 310179 h 31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008075" h="310179">
                <a:moveTo>
                  <a:pt x="0" y="0"/>
                </a:moveTo>
                <a:lnTo>
                  <a:pt x="70191" y="0"/>
                </a:lnTo>
                <a:lnTo>
                  <a:pt x="70191" y="7186"/>
                </a:lnTo>
                <a:lnTo>
                  <a:pt x="145917" y="7186"/>
                </a:lnTo>
                <a:lnTo>
                  <a:pt x="145917" y="9373"/>
                </a:lnTo>
                <a:lnTo>
                  <a:pt x="275906" y="9373"/>
                </a:lnTo>
                <a:lnTo>
                  <a:pt x="275906" y="17575"/>
                </a:lnTo>
                <a:lnTo>
                  <a:pt x="451925" y="17575"/>
                </a:lnTo>
                <a:lnTo>
                  <a:pt x="451925" y="24761"/>
                </a:lnTo>
                <a:lnTo>
                  <a:pt x="574895" y="24761"/>
                </a:lnTo>
                <a:lnTo>
                  <a:pt x="574895" y="33900"/>
                </a:lnTo>
                <a:lnTo>
                  <a:pt x="728641" y="33900"/>
                </a:lnTo>
                <a:lnTo>
                  <a:pt x="728641" y="40852"/>
                </a:lnTo>
                <a:lnTo>
                  <a:pt x="862545" y="40852"/>
                </a:lnTo>
                <a:lnTo>
                  <a:pt x="862545" y="52959"/>
                </a:lnTo>
                <a:lnTo>
                  <a:pt x="933006" y="52959"/>
                </a:lnTo>
                <a:lnTo>
                  <a:pt x="933006" y="59443"/>
                </a:lnTo>
                <a:lnTo>
                  <a:pt x="977551" y="59443"/>
                </a:lnTo>
                <a:lnTo>
                  <a:pt x="977551" y="64051"/>
                </a:lnTo>
                <a:lnTo>
                  <a:pt x="1012512" y="64051"/>
                </a:lnTo>
                <a:lnTo>
                  <a:pt x="1012512" y="70144"/>
                </a:lnTo>
                <a:lnTo>
                  <a:pt x="1043288" y="70144"/>
                </a:lnTo>
                <a:lnTo>
                  <a:pt x="1043288" y="73815"/>
                </a:lnTo>
                <a:lnTo>
                  <a:pt x="1081893" y="73815"/>
                </a:lnTo>
                <a:lnTo>
                  <a:pt x="1081893" y="76627"/>
                </a:lnTo>
                <a:lnTo>
                  <a:pt x="1172602" y="76627"/>
                </a:lnTo>
                <a:lnTo>
                  <a:pt x="1172602" y="81626"/>
                </a:lnTo>
                <a:lnTo>
                  <a:pt x="1219441" y="81626"/>
                </a:lnTo>
                <a:lnTo>
                  <a:pt x="1219441" y="84672"/>
                </a:lnTo>
                <a:lnTo>
                  <a:pt x="1285043" y="84672"/>
                </a:lnTo>
                <a:lnTo>
                  <a:pt x="1285043" y="87875"/>
                </a:lnTo>
                <a:lnTo>
                  <a:pt x="1309070" y="87875"/>
                </a:lnTo>
                <a:lnTo>
                  <a:pt x="1309070" y="95920"/>
                </a:lnTo>
                <a:lnTo>
                  <a:pt x="1341332" y="95920"/>
                </a:lnTo>
                <a:lnTo>
                  <a:pt x="1341332" y="99592"/>
                </a:lnTo>
                <a:lnTo>
                  <a:pt x="1442569" y="99592"/>
                </a:lnTo>
                <a:lnTo>
                  <a:pt x="1442569" y="104591"/>
                </a:lnTo>
                <a:lnTo>
                  <a:pt x="1506686" y="104591"/>
                </a:lnTo>
                <a:lnTo>
                  <a:pt x="1506686" y="109824"/>
                </a:lnTo>
                <a:lnTo>
                  <a:pt x="1533683" y="109824"/>
                </a:lnTo>
                <a:lnTo>
                  <a:pt x="1533683" y="114589"/>
                </a:lnTo>
                <a:lnTo>
                  <a:pt x="1552851" y="114589"/>
                </a:lnTo>
                <a:lnTo>
                  <a:pt x="1552851" y="117635"/>
                </a:lnTo>
                <a:lnTo>
                  <a:pt x="1596990" y="117635"/>
                </a:lnTo>
                <a:lnTo>
                  <a:pt x="1596990" y="122166"/>
                </a:lnTo>
                <a:lnTo>
                  <a:pt x="1655573" y="122166"/>
                </a:lnTo>
                <a:lnTo>
                  <a:pt x="1655573" y="124822"/>
                </a:lnTo>
                <a:lnTo>
                  <a:pt x="1730219" y="124822"/>
                </a:lnTo>
                <a:lnTo>
                  <a:pt x="1730219" y="128727"/>
                </a:lnTo>
                <a:lnTo>
                  <a:pt x="1816744" y="128727"/>
                </a:lnTo>
                <a:lnTo>
                  <a:pt x="1816744" y="133492"/>
                </a:lnTo>
                <a:lnTo>
                  <a:pt x="1862503" y="133492"/>
                </a:lnTo>
                <a:lnTo>
                  <a:pt x="1862503" y="139350"/>
                </a:lnTo>
                <a:lnTo>
                  <a:pt x="1936339" y="139350"/>
                </a:lnTo>
                <a:lnTo>
                  <a:pt x="1936339" y="144506"/>
                </a:lnTo>
                <a:lnTo>
                  <a:pt x="2014765" y="144506"/>
                </a:lnTo>
                <a:lnTo>
                  <a:pt x="2014765" y="148255"/>
                </a:lnTo>
                <a:lnTo>
                  <a:pt x="2086711" y="148255"/>
                </a:lnTo>
                <a:lnTo>
                  <a:pt x="2086711" y="150833"/>
                </a:lnTo>
                <a:lnTo>
                  <a:pt x="2123831" y="150833"/>
                </a:lnTo>
                <a:lnTo>
                  <a:pt x="2123831" y="153645"/>
                </a:lnTo>
                <a:lnTo>
                  <a:pt x="2269749" y="153645"/>
                </a:lnTo>
                <a:lnTo>
                  <a:pt x="2269749" y="160128"/>
                </a:lnTo>
                <a:lnTo>
                  <a:pt x="2399468" y="160128"/>
                </a:lnTo>
                <a:lnTo>
                  <a:pt x="2399468" y="167548"/>
                </a:lnTo>
                <a:lnTo>
                  <a:pt x="2496926" y="167548"/>
                </a:lnTo>
                <a:lnTo>
                  <a:pt x="2496926" y="171454"/>
                </a:lnTo>
                <a:lnTo>
                  <a:pt x="2576431" y="171454"/>
                </a:lnTo>
                <a:lnTo>
                  <a:pt x="2576431" y="176219"/>
                </a:lnTo>
                <a:lnTo>
                  <a:pt x="2761223" y="176219"/>
                </a:lnTo>
                <a:lnTo>
                  <a:pt x="2761223" y="182936"/>
                </a:lnTo>
                <a:lnTo>
                  <a:pt x="2838164" y="182936"/>
                </a:lnTo>
                <a:lnTo>
                  <a:pt x="2838164" y="187701"/>
                </a:lnTo>
                <a:lnTo>
                  <a:pt x="2896207" y="187701"/>
                </a:lnTo>
                <a:lnTo>
                  <a:pt x="2896207" y="191216"/>
                </a:lnTo>
                <a:lnTo>
                  <a:pt x="2976522" y="191216"/>
                </a:lnTo>
                <a:lnTo>
                  <a:pt x="2976522" y="193794"/>
                </a:lnTo>
                <a:lnTo>
                  <a:pt x="3037940" y="193794"/>
                </a:lnTo>
                <a:lnTo>
                  <a:pt x="3037940" y="198558"/>
                </a:lnTo>
                <a:lnTo>
                  <a:pt x="3162125" y="198558"/>
                </a:lnTo>
                <a:lnTo>
                  <a:pt x="3162125" y="202230"/>
                </a:lnTo>
                <a:lnTo>
                  <a:pt x="3475151" y="202230"/>
                </a:lnTo>
                <a:lnTo>
                  <a:pt x="3475151" y="205745"/>
                </a:lnTo>
                <a:lnTo>
                  <a:pt x="3557356" y="205745"/>
                </a:lnTo>
                <a:lnTo>
                  <a:pt x="3557356" y="208557"/>
                </a:lnTo>
                <a:lnTo>
                  <a:pt x="3617694" y="208557"/>
                </a:lnTo>
                <a:lnTo>
                  <a:pt x="3617694" y="211603"/>
                </a:lnTo>
                <a:lnTo>
                  <a:pt x="3705838" y="211603"/>
                </a:lnTo>
                <a:lnTo>
                  <a:pt x="3705838" y="214181"/>
                </a:lnTo>
                <a:lnTo>
                  <a:pt x="3817875" y="214181"/>
                </a:lnTo>
                <a:lnTo>
                  <a:pt x="3817875" y="216602"/>
                </a:lnTo>
                <a:lnTo>
                  <a:pt x="3984714" y="216602"/>
                </a:lnTo>
                <a:lnTo>
                  <a:pt x="3984714" y="219570"/>
                </a:lnTo>
                <a:lnTo>
                  <a:pt x="4076638" y="219570"/>
                </a:lnTo>
                <a:lnTo>
                  <a:pt x="4076638" y="223476"/>
                </a:lnTo>
                <a:lnTo>
                  <a:pt x="4171802" y="223476"/>
                </a:lnTo>
                <a:lnTo>
                  <a:pt x="4171802" y="227616"/>
                </a:lnTo>
                <a:lnTo>
                  <a:pt x="4337562" y="227616"/>
                </a:lnTo>
                <a:lnTo>
                  <a:pt x="4337562" y="236520"/>
                </a:lnTo>
                <a:lnTo>
                  <a:pt x="4496572" y="236520"/>
                </a:lnTo>
                <a:lnTo>
                  <a:pt x="4496572" y="241051"/>
                </a:lnTo>
                <a:lnTo>
                  <a:pt x="4537877" y="241051"/>
                </a:lnTo>
                <a:lnTo>
                  <a:pt x="4537877" y="244800"/>
                </a:lnTo>
                <a:lnTo>
                  <a:pt x="4606854" y="244800"/>
                </a:lnTo>
                <a:lnTo>
                  <a:pt x="4606854" y="249096"/>
                </a:lnTo>
                <a:lnTo>
                  <a:pt x="4719700" y="249096"/>
                </a:lnTo>
                <a:lnTo>
                  <a:pt x="4719700" y="252377"/>
                </a:lnTo>
                <a:lnTo>
                  <a:pt x="4870747" y="252377"/>
                </a:lnTo>
                <a:lnTo>
                  <a:pt x="4870747" y="254955"/>
                </a:lnTo>
                <a:lnTo>
                  <a:pt x="5045550" y="254955"/>
                </a:lnTo>
                <a:lnTo>
                  <a:pt x="5045550" y="258235"/>
                </a:lnTo>
                <a:lnTo>
                  <a:pt x="5153537" y="258235"/>
                </a:lnTo>
                <a:lnTo>
                  <a:pt x="5153537" y="262141"/>
                </a:lnTo>
                <a:lnTo>
                  <a:pt x="5378690" y="262141"/>
                </a:lnTo>
                <a:lnTo>
                  <a:pt x="5378690" y="264953"/>
                </a:lnTo>
                <a:lnTo>
                  <a:pt x="5471018" y="264953"/>
                </a:lnTo>
                <a:lnTo>
                  <a:pt x="5471018" y="268858"/>
                </a:lnTo>
                <a:lnTo>
                  <a:pt x="5570771" y="268858"/>
                </a:lnTo>
                <a:lnTo>
                  <a:pt x="5570771" y="274248"/>
                </a:lnTo>
                <a:lnTo>
                  <a:pt x="5777161" y="274248"/>
                </a:lnTo>
                <a:lnTo>
                  <a:pt x="5777161" y="276904"/>
                </a:lnTo>
                <a:lnTo>
                  <a:pt x="5890142" y="276904"/>
                </a:lnTo>
                <a:lnTo>
                  <a:pt x="5890142" y="279872"/>
                </a:lnTo>
                <a:lnTo>
                  <a:pt x="5962899" y="279872"/>
                </a:lnTo>
                <a:lnTo>
                  <a:pt x="5962899" y="282840"/>
                </a:lnTo>
                <a:lnTo>
                  <a:pt x="6059277" y="282840"/>
                </a:lnTo>
                <a:lnTo>
                  <a:pt x="6059277" y="284793"/>
                </a:lnTo>
                <a:lnTo>
                  <a:pt x="6115700" y="284793"/>
                </a:lnTo>
                <a:lnTo>
                  <a:pt x="6115700" y="287293"/>
                </a:lnTo>
                <a:lnTo>
                  <a:pt x="6298603" y="287293"/>
                </a:lnTo>
                <a:lnTo>
                  <a:pt x="6298603" y="289870"/>
                </a:lnTo>
                <a:lnTo>
                  <a:pt x="6318175" y="289870"/>
                </a:lnTo>
                <a:lnTo>
                  <a:pt x="6318175" y="292370"/>
                </a:lnTo>
                <a:lnTo>
                  <a:pt x="6370279" y="292370"/>
                </a:lnTo>
                <a:lnTo>
                  <a:pt x="6370279" y="294557"/>
                </a:lnTo>
                <a:lnTo>
                  <a:pt x="6552642" y="294557"/>
                </a:lnTo>
                <a:lnTo>
                  <a:pt x="6552642" y="296510"/>
                </a:lnTo>
                <a:lnTo>
                  <a:pt x="6577209" y="296510"/>
                </a:lnTo>
                <a:lnTo>
                  <a:pt x="6577209" y="299009"/>
                </a:lnTo>
                <a:lnTo>
                  <a:pt x="6653744" y="299009"/>
                </a:lnTo>
                <a:lnTo>
                  <a:pt x="6653744" y="301665"/>
                </a:lnTo>
                <a:lnTo>
                  <a:pt x="6710842" y="301665"/>
                </a:lnTo>
                <a:lnTo>
                  <a:pt x="6710842" y="304711"/>
                </a:lnTo>
                <a:lnTo>
                  <a:pt x="6739054" y="304711"/>
                </a:lnTo>
                <a:lnTo>
                  <a:pt x="6739054" y="308070"/>
                </a:lnTo>
                <a:lnTo>
                  <a:pt x="6836107" y="308070"/>
                </a:lnTo>
                <a:lnTo>
                  <a:pt x="6836107" y="310179"/>
                </a:lnTo>
                <a:lnTo>
                  <a:pt x="7008076" y="310179"/>
                </a:lnTo>
              </a:path>
            </a:pathLst>
          </a:custGeom>
          <a:noFill/>
          <a:ln w="19050" cap="flat">
            <a:solidFill>
              <a:srgbClr val="FF000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85354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E22694-11B1-EF6E-BA1E-62F84B778D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BC4E90-E173-FA5F-F8A1-46B4DBF2A0D4}"/>
              </a:ext>
            </a:extLst>
          </p:cNvPr>
          <p:cNvSpPr>
            <a:spLocks noGrp="1"/>
          </p:cNvSpPr>
          <p:nvPr>
            <p:ph type="ctrTitle"/>
          </p:nvPr>
        </p:nvSpPr>
        <p:spPr/>
        <p:txBody>
          <a:bodyPr/>
          <a:lstStyle/>
          <a:p>
            <a:r>
              <a:rPr lang="en-US" sz="1800" dirty="0"/>
              <a:t>APHINITY Updated Descriptive Analysis AT 11.3 years’ Median follow-up:</a:t>
            </a:r>
            <a:br>
              <a:rPr lang="en-US" sz="1800" dirty="0"/>
            </a:br>
            <a:r>
              <a:rPr lang="en-US" sz="1800" dirty="0"/>
              <a:t>Site of First Occurrence of an IDFS event</a:t>
            </a:r>
            <a:endParaRPr lang="en-US" sz="1800" baseline="30000" dirty="0"/>
          </a:p>
        </p:txBody>
      </p:sp>
      <p:sp>
        <p:nvSpPr>
          <p:cNvPr id="9" name="Text Placeholder 6">
            <a:extLst>
              <a:ext uri="{FF2B5EF4-FFF2-40B4-BE49-F238E27FC236}">
                <a16:creationId xmlns:a16="http://schemas.microsoft.com/office/drawing/2014/main" id="{67D2E4B2-96B6-7DD8-3A11-845A8EA93817}"/>
              </a:ext>
            </a:extLst>
          </p:cNvPr>
          <p:cNvSpPr txBox="1">
            <a:spLocks/>
          </p:cNvSpPr>
          <p:nvPr/>
        </p:nvSpPr>
        <p:spPr>
          <a:xfrm>
            <a:off x="281171" y="4239635"/>
            <a:ext cx="8431961" cy="312515"/>
          </a:xfrm>
          <a:prstGeom prst="rect">
            <a:avLst/>
          </a:prstGeom>
        </p:spPr>
        <p:txBody>
          <a:bodyPr anchor="ctr">
            <a:noAutofit/>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1600" kern="1200" baseline="0">
                <a:solidFill>
                  <a:schemeClr val="tx1">
                    <a:lumMod val="75000"/>
                    <a:lumOff val="25000"/>
                  </a:schemeClr>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Hierarchy applied if a patient experienced additional IDFS event(s) within 61 days of their first IDFS event. Fewer patients </a:t>
            </a:r>
            <a:r>
              <a:rPr kumimoji="0" lang="en-US" sz="600" b="0" i="0" u="none" strike="noStrike" kern="1200" cap="none" spc="0" normalizeH="0" baseline="0" noProof="0" dirty="0" err="1">
                <a:ln>
                  <a:noFill/>
                </a:ln>
                <a:solidFill>
                  <a:prstClr val="black"/>
                </a:solidFill>
                <a:effectLst/>
                <a:uLnTx/>
                <a:uFillTx/>
                <a:latin typeface="Arial Narrow"/>
                <a:ea typeface="MS PGothic" pitchFamily="34" charset="-128"/>
                <a:cs typeface="Arial Narrow"/>
              </a:rPr>
              <a:t>randomised</a:t>
            </a: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 to the pertuzumab arm received HER2-targeted therapy as a first-line treatment for distant recurrence than those </a:t>
            </a:r>
            <a:r>
              <a:rPr kumimoji="0" lang="en-US" sz="600" b="0" i="0" u="none" strike="noStrike" kern="1200" cap="none" spc="0" normalizeH="0" baseline="0" noProof="0" dirty="0" err="1">
                <a:ln>
                  <a:noFill/>
                </a:ln>
                <a:solidFill>
                  <a:prstClr val="black"/>
                </a:solidFill>
                <a:effectLst/>
                <a:uLnTx/>
                <a:uFillTx/>
                <a:latin typeface="Arial Narrow"/>
                <a:ea typeface="MS PGothic" pitchFamily="34" charset="-128"/>
                <a:cs typeface="Arial Narrow"/>
              </a:rPr>
              <a:t>randomised</a:t>
            </a: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 to the placebo arm </a:t>
            </a:r>
            <a:b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b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(50.4% [57/113] vs 54.7% [93/170], respectively). BC, breast cancer; CNS, central nervous system; IDFS, invasive disease-free survival.</a:t>
            </a:r>
          </a:p>
        </p:txBody>
      </p:sp>
      <p:sp>
        <p:nvSpPr>
          <p:cNvPr id="14" name="Rectangle: Rounded Corners 13">
            <a:extLst>
              <a:ext uri="{FF2B5EF4-FFF2-40B4-BE49-F238E27FC236}">
                <a16:creationId xmlns:a16="http://schemas.microsoft.com/office/drawing/2014/main" id="{1FEAEFC6-DC04-5683-D236-CABBB49AD440}"/>
              </a:ext>
            </a:extLst>
          </p:cNvPr>
          <p:cNvSpPr/>
          <p:nvPr/>
        </p:nvSpPr>
        <p:spPr>
          <a:xfrm>
            <a:off x="356019" y="1065540"/>
            <a:ext cx="8431961" cy="3257078"/>
          </a:xfrm>
          <a:prstGeom prst="roundRect">
            <a:avLst>
              <a:gd name="adj" fmla="val 6917"/>
            </a:avLst>
          </a:prstGeom>
          <a:ln>
            <a:solidFill>
              <a:schemeClr val="tx1"/>
            </a:solidFill>
          </a:ln>
        </p:spPr>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sp>
        <p:nvSpPr>
          <p:cNvPr id="11" name="Rectangle 10">
            <a:extLst>
              <a:ext uri="{FF2B5EF4-FFF2-40B4-BE49-F238E27FC236}">
                <a16:creationId xmlns:a16="http://schemas.microsoft.com/office/drawing/2014/main" id="{0F84A475-DECE-9518-52E0-6AA9D1A9A436}"/>
              </a:ext>
            </a:extLst>
          </p:cNvPr>
          <p:cNvSpPr/>
          <p:nvPr/>
        </p:nvSpPr>
        <p:spPr>
          <a:xfrm>
            <a:off x="5883832" y="3357243"/>
            <a:ext cx="1281993" cy="247017"/>
          </a:xfrm>
          <a:prstGeom prst="rect">
            <a:avLst/>
          </a:prstGeom>
          <a:solidFill>
            <a:schemeClr val="bg1"/>
          </a:solidFill>
          <a:ln>
            <a:solidFill>
              <a:schemeClr val="bg1"/>
            </a:solidFill>
          </a:ln>
        </p:spPr>
        <p:txBody>
          <a:bodyPr wrap="non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graphicFrame>
        <p:nvGraphicFramePr>
          <p:cNvPr id="2" name="Table 1">
            <a:extLst>
              <a:ext uri="{FF2B5EF4-FFF2-40B4-BE49-F238E27FC236}">
                <a16:creationId xmlns:a16="http://schemas.microsoft.com/office/drawing/2014/main" id="{B3A78A87-57E9-31A8-40C9-4D1693918DF7}"/>
              </a:ext>
            </a:extLst>
          </p:cNvPr>
          <p:cNvGraphicFramePr>
            <a:graphicFrameLocks noGrp="1"/>
          </p:cNvGraphicFramePr>
          <p:nvPr/>
        </p:nvGraphicFramePr>
        <p:xfrm>
          <a:off x="453422" y="1178896"/>
          <a:ext cx="8259710" cy="2939358"/>
        </p:xfrm>
        <a:graphic>
          <a:graphicData uri="http://schemas.openxmlformats.org/drawingml/2006/table">
            <a:tbl>
              <a:tblPr firstRow="1" bandRow="1">
                <a:tableStyleId>{B301B821-A1FF-4177-AEE7-76D212191A09}</a:tableStyleId>
              </a:tblPr>
              <a:tblGrid>
                <a:gridCol w="3399790">
                  <a:extLst>
                    <a:ext uri="{9D8B030D-6E8A-4147-A177-3AD203B41FA5}">
                      <a16:colId xmlns:a16="http://schemas.microsoft.com/office/drawing/2014/main" val="2640309660"/>
                    </a:ext>
                  </a:extLst>
                </a:gridCol>
                <a:gridCol w="2429960">
                  <a:extLst>
                    <a:ext uri="{9D8B030D-6E8A-4147-A177-3AD203B41FA5}">
                      <a16:colId xmlns:a16="http://schemas.microsoft.com/office/drawing/2014/main" val="1174448059"/>
                    </a:ext>
                  </a:extLst>
                </a:gridCol>
                <a:gridCol w="2429960">
                  <a:extLst>
                    <a:ext uri="{9D8B030D-6E8A-4147-A177-3AD203B41FA5}">
                      <a16:colId xmlns:a16="http://schemas.microsoft.com/office/drawing/2014/main" val="1081234050"/>
                    </a:ext>
                  </a:extLst>
                </a:gridCol>
              </a:tblGrid>
              <a:tr h="543013">
                <a:tc>
                  <a:txBody>
                    <a:bodyPr/>
                    <a:lstStyle/>
                    <a:p>
                      <a:endParaRPr lang="en-GB" sz="1400">
                        <a:solidFill>
                          <a:schemeClr val="tx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algn="ctr"/>
                      <a:r>
                        <a:rPr lang="en-US" sz="1400"/>
                        <a:t>Pertuzumab </a:t>
                      </a:r>
                      <a:br>
                        <a:rPr lang="en-US" sz="1400"/>
                      </a:br>
                      <a:r>
                        <a:rPr lang="en-US" sz="1400"/>
                        <a:t>(n = 2400)</a:t>
                      </a:r>
                      <a:endParaRPr lang="en-GB" sz="1400"/>
                    </a:p>
                  </a:txBody>
                  <a:tcPr anchor="ctr">
                    <a:lnT w="12700" cap="flat" cmpd="sng" algn="ctr">
                      <a:noFill/>
                      <a:prstDash val="solid"/>
                      <a:round/>
                      <a:headEnd type="none" w="med" len="med"/>
                      <a:tailEnd type="none" w="med" len="med"/>
                    </a:lnT>
                    <a:solidFill>
                      <a:srgbClr val="FF0000"/>
                    </a:solidFill>
                  </a:tcPr>
                </a:tc>
                <a:tc>
                  <a:txBody>
                    <a:bodyPr/>
                    <a:lstStyle/>
                    <a:p>
                      <a:pPr algn="ctr"/>
                      <a:r>
                        <a:rPr lang="en-US" sz="1400" dirty="0"/>
                        <a:t>Placebo </a:t>
                      </a:r>
                      <a:br>
                        <a:rPr lang="en-US" sz="1400" dirty="0"/>
                      </a:br>
                      <a:r>
                        <a:rPr lang="en-US" sz="1400" dirty="0"/>
                        <a:t>(n = 2404)</a:t>
                      </a:r>
                      <a:endParaRPr lang="en-GB"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extLst>
                  <a:ext uri="{0D108BD9-81ED-4DB2-BD59-A6C34878D82A}">
                    <a16:rowId xmlns:a16="http://schemas.microsoft.com/office/drawing/2014/main" val="3646975645"/>
                  </a:ext>
                </a:extLst>
              </a:tr>
              <a:tr h="342335">
                <a:tc>
                  <a:txBody>
                    <a:bodyPr/>
                    <a:lstStyle/>
                    <a:p>
                      <a:r>
                        <a:rPr lang="en-US" sz="1400" b="0">
                          <a:solidFill>
                            <a:schemeClr val="tx1"/>
                          </a:solidFill>
                        </a:rPr>
                        <a:t>Total patients with an IDFS event, n (%)</a:t>
                      </a:r>
                      <a:endParaRPr lang="en-GB" sz="1400" b="0">
                        <a:solidFill>
                          <a:schemeClr val="tx1"/>
                        </a:solidFill>
                      </a:endParaRPr>
                    </a:p>
                  </a:txBody>
                  <a:tcPr anchor="ctr">
                    <a:lnL w="12700" cap="flat" cmpd="sng" algn="ctr">
                      <a:noFill/>
                      <a:prstDash val="solid"/>
                      <a:round/>
                      <a:headEnd type="none" w="med" len="med"/>
                      <a:tailEnd type="none" w="med" len="med"/>
                    </a:lnL>
                    <a:solidFill>
                      <a:schemeClr val="bg1"/>
                    </a:solidFill>
                  </a:tcPr>
                </a:tc>
                <a:tc>
                  <a:txBody>
                    <a:bodyPr/>
                    <a:lstStyle/>
                    <a:p>
                      <a:pPr algn="ctr"/>
                      <a:r>
                        <a:rPr lang="en-US" sz="1400" b="0">
                          <a:solidFill>
                            <a:schemeClr val="tx1"/>
                          </a:solidFill>
                        </a:rPr>
                        <a:t>303 (12.6)</a:t>
                      </a:r>
                      <a:endParaRPr lang="en-GB" sz="1400" b="0">
                        <a:solidFill>
                          <a:schemeClr val="tx1"/>
                        </a:solidFill>
                      </a:endParaRPr>
                    </a:p>
                  </a:txBody>
                  <a:tcPr anchor="ctr">
                    <a:solidFill>
                      <a:schemeClr val="bg1"/>
                    </a:solidFill>
                  </a:tcPr>
                </a:tc>
                <a:tc>
                  <a:txBody>
                    <a:bodyPr/>
                    <a:lstStyle/>
                    <a:p>
                      <a:pPr algn="ctr"/>
                      <a:r>
                        <a:rPr lang="en-US" sz="1400" b="0">
                          <a:solidFill>
                            <a:schemeClr val="tx1"/>
                          </a:solidFill>
                        </a:rPr>
                        <a:t>379 (15.8)</a:t>
                      </a:r>
                      <a:endParaRPr lang="en-GB" sz="1400" b="0">
                        <a:solidFill>
                          <a:schemeClr val="tx1"/>
                        </a:solidFill>
                      </a:endParaRPr>
                    </a:p>
                  </a:txBody>
                  <a:tcPr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850289859"/>
                  </a:ext>
                </a:extLst>
              </a:tr>
              <a:tr h="342335">
                <a:tc>
                  <a:txBody>
                    <a:bodyPr/>
                    <a:lstStyle/>
                    <a:p>
                      <a:r>
                        <a:rPr lang="en-US" sz="1400" b="0" dirty="0">
                          <a:solidFill>
                            <a:schemeClr val="tx1"/>
                          </a:solidFill>
                        </a:rPr>
                        <a:t>Category of 1</a:t>
                      </a:r>
                      <a:r>
                        <a:rPr lang="en-US" sz="1400" b="0" baseline="30000" dirty="0">
                          <a:solidFill>
                            <a:schemeClr val="tx1"/>
                          </a:solidFill>
                        </a:rPr>
                        <a:t>st</a:t>
                      </a:r>
                      <a:r>
                        <a:rPr lang="en-US" sz="1400" b="0" dirty="0">
                          <a:solidFill>
                            <a:schemeClr val="tx1"/>
                          </a:solidFill>
                        </a:rPr>
                        <a:t> IDFS event, n (%)</a:t>
                      </a:r>
                      <a:endParaRPr lang="en-GB" sz="1400" b="0" dirty="0">
                        <a:solidFill>
                          <a:schemeClr val="tx1"/>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a:txBody>
                    <a:bodyPr/>
                    <a:lstStyle/>
                    <a:p>
                      <a:pPr algn="ctr"/>
                      <a:endParaRPr lang="en-GB" sz="1400" b="0">
                        <a:solidFill>
                          <a:schemeClr val="tx1"/>
                        </a:solidFill>
                      </a:endParaRPr>
                    </a:p>
                  </a:txBody>
                  <a:tcPr anchor="ctr">
                    <a:lnB w="12700" cap="flat" cmpd="sng" algn="ctr">
                      <a:noFill/>
                      <a:prstDash val="solid"/>
                      <a:round/>
                      <a:headEnd type="none" w="med" len="med"/>
                      <a:tailEnd type="none" w="med" len="med"/>
                    </a:lnB>
                    <a:solidFill>
                      <a:schemeClr val="bg1"/>
                    </a:solidFill>
                  </a:tcPr>
                </a:tc>
                <a:tc>
                  <a:txBody>
                    <a:bodyPr/>
                    <a:lstStyle/>
                    <a:p>
                      <a:pPr algn="ctr"/>
                      <a:endParaRPr lang="en-GB" sz="1400" b="0">
                        <a:solidFill>
                          <a:schemeClr val="tx1"/>
                        </a:solidFill>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96032572"/>
                  </a:ext>
                </a:extLst>
              </a:tr>
              <a:tr h="342335">
                <a:tc>
                  <a:txBody>
                    <a:bodyPr/>
                    <a:lstStyle/>
                    <a:p>
                      <a:pPr marL="285750" indent="-285750">
                        <a:buFont typeface="Arial" panose="020B0604020202020204" pitchFamily="34" charset="0"/>
                        <a:buChar char="•"/>
                      </a:pPr>
                      <a:r>
                        <a:rPr lang="en-US" sz="1400" b="0" dirty="0">
                          <a:solidFill>
                            <a:schemeClr val="tx2">
                              <a:lumMod val="60000"/>
                              <a:lumOff val="40000"/>
                            </a:schemeClr>
                          </a:solidFill>
                        </a:rPr>
                        <a:t>Distant recurrence</a:t>
                      </a:r>
                      <a:endParaRPr lang="en-GB" sz="1400" b="0" dirty="0">
                        <a:solidFill>
                          <a:schemeClr val="tx2">
                            <a:lumMod val="60000"/>
                            <a:lumOff val="40000"/>
                          </a:schemeClr>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dirty="0">
                          <a:solidFill>
                            <a:schemeClr val="tx2">
                              <a:lumMod val="60000"/>
                              <a:lumOff val="40000"/>
                            </a:schemeClr>
                          </a:solidFill>
                        </a:rPr>
                        <a:t>150 (6.3)</a:t>
                      </a:r>
                      <a:endParaRPr lang="en-GB" sz="1400" b="0" dirty="0">
                        <a:solidFill>
                          <a:schemeClr val="tx2">
                            <a:lumMod val="60000"/>
                            <a:lumOff val="40000"/>
                          </a:schemeClr>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dirty="0">
                          <a:solidFill>
                            <a:schemeClr val="tx2">
                              <a:lumMod val="60000"/>
                              <a:lumOff val="40000"/>
                            </a:schemeClr>
                          </a:solidFill>
                        </a:rPr>
                        <a:t>211 (8.8)</a:t>
                      </a:r>
                      <a:endParaRPr lang="en-GB" sz="1400" b="0" dirty="0">
                        <a:solidFill>
                          <a:schemeClr val="tx2">
                            <a:lumMod val="60000"/>
                            <a:lumOff val="40000"/>
                          </a:schemeClr>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7471671"/>
                  </a:ext>
                </a:extLst>
              </a:tr>
              <a:tr h="342335">
                <a:tc>
                  <a:txBody>
                    <a:bodyPr/>
                    <a:lstStyle/>
                    <a:p>
                      <a:pPr marL="742950" lvl="1" indent="-285750">
                        <a:buFont typeface="Arial" panose="020B0604020202020204" pitchFamily="34" charset="0"/>
                        <a:buChar char="•"/>
                      </a:pPr>
                      <a:r>
                        <a:rPr lang="en-US" sz="1400" b="0">
                          <a:solidFill>
                            <a:schemeClr val="tx1"/>
                          </a:solidFill>
                        </a:rPr>
                        <a:t>CNS metastases</a:t>
                      </a:r>
                      <a:endParaRPr lang="en-GB" sz="1400" b="0">
                        <a:solidFill>
                          <a:schemeClr val="tx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a:solidFill>
                            <a:schemeClr val="tx1"/>
                          </a:solidFill>
                        </a:rPr>
                        <a:t>51 (2.1)</a:t>
                      </a:r>
                      <a:endParaRPr lang="en-GB" sz="1400" b="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a:solidFill>
                            <a:schemeClr val="tx1"/>
                          </a:solidFill>
                        </a:rPr>
                        <a:t>53 (2.2)</a:t>
                      </a:r>
                      <a:endParaRPr lang="en-GB" sz="1400" b="0">
                        <a:solidFill>
                          <a:schemeClr val="tx1"/>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32511390"/>
                  </a:ext>
                </a:extLst>
              </a:tr>
              <a:tr h="342335">
                <a:tc>
                  <a:txBody>
                    <a:bodyPr/>
                    <a:lstStyle/>
                    <a:p>
                      <a:pPr marL="285750" indent="-285750">
                        <a:buFont typeface="Arial" panose="020B0604020202020204" pitchFamily="34" charset="0"/>
                        <a:buChar char="•"/>
                      </a:pPr>
                      <a:r>
                        <a:rPr lang="en-US" sz="1400" b="0" dirty="0">
                          <a:solidFill>
                            <a:schemeClr val="tx2">
                              <a:lumMod val="60000"/>
                              <a:lumOff val="40000"/>
                            </a:schemeClr>
                          </a:solidFill>
                        </a:rPr>
                        <a:t>Locoregional BC recurrence</a:t>
                      </a:r>
                      <a:endParaRPr lang="en-GB" sz="1400" b="0" dirty="0">
                        <a:solidFill>
                          <a:schemeClr val="tx2">
                            <a:lumMod val="60000"/>
                            <a:lumOff val="40000"/>
                          </a:schemeClr>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dirty="0">
                          <a:solidFill>
                            <a:schemeClr val="tx2">
                              <a:lumMod val="60000"/>
                              <a:lumOff val="40000"/>
                            </a:schemeClr>
                          </a:solidFill>
                        </a:rPr>
                        <a:t>35 (1.5)</a:t>
                      </a:r>
                      <a:endParaRPr lang="en-GB" sz="1400" b="0" dirty="0">
                        <a:solidFill>
                          <a:schemeClr val="tx2">
                            <a:lumMod val="60000"/>
                            <a:lumOff val="40000"/>
                          </a:schemeClr>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dirty="0">
                          <a:solidFill>
                            <a:schemeClr val="tx2">
                              <a:lumMod val="60000"/>
                              <a:lumOff val="40000"/>
                            </a:schemeClr>
                          </a:solidFill>
                        </a:rPr>
                        <a:t>61 (2.5)</a:t>
                      </a:r>
                      <a:endParaRPr lang="en-GB" sz="1400" b="0" dirty="0">
                        <a:solidFill>
                          <a:schemeClr val="tx2">
                            <a:lumMod val="60000"/>
                            <a:lumOff val="40000"/>
                          </a:schemeClr>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77159277"/>
                  </a:ext>
                </a:extLst>
              </a:tr>
              <a:tr h="342335">
                <a:tc>
                  <a:txBody>
                    <a:bodyPr/>
                    <a:lstStyle/>
                    <a:p>
                      <a:pPr marL="285750" indent="-285750">
                        <a:buFont typeface="Arial" panose="020B0604020202020204" pitchFamily="34" charset="0"/>
                        <a:buChar char="•"/>
                      </a:pPr>
                      <a:r>
                        <a:rPr lang="en-US" sz="1400" b="0">
                          <a:solidFill>
                            <a:schemeClr val="tx1"/>
                          </a:solidFill>
                        </a:rPr>
                        <a:t>Contralateral invasive BC recurrence</a:t>
                      </a:r>
                      <a:endParaRPr lang="en-GB" sz="1400" b="0">
                        <a:solidFill>
                          <a:schemeClr val="tx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a:solidFill>
                            <a:schemeClr val="tx1"/>
                          </a:solidFill>
                        </a:rPr>
                        <a:t>43 (1.8)</a:t>
                      </a:r>
                      <a:endParaRPr lang="en-GB" sz="1400" b="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400" b="0">
                          <a:solidFill>
                            <a:schemeClr val="tx1"/>
                          </a:solidFill>
                        </a:rPr>
                        <a:t>29 (1.2)</a:t>
                      </a:r>
                      <a:endParaRPr lang="en-GB" sz="1400" b="0">
                        <a:solidFill>
                          <a:schemeClr val="tx1"/>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71349606"/>
                  </a:ext>
                </a:extLst>
              </a:tr>
              <a:tr h="342335">
                <a:tc>
                  <a:txBody>
                    <a:bodyPr/>
                    <a:lstStyle/>
                    <a:p>
                      <a:pPr marL="285750" indent="-285750">
                        <a:buFont typeface="Arial" panose="020B0604020202020204" pitchFamily="34" charset="0"/>
                        <a:buChar char="•"/>
                      </a:pPr>
                      <a:r>
                        <a:rPr lang="en-US" sz="1400" b="0">
                          <a:solidFill>
                            <a:schemeClr val="tx1"/>
                          </a:solidFill>
                        </a:rPr>
                        <a:t>Death without prior event</a:t>
                      </a:r>
                      <a:endParaRPr lang="en-GB" sz="1400" b="0">
                        <a:solidFill>
                          <a:schemeClr val="tx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algn="ctr"/>
                      <a:r>
                        <a:rPr lang="en-US" sz="1400" b="0">
                          <a:solidFill>
                            <a:schemeClr val="tx1"/>
                          </a:solidFill>
                        </a:rPr>
                        <a:t>75 (3.1)</a:t>
                      </a:r>
                      <a:endParaRPr lang="en-GB" sz="1400" b="0">
                        <a:solidFill>
                          <a:schemeClr val="tx1"/>
                        </a:solidFill>
                      </a:endParaRPr>
                    </a:p>
                  </a:txBody>
                  <a:tcPr anchor="ctr">
                    <a:lnT w="12700" cap="flat" cmpd="sng" algn="ctr">
                      <a:noFill/>
                      <a:prstDash val="solid"/>
                      <a:round/>
                      <a:headEnd type="none" w="med" len="med"/>
                      <a:tailEnd type="none" w="med" len="med"/>
                    </a:lnT>
                    <a:solidFill>
                      <a:schemeClr val="bg1"/>
                    </a:solidFill>
                  </a:tcPr>
                </a:tc>
                <a:tc>
                  <a:txBody>
                    <a:bodyPr/>
                    <a:lstStyle/>
                    <a:p>
                      <a:pPr algn="ctr"/>
                      <a:r>
                        <a:rPr lang="en-US" sz="1400" b="0" dirty="0">
                          <a:solidFill>
                            <a:schemeClr val="tx1"/>
                          </a:solidFill>
                        </a:rPr>
                        <a:t>78 (3.2)</a:t>
                      </a:r>
                      <a:endParaRPr lang="en-GB" sz="1400" b="0" dirty="0">
                        <a:solidFill>
                          <a:schemeClr val="tx1"/>
                        </a:solidFill>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609417956"/>
                  </a:ext>
                </a:extLst>
              </a:tr>
            </a:tbl>
          </a:graphicData>
        </a:graphic>
      </p:graphicFrame>
      <p:sp>
        <p:nvSpPr>
          <p:cNvPr id="6" name="Text Placeholder 7">
            <a:extLst>
              <a:ext uri="{FF2B5EF4-FFF2-40B4-BE49-F238E27FC236}">
                <a16:creationId xmlns:a16="http://schemas.microsoft.com/office/drawing/2014/main" id="{51EB44FA-EC47-E9EB-FE9A-5D596AA55A5A}"/>
              </a:ext>
            </a:extLst>
          </p:cNvPr>
          <p:cNvSpPr txBox="1">
            <a:spLocks/>
          </p:cNvSpPr>
          <p:nvPr/>
        </p:nvSpPr>
        <p:spPr>
          <a:xfrm>
            <a:off x="7388460" y="4932111"/>
            <a:ext cx="2799039" cy="176972"/>
          </a:xfrm>
          <a:prstGeom prst="rect">
            <a:avLst/>
          </a:prstGeom>
          <a:noFill/>
          <a:ln>
            <a:noFill/>
          </a:ln>
        </p:spPr>
        <p:txBody>
          <a:bodyPr spcFirstLastPara="1" vert="horz" wrap="square" lIns="0" tIns="0" rIns="0" bIns="0" anchor="ctr" anchorCtr="0">
            <a:spAutoFit/>
          </a:bodyPr>
          <a:lstStyle>
            <a:lvl1pPr marL="457200" marR="0" lvl="0" indent="-228600" algn="l" defTabSz="457200" rtl="0" eaLnBrk="1" fontAlgn="base" hangingPunct="1">
              <a:lnSpc>
                <a:spcPct val="100000"/>
              </a:lnSpc>
              <a:spcBef>
                <a:spcPts val="320"/>
              </a:spcBef>
              <a:spcAft>
                <a:spcPts val="0"/>
              </a:spcAft>
              <a:buClr>
                <a:srgbClr val="05416B"/>
              </a:buClr>
              <a:buSzPts val="1600"/>
              <a:buFont typeface="Noto Sans Symbols"/>
              <a:buNone/>
              <a:defRPr sz="900" b="1" i="0" u="none" strike="noStrike" kern="1200" cap="none">
                <a:solidFill>
                  <a:srgbClr val="C7095A"/>
                </a:solidFill>
                <a:latin typeface="Arial Narrow"/>
                <a:ea typeface="Arial Narrow"/>
                <a:cs typeface="Arial Narrow"/>
                <a:sym typeface="Arial Narrow"/>
              </a:defRPr>
            </a:lvl1pPr>
            <a:lvl2pPr marL="914400" marR="0" lvl="1" indent="-330200" algn="l" defTabSz="457200" rtl="0" eaLnBrk="1" fontAlgn="base" hangingPunct="1">
              <a:lnSpc>
                <a:spcPct val="100000"/>
              </a:lnSpc>
              <a:spcBef>
                <a:spcPts val="320"/>
              </a:spcBef>
              <a:spcAft>
                <a:spcPts val="0"/>
              </a:spcAft>
              <a:buClr>
                <a:srgbClr val="05416B"/>
              </a:buClr>
              <a:buSzPts val="1600"/>
              <a:buFont typeface="Noto Sans Symbols"/>
              <a:buChar char="◆"/>
              <a:defRPr sz="1600" b="0" i="0" u="none" strike="noStrike" kern="1200" cap="none">
                <a:solidFill>
                  <a:srgbClr val="05416B"/>
                </a:solidFill>
                <a:latin typeface="Arial Narrow"/>
                <a:ea typeface="Arial Narrow"/>
                <a:cs typeface="Arial Narrow"/>
                <a:sym typeface="Arial Narrow"/>
              </a:defRPr>
            </a:lvl2pPr>
            <a:lvl3pPr marL="1371600" marR="0" lvl="2" indent="-330200" algn="l" defTabSz="457200" rtl="0" eaLnBrk="1" fontAlgn="base" hangingPunct="1">
              <a:lnSpc>
                <a:spcPct val="100000"/>
              </a:lnSpc>
              <a:spcBef>
                <a:spcPts val="320"/>
              </a:spcBef>
              <a:spcAft>
                <a:spcPts val="0"/>
              </a:spcAft>
              <a:buClr>
                <a:srgbClr val="05416B"/>
              </a:buClr>
              <a:buSzPts val="1600"/>
              <a:buFont typeface="Noto Sans Symbols"/>
              <a:buChar char="◆"/>
              <a:defRPr sz="1600" b="0" i="0" u="none" strike="noStrike" kern="1200" cap="none">
                <a:solidFill>
                  <a:srgbClr val="05416B"/>
                </a:solidFill>
                <a:latin typeface="Arial Narrow"/>
                <a:ea typeface="Arial Narrow"/>
                <a:cs typeface="Arial Narrow"/>
                <a:sym typeface="Arial Narrow"/>
              </a:defRPr>
            </a:lvl3pPr>
            <a:lvl4pPr marL="1828800" marR="0" lvl="3" indent="-330200" algn="l" defTabSz="457200" rtl="0" eaLnBrk="1" fontAlgn="base"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4pPr>
            <a:lvl5pPr marL="2286000" marR="0" lvl="4" indent="-330200" algn="l" defTabSz="457200" rtl="0" eaLnBrk="1" fontAlgn="base"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5pPr>
            <a:lvl6pPr marL="2743200" marR="0" lvl="5"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en-US"/>
              <a:t>Loibl S et al ESMO Breast 2025</a:t>
            </a:r>
            <a:endParaRPr lang="en-US" dirty="0"/>
          </a:p>
        </p:txBody>
      </p:sp>
    </p:spTree>
    <p:extLst>
      <p:ext uri="{BB962C8B-B14F-4D97-AF65-F5344CB8AC3E}">
        <p14:creationId xmlns:p14="http://schemas.microsoft.com/office/powerpoint/2010/main" val="1542829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1A623A-A535-CCA4-CEEB-FB45CE2028FF}"/>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6065C5B-BA65-6BBC-1CAF-4B5DE0B36DD7}"/>
              </a:ext>
            </a:extLst>
          </p:cNvPr>
          <p:cNvCxnSpPr>
            <a:cxnSpLocks/>
          </p:cNvCxnSpPr>
          <p:nvPr/>
        </p:nvCxnSpPr>
        <p:spPr>
          <a:xfrm>
            <a:off x="7050452" y="1842135"/>
            <a:ext cx="0" cy="2154555"/>
          </a:xfrm>
          <a:prstGeom prst="line">
            <a:avLst/>
          </a:prstGeom>
          <a:ln w="12700">
            <a:solidFill>
              <a:srgbClr val="6E1E50">
                <a:alpha val="50196"/>
              </a:srgbClr>
            </a:solidFill>
            <a:prstDash val="dash"/>
          </a:ln>
        </p:spPr>
        <p:style>
          <a:lnRef idx="1">
            <a:schemeClr val="dk1"/>
          </a:lnRef>
          <a:fillRef idx="0">
            <a:schemeClr val="dk1"/>
          </a:fillRef>
          <a:effectRef idx="0">
            <a:schemeClr val="dk1"/>
          </a:effectRef>
          <a:fontRef idx="minor">
            <a:schemeClr val="tx1"/>
          </a:fontRef>
        </p:style>
      </p:cxnSp>
      <p:graphicFrame>
        <p:nvGraphicFramePr>
          <p:cNvPr id="2" name="Content Placeholder 8">
            <a:extLst>
              <a:ext uri="{FF2B5EF4-FFF2-40B4-BE49-F238E27FC236}">
                <a16:creationId xmlns:a16="http://schemas.microsoft.com/office/drawing/2014/main" id="{31EA6F0E-1BA1-C2EF-7BCF-9F36DEFC79FF}"/>
              </a:ext>
            </a:extLst>
          </p:cNvPr>
          <p:cNvGraphicFramePr>
            <a:graphicFrameLocks/>
          </p:cNvGraphicFramePr>
          <p:nvPr/>
        </p:nvGraphicFramePr>
        <p:xfrm>
          <a:off x="6156377" y="1409376"/>
          <a:ext cx="2505601" cy="294546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038962D3-EFA0-C383-07D6-773BBB3B7598}"/>
              </a:ext>
            </a:extLst>
          </p:cNvPr>
          <p:cNvSpPr>
            <a:spLocks noGrp="1"/>
          </p:cNvSpPr>
          <p:nvPr>
            <p:ph type="ctrTitle"/>
          </p:nvPr>
        </p:nvSpPr>
        <p:spPr/>
        <p:txBody>
          <a:bodyPr/>
          <a:lstStyle/>
          <a:p>
            <a:r>
              <a:rPr lang="en-US" sz="1800" dirty="0"/>
              <a:t>APHINITY UPDATED descriptive IDFS Analysis at 11.3 years’ Median FOLLOW-UP </a:t>
            </a:r>
            <a:br>
              <a:rPr lang="en-US" sz="1800" dirty="0"/>
            </a:br>
            <a:r>
              <a:rPr lang="en-US" sz="1800" dirty="0"/>
              <a:t>by Treatment Regimen, NODAL status and hormone receptor status</a:t>
            </a:r>
            <a:endParaRPr lang="en-US" sz="1800" baseline="30000" dirty="0"/>
          </a:p>
        </p:txBody>
      </p:sp>
      <p:sp>
        <p:nvSpPr>
          <p:cNvPr id="9" name="Text Placeholder 6">
            <a:extLst>
              <a:ext uri="{FF2B5EF4-FFF2-40B4-BE49-F238E27FC236}">
                <a16:creationId xmlns:a16="http://schemas.microsoft.com/office/drawing/2014/main" id="{E0156940-4135-683C-F7ED-7ED997DFAD0F}"/>
              </a:ext>
            </a:extLst>
          </p:cNvPr>
          <p:cNvSpPr txBox="1">
            <a:spLocks/>
          </p:cNvSpPr>
          <p:nvPr/>
        </p:nvSpPr>
        <p:spPr>
          <a:xfrm>
            <a:off x="281171" y="4239635"/>
            <a:ext cx="8431961" cy="312515"/>
          </a:xfrm>
          <a:prstGeom prst="rect">
            <a:avLst/>
          </a:prstGeom>
        </p:spPr>
        <p:txBody>
          <a:bodyPr anchor="ctr">
            <a:noAutofit/>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1600" kern="1200" baseline="0">
                <a:solidFill>
                  <a:schemeClr val="tx1">
                    <a:lumMod val="75000"/>
                    <a:lumOff val="25000"/>
                  </a:schemeClr>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endPar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endParaRP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Hormone receptor status was centrally assessed. * Unadjusted analysis of the ITT population.</a:t>
            </a:r>
          </a:p>
          <a:p>
            <a:pPr marL="0" marR="0" lvl="0" indent="0" algn="l" defTabSz="457200" rtl="0" eaLnBrk="1" fontAlgn="base" latinLnBrk="0" hangingPunct="1">
              <a:lnSpc>
                <a:spcPct val="100000"/>
              </a:lnSpc>
              <a:spcBef>
                <a:spcPct val="20000"/>
              </a:spcBef>
              <a:spcAft>
                <a:spcPct val="0"/>
              </a:spcAft>
              <a:buClr>
                <a:prstClr val="black"/>
              </a:buClr>
              <a:buSzPct val="100000"/>
              <a:buFont typeface="Wingdings" panose="05000000000000000000" pitchFamily="2" charset="2"/>
              <a:buNone/>
              <a:tabLst/>
              <a:defRPr/>
            </a:pPr>
            <a:r>
              <a:rPr kumimoji="0" lang="en-US" sz="600" b="0" i="0" u="none" strike="noStrike" kern="1200" cap="none" spc="0" normalizeH="0" baseline="0" noProof="0" dirty="0">
                <a:ln>
                  <a:noFill/>
                </a:ln>
                <a:solidFill>
                  <a:prstClr val="black"/>
                </a:solidFill>
                <a:effectLst/>
                <a:uLnTx/>
                <a:uFillTx/>
                <a:latin typeface="Arial Narrow"/>
                <a:ea typeface="MS PGothic" pitchFamily="34" charset="-128"/>
                <a:cs typeface="Arial Narrow"/>
              </a:rPr>
              <a:t>CI, confidence interval; HR, hazard ratio; IDFS, invasive disease-free survival; ITT, intention-to-treat.</a:t>
            </a:r>
          </a:p>
        </p:txBody>
      </p:sp>
      <p:graphicFrame>
        <p:nvGraphicFramePr>
          <p:cNvPr id="7" name="Table 6">
            <a:extLst>
              <a:ext uri="{FF2B5EF4-FFF2-40B4-BE49-F238E27FC236}">
                <a16:creationId xmlns:a16="http://schemas.microsoft.com/office/drawing/2014/main" id="{6736C64D-F98A-90AC-B787-54A14102B7B6}"/>
              </a:ext>
            </a:extLst>
          </p:cNvPr>
          <p:cNvGraphicFramePr>
            <a:graphicFrameLocks noGrp="1"/>
          </p:cNvGraphicFramePr>
          <p:nvPr/>
        </p:nvGraphicFramePr>
        <p:xfrm>
          <a:off x="397440" y="1167071"/>
          <a:ext cx="5832672" cy="2708994"/>
        </p:xfrm>
        <a:graphic>
          <a:graphicData uri="http://schemas.openxmlformats.org/drawingml/2006/table">
            <a:tbl>
              <a:tblPr firstRow="1" bandRow="1">
                <a:tableStyleId>{B301B821-A1FF-4177-AEE7-76D212191A09}</a:tableStyleId>
              </a:tblPr>
              <a:tblGrid>
                <a:gridCol w="1884960">
                  <a:extLst>
                    <a:ext uri="{9D8B030D-6E8A-4147-A177-3AD203B41FA5}">
                      <a16:colId xmlns:a16="http://schemas.microsoft.com/office/drawing/2014/main" val="1633466447"/>
                    </a:ext>
                  </a:extLst>
                </a:gridCol>
                <a:gridCol w="622629">
                  <a:extLst>
                    <a:ext uri="{9D8B030D-6E8A-4147-A177-3AD203B41FA5}">
                      <a16:colId xmlns:a16="http://schemas.microsoft.com/office/drawing/2014/main" val="413615040"/>
                    </a:ext>
                  </a:extLst>
                </a:gridCol>
                <a:gridCol w="680571">
                  <a:extLst>
                    <a:ext uri="{9D8B030D-6E8A-4147-A177-3AD203B41FA5}">
                      <a16:colId xmlns:a16="http://schemas.microsoft.com/office/drawing/2014/main" val="2831759563"/>
                    </a:ext>
                  </a:extLst>
                </a:gridCol>
                <a:gridCol w="564687">
                  <a:extLst>
                    <a:ext uri="{9D8B030D-6E8A-4147-A177-3AD203B41FA5}">
                      <a16:colId xmlns:a16="http://schemas.microsoft.com/office/drawing/2014/main" val="832463996"/>
                    </a:ext>
                  </a:extLst>
                </a:gridCol>
                <a:gridCol w="680913">
                  <a:extLst>
                    <a:ext uri="{9D8B030D-6E8A-4147-A177-3AD203B41FA5}">
                      <a16:colId xmlns:a16="http://schemas.microsoft.com/office/drawing/2014/main" val="995159586"/>
                    </a:ext>
                  </a:extLst>
                </a:gridCol>
                <a:gridCol w="564345">
                  <a:extLst>
                    <a:ext uri="{9D8B030D-6E8A-4147-A177-3AD203B41FA5}">
                      <a16:colId xmlns:a16="http://schemas.microsoft.com/office/drawing/2014/main" val="2001560347"/>
                    </a:ext>
                  </a:extLst>
                </a:gridCol>
                <a:gridCol w="834567">
                  <a:extLst>
                    <a:ext uri="{9D8B030D-6E8A-4147-A177-3AD203B41FA5}">
                      <a16:colId xmlns:a16="http://schemas.microsoft.com/office/drawing/2014/main" val="3813409002"/>
                    </a:ext>
                  </a:extLst>
                </a:gridCol>
              </a:tblGrid>
              <a:tr h="262538">
                <a:tc>
                  <a:txBody>
                    <a:bodyPr/>
                    <a:lstStyle/>
                    <a:p>
                      <a:endParaRPr lang="en-GB" sz="800" dirty="0"/>
                    </a:p>
                  </a:txBody>
                  <a:tcPr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dirty="0"/>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800" dirty="0"/>
                        <a:t>Pertuzumab</a:t>
                      </a:r>
                      <a:br>
                        <a:rPr lang="en-GB" sz="800" dirty="0"/>
                      </a:br>
                      <a:r>
                        <a:rPr lang="en-GB" sz="800" dirty="0"/>
                        <a:t>(n = 2400)</a:t>
                      </a:r>
                      <a:endParaRPr lang="en-GB" sz="1800" dirty="0"/>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GB"/>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2">
                  <a:txBody>
                    <a:bodyPr/>
                    <a:lstStyle/>
                    <a:p>
                      <a:pPr algn="ctr"/>
                      <a:r>
                        <a:rPr lang="en-GB" sz="800" dirty="0"/>
                        <a:t>Placebo</a:t>
                      </a:r>
                      <a:br>
                        <a:rPr lang="en-GB" sz="800" dirty="0"/>
                      </a:br>
                      <a:r>
                        <a:rPr lang="en-GB" sz="800" dirty="0"/>
                        <a:t>(n = 2404)</a:t>
                      </a:r>
                      <a:endParaRPr lang="en-GB" sz="1800" dirty="0"/>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dirty="0"/>
                    </a:p>
                  </a:txBody>
                  <a:tcPr anchor="ctr"/>
                </a:tc>
                <a:tc>
                  <a:txBody>
                    <a:bodyPr/>
                    <a:lstStyle/>
                    <a:p>
                      <a:endParaRPr lang="en-GB" sz="800" dirty="0"/>
                    </a:p>
                  </a:txBody>
                  <a:tcPr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2335364"/>
                  </a:ext>
                </a:extLst>
              </a:tr>
              <a:tr h="453474">
                <a:tc>
                  <a:txBody>
                    <a:bodyPr/>
                    <a:lstStyle/>
                    <a:p>
                      <a:r>
                        <a:rPr lang="en-GB" sz="800" b="1" dirty="0"/>
                        <a:t>Baseline risk factors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dirty="0"/>
                        <a:t>Total patients, 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dirty="0"/>
                        <a:t>Patients per group, 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dirty="0"/>
                        <a:t>Events, 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00" b="1" dirty="0"/>
                        <a:t>Patients per group, 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00" b="1" dirty="0"/>
                        <a:t>Events, 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dirty="0"/>
                        <a:t>HR (95% CI)</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787286"/>
                  </a:ext>
                </a:extLst>
              </a:tr>
              <a:tr h="167070">
                <a:tc>
                  <a:txBody>
                    <a:bodyPr/>
                    <a:lstStyle/>
                    <a:p>
                      <a:pPr marL="0" indent="0"/>
                      <a:r>
                        <a:rPr lang="en-GB" sz="800" b="1" dirty="0"/>
                        <a:t>All patients*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4804</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2400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303</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2404</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379</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0.80 (0.69, 0.93)</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6938835"/>
                  </a:ext>
                </a:extLst>
              </a:tr>
              <a:tr h="167070">
                <a:tc>
                  <a:txBody>
                    <a:bodyPr/>
                    <a:lstStyle/>
                    <a:p>
                      <a:pPr marL="0" indent="0"/>
                      <a:r>
                        <a:rPr lang="en-GB" sz="800" b="1" dirty="0"/>
                        <a:t>Nodal status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67318"/>
                  </a:ext>
                </a:extLst>
              </a:tr>
              <a:tr h="167070">
                <a:tc>
                  <a:txBody>
                    <a:bodyPr/>
                    <a:lstStyle/>
                    <a:p>
                      <a:pPr marL="0" indent="85725"/>
                      <a:r>
                        <a:rPr lang="en-GB" sz="800" dirty="0"/>
                        <a:t>Node-positive</a:t>
                      </a:r>
                    </a:p>
                  </a:txBody>
                  <a:tcPr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3005</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1503</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224</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1502</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299</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0.74 (0.62, 0.88)</a:t>
                      </a:r>
                    </a:p>
                  </a:txBody>
                  <a:tcPr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8077742"/>
                  </a:ext>
                </a:extLst>
              </a:tr>
              <a:tr h="167070">
                <a:tc>
                  <a:txBody>
                    <a:bodyPr/>
                    <a:lstStyle/>
                    <a:p>
                      <a:pPr marL="0" indent="85725"/>
                      <a:r>
                        <a:rPr lang="en-GB" sz="800" dirty="0"/>
                        <a:t>Node-negative</a:t>
                      </a:r>
                    </a:p>
                  </a:txBody>
                  <a:tcPr anchor="ctr">
                    <a:lnL w="12700" cmpd="sng">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1799</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897</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79</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902</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80</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1.01 (0.74, 1.38) </a:t>
                      </a:r>
                    </a:p>
                  </a:txBody>
                  <a:tcPr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766739"/>
                  </a:ext>
                </a:extLst>
              </a:tr>
              <a:tr h="173355">
                <a:tc>
                  <a:txBody>
                    <a:bodyPr/>
                    <a:lstStyle/>
                    <a:p>
                      <a:pPr marL="0" indent="0"/>
                      <a:r>
                        <a:rPr lang="en-GB" sz="800" b="1" dirty="0"/>
                        <a:t>Nodal and hormone receptor status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31131"/>
                  </a:ext>
                </a:extLst>
              </a:tr>
              <a:tr h="167070">
                <a:tc>
                  <a:txBody>
                    <a:bodyPr/>
                    <a:lstStyle/>
                    <a:p>
                      <a:pPr marL="0" indent="85725"/>
                      <a:r>
                        <a:rPr lang="en-GB" sz="800" dirty="0"/>
                        <a:t>Node-positive, hormone receptor-positive</a:t>
                      </a:r>
                    </a:p>
                  </a:txBody>
                  <a:tcPr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1912</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947</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131</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965</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193</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0.68 (0.55, 0.85)</a:t>
                      </a:r>
                    </a:p>
                  </a:txBody>
                  <a:tcPr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6228711"/>
                  </a:ext>
                </a:extLst>
              </a:tr>
              <a:tr h="167070">
                <a:tc>
                  <a:txBody>
                    <a:bodyPr/>
                    <a:lstStyle/>
                    <a:p>
                      <a:pPr marL="0" marR="0" lvl="0" indent="85725" algn="l" defTabSz="457200" rtl="0" eaLnBrk="1" fontAlgn="auto" latinLnBrk="0" hangingPunct="1">
                        <a:lnSpc>
                          <a:spcPct val="100000"/>
                        </a:lnSpc>
                        <a:spcBef>
                          <a:spcPts val="0"/>
                        </a:spcBef>
                        <a:spcAft>
                          <a:spcPts val="0"/>
                        </a:spcAft>
                        <a:buClrTx/>
                        <a:buSzTx/>
                        <a:buFontTx/>
                        <a:buNone/>
                        <a:tabLst/>
                        <a:defRPr/>
                      </a:pPr>
                      <a:r>
                        <a:rPr lang="en-GB" sz="800" dirty="0"/>
                        <a:t>Node-positive, hormone receptor-negative</a:t>
                      </a:r>
                    </a:p>
                  </a:txBody>
                  <a:tcPr anchor="ctr">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1093</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556</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93</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537</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106</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0.83 (0.63, 1.10)</a:t>
                      </a:r>
                    </a:p>
                  </a:txBody>
                  <a:tcPr anchor="ct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5352329"/>
                  </a:ext>
                </a:extLst>
              </a:tr>
              <a:tr h="167070">
                <a:tc>
                  <a:txBody>
                    <a:bodyPr/>
                    <a:lstStyle/>
                    <a:p>
                      <a:pPr marL="0" indent="85725"/>
                      <a:r>
                        <a:rPr lang="en-GB" sz="800" dirty="0"/>
                        <a:t>Node-negative, hormone receptor-positive</a:t>
                      </a:r>
                    </a:p>
                  </a:txBody>
                  <a:tcPr anchor="ctr">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1170</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589</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52</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581</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52</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800" dirty="0"/>
                        <a:t>1.03 (0.70, 1.51)</a:t>
                      </a:r>
                    </a:p>
                  </a:txBody>
                  <a:tcPr anchor="ct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102317"/>
                  </a:ext>
                </a:extLst>
              </a:tr>
              <a:tr h="167070">
                <a:tc>
                  <a:txBody>
                    <a:bodyPr/>
                    <a:lstStyle/>
                    <a:p>
                      <a:pPr marL="0" marR="0" lvl="0" indent="85725" algn="l" defTabSz="457200" rtl="0" eaLnBrk="1" fontAlgn="auto" latinLnBrk="0" hangingPunct="1">
                        <a:lnSpc>
                          <a:spcPct val="100000"/>
                        </a:lnSpc>
                        <a:spcBef>
                          <a:spcPts val="0"/>
                        </a:spcBef>
                        <a:spcAft>
                          <a:spcPts val="0"/>
                        </a:spcAft>
                        <a:buClrTx/>
                        <a:buSzTx/>
                        <a:buFontTx/>
                        <a:buNone/>
                        <a:tabLst/>
                        <a:defRPr/>
                      </a:pPr>
                      <a:r>
                        <a:rPr lang="en-GB" sz="800" dirty="0"/>
                        <a:t>Node-negative, hormone receptor-negative</a:t>
                      </a:r>
                    </a:p>
                  </a:txBody>
                  <a:tcPr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629</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308</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27</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321</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28</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0.98 (0.58, 1.66)</a:t>
                      </a:r>
                    </a:p>
                  </a:txBody>
                  <a:tcPr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3720014"/>
                  </a:ext>
                </a:extLst>
              </a:tr>
            </a:tbl>
          </a:graphicData>
        </a:graphic>
      </p:graphicFrame>
      <p:sp>
        <p:nvSpPr>
          <p:cNvPr id="15" name="TextBox 14">
            <a:extLst>
              <a:ext uri="{FF2B5EF4-FFF2-40B4-BE49-F238E27FC236}">
                <a16:creationId xmlns:a16="http://schemas.microsoft.com/office/drawing/2014/main" id="{5085254E-6357-E468-90B9-44DC4C440BE3}"/>
              </a:ext>
            </a:extLst>
          </p:cNvPr>
          <p:cNvSpPr txBox="1"/>
          <p:nvPr/>
        </p:nvSpPr>
        <p:spPr>
          <a:xfrm>
            <a:off x="6443110" y="1533327"/>
            <a:ext cx="953401" cy="338554"/>
          </a:xfrm>
          <a:prstGeom prst="rect">
            <a:avLst/>
          </a:prstGeom>
          <a:noFill/>
        </p:spPr>
        <p:txBody>
          <a:bodyPr wrap="square" rIns="0"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Arial" panose="020B0604020202020204" pitchFamily="34" charset="0"/>
              </a:rPr>
              <a:t>Pertuzumab </a:t>
            </a:r>
            <a:br>
              <a:rPr kumimoji="0" lang="en-GB" sz="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Arial" panose="020B0604020202020204" pitchFamily="34" charset="0"/>
              </a:rPr>
            </a:br>
            <a:r>
              <a:rPr kumimoji="0" lang="en-GB" sz="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Arial" panose="020B0604020202020204" pitchFamily="34" charset="0"/>
              </a:rPr>
              <a:t>better</a:t>
            </a:r>
          </a:p>
        </p:txBody>
      </p:sp>
      <p:sp>
        <p:nvSpPr>
          <p:cNvPr id="17" name="TextBox 16">
            <a:extLst>
              <a:ext uri="{FF2B5EF4-FFF2-40B4-BE49-F238E27FC236}">
                <a16:creationId xmlns:a16="http://schemas.microsoft.com/office/drawing/2014/main" id="{1FE367FE-1657-D621-9968-89214520935F}"/>
              </a:ext>
            </a:extLst>
          </p:cNvPr>
          <p:cNvSpPr txBox="1"/>
          <p:nvPr/>
        </p:nvSpPr>
        <p:spPr>
          <a:xfrm>
            <a:off x="7420896" y="1533327"/>
            <a:ext cx="1108551" cy="338554"/>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Arial" panose="020B0604020202020204" pitchFamily="34" charset="0"/>
              </a:rPr>
              <a:t>Placebo </a:t>
            </a:r>
            <a:br>
              <a:rPr kumimoji="0" lang="en-GB" sz="800" b="0"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Arial" panose="020B0604020202020204" pitchFamily="34" charset="0"/>
              </a:rPr>
            </a:br>
            <a:r>
              <a:rPr kumimoji="0" lang="en-GB" sz="800" b="0" i="0" u="none" strike="noStrike" kern="1200" cap="none" spc="0" normalizeH="0" baseline="0" noProof="0" dirty="0">
                <a:ln>
                  <a:noFill/>
                </a:ln>
                <a:solidFill>
                  <a:srgbClr val="0000FF"/>
                </a:solidFill>
                <a:effectLst/>
                <a:uLnTx/>
                <a:uFillTx/>
                <a:latin typeface="Arial Narrow"/>
                <a:ea typeface="MS PGothic" panose="020B0600070205080204" pitchFamily="34" charset="-128"/>
                <a:cs typeface="Arial" panose="020B0604020202020204" pitchFamily="34" charset="0"/>
              </a:rPr>
              <a:t>better</a:t>
            </a:r>
          </a:p>
        </p:txBody>
      </p:sp>
      <p:cxnSp>
        <p:nvCxnSpPr>
          <p:cNvPr id="18" name="Straight Arrow Connector 17">
            <a:extLst>
              <a:ext uri="{FF2B5EF4-FFF2-40B4-BE49-F238E27FC236}">
                <a16:creationId xmlns:a16="http://schemas.microsoft.com/office/drawing/2014/main" id="{A04EA423-6F74-C016-E128-E561EEA09EDB}"/>
              </a:ext>
            </a:extLst>
          </p:cNvPr>
          <p:cNvCxnSpPr>
            <a:cxnSpLocks/>
          </p:cNvCxnSpPr>
          <p:nvPr/>
        </p:nvCxnSpPr>
        <p:spPr>
          <a:xfrm flipH="1">
            <a:off x="6443111" y="1502980"/>
            <a:ext cx="95340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CF493DA-16AE-8EDA-5F4F-38A63807C40B}"/>
              </a:ext>
            </a:extLst>
          </p:cNvPr>
          <p:cNvCxnSpPr>
            <a:cxnSpLocks/>
          </p:cNvCxnSpPr>
          <p:nvPr/>
        </p:nvCxnSpPr>
        <p:spPr>
          <a:xfrm>
            <a:off x="7420896" y="1502980"/>
            <a:ext cx="954000" cy="0"/>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ED42BB35-6B81-45BB-C339-C3355D7591E8}"/>
              </a:ext>
            </a:extLst>
          </p:cNvPr>
          <p:cNvSpPr/>
          <p:nvPr/>
        </p:nvSpPr>
        <p:spPr>
          <a:xfrm>
            <a:off x="356019" y="1065540"/>
            <a:ext cx="8431961" cy="3257078"/>
          </a:xfrm>
          <a:prstGeom prst="roundRect">
            <a:avLst>
              <a:gd name="adj" fmla="val 6917"/>
            </a:avLst>
          </a:prstGeom>
          <a:ln>
            <a:solidFill>
              <a:schemeClr val="tx1"/>
            </a:solidFill>
          </a:ln>
        </p:spPr>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arrow"/>
              <a:ea typeface="MS PGothic" panose="020B0600070205080204" pitchFamily="34" charset="-128"/>
              <a:cs typeface="+mn-cs"/>
            </a:endParaRPr>
          </a:p>
        </p:txBody>
      </p:sp>
      <p:sp>
        <p:nvSpPr>
          <p:cNvPr id="3" name="TextBox 2">
            <a:extLst>
              <a:ext uri="{FF2B5EF4-FFF2-40B4-BE49-F238E27FC236}">
                <a16:creationId xmlns:a16="http://schemas.microsoft.com/office/drawing/2014/main" id="{EE9D761F-733F-3CDA-E104-41C73BC2FC68}"/>
              </a:ext>
            </a:extLst>
          </p:cNvPr>
          <p:cNvSpPr txBox="1"/>
          <p:nvPr/>
        </p:nvSpPr>
        <p:spPr>
          <a:xfrm>
            <a:off x="8359588" y="4025424"/>
            <a:ext cx="30168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2.0</a:t>
            </a:r>
          </a:p>
        </p:txBody>
      </p:sp>
      <p:sp>
        <p:nvSpPr>
          <p:cNvPr id="4" name="TextBox 3">
            <a:extLst>
              <a:ext uri="{FF2B5EF4-FFF2-40B4-BE49-F238E27FC236}">
                <a16:creationId xmlns:a16="http://schemas.microsoft.com/office/drawing/2014/main" id="{16E49AB6-C933-448A-0BDB-EBC13AFDFB56}"/>
              </a:ext>
            </a:extLst>
          </p:cNvPr>
          <p:cNvSpPr txBox="1"/>
          <p:nvPr/>
        </p:nvSpPr>
        <p:spPr>
          <a:xfrm>
            <a:off x="6152595" y="4025424"/>
            <a:ext cx="301686" cy="215444"/>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0.5</a:t>
            </a:r>
          </a:p>
        </p:txBody>
      </p:sp>
      <p:sp>
        <p:nvSpPr>
          <p:cNvPr id="12" name="TextBox 11">
            <a:extLst>
              <a:ext uri="{FF2B5EF4-FFF2-40B4-BE49-F238E27FC236}">
                <a16:creationId xmlns:a16="http://schemas.microsoft.com/office/drawing/2014/main" id="{BD70BBEE-5F70-0F62-D608-1873B03A580A}"/>
              </a:ext>
            </a:extLst>
          </p:cNvPr>
          <p:cNvSpPr txBox="1"/>
          <p:nvPr/>
        </p:nvSpPr>
        <p:spPr>
          <a:xfrm>
            <a:off x="7290417" y="4025424"/>
            <a:ext cx="231154" cy="215444"/>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1</a:t>
            </a:r>
          </a:p>
        </p:txBody>
      </p:sp>
      <p:sp>
        <p:nvSpPr>
          <p:cNvPr id="11" name="Text Placeholder 7">
            <a:extLst>
              <a:ext uri="{FF2B5EF4-FFF2-40B4-BE49-F238E27FC236}">
                <a16:creationId xmlns:a16="http://schemas.microsoft.com/office/drawing/2014/main" id="{7E7988C4-6B15-E647-C630-1552D15ACE55}"/>
              </a:ext>
            </a:extLst>
          </p:cNvPr>
          <p:cNvSpPr txBox="1">
            <a:spLocks/>
          </p:cNvSpPr>
          <p:nvPr/>
        </p:nvSpPr>
        <p:spPr>
          <a:xfrm>
            <a:off x="7388460" y="4932111"/>
            <a:ext cx="2799039" cy="176972"/>
          </a:xfrm>
          <a:prstGeom prst="rect">
            <a:avLst/>
          </a:prstGeom>
          <a:noFill/>
          <a:ln>
            <a:noFill/>
          </a:ln>
        </p:spPr>
        <p:txBody>
          <a:bodyPr spcFirstLastPara="1" vert="horz" wrap="square" lIns="0" tIns="0" rIns="0" bIns="0" anchor="ctr" anchorCtr="0">
            <a:spAutoFit/>
          </a:bodyPr>
          <a:lstStyle>
            <a:lvl1pPr marL="457200" marR="0" lvl="0" indent="-228600" algn="l" defTabSz="457200" rtl="0" eaLnBrk="1" fontAlgn="base" hangingPunct="1">
              <a:lnSpc>
                <a:spcPct val="100000"/>
              </a:lnSpc>
              <a:spcBef>
                <a:spcPts val="320"/>
              </a:spcBef>
              <a:spcAft>
                <a:spcPts val="0"/>
              </a:spcAft>
              <a:buClr>
                <a:srgbClr val="05416B"/>
              </a:buClr>
              <a:buSzPts val="1600"/>
              <a:buFont typeface="Noto Sans Symbols"/>
              <a:buNone/>
              <a:defRPr sz="900" b="1" i="0" u="none" strike="noStrike" kern="1200" cap="none">
                <a:solidFill>
                  <a:srgbClr val="C7095A"/>
                </a:solidFill>
                <a:latin typeface="Arial Narrow"/>
                <a:ea typeface="Arial Narrow"/>
                <a:cs typeface="Arial Narrow"/>
                <a:sym typeface="Arial Narrow"/>
              </a:defRPr>
            </a:lvl1pPr>
            <a:lvl2pPr marL="914400" marR="0" lvl="1" indent="-330200" algn="l" defTabSz="457200" rtl="0" eaLnBrk="1" fontAlgn="base" hangingPunct="1">
              <a:lnSpc>
                <a:spcPct val="100000"/>
              </a:lnSpc>
              <a:spcBef>
                <a:spcPts val="320"/>
              </a:spcBef>
              <a:spcAft>
                <a:spcPts val="0"/>
              </a:spcAft>
              <a:buClr>
                <a:srgbClr val="05416B"/>
              </a:buClr>
              <a:buSzPts val="1600"/>
              <a:buFont typeface="Noto Sans Symbols"/>
              <a:buChar char="◆"/>
              <a:defRPr sz="1600" b="0" i="0" u="none" strike="noStrike" kern="1200" cap="none">
                <a:solidFill>
                  <a:srgbClr val="05416B"/>
                </a:solidFill>
                <a:latin typeface="Arial Narrow"/>
                <a:ea typeface="Arial Narrow"/>
                <a:cs typeface="Arial Narrow"/>
                <a:sym typeface="Arial Narrow"/>
              </a:defRPr>
            </a:lvl2pPr>
            <a:lvl3pPr marL="1371600" marR="0" lvl="2" indent="-330200" algn="l" defTabSz="457200" rtl="0" eaLnBrk="1" fontAlgn="base" hangingPunct="1">
              <a:lnSpc>
                <a:spcPct val="100000"/>
              </a:lnSpc>
              <a:spcBef>
                <a:spcPts val="320"/>
              </a:spcBef>
              <a:spcAft>
                <a:spcPts val="0"/>
              </a:spcAft>
              <a:buClr>
                <a:srgbClr val="05416B"/>
              </a:buClr>
              <a:buSzPts val="1600"/>
              <a:buFont typeface="Noto Sans Symbols"/>
              <a:buChar char="◆"/>
              <a:defRPr sz="1600" b="0" i="0" u="none" strike="noStrike" kern="1200" cap="none">
                <a:solidFill>
                  <a:srgbClr val="05416B"/>
                </a:solidFill>
                <a:latin typeface="Arial Narrow"/>
                <a:ea typeface="Arial Narrow"/>
                <a:cs typeface="Arial Narrow"/>
                <a:sym typeface="Arial Narrow"/>
              </a:defRPr>
            </a:lvl3pPr>
            <a:lvl4pPr marL="1828800" marR="0" lvl="3" indent="-330200" algn="l" defTabSz="457200" rtl="0" eaLnBrk="1" fontAlgn="base"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4pPr>
            <a:lvl5pPr marL="2286000" marR="0" lvl="4" indent="-330200" algn="l" defTabSz="457200" rtl="0" eaLnBrk="1" fontAlgn="base"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5pPr>
            <a:lvl6pPr marL="2743200" marR="0" lvl="5"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0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en-US"/>
              <a:t>Loibl S et al ESMO Breast 2025</a:t>
            </a:r>
            <a:endParaRPr lang="en-US" dirty="0"/>
          </a:p>
        </p:txBody>
      </p:sp>
    </p:spTree>
    <p:extLst>
      <p:ext uri="{BB962C8B-B14F-4D97-AF65-F5344CB8AC3E}">
        <p14:creationId xmlns:p14="http://schemas.microsoft.com/office/powerpoint/2010/main" val="3561817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C085B3DF-5F68-A340-0304-255A47585CFF}"/>
              </a:ext>
            </a:extLst>
          </p:cNvPr>
          <p:cNvGrpSpPr/>
          <p:nvPr/>
        </p:nvGrpSpPr>
        <p:grpSpPr>
          <a:xfrm>
            <a:off x="4355721" y="2671318"/>
            <a:ext cx="4462798" cy="2172852"/>
            <a:chOff x="3031485" y="2377440"/>
            <a:chExt cx="4112924" cy="2172852"/>
          </a:xfrm>
        </p:grpSpPr>
        <p:pic>
          <p:nvPicPr>
            <p:cNvPr id="25" name="Imagen 24">
              <a:extLst>
                <a:ext uri="{FF2B5EF4-FFF2-40B4-BE49-F238E27FC236}">
                  <a16:creationId xmlns:a16="http://schemas.microsoft.com/office/drawing/2014/main" id="{1D208F03-4C37-E37A-7953-1059FA045240}"/>
                </a:ext>
              </a:extLst>
            </p:cNvPr>
            <p:cNvPicPr>
              <a:picLocks noChangeAspect="1"/>
            </p:cNvPicPr>
            <p:nvPr/>
          </p:nvPicPr>
          <p:blipFill>
            <a:blip r:embed="rId3"/>
            <a:stretch>
              <a:fillRect/>
            </a:stretch>
          </p:blipFill>
          <p:spPr>
            <a:xfrm>
              <a:off x="3103198" y="2463712"/>
              <a:ext cx="4041211" cy="2086580"/>
            </a:xfrm>
            <a:prstGeom prst="rect">
              <a:avLst/>
            </a:prstGeom>
          </p:spPr>
        </p:pic>
        <p:sp>
          <p:nvSpPr>
            <p:cNvPr id="26" name="Forma libre: forma 25">
              <a:extLst>
                <a:ext uri="{FF2B5EF4-FFF2-40B4-BE49-F238E27FC236}">
                  <a16:creationId xmlns:a16="http://schemas.microsoft.com/office/drawing/2014/main" id="{294DD630-E3A6-5576-1407-7EE00F393EFE}"/>
                </a:ext>
              </a:extLst>
            </p:cNvPr>
            <p:cNvSpPr/>
            <p:nvPr/>
          </p:nvSpPr>
          <p:spPr>
            <a:xfrm>
              <a:off x="3031485" y="2377440"/>
              <a:ext cx="3735076" cy="263347"/>
            </a:xfrm>
            <a:custGeom>
              <a:avLst/>
              <a:gdLst>
                <a:gd name="connsiteX0" fmla="*/ 4324 w 3735076"/>
                <a:gd name="connsiteY0" fmla="*/ 87782 h 263347"/>
                <a:gd name="connsiteX1" fmla="*/ 11639 w 3735076"/>
                <a:gd name="connsiteY1" fmla="*/ 124358 h 263347"/>
                <a:gd name="connsiteX2" fmla="*/ 48215 w 3735076"/>
                <a:gd name="connsiteY2" fmla="*/ 168249 h 263347"/>
                <a:gd name="connsiteX3" fmla="*/ 77476 w 3735076"/>
                <a:gd name="connsiteY3" fmla="*/ 175564 h 263347"/>
                <a:gd name="connsiteX4" fmla="*/ 201834 w 3735076"/>
                <a:gd name="connsiteY4" fmla="*/ 160934 h 263347"/>
                <a:gd name="connsiteX5" fmla="*/ 223780 w 3735076"/>
                <a:gd name="connsiteY5" fmla="*/ 153619 h 263347"/>
                <a:gd name="connsiteX6" fmla="*/ 260356 w 3735076"/>
                <a:gd name="connsiteY6" fmla="*/ 146304 h 263347"/>
                <a:gd name="connsiteX7" fmla="*/ 326193 w 3735076"/>
                <a:gd name="connsiteY7" fmla="*/ 138988 h 263347"/>
                <a:gd name="connsiteX8" fmla="*/ 465181 w 3735076"/>
                <a:gd name="connsiteY8" fmla="*/ 124358 h 263347"/>
                <a:gd name="connsiteX9" fmla="*/ 509073 w 3735076"/>
                <a:gd name="connsiteY9" fmla="*/ 146304 h 263347"/>
                <a:gd name="connsiteX10" fmla="*/ 640746 w 3735076"/>
                <a:gd name="connsiteY10" fmla="*/ 153619 h 263347"/>
                <a:gd name="connsiteX11" fmla="*/ 787050 w 3735076"/>
                <a:gd name="connsiteY11" fmla="*/ 190195 h 263347"/>
                <a:gd name="connsiteX12" fmla="*/ 1116234 w 3735076"/>
                <a:gd name="connsiteY12" fmla="*/ 182880 h 263347"/>
                <a:gd name="connsiteX13" fmla="*/ 1174756 w 3735076"/>
                <a:gd name="connsiteY13" fmla="*/ 168249 h 263347"/>
                <a:gd name="connsiteX14" fmla="*/ 1211332 w 3735076"/>
                <a:gd name="connsiteY14" fmla="*/ 160934 h 263347"/>
                <a:gd name="connsiteX15" fmla="*/ 1269853 w 3735076"/>
                <a:gd name="connsiteY15" fmla="*/ 146304 h 263347"/>
                <a:gd name="connsiteX16" fmla="*/ 1855069 w 3735076"/>
                <a:gd name="connsiteY16" fmla="*/ 182880 h 263347"/>
                <a:gd name="connsiteX17" fmla="*/ 1950167 w 3735076"/>
                <a:gd name="connsiteY17" fmla="*/ 197510 h 263347"/>
                <a:gd name="connsiteX18" fmla="*/ 2059895 w 3735076"/>
                <a:gd name="connsiteY18" fmla="*/ 219456 h 263347"/>
                <a:gd name="connsiteX19" fmla="*/ 2498807 w 3735076"/>
                <a:gd name="connsiteY19" fmla="*/ 241401 h 263347"/>
                <a:gd name="connsiteX20" fmla="*/ 2579274 w 3735076"/>
                <a:gd name="connsiteY20" fmla="*/ 256032 h 263347"/>
                <a:gd name="connsiteX21" fmla="*/ 3157175 w 3735076"/>
                <a:gd name="connsiteY21" fmla="*/ 263347 h 263347"/>
                <a:gd name="connsiteX22" fmla="*/ 3296164 w 3735076"/>
                <a:gd name="connsiteY22" fmla="*/ 241401 h 263347"/>
                <a:gd name="connsiteX23" fmla="*/ 3354685 w 3735076"/>
                <a:gd name="connsiteY23" fmla="*/ 234086 h 263347"/>
                <a:gd name="connsiteX24" fmla="*/ 3391261 w 3735076"/>
                <a:gd name="connsiteY24" fmla="*/ 226771 h 263347"/>
                <a:gd name="connsiteX25" fmla="*/ 3471729 w 3735076"/>
                <a:gd name="connsiteY25" fmla="*/ 204825 h 263347"/>
                <a:gd name="connsiteX26" fmla="*/ 3500989 w 3735076"/>
                <a:gd name="connsiteY26" fmla="*/ 190195 h 263347"/>
                <a:gd name="connsiteX27" fmla="*/ 3522935 w 3735076"/>
                <a:gd name="connsiteY27" fmla="*/ 182880 h 263347"/>
                <a:gd name="connsiteX28" fmla="*/ 3537565 w 3735076"/>
                <a:gd name="connsiteY28" fmla="*/ 168249 h 263347"/>
                <a:gd name="connsiteX29" fmla="*/ 3676554 w 3735076"/>
                <a:gd name="connsiteY29" fmla="*/ 153619 h 263347"/>
                <a:gd name="connsiteX30" fmla="*/ 3705815 w 3735076"/>
                <a:gd name="connsiteY30" fmla="*/ 124358 h 263347"/>
                <a:gd name="connsiteX31" fmla="*/ 3735076 w 3735076"/>
                <a:gd name="connsiteY31" fmla="*/ 109728 h 263347"/>
                <a:gd name="connsiteX32" fmla="*/ 3508305 w 3735076"/>
                <a:gd name="connsiteY32" fmla="*/ 87782 h 263347"/>
                <a:gd name="connsiteX33" fmla="*/ 3420522 w 3735076"/>
                <a:gd name="connsiteY33" fmla="*/ 80467 h 263347"/>
                <a:gd name="connsiteX34" fmla="*/ 3325425 w 3735076"/>
                <a:gd name="connsiteY34" fmla="*/ 65836 h 263347"/>
                <a:gd name="connsiteX35" fmla="*/ 3252273 w 3735076"/>
                <a:gd name="connsiteY35" fmla="*/ 58521 h 263347"/>
                <a:gd name="connsiteX36" fmla="*/ 3164490 w 3735076"/>
                <a:gd name="connsiteY36" fmla="*/ 43891 h 263347"/>
                <a:gd name="connsiteX37" fmla="*/ 2849937 w 3735076"/>
                <a:gd name="connsiteY37" fmla="*/ 21945 h 263347"/>
                <a:gd name="connsiteX38" fmla="*/ 2820676 w 3735076"/>
                <a:gd name="connsiteY38" fmla="*/ 14630 h 263347"/>
                <a:gd name="connsiteX39" fmla="*/ 2674372 w 3735076"/>
                <a:gd name="connsiteY39" fmla="*/ 0 h 263347"/>
                <a:gd name="connsiteX40" fmla="*/ 2023319 w 3735076"/>
                <a:gd name="connsiteY40" fmla="*/ 7315 h 263347"/>
                <a:gd name="connsiteX41" fmla="*/ 1986743 w 3735076"/>
                <a:gd name="connsiteY41" fmla="*/ 21945 h 263347"/>
                <a:gd name="connsiteX42" fmla="*/ 1942852 w 3735076"/>
                <a:gd name="connsiteY42" fmla="*/ 29260 h 263347"/>
                <a:gd name="connsiteX43" fmla="*/ 1423473 w 3735076"/>
                <a:gd name="connsiteY43" fmla="*/ 43891 h 263347"/>
                <a:gd name="connsiteX44" fmla="*/ 1357636 w 3735076"/>
                <a:gd name="connsiteY44" fmla="*/ 36576 h 263347"/>
                <a:gd name="connsiteX45" fmla="*/ 1328375 w 3735076"/>
                <a:gd name="connsiteY45" fmla="*/ 21945 h 263347"/>
                <a:gd name="connsiteX46" fmla="*/ 1269853 w 3735076"/>
                <a:gd name="connsiteY46" fmla="*/ 14630 h 263347"/>
                <a:gd name="connsiteX47" fmla="*/ 1065028 w 3735076"/>
                <a:gd name="connsiteY47" fmla="*/ 14630 h 263347"/>
                <a:gd name="connsiteX48" fmla="*/ 706583 w 3735076"/>
                <a:gd name="connsiteY48" fmla="*/ 21945 h 263347"/>
                <a:gd name="connsiteX49" fmla="*/ 670007 w 3735076"/>
                <a:gd name="connsiteY49" fmla="*/ 29260 h 263347"/>
                <a:gd name="connsiteX50" fmla="*/ 26269 w 3735076"/>
                <a:gd name="connsiteY50" fmla="*/ 43891 h 263347"/>
                <a:gd name="connsiteX51" fmla="*/ 4324 w 3735076"/>
                <a:gd name="connsiteY51" fmla="*/ 51206 h 263347"/>
                <a:gd name="connsiteX52" fmla="*/ 4324 w 3735076"/>
                <a:gd name="connsiteY52" fmla="*/ 87782 h 2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35076" h="263347">
                  <a:moveTo>
                    <a:pt x="4324" y="87782"/>
                  </a:moveTo>
                  <a:cubicBezTo>
                    <a:pt x="5543" y="99974"/>
                    <a:pt x="7273" y="112716"/>
                    <a:pt x="11639" y="124358"/>
                  </a:cubicBezTo>
                  <a:cubicBezTo>
                    <a:pt x="15771" y="135378"/>
                    <a:pt x="39157" y="163073"/>
                    <a:pt x="48215" y="168249"/>
                  </a:cubicBezTo>
                  <a:cubicBezTo>
                    <a:pt x="56944" y="173237"/>
                    <a:pt x="67722" y="173126"/>
                    <a:pt x="77476" y="175564"/>
                  </a:cubicBezTo>
                  <a:cubicBezTo>
                    <a:pt x="118929" y="170687"/>
                    <a:pt x="160557" y="167125"/>
                    <a:pt x="201834" y="160934"/>
                  </a:cubicBezTo>
                  <a:cubicBezTo>
                    <a:pt x="209460" y="159790"/>
                    <a:pt x="216299" y="155489"/>
                    <a:pt x="223780" y="153619"/>
                  </a:cubicBezTo>
                  <a:cubicBezTo>
                    <a:pt x="235842" y="150604"/>
                    <a:pt x="248048" y="148062"/>
                    <a:pt x="260356" y="146304"/>
                  </a:cubicBezTo>
                  <a:cubicBezTo>
                    <a:pt x="282215" y="143181"/>
                    <a:pt x="304247" y="141427"/>
                    <a:pt x="326193" y="138988"/>
                  </a:cubicBezTo>
                  <a:cubicBezTo>
                    <a:pt x="385564" y="103367"/>
                    <a:pt x="364360" y="106566"/>
                    <a:pt x="465181" y="124358"/>
                  </a:cubicBezTo>
                  <a:cubicBezTo>
                    <a:pt x="563469" y="141702"/>
                    <a:pt x="417456" y="137578"/>
                    <a:pt x="509073" y="146304"/>
                  </a:cubicBezTo>
                  <a:cubicBezTo>
                    <a:pt x="552834" y="150472"/>
                    <a:pt x="596855" y="151181"/>
                    <a:pt x="640746" y="153619"/>
                  </a:cubicBezTo>
                  <a:cubicBezTo>
                    <a:pt x="725530" y="196011"/>
                    <a:pt x="677533" y="181069"/>
                    <a:pt x="787050" y="190195"/>
                  </a:cubicBezTo>
                  <a:cubicBezTo>
                    <a:pt x="896778" y="187757"/>
                    <a:pt x="1006654" y="189083"/>
                    <a:pt x="1116234" y="182880"/>
                  </a:cubicBezTo>
                  <a:cubicBezTo>
                    <a:pt x="1136310" y="181744"/>
                    <a:pt x="1155163" y="172770"/>
                    <a:pt x="1174756" y="168249"/>
                  </a:cubicBezTo>
                  <a:cubicBezTo>
                    <a:pt x="1186871" y="165453"/>
                    <a:pt x="1199217" y="163730"/>
                    <a:pt x="1211332" y="160934"/>
                  </a:cubicBezTo>
                  <a:cubicBezTo>
                    <a:pt x="1230924" y="156413"/>
                    <a:pt x="1269853" y="146304"/>
                    <a:pt x="1269853" y="146304"/>
                  </a:cubicBezTo>
                  <a:cubicBezTo>
                    <a:pt x="1554414" y="206210"/>
                    <a:pt x="1361503" y="174788"/>
                    <a:pt x="1855069" y="182880"/>
                  </a:cubicBezTo>
                  <a:cubicBezTo>
                    <a:pt x="1886768" y="187757"/>
                    <a:pt x="1918661" y="191509"/>
                    <a:pt x="1950167" y="197510"/>
                  </a:cubicBezTo>
                  <a:cubicBezTo>
                    <a:pt x="2006921" y="208320"/>
                    <a:pt x="2004643" y="216157"/>
                    <a:pt x="2059895" y="219456"/>
                  </a:cubicBezTo>
                  <a:lnTo>
                    <a:pt x="2498807" y="241401"/>
                  </a:lnTo>
                  <a:cubicBezTo>
                    <a:pt x="2511739" y="243987"/>
                    <a:pt x="2568674" y="255783"/>
                    <a:pt x="2579274" y="256032"/>
                  </a:cubicBezTo>
                  <a:cubicBezTo>
                    <a:pt x="2771870" y="260564"/>
                    <a:pt x="2964541" y="260909"/>
                    <a:pt x="3157175" y="263347"/>
                  </a:cubicBezTo>
                  <a:cubicBezTo>
                    <a:pt x="3331034" y="247542"/>
                    <a:pt x="3156738" y="267544"/>
                    <a:pt x="3296164" y="241401"/>
                  </a:cubicBezTo>
                  <a:cubicBezTo>
                    <a:pt x="3315486" y="237778"/>
                    <a:pt x="3335255" y="237075"/>
                    <a:pt x="3354685" y="234086"/>
                  </a:cubicBezTo>
                  <a:cubicBezTo>
                    <a:pt x="3366974" y="232195"/>
                    <a:pt x="3379069" y="229209"/>
                    <a:pt x="3391261" y="226771"/>
                  </a:cubicBezTo>
                  <a:cubicBezTo>
                    <a:pt x="3438586" y="195220"/>
                    <a:pt x="3384310" y="226679"/>
                    <a:pt x="3471729" y="204825"/>
                  </a:cubicBezTo>
                  <a:cubicBezTo>
                    <a:pt x="3482308" y="202180"/>
                    <a:pt x="3490966" y="194490"/>
                    <a:pt x="3500989" y="190195"/>
                  </a:cubicBezTo>
                  <a:cubicBezTo>
                    <a:pt x="3508077" y="187158"/>
                    <a:pt x="3515620" y="185318"/>
                    <a:pt x="3522935" y="182880"/>
                  </a:cubicBezTo>
                  <a:cubicBezTo>
                    <a:pt x="3527812" y="178003"/>
                    <a:pt x="3530790" y="169540"/>
                    <a:pt x="3537565" y="168249"/>
                  </a:cubicBezTo>
                  <a:cubicBezTo>
                    <a:pt x="3583328" y="159532"/>
                    <a:pt x="3676554" y="153619"/>
                    <a:pt x="3676554" y="153619"/>
                  </a:cubicBezTo>
                  <a:cubicBezTo>
                    <a:pt x="3735077" y="134112"/>
                    <a:pt x="3666800" y="163373"/>
                    <a:pt x="3705815" y="124358"/>
                  </a:cubicBezTo>
                  <a:cubicBezTo>
                    <a:pt x="3713526" y="116647"/>
                    <a:pt x="3725322" y="114605"/>
                    <a:pt x="3735076" y="109728"/>
                  </a:cubicBezTo>
                  <a:cubicBezTo>
                    <a:pt x="3655649" y="56776"/>
                    <a:pt x="3726865" y="98710"/>
                    <a:pt x="3508305" y="87782"/>
                  </a:cubicBezTo>
                  <a:cubicBezTo>
                    <a:pt x="3478979" y="86316"/>
                    <a:pt x="3449723" y="83541"/>
                    <a:pt x="3420522" y="80467"/>
                  </a:cubicBezTo>
                  <a:cubicBezTo>
                    <a:pt x="3330647" y="71007"/>
                    <a:pt x="3406956" y="76028"/>
                    <a:pt x="3325425" y="65836"/>
                  </a:cubicBezTo>
                  <a:cubicBezTo>
                    <a:pt x="3301109" y="62796"/>
                    <a:pt x="3276657" y="60959"/>
                    <a:pt x="3252273" y="58521"/>
                  </a:cubicBezTo>
                  <a:cubicBezTo>
                    <a:pt x="3205886" y="46925"/>
                    <a:pt x="3229183" y="51502"/>
                    <a:pt x="3164490" y="43891"/>
                  </a:cubicBezTo>
                  <a:cubicBezTo>
                    <a:pt x="3032599" y="28375"/>
                    <a:pt x="3058685" y="34225"/>
                    <a:pt x="2849937" y="21945"/>
                  </a:cubicBezTo>
                  <a:cubicBezTo>
                    <a:pt x="2840183" y="19507"/>
                    <a:pt x="2830652" y="15877"/>
                    <a:pt x="2820676" y="14630"/>
                  </a:cubicBezTo>
                  <a:cubicBezTo>
                    <a:pt x="2772043" y="8551"/>
                    <a:pt x="2674372" y="0"/>
                    <a:pt x="2674372" y="0"/>
                  </a:cubicBezTo>
                  <a:cubicBezTo>
                    <a:pt x="2457354" y="2438"/>
                    <a:pt x="2240240" y="392"/>
                    <a:pt x="2023319" y="7315"/>
                  </a:cubicBezTo>
                  <a:cubicBezTo>
                    <a:pt x="2010195" y="7734"/>
                    <a:pt x="1999411" y="18490"/>
                    <a:pt x="1986743" y="21945"/>
                  </a:cubicBezTo>
                  <a:cubicBezTo>
                    <a:pt x="1972433" y="25848"/>
                    <a:pt x="1957673" y="28683"/>
                    <a:pt x="1942852" y="29260"/>
                  </a:cubicBezTo>
                  <a:cubicBezTo>
                    <a:pt x="1769788" y="36003"/>
                    <a:pt x="1596599" y="39014"/>
                    <a:pt x="1423473" y="43891"/>
                  </a:cubicBezTo>
                  <a:cubicBezTo>
                    <a:pt x="1401527" y="41453"/>
                    <a:pt x="1379151" y="41541"/>
                    <a:pt x="1357636" y="36576"/>
                  </a:cubicBezTo>
                  <a:cubicBezTo>
                    <a:pt x="1347010" y="34124"/>
                    <a:pt x="1338954" y="24590"/>
                    <a:pt x="1328375" y="21945"/>
                  </a:cubicBezTo>
                  <a:cubicBezTo>
                    <a:pt x="1309303" y="17177"/>
                    <a:pt x="1289360" y="17068"/>
                    <a:pt x="1269853" y="14630"/>
                  </a:cubicBezTo>
                  <a:cubicBezTo>
                    <a:pt x="1182131" y="-7301"/>
                    <a:pt x="1260185" y="9283"/>
                    <a:pt x="1065028" y="14630"/>
                  </a:cubicBezTo>
                  <a:lnTo>
                    <a:pt x="706583" y="21945"/>
                  </a:lnTo>
                  <a:cubicBezTo>
                    <a:pt x="694391" y="24383"/>
                    <a:pt x="682296" y="27369"/>
                    <a:pt x="670007" y="29260"/>
                  </a:cubicBezTo>
                  <a:cubicBezTo>
                    <a:pt x="469339" y="60133"/>
                    <a:pt x="120734" y="42710"/>
                    <a:pt x="26269" y="43891"/>
                  </a:cubicBezTo>
                  <a:cubicBezTo>
                    <a:pt x="18954" y="46329"/>
                    <a:pt x="9141" y="45185"/>
                    <a:pt x="4324" y="51206"/>
                  </a:cubicBezTo>
                  <a:cubicBezTo>
                    <a:pt x="-4765" y="62568"/>
                    <a:pt x="3105" y="75590"/>
                    <a:pt x="4324" y="877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grpSp>
      <p:grpSp>
        <p:nvGrpSpPr>
          <p:cNvPr id="20" name="Grupo 19">
            <a:extLst>
              <a:ext uri="{FF2B5EF4-FFF2-40B4-BE49-F238E27FC236}">
                <a16:creationId xmlns:a16="http://schemas.microsoft.com/office/drawing/2014/main" id="{3DDA485A-34D0-B613-F87C-0EEB9AACDDB9}"/>
              </a:ext>
            </a:extLst>
          </p:cNvPr>
          <p:cNvGrpSpPr/>
          <p:nvPr/>
        </p:nvGrpSpPr>
        <p:grpSpPr>
          <a:xfrm>
            <a:off x="325481" y="2831006"/>
            <a:ext cx="4342300" cy="1972711"/>
            <a:chOff x="706335" y="3279948"/>
            <a:chExt cx="4983107" cy="1972711"/>
          </a:xfrm>
        </p:grpSpPr>
        <p:pic>
          <p:nvPicPr>
            <p:cNvPr id="14" name="Imagen 13">
              <a:extLst>
                <a:ext uri="{FF2B5EF4-FFF2-40B4-BE49-F238E27FC236}">
                  <a16:creationId xmlns:a16="http://schemas.microsoft.com/office/drawing/2014/main" id="{D295AA6F-A782-F8B4-A1E5-3690ACEEFF20}"/>
                </a:ext>
              </a:extLst>
            </p:cNvPr>
            <p:cNvPicPr>
              <a:picLocks noChangeAspect="1"/>
            </p:cNvPicPr>
            <p:nvPr/>
          </p:nvPicPr>
          <p:blipFill>
            <a:blip r:embed="rId4"/>
            <a:stretch>
              <a:fillRect/>
            </a:stretch>
          </p:blipFill>
          <p:spPr>
            <a:xfrm>
              <a:off x="706335" y="3279948"/>
              <a:ext cx="4983107" cy="1972711"/>
            </a:xfrm>
            <a:prstGeom prst="rect">
              <a:avLst/>
            </a:prstGeom>
          </p:spPr>
        </p:pic>
        <p:sp>
          <p:nvSpPr>
            <p:cNvPr id="19" name="Rectángulo 18">
              <a:extLst>
                <a:ext uri="{FF2B5EF4-FFF2-40B4-BE49-F238E27FC236}">
                  <a16:creationId xmlns:a16="http://schemas.microsoft.com/office/drawing/2014/main" id="{C8F4638E-128C-8ED0-DCDF-CAEF7DBF621F}"/>
                </a:ext>
              </a:extLst>
            </p:cNvPr>
            <p:cNvSpPr/>
            <p:nvPr/>
          </p:nvSpPr>
          <p:spPr>
            <a:xfrm>
              <a:off x="2962656" y="3279948"/>
              <a:ext cx="1126541" cy="158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Narrow"/>
                <a:ea typeface="+mn-ea"/>
                <a:cs typeface="+mn-cs"/>
              </a:endParaRPr>
            </a:p>
          </p:txBody>
        </p:sp>
      </p:grpSp>
      <p:pic>
        <p:nvPicPr>
          <p:cNvPr id="4" name="Imagen 3">
            <a:extLst>
              <a:ext uri="{FF2B5EF4-FFF2-40B4-BE49-F238E27FC236}">
                <a16:creationId xmlns:a16="http://schemas.microsoft.com/office/drawing/2014/main" id="{FA0BC355-1371-375A-98BC-16850F4A9080}"/>
              </a:ext>
            </a:extLst>
          </p:cNvPr>
          <p:cNvPicPr>
            <a:picLocks noChangeAspect="1"/>
          </p:cNvPicPr>
          <p:nvPr/>
        </p:nvPicPr>
        <p:blipFill>
          <a:blip r:embed="rId5"/>
          <a:stretch>
            <a:fillRect/>
          </a:stretch>
        </p:blipFill>
        <p:spPr>
          <a:xfrm>
            <a:off x="1219818" y="905453"/>
            <a:ext cx="6664147" cy="1666297"/>
          </a:xfrm>
          <a:prstGeom prst="rect">
            <a:avLst/>
          </a:prstGeom>
        </p:spPr>
      </p:pic>
      <p:sp>
        <p:nvSpPr>
          <p:cNvPr id="230628" name="Title 1"/>
          <p:cNvSpPr>
            <a:spLocks noGrp="1"/>
          </p:cNvSpPr>
          <p:nvPr>
            <p:ph type="title"/>
          </p:nvPr>
        </p:nvSpPr>
        <p:spPr>
          <a:xfrm>
            <a:off x="270875" y="188675"/>
            <a:ext cx="8599281" cy="421365"/>
          </a:xfrm>
        </p:spPr>
        <p:txBody>
          <a:bodyPr/>
          <a:lstStyle/>
          <a:p>
            <a:pPr algn="ctr" eaLnBrk="1" hangingPunct="1"/>
            <a:r>
              <a:rPr lang="en-GB" altLang="en-US" sz="1800" b="1" dirty="0">
                <a:latin typeface="Arial" panose="020B0604020202020204" pitchFamily="34" charset="0"/>
                <a:cs typeface="Arial" panose="020B0604020202020204" pitchFamily="34" charset="0"/>
              </a:rPr>
              <a:t>Updated results of APHINITY at 11.3 years median follow up (Final OS)</a:t>
            </a:r>
            <a:endParaRPr lang="en-GB" altLang="en-US" sz="1800" b="1" i="1" dirty="0">
              <a:latin typeface="Arial" panose="020B0604020202020204" pitchFamily="34" charset="0"/>
              <a:cs typeface="Arial" panose="020B0604020202020204" pitchFamily="34" charset="0"/>
            </a:endParaRPr>
          </a:p>
        </p:txBody>
      </p:sp>
      <p:sp>
        <p:nvSpPr>
          <p:cNvPr id="355" name="Rectangle 5"/>
          <p:cNvSpPr>
            <a:spLocks noChangeArrowheads="1"/>
          </p:cNvSpPr>
          <p:nvPr/>
        </p:nvSpPr>
        <p:spPr bwMode="auto">
          <a:xfrm>
            <a:off x="6988404" y="4816326"/>
            <a:ext cx="20537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Loibl S, et al. ESMO Breast 2025</a:t>
            </a:r>
          </a:p>
        </p:txBody>
      </p:sp>
      <p:sp>
        <p:nvSpPr>
          <p:cNvPr id="10" name="CuadroTexto 9">
            <a:extLst>
              <a:ext uri="{FF2B5EF4-FFF2-40B4-BE49-F238E27FC236}">
                <a16:creationId xmlns:a16="http://schemas.microsoft.com/office/drawing/2014/main" id="{191FD7F3-F83D-E958-A6BF-C3B17A3575E8}"/>
              </a:ext>
            </a:extLst>
          </p:cNvPr>
          <p:cNvSpPr txBox="1"/>
          <p:nvPr/>
        </p:nvSpPr>
        <p:spPr>
          <a:xfrm>
            <a:off x="1847894" y="2625800"/>
            <a:ext cx="2005533" cy="338554"/>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Node positive</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CuadroTexto 10">
            <a:extLst>
              <a:ext uri="{FF2B5EF4-FFF2-40B4-BE49-F238E27FC236}">
                <a16:creationId xmlns:a16="http://schemas.microsoft.com/office/drawing/2014/main" id="{2D842F27-93B1-F14C-6300-EECE6276BED7}"/>
              </a:ext>
            </a:extLst>
          </p:cNvPr>
          <p:cNvSpPr txBox="1"/>
          <p:nvPr/>
        </p:nvSpPr>
        <p:spPr>
          <a:xfrm>
            <a:off x="5740383" y="2624796"/>
            <a:ext cx="2005533" cy="338554"/>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Node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negative</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CuadroTexto 11">
            <a:extLst>
              <a:ext uri="{FF2B5EF4-FFF2-40B4-BE49-F238E27FC236}">
                <a16:creationId xmlns:a16="http://schemas.microsoft.com/office/drawing/2014/main" id="{E4BAC564-42AF-A2D2-11C7-8C67E95D5482}"/>
              </a:ext>
            </a:extLst>
          </p:cNvPr>
          <p:cNvSpPr txBox="1"/>
          <p:nvPr/>
        </p:nvSpPr>
        <p:spPr>
          <a:xfrm>
            <a:off x="4529859" y="1470470"/>
            <a:ext cx="90671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1.8%</a:t>
            </a:r>
          </a:p>
        </p:txBody>
      </p:sp>
      <p:sp>
        <p:nvSpPr>
          <p:cNvPr id="17" name="CuadroTexto 16">
            <a:extLst>
              <a:ext uri="{FF2B5EF4-FFF2-40B4-BE49-F238E27FC236}">
                <a16:creationId xmlns:a16="http://schemas.microsoft.com/office/drawing/2014/main" id="{D889E8A2-3D6B-B7AE-60AA-C9AA4376043D}"/>
              </a:ext>
            </a:extLst>
          </p:cNvPr>
          <p:cNvSpPr txBox="1"/>
          <p:nvPr/>
        </p:nvSpPr>
        <p:spPr>
          <a:xfrm>
            <a:off x="5436575" y="3159684"/>
            <a:ext cx="90671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0.2%</a:t>
            </a:r>
          </a:p>
        </p:txBody>
      </p:sp>
      <p:sp>
        <p:nvSpPr>
          <p:cNvPr id="18" name="CuadroTexto 17">
            <a:extLst>
              <a:ext uri="{FF2B5EF4-FFF2-40B4-BE49-F238E27FC236}">
                <a16:creationId xmlns:a16="http://schemas.microsoft.com/office/drawing/2014/main" id="{33A99361-F08F-36FF-06C7-E5A5B63A5ED7}"/>
              </a:ext>
            </a:extLst>
          </p:cNvPr>
          <p:cNvSpPr txBox="1"/>
          <p:nvPr/>
        </p:nvSpPr>
        <p:spPr>
          <a:xfrm>
            <a:off x="1384932" y="3169560"/>
            <a:ext cx="90671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2.7%</a:t>
            </a:r>
          </a:p>
        </p:txBody>
      </p:sp>
      <p:sp>
        <p:nvSpPr>
          <p:cNvPr id="8" name="CuadroTexto 7">
            <a:extLst>
              <a:ext uri="{FF2B5EF4-FFF2-40B4-BE49-F238E27FC236}">
                <a16:creationId xmlns:a16="http://schemas.microsoft.com/office/drawing/2014/main" id="{191FD7F3-F83D-E958-A6BF-C3B17A3575E8}"/>
              </a:ext>
            </a:extLst>
          </p:cNvPr>
          <p:cNvSpPr txBox="1"/>
          <p:nvPr/>
        </p:nvSpPr>
        <p:spPr>
          <a:xfrm>
            <a:off x="3590072" y="610040"/>
            <a:ext cx="2005533" cy="338554"/>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ITT</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7650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3600" y="1043749"/>
            <a:ext cx="8236800" cy="3931585"/>
          </a:xfrm>
        </p:spPr>
        <p:txBody>
          <a:bodyPr>
            <a:normAutofit lnSpcReduction="10000"/>
          </a:bodyPr>
          <a:lstStyle/>
          <a:p>
            <a:pPr>
              <a:spcAft>
                <a:spcPts val="900"/>
              </a:spcAft>
            </a:pPr>
            <a:r>
              <a:rPr lang="en-US" sz="2400" dirty="0"/>
              <a:t>Most patients with HER2+ tumors &gt;2cm or clinically node positive disease receive preoperative therapy</a:t>
            </a:r>
          </a:p>
          <a:p>
            <a:pPr>
              <a:spcAft>
                <a:spcPts val="900"/>
              </a:spcAft>
            </a:pPr>
            <a:r>
              <a:rPr lang="en-US" sz="2400" dirty="0"/>
              <a:t>The addition of </a:t>
            </a:r>
            <a:r>
              <a:rPr lang="en-US" sz="2400" dirty="0" err="1"/>
              <a:t>pertuzumab</a:t>
            </a:r>
            <a:r>
              <a:rPr lang="en-US" sz="2400" dirty="0"/>
              <a:t> improves </a:t>
            </a:r>
            <a:r>
              <a:rPr lang="en-US" sz="2400" dirty="0" err="1"/>
              <a:t>pCR</a:t>
            </a:r>
            <a:r>
              <a:rPr lang="en-US" sz="2400" dirty="0"/>
              <a:t>, but will not improve DFS in </a:t>
            </a:r>
            <a:r>
              <a:rPr lang="en-US" sz="2400" i="1" dirty="0"/>
              <a:t>all</a:t>
            </a:r>
            <a:r>
              <a:rPr lang="en-US" sz="2400" dirty="0"/>
              <a:t> patients (</a:t>
            </a:r>
            <a:r>
              <a:rPr lang="en-US" sz="2400" dirty="0" err="1"/>
              <a:t>ie</a:t>
            </a:r>
            <a:r>
              <a:rPr lang="en-US" sz="2400" dirty="0"/>
              <a:t>. not node negative patients)</a:t>
            </a:r>
          </a:p>
          <a:p>
            <a:pPr>
              <a:spcAft>
                <a:spcPts val="900"/>
              </a:spcAft>
            </a:pPr>
            <a:r>
              <a:rPr lang="en-US" sz="2400" dirty="0"/>
              <a:t>Administration of preoperative pertuzumab to all patients may result in some overtreatment, but challenging to discern which patients need pertuzumab upfront</a:t>
            </a:r>
          </a:p>
          <a:p>
            <a:pPr>
              <a:spcAft>
                <a:spcPts val="900"/>
              </a:spcAft>
            </a:pPr>
            <a:r>
              <a:rPr lang="en-US" sz="2400" dirty="0"/>
              <a:t>Adjuvant HP is reasonable for pts achieving </a:t>
            </a:r>
            <a:r>
              <a:rPr lang="en-US" sz="2400" dirty="0" err="1"/>
              <a:t>pCR</a:t>
            </a:r>
            <a:r>
              <a:rPr lang="en-US" sz="2400" dirty="0"/>
              <a:t> given APHINITY administered one year of HP therapy, given uncertainty of upfront nodal status in pts </a:t>
            </a:r>
            <a:r>
              <a:rPr lang="en-US" sz="2400" dirty="0" err="1"/>
              <a:t>recv’ing</a:t>
            </a:r>
            <a:r>
              <a:rPr lang="en-US" sz="2400" dirty="0"/>
              <a:t> preop therapy </a:t>
            </a:r>
          </a:p>
          <a:p>
            <a:pPr marL="0" indent="0">
              <a:spcAft>
                <a:spcPts val="900"/>
              </a:spcAft>
              <a:buNone/>
            </a:pPr>
            <a:endParaRPr lang="en-US" sz="2400" dirty="0"/>
          </a:p>
          <a:p>
            <a:pPr>
              <a:spcAft>
                <a:spcPts val="900"/>
              </a:spcAft>
            </a:pPr>
            <a:endParaRPr lang="en-US" dirty="0"/>
          </a:p>
          <a:p>
            <a:pPr lvl="1">
              <a:spcAft>
                <a:spcPts val="900"/>
              </a:spcAft>
            </a:pPr>
            <a:endParaRPr lang="en-US" dirty="0"/>
          </a:p>
        </p:txBody>
      </p:sp>
      <p:sp>
        <p:nvSpPr>
          <p:cNvPr id="2" name="Title 1"/>
          <p:cNvSpPr>
            <a:spLocks noGrp="1"/>
          </p:cNvSpPr>
          <p:nvPr>
            <p:ph type="title"/>
          </p:nvPr>
        </p:nvSpPr>
        <p:spPr>
          <a:xfrm>
            <a:off x="543247" y="433059"/>
            <a:ext cx="8690400" cy="366596"/>
          </a:xfrm>
        </p:spPr>
        <p:txBody>
          <a:bodyPr>
            <a:noAutofit/>
          </a:bodyPr>
          <a:lstStyle/>
          <a:p>
            <a:r>
              <a:rPr lang="en-US" sz="2800" b="1" cap="all" dirty="0">
                <a:solidFill>
                  <a:srgbClr val="002060"/>
                </a:solidFill>
                <a:latin typeface="Arial" panose="020B0604020202020204" pitchFamily="34" charset="0"/>
                <a:cs typeface="Arial" panose="020B0604020202020204" pitchFamily="34" charset="0"/>
              </a:rPr>
              <a:t>When do we then give </a:t>
            </a:r>
            <a:r>
              <a:rPr lang="en-US" sz="2800" b="1" cap="all" dirty="0" err="1">
                <a:solidFill>
                  <a:srgbClr val="002060"/>
                </a:solidFill>
                <a:latin typeface="Arial" panose="020B0604020202020204" pitchFamily="34" charset="0"/>
                <a:cs typeface="Arial" panose="020B0604020202020204" pitchFamily="34" charset="0"/>
              </a:rPr>
              <a:t>pertuzumab</a:t>
            </a:r>
            <a:r>
              <a:rPr lang="en-US" sz="2800" b="1" cap="all"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9082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7A513-31E1-28D4-BFAE-D43A2E6D00E5}"/>
              </a:ext>
            </a:extLst>
          </p:cNvPr>
          <p:cNvPicPr>
            <a:picLocks noChangeAspect="1"/>
          </p:cNvPicPr>
          <p:nvPr/>
        </p:nvPicPr>
        <p:blipFill>
          <a:blip r:embed="rId2"/>
          <a:stretch>
            <a:fillRect/>
          </a:stretch>
        </p:blipFill>
        <p:spPr>
          <a:xfrm>
            <a:off x="1272788" y="1670050"/>
            <a:ext cx="6227219" cy="2663449"/>
          </a:xfrm>
          <a:prstGeom prst="rect">
            <a:avLst/>
          </a:prstGeom>
        </p:spPr>
      </p:pic>
      <p:sp>
        <p:nvSpPr>
          <p:cNvPr id="6" name="Title 1">
            <a:extLst>
              <a:ext uri="{FF2B5EF4-FFF2-40B4-BE49-F238E27FC236}">
                <a16:creationId xmlns:a16="http://schemas.microsoft.com/office/drawing/2014/main" id="{95719B4D-98EE-7A67-2DD4-99527826252E}"/>
              </a:ext>
            </a:extLst>
          </p:cNvPr>
          <p:cNvSpPr>
            <a:spLocks noGrp="1"/>
          </p:cNvSpPr>
          <p:nvPr>
            <p:ph type="title"/>
          </p:nvPr>
        </p:nvSpPr>
        <p:spPr>
          <a:xfrm>
            <a:off x="312020" y="964981"/>
            <a:ext cx="8690400" cy="366596"/>
          </a:xfrm>
        </p:spPr>
        <p:txBody>
          <a:bodyPr>
            <a:noAutofit/>
          </a:bodyPr>
          <a:lstStyle/>
          <a:p>
            <a:r>
              <a:rPr lang="en-US" sz="2800" b="1" cap="all" dirty="0">
                <a:solidFill>
                  <a:srgbClr val="002060"/>
                </a:solidFill>
                <a:latin typeface="Arial" panose="020B0604020202020204" pitchFamily="34" charset="0"/>
                <a:cs typeface="Arial" panose="020B0604020202020204" pitchFamily="34" charset="0"/>
              </a:rPr>
              <a:t>ROLE OF ADJUVANT PERTUZUMAB IN PATIENTS WITH PCR?</a:t>
            </a:r>
          </a:p>
        </p:txBody>
      </p:sp>
      <p:sp>
        <p:nvSpPr>
          <p:cNvPr id="7" name="TextBox 6">
            <a:extLst>
              <a:ext uri="{FF2B5EF4-FFF2-40B4-BE49-F238E27FC236}">
                <a16:creationId xmlns:a16="http://schemas.microsoft.com/office/drawing/2014/main" id="{646ECC6C-1822-CC97-81CD-D1E0C27C3452}"/>
              </a:ext>
            </a:extLst>
          </p:cNvPr>
          <p:cNvSpPr txBox="1"/>
          <p:nvPr/>
        </p:nvSpPr>
        <p:spPr>
          <a:xfrm>
            <a:off x="5548393" y="4826952"/>
            <a:ext cx="345402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Swain S et al, Cancers (Basel). 2022;14(20):5051. </a:t>
            </a:r>
          </a:p>
        </p:txBody>
      </p:sp>
      <p:sp>
        <p:nvSpPr>
          <p:cNvPr id="8" name="Rectangle 7">
            <a:extLst>
              <a:ext uri="{FF2B5EF4-FFF2-40B4-BE49-F238E27FC236}">
                <a16:creationId xmlns:a16="http://schemas.microsoft.com/office/drawing/2014/main" id="{526BACD8-3D8F-41B0-D9A5-F0FE6B6900B6}"/>
              </a:ext>
            </a:extLst>
          </p:cNvPr>
          <p:cNvSpPr/>
          <p:nvPr/>
        </p:nvSpPr>
        <p:spPr>
          <a:xfrm>
            <a:off x="1272788" y="2806262"/>
            <a:ext cx="6227219" cy="294290"/>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E488DAC-BA1A-3E2F-09D4-B11050133BB0}"/>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4E2C164E-31BE-082A-FB87-060F8B5E09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EAF481D2-B44E-E53A-3791-A4B03A5AA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E48E7083-00F0-80A1-6CC4-6DF5B6149012}"/>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90073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68" y="205978"/>
            <a:ext cx="8972550" cy="85725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How can we personalize therapy?</a:t>
            </a:r>
          </a:p>
        </p:txBody>
      </p:sp>
      <p:sp>
        <p:nvSpPr>
          <p:cNvPr id="3" name="Content Placeholder 2"/>
          <p:cNvSpPr>
            <a:spLocks noGrp="1"/>
          </p:cNvSpPr>
          <p:nvPr>
            <p:ph idx="1"/>
          </p:nvPr>
        </p:nvSpPr>
        <p:spPr>
          <a:xfrm>
            <a:off x="742950" y="1200150"/>
            <a:ext cx="8115300" cy="3737372"/>
          </a:xfrm>
        </p:spPr>
        <p:txBody>
          <a:bodyPr>
            <a:normAutofit/>
          </a:bodyPr>
          <a:lstStyle/>
          <a:p>
            <a:pPr>
              <a:lnSpc>
                <a:spcPct val="120000"/>
              </a:lnSpc>
              <a:spcBef>
                <a:spcPts val="900"/>
              </a:spcBef>
              <a:spcAft>
                <a:spcPts val="900"/>
              </a:spcAft>
            </a:pPr>
            <a:r>
              <a:rPr lang="en-US" b="1" dirty="0">
                <a:solidFill>
                  <a:schemeClr val="bg1">
                    <a:lumMod val="75000"/>
                  </a:schemeClr>
                </a:solidFill>
                <a:latin typeface="Arial" pitchFamily="34" charset="0"/>
                <a:cs typeface="Arial" pitchFamily="34" charset="0"/>
              </a:rPr>
              <a:t>De-escalate for those with lower risk</a:t>
            </a:r>
          </a:p>
          <a:p>
            <a:pPr lvl="1">
              <a:spcBef>
                <a:spcPts val="450"/>
              </a:spcBef>
              <a:spcAft>
                <a:spcPts val="450"/>
              </a:spcAft>
            </a:pPr>
            <a:r>
              <a:rPr lang="en-US" b="1" dirty="0">
                <a:latin typeface="Arial" pitchFamily="34" charset="0"/>
                <a:cs typeface="Arial" pitchFamily="34" charset="0"/>
              </a:rPr>
              <a:t>Substitute with less toxic chemotherapy or with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amount of chemotherapy</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duration of therapy</a:t>
            </a:r>
          </a:p>
          <a:p>
            <a:pPr marL="342900" lvl="1" indent="0">
              <a:spcBef>
                <a:spcPts val="450"/>
              </a:spcBef>
              <a:spcAft>
                <a:spcPts val="450"/>
              </a:spcAft>
              <a:buNone/>
            </a:pPr>
            <a:endParaRPr lang="en-US" b="1" dirty="0">
              <a:latin typeface="Arial" pitchFamily="34" charset="0"/>
              <a:cs typeface="Arial" pitchFamily="34" charset="0"/>
            </a:endParaRPr>
          </a:p>
          <a:p>
            <a:pPr>
              <a:spcBef>
                <a:spcPts val="450"/>
              </a:spcBef>
              <a:spcAft>
                <a:spcPts val="450"/>
              </a:spcAft>
            </a:pPr>
            <a:r>
              <a:rPr lang="en-US" b="1" dirty="0">
                <a:solidFill>
                  <a:schemeClr val="bg1">
                    <a:lumMod val="75000"/>
                  </a:schemeClr>
                </a:solidFill>
                <a:latin typeface="Arial" pitchFamily="34" charset="0"/>
                <a:cs typeface="Arial" pitchFamily="34" charset="0"/>
              </a:rPr>
              <a:t>Escalate for those with increased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Add additional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Replace therapy with more effective agents</a:t>
            </a:r>
          </a:p>
          <a:p>
            <a:pPr>
              <a:lnSpc>
                <a:spcPct val="120000"/>
              </a:lnSpc>
              <a:spcBef>
                <a:spcPts val="900"/>
              </a:spcBef>
              <a:spcAft>
                <a:spcPts val="900"/>
              </a:spcAft>
            </a:pPr>
            <a:endParaRPr lang="en-US" b="1" dirty="0">
              <a:latin typeface="Arial" pitchFamily="34" charset="0"/>
              <a:cs typeface="Arial" pitchFamily="34" charset="0"/>
            </a:endParaRPr>
          </a:p>
          <a:p>
            <a:pPr>
              <a:lnSpc>
                <a:spcPct val="120000"/>
              </a:lnSpc>
              <a:spcBef>
                <a:spcPts val="900"/>
              </a:spcBef>
              <a:spcAft>
                <a:spcPts val="900"/>
              </a:spcAft>
            </a:pPr>
            <a:endParaRPr lang="en-US" dirty="0"/>
          </a:p>
        </p:txBody>
      </p:sp>
      <p:sp>
        <p:nvSpPr>
          <p:cNvPr id="4" name="Rectangle 3">
            <a:extLst>
              <a:ext uri="{FF2B5EF4-FFF2-40B4-BE49-F238E27FC236}">
                <a16:creationId xmlns:a16="http://schemas.microsoft.com/office/drawing/2014/main" id="{22F881D8-0BA8-7FE9-5B03-35B238291377}"/>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F726F432-B76E-7C71-F52A-07527945D9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86B3EBB2-FF68-D93D-B585-71E6EDC31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573B3F1C-A3BC-C8D7-2B30-774D59AAD6A8}"/>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778154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WOG Clinical Trials Partnerships - Clinical Trials for Cancer Research">
            <a:extLst>
              <a:ext uri="{FF2B5EF4-FFF2-40B4-BE49-F238E27FC236}">
                <a16:creationId xmlns:a16="http://schemas.microsoft.com/office/drawing/2014/main" id="{9C28AC9E-0BFA-DCFD-4E33-2674CB315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759" y="4894933"/>
            <a:ext cx="1123806" cy="195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a:extLst>
              <a:ext uri="{FF2B5EF4-FFF2-40B4-BE49-F238E27FC236}">
                <a16:creationId xmlns:a16="http://schemas.microsoft.com/office/drawing/2014/main" id="{C57FF44D-B960-E9FF-FA1E-319BDD55104B}"/>
              </a:ext>
            </a:extLst>
          </p:cNvPr>
          <p:cNvPicPr/>
          <p:nvPr/>
        </p:nvPicPr>
        <p:blipFill>
          <a:blip r:embed="rId4" cstate="print"/>
          <a:srcRect/>
          <a:stretch>
            <a:fillRect/>
          </a:stretch>
        </p:blipFill>
        <p:spPr bwMode="auto">
          <a:xfrm>
            <a:off x="452438" y="4281577"/>
            <a:ext cx="1013666" cy="861923"/>
          </a:xfrm>
          <a:prstGeom prst="rect">
            <a:avLst/>
          </a:prstGeom>
          <a:noFill/>
          <a:ln w="9525">
            <a:noFill/>
            <a:miter lim="800000"/>
            <a:headEnd/>
            <a:tailEnd/>
          </a:ln>
        </p:spPr>
      </p:pic>
      <p:sp>
        <p:nvSpPr>
          <p:cNvPr id="5" name="TextBox 4">
            <a:extLst>
              <a:ext uri="{FF2B5EF4-FFF2-40B4-BE49-F238E27FC236}">
                <a16:creationId xmlns:a16="http://schemas.microsoft.com/office/drawing/2014/main" id="{5C1E0748-D344-353D-6402-1166705211EB}"/>
              </a:ext>
            </a:extLst>
          </p:cNvPr>
          <p:cNvSpPr txBox="1"/>
          <p:nvPr/>
        </p:nvSpPr>
        <p:spPr>
          <a:xfrm>
            <a:off x="5475857" y="3921419"/>
            <a:ext cx="2069797"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Primary endpoint: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Recurrence-free survival</a:t>
            </a:r>
          </a:p>
        </p:txBody>
      </p:sp>
      <p:pic>
        <p:nvPicPr>
          <p:cNvPr id="20" name="Picture 19" descr="A diagram of a diagram&#10;&#10;Description automatically generated">
            <a:extLst>
              <a:ext uri="{FF2B5EF4-FFF2-40B4-BE49-F238E27FC236}">
                <a16:creationId xmlns:a16="http://schemas.microsoft.com/office/drawing/2014/main" id="{355E4126-0AB2-AB9E-6257-A541B1631E29}"/>
              </a:ext>
            </a:extLst>
          </p:cNvPr>
          <p:cNvPicPr>
            <a:picLocks noChangeAspect="1"/>
          </p:cNvPicPr>
          <p:nvPr/>
        </p:nvPicPr>
        <p:blipFill>
          <a:blip r:embed="rId5"/>
          <a:stretch>
            <a:fillRect/>
          </a:stretch>
        </p:blipFill>
        <p:spPr>
          <a:xfrm>
            <a:off x="246964" y="1326518"/>
            <a:ext cx="8650073" cy="2594225"/>
          </a:xfrm>
          <a:prstGeom prst="rect">
            <a:avLst/>
          </a:prstGeom>
        </p:spPr>
      </p:pic>
      <p:sp>
        <p:nvSpPr>
          <p:cNvPr id="21" name="Rectangle 20">
            <a:extLst>
              <a:ext uri="{FF2B5EF4-FFF2-40B4-BE49-F238E27FC236}">
                <a16:creationId xmlns:a16="http://schemas.microsoft.com/office/drawing/2014/main" id="{0B4C9322-6EB6-902C-BD4D-4D99A11C382C}"/>
              </a:ext>
            </a:extLst>
          </p:cNvPr>
          <p:cNvSpPr/>
          <p:nvPr/>
        </p:nvSpPr>
        <p:spPr>
          <a:xfrm>
            <a:off x="240912" y="3349243"/>
            <a:ext cx="4331088" cy="70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03E9CED-7164-E89A-5DF5-0ED8F58C3221}"/>
              </a:ext>
            </a:extLst>
          </p:cNvPr>
          <p:cNvSpPr txBox="1"/>
          <p:nvPr/>
        </p:nvSpPr>
        <p:spPr>
          <a:xfrm>
            <a:off x="909690" y="3418888"/>
            <a:ext cx="1790875"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cT1c-T3 and cN0-N1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except cT3N1</a:t>
            </a:r>
          </a:p>
        </p:txBody>
      </p:sp>
      <p:sp>
        <p:nvSpPr>
          <p:cNvPr id="18" name="TextBox 17">
            <a:extLst>
              <a:ext uri="{FF2B5EF4-FFF2-40B4-BE49-F238E27FC236}">
                <a16:creationId xmlns:a16="http://schemas.microsoft.com/office/drawing/2014/main" id="{0780D687-46C2-F293-30AB-9CD2A1282B16}"/>
              </a:ext>
            </a:extLst>
          </p:cNvPr>
          <p:cNvSpPr txBox="1"/>
          <p:nvPr/>
        </p:nvSpPr>
        <p:spPr>
          <a:xfrm>
            <a:off x="413055" y="1429280"/>
            <a:ext cx="928459" cy="34624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N=1524</a:t>
            </a:r>
          </a:p>
        </p:txBody>
      </p:sp>
      <p:sp>
        <p:nvSpPr>
          <p:cNvPr id="17" name="TextBox 16">
            <a:extLst>
              <a:ext uri="{FF2B5EF4-FFF2-40B4-BE49-F238E27FC236}">
                <a16:creationId xmlns:a16="http://schemas.microsoft.com/office/drawing/2014/main" id="{F935B025-DC79-9035-8499-DCCB204ABF75}"/>
              </a:ext>
            </a:extLst>
          </p:cNvPr>
          <p:cNvSpPr txBox="1"/>
          <p:nvPr/>
        </p:nvSpPr>
        <p:spPr>
          <a:xfrm>
            <a:off x="1805126" y="3953717"/>
            <a:ext cx="2192944"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3353"/>
                </a:solidFill>
                <a:effectLst/>
                <a:uLnTx/>
                <a:uFillTx/>
                <a:latin typeface="Calibri"/>
                <a:ea typeface="+mn-ea"/>
                <a:cs typeface="+mn-cs"/>
              </a:rPr>
              <a:t>Stratify by: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3353"/>
                </a:solidFill>
                <a:effectLst/>
                <a:uLnTx/>
                <a:uFillTx/>
                <a:latin typeface="Calibri"/>
                <a:ea typeface="+mn-ea"/>
                <a:cs typeface="+mn-cs"/>
              </a:rPr>
              <a:t>• </a:t>
            </a:r>
            <a:r>
              <a:rPr kumimoji="0" lang="en-US" sz="1200" b="0" i="1" u="none" strike="noStrike" kern="1200" cap="none" spc="0" normalizeH="0" baseline="0" noProof="0" dirty="0">
                <a:ln>
                  <a:noFill/>
                </a:ln>
                <a:solidFill>
                  <a:srgbClr val="003353"/>
                </a:solidFill>
                <a:effectLst/>
                <a:uLnTx/>
                <a:uFillTx/>
                <a:latin typeface="Calibri"/>
                <a:ea typeface="+mn-ea"/>
                <a:cs typeface="+mn-cs"/>
              </a:rPr>
              <a:t>ER status (pos vs neg)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53"/>
                </a:solidFill>
                <a:effectLst/>
                <a:uLnTx/>
                <a:uFillTx/>
                <a:latin typeface="Calibri"/>
                <a:ea typeface="+mn-ea"/>
                <a:cs typeface="+mn-cs"/>
              </a:rPr>
              <a:t>• stage (I/IIA vs IIB)</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53"/>
                </a:solidFill>
                <a:effectLst/>
                <a:uLnTx/>
                <a:uFillTx/>
                <a:latin typeface="Calibri"/>
                <a:ea typeface="+mn-ea"/>
                <a:cs typeface="+mn-cs"/>
              </a:rPr>
              <a:t>• use of adjuvant P (yes vs no)</a:t>
            </a:r>
          </a:p>
        </p:txBody>
      </p:sp>
      <p:graphicFrame>
        <p:nvGraphicFramePr>
          <p:cNvPr id="6" name="Table 5">
            <a:extLst>
              <a:ext uri="{FF2B5EF4-FFF2-40B4-BE49-F238E27FC236}">
                <a16:creationId xmlns:a16="http://schemas.microsoft.com/office/drawing/2014/main" id="{F8F4C80E-3903-705C-EAD7-9D49807F463F}"/>
              </a:ext>
            </a:extLst>
          </p:cNvPr>
          <p:cNvGraphicFramePr>
            <a:graphicFrameLocks noGrp="1"/>
          </p:cNvGraphicFramePr>
          <p:nvPr>
            <p:extLst>
              <p:ext uri="{D42A27DB-BD31-4B8C-83A1-F6EECF244321}">
                <p14:modId xmlns:p14="http://schemas.microsoft.com/office/powerpoint/2010/main" val="2768896199"/>
              </p:ext>
            </p:extLst>
          </p:nvPr>
        </p:nvGraphicFramePr>
        <p:xfrm>
          <a:off x="452438" y="156741"/>
          <a:ext cx="8543254" cy="1136170"/>
        </p:xfrm>
        <a:graphic>
          <a:graphicData uri="http://schemas.openxmlformats.org/drawingml/2006/table">
            <a:tbl>
              <a:tblPr>
                <a:tableStyleId>{B301B821-A1FF-4177-AEE7-76D212191A09}</a:tableStyleId>
              </a:tblPr>
              <a:tblGrid>
                <a:gridCol w="8543254">
                  <a:extLst>
                    <a:ext uri="{9D8B030D-6E8A-4147-A177-3AD203B41FA5}">
                      <a16:colId xmlns:a16="http://schemas.microsoft.com/office/drawing/2014/main" val="807794401"/>
                    </a:ext>
                  </a:extLst>
                </a:gridCol>
              </a:tblGrid>
              <a:tr h="1136170">
                <a:tc>
                  <a:txBody>
                    <a:bodyPr/>
                    <a:lstStyle/>
                    <a:p>
                      <a:pPr marL="0" marR="0" algn="l">
                        <a:lnSpc>
                          <a:spcPct val="115000"/>
                        </a:lnSpc>
                        <a:spcBef>
                          <a:spcPts val="0"/>
                        </a:spcBef>
                        <a:spcAft>
                          <a:spcPts val="0"/>
                        </a:spcAft>
                      </a:pPr>
                      <a:r>
                        <a:rPr lang="en-US" sz="2000" b="1" dirty="0">
                          <a:solidFill>
                            <a:srgbClr val="003353"/>
                          </a:solidFill>
                          <a:effectLst/>
                          <a:latin typeface="Arial" panose="020B0604020202020204" pitchFamily="34" charset="0"/>
                          <a:cs typeface="Arial" panose="020B0604020202020204" pitchFamily="34" charset="0"/>
                        </a:rPr>
                        <a:t>ShortStop-HER2 (A012303)</a:t>
                      </a:r>
                    </a:p>
                    <a:p>
                      <a:pPr marL="0" marR="0" algn="l">
                        <a:lnSpc>
                          <a:spcPct val="115000"/>
                        </a:lnSpc>
                        <a:spcBef>
                          <a:spcPts val="0"/>
                        </a:spcBef>
                        <a:spcAft>
                          <a:spcPts val="0"/>
                        </a:spcAft>
                      </a:pPr>
                      <a:r>
                        <a:rPr lang="en-US" sz="1700" b="0" dirty="0">
                          <a:solidFill>
                            <a:srgbClr val="003353"/>
                          </a:solidFill>
                          <a:effectLst/>
                          <a:latin typeface="Arial" panose="020B0604020202020204" pitchFamily="34" charset="0"/>
                          <a:cs typeface="Arial" panose="020B0604020202020204" pitchFamily="34" charset="0"/>
                        </a:rPr>
                        <a:t>Shortened duration of adjuvant therapy in patients with early-stage HER2+ breast cancer who achieve </a:t>
                      </a:r>
                      <a:r>
                        <a:rPr lang="en-US" sz="1700" b="0" dirty="0" err="1">
                          <a:solidFill>
                            <a:srgbClr val="003353"/>
                          </a:solidFill>
                          <a:effectLst/>
                          <a:latin typeface="Arial" panose="020B0604020202020204" pitchFamily="34" charset="0"/>
                          <a:cs typeface="Arial" panose="020B0604020202020204" pitchFamily="34" charset="0"/>
                        </a:rPr>
                        <a:t>pCR</a:t>
                      </a:r>
                      <a:r>
                        <a:rPr lang="en-US" sz="1700" b="0" dirty="0">
                          <a:solidFill>
                            <a:srgbClr val="003353"/>
                          </a:solidFill>
                          <a:effectLst/>
                          <a:latin typeface="Arial" panose="020B0604020202020204" pitchFamily="34" charset="0"/>
                          <a:cs typeface="Arial" panose="020B0604020202020204" pitchFamily="34" charset="0"/>
                        </a:rPr>
                        <a:t> after neoadjuvant chemotherapy with HER2 blockade</a:t>
                      </a:r>
                      <a:endParaRPr lang="en-US" sz="1700" b="0" dirty="0">
                        <a:solidFill>
                          <a:srgbClr val="003353"/>
                        </a:solidFill>
                        <a:effectLst/>
                        <a:latin typeface="Arial" panose="020B0604020202020204" pitchFamily="34" charset="0"/>
                        <a:ea typeface="Calibri" panose="020F0502020204030204" pitchFamily="34" charset="0"/>
                        <a:cs typeface="Arial" panose="020B0604020202020204" pitchFamily="34" charset="0"/>
                      </a:endParaRPr>
                    </a:p>
                  </a:txBody>
                  <a:tcPr marL="54769" marR="54769" marT="20479" marB="13811"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3633800"/>
                  </a:ext>
                </a:extLst>
              </a:tr>
            </a:tbl>
          </a:graphicData>
        </a:graphic>
      </p:graphicFrame>
      <p:sp>
        <p:nvSpPr>
          <p:cNvPr id="4" name="TextBox 3">
            <a:extLst>
              <a:ext uri="{FF2B5EF4-FFF2-40B4-BE49-F238E27FC236}">
                <a16:creationId xmlns:a16="http://schemas.microsoft.com/office/drawing/2014/main" id="{CD8F4F58-21C2-1F7E-AC0C-F00E29610784}"/>
              </a:ext>
            </a:extLst>
          </p:cNvPr>
          <p:cNvSpPr txBox="1"/>
          <p:nvPr/>
        </p:nvSpPr>
        <p:spPr>
          <a:xfrm>
            <a:off x="7914690" y="4727611"/>
            <a:ext cx="141992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Ada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Waks</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0ED451BD-2F3C-D9E7-987D-71EA9489A7B0}"/>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8" name="Picture 7">
            <a:extLst>
              <a:ext uri="{FF2B5EF4-FFF2-40B4-BE49-F238E27FC236}">
                <a16:creationId xmlns:a16="http://schemas.microsoft.com/office/drawing/2014/main" id="{B63C0426-670B-24C1-D863-14ECD10E1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D68391A5-B41F-64F4-CCD7-623150419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0" name="Rectangle 9">
            <a:extLst>
              <a:ext uri="{FF2B5EF4-FFF2-40B4-BE49-F238E27FC236}">
                <a16:creationId xmlns:a16="http://schemas.microsoft.com/office/drawing/2014/main" id="{828973ED-BEE1-9428-7FE5-A6DCB57EC168}"/>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616190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3719" y="255325"/>
            <a:ext cx="8056562" cy="857250"/>
          </a:xfrm>
        </p:spPr>
        <p:txBody>
          <a:bodyPr>
            <a:normAutofit/>
          </a:bodyPr>
          <a:lstStyle/>
          <a:p>
            <a:pPr algn="ctr"/>
            <a:r>
              <a:rPr lang="en-US" sz="3200" b="1" cap="all" dirty="0">
                <a:solidFill>
                  <a:srgbClr val="002060"/>
                </a:solidFill>
                <a:latin typeface="Arial" panose="020B0604020202020204" pitchFamily="34" charset="0"/>
                <a:cs typeface="Arial" panose="020B0604020202020204" pitchFamily="34" charset="0"/>
              </a:rPr>
              <a:t>ADDING NERATINIB: </a:t>
            </a:r>
            <a:r>
              <a:rPr lang="en-US" sz="3200" b="1" cap="all" dirty="0" err="1">
                <a:solidFill>
                  <a:srgbClr val="002060"/>
                </a:solidFill>
                <a:latin typeface="Arial" panose="020B0604020202020204" pitchFamily="34" charset="0"/>
                <a:cs typeface="Arial" panose="020B0604020202020204" pitchFamily="34" charset="0"/>
              </a:rPr>
              <a:t>ExteNET</a:t>
            </a:r>
            <a:r>
              <a:rPr lang="en-US" sz="3200" b="1" cap="all" dirty="0">
                <a:solidFill>
                  <a:srgbClr val="002060"/>
                </a:solidFill>
                <a:latin typeface="Arial" panose="020B0604020202020204" pitchFamily="34" charset="0"/>
                <a:cs typeface="Arial" panose="020B0604020202020204" pitchFamily="34" charset="0"/>
              </a:rPr>
              <a:t> Study</a:t>
            </a:r>
          </a:p>
        </p:txBody>
      </p:sp>
      <p:sp>
        <p:nvSpPr>
          <p:cNvPr id="4" name="Content Placeholder 3"/>
          <p:cNvSpPr>
            <a:spLocks noGrp="1"/>
          </p:cNvSpPr>
          <p:nvPr>
            <p:ph idx="4294967295"/>
          </p:nvPr>
        </p:nvSpPr>
        <p:spPr>
          <a:xfrm>
            <a:off x="2844800" y="3541713"/>
            <a:ext cx="6299200" cy="1181100"/>
          </a:xfrm>
        </p:spPr>
        <p:txBody>
          <a:bodyPr>
            <a:noAutofit/>
          </a:bodyPr>
          <a:lstStyle/>
          <a:p>
            <a:pPr marL="0" indent="0">
              <a:buNone/>
            </a:pPr>
            <a:r>
              <a:rPr lang="en-US" sz="1200" b="1" dirty="0"/>
              <a:t>Primary endpoint: </a:t>
            </a:r>
            <a:r>
              <a:rPr lang="en-US" sz="1200" dirty="0"/>
              <a:t>invasive disease-free survival (iDFS)</a:t>
            </a:r>
            <a:r>
              <a:rPr lang="en-US" sz="1200" baseline="30000" dirty="0"/>
              <a:t>a</a:t>
            </a:r>
          </a:p>
          <a:p>
            <a:pPr marL="0" indent="0">
              <a:buNone/>
            </a:pPr>
            <a:r>
              <a:rPr lang="en-US" sz="1200" b="1" dirty="0"/>
              <a:t>Secondary endpoints</a:t>
            </a:r>
            <a:r>
              <a:rPr lang="en-US" sz="1200" dirty="0"/>
              <a:t>: overall survival, DFS-DCIS, distant DFS, time to distant recurrence, CNS metastases, safety, </a:t>
            </a:r>
          </a:p>
          <a:p>
            <a:pPr marL="0" indent="0">
              <a:buNone/>
            </a:pPr>
            <a:r>
              <a:rPr lang="en-US" sz="1200" b="1" dirty="0"/>
              <a:t>Stratification: </a:t>
            </a:r>
            <a:r>
              <a:rPr lang="en-US" sz="1200" dirty="0"/>
              <a:t>nodes 0, 1-3 vs 4+, ER/PR status, concurrent vs sequential </a:t>
            </a:r>
            <a:r>
              <a:rPr lang="en-US" sz="1200" dirty="0" err="1"/>
              <a:t>trastuzumab</a:t>
            </a:r>
            <a:r>
              <a:rPr lang="en-US" sz="1200" dirty="0"/>
              <a:t> </a:t>
            </a:r>
          </a:p>
          <a:p>
            <a:pPr marL="0" indent="0">
              <a:buNone/>
            </a:pPr>
            <a:r>
              <a:rPr lang="en-US" sz="1200" b="1" dirty="0"/>
              <a:t>Study blinded: </a:t>
            </a:r>
            <a:r>
              <a:rPr lang="en-US" sz="1200" dirty="0"/>
              <a:t>Until primary analysis; OS remains blinded</a:t>
            </a:r>
          </a:p>
        </p:txBody>
      </p:sp>
      <p:sp>
        <p:nvSpPr>
          <p:cNvPr id="14" name="Rectangle 13"/>
          <p:cNvSpPr/>
          <p:nvPr/>
        </p:nvSpPr>
        <p:spPr>
          <a:xfrm>
            <a:off x="3214144" y="1324164"/>
            <a:ext cx="1119217" cy="577081"/>
          </a:xfrm>
          <a:prstGeom prst="rect">
            <a:avLst/>
          </a:prstGeom>
          <a:noFill/>
        </p:spPr>
        <p:txBody>
          <a:bodyPr wrap="none">
            <a:spAutoFit/>
          </a:bodyPr>
          <a:lstStyle/>
          <a:p>
            <a:pPr algn="ctr">
              <a:defRPr/>
            </a:pPr>
            <a:r>
              <a:rPr lang="en-US" sz="1050" b="1" kern="0" dirty="0"/>
              <a:t>Neratinib × 1 yr</a:t>
            </a:r>
          </a:p>
          <a:p>
            <a:pPr algn="ctr">
              <a:defRPr/>
            </a:pPr>
            <a:r>
              <a:rPr lang="en-US" sz="1050" b="1" kern="0" dirty="0"/>
              <a:t>240 mg/day</a:t>
            </a:r>
          </a:p>
          <a:p>
            <a:pPr algn="ctr">
              <a:defRPr/>
            </a:pPr>
            <a:r>
              <a:rPr lang="en-US" sz="1050" b="1" kern="0" dirty="0"/>
              <a:t>n=1420</a:t>
            </a:r>
            <a:endParaRPr lang="en-US" sz="1050" dirty="0"/>
          </a:p>
        </p:txBody>
      </p:sp>
      <p:sp>
        <p:nvSpPr>
          <p:cNvPr id="42" name="Rectangle 41"/>
          <p:cNvSpPr/>
          <p:nvPr/>
        </p:nvSpPr>
        <p:spPr>
          <a:xfrm>
            <a:off x="3258225" y="2970084"/>
            <a:ext cx="1031051" cy="415498"/>
          </a:xfrm>
          <a:prstGeom prst="rect">
            <a:avLst/>
          </a:prstGeom>
          <a:noFill/>
        </p:spPr>
        <p:txBody>
          <a:bodyPr wrap="none">
            <a:spAutoFit/>
          </a:bodyPr>
          <a:lstStyle/>
          <a:p>
            <a:pPr algn="ctr">
              <a:defRPr/>
            </a:pPr>
            <a:r>
              <a:rPr lang="en-US" sz="1050" b="1" kern="0" dirty="0"/>
              <a:t>Placebo × 1 yr</a:t>
            </a:r>
          </a:p>
          <a:p>
            <a:pPr algn="ctr">
              <a:defRPr/>
            </a:pPr>
            <a:r>
              <a:rPr lang="en-US" sz="1050" b="1" kern="0" dirty="0"/>
              <a:t>n=1420</a:t>
            </a:r>
            <a:endParaRPr lang="en-US" sz="1050" dirty="0"/>
          </a:p>
        </p:txBody>
      </p:sp>
      <p:sp>
        <p:nvSpPr>
          <p:cNvPr id="43" name="Rectangle 42"/>
          <p:cNvSpPr/>
          <p:nvPr/>
        </p:nvSpPr>
        <p:spPr>
          <a:xfrm>
            <a:off x="2486910" y="1814021"/>
            <a:ext cx="805029" cy="577081"/>
          </a:xfrm>
          <a:prstGeom prst="rect">
            <a:avLst/>
          </a:prstGeom>
          <a:noFill/>
        </p:spPr>
        <p:txBody>
          <a:bodyPr wrap="none">
            <a:spAutoFit/>
          </a:bodyPr>
          <a:lstStyle/>
          <a:p>
            <a:pPr algn="r">
              <a:defRPr/>
            </a:pPr>
            <a:r>
              <a:rPr lang="en-US" sz="1050" b="1" kern="0" dirty="0"/>
              <a:t>Randomize</a:t>
            </a:r>
            <a:br>
              <a:rPr lang="en-US" sz="1050" b="1" kern="0" dirty="0"/>
            </a:br>
            <a:r>
              <a:rPr lang="en-US" sz="1050" b="1" kern="0" dirty="0"/>
              <a:t>1:1</a:t>
            </a:r>
            <a:br>
              <a:rPr lang="en-US" sz="1050" b="1" kern="0" dirty="0"/>
            </a:br>
            <a:r>
              <a:rPr lang="en-US" sz="1050" b="1" kern="0" dirty="0"/>
              <a:t>N=2840</a:t>
            </a:r>
            <a:endParaRPr lang="en-US" sz="1050" dirty="0"/>
          </a:p>
        </p:txBody>
      </p:sp>
      <p:cxnSp>
        <p:nvCxnSpPr>
          <p:cNvPr id="6" name="Straight Connector 5"/>
          <p:cNvCxnSpPr/>
          <p:nvPr/>
        </p:nvCxnSpPr>
        <p:spPr>
          <a:xfrm>
            <a:off x="2676475" y="2385604"/>
            <a:ext cx="629273"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81227" y="1804306"/>
            <a:ext cx="0" cy="11625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297575" y="1954529"/>
            <a:ext cx="972514" cy="431075"/>
          </a:xfrm>
          <a:custGeom>
            <a:avLst/>
            <a:gdLst>
              <a:gd name="connsiteX0" fmla="*/ 0 w 1036320"/>
              <a:gd name="connsiteY0" fmla="*/ 574766 h 574766"/>
              <a:gd name="connsiteX1" fmla="*/ 217714 w 1036320"/>
              <a:gd name="connsiteY1" fmla="*/ 0 h 574766"/>
              <a:gd name="connsiteX2" fmla="*/ 1036320 w 1036320"/>
              <a:gd name="connsiteY2" fmla="*/ 0 h 574766"/>
            </a:gdLst>
            <a:ahLst/>
            <a:cxnLst>
              <a:cxn ang="0">
                <a:pos x="connsiteX0" y="connsiteY0"/>
              </a:cxn>
              <a:cxn ang="0">
                <a:pos x="connsiteX1" y="connsiteY1"/>
              </a:cxn>
              <a:cxn ang="0">
                <a:pos x="connsiteX2" y="connsiteY2"/>
              </a:cxn>
            </a:cxnLst>
            <a:rect l="l" t="t" r="r" b="b"/>
            <a:pathLst>
              <a:path w="1036320" h="574766">
                <a:moveTo>
                  <a:pt x="0" y="574766"/>
                </a:moveTo>
                <a:lnTo>
                  <a:pt x="217714" y="0"/>
                </a:lnTo>
                <a:lnTo>
                  <a:pt x="1036320" y="0"/>
                </a:lnTo>
              </a:path>
            </a:pathLst>
          </a:custGeom>
          <a:ln w="762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Freeform 38"/>
          <p:cNvSpPr/>
          <p:nvPr/>
        </p:nvSpPr>
        <p:spPr>
          <a:xfrm flipV="1">
            <a:off x="3297575" y="2385604"/>
            <a:ext cx="972514" cy="431075"/>
          </a:xfrm>
          <a:custGeom>
            <a:avLst/>
            <a:gdLst>
              <a:gd name="connsiteX0" fmla="*/ 0 w 1036320"/>
              <a:gd name="connsiteY0" fmla="*/ 574766 h 574766"/>
              <a:gd name="connsiteX1" fmla="*/ 217714 w 1036320"/>
              <a:gd name="connsiteY1" fmla="*/ 0 h 574766"/>
              <a:gd name="connsiteX2" fmla="*/ 1036320 w 1036320"/>
              <a:gd name="connsiteY2" fmla="*/ 0 h 574766"/>
            </a:gdLst>
            <a:ahLst/>
            <a:cxnLst>
              <a:cxn ang="0">
                <a:pos x="connsiteX0" y="connsiteY0"/>
              </a:cxn>
              <a:cxn ang="0">
                <a:pos x="connsiteX1" y="connsiteY1"/>
              </a:cxn>
              <a:cxn ang="0">
                <a:pos x="connsiteX2" y="connsiteY2"/>
              </a:cxn>
            </a:cxnLst>
            <a:rect l="l" t="t" r="r" b="b"/>
            <a:pathLst>
              <a:path w="1036320" h="574766">
                <a:moveTo>
                  <a:pt x="0" y="574766"/>
                </a:moveTo>
                <a:lnTo>
                  <a:pt x="217714" y="0"/>
                </a:lnTo>
                <a:lnTo>
                  <a:pt x="1036320" y="0"/>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6" name="Group 15"/>
          <p:cNvGrpSpPr/>
          <p:nvPr/>
        </p:nvGrpSpPr>
        <p:grpSpPr>
          <a:xfrm>
            <a:off x="4278261" y="1954529"/>
            <a:ext cx="987976" cy="862149"/>
            <a:chOff x="2629989" y="2614748"/>
            <a:chExt cx="1062446" cy="1149532"/>
          </a:xfrm>
        </p:grpSpPr>
        <p:cxnSp>
          <p:nvCxnSpPr>
            <p:cNvPr id="12" name="Straight Connector 11"/>
            <p:cNvCxnSpPr/>
            <p:nvPr/>
          </p:nvCxnSpPr>
          <p:spPr>
            <a:xfrm>
              <a:off x="2629989" y="2614748"/>
              <a:ext cx="1062446" cy="0"/>
            </a:xfrm>
            <a:prstGeom prst="line">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29989" y="3764280"/>
              <a:ext cx="1062446" cy="0"/>
            </a:xfrm>
            <a:prstGeom prst="line">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5279451" y="1804306"/>
            <a:ext cx="0" cy="11625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286212" y="1954529"/>
            <a:ext cx="2162161" cy="862149"/>
            <a:chOff x="2629989" y="2614748"/>
            <a:chExt cx="1062446" cy="1149532"/>
          </a:xfrm>
        </p:grpSpPr>
        <p:cxnSp>
          <p:nvCxnSpPr>
            <p:cNvPr id="50" name="Straight Connector 49"/>
            <p:cNvCxnSpPr/>
            <p:nvPr/>
          </p:nvCxnSpPr>
          <p:spPr>
            <a:xfrm>
              <a:off x="2629989" y="2614748"/>
              <a:ext cx="1062446" cy="0"/>
            </a:xfrm>
            <a:prstGeom prst="line">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629989" y="3764280"/>
              <a:ext cx="1062446" cy="0"/>
            </a:xfrm>
            <a:prstGeom prst="line">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 name="Rectangle 52"/>
          <p:cNvSpPr/>
          <p:nvPr/>
        </p:nvSpPr>
        <p:spPr>
          <a:xfrm>
            <a:off x="4335687" y="2069990"/>
            <a:ext cx="885069" cy="641201"/>
          </a:xfrm>
          <a:prstGeom prst="rect">
            <a:avLst/>
          </a:prstGeom>
          <a:noFill/>
        </p:spPr>
        <p:txBody>
          <a:bodyPr wrap="square">
            <a:spAutoFit/>
          </a:bodyPr>
          <a:lstStyle/>
          <a:p>
            <a:pPr algn="ctr">
              <a:spcAft>
                <a:spcPts val="450"/>
              </a:spcAft>
              <a:defRPr/>
            </a:pPr>
            <a:r>
              <a:rPr lang="en-US" sz="1050" b="1" kern="0" dirty="0"/>
              <a:t>Primary analysis</a:t>
            </a:r>
          </a:p>
          <a:p>
            <a:pPr algn="ctr">
              <a:defRPr/>
            </a:pPr>
            <a:r>
              <a:rPr lang="en-US" sz="1050" b="1" kern="0" dirty="0"/>
              <a:t>iDFS</a:t>
            </a:r>
            <a:r>
              <a:rPr lang="en-US" sz="1050" b="1" kern="0" baseline="30000" dirty="0"/>
              <a:t>a</a:t>
            </a:r>
            <a:endParaRPr lang="en-US" sz="1050" baseline="30000" dirty="0"/>
          </a:p>
        </p:txBody>
      </p:sp>
      <p:sp>
        <p:nvSpPr>
          <p:cNvPr id="54" name="Rectangle 53"/>
          <p:cNvSpPr/>
          <p:nvPr/>
        </p:nvSpPr>
        <p:spPr>
          <a:xfrm>
            <a:off x="5633494" y="2041137"/>
            <a:ext cx="1319592" cy="705321"/>
          </a:xfrm>
          <a:prstGeom prst="rect">
            <a:avLst/>
          </a:prstGeom>
          <a:noFill/>
        </p:spPr>
        <p:txBody>
          <a:bodyPr wrap="none">
            <a:spAutoFit/>
          </a:bodyPr>
          <a:lstStyle/>
          <a:p>
            <a:pPr algn="ctr">
              <a:spcAft>
                <a:spcPts val="450"/>
              </a:spcAft>
              <a:defRPr/>
            </a:pPr>
            <a:r>
              <a:rPr lang="en-US" sz="1050" b="1" kern="0" dirty="0"/>
              <a:t>Extended follow-up:</a:t>
            </a:r>
          </a:p>
          <a:p>
            <a:pPr algn="ctr">
              <a:spcAft>
                <a:spcPts val="450"/>
              </a:spcAft>
              <a:defRPr/>
            </a:pPr>
            <a:r>
              <a:rPr lang="en-US" sz="1050" b="1" kern="0" dirty="0"/>
              <a:t>5-yr for iDFS &amp;</a:t>
            </a:r>
          </a:p>
          <a:p>
            <a:pPr algn="ctr">
              <a:spcAft>
                <a:spcPts val="450"/>
              </a:spcAft>
              <a:defRPr/>
            </a:pPr>
            <a:r>
              <a:rPr lang="en-US" sz="1050" b="1" kern="0" dirty="0"/>
              <a:t>overall survival</a:t>
            </a:r>
            <a:endParaRPr lang="en-US" sz="1050" dirty="0"/>
          </a:p>
        </p:txBody>
      </p:sp>
      <p:sp>
        <p:nvSpPr>
          <p:cNvPr id="5" name="Rounded Rectangle 4"/>
          <p:cNvSpPr/>
          <p:nvPr/>
        </p:nvSpPr>
        <p:spPr>
          <a:xfrm>
            <a:off x="1440962" y="2219440"/>
            <a:ext cx="1145598" cy="3661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Prior adjuvant </a:t>
            </a:r>
            <a:r>
              <a:rPr lang="en-US" sz="1050" b="1" dirty="0" err="1">
                <a:solidFill>
                  <a:srgbClr val="000000"/>
                </a:solidFill>
              </a:rPr>
              <a:t>trastuzumab</a:t>
            </a:r>
            <a:endParaRPr lang="en-US" sz="1050" b="1" dirty="0">
              <a:solidFill>
                <a:srgbClr val="000000"/>
              </a:solidFill>
            </a:endParaRPr>
          </a:p>
        </p:txBody>
      </p:sp>
      <p:sp>
        <p:nvSpPr>
          <p:cNvPr id="23" name="Rectangle 22"/>
          <p:cNvSpPr/>
          <p:nvPr/>
        </p:nvSpPr>
        <p:spPr>
          <a:xfrm>
            <a:off x="4979776" y="1498364"/>
            <a:ext cx="583814" cy="253916"/>
          </a:xfrm>
          <a:prstGeom prst="rect">
            <a:avLst/>
          </a:prstGeom>
          <a:noFill/>
        </p:spPr>
        <p:txBody>
          <a:bodyPr wrap="none">
            <a:spAutoFit/>
          </a:bodyPr>
          <a:lstStyle/>
          <a:p>
            <a:pPr algn="ctr">
              <a:spcAft>
                <a:spcPts val="450"/>
              </a:spcAft>
              <a:defRPr/>
            </a:pPr>
            <a:r>
              <a:rPr lang="en-US" sz="1050" b="1" kern="0" dirty="0"/>
              <a:t>2 years</a:t>
            </a:r>
            <a:endParaRPr lang="en-US" sz="1050" dirty="0"/>
          </a:p>
        </p:txBody>
      </p:sp>
      <p:sp>
        <p:nvSpPr>
          <p:cNvPr id="2" name="Rectangle 1">
            <a:extLst>
              <a:ext uri="{FF2B5EF4-FFF2-40B4-BE49-F238E27FC236}">
                <a16:creationId xmlns:a16="http://schemas.microsoft.com/office/drawing/2014/main" id="{7D7B5E3B-40C0-AA31-9076-397CE21008F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7" name="Picture 6">
            <a:extLst>
              <a:ext uri="{FF2B5EF4-FFF2-40B4-BE49-F238E27FC236}">
                <a16:creationId xmlns:a16="http://schemas.microsoft.com/office/drawing/2014/main" id="{02B0697E-A7C8-1270-D632-3156E9DE5F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27E5917B-A416-C88A-7C39-2E0717CCA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1" name="Rectangle 10">
            <a:extLst>
              <a:ext uri="{FF2B5EF4-FFF2-40B4-BE49-F238E27FC236}">
                <a16:creationId xmlns:a16="http://schemas.microsoft.com/office/drawing/2014/main" id="{7A98630E-E1B7-B63A-804B-A4588DCB1B54}"/>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20245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27" y="637042"/>
            <a:ext cx="8511593" cy="630974"/>
          </a:xfrm>
        </p:spPr>
        <p:txBody>
          <a:bodyPr>
            <a:noAutofit/>
          </a:bodyPr>
          <a:lstStyle/>
          <a:p>
            <a:r>
              <a:rPr lang="en-US" altLang="en-US" sz="2000" b="1" dirty="0">
                <a:solidFill>
                  <a:srgbClr val="002060"/>
                </a:solidFill>
                <a:latin typeface="Arial" panose="020B0604020202020204" pitchFamily="34" charset="0"/>
                <a:cs typeface="Arial" panose="020B0604020202020204" pitchFamily="34" charset="0"/>
              </a:rPr>
              <a:t>ExteNET iDFS and OS Intent-To-Treat Population  (N=2,840) </a:t>
            </a:r>
            <a:br>
              <a:rPr lang="en-US" alt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p:nvPr>
        </p:nvSpPr>
        <p:spPr>
          <a:xfrm>
            <a:off x="5976745" y="4774001"/>
            <a:ext cx="3130563" cy="337931"/>
          </a:xfrm>
        </p:spPr>
        <p:txBody>
          <a:bodyPr/>
          <a:lstStyle/>
          <a:p>
            <a:pPr marL="0" indent="0">
              <a:spcBef>
                <a:spcPct val="0"/>
              </a:spcBef>
              <a:spcAft>
                <a:spcPct val="0"/>
              </a:spcAft>
              <a:buNone/>
            </a:pPr>
            <a:r>
              <a:rPr lang="en-US" sz="1100" dirty="0">
                <a:solidFill>
                  <a:schemeClr val="tx1">
                    <a:lumMod val="85000"/>
                    <a:lumOff val="15000"/>
                  </a:schemeClr>
                </a:solidFill>
              </a:rPr>
              <a:t>Martin et al. </a:t>
            </a:r>
            <a:r>
              <a:rPr lang="en-US" sz="1100" i="1" dirty="0">
                <a:solidFill>
                  <a:schemeClr val="tx1">
                    <a:lumMod val="85000"/>
                    <a:lumOff val="15000"/>
                  </a:schemeClr>
                </a:solidFill>
              </a:rPr>
              <a:t>Lancet Oncol</a:t>
            </a:r>
            <a:r>
              <a:rPr lang="en-US" sz="1100" dirty="0">
                <a:solidFill>
                  <a:schemeClr val="tx1">
                    <a:lumMod val="85000"/>
                    <a:lumOff val="15000"/>
                  </a:schemeClr>
                </a:solidFill>
              </a:rPr>
              <a:t>. 2017;18(12):1688-1700.</a:t>
            </a:r>
            <a:endParaRPr lang="en-US" sz="1100" dirty="0">
              <a:highlight>
                <a:srgbClr val="FFFF00"/>
              </a:highlight>
              <a:ea typeface="Calibri" panose="020F0502020204030204" pitchFamily="34" charset="0"/>
            </a:endParaRPr>
          </a:p>
        </p:txBody>
      </p:sp>
      <p:sp>
        <p:nvSpPr>
          <p:cNvPr id="8" name="Rectangle 7"/>
          <p:cNvSpPr/>
          <p:nvPr/>
        </p:nvSpPr>
        <p:spPr>
          <a:xfrm>
            <a:off x="1676764" y="1315092"/>
            <a:ext cx="1309269" cy="300082"/>
          </a:xfrm>
          <a:prstGeom prst="rect">
            <a:avLst/>
          </a:prstGeom>
        </p:spPr>
        <p:txBody>
          <a:bodyPr wrap="none">
            <a:spAutoFit/>
          </a:bodyPr>
          <a:lstStyle/>
          <a:p>
            <a:r>
              <a:rPr lang="en-US" altLang="en-US" sz="1350" b="1" dirty="0"/>
              <a:t>ITT iDFS at 5 </a:t>
            </a:r>
            <a:r>
              <a:rPr lang="en-US" altLang="en-US" sz="1350" b="1" dirty="0" err="1"/>
              <a:t>yrs</a:t>
            </a:r>
            <a:endParaRPr lang="en-US" sz="1350" b="1" dirty="0"/>
          </a:p>
        </p:txBody>
      </p:sp>
      <p:sp>
        <p:nvSpPr>
          <p:cNvPr id="9" name="Rectangle 8"/>
          <p:cNvSpPr/>
          <p:nvPr/>
        </p:nvSpPr>
        <p:spPr>
          <a:xfrm>
            <a:off x="4020743" y="1967955"/>
            <a:ext cx="427258" cy="219635"/>
          </a:xfrm>
          <a:prstGeom prst="rect">
            <a:avLst/>
          </a:prstGeom>
          <a:solidFill>
            <a:schemeClr val="bg1"/>
          </a:solidFill>
          <a:ln w="19050" cmpd="sng">
            <a:no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13" name="TextBox 12">
            <a:extLst>
              <a:ext uri="{FF2B5EF4-FFF2-40B4-BE49-F238E27FC236}">
                <a16:creationId xmlns:a16="http://schemas.microsoft.com/office/drawing/2014/main" id="{EF76553A-A3A0-4B7F-901C-E95F943F242D}"/>
              </a:ext>
            </a:extLst>
          </p:cNvPr>
          <p:cNvSpPr txBox="1"/>
          <p:nvPr/>
        </p:nvSpPr>
        <p:spPr>
          <a:xfrm>
            <a:off x="5893125" y="1325425"/>
            <a:ext cx="1562928" cy="300082"/>
          </a:xfrm>
          <a:prstGeom prst="rect">
            <a:avLst/>
          </a:prstGeom>
        </p:spPr>
        <p:txBody>
          <a:bodyPr wrap="none">
            <a:spAutoFit/>
          </a:bodyPr>
          <a:lstStyle>
            <a:defPPr>
              <a:defRPr lang="en-US"/>
            </a:defPPr>
            <a:lvl1pPr>
              <a:defRPr b="1"/>
            </a:lvl1pPr>
          </a:lstStyle>
          <a:p>
            <a:r>
              <a:rPr lang="en-US" sz="1350" dirty="0"/>
              <a:t>ITT OS (264 events)</a:t>
            </a:r>
          </a:p>
        </p:txBody>
      </p:sp>
      <p:sp>
        <p:nvSpPr>
          <p:cNvPr id="14" name="TextBox 6">
            <a:extLst>
              <a:ext uri="{FF2B5EF4-FFF2-40B4-BE49-F238E27FC236}">
                <a16:creationId xmlns:a16="http://schemas.microsoft.com/office/drawing/2014/main" id="{0EDD9BE4-4170-4F8E-81EC-2DD0E1A9DCB9}"/>
              </a:ext>
            </a:extLst>
          </p:cNvPr>
          <p:cNvSpPr txBox="1">
            <a:spLocks noChangeArrowheads="1"/>
          </p:cNvSpPr>
          <p:nvPr/>
        </p:nvSpPr>
        <p:spPr bwMode="auto">
          <a:xfrm>
            <a:off x="6545271" y="2238357"/>
            <a:ext cx="1619354" cy="392415"/>
          </a:xfrm>
          <a:prstGeom prst="rect">
            <a:avLst/>
          </a:prstGeom>
          <a:noFill/>
          <a:ln w="19050">
            <a:solidFill>
              <a:srgbClr val="FF0000"/>
            </a:solidFill>
            <a:miter lim="800000"/>
            <a:headEnd/>
            <a:tailEnd/>
          </a:ln>
        </p:spPr>
        <p:txBody>
          <a:bodyPr wrap="none" lIns="34290" tIns="34290" rIns="34290" bIns="34290" anchor="ctr" anchorCtr="0">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algn="ctr">
              <a:defRPr/>
            </a:pPr>
            <a:r>
              <a:rPr lang="en-US" sz="1050" dirty="0">
                <a:solidFill>
                  <a:prstClr val="black"/>
                </a:solidFill>
                <a:latin typeface="Arial"/>
                <a:cs typeface="Arial"/>
              </a:rPr>
              <a:t>HR = 0.95 </a:t>
            </a:r>
          </a:p>
          <a:p>
            <a:pPr marL="0" lvl="1" algn="ctr">
              <a:defRPr/>
            </a:pPr>
            <a:r>
              <a:rPr lang="en-US" sz="1050" dirty="0">
                <a:solidFill>
                  <a:prstClr val="black"/>
                </a:solidFill>
                <a:latin typeface="Arial"/>
                <a:cs typeface="Arial"/>
              </a:rPr>
              <a:t>8-year estimate: ∆ -0.11%</a:t>
            </a:r>
          </a:p>
        </p:txBody>
      </p:sp>
      <p:sp>
        <p:nvSpPr>
          <p:cNvPr id="3" name="Rectangle 2">
            <a:extLst>
              <a:ext uri="{FF2B5EF4-FFF2-40B4-BE49-F238E27FC236}">
                <a16:creationId xmlns:a16="http://schemas.microsoft.com/office/drawing/2014/main" id="{9225FE99-8B51-47E1-BF8D-C8582880E11F}"/>
              </a:ext>
            </a:extLst>
          </p:cNvPr>
          <p:cNvSpPr/>
          <p:nvPr/>
        </p:nvSpPr>
        <p:spPr>
          <a:xfrm>
            <a:off x="2728281" y="2517841"/>
            <a:ext cx="1253869" cy="230832"/>
          </a:xfrm>
          <a:prstGeom prst="rect">
            <a:avLst/>
          </a:prstGeom>
          <a:noFill/>
          <a:ln w="19050">
            <a:solidFill>
              <a:srgbClr val="FF0000"/>
            </a:solidFill>
            <a:miter lim="800000"/>
            <a:headEnd/>
            <a:tailEnd/>
          </a:ln>
        </p:spPr>
        <p:txBody>
          <a:bodyPr wrap="none" lIns="34290" tIns="34290" rIns="34290" bIns="34290" anchor="ctr" anchorCtr="0">
            <a:spAutoFit/>
          </a:bodyPr>
          <a:lstStyle/>
          <a:p>
            <a:pPr marL="257175" indent="-257175"/>
            <a:r>
              <a:rPr lang="en-US" sz="1050" dirty="0">
                <a:latin typeface="Arial" panose="020B0604020202020204" pitchFamily="34" charset="0"/>
                <a:ea typeface="MS PGothic" panose="020B0600070205080204" pitchFamily="34" charset="-128"/>
              </a:rPr>
              <a:t>HR = 0.73, ∆ 2.5%  </a:t>
            </a:r>
          </a:p>
        </p:txBody>
      </p:sp>
      <p:grpSp>
        <p:nvGrpSpPr>
          <p:cNvPr id="251" name="Group 250">
            <a:extLst>
              <a:ext uri="{FF2B5EF4-FFF2-40B4-BE49-F238E27FC236}">
                <a16:creationId xmlns:a16="http://schemas.microsoft.com/office/drawing/2014/main" id="{18FB66F5-9573-4FE9-AE3B-21982D022A2F}"/>
              </a:ext>
            </a:extLst>
          </p:cNvPr>
          <p:cNvGrpSpPr/>
          <p:nvPr/>
        </p:nvGrpSpPr>
        <p:grpSpPr>
          <a:xfrm>
            <a:off x="508400" y="1686386"/>
            <a:ext cx="3564340" cy="2032618"/>
            <a:chOff x="781233" y="2153098"/>
            <a:chExt cx="4752454" cy="2710157"/>
          </a:xfrm>
        </p:grpSpPr>
        <p:sp>
          <p:nvSpPr>
            <p:cNvPr id="252" name="TextBox 251">
              <a:extLst>
                <a:ext uri="{FF2B5EF4-FFF2-40B4-BE49-F238E27FC236}">
                  <a16:creationId xmlns:a16="http://schemas.microsoft.com/office/drawing/2014/main" id="{5CF1AE38-DEE5-437D-A4E2-EABA2B01A991}"/>
                </a:ext>
              </a:extLst>
            </p:cNvPr>
            <p:cNvSpPr txBox="1"/>
            <p:nvPr/>
          </p:nvSpPr>
          <p:spPr>
            <a:xfrm>
              <a:off x="781233" y="2153098"/>
              <a:ext cx="19236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100</a:t>
              </a:r>
            </a:p>
          </p:txBody>
        </p:sp>
        <p:sp>
          <p:nvSpPr>
            <p:cNvPr id="253" name="TextBox 252">
              <a:extLst>
                <a:ext uri="{FF2B5EF4-FFF2-40B4-BE49-F238E27FC236}">
                  <a16:creationId xmlns:a16="http://schemas.microsoft.com/office/drawing/2014/main" id="{87BDA4F3-8C1F-4100-AFE6-760124FCA821}"/>
                </a:ext>
              </a:extLst>
            </p:cNvPr>
            <p:cNvSpPr txBox="1"/>
            <p:nvPr/>
          </p:nvSpPr>
          <p:spPr>
            <a:xfrm>
              <a:off x="845353" y="2553149"/>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90</a:t>
              </a:r>
            </a:p>
          </p:txBody>
        </p:sp>
        <p:sp>
          <p:nvSpPr>
            <p:cNvPr id="254" name="TextBox 253">
              <a:extLst>
                <a:ext uri="{FF2B5EF4-FFF2-40B4-BE49-F238E27FC236}">
                  <a16:creationId xmlns:a16="http://schemas.microsoft.com/office/drawing/2014/main" id="{7890A4EC-F79D-487F-900A-F1CBBFA97B25}"/>
                </a:ext>
              </a:extLst>
            </p:cNvPr>
            <p:cNvSpPr txBox="1"/>
            <p:nvPr/>
          </p:nvSpPr>
          <p:spPr>
            <a:xfrm>
              <a:off x="845353" y="2952753"/>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80</a:t>
              </a:r>
            </a:p>
          </p:txBody>
        </p:sp>
        <p:sp>
          <p:nvSpPr>
            <p:cNvPr id="255" name="TextBox 254">
              <a:extLst>
                <a:ext uri="{FF2B5EF4-FFF2-40B4-BE49-F238E27FC236}">
                  <a16:creationId xmlns:a16="http://schemas.microsoft.com/office/drawing/2014/main" id="{D545612F-162D-49B4-AF42-0ABEF8ACA023}"/>
                </a:ext>
              </a:extLst>
            </p:cNvPr>
            <p:cNvSpPr txBox="1"/>
            <p:nvPr/>
          </p:nvSpPr>
          <p:spPr>
            <a:xfrm>
              <a:off x="845353" y="3352057"/>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70</a:t>
              </a:r>
            </a:p>
          </p:txBody>
        </p:sp>
        <p:sp>
          <p:nvSpPr>
            <p:cNvPr id="256" name="TextBox 255">
              <a:extLst>
                <a:ext uri="{FF2B5EF4-FFF2-40B4-BE49-F238E27FC236}">
                  <a16:creationId xmlns:a16="http://schemas.microsoft.com/office/drawing/2014/main" id="{14F6331D-4234-4EAB-BEC8-9170C41E8B5A}"/>
                </a:ext>
              </a:extLst>
            </p:cNvPr>
            <p:cNvSpPr txBox="1"/>
            <p:nvPr/>
          </p:nvSpPr>
          <p:spPr>
            <a:xfrm>
              <a:off x="845353" y="3754484"/>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60</a:t>
              </a:r>
            </a:p>
          </p:txBody>
        </p:sp>
        <p:sp>
          <p:nvSpPr>
            <p:cNvPr id="257" name="TextBox 256">
              <a:extLst>
                <a:ext uri="{FF2B5EF4-FFF2-40B4-BE49-F238E27FC236}">
                  <a16:creationId xmlns:a16="http://schemas.microsoft.com/office/drawing/2014/main" id="{88D38C22-66E8-41B9-A1DE-8BD6122E8900}"/>
                </a:ext>
              </a:extLst>
            </p:cNvPr>
            <p:cNvSpPr txBox="1"/>
            <p:nvPr/>
          </p:nvSpPr>
          <p:spPr>
            <a:xfrm>
              <a:off x="845353" y="4158106"/>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50</a:t>
              </a:r>
            </a:p>
          </p:txBody>
        </p:sp>
        <p:sp>
          <p:nvSpPr>
            <p:cNvPr id="258" name="TextBox 257">
              <a:extLst>
                <a:ext uri="{FF2B5EF4-FFF2-40B4-BE49-F238E27FC236}">
                  <a16:creationId xmlns:a16="http://schemas.microsoft.com/office/drawing/2014/main" id="{40422F5E-077F-4EE8-9B3B-2ABB8B3582BD}"/>
                </a:ext>
              </a:extLst>
            </p:cNvPr>
            <p:cNvSpPr txBox="1"/>
            <p:nvPr/>
          </p:nvSpPr>
          <p:spPr>
            <a:xfrm>
              <a:off x="909473" y="4545060"/>
              <a:ext cx="6412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a:t>
              </a:r>
            </a:p>
          </p:txBody>
        </p:sp>
        <p:sp>
          <p:nvSpPr>
            <p:cNvPr id="259" name="TextBox 258">
              <a:extLst>
                <a:ext uri="{FF2B5EF4-FFF2-40B4-BE49-F238E27FC236}">
                  <a16:creationId xmlns:a16="http://schemas.microsoft.com/office/drawing/2014/main" id="{DE31AAA5-5390-45D7-82D3-EB107A38C823}"/>
                </a:ext>
              </a:extLst>
            </p:cNvPr>
            <p:cNvSpPr txBox="1"/>
            <p:nvPr/>
          </p:nvSpPr>
          <p:spPr>
            <a:xfrm>
              <a:off x="1024025" y="470936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0</a:t>
              </a:r>
            </a:p>
          </p:txBody>
        </p:sp>
        <p:sp>
          <p:nvSpPr>
            <p:cNvPr id="260" name="TextBox 259">
              <a:extLst>
                <a:ext uri="{FF2B5EF4-FFF2-40B4-BE49-F238E27FC236}">
                  <a16:creationId xmlns:a16="http://schemas.microsoft.com/office/drawing/2014/main" id="{9587C85E-1A2F-49D6-95F8-507575C1D28A}"/>
                </a:ext>
              </a:extLst>
            </p:cNvPr>
            <p:cNvSpPr txBox="1"/>
            <p:nvPr/>
          </p:nvSpPr>
          <p:spPr>
            <a:xfrm>
              <a:off x="1463365" y="470936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a:t>
              </a:r>
            </a:p>
          </p:txBody>
        </p:sp>
        <p:sp>
          <p:nvSpPr>
            <p:cNvPr id="261" name="TextBox 260">
              <a:extLst>
                <a:ext uri="{FF2B5EF4-FFF2-40B4-BE49-F238E27FC236}">
                  <a16:creationId xmlns:a16="http://schemas.microsoft.com/office/drawing/2014/main" id="{47FA5C11-6FFD-4052-9B75-F325A1FFC92F}"/>
                </a:ext>
              </a:extLst>
            </p:cNvPr>
            <p:cNvSpPr txBox="1"/>
            <p:nvPr/>
          </p:nvSpPr>
          <p:spPr>
            <a:xfrm>
              <a:off x="1869454"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12</a:t>
              </a:r>
            </a:p>
          </p:txBody>
        </p:sp>
        <p:sp>
          <p:nvSpPr>
            <p:cNvPr id="262" name="TextBox 261">
              <a:extLst>
                <a:ext uri="{FF2B5EF4-FFF2-40B4-BE49-F238E27FC236}">
                  <a16:creationId xmlns:a16="http://schemas.microsoft.com/office/drawing/2014/main" id="{102A3780-E9E3-4E4A-B278-0467EBF950E2}"/>
                </a:ext>
              </a:extLst>
            </p:cNvPr>
            <p:cNvSpPr txBox="1"/>
            <p:nvPr/>
          </p:nvSpPr>
          <p:spPr>
            <a:xfrm>
              <a:off x="2307604"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18</a:t>
              </a:r>
            </a:p>
          </p:txBody>
        </p:sp>
        <p:sp>
          <p:nvSpPr>
            <p:cNvPr id="263" name="TextBox 262">
              <a:extLst>
                <a:ext uri="{FF2B5EF4-FFF2-40B4-BE49-F238E27FC236}">
                  <a16:creationId xmlns:a16="http://schemas.microsoft.com/office/drawing/2014/main" id="{53520DFA-CFC9-47F4-AF06-470219A725B7}"/>
                </a:ext>
              </a:extLst>
            </p:cNvPr>
            <p:cNvSpPr txBox="1"/>
            <p:nvPr/>
          </p:nvSpPr>
          <p:spPr>
            <a:xfrm>
              <a:off x="2751707"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24</a:t>
              </a:r>
            </a:p>
          </p:txBody>
        </p:sp>
        <p:sp>
          <p:nvSpPr>
            <p:cNvPr id="264" name="TextBox 263">
              <a:extLst>
                <a:ext uri="{FF2B5EF4-FFF2-40B4-BE49-F238E27FC236}">
                  <a16:creationId xmlns:a16="http://schemas.microsoft.com/office/drawing/2014/main" id="{F47E14D3-0E8E-48B3-9C7C-94BF12827DE0}"/>
                </a:ext>
              </a:extLst>
            </p:cNvPr>
            <p:cNvSpPr txBox="1"/>
            <p:nvPr/>
          </p:nvSpPr>
          <p:spPr>
            <a:xfrm>
              <a:off x="316894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30 </a:t>
              </a:r>
            </a:p>
          </p:txBody>
        </p:sp>
        <p:sp>
          <p:nvSpPr>
            <p:cNvPr id="265" name="TextBox 264">
              <a:extLst>
                <a:ext uri="{FF2B5EF4-FFF2-40B4-BE49-F238E27FC236}">
                  <a16:creationId xmlns:a16="http://schemas.microsoft.com/office/drawing/2014/main" id="{9A4E1888-CC8C-4DB5-824B-ED2030337A94}"/>
                </a:ext>
              </a:extLst>
            </p:cNvPr>
            <p:cNvSpPr txBox="1"/>
            <p:nvPr/>
          </p:nvSpPr>
          <p:spPr>
            <a:xfrm>
              <a:off x="361877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36 </a:t>
              </a:r>
            </a:p>
          </p:txBody>
        </p:sp>
        <p:sp>
          <p:nvSpPr>
            <p:cNvPr id="266" name="TextBox 265">
              <a:extLst>
                <a:ext uri="{FF2B5EF4-FFF2-40B4-BE49-F238E27FC236}">
                  <a16:creationId xmlns:a16="http://schemas.microsoft.com/office/drawing/2014/main" id="{0CF6FCF6-7FA3-4B67-BB12-EFC870D578DF}"/>
                </a:ext>
              </a:extLst>
            </p:cNvPr>
            <p:cNvSpPr txBox="1"/>
            <p:nvPr/>
          </p:nvSpPr>
          <p:spPr>
            <a:xfrm>
              <a:off x="4068604"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42 </a:t>
              </a:r>
            </a:p>
          </p:txBody>
        </p:sp>
        <p:sp>
          <p:nvSpPr>
            <p:cNvPr id="267" name="TextBox 266">
              <a:extLst>
                <a:ext uri="{FF2B5EF4-FFF2-40B4-BE49-F238E27FC236}">
                  <a16:creationId xmlns:a16="http://schemas.microsoft.com/office/drawing/2014/main" id="{F6AA1585-B293-4EC9-8F89-9DD4E185B264}"/>
                </a:ext>
              </a:extLst>
            </p:cNvPr>
            <p:cNvSpPr txBox="1"/>
            <p:nvPr/>
          </p:nvSpPr>
          <p:spPr>
            <a:xfrm>
              <a:off x="4488747"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48 </a:t>
              </a:r>
            </a:p>
          </p:txBody>
        </p:sp>
        <p:sp>
          <p:nvSpPr>
            <p:cNvPr id="268" name="TextBox 267">
              <a:extLst>
                <a:ext uri="{FF2B5EF4-FFF2-40B4-BE49-F238E27FC236}">
                  <a16:creationId xmlns:a16="http://schemas.microsoft.com/office/drawing/2014/main" id="{CBF098E9-C6D8-4527-9D92-552779115FA5}"/>
                </a:ext>
              </a:extLst>
            </p:cNvPr>
            <p:cNvSpPr txBox="1"/>
            <p:nvPr/>
          </p:nvSpPr>
          <p:spPr>
            <a:xfrm>
              <a:off x="4924515"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54 </a:t>
              </a:r>
            </a:p>
          </p:txBody>
        </p:sp>
        <p:sp>
          <p:nvSpPr>
            <p:cNvPr id="269" name="TextBox 268">
              <a:extLst>
                <a:ext uri="{FF2B5EF4-FFF2-40B4-BE49-F238E27FC236}">
                  <a16:creationId xmlns:a16="http://schemas.microsoft.com/office/drawing/2014/main" id="{903AD1BE-FA60-46B2-94AC-98B4B09BDBDB}"/>
                </a:ext>
              </a:extLst>
            </p:cNvPr>
            <p:cNvSpPr txBox="1"/>
            <p:nvPr/>
          </p:nvSpPr>
          <p:spPr>
            <a:xfrm>
              <a:off x="537552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60 </a:t>
              </a:r>
            </a:p>
          </p:txBody>
        </p:sp>
        <p:grpSp>
          <p:nvGrpSpPr>
            <p:cNvPr id="270" name="Group 269">
              <a:extLst>
                <a:ext uri="{FF2B5EF4-FFF2-40B4-BE49-F238E27FC236}">
                  <a16:creationId xmlns:a16="http://schemas.microsoft.com/office/drawing/2014/main" id="{911269FF-C96B-4F43-A942-46BDA855A01B}"/>
                </a:ext>
              </a:extLst>
            </p:cNvPr>
            <p:cNvGrpSpPr/>
            <p:nvPr/>
          </p:nvGrpSpPr>
          <p:grpSpPr>
            <a:xfrm>
              <a:off x="990600" y="2226469"/>
              <a:ext cx="4452938" cy="2471738"/>
              <a:chOff x="990600" y="2226469"/>
              <a:chExt cx="4452938" cy="2471738"/>
            </a:xfrm>
          </p:grpSpPr>
          <p:grpSp>
            <p:nvGrpSpPr>
              <p:cNvPr id="271" name="Group 270">
                <a:extLst>
                  <a:ext uri="{FF2B5EF4-FFF2-40B4-BE49-F238E27FC236}">
                    <a16:creationId xmlns:a16="http://schemas.microsoft.com/office/drawing/2014/main" id="{9FA77C10-79A6-4709-8365-36494AB92D1D}"/>
                  </a:ext>
                </a:extLst>
              </p:cNvPr>
              <p:cNvGrpSpPr/>
              <p:nvPr/>
            </p:nvGrpSpPr>
            <p:grpSpPr>
              <a:xfrm>
                <a:off x="990600" y="2226469"/>
                <a:ext cx="4452938" cy="2471738"/>
                <a:chOff x="990600" y="2226469"/>
                <a:chExt cx="4452938" cy="2471738"/>
              </a:xfrm>
            </p:grpSpPr>
            <p:sp>
              <p:nvSpPr>
                <p:cNvPr id="276" name="Freeform: Shape 275">
                  <a:extLst>
                    <a:ext uri="{FF2B5EF4-FFF2-40B4-BE49-F238E27FC236}">
                      <a16:creationId xmlns:a16="http://schemas.microsoft.com/office/drawing/2014/main" id="{A6A3F618-6C89-4435-9D43-012C332EFFEC}"/>
                    </a:ext>
                  </a:extLst>
                </p:cNvPr>
                <p:cNvSpPr/>
                <p:nvPr/>
              </p:nvSpPr>
              <p:spPr>
                <a:xfrm>
                  <a:off x="1052513" y="2226469"/>
                  <a:ext cx="4391025" cy="2409825"/>
                </a:xfrm>
                <a:custGeom>
                  <a:avLst/>
                  <a:gdLst>
                    <a:gd name="connsiteX0" fmla="*/ 0 w 4391025"/>
                    <a:gd name="connsiteY0" fmla="*/ 0 h 2409825"/>
                    <a:gd name="connsiteX1" fmla="*/ 0 w 4391025"/>
                    <a:gd name="connsiteY1" fmla="*/ 2409825 h 2409825"/>
                    <a:gd name="connsiteX2" fmla="*/ 4391025 w 4391025"/>
                    <a:gd name="connsiteY2" fmla="*/ 2409825 h 2409825"/>
                  </a:gdLst>
                  <a:ahLst/>
                  <a:cxnLst>
                    <a:cxn ang="0">
                      <a:pos x="connsiteX0" y="connsiteY0"/>
                    </a:cxn>
                    <a:cxn ang="0">
                      <a:pos x="connsiteX1" y="connsiteY1"/>
                    </a:cxn>
                    <a:cxn ang="0">
                      <a:pos x="connsiteX2" y="connsiteY2"/>
                    </a:cxn>
                  </a:cxnLst>
                  <a:rect l="l" t="t" r="r" b="b"/>
                  <a:pathLst>
                    <a:path w="4391025" h="2409825">
                      <a:moveTo>
                        <a:pt x="0" y="0"/>
                      </a:moveTo>
                      <a:lnTo>
                        <a:pt x="0" y="2409825"/>
                      </a:lnTo>
                      <a:lnTo>
                        <a:pt x="4391025" y="2409825"/>
                      </a:lnTo>
                    </a:path>
                  </a:pathLst>
                </a:custGeom>
                <a:noFill/>
                <a:ln w="12700" cap="flat" cmpd="sng" algn="ctr">
                  <a:solidFill>
                    <a:sysClr val="windowText" lastClr="000000">
                      <a:lumMod val="85000"/>
                      <a:lumOff val="15000"/>
                    </a:sys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277" name="Group 276">
                  <a:extLst>
                    <a:ext uri="{FF2B5EF4-FFF2-40B4-BE49-F238E27FC236}">
                      <a16:creationId xmlns:a16="http://schemas.microsoft.com/office/drawing/2014/main" id="{3067D21E-173B-421B-95C4-5550663AA968}"/>
                    </a:ext>
                  </a:extLst>
                </p:cNvPr>
                <p:cNvGrpSpPr/>
                <p:nvPr/>
              </p:nvGrpSpPr>
              <p:grpSpPr>
                <a:xfrm>
                  <a:off x="990600" y="2233614"/>
                  <a:ext cx="61913" cy="2402680"/>
                  <a:chOff x="990600" y="2233614"/>
                  <a:chExt cx="61913" cy="2402680"/>
                </a:xfrm>
              </p:grpSpPr>
              <p:cxnSp>
                <p:nvCxnSpPr>
                  <p:cNvPr id="290" name="Straight Connector 289">
                    <a:extLst>
                      <a:ext uri="{FF2B5EF4-FFF2-40B4-BE49-F238E27FC236}">
                        <a16:creationId xmlns:a16="http://schemas.microsoft.com/office/drawing/2014/main" id="{AD33FAA5-85DE-49AD-8741-A5C426284018}"/>
                      </a:ext>
                    </a:extLst>
                  </p:cNvPr>
                  <p:cNvCxnSpPr>
                    <a:cxnSpLocks/>
                  </p:cNvCxnSpPr>
                  <p:nvPr/>
                </p:nvCxnSpPr>
                <p:spPr>
                  <a:xfrm>
                    <a:off x="990600" y="2233614"/>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1" name="Straight Connector 290">
                    <a:extLst>
                      <a:ext uri="{FF2B5EF4-FFF2-40B4-BE49-F238E27FC236}">
                        <a16:creationId xmlns:a16="http://schemas.microsoft.com/office/drawing/2014/main" id="{D80365B6-563E-4129-8DE2-3BF6812F2088}"/>
                      </a:ext>
                    </a:extLst>
                  </p:cNvPr>
                  <p:cNvCxnSpPr>
                    <a:cxnSpLocks/>
                  </p:cNvCxnSpPr>
                  <p:nvPr/>
                </p:nvCxnSpPr>
                <p:spPr>
                  <a:xfrm>
                    <a:off x="990600" y="2634855"/>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2" name="Straight Connector 291">
                    <a:extLst>
                      <a:ext uri="{FF2B5EF4-FFF2-40B4-BE49-F238E27FC236}">
                        <a16:creationId xmlns:a16="http://schemas.microsoft.com/office/drawing/2014/main" id="{F46358EC-B629-4731-8731-261F08198D89}"/>
                      </a:ext>
                    </a:extLst>
                  </p:cNvPr>
                  <p:cNvCxnSpPr>
                    <a:cxnSpLocks/>
                  </p:cNvCxnSpPr>
                  <p:nvPr/>
                </p:nvCxnSpPr>
                <p:spPr>
                  <a:xfrm>
                    <a:off x="990600" y="3030142"/>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3" name="Straight Connector 292">
                    <a:extLst>
                      <a:ext uri="{FF2B5EF4-FFF2-40B4-BE49-F238E27FC236}">
                        <a16:creationId xmlns:a16="http://schemas.microsoft.com/office/drawing/2014/main" id="{B27C35EA-9AF1-4980-9153-54C527CBC5E9}"/>
                      </a:ext>
                    </a:extLst>
                  </p:cNvPr>
                  <p:cNvCxnSpPr>
                    <a:cxnSpLocks/>
                  </p:cNvCxnSpPr>
                  <p:nvPr/>
                </p:nvCxnSpPr>
                <p:spPr>
                  <a:xfrm>
                    <a:off x="990600" y="3433764"/>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4" name="Straight Connector 293">
                    <a:extLst>
                      <a:ext uri="{FF2B5EF4-FFF2-40B4-BE49-F238E27FC236}">
                        <a16:creationId xmlns:a16="http://schemas.microsoft.com/office/drawing/2014/main" id="{E5BB218D-43FF-4FAE-B98F-9F95A3BA1500}"/>
                      </a:ext>
                    </a:extLst>
                  </p:cNvPr>
                  <p:cNvCxnSpPr>
                    <a:cxnSpLocks/>
                  </p:cNvCxnSpPr>
                  <p:nvPr/>
                </p:nvCxnSpPr>
                <p:spPr>
                  <a:xfrm>
                    <a:off x="990600" y="3836196"/>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5" name="Straight Connector 294">
                    <a:extLst>
                      <a:ext uri="{FF2B5EF4-FFF2-40B4-BE49-F238E27FC236}">
                        <a16:creationId xmlns:a16="http://schemas.microsoft.com/office/drawing/2014/main" id="{DAC89F91-F759-4D08-88FB-D95B90EA90E8}"/>
                      </a:ext>
                    </a:extLst>
                  </p:cNvPr>
                  <p:cNvCxnSpPr>
                    <a:cxnSpLocks/>
                  </p:cNvCxnSpPr>
                  <p:nvPr/>
                </p:nvCxnSpPr>
                <p:spPr>
                  <a:xfrm>
                    <a:off x="990600" y="4237438"/>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96" name="Straight Connector 295">
                    <a:extLst>
                      <a:ext uri="{FF2B5EF4-FFF2-40B4-BE49-F238E27FC236}">
                        <a16:creationId xmlns:a16="http://schemas.microsoft.com/office/drawing/2014/main" id="{FD89B530-92ED-4A04-8AD8-E1A7232FFF32}"/>
                      </a:ext>
                    </a:extLst>
                  </p:cNvPr>
                  <p:cNvCxnSpPr>
                    <a:cxnSpLocks/>
                  </p:cNvCxnSpPr>
                  <p:nvPr/>
                </p:nvCxnSpPr>
                <p:spPr>
                  <a:xfrm>
                    <a:off x="990600" y="4636294"/>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278" name="Group 277">
                  <a:extLst>
                    <a:ext uri="{FF2B5EF4-FFF2-40B4-BE49-F238E27FC236}">
                      <a16:creationId xmlns:a16="http://schemas.microsoft.com/office/drawing/2014/main" id="{FE17E0AE-8027-40A4-B4BE-D2953E0CCF40}"/>
                    </a:ext>
                  </a:extLst>
                </p:cNvPr>
                <p:cNvGrpSpPr/>
                <p:nvPr/>
              </p:nvGrpSpPr>
              <p:grpSpPr>
                <a:xfrm>
                  <a:off x="1052513" y="4636293"/>
                  <a:ext cx="4390426" cy="61914"/>
                  <a:chOff x="1052513" y="4636293"/>
                  <a:chExt cx="4390426" cy="61914"/>
                </a:xfrm>
              </p:grpSpPr>
              <p:cxnSp>
                <p:nvCxnSpPr>
                  <p:cNvPr id="279" name="Straight Connector 278">
                    <a:extLst>
                      <a:ext uri="{FF2B5EF4-FFF2-40B4-BE49-F238E27FC236}">
                        <a16:creationId xmlns:a16="http://schemas.microsoft.com/office/drawing/2014/main" id="{C04134AB-CA7E-4EFC-AC0C-4602237A9DF6}"/>
                      </a:ext>
                    </a:extLst>
                  </p:cNvPr>
                  <p:cNvCxnSpPr>
                    <a:cxnSpLocks/>
                  </p:cNvCxnSpPr>
                  <p:nvPr/>
                </p:nvCxnSpPr>
                <p:spPr>
                  <a:xfrm rot="16200000" flipV="1">
                    <a:off x="1021556"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0" name="Straight Connector 279">
                    <a:extLst>
                      <a:ext uri="{FF2B5EF4-FFF2-40B4-BE49-F238E27FC236}">
                        <a16:creationId xmlns:a16="http://schemas.microsoft.com/office/drawing/2014/main" id="{806CF397-FB70-4003-8F0A-EF028CC39E91}"/>
                      </a:ext>
                    </a:extLst>
                  </p:cNvPr>
                  <p:cNvCxnSpPr>
                    <a:cxnSpLocks/>
                  </p:cNvCxnSpPr>
                  <p:nvPr/>
                </p:nvCxnSpPr>
                <p:spPr>
                  <a:xfrm rot="16200000" flipV="1">
                    <a:off x="146446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1" name="Straight Connector 280">
                    <a:extLst>
                      <a:ext uri="{FF2B5EF4-FFF2-40B4-BE49-F238E27FC236}">
                        <a16:creationId xmlns:a16="http://schemas.microsoft.com/office/drawing/2014/main" id="{78C351BF-C930-4C97-8135-E1F7EA787E1E}"/>
                      </a:ext>
                    </a:extLst>
                  </p:cNvPr>
                  <p:cNvCxnSpPr>
                    <a:cxnSpLocks/>
                  </p:cNvCxnSpPr>
                  <p:nvPr/>
                </p:nvCxnSpPr>
                <p:spPr>
                  <a:xfrm rot="16200000" flipV="1">
                    <a:off x="190261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2" name="Straight Connector 281">
                    <a:extLst>
                      <a:ext uri="{FF2B5EF4-FFF2-40B4-BE49-F238E27FC236}">
                        <a16:creationId xmlns:a16="http://schemas.microsoft.com/office/drawing/2014/main" id="{61DDAE96-EB37-47AC-9174-EC07C643D4C7}"/>
                      </a:ext>
                    </a:extLst>
                  </p:cNvPr>
                  <p:cNvCxnSpPr>
                    <a:cxnSpLocks/>
                  </p:cNvCxnSpPr>
                  <p:nvPr/>
                </p:nvCxnSpPr>
                <p:spPr>
                  <a:xfrm rot="16200000" flipV="1">
                    <a:off x="234076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3" name="Straight Connector 282">
                    <a:extLst>
                      <a:ext uri="{FF2B5EF4-FFF2-40B4-BE49-F238E27FC236}">
                        <a16:creationId xmlns:a16="http://schemas.microsoft.com/office/drawing/2014/main" id="{67DF856D-8DBE-496E-960D-4F95A8536DF3}"/>
                      </a:ext>
                    </a:extLst>
                  </p:cNvPr>
                  <p:cNvCxnSpPr>
                    <a:cxnSpLocks/>
                  </p:cNvCxnSpPr>
                  <p:nvPr/>
                </p:nvCxnSpPr>
                <p:spPr>
                  <a:xfrm rot="16200000" flipV="1">
                    <a:off x="2783679"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4" name="Straight Connector 283">
                    <a:extLst>
                      <a:ext uri="{FF2B5EF4-FFF2-40B4-BE49-F238E27FC236}">
                        <a16:creationId xmlns:a16="http://schemas.microsoft.com/office/drawing/2014/main" id="{F9728537-C487-4597-B9A8-D007208FDD90}"/>
                      </a:ext>
                    </a:extLst>
                  </p:cNvPr>
                  <p:cNvCxnSpPr>
                    <a:cxnSpLocks/>
                  </p:cNvCxnSpPr>
                  <p:nvPr/>
                </p:nvCxnSpPr>
                <p:spPr>
                  <a:xfrm rot="16200000" flipV="1">
                    <a:off x="3217068"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5" name="Straight Connector 284">
                    <a:extLst>
                      <a:ext uri="{FF2B5EF4-FFF2-40B4-BE49-F238E27FC236}">
                        <a16:creationId xmlns:a16="http://schemas.microsoft.com/office/drawing/2014/main" id="{CA116F24-1706-47E4-A8F0-25049575372D}"/>
                      </a:ext>
                    </a:extLst>
                  </p:cNvPr>
                  <p:cNvCxnSpPr>
                    <a:cxnSpLocks/>
                  </p:cNvCxnSpPr>
                  <p:nvPr/>
                </p:nvCxnSpPr>
                <p:spPr>
                  <a:xfrm rot="16200000" flipV="1">
                    <a:off x="3661165"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6" name="Straight Connector 285">
                    <a:extLst>
                      <a:ext uri="{FF2B5EF4-FFF2-40B4-BE49-F238E27FC236}">
                        <a16:creationId xmlns:a16="http://schemas.microsoft.com/office/drawing/2014/main" id="{678EB7B9-423E-4820-B117-7AA80A635C4D}"/>
                      </a:ext>
                    </a:extLst>
                  </p:cNvPr>
                  <p:cNvCxnSpPr>
                    <a:cxnSpLocks/>
                  </p:cNvCxnSpPr>
                  <p:nvPr/>
                </p:nvCxnSpPr>
                <p:spPr>
                  <a:xfrm rot="16200000" flipV="1">
                    <a:off x="4100500"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7" name="Straight Connector 286">
                    <a:extLst>
                      <a:ext uri="{FF2B5EF4-FFF2-40B4-BE49-F238E27FC236}">
                        <a16:creationId xmlns:a16="http://schemas.microsoft.com/office/drawing/2014/main" id="{E7D2AC27-396E-436F-8BC1-328684447DFC}"/>
                      </a:ext>
                    </a:extLst>
                  </p:cNvPr>
                  <p:cNvCxnSpPr>
                    <a:cxnSpLocks/>
                  </p:cNvCxnSpPr>
                  <p:nvPr/>
                </p:nvCxnSpPr>
                <p:spPr>
                  <a:xfrm rot="16200000" flipV="1">
                    <a:off x="4536872"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8" name="Straight Connector 287">
                    <a:extLst>
                      <a:ext uri="{FF2B5EF4-FFF2-40B4-BE49-F238E27FC236}">
                        <a16:creationId xmlns:a16="http://schemas.microsoft.com/office/drawing/2014/main" id="{E94CF896-F052-4FB3-BBA4-3BDFB718EB48}"/>
                      </a:ext>
                    </a:extLst>
                  </p:cNvPr>
                  <p:cNvCxnSpPr>
                    <a:cxnSpLocks/>
                  </p:cNvCxnSpPr>
                  <p:nvPr/>
                </p:nvCxnSpPr>
                <p:spPr>
                  <a:xfrm rot="16200000" flipV="1">
                    <a:off x="4972641"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89" name="Straight Connector 288">
                    <a:extLst>
                      <a:ext uri="{FF2B5EF4-FFF2-40B4-BE49-F238E27FC236}">
                        <a16:creationId xmlns:a16="http://schemas.microsoft.com/office/drawing/2014/main" id="{3E5994EE-F0DA-41E7-B78F-37F4BBF71F51}"/>
                      </a:ext>
                    </a:extLst>
                  </p:cNvPr>
                  <p:cNvCxnSpPr>
                    <a:cxnSpLocks/>
                  </p:cNvCxnSpPr>
                  <p:nvPr/>
                </p:nvCxnSpPr>
                <p:spPr>
                  <a:xfrm rot="16200000" flipV="1">
                    <a:off x="5411982" y="4667251"/>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grpSp>
            <p:nvGrpSpPr>
              <p:cNvPr id="272" name="Group 271">
                <a:extLst>
                  <a:ext uri="{FF2B5EF4-FFF2-40B4-BE49-F238E27FC236}">
                    <a16:creationId xmlns:a16="http://schemas.microsoft.com/office/drawing/2014/main" id="{BB365025-0BD9-41B7-99BD-028349635B4C}"/>
                  </a:ext>
                </a:extLst>
              </p:cNvPr>
              <p:cNvGrpSpPr/>
              <p:nvPr/>
            </p:nvGrpSpPr>
            <p:grpSpPr>
              <a:xfrm rot="20422628">
                <a:off x="996101" y="4381501"/>
                <a:ext cx="123825" cy="71435"/>
                <a:chOff x="996101" y="4417219"/>
                <a:chExt cx="123825" cy="71435"/>
              </a:xfrm>
            </p:grpSpPr>
            <p:sp>
              <p:nvSpPr>
                <p:cNvPr id="273" name="Rectangle 272">
                  <a:extLst>
                    <a:ext uri="{FF2B5EF4-FFF2-40B4-BE49-F238E27FC236}">
                      <a16:creationId xmlns:a16="http://schemas.microsoft.com/office/drawing/2014/main" id="{0A209A2E-19D7-4DA1-B4B1-FD72DDF74AC4}"/>
                    </a:ext>
                  </a:extLst>
                </p:cNvPr>
                <p:cNvSpPr/>
                <p:nvPr/>
              </p:nvSpPr>
              <p:spPr>
                <a:xfrm>
                  <a:off x="996186" y="4417219"/>
                  <a:ext cx="112651" cy="71435"/>
                </a:xfrm>
                <a:prstGeom prst="rect">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cxnSp>
              <p:nvCxnSpPr>
                <p:cNvPr id="274" name="Straight Connector 273">
                  <a:extLst>
                    <a:ext uri="{FF2B5EF4-FFF2-40B4-BE49-F238E27FC236}">
                      <a16:creationId xmlns:a16="http://schemas.microsoft.com/office/drawing/2014/main" id="{CC257C1F-2694-4E22-8DFC-E1B7C8889AD8}"/>
                    </a:ext>
                  </a:extLst>
                </p:cNvPr>
                <p:cNvCxnSpPr/>
                <p:nvPr/>
              </p:nvCxnSpPr>
              <p:spPr>
                <a:xfrm>
                  <a:off x="996101" y="4417219"/>
                  <a:ext cx="123825"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275" name="Straight Connector 274">
                  <a:extLst>
                    <a:ext uri="{FF2B5EF4-FFF2-40B4-BE49-F238E27FC236}">
                      <a16:creationId xmlns:a16="http://schemas.microsoft.com/office/drawing/2014/main" id="{A9511048-6BD3-4356-9BFB-C751ABE115FF}"/>
                    </a:ext>
                  </a:extLst>
                </p:cNvPr>
                <p:cNvCxnSpPr/>
                <p:nvPr/>
              </p:nvCxnSpPr>
              <p:spPr>
                <a:xfrm>
                  <a:off x="996101" y="4483892"/>
                  <a:ext cx="123825" cy="0"/>
                </a:xfrm>
                <a:prstGeom prst="line">
                  <a:avLst/>
                </a:prstGeom>
                <a:noFill/>
                <a:ln w="12700" cap="flat" cmpd="sng" algn="ctr">
                  <a:solidFill>
                    <a:sysClr val="windowText" lastClr="000000">
                      <a:lumMod val="85000"/>
                      <a:lumOff val="15000"/>
                    </a:sysClr>
                  </a:solidFill>
                  <a:prstDash val="solid"/>
                  <a:miter lim="800000"/>
                </a:ln>
                <a:effectLst/>
              </p:spPr>
            </p:cxnSp>
          </p:grpSp>
        </p:grpSp>
      </p:grpSp>
      <p:sp>
        <p:nvSpPr>
          <p:cNvPr id="297" name="Freeform: Shape 296">
            <a:extLst>
              <a:ext uri="{FF2B5EF4-FFF2-40B4-BE49-F238E27FC236}">
                <a16:creationId xmlns:a16="http://schemas.microsoft.com/office/drawing/2014/main" id="{8254DCBD-0406-438F-9D42-F950A7BBB7BC}"/>
              </a:ext>
            </a:extLst>
          </p:cNvPr>
          <p:cNvSpPr/>
          <p:nvPr/>
        </p:nvSpPr>
        <p:spPr>
          <a:xfrm>
            <a:off x="714242" y="1746773"/>
            <a:ext cx="3296841" cy="381297"/>
          </a:xfrm>
          <a:custGeom>
            <a:avLst/>
            <a:gdLst>
              <a:gd name="connsiteX0" fmla="*/ 0 w 3876675"/>
              <a:gd name="connsiteY0" fmla="*/ 0 h 520700"/>
              <a:gd name="connsiteX1" fmla="*/ 79375 w 3876675"/>
              <a:gd name="connsiteY1" fmla="*/ 0 h 520700"/>
              <a:gd name="connsiteX2" fmla="*/ 79375 w 3876675"/>
              <a:gd name="connsiteY2" fmla="*/ 31750 h 520700"/>
              <a:gd name="connsiteX3" fmla="*/ 161925 w 3876675"/>
              <a:gd name="connsiteY3" fmla="*/ 31750 h 520700"/>
              <a:gd name="connsiteX4" fmla="*/ 161925 w 3876675"/>
              <a:gd name="connsiteY4" fmla="*/ 44450 h 520700"/>
              <a:gd name="connsiteX5" fmla="*/ 215900 w 3876675"/>
              <a:gd name="connsiteY5" fmla="*/ 44450 h 520700"/>
              <a:gd name="connsiteX6" fmla="*/ 215900 w 3876675"/>
              <a:gd name="connsiteY6" fmla="*/ 73025 h 520700"/>
              <a:gd name="connsiteX7" fmla="*/ 301625 w 3876675"/>
              <a:gd name="connsiteY7" fmla="*/ 73025 h 520700"/>
              <a:gd name="connsiteX8" fmla="*/ 301625 w 3876675"/>
              <a:gd name="connsiteY8" fmla="*/ 92075 h 520700"/>
              <a:gd name="connsiteX9" fmla="*/ 393700 w 3876675"/>
              <a:gd name="connsiteY9" fmla="*/ 92075 h 520700"/>
              <a:gd name="connsiteX10" fmla="*/ 393700 w 3876675"/>
              <a:gd name="connsiteY10" fmla="*/ 114300 h 520700"/>
              <a:gd name="connsiteX11" fmla="*/ 463550 w 3876675"/>
              <a:gd name="connsiteY11" fmla="*/ 114300 h 520700"/>
              <a:gd name="connsiteX12" fmla="*/ 463550 w 3876675"/>
              <a:gd name="connsiteY12" fmla="*/ 120650 h 520700"/>
              <a:gd name="connsiteX13" fmla="*/ 549275 w 3876675"/>
              <a:gd name="connsiteY13" fmla="*/ 120650 h 520700"/>
              <a:gd name="connsiteX14" fmla="*/ 549275 w 3876675"/>
              <a:gd name="connsiteY14" fmla="*/ 130175 h 520700"/>
              <a:gd name="connsiteX15" fmla="*/ 609600 w 3876675"/>
              <a:gd name="connsiteY15" fmla="*/ 130175 h 520700"/>
              <a:gd name="connsiteX16" fmla="*/ 609600 w 3876675"/>
              <a:gd name="connsiteY16" fmla="*/ 152400 h 520700"/>
              <a:gd name="connsiteX17" fmla="*/ 708025 w 3876675"/>
              <a:gd name="connsiteY17" fmla="*/ 152400 h 520700"/>
              <a:gd name="connsiteX18" fmla="*/ 708025 w 3876675"/>
              <a:gd name="connsiteY18" fmla="*/ 171450 h 520700"/>
              <a:gd name="connsiteX19" fmla="*/ 746125 w 3876675"/>
              <a:gd name="connsiteY19" fmla="*/ 171450 h 520700"/>
              <a:gd name="connsiteX20" fmla="*/ 746125 w 3876675"/>
              <a:gd name="connsiteY20" fmla="*/ 184150 h 520700"/>
              <a:gd name="connsiteX21" fmla="*/ 819150 w 3876675"/>
              <a:gd name="connsiteY21" fmla="*/ 184150 h 520700"/>
              <a:gd name="connsiteX22" fmla="*/ 819150 w 3876675"/>
              <a:gd name="connsiteY22" fmla="*/ 193675 h 520700"/>
              <a:gd name="connsiteX23" fmla="*/ 898525 w 3876675"/>
              <a:gd name="connsiteY23" fmla="*/ 193675 h 520700"/>
              <a:gd name="connsiteX24" fmla="*/ 898525 w 3876675"/>
              <a:gd name="connsiteY24" fmla="*/ 200025 h 520700"/>
              <a:gd name="connsiteX25" fmla="*/ 962025 w 3876675"/>
              <a:gd name="connsiteY25" fmla="*/ 200025 h 520700"/>
              <a:gd name="connsiteX26" fmla="*/ 962025 w 3876675"/>
              <a:gd name="connsiteY26" fmla="*/ 215900 h 520700"/>
              <a:gd name="connsiteX27" fmla="*/ 1003300 w 3876675"/>
              <a:gd name="connsiteY27" fmla="*/ 215900 h 520700"/>
              <a:gd name="connsiteX28" fmla="*/ 1003300 w 3876675"/>
              <a:gd name="connsiteY28" fmla="*/ 228600 h 520700"/>
              <a:gd name="connsiteX29" fmla="*/ 1101725 w 3876675"/>
              <a:gd name="connsiteY29" fmla="*/ 228600 h 520700"/>
              <a:gd name="connsiteX30" fmla="*/ 1101725 w 3876675"/>
              <a:gd name="connsiteY30" fmla="*/ 228600 h 520700"/>
              <a:gd name="connsiteX31" fmla="*/ 1111250 w 3876675"/>
              <a:gd name="connsiteY31" fmla="*/ 238125 h 520700"/>
              <a:gd name="connsiteX32" fmla="*/ 1168400 w 3876675"/>
              <a:gd name="connsiteY32" fmla="*/ 238125 h 520700"/>
              <a:gd name="connsiteX33" fmla="*/ 1168400 w 3876675"/>
              <a:gd name="connsiteY33" fmla="*/ 263525 h 520700"/>
              <a:gd name="connsiteX34" fmla="*/ 1193800 w 3876675"/>
              <a:gd name="connsiteY34" fmla="*/ 263525 h 520700"/>
              <a:gd name="connsiteX35" fmla="*/ 1193800 w 3876675"/>
              <a:gd name="connsiteY35" fmla="*/ 276225 h 520700"/>
              <a:gd name="connsiteX36" fmla="*/ 1247775 w 3876675"/>
              <a:gd name="connsiteY36" fmla="*/ 276225 h 520700"/>
              <a:gd name="connsiteX37" fmla="*/ 1247775 w 3876675"/>
              <a:gd name="connsiteY37" fmla="*/ 285750 h 520700"/>
              <a:gd name="connsiteX38" fmla="*/ 1289050 w 3876675"/>
              <a:gd name="connsiteY38" fmla="*/ 285750 h 520700"/>
              <a:gd name="connsiteX39" fmla="*/ 1289050 w 3876675"/>
              <a:gd name="connsiteY39" fmla="*/ 285750 h 520700"/>
              <a:gd name="connsiteX40" fmla="*/ 1374775 w 3876675"/>
              <a:gd name="connsiteY40" fmla="*/ 285750 h 520700"/>
              <a:gd name="connsiteX41" fmla="*/ 1374775 w 3876675"/>
              <a:gd name="connsiteY41" fmla="*/ 311150 h 520700"/>
              <a:gd name="connsiteX42" fmla="*/ 1476375 w 3876675"/>
              <a:gd name="connsiteY42" fmla="*/ 311150 h 520700"/>
              <a:gd name="connsiteX43" fmla="*/ 1476375 w 3876675"/>
              <a:gd name="connsiteY43" fmla="*/ 323850 h 520700"/>
              <a:gd name="connsiteX44" fmla="*/ 1574800 w 3876675"/>
              <a:gd name="connsiteY44" fmla="*/ 323850 h 520700"/>
              <a:gd name="connsiteX45" fmla="*/ 1574800 w 3876675"/>
              <a:gd name="connsiteY45" fmla="*/ 339725 h 520700"/>
              <a:gd name="connsiteX46" fmla="*/ 1793875 w 3876675"/>
              <a:gd name="connsiteY46" fmla="*/ 339725 h 520700"/>
              <a:gd name="connsiteX47" fmla="*/ 1793875 w 3876675"/>
              <a:gd name="connsiteY47" fmla="*/ 349250 h 520700"/>
              <a:gd name="connsiteX48" fmla="*/ 1876425 w 3876675"/>
              <a:gd name="connsiteY48" fmla="*/ 349250 h 520700"/>
              <a:gd name="connsiteX49" fmla="*/ 1876425 w 3876675"/>
              <a:gd name="connsiteY49" fmla="*/ 361950 h 520700"/>
              <a:gd name="connsiteX50" fmla="*/ 2022475 w 3876675"/>
              <a:gd name="connsiteY50" fmla="*/ 361950 h 520700"/>
              <a:gd name="connsiteX51" fmla="*/ 2022475 w 3876675"/>
              <a:gd name="connsiteY51" fmla="*/ 384175 h 520700"/>
              <a:gd name="connsiteX52" fmla="*/ 2260600 w 3876675"/>
              <a:gd name="connsiteY52" fmla="*/ 384175 h 520700"/>
              <a:gd name="connsiteX53" fmla="*/ 2260600 w 3876675"/>
              <a:gd name="connsiteY53" fmla="*/ 396875 h 520700"/>
              <a:gd name="connsiteX54" fmla="*/ 2593975 w 3876675"/>
              <a:gd name="connsiteY54" fmla="*/ 396875 h 520700"/>
              <a:gd name="connsiteX55" fmla="*/ 2593975 w 3876675"/>
              <a:gd name="connsiteY55" fmla="*/ 406400 h 520700"/>
              <a:gd name="connsiteX56" fmla="*/ 2740025 w 3876675"/>
              <a:gd name="connsiteY56" fmla="*/ 406400 h 520700"/>
              <a:gd name="connsiteX57" fmla="*/ 2740025 w 3876675"/>
              <a:gd name="connsiteY57" fmla="*/ 422275 h 520700"/>
              <a:gd name="connsiteX58" fmla="*/ 2968625 w 3876675"/>
              <a:gd name="connsiteY58" fmla="*/ 422275 h 520700"/>
              <a:gd name="connsiteX59" fmla="*/ 2968625 w 3876675"/>
              <a:gd name="connsiteY59" fmla="*/ 438150 h 520700"/>
              <a:gd name="connsiteX60" fmla="*/ 3473450 w 3876675"/>
              <a:gd name="connsiteY60" fmla="*/ 438150 h 520700"/>
              <a:gd name="connsiteX61" fmla="*/ 3473450 w 3876675"/>
              <a:gd name="connsiteY61" fmla="*/ 463550 h 520700"/>
              <a:gd name="connsiteX62" fmla="*/ 3613150 w 3876675"/>
              <a:gd name="connsiteY62" fmla="*/ 463550 h 520700"/>
              <a:gd name="connsiteX63" fmla="*/ 3613150 w 3876675"/>
              <a:gd name="connsiteY63" fmla="*/ 469900 h 520700"/>
              <a:gd name="connsiteX64" fmla="*/ 3714750 w 3876675"/>
              <a:gd name="connsiteY64" fmla="*/ 469900 h 520700"/>
              <a:gd name="connsiteX65" fmla="*/ 3714750 w 3876675"/>
              <a:gd name="connsiteY65" fmla="*/ 492125 h 520700"/>
              <a:gd name="connsiteX66" fmla="*/ 3806825 w 3876675"/>
              <a:gd name="connsiteY66" fmla="*/ 492125 h 520700"/>
              <a:gd name="connsiteX67" fmla="*/ 3806825 w 3876675"/>
              <a:gd name="connsiteY67" fmla="*/ 504825 h 520700"/>
              <a:gd name="connsiteX68" fmla="*/ 3876675 w 3876675"/>
              <a:gd name="connsiteY68" fmla="*/ 504825 h 520700"/>
              <a:gd name="connsiteX69" fmla="*/ 3876675 w 3876675"/>
              <a:gd name="connsiteY69" fmla="*/ 520700 h 520700"/>
              <a:gd name="connsiteX0" fmla="*/ 0 w 4345781"/>
              <a:gd name="connsiteY0" fmla="*/ 0 h 508647"/>
              <a:gd name="connsiteX1" fmla="*/ 79375 w 4345781"/>
              <a:gd name="connsiteY1" fmla="*/ 0 h 508647"/>
              <a:gd name="connsiteX2" fmla="*/ 79375 w 4345781"/>
              <a:gd name="connsiteY2" fmla="*/ 31750 h 508647"/>
              <a:gd name="connsiteX3" fmla="*/ 161925 w 4345781"/>
              <a:gd name="connsiteY3" fmla="*/ 31750 h 508647"/>
              <a:gd name="connsiteX4" fmla="*/ 161925 w 4345781"/>
              <a:gd name="connsiteY4" fmla="*/ 44450 h 508647"/>
              <a:gd name="connsiteX5" fmla="*/ 215900 w 4345781"/>
              <a:gd name="connsiteY5" fmla="*/ 44450 h 508647"/>
              <a:gd name="connsiteX6" fmla="*/ 215900 w 4345781"/>
              <a:gd name="connsiteY6" fmla="*/ 73025 h 508647"/>
              <a:gd name="connsiteX7" fmla="*/ 301625 w 4345781"/>
              <a:gd name="connsiteY7" fmla="*/ 73025 h 508647"/>
              <a:gd name="connsiteX8" fmla="*/ 301625 w 4345781"/>
              <a:gd name="connsiteY8" fmla="*/ 92075 h 508647"/>
              <a:gd name="connsiteX9" fmla="*/ 393700 w 4345781"/>
              <a:gd name="connsiteY9" fmla="*/ 92075 h 508647"/>
              <a:gd name="connsiteX10" fmla="*/ 393700 w 4345781"/>
              <a:gd name="connsiteY10" fmla="*/ 114300 h 508647"/>
              <a:gd name="connsiteX11" fmla="*/ 463550 w 4345781"/>
              <a:gd name="connsiteY11" fmla="*/ 114300 h 508647"/>
              <a:gd name="connsiteX12" fmla="*/ 463550 w 4345781"/>
              <a:gd name="connsiteY12" fmla="*/ 120650 h 508647"/>
              <a:gd name="connsiteX13" fmla="*/ 549275 w 4345781"/>
              <a:gd name="connsiteY13" fmla="*/ 120650 h 508647"/>
              <a:gd name="connsiteX14" fmla="*/ 549275 w 4345781"/>
              <a:gd name="connsiteY14" fmla="*/ 130175 h 508647"/>
              <a:gd name="connsiteX15" fmla="*/ 609600 w 4345781"/>
              <a:gd name="connsiteY15" fmla="*/ 130175 h 508647"/>
              <a:gd name="connsiteX16" fmla="*/ 609600 w 4345781"/>
              <a:gd name="connsiteY16" fmla="*/ 152400 h 508647"/>
              <a:gd name="connsiteX17" fmla="*/ 708025 w 4345781"/>
              <a:gd name="connsiteY17" fmla="*/ 152400 h 508647"/>
              <a:gd name="connsiteX18" fmla="*/ 708025 w 4345781"/>
              <a:gd name="connsiteY18" fmla="*/ 171450 h 508647"/>
              <a:gd name="connsiteX19" fmla="*/ 746125 w 4345781"/>
              <a:gd name="connsiteY19" fmla="*/ 171450 h 508647"/>
              <a:gd name="connsiteX20" fmla="*/ 746125 w 4345781"/>
              <a:gd name="connsiteY20" fmla="*/ 184150 h 508647"/>
              <a:gd name="connsiteX21" fmla="*/ 819150 w 4345781"/>
              <a:gd name="connsiteY21" fmla="*/ 184150 h 508647"/>
              <a:gd name="connsiteX22" fmla="*/ 819150 w 4345781"/>
              <a:gd name="connsiteY22" fmla="*/ 193675 h 508647"/>
              <a:gd name="connsiteX23" fmla="*/ 898525 w 4345781"/>
              <a:gd name="connsiteY23" fmla="*/ 193675 h 508647"/>
              <a:gd name="connsiteX24" fmla="*/ 898525 w 4345781"/>
              <a:gd name="connsiteY24" fmla="*/ 200025 h 508647"/>
              <a:gd name="connsiteX25" fmla="*/ 962025 w 4345781"/>
              <a:gd name="connsiteY25" fmla="*/ 200025 h 508647"/>
              <a:gd name="connsiteX26" fmla="*/ 962025 w 4345781"/>
              <a:gd name="connsiteY26" fmla="*/ 215900 h 508647"/>
              <a:gd name="connsiteX27" fmla="*/ 1003300 w 4345781"/>
              <a:gd name="connsiteY27" fmla="*/ 215900 h 508647"/>
              <a:gd name="connsiteX28" fmla="*/ 1003300 w 4345781"/>
              <a:gd name="connsiteY28" fmla="*/ 228600 h 508647"/>
              <a:gd name="connsiteX29" fmla="*/ 1101725 w 4345781"/>
              <a:gd name="connsiteY29" fmla="*/ 228600 h 508647"/>
              <a:gd name="connsiteX30" fmla="*/ 1101725 w 4345781"/>
              <a:gd name="connsiteY30" fmla="*/ 228600 h 508647"/>
              <a:gd name="connsiteX31" fmla="*/ 1111250 w 4345781"/>
              <a:gd name="connsiteY31" fmla="*/ 238125 h 508647"/>
              <a:gd name="connsiteX32" fmla="*/ 1168400 w 4345781"/>
              <a:gd name="connsiteY32" fmla="*/ 238125 h 508647"/>
              <a:gd name="connsiteX33" fmla="*/ 1168400 w 4345781"/>
              <a:gd name="connsiteY33" fmla="*/ 263525 h 508647"/>
              <a:gd name="connsiteX34" fmla="*/ 1193800 w 4345781"/>
              <a:gd name="connsiteY34" fmla="*/ 263525 h 508647"/>
              <a:gd name="connsiteX35" fmla="*/ 1193800 w 4345781"/>
              <a:gd name="connsiteY35" fmla="*/ 276225 h 508647"/>
              <a:gd name="connsiteX36" fmla="*/ 1247775 w 4345781"/>
              <a:gd name="connsiteY36" fmla="*/ 276225 h 508647"/>
              <a:gd name="connsiteX37" fmla="*/ 1247775 w 4345781"/>
              <a:gd name="connsiteY37" fmla="*/ 285750 h 508647"/>
              <a:gd name="connsiteX38" fmla="*/ 1289050 w 4345781"/>
              <a:gd name="connsiteY38" fmla="*/ 285750 h 508647"/>
              <a:gd name="connsiteX39" fmla="*/ 1289050 w 4345781"/>
              <a:gd name="connsiteY39" fmla="*/ 285750 h 508647"/>
              <a:gd name="connsiteX40" fmla="*/ 1374775 w 4345781"/>
              <a:gd name="connsiteY40" fmla="*/ 285750 h 508647"/>
              <a:gd name="connsiteX41" fmla="*/ 1374775 w 4345781"/>
              <a:gd name="connsiteY41" fmla="*/ 311150 h 508647"/>
              <a:gd name="connsiteX42" fmla="*/ 1476375 w 4345781"/>
              <a:gd name="connsiteY42" fmla="*/ 311150 h 508647"/>
              <a:gd name="connsiteX43" fmla="*/ 1476375 w 4345781"/>
              <a:gd name="connsiteY43" fmla="*/ 323850 h 508647"/>
              <a:gd name="connsiteX44" fmla="*/ 1574800 w 4345781"/>
              <a:gd name="connsiteY44" fmla="*/ 323850 h 508647"/>
              <a:gd name="connsiteX45" fmla="*/ 1574800 w 4345781"/>
              <a:gd name="connsiteY45" fmla="*/ 339725 h 508647"/>
              <a:gd name="connsiteX46" fmla="*/ 1793875 w 4345781"/>
              <a:gd name="connsiteY46" fmla="*/ 339725 h 508647"/>
              <a:gd name="connsiteX47" fmla="*/ 1793875 w 4345781"/>
              <a:gd name="connsiteY47" fmla="*/ 349250 h 508647"/>
              <a:gd name="connsiteX48" fmla="*/ 1876425 w 4345781"/>
              <a:gd name="connsiteY48" fmla="*/ 349250 h 508647"/>
              <a:gd name="connsiteX49" fmla="*/ 1876425 w 4345781"/>
              <a:gd name="connsiteY49" fmla="*/ 361950 h 508647"/>
              <a:gd name="connsiteX50" fmla="*/ 2022475 w 4345781"/>
              <a:gd name="connsiteY50" fmla="*/ 361950 h 508647"/>
              <a:gd name="connsiteX51" fmla="*/ 2022475 w 4345781"/>
              <a:gd name="connsiteY51" fmla="*/ 384175 h 508647"/>
              <a:gd name="connsiteX52" fmla="*/ 2260600 w 4345781"/>
              <a:gd name="connsiteY52" fmla="*/ 384175 h 508647"/>
              <a:gd name="connsiteX53" fmla="*/ 2260600 w 4345781"/>
              <a:gd name="connsiteY53" fmla="*/ 396875 h 508647"/>
              <a:gd name="connsiteX54" fmla="*/ 2593975 w 4345781"/>
              <a:gd name="connsiteY54" fmla="*/ 396875 h 508647"/>
              <a:gd name="connsiteX55" fmla="*/ 2593975 w 4345781"/>
              <a:gd name="connsiteY55" fmla="*/ 406400 h 508647"/>
              <a:gd name="connsiteX56" fmla="*/ 2740025 w 4345781"/>
              <a:gd name="connsiteY56" fmla="*/ 406400 h 508647"/>
              <a:gd name="connsiteX57" fmla="*/ 2740025 w 4345781"/>
              <a:gd name="connsiteY57" fmla="*/ 422275 h 508647"/>
              <a:gd name="connsiteX58" fmla="*/ 2968625 w 4345781"/>
              <a:gd name="connsiteY58" fmla="*/ 422275 h 508647"/>
              <a:gd name="connsiteX59" fmla="*/ 2968625 w 4345781"/>
              <a:gd name="connsiteY59" fmla="*/ 438150 h 508647"/>
              <a:gd name="connsiteX60" fmla="*/ 3473450 w 4345781"/>
              <a:gd name="connsiteY60" fmla="*/ 438150 h 508647"/>
              <a:gd name="connsiteX61" fmla="*/ 3473450 w 4345781"/>
              <a:gd name="connsiteY61" fmla="*/ 463550 h 508647"/>
              <a:gd name="connsiteX62" fmla="*/ 3613150 w 4345781"/>
              <a:gd name="connsiteY62" fmla="*/ 463550 h 508647"/>
              <a:gd name="connsiteX63" fmla="*/ 3613150 w 4345781"/>
              <a:gd name="connsiteY63" fmla="*/ 469900 h 508647"/>
              <a:gd name="connsiteX64" fmla="*/ 3714750 w 4345781"/>
              <a:gd name="connsiteY64" fmla="*/ 469900 h 508647"/>
              <a:gd name="connsiteX65" fmla="*/ 3714750 w 4345781"/>
              <a:gd name="connsiteY65" fmla="*/ 492125 h 508647"/>
              <a:gd name="connsiteX66" fmla="*/ 3806825 w 4345781"/>
              <a:gd name="connsiteY66" fmla="*/ 492125 h 508647"/>
              <a:gd name="connsiteX67" fmla="*/ 3806825 w 4345781"/>
              <a:gd name="connsiteY67" fmla="*/ 504825 h 508647"/>
              <a:gd name="connsiteX68" fmla="*/ 3876675 w 4345781"/>
              <a:gd name="connsiteY68" fmla="*/ 504825 h 508647"/>
              <a:gd name="connsiteX69" fmla="*/ 4345781 w 4345781"/>
              <a:gd name="connsiteY69" fmla="*/ 508647 h 508647"/>
              <a:gd name="connsiteX0" fmla="*/ 0 w 4345781"/>
              <a:gd name="connsiteY0" fmla="*/ 0 h 562894"/>
              <a:gd name="connsiteX1" fmla="*/ 79375 w 4345781"/>
              <a:gd name="connsiteY1" fmla="*/ 0 h 562894"/>
              <a:gd name="connsiteX2" fmla="*/ 79375 w 4345781"/>
              <a:gd name="connsiteY2" fmla="*/ 31750 h 562894"/>
              <a:gd name="connsiteX3" fmla="*/ 161925 w 4345781"/>
              <a:gd name="connsiteY3" fmla="*/ 31750 h 562894"/>
              <a:gd name="connsiteX4" fmla="*/ 161925 w 4345781"/>
              <a:gd name="connsiteY4" fmla="*/ 44450 h 562894"/>
              <a:gd name="connsiteX5" fmla="*/ 215900 w 4345781"/>
              <a:gd name="connsiteY5" fmla="*/ 44450 h 562894"/>
              <a:gd name="connsiteX6" fmla="*/ 215900 w 4345781"/>
              <a:gd name="connsiteY6" fmla="*/ 73025 h 562894"/>
              <a:gd name="connsiteX7" fmla="*/ 301625 w 4345781"/>
              <a:gd name="connsiteY7" fmla="*/ 73025 h 562894"/>
              <a:gd name="connsiteX8" fmla="*/ 301625 w 4345781"/>
              <a:gd name="connsiteY8" fmla="*/ 92075 h 562894"/>
              <a:gd name="connsiteX9" fmla="*/ 393700 w 4345781"/>
              <a:gd name="connsiteY9" fmla="*/ 92075 h 562894"/>
              <a:gd name="connsiteX10" fmla="*/ 393700 w 4345781"/>
              <a:gd name="connsiteY10" fmla="*/ 114300 h 562894"/>
              <a:gd name="connsiteX11" fmla="*/ 463550 w 4345781"/>
              <a:gd name="connsiteY11" fmla="*/ 114300 h 562894"/>
              <a:gd name="connsiteX12" fmla="*/ 463550 w 4345781"/>
              <a:gd name="connsiteY12" fmla="*/ 120650 h 562894"/>
              <a:gd name="connsiteX13" fmla="*/ 549275 w 4345781"/>
              <a:gd name="connsiteY13" fmla="*/ 120650 h 562894"/>
              <a:gd name="connsiteX14" fmla="*/ 549275 w 4345781"/>
              <a:gd name="connsiteY14" fmla="*/ 130175 h 562894"/>
              <a:gd name="connsiteX15" fmla="*/ 609600 w 4345781"/>
              <a:gd name="connsiteY15" fmla="*/ 130175 h 562894"/>
              <a:gd name="connsiteX16" fmla="*/ 609600 w 4345781"/>
              <a:gd name="connsiteY16" fmla="*/ 152400 h 562894"/>
              <a:gd name="connsiteX17" fmla="*/ 708025 w 4345781"/>
              <a:gd name="connsiteY17" fmla="*/ 152400 h 562894"/>
              <a:gd name="connsiteX18" fmla="*/ 708025 w 4345781"/>
              <a:gd name="connsiteY18" fmla="*/ 171450 h 562894"/>
              <a:gd name="connsiteX19" fmla="*/ 746125 w 4345781"/>
              <a:gd name="connsiteY19" fmla="*/ 171450 h 562894"/>
              <a:gd name="connsiteX20" fmla="*/ 746125 w 4345781"/>
              <a:gd name="connsiteY20" fmla="*/ 184150 h 562894"/>
              <a:gd name="connsiteX21" fmla="*/ 819150 w 4345781"/>
              <a:gd name="connsiteY21" fmla="*/ 184150 h 562894"/>
              <a:gd name="connsiteX22" fmla="*/ 819150 w 4345781"/>
              <a:gd name="connsiteY22" fmla="*/ 193675 h 562894"/>
              <a:gd name="connsiteX23" fmla="*/ 898525 w 4345781"/>
              <a:gd name="connsiteY23" fmla="*/ 193675 h 562894"/>
              <a:gd name="connsiteX24" fmla="*/ 898525 w 4345781"/>
              <a:gd name="connsiteY24" fmla="*/ 200025 h 562894"/>
              <a:gd name="connsiteX25" fmla="*/ 962025 w 4345781"/>
              <a:gd name="connsiteY25" fmla="*/ 200025 h 562894"/>
              <a:gd name="connsiteX26" fmla="*/ 962025 w 4345781"/>
              <a:gd name="connsiteY26" fmla="*/ 215900 h 562894"/>
              <a:gd name="connsiteX27" fmla="*/ 1003300 w 4345781"/>
              <a:gd name="connsiteY27" fmla="*/ 215900 h 562894"/>
              <a:gd name="connsiteX28" fmla="*/ 1003300 w 4345781"/>
              <a:gd name="connsiteY28" fmla="*/ 228600 h 562894"/>
              <a:gd name="connsiteX29" fmla="*/ 1101725 w 4345781"/>
              <a:gd name="connsiteY29" fmla="*/ 228600 h 562894"/>
              <a:gd name="connsiteX30" fmla="*/ 1101725 w 4345781"/>
              <a:gd name="connsiteY30" fmla="*/ 228600 h 562894"/>
              <a:gd name="connsiteX31" fmla="*/ 1111250 w 4345781"/>
              <a:gd name="connsiteY31" fmla="*/ 238125 h 562894"/>
              <a:gd name="connsiteX32" fmla="*/ 1168400 w 4345781"/>
              <a:gd name="connsiteY32" fmla="*/ 238125 h 562894"/>
              <a:gd name="connsiteX33" fmla="*/ 1168400 w 4345781"/>
              <a:gd name="connsiteY33" fmla="*/ 263525 h 562894"/>
              <a:gd name="connsiteX34" fmla="*/ 1193800 w 4345781"/>
              <a:gd name="connsiteY34" fmla="*/ 263525 h 562894"/>
              <a:gd name="connsiteX35" fmla="*/ 1193800 w 4345781"/>
              <a:gd name="connsiteY35" fmla="*/ 276225 h 562894"/>
              <a:gd name="connsiteX36" fmla="*/ 1247775 w 4345781"/>
              <a:gd name="connsiteY36" fmla="*/ 276225 h 562894"/>
              <a:gd name="connsiteX37" fmla="*/ 1247775 w 4345781"/>
              <a:gd name="connsiteY37" fmla="*/ 285750 h 562894"/>
              <a:gd name="connsiteX38" fmla="*/ 1289050 w 4345781"/>
              <a:gd name="connsiteY38" fmla="*/ 285750 h 562894"/>
              <a:gd name="connsiteX39" fmla="*/ 1289050 w 4345781"/>
              <a:gd name="connsiteY39" fmla="*/ 285750 h 562894"/>
              <a:gd name="connsiteX40" fmla="*/ 1374775 w 4345781"/>
              <a:gd name="connsiteY40" fmla="*/ 285750 h 562894"/>
              <a:gd name="connsiteX41" fmla="*/ 1374775 w 4345781"/>
              <a:gd name="connsiteY41" fmla="*/ 311150 h 562894"/>
              <a:gd name="connsiteX42" fmla="*/ 1476375 w 4345781"/>
              <a:gd name="connsiteY42" fmla="*/ 311150 h 562894"/>
              <a:gd name="connsiteX43" fmla="*/ 1476375 w 4345781"/>
              <a:gd name="connsiteY43" fmla="*/ 323850 h 562894"/>
              <a:gd name="connsiteX44" fmla="*/ 1574800 w 4345781"/>
              <a:gd name="connsiteY44" fmla="*/ 323850 h 562894"/>
              <a:gd name="connsiteX45" fmla="*/ 1574800 w 4345781"/>
              <a:gd name="connsiteY45" fmla="*/ 339725 h 562894"/>
              <a:gd name="connsiteX46" fmla="*/ 1793875 w 4345781"/>
              <a:gd name="connsiteY46" fmla="*/ 339725 h 562894"/>
              <a:gd name="connsiteX47" fmla="*/ 1793875 w 4345781"/>
              <a:gd name="connsiteY47" fmla="*/ 349250 h 562894"/>
              <a:gd name="connsiteX48" fmla="*/ 1876425 w 4345781"/>
              <a:gd name="connsiteY48" fmla="*/ 349250 h 562894"/>
              <a:gd name="connsiteX49" fmla="*/ 1876425 w 4345781"/>
              <a:gd name="connsiteY49" fmla="*/ 361950 h 562894"/>
              <a:gd name="connsiteX50" fmla="*/ 2022475 w 4345781"/>
              <a:gd name="connsiteY50" fmla="*/ 361950 h 562894"/>
              <a:gd name="connsiteX51" fmla="*/ 2022475 w 4345781"/>
              <a:gd name="connsiteY51" fmla="*/ 384175 h 562894"/>
              <a:gd name="connsiteX52" fmla="*/ 2260600 w 4345781"/>
              <a:gd name="connsiteY52" fmla="*/ 384175 h 562894"/>
              <a:gd name="connsiteX53" fmla="*/ 2260600 w 4345781"/>
              <a:gd name="connsiteY53" fmla="*/ 396875 h 562894"/>
              <a:gd name="connsiteX54" fmla="*/ 2593975 w 4345781"/>
              <a:gd name="connsiteY54" fmla="*/ 396875 h 562894"/>
              <a:gd name="connsiteX55" fmla="*/ 2593975 w 4345781"/>
              <a:gd name="connsiteY55" fmla="*/ 406400 h 562894"/>
              <a:gd name="connsiteX56" fmla="*/ 2740025 w 4345781"/>
              <a:gd name="connsiteY56" fmla="*/ 406400 h 562894"/>
              <a:gd name="connsiteX57" fmla="*/ 2740025 w 4345781"/>
              <a:gd name="connsiteY57" fmla="*/ 422275 h 562894"/>
              <a:gd name="connsiteX58" fmla="*/ 2968625 w 4345781"/>
              <a:gd name="connsiteY58" fmla="*/ 422275 h 562894"/>
              <a:gd name="connsiteX59" fmla="*/ 2968625 w 4345781"/>
              <a:gd name="connsiteY59" fmla="*/ 438150 h 562894"/>
              <a:gd name="connsiteX60" fmla="*/ 3473450 w 4345781"/>
              <a:gd name="connsiteY60" fmla="*/ 438150 h 562894"/>
              <a:gd name="connsiteX61" fmla="*/ 3473450 w 4345781"/>
              <a:gd name="connsiteY61" fmla="*/ 463550 h 562894"/>
              <a:gd name="connsiteX62" fmla="*/ 3613150 w 4345781"/>
              <a:gd name="connsiteY62" fmla="*/ 463550 h 562894"/>
              <a:gd name="connsiteX63" fmla="*/ 3613150 w 4345781"/>
              <a:gd name="connsiteY63" fmla="*/ 469900 h 562894"/>
              <a:gd name="connsiteX64" fmla="*/ 3714750 w 4345781"/>
              <a:gd name="connsiteY64" fmla="*/ 469900 h 562894"/>
              <a:gd name="connsiteX65" fmla="*/ 3714750 w 4345781"/>
              <a:gd name="connsiteY65" fmla="*/ 492125 h 562894"/>
              <a:gd name="connsiteX66" fmla="*/ 3806825 w 4345781"/>
              <a:gd name="connsiteY66" fmla="*/ 492125 h 562894"/>
              <a:gd name="connsiteX67" fmla="*/ 3806825 w 4345781"/>
              <a:gd name="connsiteY67" fmla="*/ 504825 h 562894"/>
              <a:gd name="connsiteX68" fmla="*/ 3876675 w 4345781"/>
              <a:gd name="connsiteY68" fmla="*/ 504825 h 562894"/>
              <a:gd name="connsiteX69" fmla="*/ 3927078 w 4345781"/>
              <a:gd name="connsiteY69" fmla="*/ 562889 h 562894"/>
              <a:gd name="connsiteX70" fmla="*/ 4345781 w 4345781"/>
              <a:gd name="connsiteY70" fmla="*/ 508647 h 562894"/>
              <a:gd name="connsiteX0" fmla="*/ 0 w 4345781"/>
              <a:gd name="connsiteY0" fmla="*/ 0 h 562894"/>
              <a:gd name="connsiteX1" fmla="*/ 79375 w 4345781"/>
              <a:gd name="connsiteY1" fmla="*/ 0 h 562894"/>
              <a:gd name="connsiteX2" fmla="*/ 79375 w 4345781"/>
              <a:gd name="connsiteY2" fmla="*/ 31750 h 562894"/>
              <a:gd name="connsiteX3" fmla="*/ 161925 w 4345781"/>
              <a:gd name="connsiteY3" fmla="*/ 31750 h 562894"/>
              <a:gd name="connsiteX4" fmla="*/ 161925 w 4345781"/>
              <a:gd name="connsiteY4" fmla="*/ 44450 h 562894"/>
              <a:gd name="connsiteX5" fmla="*/ 215900 w 4345781"/>
              <a:gd name="connsiteY5" fmla="*/ 44450 h 562894"/>
              <a:gd name="connsiteX6" fmla="*/ 215900 w 4345781"/>
              <a:gd name="connsiteY6" fmla="*/ 73025 h 562894"/>
              <a:gd name="connsiteX7" fmla="*/ 301625 w 4345781"/>
              <a:gd name="connsiteY7" fmla="*/ 73025 h 562894"/>
              <a:gd name="connsiteX8" fmla="*/ 301625 w 4345781"/>
              <a:gd name="connsiteY8" fmla="*/ 92075 h 562894"/>
              <a:gd name="connsiteX9" fmla="*/ 393700 w 4345781"/>
              <a:gd name="connsiteY9" fmla="*/ 92075 h 562894"/>
              <a:gd name="connsiteX10" fmla="*/ 393700 w 4345781"/>
              <a:gd name="connsiteY10" fmla="*/ 114300 h 562894"/>
              <a:gd name="connsiteX11" fmla="*/ 463550 w 4345781"/>
              <a:gd name="connsiteY11" fmla="*/ 114300 h 562894"/>
              <a:gd name="connsiteX12" fmla="*/ 463550 w 4345781"/>
              <a:gd name="connsiteY12" fmla="*/ 120650 h 562894"/>
              <a:gd name="connsiteX13" fmla="*/ 549275 w 4345781"/>
              <a:gd name="connsiteY13" fmla="*/ 120650 h 562894"/>
              <a:gd name="connsiteX14" fmla="*/ 549275 w 4345781"/>
              <a:gd name="connsiteY14" fmla="*/ 130175 h 562894"/>
              <a:gd name="connsiteX15" fmla="*/ 609600 w 4345781"/>
              <a:gd name="connsiteY15" fmla="*/ 130175 h 562894"/>
              <a:gd name="connsiteX16" fmla="*/ 609600 w 4345781"/>
              <a:gd name="connsiteY16" fmla="*/ 152400 h 562894"/>
              <a:gd name="connsiteX17" fmla="*/ 708025 w 4345781"/>
              <a:gd name="connsiteY17" fmla="*/ 152400 h 562894"/>
              <a:gd name="connsiteX18" fmla="*/ 708025 w 4345781"/>
              <a:gd name="connsiteY18" fmla="*/ 171450 h 562894"/>
              <a:gd name="connsiteX19" fmla="*/ 746125 w 4345781"/>
              <a:gd name="connsiteY19" fmla="*/ 171450 h 562894"/>
              <a:gd name="connsiteX20" fmla="*/ 746125 w 4345781"/>
              <a:gd name="connsiteY20" fmla="*/ 184150 h 562894"/>
              <a:gd name="connsiteX21" fmla="*/ 819150 w 4345781"/>
              <a:gd name="connsiteY21" fmla="*/ 184150 h 562894"/>
              <a:gd name="connsiteX22" fmla="*/ 819150 w 4345781"/>
              <a:gd name="connsiteY22" fmla="*/ 193675 h 562894"/>
              <a:gd name="connsiteX23" fmla="*/ 898525 w 4345781"/>
              <a:gd name="connsiteY23" fmla="*/ 193675 h 562894"/>
              <a:gd name="connsiteX24" fmla="*/ 898525 w 4345781"/>
              <a:gd name="connsiteY24" fmla="*/ 200025 h 562894"/>
              <a:gd name="connsiteX25" fmla="*/ 962025 w 4345781"/>
              <a:gd name="connsiteY25" fmla="*/ 200025 h 562894"/>
              <a:gd name="connsiteX26" fmla="*/ 962025 w 4345781"/>
              <a:gd name="connsiteY26" fmla="*/ 215900 h 562894"/>
              <a:gd name="connsiteX27" fmla="*/ 1003300 w 4345781"/>
              <a:gd name="connsiteY27" fmla="*/ 215900 h 562894"/>
              <a:gd name="connsiteX28" fmla="*/ 1003300 w 4345781"/>
              <a:gd name="connsiteY28" fmla="*/ 228600 h 562894"/>
              <a:gd name="connsiteX29" fmla="*/ 1101725 w 4345781"/>
              <a:gd name="connsiteY29" fmla="*/ 228600 h 562894"/>
              <a:gd name="connsiteX30" fmla="*/ 1101725 w 4345781"/>
              <a:gd name="connsiteY30" fmla="*/ 228600 h 562894"/>
              <a:gd name="connsiteX31" fmla="*/ 1111250 w 4345781"/>
              <a:gd name="connsiteY31" fmla="*/ 238125 h 562894"/>
              <a:gd name="connsiteX32" fmla="*/ 1168400 w 4345781"/>
              <a:gd name="connsiteY32" fmla="*/ 238125 h 562894"/>
              <a:gd name="connsiteX33" fmla="*/ 1168400 w 4345781"/>
              <a:gd name="connsiteY33" fmla="*/ 263525 h 562894"/>
              <a:gd name="connsiteX34" fmla="*/ 1193800 w 4345781"/>
              <a:gd name="connsiteY34" fmla="*/ 263525 h 562894"/>
              <a:gd name="connsiteX35" fmla="*/ 1193800 w 4345781"/>
              <a:gd name="connsiteY35" fmla="*/ 276225 h 562894"/>
              <a:gd name="connsiteX36" fmla="*/ 1247775 w 4345781"/>
              <a:gd name="connsiteY36" fmla="*/ 276225 h 562894"/>
              <a:gd name="connsiteX37" fmla="*/ 1247775 w 4345781"/>
              <a:gd name="connsiteY37" fmla="*/ 285750 h 562894"/>
              <a:gd name="connsiteX38" fmla="*/ 1289050 w 4345781"/>
              <a:gd name="connsiteY38" fmla="*/ 285750 h 562894"/>
              <a:gd name="connsiteX39" fmla="*/ 1289050 w 4345781"/>
              <a:gd name="connsiteY39" fmla="*/ 285750 h 562894"/>
              <a:gd name="connsiteX40" fmla="*/ 1374775 w 4345781"/>
              <a:gd name="connsiteY40" fmla="*/ 285750 h 562894"/>
              <a:gd name="connsiteX41" fmla="*/ 1374775 w 4345781"/>
              <a:gd name="connsiteY41" fmla="*/ 311150 h 562894"/>
              <a:gd name="connsiteX42" fmla="*/ 1476375 w 4345781"/>
              <a:gd name="connsiteY42" fmla="*/ 311150 h 562894"/>
              <a:gd name="connsiteX43" fmla="*/ 1476375 w 4345781"/>
              <a:gd name="connsiteY43" fmla="*/ 323850 h 562894"/>
              <a:gd name="connsiteX44" fmla="*/ 1574800 w 4345781"/>
              <a:gd name="connsiteY44" fmla="*/ 323850 h 562894"/>
              <a:gd name="connsiteX45" fmla="*/ 1574800 w 4345781"/>
              <a:gd name="connsiteY45" fmla="*/ 339725 h 562894"/>
              <a:gd name="connsiteX46" fmla="*/ 1793875 w 4345781"/>
              <a:gd name="connsiteY46" fmla="*/ 339725 h 562894"/>
              <a:gd name="connsiteX47" fmla="*/ 1793875 w 4345781"/>
              <a:gd name="connsiteY47" fmla="*/ 349250 h 562894"/>
              <a:gd name="connsiteX48" fmla="*/ 1876425 w 4345781"/>
              <a:gd name="connsiteY48" fmla="*/ 349250 h 562894"/>
              <a:gd name="connsiteX49" fmla="*/ 1876425 w 4345781"/>
              <a:gd name="connsiteY49" fmla="*/ 361950 h 562894"/>
              <a:gd name="connsiteX50" fmla="*/ 2022475 w 4345781"/>
              <a:gd name="connsiteY50" fmla="*/ 361950 h 562894"/>
              <a:gd name="connsiteX51" fmla="*/ 2022475 w 4345781"/>
              <a:gd name="connsiteY51" fmla="*/ 384175 h 562894"/>
              <a:gd name="connsiteX52" fmla="*/ 2260600 w 4345781"/>
              <a:gd name="connsiteY52" fmla="*/ 384175 h 562894"/>
              <a:gd name="connsiteX53" fmla="*/ 2260600 w 4345781"/>
              <a:gd name="connsiteY53" fmla="*/ 396875 h 562894"/>
              <a:gd name="connsiteX54" fmla="*/ 2593975 w 4345781"/>
              <a:gd name="connsiteY54" fmla="*/ 396875 h 562894"/>
              <a:gd name="connsiteX55" fmla="*/ 2593975 w 4345781"/>
              <a:gd name="connsiteY55" fmla="*/ 406400 h 562894"/>
              <a:gd name="connsiteX56" fmla="*/ 2740025 w 4345781"/>
              <a:gd name="connsiteY56" fmla="*/ 406400 h 562894"/>
              <a:gd name="connsiteX57" fmla="*/ 2740025 w 4345781"/>
              <a:gd name="connsiteY57" fmla="*/ 422275 h 562894"/>
              <a:gd name="connsiteX58" fmla="*/ 2968625 w 4345781"/>
              <a:gd name="connsiteY58" fmla="*/ 422275 h 562894"/>
              <a:gd name="connsiteX59" fmla="*/ 2968625 w 4345781"/>
              <a:gd name="connsiteY59" fmla="*/ 438150 h 562894"/>
              <a:gd name="connsiteX60" fmla="*/ 3473450 w 4345781"/>
              <a:gd name="connsiteY60" fmla="*/ 438150 h 562894"/>
              <a:gd name="connsiteX61" fmla="*/ 3473450 w 4345781"/>
              <a:gd name="connsiteY61" fmla="*/ 463550 h 562894"/>
              <a:gd name="connsiteX62" fmla="*/ 3613150 w 4345781"/>
              <a:gd name="connsiteY62" fmla="*/ 463550 h 562894"/>
              <a:gd name="connsiteX63" fmla="*/ 3613150 w 4345781"/>
              <a:gd name="connsiteY63" fmla="*/ 469900 h 562894"/>
              <a:gd name="connsiteX64" fmla="*/ 3714750 w 4345781"/>
              <a:gd name="connsiteY64" fmla="*/ 469900 h 562894"/>
              <a:gd name="connsiteX65" fmla="*/ 3714750 w 4345781"/>
              <a:gd name="connsiteY65" fmla="*/ 492125 h 562894"/>
              <a:gd name="connsiteX66" fmla="*/ 3806825 w 4345781"/>
              <a:gd name="connsiteY66" fmla="*/ 492125 h 562894"/>
              <a:gd name="connsiteX67" fmla="*/ 3806825 w 4345781"/>
              <a:gd name="connsiteY67" fmla="*/ 504825 h 562894"/>
              <a:gd name="connsiteX68" fmla="*/ 3876675 w 4345781"/>
              <a:gd name="connsiteY68" fmla="*/ 504825 h 562894"/>
              <a:gd name="connsiteX69" fmla="*/ 3927078 w 4345781"/>
              <a:gd name="connsiteY69" fmla="*/ 562889 h 562894"/>
              <a:gd name="connsiteX70" fmla="*/ 4345781 w 4345781"/>
              <a:gd name="connsiteY70" fmla="*/ 508647 h 562894"/>
              <a:gd name="connsiteX0" fmla="*/ 0 w 4345781"/>
              <a:gd name="connsiteY0" fmla="*/ 0 h 514676"/>
              <a:gd name="connsiteX1" fmla="*/ 79375 w 4345781"/>
              <a:gd name="connsiteY1" fmla="*/ 0 h 514676"/>
              <a:gd name="connsiteX2" fmla="*/ 79375 w 4345781"/>
              <a:gd name="connsiteY2" fmla="*/ 31750 h 514676"/>
              <a:gd name="connsiteX3" fmla="*/ 161925 w 4345781"/>
              <a:gd name="connsiteY3" fmla="*/ 31750 h 514676"/>
              <a:gd name="connsiteX4" fmla="*/ 161925 w 4345781"/>
              <a:gd name="connsiteY4" fmla="*/ 44450 h 514676"/>
              <a:gd name="connsiteX5" fmla="*/ 215900 w 4345781"/>
              <a:gd name="connsiteY5" fmla="*/ 44450 h 514676"/>
              <a:gd name="connsiteX6" fmla="*/ 215900 w 4345781"/>
              <a:gd name="connsiteY6" fmla="*/ 73025 h 514676"/>
              <a:gd name="connsiteX7" fmla="*/ 301625 w 4345781"/>
              <a:gd name="connsiteY7" fmla="*/ 73025 h 514676"/>
              <a:gd name="connsiteX8" fmla="*/ 301625 w 4345781"/>
              <a:gd name="connsiteY8" fmla="*/ 92075 h 514676"/>
              <a:gd name="connsiteX9" fmla="*/ 393700 w 4345781"/>
              <a:gd name="connsiteY9" fmla="*/ 92075 h 514676"/>
              <a:gd name="connsiteX10" fmla="*/ 393700 w 4345781"/>
              <a:gd name="connsiteY10" fmla="*/ 114300 h 514676"/>
              <a:gd name="connsiteX11" fmla="*/ 463550 w 4345781"/>
              <a:gd name="connsiteY11" fmla="*/ 114300 h 514676"/>
              <a:gd name="connsiteX12" fmla="*/ 463550 w 4345781"/>
              <a:gd name="connsiteY12" fmla="*/ 120650 h 514676"/>
              <a:gd name="connsiteX13" fmla="*/ 549275 w 4345781"/>
              <a:gd name="connsiteY13" fmla="*/ 120650 h 514676"/>
              <a:gd name="connsiteX14" fmla="*/ 549275 w 4345781"/>
              <a:gd name="connsiteY14" fmla="*/ 130175 h 514676"/>
              <a:gd name="connsiteX15" fmla="*/ 609600 w 4345781"/>
              <a:gd name="connsiteY15" fmla="*/ 130175 h 514676"/>
              <a:gd name="connsiteX16" fmla="*/ 609600 w 4345781"/>
              <a:gd name="connsiteY16" fmla="*/ 152400 h 514676"/>
              <a:gd name="connsiteX17" fmla="*/ 708025 w 4345781"/>
              <a:gd name="connsiteY17" fmla="*/ 152400 h 514676"/>
              <a:gd name="connsiteX18" fmla="*/ 708025 w 4345781"/>
              <a:gd name="connsiteY18" fmla="*/ 171450 h 514676"/>
              <a:gd name="connsiteX19" fmla="*/ 746125 w 4345781"/>
              <a:gd name="connsiteY19" fmla="*/ 171450 h 514676"/>
              <a:gd name="connsiteX20" fmla="*/ 746125 w 4345781"/>
              <a:gd name="connsiteY20" fmla="*/ 184150 h 514676"/>
              <a:gd name="connsiteX21" fmla="*/ 819150 w 4345781"/>
              <a:gd name="connsiteY21" fmla="*/ 184150 h 514676"/>
              <a:gd name="connsiteX22" fmla="*/ 819150 w 4345781"/>
              <a:gd name="connsiteY22" fmla="*/ 193675 h 514676"/>
              <a:gd name="connsiteX23" fmla="*/ 898525 w 4345781"/>
              <a:gd name="connsiteY23" fmla="*/ 193675 h 514676"/>
              <a:gd name="connsiteX24" fmla="*/ 898525 w 4345781"/>
              <a:gd name="connsiteY24" fmla="*/ 200025 h 514676"/>
              <a:gd name="connsiteX25" fmla="*/ 962025 w 4345781"/>
              <a:gd name="connsiteY25" fmla="*/ 200025 h 514676"/>
              <a:gd name="connsiteX26" fmla="*/ 962025 w 4345781"/>
              <a:gd name="connsiteY26" fmla="*/ 215900 h 514676"/>
              <a:gd name="connsiteX27" fmla="*/ 1003300 w 4345781"/>
              <a:gd name="connsiteY27" fmla="*/ 215900 h 514676"/>
              <a:gd name="connsiteX28" fmla="*/ 1003300 w 4345781"/>
              <a:gd name="connsiteY28" fmla="*/ 228600 h 514676"/>
              <a:gd name="connsiteX29" fmla="*/ 1101725 w 4345781"/>
              <a:gd name="connsiteY29" fmla="*/ 228600 h 514676"/>
              <a:gd name="connsiteX30" fmla="*/ 1101725 w 4345781"/>
              <a:gd name="connsiteY30" fmla="*/ 228600 h 514676"/>
              <a:gd name="connsiteX31" fmla="*/ 1111250 w 4345781"/>
              <a:gd name="connsiteY31" fmla="*/ 238125 h 514676"/>
              <a:gd name="connsiteX32" fmla="*/ 1168400 w 4345781"/>
              <a:gd name="connsiteY32" fmla="*/ 238125 h 514676"/>
              <a:gd name="connsiteX33" fmla="*/ 1168400 w 4345781"/>
              <a:gd name="connsiteY33" fmla="*/ 263525 h 514676"/>
              <a:gd name="connsiteX34" fmla="*/ 1193800 w 4345781"/>
              <a:gd name="connsiteY34" fmla="*/ 263525 h 514676"/>
              <a:gd name="connsiteX35" fmla="*/ 1193800 w 4345781"/>
              <a:gd name="connsiteY35" fmla="*/ 276225 h 514676"/>
              <a:gd name="connsiteX36" fmla="*/ 1247775 w 4345781"/>
              <a:gd name="connsiteY36" fmla="*/ 276225 h 514676"/>
              <a:gd name="connsiteX37" fmla="*/ 1247775 w 4345781"/>
              <a:gd name="connsiteY37" fmla="*/ 285750 h 514676"/>
              <a:gd name="connsiteX38" fmla="*/ 1289050 w 4345781"/>
              <a:gd name="connsiteY38" fmla="*/ 285750 h 514676"/>
              <a:gd name="connsiteX39" fmla="*/ 1289050 w 4345781"/>
              <a:gd name="connsiteY39" fmla="*/ 285750 h 514676"/>
              <a:gd name="connsiteX40" fmla="*/ 1374775 w 4345781"/>
              <a:gd name="connsiteY40" fmla="*/ 285750 h 514676"/>
              <a:gd name="connsiteX41" fmla="*/ 1374775 w 4345781"/>
              <a:gd name="connsiteY41" fmla="*/ 311150 h 514676"/>
              <a:gd name="connsiteX42" fmla="*/ 1476375 w 4345781"/>
              <a:gd name="connsiteY42" fmla="*/ 311150 h 514676"/>
              <a:gd name="connsiteX43" fmla="*/ 1476375 w 4345781"/>
              <a:gd name="connsiteY43" fmla="*/ 323850 h 514676"/>
              <a:gd name="connsiteX44" fmla="*/ 1574800 w 4345781"/>
              <a:gd name="connsiteY44" fmla="*/ 323850 h 514676"/>
              <a:gd name="connsiteX45" fmla="*/ 1574800 w 4345781"/>
              <a:gd name="connsiteY45" fmla="*/ 339725 h 514676"/>
              <a:gd name="connsiteX46" fmla="*/ 1793875 w 4345781"/>
              <a:gd name="connsiteY46" fmla="*/ 339725 h 514676"/>
              <a:gd name="connsiteX47" fmla="*/ 1793875 w 4345781"/>
              <a:gd name="connsiteY47" fmla="*/ 349250 h 514676"/>
              <a:gd name="connsiteX48" fmla="*/ 1876425 w 4345781"/>
              <a:gd name="connsiteY48" fmla="*/ 349250 h 514676"/>
              <a:gd name="connsiteX49" fmla="*/ 1876425 w 4345781"/>
              <a:gd name="connsiteY49" fmla="*/ 361950 h 514676"/>
              <a:gd name="connsiteX50" fmla="*/ 2022475 w 4345781"/>
              <a:gd name="connsiteY50" fmla="*/ 361950 h 514676"/>
              <a:gd name="connsiteX51" fmla="*/ 2022475 w 4345781"/>
              <a:gd name="connsiteY51" fmla="*/ 384175 h 514676"/>
              <a:gd name="connsiteX52" fmla="*/ 2260600 w 4345781"/>
              <a:gd name="connsiteY52" fmla="*/ 384175 h 514676"/>
              <a:gd name="connsiteX53" fmla="*/ 2260600 w 4345781"/>
              <a:gd name="connsiteY53" fmla="*/ 396875 h 514676"/>
              <a:gd name="connsiteX54" fmla="*/ 2593975 w 4345781"/>
              <a:gd name="connsiteY54" fmla="*/ 396875 h 514676"/>
              <a:gd name="connsiteX55" fmla="*/ 2593975 w 4345781"/>
              <a:gd name="connsiteY55" fmla="*/ 406400 h 514676"/>
              <a:gd name="connsiteX56" fmla="*/ 2740025 w 4345781"/>
              <a:gd name="connsiteY56" fmla="*/ 406400 h 514676"/>
              <a:gd name="connsiteX57" fmla="*/ 2740025 w 4345781"/>
              <a:gd name="connsiteY57" fmla="*/ 422275 h 514676"/>
              <a:gd name="connsiteX58" fmla="*/ 2968625 w 4345781"/>
              <a:gd name="connsiteY58" fmla="*/ 422275 h 514676"/>
              <a:gd name="connsiteX59" fmla="*/ 2968625 w 4345781"/>
              <a:gd name="connsiteY59" fmla="*/ 438150 h 514676"/>
              <a:gd name="connsiteX60" fmla="*/ 3473450 w 4345781"/>
              <a:gd name="connsiteY60" fmla="*/ 438150 h 514676"/>
              <a:gd name="connsiteX61" fmla="*/ 3473450 w 4345781"/>
              <a:gd name="connsiteY61" fmla="*/ 463550 h 514676"/>
              <a:gd name="connsiteX62" fmla="*/ 3613150 w 4345781"/>
              <a:gd name="connsiteY62" fmla="*/ 463550 h 514676"/>
              <a:gd name="connsiteX63" fmla="*/ 3613150 w 4345781"/>
              <a:gd name="connsiteY63" fmla="*/ 469900 h 514676"/>
              <a:gd name="connsiteX64" fmla="*/ 3714750 w 4345781"/>
              <a:gd name="connsiteY64" fmla="*/ 469900 h 514676"/>
              <a:gd name="connsiteX65" fmla="*/ 3714750 w 4345781"/>
              <a:gd name="connsiteY65" fmla="*/ 492125 h 514676"/>
              <a:gd name="connsiteX66" fmla="*/ 3806825 w 4345781"/>
              <a:gd name="connsiteY66" fmla="*/ 492125 h 514676"/>
              <a:gd name="connsiteX67" fmla="*/ 3806825 w 4345781"/>
              <a:gd name="connsiteY67" fmla="*/ 504825 h 514676"/>
              <a:gd name="connsiteX68" fmla="*/ 3876675 w 4345781"/>
              <a:gd name="connsiteY68" fmla="*/ 504825 h 514676"/>
              <a:gd name="connsiteX69" fmla="*/ 3881835 w 4345781"/>
              <a:gd name="connsiteY69" fmla="*/ 514676 h 514676"/>
              <a:gd name="connsiteX70" fmla="*/ 4345781 w 4345781"/>
              <a:gd name="connsiteY70" fmla="*/ 508647 h 514676"/>
              <a:gd name="connsiteX0" fmla="*/ 0 w 4357688"/>
              <a:gd name="connsiteY0" fmla="*/ 0 h 514676"/>
              <a:gd name="connsiteX1" fmla="*/ 79375 w 4357688"/>
              <a:gd name="connsiteY1" fmla="*/ 0 h 514676"/>
              <a:gd name="connsiteX2" fmla="*/ 79375 w 4357688"/>
              <a:gd name="connsiteY2" fmla="*/ 31750 h 514676"/>
              <a:gd name="connsiteX3" fmla="*/ 161925 w 4357688"/>
              <a:gd name="connsiteY3" fmla="*/ 31750 h 514676"/>
              <a:gd name="connsiteX4" fmla="*/ 161925 w 4357688"/>
              <a:gd name="connsiteY4" fmla="*/ 44450 h 514676"/>
              <a:gd name="connsiteX5" fmla="*/ 215900 w 4357688"/>
              <a:gd name="connsiteY5" fmla="*/ 44450 h 514676"/>
              <a:gd name="connsiteX6" fmla="*/ 215900 w 4357688"/>
              <a:gd name="connsiteY6" fmla="*/ 73025 h 514676"/>
              <a:gd name="connsiteX7" fmla="*/ 301625 w 4357688"/>
              <a:gd name="connsiteY7" fmla="*/ 73025 h 514676"/>
              <a:gd name="connsiteX8" fmla="*/ 301625 w 4357688"/>
              <a:gd name="connsiteY8" fmla="*/ 92075 h 514676"/>
              <a:gd name="connsiteX9" fmla="*/ 393700 w 4357688"/>
              <a:gd name="connsiteY9" fmla="*/ 92075 h 514676"/>
              <a:gd name="connsiteX10" fmla="*/ 393700 w 4357688"/>
              <a:gd name="connsiteY10" fmla="*/ 114300 h 514676"/>
              <a:gd name="connsiteX11" fmla="*/ 463550 w 4357688"/>
              <a:gd name="connsiteY11" fmla="*/ 114300 h 514676"/>
              <a:gd name="connsiteX12" fmla="*/ 463550 w 4357688"/>
              <a:gd name="connsiteY12" fmla="*/ 120650 h 514676"/>
              <a:gd name="connsiteX13" fmla="*/ 549275 w 4357688"/>
              <a:gd name="connsiteY13" fmla="*/ 120650 h 514676"/>
              <a:gd name="connsiteX14" fmla="*/ 549275 w 4357688"/>
              <a:gd name="connsiteY14" fmla="*/ 130175 h 514676"/>
              <a:gd name="connsiteX15" fmla="*/ 609600 w 4357688"/>
              <a:gd name="connsiteY15" fmla="*/ 130175 h 514676"/>
              <a:gd name="connsiteX16" fmla="*/ 609600 w 4357688"/>
              <a:gd name="connsiteY16" fmla="*/ 152400 h 514676"/>
              <a:gd name="connsiteX17" fmla="*/ 708025 w 4357688"/>
              <a:gd name="connsiteY17" fmla="*/ 152400 h 514676"/>
              <a:gd name="connsiteX18" fmla="*/ 708025 w 4357688"/>
              <a:gd name="connsiteY18" fmla="*/ 171450 h 514676"/>
              <a:gd name="connsiteX19" fmla="*/ 746125 w 4357688"/>
              <a:gd name="connsiteY19" fmla="*/ 171450 h 514676"/>
              <a:gd name="connsiteX20" fmla="*/ 746125 w 4357688"/>
              <a:gd name="connsiteY20" fmla="*/ 184150 h 514676"/>
              <a:gd name="connsiteX21" fmla="*/ 819150 w 4357688"/>
              <a:gd name="connsiteY21" fmla="*/ 184150 h 514676"/>
              <a:gd name="connsiteX22" fmla="*/ 819150 w 4357688"/>
              <a:gd name="connsiteY22" fmla="*/ 193675 h 514676"/>
              <a:gd name="connsiteX23" fmla="*/ 898525 w 4357688"/>
              <a:gd name="connsiteY23" fmla="*/ 193675 h 514676"/>
              <a:gd name="connsiteX24" fmla="*/ 898525 w 4357688"/>
              <a:gd name="connsiteY24" fmla="*/ 200025 h 514676"/>
              <a:gd name="connsiteX25" fmla="*/ 962025 w 4357688"/>
              <a:gd name="connsiteY25" fmla="*/ 200025 h 514676"/>
              <a:gd name="connsiteX26" fmla="*/ 962025 w 4357688"/>
              <a:gd name="connsiteY26" fmla="*/ 215900 h 514676"/>
              <a:gd name="connsiteX27" fmla="*/ 1003300 w 4357688"/>
              <a:gd name="connsiteY27" fmla="*/ 215900 h 514676"/>
              <a:gd name="connsiteX28" fmla="*/ 1003300 w 4357688"/>
              <a:gd name="connsiteY28" fmla="*/ 228600 h 514676"/>
              <a:gd name="connsiteX29" fmla="*/ 1101725 w 4357688"/>
              <a:gd name="connsiteY29" fmla="*/ 228600 h 514676"/>
              <a:gd name="connsiteX30" fmla="*/ 1101725 w 4357688"/>
              <a:gd name="connsiteY30" fmla="*/ 228600 h 514676"/>
              <a:gd name="connsiteX31" fmla="*/ 1111250 w 4357688"/>
              <a:gd name="connsiteY31" fmla="*/ 238125 h 514676"/>
              <a:gd name="connsiteX32" fmla="*/ 1168400 w 4357688"/>
              <a:gd name="connsiteY32" fmla="*/ 238125 h 514676"/>
              <a:gd name="connsiteX33" fmla="*/ 1168400 w 4357688"/>
              <a:gd name="connsiteY33" fmla="*/ 263525 h 514676"/>
              <a:gd name="connsiteX34" fmla="*/ 1193800 w 4357688"/>
              <a:gd name="connsiteY34" fmla="*/ 263525 h 514676"/>
              <a:gd name="connsiteX35" fmla="*/ 1193800 w 4357688"/>
              <a:gd name="connsiteY35" fmla="*/ 276225 h 514676"/>
              <a:gd name="connsiteX36" fmla="*/ 1247775 w 4357688"/>
              <a:gd name="connsiteY36" fmla="*/ 276225 h 514676"/>
              <a:gd name="connsiteX37" fmla="*/ 1247775 w 4357688"/>
              <a:gd name="connsiteY37" fmla="*/ 285750 h 514676"/>
              <a:gd name="connsiteX38" fmla="*/ 1289050 w 4357688"/>
              <a:gd name="connsiteY38" fmla="*/ 285750 h 514676"/>
              <a:gd name="connsiteX39" fmla="*/ 1289050 w 4357688"/>
              <a:gd name="connsiteY39" fmla="*/ 285750 h 514676"/>
              <a:gd name="connsiteX40" fmla="*/ 1374775 w 4357688"/>
              <a:gd name="connsiteY40" fmla="*/ 285750 h 514676"/>
              <a:gd name="connsiteX41" fmla="*/ 1374775 w 4357688"/>
              <a:gd name="connsiteY41" fmla="*/ 311150 h 514676"/>
              <a:gd name="connsiteX42" fmla="*/ 1476375 w 4357688"/>
              <a:gd name="connsiteY42" fmla="*/ 311150 h 514676"/>
              <a:gd name="connsiteX43" fmla="*/ 1476375 w 4357688"/>
              <a:gd name="connsiteY43" fmla="*/ 323850 h 514676"/>
              <a:gd name="connsiteX44" fmla="*/ 1574800 w 4357688"/>
              <a:gd name="connsiteY44" fmla="*/ 323850 h 514676"/>
              <a:gd name="connsiteX45" fmla="*/ 1574800 w 4357688"/>
              <a:gd name="connsiteY45" fmla="*/ 339725 h 514676"/>
              <a:gd name="connsiteX46" fmla="*/ 1793875 w 4357688"/>
              <a:gd name="connsiteY46" fmla="*/ 339725 h 514676"/>
              <a:gd name="connsiteX47" fmla="*/ 1793875 w 4357688"/>
              <a:gd name="connsiteY47" fmla="*/ 349250 h 514676"/>
              <a:gd name="connsiteX48" fmla="*/ 1876425 w 4357688"/>
              <a:gd name="connsiteY48" fmla="*/ 349250 h 514676"/>
              <a:gd name="connsiteX49" fmla="*/ 1876425 w 4357688"/>
              <a:gd name="connsiteY49" fmla="*/ 361950 h 514676"/>
              <a:gd name="connsiteX50" fmla="*/ 2022475 w 4357688"/>
              <a:gd name="connsiteY50" fmla="*/ 361950 h 514676"/>
              <a:gd name="connsiteX51" fmla="*/ 2022475 w 4357688"/>
              <a:gd name="connsiteY51" fmla="*/ 384175 h 514676"/>
              <a:gd name="connsiteX52" fmla="*/ 2260600 w 4357688"/>
              <a:gd name="connsiteY52" fmla="*/ 384175 h 514676"/>
              <a:gd name="connsiteX53" fmla="*/ 2260600 w 4357688"/>
              <a:gd name="connsiteY53" fmla="*/ 396875 h 514676"/>
              <a:gd name="connsiteX54" fmla="*/ 2593975 w 4357688"/>
              <a:gd name="connsiteY54" fmla="*/ 396875 h 514676"/>
              <a:gd name="connsiteX55" fmla="*/ 2593975 w 4357688"/>
              <a:gd name="connsiteY55" fmla="*/ 406400 h 514676"/>
              <a:gd name="connsiteX56" fmla="*/ 2740025 w 4357688"/>
              <a:gd name="connsiteY56" fmla="*/ 406400 h 514676"/>
              <a:gd name="connsiteX57" fmla="*/ 2740025 w 4357688"/>
              <a:gd name="connsiteY57" fmla="*/ 422275 h 514676"/>
              <a:gd name="connsiteX58" fmla="*/ 2968625 w 4357688"/>
              <a:gd name="connsiteY58" fmla="*/ 422275 h 514676"/>
              <a:gd name="connsiteX59" fmla="*/ 2968625 w 4357688"/>
              <a:gd name="connsiteY59" fmla="*/ 438150 h 514676"/>
              <a:gd name="connsiteX60" fmla="*/ 3473450 w 4357688"/>
              <a:gd name="connsiteY60" fmla="*/ 438150 h 514676"/>
              <a:gd name="connsiteX61" fmla="*/ 3473450 w 4357688"/>
              <a:gd name="connsiteY61" fmla="*/ 463550 h 514676"/>
              <a:gd name="connsiteX62" fmla="*/ 3613150 w 4357688"/>
              <a:gd name="connsiteY62" fmla="*/ 463550 h 514676"/>
              <a:gd name="connsiteX63" fmla="*/ 3613150 w 4357688"/>
              <a:gd name="connsiteY63" fmla="*/ 469900 h 514676"/>
              <a:gd name="connsiteX64" fmla="*/ 3714750 w 4357688"/>
              <a:gd name="connsiteY64" fmla="*/ 469900 h 514676"/>
              <a:gd name="connsiteX65" fmla="*/ 3714750 w 4357688"/>
              <a:gd name="connsiteY65" fmla="*/ 492125 h 514676"/>
              <a:gd name="connsiteX66" fmla="*/ 3806825 w 4357688"/>
              <a:gd name="connsiteY66" fmla="*/ 492125 h 514676"/>
              <a:gd name="connsiteX67" fmla="*/ 3806825 w 4357688"/>
              <a:gd name="connsiteY67" fmla="*/ 504825 h 514676"/>
              <a:gd name="connsiteX68" fmla="*/ 3876675 w 4357688"/>
              <a:gd name="connsiteY68" fmla="*/ 504825 h 514676"/>
              <a:gd name="connsiteX69" fmla="*/ 3881835 w 4357688"/>
              <a:gd name="connsiteY69" fmla="*/ 514676 h 514676"/>
              <a:gd name="connsiteX70" fmla="*/ 4357688 w 4357688"/>
              <a:gd name="connsiteY70" fmla="*/ 511058 h 514676"/>
              <a:gd name="connsiteX0" fmla="*/ 0 w 4395788"/>
              <a:gd name="connsiteY0" fmla="*/ 2410 h 514676"/>
              <a:gd name="connsiteX1" fmla="*/ 117475 w 4395788"/>
              <a:gd name="connsiteY1" fmla="*/ 0 h 514676"/>
              <a:gd name="connsiteX2" fmla="*/ 117475 w 4395788"/>
              <a:gd name="connsiteY2" fmla="*/ 31750 h 514676"/>
              <a:gd name="connsiteX3" fmla="*/ 200025 w 4395788"/>
              <a:gd name="connsiteY3" fmla="*/ 31750 h 514676"/>
              <a:gd name="connsiteX4" fmla="*/ 200025 w 4395788"/>
              <a:gd name="connsiteY4" fmla="*/ 44450 h 514676"/>
              <a:gd name="connsiteX5" fmla="*/ 254000 w 4395788"/>
              <a:gd name="connsiteY5" fmla="*/ 44450 h 514676"/>
              <a:gd name="connsiteX6" fmla="*/ 254000 w 4395788"/>
              <a:gd name="connsiteY6" fmla="*/ 73025 h 514676"/>
              <a:gd name="connsiteX7" fmla="*/ 339725 w 4395788"/>
              <a:gd name="connsiteY7" fmla="*/ 73025 h 514676"/>
              <a:gd name="connsiteX8" fmla="*/ 339725 w 4395788"/>
              <a:gd name="connsiteY8" fmla="*/ 92075 h 514676"/>
              <a:gd name="connsiteX9" fmla="*/ 431800 w 4395788"/>
              <a:gd name="connsiteY9" fmla="*/ 92075 h 514676"/>
              <a:gd name="connsiteX10" fmla="*/ 431800 w 4395788"/>
              <a:gd name="connsiteY10" fmla="*/ 114300 h 514676"/>
              <a:gd name="connsiteX11" fmla="*/ 501650 w 4395788"/>
              <a:gd name="connsiteY11" fmla="*/ 114300 h 514676"/>
              <a:gd name="connsiteX12" fmla="*/ 501650 w 4395788"/>
              <a:gd name="connsiteY12" fmla="*/ 120650 h 514676"/>
              <a:gd name="connsiteX13" fmla="*/ 587375 w 4395788"/>
              <a:gd name="connsiteY13" fmla="*/ 120650 h 514676"/>
              <a:gd name="connsiteX14" fmla="*/ 587375 w 4395788"/>
              <a:gd name="connsiteY14" fmla="*/ 130175 h 514676"/>
              <a:gd name="connsiteX15" fmla="*/ 647700 w 4395788"/>
              <a:gd name="connsiteY15" fmla="*/ 130175 h 514676"/>
              <a:gd name="connsiteX16" fmla="*/ 647700 w 4395788"/>
              <a:gd name="connsiteY16" fmla="*/ 152400 h 514676"/>
              <a:gd name="connsiteX17" fmla="*/ 746125 w 4395788"/>
              <a:gd name="connsiteY17" fmla="*/ 152400 h 514676"/>
              <a:gd name="connsiteX18" fmla="*/ 746125 w 4395788"/>
              <a:gd name="connsiteY18" fmla="*/ 171450 h 514676"/>
              <a:gd name="connsiteX19" fmla="*/ 784225 w 4395788"/>
              <a:gd name="connsiteY19" fmla="*/ 171450 h 514676"/>
              <a:gd name="connsiteX20" fmla="*/ 784225 w 4395788"/>
              <a:gd name="connsiteY20" fmla="*/ 184150 h 514676"/>
              <a:gd name="connsiteX21" fmla="*/ 857250 w 4395788"/>
              <a:gd name="connsiteY21" fmla="*/ 184150 h 514676"/>
              <a:gd name="connsiteX22" fmla="*/ 857250 w 4395788"/>
              <a:gd name="connsiteY22" fmla="*/ 193675 h 514676"/>
              <a:gd name="connsiteX23" fmla="*/ 936625 w 4395788"/>
              <a:gd name="connsiteY23" fmla="*/ 193675 h 514676"/>
              <a:gd name="connsiteX24" fmla="*/ 936625 w 4395788"/>
              <a:gd name="connsiteY24" fmla="*/ 200025 h 514676"/>
              <a:gd name="connsiteX25" fmla="*/ 1000125 w 4395788"/>
              <a:gd name="connsiteY25" fmla="*/ 200025 h 514676"/>
              <a:gd name="connsiteX26" fmla="*/ 1000125 w 4395788"/>
              <a:gd name="connsiteY26" fmla="*/ 215900 h 514676"/>
              <a:gd name="connsiteX27" fmla="*/ 1041400 w 4395788"/>
              <a:gd name="connsiteY27" fmla="*/ 215900 h 514676"/>
              <a:gd name="connsiteX28" fmla="*/ 1041400 w 4395788"/>
              <a:gd name="connsiteY28" fmla="*/ 228600 h 514676"/>
              <a:gd name="connsiteX29" fmla="*/ 1139825 w 4395788"/>
              <a:gd name="connsiteY29" fmla="*/ 228600 h 514676"/>
              <a:gd name="connsiteX30" fmla="*/ 1139825 w 4395788"/>
              <a:gd name="connsiteY30" fmla="*/ 228600 h 514676"/>
              <a:gd name="connsiteX31" fmla="*/ 1149350 w 4395788"/>
              <a:gd name="connsiteY31" fmla="*/ 238125 h 514676"/>
              <a:gd name="connsiteX32" fmla="*/ 1206500 w 4395788"/>
              <a:gd name="connsiteY32" fmla="*/ 238125 h 514676"/>
              <a:gd name="connsiteX33" fmla="*/ 1206500 w 4395788"/>
              <a:gd name="connsiteY33" fmla="*/ 263525 h 514676"/>
              <a:gd name="connsiteX34" fmla="*/ 1231900 w 4395788"/>
              <a:gd name="connsiteY34" fmla="*/ 263525 h 514676"/>
              <a:gd name="connsiteX35" fmla="*/ 1231900 w 4395788"/>
              <a:gd name="connsiteY35" fmla="*/ 276225 h 514676"/>
              <a:gd name="connsiteX36" fmla="*/ 1285875 w 4395788"/>
              <a:gd name="connsiteY36" fmla="*/ 276225 h 514676"/>
              <a:gd name="connsiteX37" fmla="*/ 1285875 w 4395788"/>
              <a:gd name="connsiteY37" fmla="*/ 285750 h 514676"/>
              <a:gd name="connsiteX38" fmla="*/ 1327150 w 4395788"/>
              <a:gd name="connsiteY38" fmla="*/ 285750 h 514676"/>
              <a:gd name="connsiteX39" fmla="*/ 1327150 w 4395788"/>
              <a:gd name="connsiteY39" fmla="*/ 285750 h 514676"/>
              <a:gd name="connsiteX40" fmla="*/ 1412875 w 4395788"/>
              <a:gd name="connsiteY40" fmla="*/ 285750 h 514676"/>
              <a:gd name="connsiteX41" fmla="*/ 1412875 w 4395788"/>
              <a:gd name="connsiteY41" fmla="*/ 311150 h 514676"/>
              <a:gd name="connsiteX42" fmla="*/ 1514475 w 4395788"/>
              <a:gd name="connsiteY42" fmla="*/ 311150 h 514676"/>
              <a:gd name="connsiteX43" fmla="*/ 1514475 w 4395788"/>
              <a:gd name="connsiteY43" fmla="*/ 323850 h 514676"/>
              <a:gd name="connsiteX44" fmla="*/ 1612900 w 4395788"/>
              <a:gd name="connsiteY44" fmla="*/ 323850 h 514676"/>
              <a:gd name="connsiteX45" fmla="*/ 1612900 w 4395788"/>
              <a:gd name="connsiteY45" fmla="*/ 339725 h 514676"/>
              <a:gd name="connsiteX46" fmla="*/ 1831975 w 4395788"/>
              <a:gd name="connsiteY46" fmla="*/ 339725 h 514676"/>
              <a:gd name="connsiteX47" fmla="*/ 1831975 w 4395788"/>
              <a:gd name="connsiteY47" fmla="*/ 349250 h 514676"/>
              <a:gd name="connsiteX48" fmla="*/ 1914525 w 4395788"/>
              <a:gd name="connsiteY48" fmla="*/ 349250 h 514676"/>
              <a:gd name="connsiteX49" fmla="*/ 1914525 w 4395788"/>
              <a:gd name="connsiteY49" fmla="*/ 361950 h 514676"/>
              <a:gd name="connsiteX50" fmla="*/ 2060575 w 4395788"/>
              <a:gd name="connsiteY50" fmla="*/ 361950 h 514676"/>
              <a:gd name="connsiteX51" fmla="*/ 2060575 w 4395788"/>
              <a:gd name="connsiteY51" fmla="*/ 384175 h 514676"/>
              <a:gd name="connsiteX52" fmla="*/ 2298700 w 4395788"/>
              <a:gd name="connsiteY52" fmla="*/ 384175 h 514676"/>
              <a:gd name="connsiteX53" fmla="*/ 2298700 w 4395788"/>
              <a:gd name="connsiteY53" fmla="*/ 396875 h 514676"/>
              <a:gd name="connsiteX54" fmla="*/ 2632075 w 4395788"/>
              <a:gd name="connsiteY54" fmla="*/ 396875 h 514676"/>
              <a:gd name="connsiteX55" fmla="*/ 2632075 w 4395788"/>
              <a:gd name="connsiteY55" fmla="*/ 406400 h 514676"/>
              <a:gd name="connsiteX56" fmla="*/ 2778125 w 4395788"/>
              <a:gd name="connsiteY56" fmla="*/ 406400 h 514676"/>
              <a:gd name="connsiteX57" fmla="*/ 2778125 w 4395788"/>
              <a:gd name="connsiteY57" fmla="*/ 422275 h 514676"/>
              <a:gd name="connsiteX58" fmla="*/ 3006725 w 4395788"/>
              <a:gd name="connsiteY58" fmla="*/ 422275 h 514676"/>
              <a:gd name="connsiteX59" fmla="*/ 3006725 w 4395788"/>
              <a:gd name="connsiteY59" fmla="*/ 438150 h 514676"/>
              <a:gd name="connsiteX60" fmla="*/ 3511550 w 4395788"/>
              <a:gd name="connsiteY60" fmla="*/ 438150 h 514676"/>
              <a:gd name="connsiteX61" fmla="*/ 3511550 w 4395788"/>
              <a:gd name="connsiteY61" fmla="*/ 463550 h 514676"/>
              <a:gd name="connsiteX62" fmla="*/ 3651250 w 4395788"/>
              <a:gd name="connsiteY62" fmla="*/ 463550 h 514676"/>
              <a:gd name="connsiteX63" fmla="*/ 3651250 w 4395788"/>
              <a:gd name="connsiteY63" fmla="*/ 469900 h 514676"/>
              <a:gd name="connsiteX64" fmla="*/ 3752850 w 4395788"/>
              <a:gd name="connsiteY64" fmla="*/ 469900 h 514676"/>
              <a:gd name="connsiteX65" fmla="*/ 3752850 w 4395788"/>
              <a:gd name="connsiteY65" fmla="*/ 492125 h 514676"/>
              <a:gd name="connsiteX66" fmla="*/ 3844925 w 4395788"/>
              <a:gd name="connsiteY66" fmla="*/ 492125 h 514676"/>
              <a:gd name="connsiteX67" fmla="*/ 3844925 w 4395788"/>
              <a:gd name="connsiteY67" fmla="*/ 504825 h 514676"/>
              <a:gd name="connsiteX68" fmla="*/ 3914775 w 4395788"/>
              <a:gd name="connsiteY68" fmla="*/ 504825 h 514676"/>
              <a:gd name="connsiteX69" fmla="*/ 3919935 w 4395788"/>
              <a:gd name="connsiteY69" fmla="*/ 514676 h 514676"/>
              <a:gd name="connsiteX70" fmla="*/ 4395788 w 4395788"/>
              <a:gd name="connsiteY70" fmla="*/ 511058 h 5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395788" h="514676">
                <a:moveTo>
                  <a:pt x="0" y="2410"/>
                </a:moveTo>
                <a:lnTo>
                  <a:pt x="117475" y="0"/>
                </a:lnTo>
                <a:lnTo>
                  <a:pt x="117475" y="31750"/>
                </a:lnTo>
                <a:lnTo>
                  <a:pt x="200025" y="31750"/>
                </a:lnTo>
                <a:lnTo>
                  <a:pt x="200025" y="44450"/>
                </a:lnTo>
                <a:lnTo>
                  <a:pt x="254000" y="44450"/>
                </a:lnTo>
                <a:lnTo>
                  <a:pt x="254000" y="73025"/>
                </a:lnTo>
                <a:lnTo>
                  <a:pt x="339725" y="73025"/>
                </a:lnTo>
                <a:lnTo>
                  <a:pt x="339725" y="92075"/>
                </a:lnTo>
                <a:lnTo>
                  <a:pt x="431800" y="92075"/>
                </a:lnTo>
                <a:lnTo>
                  <a:pt x="431800" y="114300"/>
                </a:lnTo>
                <a:lnTo>
                  <a:pt x="501650" y="114300"/>
                </a:lnTo>
                <a:lnTo>
                  <a:pt x="501650" y="120650"/>
                </a:lnTo>
                <a:lnTo>
                  <a:pt x="587375" y="120650"/>
                </a:lnTo>
                <a:lnTo>
                  <a:pt x="587375" y="130175"/>
                </a:lnTo>
                <a:lnTo>
                  <a:pt x="647700" y="130175"/>
                </a:lnTo>
                <a:lnTo>
                  <a:pt x="647700" y="152400"/>
                </a:lnTo>
                <a:lnTo>
                  <a:pt x="746125" y="152400"/>
                </a:lnTo>
                <a:lnTo>
                  <a:pt x="746125" y="171450"/>
                </a:lnTo>
                <a:lnTo>
                  <a:pt x="784225" y="171450"/>
                </a:lnTo>
                <a:lnTo>
                  <a:pt x="784225" y="184150"/>
                </a:lnTo>
                <a:lnTo>
                  <a:pt x="857250" y="184150"/>
                </a:lnTo>
                <a:lnTo>
                  <a:pt x="857250" y="193675"/>
                </a:lnTo>
                <a:lnTo>
                  <a:pt x="936625" y="193675"/>
                </a:lnTo>
                <a:lnTo>
                  <a:pt x="936625" y="200025"/>
                </a:lnTo>
                <a:lnTo>
                  <a:pt x="1000125" y="200025"/>
                </a:lnTo>
                <a:lnTo>
                  <a:pt x="1000125" y="215900"/>
                </a:lnTo>
                <a:lnTo>
                  <a:pt x="1041400" y="215900"/>
                </a:lnTo>
                <a:lnTo>
                  <a:pt x="1041400" y="228600"/>
                </a:lnTo>
                <a:lnTo>
                  <a:pt x="1139825" y="228600"/>
                </a:lnTo>
                <a:lnTo>
                  <a:pt x="1139825" y="228600"/>
                </a:lnTo>
                <a:lnTo>
                  <a:pt x="1149350" y="238125"/>
                </a:lnTo>
                <a:lnTo>
                  <a:pt x="1206500" y="238125"/>
                </a:lnTo>
                <a:lnTo>
                  <a:pt x="1206500" y="263525"/>
                </a:lnTo>
                <a:lnTo>
                  <a:pt x="1231900" y="263525"/>
                </a:lnTo>
                <a:lnTo>
                  <a:pt x="1231900" y="276225"/>
                </a:lnTo>
                <a:lnTo>
                  <a:pt x="1285875" y="276225"/>
                </a:lnTo>
                <a:lnTo>
                  <a:pt x="1285875" y="285750"/>
                </a:lnTo>
                <a:lnTo>
                  <a:pt x="1327150" y="285750"/>
                </a:lnTo>
                <a:lnTo>
                  <a:pt x="1327150" y="285750"/>
                </a:lnTo>
                <a:lnTo>
                  <a:pt x="1412875" y="285750"/>
                </a:lnTo>
                <a:lnTo>
                  <a:pt x="1412875" y="311150"/>
                </a:lnTo>
                <a:lnTo>
                  <a:pt x="1514475" y="311150"/>
                </a:lnTo>
                <a:lnTo>
                  <a:pt x="1514475" y="323850"/>
                </a:lnTo>
                <a:lnTo>
                  <a:pt x="1612900" y="323850"/>
                </a:lnTo>
                <a:lnTo>
                  <a:pt x="1612900" y="339725"/>
                </a:lnTo>
                <a:lnTo>
                  <a:pt x="1831975" y="339725"/>
                </a:lnTo>
                <a:lnTo>
                  <a:pt x="1831975" y="349250"/>
                </a:lnTo>
                <a:lnTo>
                  <a:pt x="1914525" y="349250"/>
                </a:lnTo>
                <a:lnTo>
                  <a:pt x="1914525" y="361950"/>
                </a:lnTo>
                <a:lnTo>
                  <a:pt x="2060575" y="361950"/>
                </a:lnTo>
                <a:lnTo>
                  <a:pt x="2060575" y="384175"/>
                </a:lnTo>
                <a:lnTo>
                  <a:pt x="2298700" y="384175"/>
                </a:lnTo>
                <a:lnTo>
                  <a:pt x="2298700" y="396875"/>
                </a:lnTo>
                <a:lnTo>
                  <a:pt x="2632075" y="396875"/>
                </a:lnTo>
                <a:lnTo>
                  <a:pt x="2632075" y="406400"/>
                </a:lnTo>
                <a:lnTo>
                  <a:pt x="2778125" y="406400"/>
                </a:lnTo>
                <a:lnTo>
                  <a:pt x="2778125" y="422275"/>
                </a:lnTo>
                <a:lnTo>
                  <a:pt x="3006725" y="422275"/>
                </a:lnTo>
                <a:lnTo>
                  <a:pt x="3006725" y="438150"/>
                </a:lnTo>
                <a:lnTo>
                  <a:pt x="3511550" y="438150"/>
                </a:lnTo>
                <a:lnTo>
                  <a:pt x="3511550" y="463550"/>
                </a:lnTo>
                <a:lnTo>
                  <a:pt x="3651250" y="463550"/>
                </a:lnTo>
                <a:lnTo>
                  <a:pt x="3651250" y="469900"/>
                </a:lnTo>
                <a:lnTo>
                  <a:pt x="3752850" y="469900"/>
                </a:lnTo>
                <a:lnTo>
                  <a:pt x="3752850" y="492125"/>
                </a:lnTo>
                <a:lnTo>
                  <a:pt x="3844925" y="492125"/>
                </a:lnTo>
                <a:lnTo>
                  <a:pt x="3844925" y="504825"/>
                </a:lnTo>
                <a:lnTo>
                  <a:pt x="3914775" y="504825"/>
                </a:lnTo>
                <a:cubicBezTo>
                  <a:pt x="3937992" y="504860"/>
                  <a:pt x="3894733" y="485644"/>
                  <a:pt x="3919935" y="514676"/>
                </a:cubicBezTo>
                <a:lnTo>
                  <a:pt x="4395788" y="511058"/>
                </a:lnTo>
              </a:path>
            </a:pathLst>
          </a:custGeom>
          <a:noFill/>
          <a:ln w="25400" cap="flat" cmpd="sng" algn="ctr">
            <a:solidFill>
              <a:srgbClr val="FDB61B"/>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298" name="TextBox 297">
            <a:extLst>
              <a:ext uri="{FF2B5EF4-FFF2-40B4-BE49-F238E27FC236}">
                <a16:creationId xmlns:a16="http://schemas.microsoft.com/office/drawing/2014/main" id="{C2E0C7AB-1626-4DD0-B668-581868560CA8}"/>
              </a:ext>
            </a:extLst>
          </p:cNvPr>
          <p:cNvSpPr txBox="1"/>
          <p:nvPr/>
        </p:nvSpPr>
        <p:spPr>
          <a:xfrm>
            <a:off x="1111909" y="1619768"/>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97.9%</a:t>
            </a:r>
          </a:p>
        </p:txBody>
      </p:sp>
      <p:sp>
        <p:nvSpPr>
          <p:cNvPr id="299" name="TextBox 298">
            <a:extLst>
              <a:ext uri="{FF2B5EF4-FFF2-40B4-BE49-F238E27FC236}">
                <a16:creationId xmlns:a16="http://schemas.microsoft.com/office/drawing/2014/main" id="{5B28C7EE-6223-4158-B5BD-00D2D4FD067D}"/>
              </a:ext>
            </a:extLst>
          </p:cNvPr>
          <p:cNvSpPr txBox="1"/>
          <p:nvPr/>
        </p:nvSpPr>
        <p:spPr>
          <a:xfrm>
            <a:off x="1111909" y="1894290"/>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95.5%</a:t>
            </a:r>
          </a:p>
        </p:txBody>
      </p:sp>
      <p:sp>
        <p:nvSpPr>
          <p:cNvPr id="300" name="TextBox 299">
            <a:extLst>
              <a:ext uri="{FF2B5EF4-FFF2-40B4-BE49-F238E27FC236}">
                <a16:creationId xmlns:a16="http://schemas.microsoft.com/office/drawing/2014/main" id="{42A61287-2178-44AE-8059-324F8F83CA92}"/>
              </a:ext>
            </a:extLst>
          </p:cNvPr>
          <p:cNvSpPr txBox="1"/>
          <p:nvPr/>
        </p:nvSpPr>
        <p:spPr>
          <a:xfrm>
            <a:off x="1180954" y="2035871"/>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2.4%</a:t>
            </a:r>
          </a:p>
        </p:txBody>
      </p:sp>
      <p:sp>
        <p:nvSpPr>
          <p:cNvPr id="301" name="TextBox 300">
            <a:extLst>
              <a:ext uri="{FF2B5EF4-FFF2-40B4-BE49-F238E27FC236}">
                <a16:creationId xmlns:a16="http://schemas.microsoft.com/office/drawing/2014/main" id="{564070CB-72AC-4C4D-B29F-A049ADE1DBFA}"/>
              </a:ext>
            </a:extLst>
          </p:cNvPr>
          <p:cNvSpPr txBox="1"/>
          <p:nvPr/>
        </p:nvSpPr>
        <p:spPr>
          <a:xfrm>
            <a:off x="1765516" y="1726925"/>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94.3%</a:t>
            </a:r>
          </a:p>
        </p:txBody>
      </p:sp>
      <p:sp>
        <p:nvSpPr>
          <p:cNvPr id="302" name="TextBox 301">
            <a:extLst>
              <a:ext uri="{FF2B5EF4-FFF2-40B4-BE49-F238E27FC236}">
                <a16:creationId xmlns:a16="http://schemas.microsoft.com/office/drawing/2014/main" id="{1D698AD6-C038-4375-959F-8D6E3C750BD7}"/>
              </a:ext>
            </a:extLst>
          </p:cNvPr>
          <p:cNvSpPr txBox="1"/>
          <p:nvPr/>
        </p:nvSpPr>
        <p:spPr>
          <a:xfrm>
            <a:off x="1765516" y="2001446"/>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91.7%</a:t>
            </a:r>
          </a:p>
        </p:txBody>
      </p:sp>
      <p:sp>
        <p:nvSpPr>
          <p:cNvPr id="303" name="TextBox 302">
            <a:extLst>
              <a:ext uri="{FF2B5EF4-FFF2-40B4-BE49-F238E27FC236}">
                <a16:creationId xmlns:a16="http://schemas.microsoft.com/office/drawing/2014/main" id="{1F1C0835-0621-45BB-8688-A717B910AEB2}"/>
              </a:ext>
            </a:extLst>
          </p:cNvPr>
          <p:cNvSpPr txBox="1"/>
          <p:nvPr/>
        </p:nvSpPr>
        <p:spPr>
          <a:xfrm>
            <a:off x="1834561" y="2143028"/>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2.6%</a:t>
            </a:r>
          </a:p>
        </p:txBody>
      </p:sp>
      <p:sp>
        <p:nvSpPr>
          <p:cNvPr id="304" name="TextBox 303">
            <a:extLst>
              <a:ext uri="{FF2B5EF4-FFF2-40B4-BE49-F238E27FC236}">
                <a16:creationId xmlns:a16="http://schemas.microsoft.com/office/drawing/2014/main" id="{8F0D1E6B-7644-43DA-A070-C834439D0C7A}"/>
              </a:ext>
            </a:extLst>
          </p:cNvPr>
          <p:cNvSpPr txBox="1"/>
          <p:nvPr/>
        </p:nvSpPr>
        <p:spPr>
          <a:xfrm>
            <a:off x="2404912" y="1827820"/>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92.2%</a:t>
            </a:r>
          </a:p>
        </p:txBody>
      </p:sp>
      <p:sp>
        <p:nvSpPr>
          <p:cNvPr id="305" name="TextBox 304">
            <a:extLst>
              <a:ext uri="{FF2B5EF4-FFF2-40B4-BE49-F238E27FC236}">
                <a16:creationId xmlns:a16="http://schemas.microsoft.com/office/drawing/2014/main" id="{84BAC93C-118F-449F-BF29-2396288E7D0D}"/>
              </a:ext>
            </a:extLst>
          </p:cNvPr>
          <p:cNvSpPr txBox="1"/>
          <p:nvPr/>
        </p:nvSpPr>
        <p:spPr>
          <a:xfrm>
            <a:off x="2424617" y="2055952"/>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90.2%</a:t>
            </a:r>
          </a:p>
        </p:txBody>
      </p:sp>
      <p:sp>
        <p:nvSpPr>
          <p:cNvPr id="306" name="TextBox 305">
            <a:extLst>
              <a:ext uri="{FF2B5EF4-FFF2-40B4-BE49-F238E27FC236}">
                <a16:creationId xmlns:a16="http://schemas.microsoft.com/office/drawing/2014/main" id="{5C01104F-15F3-487F-B6EA-4013F6B019A1}"/>
              </a:ext>
            </a:extLst>
          </p:cNvPr>
          <p:cNvSpPr txBox="1"/>
          <p:nvPr/>
        </p:nvSpPr>
        <p:spPr>
          <a:xfrm>
            <a:off x="2473958" y="2211517"/>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2.0%</a:t>
            </a:r>
          </a:p>
        </p:txBody>
      </p:sp>
      <p:sp>
        <p:nvSpPr>
          <p:cNvPr id="307" name="TextBox 306">
            <a:extLst>
              <a:ext uri="{FF2B5EF4-FFF2-40B4-BE49-F238E27FC236}">
                <a16:creationId xmlns:a16="http://schemas.microsoft.com/office/drawing/2014/main" id="{5F4FE91D-FB7E-4A79-9C18-DE195D798953}"/>
              </a:ext>
            </a:extLst>
          </p:cNvPr>
          <p:cNvSpPr txBox="1"/>
          <p:nvPr/>
        </p:nvSpPr>
        <p:spPr>
          <a:xfrm>
            <a:off x="3064014" y="1860934"/>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91.2%</a:t>
            </a:r>
          </a:p>
        </p:txBody>
      </p:sp>
      <p:sp>
        <p:nvSpPr>
          <p:cNvPr id="308" name="TextBox 307">
            <a:extLst>
              <a:ext uri="{FF2B5EF4-FFF2-40B4-BE49-F238E27FC236}">
                <a16:creationId xmlns:a16="http://schemas.microsoft.com/office/drawing/2014/main" id="{4B91DE20-A18E-41CC-957D-B836345CA8E0}"/>
              </a:ext>
            </a:extLst>
          </p:cNvPr>
          <p:cNvSpPr txBox="1"/>
          <p:nvPr/>
        </p:nvSpPr>
        <p:spPr>
          <a:xfrm>
            <a:off x="3083719" y="2089066"/>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89.1%</a:t>
            </a:r>
          </a:p>
        </p:txBody>
      </p:sp>
      <p:sp>
        <p:nvSpPr>
          <p:cNvPr id="309" name="TextBox 308">
            <a:extLst>
              <a:ext uri="{FF2B5EF4-FFF2-40B4-BE49-F238E27FC236}">
                <a16:creationId xmlns:a16="http://schemas.microsoft.com/office/drawing/2014/main" id="{5BFD8E27-6976-46DA-901F-8B16370D161D}"/>
              </a:ext>
            </a:extLst>
          </p:cNvPr>
          <p:cNvSpPr txBox="1"/>
          <p:nvPr/>
        </p:nvSpPr>
        <p:spPr>
          <a:xfrm>
            <a:off x="3133059" y="2244631"/>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2.1%</a:t>
            </a:r>
          </a:p>
        </p:txBody>
      </p:sp>
      <p:sp>
        <p:nvSpPr>
          <p:cNvPr id="310" name="TextBox 309">
            <a:extLst>
              <a:ext uri="{FF2B5EF4-FFF2-40B4-BE49-F238E27FC236}">
                <a16:creationId xmlns:a16="http://schemas.microsoft.com/office/drawing/2014/main" id="{13A25A7B-06CB-4062-AC36-0A7E0DBD2F22}"/>
              </a:ext>
            </a:extLst>
          </p:cNvPr>
          <p:cNvSpPr txBox="1"/>
          <p:nvPr/>
        </p:nvSpPr>
        <p:spPr>
          <a:xfrm>
            <a:off x="3719896" y="1892758"/>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90.2%</a:t>
            </a:r>
          </a:p>
        </p:txBody>
      </p:sp>
      <p:sp>
        <p:nvSpPr>
          <p:cNvPr id="311" name="TextBox 310">
            <a:extLst>
              <a:ext uri="{FF2B5EF4-FFF2-40B4-BE49-F238E27FC236}">
                <a16:creationId xmlns:a16="http://schemas.microsoft.com/office/drawing/2014/main" id="{7EC3B3E0-FC2D-4B79-94F6-F9F8890200BE}"/>
              </a:ext>
            </a:extLst>
          </p:cNvPr>
          <p:cNvSpPr txBox="1"/>
          <p:nvPr/>
        </p:nvSpPr>
        <p:spPr>
          <a:xfrm>
            <a:off x="3739600" y="2146325"/>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87.7%</a:t>
            </a:r>
          </a:p>
        </p:txBody>
      </p:sp>
      <p:sp>
        <p:nvSpPr>
          <p:cNvPr id="312" name="TextBox 311">
            <a:extLst>
              <a:ext uri="{FF2B5EF4-FFF2-40B4-BE49-F238E27FC236}">
                <a16:creationId xmlns:a16="http://schemas.microsoft.com/office/drawing/2014/main" id="{B79C0504-599F-4C17-8512-4CF19907D70E}"/>
              </a:ext>
            </a:extLst>
          </p:cNvPr>
          <p:cNvSpPr txBox="1"/>
          <p:nvPr/>
        </p:nvSpPr>
        <p:spPr>
          <a:xfrm>
            <a:off x="1644391" y="3210569"/>
            <a:ext cx="1577399" cy="253916"/>
          </a:xfrm>
          <a:prstGeom prst="rect">
            <a:avLst/>
          </a:prstGeom>
          <a:noFill/>
        </p:spPr>
        <p:txBody>
          <a:bodyPr wrap="square" lIns="0" tIns="0" rIns="0" bIns="0" rtlCol="0">
            <a:spAutoFit/>
          </a:bodyPr>
          <a:lstStyle/>
          <a:p>
            <a:r>
              <a:rPr lang="en-US" sz="825" dirty="0">
                <a:solidFill>
                  <a:prstClr val="black"/>
                </a:solidFill>
                <a:cs typeface="Arial" panose="020B0604020202020204" pitchFamily="34" charset="0"/>
              </a:rPr>
              <a:t>HR (95% CI)=0.73 </a:t>
            </a:r>
          </a:p>
          <a:p>
            <a:r>
              <a:rPr lang="en-US" sz="825" dirty="0">
                <a:solidFill>
                  <a:prstClr val="black"/>
                </a:solidFill>
                <a:cs typeface="Arial" panose="020B0604020202020204" pitchFamily="34" charset="0"/>
              </a:rPr>
              <a:t>(0.57-0.92   P-value = 0.0008)</a:t>
            </a:r>
          </a:p>
        </p:txBody>
      </p:sp>
      <p:graphicFrame>
        <p:nvGraphicFramePr>
          <p:cNvPr id="313" name="Table 84">
            <a:extLst>
              <a:ext uri="{FF2B5EF4-FFF2-40B4-BE49-F238E27FC236}">
                <a16:creationId xmlns:a16="http://schemas.microsoft.com/office/drawing/2014/main" id="{34E5D5BD-B3E6-4AF7-AE3E-0F85FE638667}"/>
              </a:ext>
            </a:extLst>
          </p:cNvPr>
          <p:cNvGraphicFramePr>
            <a:graphicFrameLocks noGrp="1"/>
          </p:cNvGraphicFramePr>
          <p:nvPr/>
        </p:nvGraphicFramePr>
        <p:xfrm>
          <a:off x="93925" y="3904116"/>
          <a:ext cx="4047810" cy="448002"/>
        </p:xfrm>
        <a:graphic>
          <a:graphicData uri="http://schemas.openxmlformats.org/drawingml/2006/table">
            <a:tbl>
              <a:tblPr firstRow="1" bandRow="1"/>
              <a:tblGrid>
                <a:gridCol w="521375">
                  <a:extLst>
                    <a:ext uri="{9D8B030D-6E8A-4147-A177-3AD203B41FA5}">
                      <a16:colId xmlns:a16="http://schemas.microsoft.com/office/drawing/2014/main" val="2870294629"/>
                    </a:ext>
                  </a:extLst>
                </a:gridCol>
                <a:gridCol w="320585">
                  <a:extLst>
                    <a:ext uri="{9D8B030D-6E8A-4147-A177-3AD203B41FA5}">
                      <a16:colId xmlns:a16="http://schemas.microsoft.com/office/drawing/2014/main" val="1228337938"/>
                    </a:ext>
                  </a:extLst>
                </a:gridCol>
                <a:gridCol w="320585">
                  <a:extLst>
                    <a:ext uri="{9D8B030D-6E8A-4147-A177-3AD203B41FA5}">
                      <a16:colId xmlns:a16="http://schemas.microsoft.com/office/drawing/2014/main" val="1681602784"/>
                    </a:ext>
                  </a:extLst>
                </a:gridCol>
                <a:gridCol w="320585">
                  <a:extLst>
                    <a:ext uri="{9D8B030D-6E8A-4147-A177-3AD203B41FA5}">
                      <a16:colId xmlns:a16="http://schemas.microsoft.com/office/drawing/2014/main" val="1936368660"/>
                    </a:ext>
                  </a:extLst>
                </a:gridCol>
                <a:gridCol w="320585">
                  <a:extLst>
                    <a:ext uri="{9D8B030D-6E8A-4147-A177-3AD203B41FA5}">
                      <a16:colId xmlns:a16="http://schemas.microsoft.com/office/drawing/2014/main" val="2568428809"/>
                    </a:ext>
                  </a:extLst>
                </a:gridCol>
                <a:gridCol w="320585">
                  <a:extLst>
                    <a:ext uri="{9D8B030D-6E8A-4147-A177-3AD203B41FA5}">
                      <a16:colId xmlns:a16="http://schemas.microsoft.com/office/drawing/2014/main" val="420145860"/>
                    </a:ext>
                  </a:extLst>
                </a:gridCol>
                <a:gridCol w="320585">
                  <a:extLst>
                    <a:ext uri="{9D8B030D-6E8A-4147-A177-3AD203B41FA5}">
                      <a16:colId xmlns:a16="http://schemas.microsoft.com/office/drawing/2014/main" val="1564825108"/>
                    </a:ext>
                  </a:extLst>
                </a:gridCol>
                <a:gridCol w="320585">
                  <a:extLst>
                    <a:ext uri="{9D8B030D-6E8A-4147-A177-3AD203B41FA5}">
                      <a16:colId xmlns:a16="http://schemas.microsoft.com/office/drawing/2014/main" val="628446700"/>
                    </a:ext>
                  </a:extLst>
                </a:gridCol>
                <a:gridCol w="320585">
                  <a:extLst>
                    <a:ext uri="{9D8B030D-6E8A-4147-A177-3AD203B41FA5}">
                      <a16:colId xmlns:a16="http://schemas.microsoft.com/office/drawing/2014/main" val="574452224"/>
                    </a:ext>
                  </a:extLst>
                </a:gridCol>
                <a:gridCol w="320585">
                  <a:extLst>
                    <a:ext uri="{9D8B030D-6E8A-4147-A177-3AD203B41FA5}">
                      <a16:colId xmlns:a16="http://schemas.microsoft.com/office/drawing/2014/main" val="1690540639"/>
                    </a:ext>
                  </a:extLst>
                </a:gridCol>
                <a:gridCol w="320585">
                  <a:extLst>
                    <a:ext uri="{9D8B030D-6E8A-4147-A177-3AD203B41FA5}">
                      <a16:colId xmlns:a16="http://schemas.microsoft.com/office/drawing/2014/main" val="3510812888"/>
                    </a:ext>
                  </a:extLst>
                </a:gridCol>
                <a:gridCol w="320585">
                  <a:extLst>
                    <a:ext uri="{9D8B030D-6E8A-4147-A177-3AD203B41FA5}">
                      <a16:colId xmlns:a16="http://schemas.microsoft.com/office/drawing/2014/main" val="1194911760"/>
                    </a:ext>
                  </a:extLst>
                </a:gridCol>
              </a:tblGrid>
              <a:tr h="12413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b="1" baseline="0" dirty="0">
                          <a:solidFill>
                            <a:schemeClr val="tx1">
                              <a:lumMod val="85000"/>
                              <a:lumOff val="15000"/>
                            </a:schemeClr>
                          </a:solidFill>
                          <a:latin typeface="Arial" panose="020B0604020202020204" pitchFamily="34" charset="0"/>
                          <a:cs typeface="Arial" panose="020B0604020202020204" pitchFamily="34" charset="0"/>
                        </a:rPr>
                        <a:t>No. at risk</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8972074"/>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Neratinib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1420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1316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1272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1225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1106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978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965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920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885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3039895"/>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Placebo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1354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1298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1248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991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978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958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690088"/>
                  </a:ext>
                </a:extLst>
              </a:tr>
            </a:tbl>
          </a:graphicData>
        </a:graphic>
      </p:graphicFrame>
      <p:sp>
        <p:nvSpPr>
          <p:cNvPr id="314" name="TextBox 313">
            <a:extLst>
              <a:ext uri="{FF2B5EF4-FFF2-40B4-BE49-F238E27FC236}">
                <a16:creationId xmlns:a16="http://schemas.microsoft.com/office/drawing/2014/main" id="{52067D15-D998-4921-BF58-6DEEE986BF11}"/>
              </a:ext>
            </a:extLst>
          </p:cNvPr>
          <p:cNvSpPr txBox="1"/>
          <p:nvPr/>
        </p:nvSpPr>
        <p:spPr>
          <a:xfrm rot="16200000">
            <a:off x="-308605" y="2495153"/>
            <a:ext cx="144430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Invasive disease-free survival (%)</a:t>
            </a:r>
          </a:p>
        </p:txBody>
      </p:sp>
      <p:sp>
        <p:nvSpPr>
          <p:cNvPr id="315" name="TextBox 314">
            <a:extLst>
              <a:ext uri="{FF2B5EF4-FFF2-40B4-BE49-F238E27FC236}">
                <a16:creationId xmlns:a16="http://schemas.microsoft.com/office/drawing/2014/main" id="{51370B66-7981-40AA-B8B2-04769F39AF60}"/>
              </a:ext>
            </a:extLst>
          </p:cNvPr>
          <p:cNvSpPr txBox="1"/>
          <p:nvPr/>
        </p:nvSpPr>
        <p:spPr>
          <a:xfrm>
            <a:off x="1718894" y="3743294"/>
            <a:ext cx="1240724"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Months after randomization</a:t>
            </a:r>
          </a:p>
        </p:txBody>
      </p:sp>
      <p:sp>
        <p:nvSpPr>
          <p:cNvPr id="320" name="Isosceles Triangle 319">
            <a:extLst>
              <a:ext uri="{FF2B5EF4-FFF2-40B4-BE49-F238E27FC236}">
                <a16:creationId xmlns:a16="http://schemas.microsoft.com/office/drawing/2014/main" id="{5AC5C5A1-150F-411C-9EC4-29EABD3DF831}"/>
              </a:ext>
            </a:extLst>
          </p:cNvPr>
          <p:cNvSpPr/>
          <p:nvPr/>
        </p:nvSpPr>
        <p:spPr>
          <a:xfrm>
            <a:off x="3060641" y="2281205"/>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321" name="Isosceles Triangle 320">
            <a:extLst>
              <a:ext uri="{FF2B5EF4-FFF2-40B4-BE49-F238E27FC236}">
                <a16:creationId xmlns:a16="http://schemas.microsoft.com/office/drawing/2014/main" id="{BEB078AB-3ADE-4676-A035-1790B3078A3B}"/>
              </a:ext>
            </a:extLst>
          </p:cNvPr>
          <p:cNvSpPr/>
          <p:nvPr/>
        </p:nvSpPr>
        <p:spPr>
          <a:xfrm>
            <a:off x="2408131" y="2242501"/>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322" name="Isosceles Triangle 321">
            <a:extLst>
              <a:ext uri="{FF2B5EF4-FFF2-40B4-BE49-F238E27FC236}">
                <a16:creationId xmlns:a16="http://schemas.microsoft.com/office/drawing/2014/main" id="{FE9AACBF-FB94-4ACF-90F1-6A4EE24694D9}"/>
              </a:ext>
            </a:extLst>
          </p:cNvPr>
          <p:cNvSpPr/>
          <p:nvPr/>
        </p:nvSpPr>
        <p:spPr>
          <a:xfrm>
            <a:off x="1765072" y="2173649"/>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323" name="Isosceles Triangle 322">
            <a:extLst>
              <a:ext uri="{FF2B5EF4-FFF2-40B4-BE49-F238E27FC236}">
                <a16:creationId xmlns:a16="http://schemas.microsoft.com/office/drawing/2014/main" id="{D537A200-3418-4188-B269-74E92F4748AF}"/>
              </a:ext>
            </a:extLst>
          </p:cNvPr>
          <p:cNvSpPr/>
          <p:nvPr/>
        </p:nvSpPr>
        <p:spPr>
          <a:xfrm>
            <a:off x="1111024" y="2066493"/>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324" name="Group 323">
            <a:extLst>
              <a:ext uri="{FF2B5EF4-FFF2-40B4-BE49-F238E27FC236}">
                <a16:creationId xmlns:a16="http://schemas.microsoft.com/office/drawing/2014/main" id="{9FB0228E-995A-408C-ABA2-0857168B2C87}"/>
              </a:ext>
            </a:extLst>
          </p:cNvPr>
          <p:cNvGrpSpPr/>
          <p:nvPr/>
        </p:nvGrpSpPr>
        <p:grpSpPr>
          <a:xfrm>
            <a:off x="3443043" y="3232442"/>
            <a:ext cx="537467" cy="230832"/>
            <a:chOff x="4694093" y="4214506"/>
            <a:chExt cx="716623" cy="307776"/>
          </a:xfrm>
        </p:grpSpPr>
        <p:sp>
          <p:nvSpPr>
            <p:cNvPr id="325" name="TextBox 324">
              <a:extLst>
                <a:ext uri="{FF2B5EF4-FFF2-40B4-BE49-F238E27FC236}">
                  <a16:creationId xmlns:a16="http://schemas.microsoft.com/office/drawing/2014/main" id="{04233D3A-4E10-4E42-B5A2-0B2396FF12D4}"/>
                </a:ext>
              </a:extLst>
            </p:cNvPr>
            <p:cNvSpPr txBox="1"/>
            <p:nvPr/>
          </p:nvSpPr>
          <p:spPr>
            <a:xfrm>
              <a:off x="4906304" y="4214506"/>
              <a:ext cx="504412" cy="307776"/>
            </a:xfrm>
            <a:prstGeom prst="rect">
              <a:avLst/>
            </a:prstGeom>
            <a:noFill/>
          </p:spPr>
          <p:txBody>
            <a:bodyPr wrap="none" lIns="0" tIns="0" rIns="0" bIns="0" rtlCol="0">
              <a:spAutoFit/>
            </a:bodyPr>
            <a:lstStyle/>
            <a:p>
              <a:pPr defTabSz="685800">
                <a:defRPr/>
              </a:pPr>
              <a:r>
                <a:rPr lang="en-US" sz="750" b="1" kern="0" dirty="0">
                  <a:solidFill>
                    <a:prstClr val="black"/>
                  </a:solidFill>
                  <a:cs typeface="Arial" panose="020B0604020202020204" pitchFamily="34" charset="0"/>
                </a:rPr>
                <a:t>Neratinib</a:t>
              </a:r>
            </a:p>
            <a:p>
              <a:pPr defTabSz="685800">
                <a:defRPr/>
              </a:pPr>
              <a:r>
                <a:rPr lang="en-US" sz="750" b="1" kern="0" dirty="0">
                  <a:solidFill>
                    <a:prstClr val="black"/>
                  </a:solidFill>
                  <a:cs typeface="Arial" panose="020B0604020202020204" pitchFamily="34" charset="0"/>
                </a:rPr>
                <a:t>Placebo</a:t>
              </a:r>
            </a:p>
          </p:txBody>
        </p:sp>
        <p:cxnSp>
          <p:nvCxnSpPr>
            <p:cNvPr id="326" name="Straight Connector 325">
              <a:extLst>
                <a:ext uri="{FF2B5EF4-FFF2-40B4-BE49-F238E27FC236}">
                  <a16:creationId xmlns:a16="http://schemas.microsoft.com/office/drawing/2014/main" id="{211036EA-0AFF-48A5-B05C-3EDA5D5056BE}"/>
                </a:ext>
              </a:extLst>
            </p:cNvPr>
            <p:cNvCxnSpPr/>
            <p:nvPr/>
          </p:nvCxnSpPr>
          <p:spPr>
            <a:xfrm>
              <a:off x="4694093" y="4297707"/>
              <a:ext cx="135082" cy="0"/>
            </a:xfrm>
            <a:prstGeom prst="line">
              <a:avLst/>
            </a:prstGeom>
            <a:noFill/>
            <a:ln w="25400" cap="flat" cmpd="sng" algn="ctr">
              <a:solidFill>
                <a:srgbClr val="0482BF"/>
              </a:solidFill>
              <a:prstDash val="solid"/>
              <a:miter lim="800000"/>
            </a:ln>
            <a:effectLst/>
          </p:spPr>
        </p:cxnSp>
        <p:cxnSp>
          <p:nvCxnSpPr>
            <p:cNvPr id="327" name="Straight Connector 326">
              <a:extLst>
                <a:ext uri="{FF2B5EF4-FFF2-40B4-BE49-F238E27FC236}">
                  <a16:creationId xmlns:a16="http://schemas.microsoft.com/office/drawing/2014/main" id="{29E03710-C7A5-4BD6-AE28-2EB70E65E0C4}"/>
                </a:ext>
              </a:extLst>
            </p:cNvPr>
            <p:cNvCxnSpPr/>
            <p:nvPr/>
          </p:nvCxnSpPr>
          <p:spPr>
            <a:xfrm>
              <a:off x="4694093" y="4438196"/>
              <a:ext cx="135082" cy="0"/>
            </a:xfrm>
            <a:prstGeom prst="line">
              <a:avLst/>
            </a:prstGeom>
            <a:noFill/>
            <a:ln w="25400" cap="flat" cmpd="sng" algn="ctr">
              <a:solidFill>
                <a:srgbClr val="FDB61B"/>
              </a:solidFill>
              <a:prstDash val="solid"/>
              <a:miter lim="800000"/>
            </a:ln>
            <a:effectLst/>
          </p:spPr>
        </p:cxnSp>
      </p:grpSp>
      <p:sp>
        <p:nvSpPr>
          <p:cNvPr id="328" name="Freeform: Shape 327">
            <a:extLst>
              <a:ext uri="{FF2B5EF4-FFF2-40B4-BE49-F238E27FC236}">
                <a16:creationId xmlns:a16="http://schemas.microsoft.com/office/drawing/2014/main" id="{29F626FB-B40A-45F3-82B0-4F4B3292952D}"/>
              </a:ext>
            </a:extLst>
          </p:cNvPr>
          <p:cNvSpPr/>
          <p:nvPr/>
        </p:nvSpPr>
        <p:spPr>
          <a:xfrm>
            <a:off x="706502" y="1750344"/>
            <a:ext cx="3303984" cy="289322"/>
          </a:xfrm>
          <a:custGeom>
            <a:avLst/>
            <a:gdLst>
              <a:gd name="connsiteX0" fmla="*/ 0 w 4405312"/>
              <a:gd name="connsiteY0" fmla="*/ 0 h 385763"/>
              <a:gd name="connsiteX1" fmla="*/ 142875 w 4405312"/>
              <a:gd name="connsiteY1" fmla="*/ 0 h 385763"/>
              <a:gd name="connsiteX2" fmla="*/ 142875 w 4405312"/>
              <a:gd name="connsiteY2" fmla="*/ 0 h 385763"/>
              <a:gd name="connsiteX3" fmla="*/ 214312 w 4405312"/>
              <a:gd name="connsiteY3" fmla="*/ 0 h 385763"/>
              <a:gd name="connsiteX4" fmla="*/ 214312 w 4405312"/>
              <a:gd name="connsiteY4" fmla="*/ 14288 h 385763"/>
              <a:gd name="connsiteX5" fmla="*/ 371475 w 4405312"/>
              <a:gd name="connsiteY5" fmla="*/ 14288 h 385763"/>
              <a:gd name="connsiteX6" fmla="*/ 371475 w 4405312"/>
              <a:gd name="connsiteY6" fmla="*/ 28575 h 385763"/>
              <a:gd name="connsiteX7" fmla="*/ 490537 w 4405312"/>
              <a:gd name="connsiteY7" fmla="*/ 28575 h 385763"/>
              <a:gd name="connsiteX8" fmla="*/ 490537 w 4405312"/>
              <a:gd name="connsiteY8" fmla="*/ 42863 h 385763"/>
              <a:gd name="connsiteX9" fmla="*/ 604837 w 4405312"/>
              <a:gd name="connsiteY9" fmla="*/ 42863 h 385763"/>
              <a:gd name="connsiteX10" fmla="*/ 604837 w 4405312"/>
              <a:gd name="connsiteY10" fmla="*/ 42863 h 385763"/>
              <a:gd name="connsiteX11" fmla="*/ 700087 w 4405312"/>
              <a:gd name="connsiteY11" fmla="*/ 42863 h 385763"/>
              <a:gd name="connsiteX12" fmla="*/ 700087 w 4405312"/>
              <a:gd name="connsiteY12" fmla="*/ 61913 h 385763"/>
              <a:gd name="connsiteX13" fmla="*/ 766762 w 4405312"/>
              <a:gd name="connsiteY13" fmla="*/ 61913 h 385763"/>
              <a:gd name="connsiteX14" fmla="*/ 766762 w 4405312"/>
              <a:gd name="connsiteY14" fmla="*/ 76200 h 385763"/>
              <a:gd name="connsiteX15" fmla="*/ 809625 w 4405312"/>
              <a:gd name="connsiteY15" fmla="*/ 76200 h 385763"/>
              <a:gd name="connsiteX16" fmla="*/ 809625 w 4405312"/>
              <a:gd name="connsiteY16" fmla="*/ 76200 h 385763"/>
              <a:gd name="connsiteX17" fmla="*/ 909637 w 4405312"/>
              <a:gd name="connsiteY17" fmla="*/ 76200 h 385763"/>
              <a:gd name="connsiteX18" fmla="*/ 909637 w 4405312"/>
              <a:gd name="connsiteY18" fmla="*/ 95250 h 385763"/>
              <a:gd name="connsiteX19" fmla="*/ 995362 w 4405312"/>
              <a:gd name="connsiteY19" fmla="*/ 95250 h 385763"/>
              <a:gd name="connsiteX20" fmla="*/ 995362 w 4405312"/>
              <a:gd name="connsiteY20" fmla="*/ 104775 h 385763"/>
              <a:gd name="connsiteX21" fmla="*/ 1095375 w 4405312"/>
              <a:gd name="connsiteY21" fmla="*/ 104775 h 385763"/>
              <a:gd name="connsiteX22" fmla="*/ 1100137 w 4405312"/>
              <a:gd name="connsiteY22" fmla="*/ 109537 h 385763"/>
              <a:gd name="connsiteX23" fmla="*/ 1143000 w 4405312"/>
              <a:gd name="connsiteY23" fmla="*/ 109537 h 385763"/>
              <a:gd name="connsiteX24" fmla="*/ 1143000 w 4405312"/>
              <a:gd name="connsiteY24" fmla="*/ 123825 h 385763"/>
              <a:gd name="connsiteX25" fmla="*/ 1204912 w 4405312"/>
              <a:gd name="connsiteY25" fmla="*/ 123825 h 385763"/>
              <a:gd name="connsiteX26" fmla="*/ 1204912 w 4405312"/>
              <a:gd name="connsiteY26" fmla="*/ 147638 h 385763"/>
              <a:gd name="connsiteX27" fmla="*/ 1314450 w 4405312"/>
              <a:gd name="connsiteY27" fmla="*/ 147638 h 385763"/>
              <a:gd name="connsiteX28" fmla="*/ 1319212 w 4405312"/>
              <a:gd name="connsiteY28" fmla="*/ 152400 h 385763"/>
              <a:gd name="connsiteX29" fmla="*/ 1381125 w 4405312"/>
              <a:gd name="connsiteY29" fmla="*/ 152400 h 385763"/>
              <a:gd name="connsiteX30" fmla="*/ 1381125 w 4405312"/>
              <a:gd name="connsiteY30" fmla="*/ 152400 h 385763"/>
              <a:gd name="connsiteX31" fmla="*/ 1443037 w 4405312"/>
              <a:gd name="connsiteY31" fmla="*/ 152400 h 385763"/>
              <a:gd name="connsiteX32" fmla="*/ 1443037 w 4405312"/>
              <a:gd name="connsiteY32" fmla="*/ 171450 h 385763"/>
              <a:gd name="connsiteX33" fmla="*/ 1547812 w 4405312"/>
              <a:gd name="connsiteY33" fmla="*/ 171450 h 385763"/>
              <a:gd name="connsiteX34" fmla="*/ 1547812 w 4405312"/>
              <a:gd name="connsiteY34" fmla="*/ 180975 h 385763"/>
              <a:gd name="connsiteX35" fmla="*/ 1624012 w 4405312"/>
              <a:gd name="connsiteY35" fmla="*/ 180975 h 385763"/>
              <a:gd name="connsiteX36" fmla="*/ 1624012 w 4405312"/>
              <a:gd name="connsiteY36" fmla="*/ 195263 h 385763"/>
              <a:gd name="connsiteX37" fmla="*/ 1690687 w 4405312"/>
              <a:gd name="connsiteY37" fmla="*/ 195263 h 385763"/>
              <a:gd name="connsiteX38" fmla="*/ 1690687 w 4405312"/>
              <a:gd name="connsiteY38" fmla="*/ 204788 h 385763"/>
              <a:gd name="connsiteX39" fmla="*/ 1714500 w 4405312"/>
              <a:gd name="connsiteY39" fmla="*/ 204788 h 385763"/>
              <a:gd name="connsiteX40" fmla="*/ 1714500 w 4405312"/>
              <a:gd name="connsiteY40" fmla="*/ 228600 h 385763"/>
              <a:gd name="connsiteX41" fmla="*/ 1776412 w 4405312"/>
              <a:gd name="connsiteY41" fmla="*/ 228600 h 385763"/>
              <a:gd name="connsiteX42" fmla="*/ 1776412 w 4405312"/>
              <a:gd name="connsiteY42" fmla="*/ 242888 h 385763"/>
              <a:gd name="connsiteX43" fmla="*/ 1852612 w 4405312"/>
              <a:gd name="connsiteY43" fmla="*/ 242888 h 385763"/>
              <a:gd name="connsiteX44" fmla="*/ 1852612 w 4405312"/>
              <a:gd name="connsiteY44" fmla="*/ 247650 h 385763"/>
              <a:gd name="connsiteX45" fmla="*/ 1881187 w 4405312"/>
              <a:gd name="connsiteY45" fmla="*/ 247650 h 385763"/>
              <a:gd name="connsiteX46" fmla="*/ 1881187 w 4405312"/>
              <a:gd name="connsiteY46" fmla="*/ 266700 h 385763"/>
              <a:gd name="connsiteX47" fmla="*/ 1962150 w 4405312"/>
              <a:gd name="connsiteY47" fmla="*/ 266700 h 385763"/>
              <a:gd name="connsiteX48" fmla="*/ 1962150 w 4405312"/>
              <a:gd name="connsiteY48" fmla="*/ 276225 h 385763"/>
              <a:gd name="connsiteX49" fmla="*/ 2019300 w 4405312"/>
              <a:gd name="connsiteY49" fmla="*/ 276225 h 385763"/>
              <a:gd name="connsiteX50" fmla="*/ 2019300 w 4405312"/>
              <a:gd name="connsiteY50" fmla="*/ 300038 h 385763"/>
              <a:gd name="connsiteX51" fmla="*/ 2262187 w 4405312"/>
              <a:gd name="connsiteY51" fmla="*/ 300038 h 385763"/>
              <a:gd name="connsiteX52" fmla="*/ 2262187 w 4405312"/>
              <a:gd name="connsiteY52" fmla="*/ 309563 h 385763"/>
              <a:gd name="connsiteX53" fmla="*/ 2357437 w 4405312"/>
              <a:gd name="connsiteY53" fmla="*/ 309563 h 385763"/>
              <a:gd name="connsiteX54" fmla="*/ 2362200 w 4405312"/>
              <a:gd name="connsiteY54" fmla="*/ 314326 h 385763"/>
              <a:gd name="connsiteX55" fmla="*/ 2781300 w 4405312"/>
              <a:gd name="connsiteY55" fmla="*/ 314326 h 385763"/>
              <a:gd name="connsiteX56" fmla="*/ 2781300 w 4405312"/>
              <a:gd name="connsiteY56" fmla="*/ 328613 h 385763"/>
              <a:gd name="connsiteX57" fmla="*/ 2995612 w 4405312"/>
              <a:gd name="connsiteY57" fmla="*/ 328613 h 385763"/>
              <a:gd name="connsiteX58" fmla="*/ 2995612 w 4405312"/>
              <a:gd name="connsiteY58" fmla="*/ 328613 h 385763"/>
              <a:gd name="connsiteX59" fmla="*/ 3109912 w 4405312"/>
              <a:gd name="connsiteY59" fmla="*/ 328613 h 385763"/>
              <a:gd name="connsiteX60" fmla="*/ 3109912 w 4405312"/>
              <a:gd name="connsiteY60" fmla="*/ 357188 h 385763"/>
              <a:gd name="connsiteX61" fmla="*/ 3267075 w 4405312"/>
              <a:gd name="connsiteY61" fmla="*/ 357188 h 385763"/>
              <a:gd name="connsiteX62" fmla="*/ 3267075 w 4405312"/>
              <a:gd name="connsiteY62" fmla="*/ 361950 h 385763"/>
              <a:gd name="connsiteX63" fmla="*/ 3776662 w 4405312"/>
              <a:gd name="connsiteY63" fmla="*/ 361950 h 385763"/>
              <a:gd name="connsiteX64" fmla="*/ 3781425 w 4405312"/>
              <a:gd name="connsiteY64" fmla="*/ 366713 h 385763"/>
              <a:gd name="connsiteX65" fmla="*/ 4000500 w 4405312"/>
              <a:gd name="connsiteY65" fmla="*/ 366713 h 385763"/>
              <a:gd name="connsiteX66" fmla="*/ 4000500 w 4405312"/>
              <a:gd name="connsiteY66" fmla="*/ 385763 h 385763"/>
              <a:gd name="connsiteX67" fmla="*/ 4405312 w 4405312"/>
              <a:gd name="connsiteY67" fmla="*/ 385763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405312" h="385763">
                <a:moveTo>
                  <a:pt x="0" y="0"/>
                </a:moveTo>
                <a:lnTo>
                  <a:pt x="142875" y="0"/>
                </a:lnTo>
                <a:lnTo>
                  <a:pt x="142875" y="0"/>
                </a:lnTo>
                <a:lnTo>
                  <a:pt x="214312" y="0"/>
                </a:lnTo>
                <a:lnTo>
                  <a:pt x="214312" y="14288"/>
                </a:lnTo>
                <a:lnTo>
                  <a:pt x="371475" y="14288"/>
                </a:lnTo>
                <a:lnTo>
                  <a:pt x="371475" y="28575"/>
                </a:lnTo>
                <a:lnTo>
                  <a:pt x="490537" y="28575"/>
                </a:lnTo>
                <a:lnTo>
                  <a:pt x="490537" y="42863"/>
                </a:lnTo>
                <a:lnTo>
                  <a:pt x="604837" y="42863"/>
                </a:lnTo>
                <a:lnTo>
                  <a:pt x="604837" y="42863"/>
                </a:lnTo>
                <a:lnTo>
                  <a:pt x="700087" y="42863"/>
                </a:lnTo>
                <a:lnTo>
                  <a:pt x="700087" y="61913"/>
                </a:lnTo>
                <a:lnTo>
                  <a:pt x="766762" y="61913"/>
                </a:lnTo>
                <a:lnTo>
                  <a:pt x="766762" y="76200"/>
                </a:lnTo>
                <a:lnTo>
                  <a:pt x="809625" y="76200"/>
                </a:lnTo>
                <a:lnTo>
                  <a:pt x="809625" y="76200"/>
                </a:lnTo>
                <a:lnTo>
                  <a:pt x="909637" y="76200"/>
                </a:lnTo>
                <a:lnTo>
                  <a:pt x="909637" y="95250"/>
                </a:lnTo>
                <a:lnTo>
                  <a:pt x="995362" y="95250"/>
                </a:lnTo>
                <a:lnTo>
                  <a:pt x="995362" y="104775"/>
                </a:lnTo>
                <a:lnTo>
                  <a:pt x="1095375" y="104775"/>
                </a:lnTo>
                <a:lnTo>
                  <a:pt x="1100137" y="109537"/>
                </a:lnTo>
                <a:lnTo>
                  <a:pt x="1143000" y="109537"/>
                </a:lnTo>
                <a:lnTo>
                  <a:pt x="1143000" y="123825"/>
                </a:lnTo>
                <a:lnTo>
                  <a:pt x="1204912" y="123825"/>
                </a:lnTo>
                <a:lnTo>
                  <a:pt x="1204912" y="147638"/>
                </a:lnTo>
                <a:lnTo>
                  <a:pt x="1314450" y="147638"/>
                </a:lnTo>
                <a:lnTo>
                  <a:pt x="1319212" y="152400"/>
                </a:lnTo>
                <a:lnTo>
                  <a:pt x="1381125" y="152400"/>
                </a:lnTo>
                <a:lnTo>
                  <a:pt x="1381125" y="152400"/>
                </a:lnTo>
                <a:lnTo>
                  <a:pt x="1443037" y="152400"/>
                </a:lnTo>
                <a:lnTo>
                  <a:pt x="1443037" y="171450"/>
                </a:lnTo>
                <a:lnTo>
                  <a:pt x="1547812" y="171450"/>
                </a:lnTo>
                <a:lnTo>
                  <a:pt x="1547812" y="180975"/>
                </a:lnTo>
                <a:lnTo>
                  <a:pt x="1624012" y="180975"/>
                </a:lnTo>
                <a:lnTo>
                  <a:pt x="1624012" y="195263"/>
                </a:lnTo>
                <a:lnTo>
                  <a:pt x="1690687" y="195263"/>
                </a:lnTo>
                <a:lnTo>
                  <a:pt x="1690687" y="204788"/>
                </a:lnTo>
                <a:lnTo>
                  <a:pt x="1714500" y="204788"/>
                </a:lnTo>
                <a:lnTo>
                  <a:pt x="1714500" y="228600"/>
                </a:lnTo>
                <a:lnTo>
                  <a:pt x="1776412" y="228600"/>
                </a:lnTo>
                <a:lnTo>
                  <a:pt x="1776412" y="242888"/>
                </a:lnTo>
                <a:lnTo>
                  <a:pt x="1852612" y="242888"/>
                </a:lnTo>
                <a:lnTo>
                  <a:pt x="1852612" y="247650"/>
                </a:lnTo>
                <a:lnTo>
                  <a:pt x="1881187" y="247650"/>
                </a:lnTo>
                <a:lnTo>
                  <a:pt x="1881187" y="266700"/>
                </a:lnTo>
                <a:lnTo>
                  <a:pt x="1962150" y="266700"/>
                </a:lnTo>
                <a:lnTo>
                  <a:pt x="1962150" y="276225"/>
                </a:lnTo>
                <a:lnTo>
                  <a:pt x="2019300" y="276225"/>
                </a:lnTo>
                <a:lnTo>
                  <a:pt x="2019300" y="300038"/>
                </a:lnTo>
                <a:lnTo>
                  <a:pt x="2262187" y="300038"/>
                </a:lnTo>
                <a:lnTo>
                  <a:pt x="2262187" y="309563"/>
                </a:lnTo>
                <a:lnTo>
                  <a:pt x="2357437" y="309563"/>
                </a:lnTo>
                <a:lnTo>
                  <a:pt x="2362200" y="314326"/>
                </a:lnTo>
                <a:lnTo>
                  <a:pt x="2781300" y="314326"/>
                </a:lnTo>
                <a:lnTo>
                  <a:pt x="2781300" y="328613"/>
                </a:lnTo>
                <a:lnTo>
                  <a:pt x="2995612" y="328613"/>
                </a:lnTo>
                <a:lnTo>
                  <a:pt x="2995612" y="328613"/>
                </a:lnTo>
                <a:lnTo>
                  <a:pt x="3109912" y="328613"/>
                </a:lnTo>
                <a:lnTo>
                  <a:pt x="3109912" y="357188"/>
                </a:lnTo>
                <a:lnTo>
                  <a:pt x="3267075" y="357188"/>
                </a:lnTo>
                <a:lnTo>
                  <a:pt x="3267075" y="361950"/>
                </a:lnTo>
                <a:lnTo>
                  <a:pt x="3776662" y="361950"/>
                </a:lnTo>
                <a:lnTo>
                  <a:pt x="3781425" y="366713"/>
                </a:lnTo>
                <a:lnTo>
                  <a:pt x="4000500" y="366713"/>
                </a:lnTo>
                <a:lnTo>
                  <a:pt x="4000500" y="385763"/>
                </a:lnTo>
                <a:lnTo>
                  <a:pt x="4405312" y="385763"/>
                </a:lnTo>
              </a:path>
            </a:pathLst>
          </a:custGeom>
          <a:noFill/>
          <a:ln w="25400" cap="flat" cmpd="sng" algn="ctr">
            <a:solidFill>
              <a:srgbClr val="0482BF"/>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390" name="Group 389">
            <a:extLst>
              <a:ext uri="{FF2B5EF4-FFF2-40B4-BE49-F238E27FC236}">
                <a16:creationId xmlns:a16="http://schemas.microsoft.com/office/drawing/2014/main" id="{76445814-4A1E-42DC-A2D2-E5A7D8DE4274}"/>
              </a:ext>
            </a:extLst>
          </p:cNvPr>
          <p:cNvGrpSpPr/>
          <p:nvPr/>
        </p:nvGrpSpPr>
        <p:grpSpPr>
          <a:xfrm>
            <a:off x="4761362" y="1689657"/>
            <a:ext cx="4064740" cy="2032619"/>
            <a:chOff x="6348484" y="2159448"/>
            <a:chExt cx="5419653" cy="2710158"/>
          </a:xfrm>
        </p:grpSpPr>
        <p:sp>
          <p:nvSpPr>
            <p:cNvPr id="391" name="TextBox 390">
              <a:extLst>
                <a:ext uri="{FF2B5EF4-FFF2-40B4-BE49-F238E27FC236}">
                  <a16:creationId xmlns:a16="http://schemas.microsoft.com/office/drawing/2014/main" id="{618E1F9C-A10C-4C31-ACB1-72837551858E}"/>
                </a:ext>
              </a:extLst>
            </p:cNvPr>
            <p:cNvSpPr txBox="1"/>
            <p:nvPr/>
          </p:nvSpPr>
          <p:spPr>
            <a:xfrm>
              <a:off x="6348484" y="2159448"/>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1.0</a:t>
              </a:r>
            </a:p>
          </p:txBody>
        </p:sp>
        <p:sp>
          <p:nvSpPr>
            <p:cNvPr id="392" name="TextBox 391">
              <a:extLst>
                <a:ext uri="{FF2B5EF4-FFF2-40B4-BE49-F238E27FC236}">
                  <a16:creationId xmlns:a16="http://schemas.microsoft.com/office/drawing/2014/main" id="{00282872-4161-4118-9533-F6F5A134BB7A}"/>
                </a:ext>
              </a:extLst>
            </p:cNvPr>
            <p:cNvSpPr txBox="1"/>
            <p:nvPr/>
          </p:nvSpPr>
          <p:spPr>
            <a:xfrm>
              <a:off x="6348484" y="2390429"/>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0.9</a:t>
              </a:r>
            </a:p>
          </p:txBody>
        </p:sp>
        <p:sp>
          <p:nvSpPr>
            <p:cNvPr id="393" name="TextBox 392">
              <a:extLst>
                <a:ext uri="{FF2B5EF4-FFF2-40B4-BE49-F238E27FC236}">
                  <a16:creationId xmlns:a16="http://schemas.microsoft.com/office/drawing/2014/main" id="{AF14FC95-5C33-42A3-A16D-C3F4FB9A3F32}"/>
                </a:ext>
              </a:extLst>
            </p:cNvPr>
            <p:cNvSpPr txBox="1"/>
            <p:nvPr/>
          </p:nvSpPr>
          <p:spPr>
            <a:xfrm>
              <a:off x="6348484" y="2630493"/>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0.8</a:t>
              </a:r>
            </a:p>
          </p:txBody>
        </p:sp>
        <p:sp>
          <p:nvSpPr>
            <p:cNvPr id="394" name="TextBox 393">
              <a:extLst>
                <a:ext uri="{FF2B5EF4-FFF2-40B4-BE49-F238E27FC236}">
                  <a16:creationId xmlns:a16="http://schemas.microsoft.com/office/drawing/2014/main" id="{6194F70B-B7A7-4770-91CD-5E051188BB46}"/>
                </a:ext>
              </a:extLst>
            </p:cNvPr>
            <p:cNvSpPr txBox="1"/>
            <p:nvPr/>
          </p:nvSpPr>
          <p:spPr>
            <a:xfrm>
              <a:off x="6348484" y="285595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0.7</a:t>
              </a:r>
            </a:p>
          </p:txBody>
        </p:sp>
        <p:sp>
          <p:nvSpPr>
            <p:cNvPr id="395" name="TextBox 394">
              <a:extLst>
                <a:ext uri="{FF2B5EF4-FFF2-40B4-BE49-F238E27FC236}">
                  <a16:creationId xmlns:a16="http://schemas.microsoft.com/office/drawing/2014/main" id="{DD2A4107-A81A-4C73-BD97-947CAB699D51}"/>
                </a:ext>
              </a:extLst>
            </p:cNvPr>
            <p:cNvSpPr txBox="1"/>
            <p:nvPr/>
          </p:nvSpPr>
          <p:spPr>
            <a:xfrm>
              <a:off x="6348484" y="309169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0.6</a:t>
              </a:r>
            </a:p>
          </p:txBody>
        </p:sp>
        <p:sp>
          <p:nvSpPr>
            <p:cNvPr id="396" name="TextBox 395">
              <a:extLst>
                <a:ext uri="{FF2B5EF4-FFF2-40B4-BE49-F238E27FC236}">
                  <a16:creationId xmlns:a16="http://schemas.microsoft.com/office/drawing/2014/main" id="{05FBAAF5-C470-46B8-8558-30E9F5877AC2}"/>
                </a:ext>
              </a:extLst>
            </p:cNvPr>
            <p:cNvSpPr txBox="1"/>
            <p:nvPr/>
          </p:nvSpPr>
          <p:spPr>
            <a:xfrm>
              <a:off x="6348484" y="333577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0.5</a:t>
              </a:r>
            </a:p>
          </p:txBody>
        </p:sp>
        <p:sp>
          <p:nvSpPr>
            <p:cNvPr id="397" name="TextBox 396">
              <a:extLst>
                <a:ext uri="{FF2B5EF4-FFF2-40B4-BE49-F238E27FC236}">
                  <a16:creationId xmlns:a16="http://schemas.microsoft.com/office/drawing/2014/main" id="{13A1AE66-B6D1-41FA-B5FE-351592282ABC}"/>
                </a:ext>
              </a:extLst>
            </p:cNvPr>
            <p:cNvSpPr txBox="1"/>
            <p:nvPr/>
          </p:nvSpPr>
          <p:spPr>
            <a:xfrm>
              <a:off x="6444665" y="4496642"/>
              <a:ext cx="6412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a:t>
              </a:r>
            </a:p>
          </p:txBody>
        </p:sp>
        <p:sp>
          <p:nvSpPr>
            <p:cNvPr id="398" name="TextBox 397">
              <a:extLst>
                <a:ext uri="{FF2B5EF4-FFF2-40B4-BE49-F238E27FC236}">
                  <a16:creationId xmlns:a16="http://schemas.microsoft.com/office/drawing/2014/main" id="{E1FBB455-BADF-4AE3-95B2-04320C885F13}"/>
                </a:ext>
              </a:extLst>
            </p:cNvPr>
            <p:cNvSpPr txBox="1"/>
            <p:nvPr/>
          </p:nvSpPr>
          <p:spPr>
            <a:xfrm>
              <a:off x="6704480"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0</a:t>
              </a:r>
            </a:p>
          </p:txBody>
        </p:sp>
        <p:sp>
          <p:nvSpPr>
            <p:cNvPr id="399" name="TextBox 398">
              <a:extLst>
                <a:ext uri="{FF2B5EF4-FFF2-40B4-BE49-F238E27FC236}">
                  <a16:creationId xmlns:a16="http://schemas.microsoft.com/office/drawing/2014/main" id="{18DF5A77-EE80-4975-956D-025AFD058DB3}"/>
                </a:ext>
              </a:extLst>
            </p:cNvPr>
            <p:cNvSpPr txBox="1"/>
            <p:nvPr/>
          </p:nvSpPr>
          <p:spPr>
            <a:xfrm>
              <a:off x="7179388"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a:t>
              </a:r>
            </a:p>
          </p:txBody>
        </p:sp>
        <p:sp>
          <p:nvSpPr>
            <p:cNvPr id="400" name="TextBox 399">
              <a:extLst>
                <a:ext uri="{FF2B5EF4-FFF2-40B4-BE49-F238E27FC236}">
                  <a16:creationId xmlns:a16="http://schemas.microsoft.com/office/drawing/2014/main" id="{B0359DCE-2EE9-4CD3-9ABA-0CE4C4190F68}"/>
                </a:ext>
              </a:extLst>
            </p:cNvPr>
            <p:cNvSpPr txBox="1"/>
            <p:nvPr/>
          </p:nvSpPr>
          <p:spPr>
            <a:xfrm>
              <a:off x="7635019" y="4715718"/>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2</a:t>
              </a:r>
            </a:p>
          </p:txBody>
        </p:sp>
        <p:sp>
          <p:nvSpPr>
            <p:cNvPr id="401" name="TextBox 400">
              <a:extLst>
                <a:ext uri="{FF2B5EF4-FFF2-40B4-BE49-F238E27FC236}">
                  <a16:creationId xmlns:a16="http://schemas.microsoft.com/office/drawing/2014/main" id="{092217A2-EADD-4A57-9B70-AC8F549F8C9E}"/>
                </a:ext>
              </a:extLst>
            </p:cNvPr>
            <p:cNvSpPr txBox="1"/>
            <p:nvPr/>
          </p:nvSpPr>
          <p:spPr>
            <a:xfrm>
              <a:off x="8104077"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a:t>
              </a:r>
            </a:p>
          </p:txBody>
        </p:sp>
        <p:sp>
          <p:nvSpPr>
            <p:cNvPr id="402" name="TextBox 401">
              <a:extLst>
                <a:ext uri="{FF2B5EF4-FFF2-40B4-BE49-F238E27FC236}">
                  <a16:creationId xmlns:a16="http://schemas.microsoft.com/office/drawing/2014/main" id="{36652B5A-384C-4CBA-B834-AEB284C512BC}"/>
                </a:ext>
              </a:extLst>
            </p:cNvPr>
            <p:cNvSpPr txBox="1"/>
            <p:nvPr/>
          </p:nvSpPr>
          <p:spPr>
            <a:xfrm>
              <a:off x="8574064"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a:t>
              </a:r>
            </a:p>
          </p:txBody>
        </p:sp>
        <p:sp>
          <p:nvSpPr>
            <p:cNvPr id="403" name="TextBox 402">
              <a:extLst>
                <a:ext uri="{FF2B5EF4-FFF2-40B4-BE49-F238E27FC236}">
                  <a16:creationId xmlns:a16="http://schemas.microsoft.com/office/drawing/2014/main" id="{5233FFC7-592C-4F18-AA2D-C284CA1338AF}"/>
                </a:ext>
              </a:extLst>
            </p:cNvPr>
            <p:cNvSpPr txBox="1"/>
            <p:nvPr/>
          </p:nvSpPr>
          <p:spPr>
            <a:xfrm>
              <a:off x="9506298"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 </a:t>
              </a:r>
            </a:p>
          </p:txBody>
        </p:sp>
        <p:sp>
          <p:nvSpPr>
            <p:cNvPr id="404" name="TextBox 403">
              <a:extLst>
                <a:ext uri="{FF2B5EF4-FFF2-40B4-BE49-F238E27FC236}">
                  <a16:creationId xmlns:a16="http://schemas.microsoft.com/office/drawing/2014/main" id="{EEEFFD60-E5D2-4639-8C22-564B173A685C}"/>
                </a:ext>
              </a:extLst>
            </p:cNvPr>
            <p:cNvSpPr txBox="1"/>
            <p:nvPr/>
          </p:nvSpPr>
          <p:spPr>
            <a:xfrm>
              <a:off x="9982150"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7 </a:t>
              </a:r>
            </a:p>
          </p:txBody>
        </p:sp>
        <p:sp>
          <p:nvSpPr>
            <p:cNvPr id="405" name="TextBox 404">
              <a:extLst>
                <a:ext uri="{FF2B5EF4-FFF2-40B4-BE49-F238E27FC236}">
                  <a16:creationId xmlns:a16="http://schemas.microsoft.com/office/drawing/2014/main" id="{6920F60B-049A-4795-BE3D-72B1687D2F97}"/>
                </a:ext>
              </a:extLst>
            </p:cNvPr>
            <p:cNvSpPr txBox="1"/>
            <p:nvPr/>
          </p:nvSpPr>
          <p:spPr>
            <a:xfrm>
              <a:off x="10449684"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8 </a:t>
              </a:r>
            </a:p>
          </p:txBody>
        </p:sp>
        <p:sp>
          <p:nvSpPr>
            <p:cNvPr id="406" name="TextBox 405">
              <a:extLst>
                <a:ext uri="{FF2B5EF4-FFF2-40B4-BE49-F238E27FC236}">
                  <a16:creationId xmlns:a16="http://schemas.microsoft.com/office/drawing/2014/main" id="{3848F9CC-3A0D-40BF-A783-0E28913F822F}"/>
                </a:ext>
              </a:extLst>
            </p:cNvPr>
            <p:cNvSpPr txBox="1"/>
            <p:nvPr/>
          </p:nvSpPr>
          <p:spPr>
            <a:xfrm>
              <a:off x="10909009"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9 </a:t>
              </a:r>
            </a:p>
          </p:txBody>
        </p:sp>
        <p:sp>
          <p:nvSpPr>
            <p:cNvPr id="407" name="TextBox 406">
              <a:extLst>
                <a:ext uri="{FF2B5EF4-FFF2-40B4-BE49-F238E27FC236}">
                  <a16:creationId xmlns:a16="http://schemas.microsoft.com/office/drawing/2014/main" id="{F6E64EA8-ECF0-4900-8600-6F3F44B14D97}"/>
                </a:ext>
              </a:extLst>
            </p:cNvPr>
            <p:cNvSpPr txBox="1"/>
            <p:nvPr/>
          </p:nvSpPr>
          <p:spPr>
            <a:xfrm>
              <a:off x="6348484" y="3567948"/>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0.4</a:t>
              </a:r>
            </a:p>
          </p:txBody>
        </p:sp>
        <p:sp>
          <p:nvSpPr>
            <p:cNvPr id="408" name="TextBox 407">
              <a:extLst>
                <a:ext uri="{FF2B5EF4-FFF2-40B4-BE49-F238E27FC236}">
                  <a16:creationId xmlns:a16="http://schemas.microsoft.com/office/drawing/2014/main" id="{17F3EC09-2185-49FD-BDDC-5F397E1EA30A}"/>
                </a:ext>
              </a:extLst>
            </p:cNvPr>
            <p:cNvSpPr txBox="1"/>
            <p:nvPr/>
          </p:nvSpPr>
          <p:spPr>
            <a:xfrm>
              <a:off x="6348484" y="3800122"/>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0.3</a:t>
              </a:r>
            </a:p>
          </p:txBody>
        </p:sp>
        <p:sp>
          <p:nvSpPr>
            <p:cNvPr id="409" name="TextBox 408">
              <a:extLst>
                <a:ext uri="{FF2B5EF4-FFF2-40B4-BE49-F238E27FC236}">
                  <a16:creationId xmlns:a16="http://schemas.microsoft.com/office/drawing/2014/main" id="{D3E66567-934F-4C23-8FBD-893CF68091BC}"/>
                </a:ext>
              </a:extLst>
            </p:cNvPr>
            <p:cNvSpPr txBox="1"/>
            <p:nvPr/>
          </p:nvSpPr>
          <p:spPr>
            <a:xfrm>
              <a:off x="6348484" y="4035076"/>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0.2</a:t>
              </a:r>
            </a:p>
          </p:txBody>
        </p:sp>
        <p:sp>
          <p:nvSpPr>
            <p:cNvPr id="410" name="TextBox 409">
              <a:extLst>
                <a:ext uri="{FF2B5EF4-FFF2-40B4-BE49-F238E27FC236}">
                  <a16:creationId xmlns:a16="http://schemas.microsoft.com/office/drawing/2014/main" id="{ECDF63C6-7194-4571-9E1E-BAA5A6575F76}"/>
                </a:ext>
              </a:extLst>
            </p:cNvPr>
            <p:cNvSpPr txBox="1"/>
            <p:nvPr/>
          </p:nvSpPr>
          <p:spPr>
            <a:xfrm>
              <a:off x="6348484" y="4274397"/>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0.1</a:t>
              </a:r>
            </a:p>
          </p:txBody>
        </p:sp>
        <p:sp>
          <p:nvSpPr>
            <p:cNvPr id="411" name="TextBox 410">
              <a:extLst>
                <a:ext uri="{FF2B5EF4-FFF2-40B4-BE49-F238E27FC236}">
                  <a16:creationId xmlns:a16="http://schemas.microsoft.com/office/drawing/2014/main" id="{954229C5-6EEE-4F4A-B538-3CCEAA3446BB}"/>
                </a:ext>
              </a:extLst>
            </p:cNvPr>
            <p:cNvSpPr txBox="1"/>
            <p:nvPr/>
          </p:nvSpPr>
          <p:spPr>
            <a:xfrm>
              <a:off x="9056012"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5 </a:t>
              </a:r>
            </a:p>
          </p:txBody>
        </p:sp>
        <p:grpSp>
          <p:nvGrpSpPr>
            <p:cNvPr id="412" name="Group 411">
              <a:extLst>
                <a:ext uri="{FF2B5EF4-FFF2-40B4-BE49-F238E27FC236}">
                  <a16:creationId xmlns:a16="http://schemas.microsoft.com/office/drawing/2014/main" id="{AB7BBB5F-6316-45D5-8A9F-E778C8C8C431}"/>
                </a:ext>
              </a:extLst>
            </p:cNvPr>
            <p:cNvGrpSpPr/>
            <p:nvPr/>
          </p:nvGrpSpPr>
          <p:grpSpPr>
            <a:xfrm>
              <a:off x="6525791" y="2232819"/>
              <a:ext cx="5242346" cy="2471738"/>
              <a:chOff x="6525791" y="2232819"/>
              <a:chExt cx="5242346" cy="2471738"/>
            </a:xfrm>
          </p:grpSpPr>
          <p:sp>
            <p:nvSpPr>
              <p:cNvPr id="414" name="Freeform: Shape 413">
                <a:extLst>
                  <a:ext uri="{FF2B5EF4-FFF2-40B4-BE49-F238E27FC236}">
                    <a16:creationId xmlns:a16="http://schemas.microsoft.com/office/drawing/2014/main" id="{A75F5B46-2180-49C9-BDA5-3154A555EE91}"/>
                  </a:ext>
                </a:extLst>
              </p:cNvPr>
              <p:cNvSpPr/>
              <p:nvPr/>
            </p:nvSpPr>
            <p:spPr>
              <a:xfrm>
                <a:off x="6593624" y="2232819"/>
                <a:ext cx="5174513" cy="2409825"/>
              </a:xfrm>
              <a:custGeom>
                <a:avLst/>
                <a:gdLst>
                  <a:gd name="connsiteX0" fmla="*/ 0 w 4391025"/>
                  <a:gd name="connsiteY0" fmla="*/ 0 h 2409825"/>
                  <a:gd name="connsiteX1" fmla="*/ 0 w 4391025"/>
                  <a:gd name="connsiteY1" fmla="*/ 2409825 h 2409825"/>
                  <a:gd name="connsiteX2" fmla="*/ 4391025 w 4391025"/>
                  <a:gd name="connsiteY2" fmla="*/ 2409825 h 2409825"/>
                </a:gdLst>
                <a:ahLst/>
                <a:cxnLst>
                  <a:cxn ang="0">
                    <a:pos x="connsiteX0" y="connsiteY0"/>
                  </a:cxn>
                  <a:cxn ang="0">
                    <a:pos x="connsiteX1" y="connsiteY1"/>
                  </a:cxn>
                  <a:cxn ang="0">
                    <a:pos x="connsiteX2" y="connsiteY2"/>
                  </a:cxn>
                </a:cxnLst>
                <a:rect l="l" t="t" r="r" b="b"/>
                <a:pathLst>
                  <a:path w="4391025" h="2409825">
                    <a:moveTo>
                      <a:pt x="0" y="0"/>
                    </a:moveTo>
                    <a:lnTo>
                      <a:pt x="0" y="2409825"/>
                    </a:lnTo>
                    <a:lnTo>
                      <a:pt x="4391025" y="2409825"/>
                    </a:lnTo>
                  </a:path>
                </a:pathLst>
              </a:custGeom>
              <a:noFill/>
              <a:ln w="12700" cap="flat" cmpd="sng" algn="ctr">
                <a:solidFill>
                  <a:sysClr val="windowText" lastClr="000000">
                    <a:lumMod val="85000"/>
                    <a:lumOff val="15000"/>
                  </a:sys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415" name="Group 414">
                <a:extLst>
                  <a:ext uri="{FF2B5EF4-FFF2-40B4-BE49-F238E27FC236}">
                    <a16:creationId xmlns:a16="http://schemas.microsoft.com/office/drawing/2014/main" id="{A8031F07-EA91-4E46-B088-B85BB2B5557F}"/>
                  </a:ext>
                </a:extLst>
              </p:cNvPr>
              <p:cNvGrpSpPr/>
              <p:nvPr/>
            </p:nvGrpSpPr>
            <p:grpSpPr>
              <a:xfrm>
                <a:off x="6525791" y="2239964"/>
                <a:ext cx="67834" cy="2347912"/>
                <a:chOff x="6525791" y="2239964"/>
                <a:chExt cx="67834" cy="2347912"/>
              </a:xfrm>
            </p:grpSpPr>
            <p:cxnSp>
              <p:nvCxnSpPr>
                <p:cNvPr id="428" name="Straight Connector 427">
                  <a:extLst>
                    <a:ext uri="{FF2B5EF4-FFF2-40B4-BE49-F238E27FC236}">
                      <a16:creationId xmlns:a16="http://schemas.microsoft.com/office/drawing/2014/main" id="{0C010EDD-C0CE-4094-A53C-3C6E3A40134E}"/>
                    </a:ext>
                  </a:extLst>
                </p:cNvPr>
                <p:cNvCxnSpPr>
                  <a:cxnSpLocks/>
                </p:cNvCxnSpPr>
                <p:nvPr/>
              </p:nvCxnSpPr>
              <p:spPr>
                <a:xfrm>
                  <a:off x="6525791" y="2239964"/>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9" name="Straight Connector 428">
                  <a:extLst>
                    <a:ext uri="{FF2B5EF4-FFF2-40B4-BE49-F238E27FC236}">
                      <a16:creationId xmlns:a16="http://schemas.microsoft.com/office/drawing/2014/main" id="{DDE70941-A84D-4AB3-9B15-DFA9ED819082}"/>
                    </a:ext>
                  </a:extLst>
                </p:cNvPr>
                <p:cNvCxnSpPr>
                  <a:cxnSpLocks/>
                </p:cNvCxnSpPr>
                <p:nvPr/>
              </p:nvCxnSpPr>
              <p:spPr>
                <a:xfrm>
                  <a:off x="6525791" y="247213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0" name="Straight Connector 429">
                  <a:extLst>
                    <a:ext uri="{FF2B5EF4-FFF2-40B4-BE49-F238E27FC236}">
                      <a16:creationId xmlns:a16="http://schemas.microsoft.com/office/drawing/2014/main" id="{35A1C895-25A9-4009-8E11-43434324059D}"/>
                    </a:ext>
                  </a:extLst>
                </p:cNvPr>
                <p:cNvCxnSpPr>
                  <a:cxnSpLocks/>
                </p:cNvCxnSpPr>
                <p:nvPr/>
              </p:nvCxnSpPr>
              <p:spPr>
                <a:xfrm>
                  <a:off x="6525791" y="2707882"/>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1" name="Straight Connector 430">
                  <a:extLst>
                    <a:ext uri="{FF2B5EF4-FFF2-40B4-BE49-F238E27FC236}">
                      <a16:creationId xmlns:a16="http://schemas.microsoft.com/office/drawing/2014/main" id="{F05DFEE0-D342-4C71-944A-BD4ADAE9E0BF}"/>
                    </a:ext>
                  </a:extLst>
                </p:cNvPr>
                <p:cNvCxnSpPr>
                  <a:cxnSpLocks/>
                </p:cNvCxnSpPr>
                <p:nvPr/>
              </p:nvCxnSpPr>
              <p:spPr>
                <a:xfrm>
                  <a:off x="6525791" y="2937663"/>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2" name="Straight Connector 431">
                  <a:extLst>
                    <a:ext uri="{FF2B5EF4-FFF2-40B4-BE49-F238E27FC236}">
                      <a16:creationId xmlns:a16="http://schemas.microsoft.com/office/drawing/2014/main" id="{906A2161-1A81-468E-9EAD-BA21A71EEC2A}"/>
                    </a:ext>
                  </a:extLst>
                </p:cNvPr>
                <p:cNvCxnSpPr>
                  <a:cxnSpLocks/>
                </p:cNvCxnSpPr>
                <p:nvPr/>
              </p:nvCxnSpPr>
              <p:spPr>
                <a:xfrm>
                  <a:off x="6525791" y="3173407"/>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3" name="Straight Connector 432">
                  <a:extLst>
                    <a:ext uri="{FF2B5EF4-FFF2-40B4-BE49-F238E27FC236}">
                      <a16:creationId xmlns:a16="http://schemas.microsoft.com/office/drawing/2014/main" id="{A9FDE2C9-3C1B-40A9-B34D-14DA8A7B7402}"/>
                    </a:ext>
                  </a:extLst>
                </p:cNvPr>
                <p:cNvCxnSpPr>
                  <a:cxnSpLocks/>
                </p:cNvCxnSpPr>
                <p:nvPr/>
              </p:nvCxnSpPr>
              <p:spPr>
                <a:xfrm>
                  <a:off x="6525791" y="341510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4" name="Straight Connector 433">
                  <a:extLst>
                    <a:ext uri="{FF2B5EF4-FFF2-40B4-BE49-F238E27FC236}">
                      <a16:creationId xmlns:a16="http://schemas.microsoft.com/office/drawing/2014/main" id="{1A796E66-FAA3-4482-921E-F5A6DD94818C}"/>
                    </a:ext>
                  </a:extLst>
                </p:cNvPr>
                <p:cNvCxnSpPr>
                  <a:cxnSpLocks/>
                </p:cNvCxnSpPr>
                <p:nvPr/>
              </p:nvCxnSpPr>
              <p:spPr>
                <a:xfrm>
                  <a:off x="6525791" y="458787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5" name="Straight Connector 434">
                  <a:extLst>
                    <a:ext uri="{FF2B5EF4-FFF2-40B4-BE49-F238E27FC236}">
                      <a16:creationId xmlns:a16="http://schemas.microsoft.com/office/drawing/2014/main" id="{81B54B11-48D3-44F5-B05A-2C9ECD518F41}"/>
                    </a:ext>
                  </a:extLst>
                </p:cNvPr>
                <p:cNvCxnSpPr>
                  <a:cxnSpLocks/>
                </p:cNvCxnSpPr>
                <p:nvPr/>
              </p:nvCxnSpPr>
              <p:spPr>
                <a:xfrm>
                  <a:off x="6525791" y="3647280"/>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6" name="Straight Connector 435">
                  <a:extLst>
                    <a:ext uri="{FF2B5EF4-FFF2-40B4-BE49-F238E27FC236}">
                      <a16:creationId xmlns:a16="http://schemas.microsoft.com/office/drawing/2014/main" id="{7F7902B2-6422-4392-9AB8-05687D6F8342}"/>
                    </a:ext>
                  </a:extLst>
                </p:cNvPr>
                <p:cNvCxnSpPr>
                  <a:cxnSpLocks/>
                </p:cNvCxnSpPr>
                <p:nvPr/>
              </p:nvCxnSpPr>
              <p:spPr>
                <a:xfrm>
                  <a:off x="6525791" y="3879454"/>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7" name="Straight Connector 436">
                  <a:extLst>
                    <a:ext uri="{FF2B5EF4-FFF2-40B4-BE49-F238E27FC236}">
                      <a16:creationId xmlns:a16="http://schemas.microsoft.com/office/drawing/2014/main" id="{88A406B5-8CC4-46CF-BD47-E77A5B39A962}"/>
                    </a:ext>
                  </a:extLst>
                </p:cNvPr>
                <p:cNvCxnSpPr>
                  <a:cxnSpLocks/>
                </p:cNvCxnSpPr>
                <p:nvPr/>
              </p:nvCxnSpPr>
              <p:spPr>
                <a:xfrm>
                  <a:off x="6525791" y="4114407"/>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38" name="Straight Connector 437">
                  <a:extLst>
                    <a:ext uri="{FF2B5EF4-FFF2-40B4-BE49-F238E27FC236}">
                      <a16:creationId xmlns:a16="http://schemas.microsoft.com/office/drawing/2014/main" id="{D8C39AF8-C189-4EAE-9B06-E6112BD8D5CF}"/>
                    </a:ext>
                  </a:extLst>
                </p:cNvPr>
                <p:cNvCxnSpPr>
                  <a:cxnSpLocks/>
                </p:cNvCxnSpPr>
                <p:nvPr/>
              </p:nvCxnSpPr>
              <p:spPr>
                <a:xfrm>
                  <a:off x="6525791" y="4353729"/>
                  <a:ext cx="67834"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416" name="Group 415">
                <a:extLst>
                  <a:ext uri="{FF2B5EF4-FFF2-40B4-BE49-F238E27FC236}">
                    <a16:creationId xmlns:a16="http://schemas.microsoft.com/office/drawing/2014/main" id="{EE4C919C-1654-438A-BDF1-2545C43F4E18}"/>
                  </a:ext>
                </a:extLst>
              </p:cNvPr>
              <p:cNvGrpSpPr/>
              <p:nvPr/>
            </p:nvGrpSpPr>
            <p:grpSpPr>
              <a:xfrm>
                <a:off x="6738888" y="4642643"/>
                <a:ext cx="4665056" cy="61914"/>
                <a:chOff x="6738888" y="4642643"/>
                <a:chExt cx="4665056" cy="61914"/>
              </a:xfrm>
            </p:grpSpPr>
            <p:cxnSp>
              <p:nvCxnSpPr>
                <p:cNvPr id="417" name="Straight Connector 416">
                  <a:extLst>
                    <a:ext uri="{FF2B5EF4-FFF2-40B4-BE49-F238E27FC236}">
                      <a16:creationId xmlns:a16="http://schemas.microsoft.com/office/drawing/2014/main" id="{286A2CD2-9F06-41A5-8AD4-3457B80D50A6}"/>
                    </a:ext>
                  </a:extLst>
                </p:cNvPr>
                <p:cNvCxnSpPr>
                  <a:cxnSpLocks/>
                </p:cNvCxnSpPr>
                <p:nvPr/>
              </p:nvCxnSpPr>
              <p:spPr>
                <a:xfrm rot="16200000" flipV="1">
                  <a:off x="6707931"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18" name="Straight Connector 417">
                  <a:extLst>
                    <a:ext uri="{FF2B5EF4-FFF2-40B4-BE49-F238E27FC236}">
                      <a16:creationId xmlns:a16="http://schemas.microsoft.com/office/drawing/2014/main" id="{AD268CC7-0765-454A-9184-6F6F3D224093}"/>
                    </a:ext>
                  </a:extLst>
                </p:cNvPr>
                <p:cNvCxnSpPr>
                  <a:cxnSpLocks/>
                </p:cNvCxnSpPr>
                <p:nvPr/>
              </p:nvCxnSpPr>
              <p:spPr>
                <a:xfrm rot="16200000" flipV="1">
                  <a:off x="7180492"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19" name="Straight Connector 418">
                  <a:extLst>
                    <a:ext uri="{FF2B5EF4-FFF2-40B4-BE49-F238E27FC236}">
                      <a16:creationId xmlns:a16="http://schemas.microsoft.com/office/drawing/2014/main" id="{252D409C-5598-4549-8534-CF5771A0B630}"/>
                    </a:ext>
                  </a:extLst>
                </p:cNvPr>
                <p:cNvCxnSpPr>
                  <a:cxnSpLocks/>
                </p:cNvCxnSpPr>
                <p:nvPr/>
              </p:nvCxnSpPr>
              <p:spPr>
                <a:xfrm rot="16200000" flipV="1">
                  <a:off x="763612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0" name="Straight Connector 419">
                  <a:extLst>
                    <a:ext uri="{FF2B5EF4-FFF2-40B4-BE49-F238E27FC236}">
                      <a16:creationId xmlns:a16="http://schemas.microsoft.com/office/drawing/2014/main" id="{8E0D891D-D915-449D-B62F-A7264466BAD9}"/>
                    </a:ext>
                  </a:extLst>
                </p:cNvPr>
                <p:cNvCxnSpPr>
                  <a:cxnSpLocks/>
                </p:cNvCxnSpPr>
                <p:nvPr/>
              </p:nvCxnSpPr>
              <p:spPr>
                <a:xfrm rot="16200000" flipV="1">
                  <a:off x="8107996"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1" name="Straight Connector 420">
                  <a:extLst>
                    <a:ext uri="{FF2B5EF4-FFF2-40B4-BE49-F238E27FC236}">
                      <a16:creationId xmlns:a16="http://schemas.microsoft.com/office/drawing/2014/main" id="{C60CF254-5649-4310-B007-B796FB44CC57}"/>
                    </a:ext>
                  </a:extLst>
                </p:cNvPr>
                <p:cNvCxnSpPr>
                  <a:cxnSpLocks/>
                </p:cNvCxnSpPr>
                <p:nvPr/>
              </p:nvCxnSpPr>
              <p:spPr>
                <a:xfrm rot="16200000" flipV="1">
                  <a:off x="8575168"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2" name="Straight Connector 421">
                  <a:extLst>
                    <a:ext uri="{FF2B5EF4-FFF2-40B4-BE49-F238E27FC236}">
                      <a16:creationId xmlns:a16="http://schemas.microsoft.com/office/drawing/2014/main" id="{7B63A073-ADB3-4F81-B92C-26862CDCC29A}"/>
                    </a:ext>
                  </a:extLst>
                </p:cNvPr>
                <p:cNvCxnSpPr>
                  <a:cxnSpLocks/>
                </p:cNvCxnSpPr>
                <p:nvPr/>
              </p:nvCxnSpPr>
              <p:spPr>
                <a:xfrm rot="16200000" flipV="1">
                  <a:off x="950844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3" name="Straight Connector 422">
                  <a:extLst>
                    <a:ext uri="{FF2B5EF4-FFF2-40B4-BE49-F238E27FC236}">
                      <a16:creationId xmlns:a16="http://schemas.microsoft.com/office/drawing/2014/main" id="{3E65CA65-3B49-4308-A7FD-B75060054E03}"/>
                    </a:ext>
                  </a:extLst>
                </p:cNvPr>
                <p:cNvCxnSpPr>
                  <a:cxnSpLocks/>
                </p:cNvCxnSpPr>
                <p:nvPr/>
              </p:nvCxnSpPr>
              <p:spPr>
                <a:xfrm rot="16200000" flipV="1">
                  <a:off x="997855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4" name="Straight Connector 423">
                  <a:extLst>
                    <a:ext uri="{FF2B5EF4-FFF2-40B4-BE49-F238E27FC236}">
                      <a16:creationId xmlns:a16="http://schemas.microsoft.com/office/drawing/2014/main" id="{809A6B8D-D3B9-4282-93D5-4FAC83FFDAC8}"/>
                    </a:ext>
                  </a:extLst>
                </p:cNvPr>
                <p:cNvCxnSpPr>
                  <a:cxnSpLocks/>
                </p:cNvCxnSpPr>
                <p:nvPr/>
              </p:nvCxnSpPr>
              <p:spPr>
                <a:xfrm rot="16200000" flipV="1">
                  <a:off x="10446086"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5" name="Straight Connector 424">
                  <a:extLst>
                    <a:ext uri="{FF2B5EF4-FFF2-40B4-BE49-F238E27FC236}">
                      <a16:creationId xmlns:a16="http://schemas.microsoft.com/office/drawing/2014/main" id="{865A967C-9B72-49C0-99F4-8163D16FF641}"/>
                    </a:ext>
                  </a:extLst>
                </p:cNvPr>
                <p:cNvCxnSpPr>
                  <a:cxnSpLocks/>
                </p:cNvCxnSpPr>
                <p:nvPr/>
              </p:nvCxnSpPr>
              <p:spPr>
                <a:xfrm rot="16200000" flipV="1">
                  <a:off x="10919007"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6" name="Straight Connector 425">
                  <a:extLst>
                    <a:ext uri="{FF2B5EF4-FFF2-40B4-BE49-F238E27FC236}">
                      <a16:creationId xmlns:a16="http://schemas.microsoft.com/office/drawing/2014/main" id="{D5F1CA0F-19C7-424E-AC93-DAD8202B742A}"/>
                    </a:ext>
                  </a:extLst>
                </p:cNvPr>
                <p:cNvCxnSpPr>
                  <a:cxnSpLocks/>
                </p:cNvCxnSpPr>
                <p:nvPr/>
              </p:nvCxnSpPr>
              <p:spPr>
                <a:xfrm rot="16200000" flipV="1">
                  <a:off x="11372987"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427" name="Straight Connector 426">
                  <a:extLst>
                    <a:ext uri="{FF2B5EF4-FFF2-40B4-BE49-F238E27FC236}">
                      <a16:creationId xmlns:a16="http://schemas.microsoft.com/office/drawing/2014/main" id="{B8D60C10-6152-4D38-BE60-56C07AB07BB7}"/>
                    </a:ext>
                  </a:extLst>
                </p:cNvPr>
                <p:cNvCxnSpPr>
                  <a:cxnSpLocks/>
                </p:cNvCxnSpPr>
                <p:nvPr/>
              </p:nvCxnSpPr>
              <p:spPr>
                <a:xfrm rot="16200000" flipV="1">
                  <a:off x="9042582" y="4673601"/>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sp>
          <p:nvSpPr>
            <p:cNvPr id="413" name="TextBox 412">
              <a:extLst>
                <a:ext uri="{FF2B5EF4-FFF2-40B4-BE49-F238E27FC236}">
                  <a16:creationId xmlns:a16="http://schemas.microsoft.com/office/drawing/2014/main" id="{4B2D126E-FA7F-4A86-B716-CBFBB4AA0658}"/>
                </a:ext>
              </a:extLst>
            </p:cNvPr>
            <p:cNvSpPr txBox="1"/>
            <p:nvPr/>
          </p:nvSpPr>
          <p:spPr>
            <a:xfrm>
              <a:off x="11327208" y="471571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10 </a:t>
              </a:r>
            </a:p>
          </p:txBody>
        </p:sp>
      </p:grpSp>
      <p:sp>
        <p:nvSpPr>
          <p:cNvPr id="439" name="TextBox 438">
            <a:extLst>
              <a:ext uri="{FF2B5EF4-FFF2-40B4-BE49-F238E27FC236}">
                <a16:creationId xmlns:a16="http://schemas.microsoft.com/office/drawing/2014/main" id="{C872F21E-18CF-4CED-A504-B04783D29B86}"/>
              </a:ext>
            </a:extLst>
          </p:cNvPr>
          <p:cNvSpPr txBox="1"/>
          <p:nvPr/>
        </p:nvSpPr>
        <p:spPr>
          <a:xfrm>
            <a:off x="6168395" y="3741803"/>
            <a:ext cx="113973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Years after randomization</a:t>
            </a:r>
          </a:p>
        </p:txBody>
      </p:sp>
      <p:sp>
        <p:nvSpPr>
          <p:cNvPr id="440" name="Freeform: Shape 439">
            <a:extLst>
              <a:ext uri="{FF2B5EF4-FFF2-40B4-BE49-F238E27FC236}">
                <a16:creationId xmlns:a16="http://schemas.microsoft.com/office/drawing/2014/main" id="{E3C27929-9240-450B-A75B-EB5BBA4330FC}"/>
              </a:ext>
            </a:extLst>
          </p:cNvPr>
          <p:cNvSpPr/>
          <p:nvPr/>
        </p:nvSpPr>
        <p:spPr>
          <a:xfrm>
            <a:off x="5054204" y="1747066"/>
            <a:ext cx="3475434" cy="232172"/>
          </a:xfrm>
          <a:custGeom>
            <a:avLst/>
            <a:gdLst>
              <a:gd name="connsiteX0" fmla="*/ 0 w 4633912"/>
              <a:gd name="connsiteY0" fmla="*/ 0 h 309562"/>
              <a:gd name="connsiteX1" fmla="*/ 314325 w 4633912"/>
              <a:gd name="connsiteY1" fmla="*/ 0 h 309562"/>
              <a:gd name="connsiteX2" fmla="*/ 323850 w 4633912"/>
              <a:gd name="connsiteY2" fmla="*/ 9525 h 309562"/>
              <a:gd name="connsiteX3" fmla="*/ 419100 w 4633912"/>
              <a:gd name="connsiteY3" fmla="*/ 9525 h 309562"/>
              <a:gd name="connsiteX4" fmla="*/ 409575 w 4633912"/>
              <a:gd name="connsiteY4" fmla="*/ 9525 h 309562"/>
              <a:gd name="connsiteX5" fmla="*/ 638175 w 4633912"/>
              <a:gd name="connsiteY5" fmla="*/ 9525 h 309562"/>
              <a:gd name="connsiteX6" fmla="*/ 638175 w 4633912"/>
              <a:gd name="connsiteY6" fmla="*/ 42862 h 309562"/>
              <a:gd name="connsiteX7" fmla="*/ 776287 w 4633912"/>
              <a:gd name="connsiteY7" fmla="*/ 42862 h 309562"/>
              <a:gd name="connsiteX8" fmla="*/ 776287 w 4633912"/>
              <a:gd name="connsiteY8" fmla="*/ 57150 h 309562"/>
              <a:gd name="connsiteX9" fmla="*/ 1066800 w 4633912"/>
              <a:gd name="connsiteY9" fmla="*/ 57150 h 309562"/>
              <a:gd name="connsiteX10" fmla="*/ 1104900 w 4633912"/>
              <a:gd name="connsiteY10" fmla="*/ 57150 h 309562"/>
              <a:gd name="connsiteX11" fmla="*/ 1409700 w 4633912"/>
              <a:gd name="connsiteY11" fmla="*/ 57150 h 309562"/>
              <a:gd name="connsiteX12" fmla="*/ 1409700 w 4633912"/>
              <a:gd name="connsiteY12" fmla="*/ 85725 h 309562"/>
              <a:gd name="connsiteX13" fmla="*/ 1628775 w 4633912"/>
              <a:gd name="connsiteY13" fmla="*/ 85725 h 309562"/>
              <a:gd name="connsiteX14" fmla="*/ 1628775 w 4633912"/>
              <a:gd name="connsiteY14" fmla="*/ 104775 h 309562"/>
              <a:gd name="connsiteX15" fmla="*/ 1795462 w 4633912"/>
              <a:gd name="connsiteY15" fmla="*/ 104775 h 309562"/>
              <a:gd name="connsiteX16" fmla="*/ 1795462 w 4633912"/>
              <a:gd name="connsiteY16" fmla="*/ 109537 h 309562"/>
              <a:gd name="connsiteX17" fmla="*/ 1919287 w 4633912"/>
              <a:gd name="connsiteY17" fmla="*/ 109537 h 309562"/>
              <a:gd name="connsiteX18" fmla="*/ 1919287 w 4633912"/>
              <a:gd name="connsiteY18" fmla="*/ 138112 h 309562"/>
              <a:gd name="connsiteX19" fmla="*/ 2047875 w 4633912"/>
              <a:gd name="connsiteY19" fmla="*/ 138112 h 309562"/>
              <a:gd name="connsiteX20" fmla="*/ 2047875 w 4633912"/>
              <a:gd name="connsiteY20" fmla="*/ 157162 h 309562"/>
              <a:gd name="connsiteX21" fmla="*/ 2590800 w 4633912"/>
              <a:gd name="connsiteY21" fmla="*/ 157162 h 309562"/>
              <a:gd name="connsiteX22" fmla="*/ 2605088 w 4633912"/>
              <a:gd name="connsiteY22" fmla="*/ 171450 h 309562"/>
              <a:gd name="connsiteX23" fmla="*/ 2828925 w 4633912"/>
              <a:gd name="connsiteY23" fmla="*/ 171450 h 309562"/>
              <a:gd name="connsiteX24" fmla="*/ 2828925 w 4633912"/>
              <a:gd name="connsiteY24" fmla="*/ 190500 h 309562"/>
              <a:gd name="connsiteX25" fmla="*/ 3086100 w 4633912"/>
              <a:gd name="connsiteY25" fmla="*/ 190500 h 309562"/>
              <a:gd name="connsiteX26" fmla="*/ 3086100 w 4633912"/>
              <a:gd name="connsiteY26" fmla="*/ 204787 h 309562"/>
              <a:gd name="connsiteX27" fmla="*/ 3352800 w 4633912"/>
              <a:gd name="connsiteY27" fmla="*/ 204787 h 309562"/>
              <a:gd name="connsiteX28" fmla="*/ 3352800 w 4633912"/>
              <a:gd name="connsiteY28" fmla="*/ 204787 h 309562"/>
              <a:gd name="connsiteX29" fmla="*/ 3438525 w 4633912"/>
              <a:gd name="connsiteY29" fmla="*/ 204787 h 309562"/>
              <a:gd name="connsiteX30" fmla="*/ 3438525 w 4633912"/>
              <a:gd name="connsiteY30" fmla="*/ 238125 h 309562"/>
              <a:gd name="connsiteX31" fmla="*/ 3924300 w 4633912"/>
              <a:gd name="connsiteY31" fmla="*/ 238125 h 309562"/>
              <a:gd name="connsiteX32" fmla="*/ 3924300 w 4633912"/>
              <a:gd name="connsiteY32" fmla="*/ 261937 h 309562"/>
              <a:gd name="connsiteX33" fmla="*/ 4224337 w 4633912"/>
              <a:gd name="connsiteY33" fmla="*/ 261937 h 309562"/>
              <a:gd name="connsiteX34" fmla="*/ 4224337 w 4633912"/>
              <a:gd name="connsiteY34" fmla="*/ 290512 h 309562"/>
              <a:gd name="connsiteX35" fmla="*/ 4233862 w 4633912"/>
              <a:gd name="connsiteY35" fmla="*/ 280987 h 309562"/>
              <a:gd name="connsiteX36" fmla="*/ 4286250 w 4633912"/>
              <a:gd name="connsiteY36" fmla="*/ 280987 h 309562"/>
              <a:gd name="connsiteX37" fmla="*/ 4286250 w 4633912"/>
              <a:gd name="connsiteY37" fmla="*/ 309562 h 309562"/>
              <a:gd name="connsiteX38" fmla="*/ 4633912 w 4633912"/>
              <a:gd name="connsiteY38" fmla="*/ 309562 h 309562"/>
              <a:gd name="connsiteX0" fmla="*/ 0 w 4633912"/>
              <a:gd name="connsiteY0" fmla="*/ 0 h 309562"/>
              <a:gd name="connsiteX1" fmla="*/ 314325 w 4633912"/>
              <a:gd name="connsiteY1" fmla="*/ 0 h 309562"/>
              <a:gd name="connsiteX2" fmla="*/ 323850 w 4633912"/>
              <a:gd name="connsiteY2" fmla="*/ 9525 h 309562"/>
              <a:gd name="connsiteX3" fmla="*/ 419100 w 4633912"/>
              <a:gd name="connsiteY3" fmla="*/ 9525 h 309562"/>
              <a:gd name="connsiteX4" fmla="*/ 409575 w 4633912"/>
              <a:gd name="connsiteY4" fmla="*/ 9525 h 309562"/>
              <a:gd name="connsiteX5" fmla="*/ 638175 w 4633912"/>
              <a:gd name="connsiteY5" fmla="*/ 9525 h 309562"/>
              <a:gd name="connsiteX6" fmla="*/ 638175 w 4633912"/>
              <a:gd name="connsiteY6" fmla="*/ 42862 h 309562"/>
              <a:gd name="connsiteX7" fmla="*/ 776287 w 4633912"/>
              <a:gd name="connsiteY7" fmla="*/ 42862 h 309562"/>
              <a:gd name="connsiteX8" fmla="*/ 776287 w 4633912"/>
              <a:gd name="connsiteY8" fmla="*/ 57150 h 309562"/>
              <a:gd name="connsiteX9" fmla="*/ 1066800 w 4633912"/>
              <a:gd name="connsiteY9" fmla="*/ 57150 h 309562"/>
              <a:gd name="connsiteX10" fmla="*/ 1104900 w 4633912"/>
              <a:gd name="connsiteY10" fmla="*/ 57150 h 309562"/>
              <a:gd name="connsiteX11" fmla="*/ 1409700 w 4633912"/>
              <a:gd name="connsiteY11" fmla="*/ 57150 h 309562"/>
              <a:gd name="connsiteX12" fmla="*/ 1409700 w 4633912"/>
              <a:gd name="connsiteY12" fmla="*/ 85725 h 309562"/>
              <a:gd name="connsiteX13" fmla="*/ 1628775 w 4633912"/>
              <a:gd name="connsiteY13" fmla="*/ 85725 h 309562"/>
              <a:gd name="connsiteX14" fmla="*/ 1628775 w 4633912"/>
              <a:gd name="connsiteY14" fmla="*/ 104775 h 309562"/>
              <a:gd name="connsiteX15" fmla="*/ 1795462 w 4633912"/>
              <a:gd name="connsiteY15" fmla="*/ 104775 h 309562"/>
              <a:gd name="connsiteX16" fmla="*/ 1795462 w 4633912"/>
              <a:gd name="connsiteY16" fmla="*/ 109537 h 309562"/>
              <a:gd name="connsiteX17" fmla="*/ 1919287 w 4633912"/>
              <a:gd name="connsiteY17" fmla="*/ 109537 h 309562"/>
              <a:gd name="connsiteX18" fmla="*/ 1919287 w 4633912"/>
              <a:gd name="connsiteY18" fmla="*/ 138112 h 309562"/>
              <a:gd name="connsiteX19" fmla="*/ 2047875 w 4633912"/>
              <a:gd name="connsiteY19" fmla="*/ 138112 h 309562"/>
              <a:gd name="connsiteX20" fmla="*/ 2047875 w 4633912"/>
              <a:gd name="connsiteY20" fmla="*/ 157162 h 309562"/>
              <a:gd name="connsiteX21" fmla="*/ 2590800 w 4633912"/>
              <a:gd name="connsiteY21" fmla="*/ 157162 h 309562"/>
              <a:gd name="connsiteX22" fmla="*/ 2605088 w 4633912"/>
              <a:gd name="connsiteY22" fmla="*/ 171450 h 309562"/>
              <a:gd name="connsiteX23" fmla="*/ 2828925 w 4633912"/>
              <a:gd name="connsiteY23" fmla="*/ 171450 h 309562"/>
              <a:gd name="connsiteX24" fmla="*/ 2828925 w 4633912"/>
              <a:gd name="connsiteY24" fmla="*/ 190500 h 309562"/>
              <a:gd name="connsiteX25" fmla="*/ 3086100 w 4633912"/>
              <a:gd name="connsiteY25" fmla="*/ 190500 h 309562"/>
              <a:gd name="connsiteX26" fmla="*/ 3086100 w 4633912"/>
              <a:gd name="connsiteY26" fmla="*/ 204787 h 309562"/>
              <a:gd name="connsiteX27" fmla="*/ 3352800 w 4633912"/>
              <a:gd name="connsiteY27" fmla="*/ 204787 h 309562"/>
              <a:gd name="connsiteX28" fmla="*/ 3352800 w 4633912"/>
              <a:gd name="connsiteY28" fmla="*/ 204787 h 309562"/>
              <a:gd name="connsiteX29" fmla="*/ 3438525 w 4633912"/>
              <a:gd name="connsiteY29" fmla="*/ 204787 h 309562"/>
              <a:gd name="connsiteX30" fmla="*/ 3438525 w 4633912"/>
              <a:gd name="connsiteY30" fmla="*/ 238125 h 309562"/>
              <a:gd name="connsiteX31" fmla="*/ 3924300 w 4633912"/>
              <a:gd name="connsiteY31" fmla="*/ 238125 h 309562"/>
              <a:gd name="connsiteX32" fmla="*/ 3924300 w 4633912"/>
              <a:gd name="connsiteY32" fmla="*/ 261937 h 309562"/>
              <a:gd name="connsiteX33" fmla="*/ 4224337 w 4633912"/>
              <a:gd name="connsiteY33" fmla="*/ 261937 h 309562"/>
              <a:gd name="connsiteX34" fmla="*/ 4233862 w 4633912"/>
              <a:gd name="connsiteY34" fmla="*/ 280987 h 309562"/>
              <a:gd name="connsiteX35" fmla="*/ 4286250 w 4633912"/>
              <a:gd name="connsiteY35" fmla="*/ 280987 h 309562"/>
              <a:gd name="connsiteX36" fmla="*/ 4286250 w 4633912"/>
              <a:gd name="connsiteY36" fmla="*/ 309562 h 309562"/>
              <a:gd name="connsiteX37" fmla="*/ 4633912 w 4633912"/>
              <a:gd name="connsiteY37" fmla="*/ 309562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33912" h="309562">
                <a:moveTo>
                  <a:pt x="0" y="0"/>
                </a:moveTo>
                <a:lnTo>
                  <a:pt x="314325" y="0"/>
                </a:lnTo>
                <a:lnTo>
                  <a:pt x="323850" y="9525"/>
                </a:lnTo>
                <a:lnTo>
                  <a:pt x="419100" y="9525"/>
                </a:lnTo>
                <a:lnTo>
                  <a:pt x="409575" y="9525"/>
                </a:lnTo>
                <a:lnTo>
                  <a:pt x="638175" y="9525"/>
                </a:lnTo>
                <a:lnTo>
                  <a:pt x="638175" y="42862"/>
                </a:lnTo>
                <a:lnTo>
                  <a:pt x="776287" y="42862"/>
                </a:lnTo>
                <a:lnTo>
                  <a:pt x="776287" y="57150"/>
                </a:lnTo>
                <a:lnTo>
                  <a:pt x="1066800" y="57150"/>
                </a:lnTo>
                <a:lnTo>
                  <a:pt x="1104900" y="57150"/>
                </a:lnTo>
                <a:lnTo>
                  <a:pt x="1409700" y="57150"/>
                </a:lnTo>
                <a:lnTo>
                  <a:pt x="1409700" y="85725"/>
                </a:lnTo>
                <a:lnTo>
                  <a:pt x="1628775" y="85725"/>
                </a:lnTo>
                <a:lnTo>
                  <a:pt x="1628775" y="104775"/>
                </a:lnTo>
                <a:lnTo>
                  <a:pt x="1795462" y="104775"/>
                </a:lnTo>
                <a:lnTo>
                  <a:pt x="1795462" y="109537"/>
                </a:lnTo>
                <a:lnTo>
                  <a:pt x="1919287" y="109537"/>
                </a:lnTo>
                <a:lnTo>
                  <a:pt x="1919287" y="138112"/>
                </a:lnTo>
                <a:lnTo>
                  <a:pt x="2047875" y="138112"/>
                </a:lnTo>
                <a:lnTo>
                  <a:pt x="2047875" y="157162"/>
                </a:lnTo>
                <a:lnTo>
                  <a:pt x="2590800" y="157162"/>
                </a:lnTo>
                <a:lnTo>
                  <a:pt x="2605088" y="171450"/>
                </a:lnTo>
                <a:lnTo>
                  <a:pt x="2828925" y="171450"/>
                </a:lnTo>
                <a:lnTo>
                  <a:pt x="2828925" y="190500"/>
                </a:lnTo>
                <a:lnTo>
                  <a:pt x="3086100" y="190500"/>
                </a:lnTo>
                <a:lnTo>
                  <a:pt x="3086100" y="204787"/>
                </a:lnTo>
                <a:lnTo>
                  <a:pt x="3352800" y="204787"/>
                </a:lnTo>
                <a:lnTo>
                  <a:pt x="3352800" y="204787"/>
                </a:lnTo>
                <a:lnTo>
                  <a:pt x="3438525" y="204787"/>
                </a:lnTo>
                <a:lnTo>
                  <a:pt x="3438525" y="238125"/>
                </a:lnTo>
                <a:lnTo>
                  <a:pt x="3924300" y="238125"/>
                </a:lnTo>
                <a:lnTo>
                  <a:pt x="3924300" y="261937"/>
                </a:lnTo>
                <a:lnTo>
                  <a:pt x="4224337" y="261937"/>
                </a:lnTo>
                <a:lnTo>
                  <a:pt x="4233862" y="280987"/>
                </a:lnTo>
                <a:lnTo>
                  <a:pt x="4286250" y="280987"/>
                </a:lnTo>
                <a:lnTo>
                  <a:pt x="4286250" y="309562"/>
                </a:lnTo>
                <a:lnTo>
                  <a:pt x="4633912" y="309562"/>
                </a:lnTo>
              </a:path>
            </a:pathLst>
          </a:custGeom>
          <a:noFill/>
          <a:ln w="25400" cap="flat" cmpd="sng" algn="ctr">
            <a:solidFill>
              <a:srgbClr val="FDB61B"/>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aphicFrame>
        <p:nvGraphicFramePr>
          <p:cNvPr id="441" name="Table 84">
            <a:extLst>
              <a:ext uri="{FF2B5EF4-FFF2-40B4-BE49-F238E27FC236}">
                <a16:creationId xmlns:a16="http://schemas.microsoft.com/office/drawing/2014/main" id="{028CF3D5-5B79-4AC6-8BA9-9A81657EADDA}"/>
              </a:ext>
            </a:extLst>
          </p:cNvPr>
          <p:cNvGraphicFramePr>
            <a:graphicFrameLocks noGrp="1"/>
          </p:cNvGraphicFramePr>
          <p:nvPr/>
        </p:nvGraphicFramePr>
        <p:xfrm>
          <a:off x="4306632" y="3895171"/>
          <a:ext cx="4469782" cy="448002"/>
        </p:xfrm>
        <a:graphic>
          <a:graphicData uri="http://schemas.openxmlformats.org/drawingml/2006/table">
            <a:tbl>
              <a:tblPr firstRow="1" bandRow="1"/>
              <a:tblGrid>
                <a:gridCol w="575727">
                  <a:extLst>
                    <a:ext uri="{9D8B030D-6E8A-4147-A177-3AD203B41FA5}">
                      <a16:colId xmlns:a16="http://schemas.microsoft.com/office/drawing/2014/main" val="2870294629"/>
                    </a:ext>
                  </a:extLst>
                </a:gridCol>
                <a:gridCol w="354005">
                  <a:extLst>
                    <a:ext uri="{9D8B030D-6E8A-4147-A177-3AD203B41FA5}">
                      <a16:colId xmlns:a16="http://schemas.microsoft.com/office/drawing/2014/main" val="1228337938"/>
                    </a:ext>
                  </a:extLst>
                </a:gridCol>
                <a:gridCol w="354005">
                  <a:extLst>
                    <a:ext uri="{9D8B030D-6E8A-4147-A177-3AD203B41FA5}">
                      <a16:colId xmlns:a16="http://schemas.microsoft.com/office/drawing/2014/main" val="1681602784"/>
                    </a:ext>
                  </a:extLst>
                </a:gridCol>
                <a:gridCol w="354005">
                  <a:extLst>
                    <a:ext uri="{9D8B030D-6E8A-4147-A177-3AD203B41FA5}">
                      <a16:colId xmlns:a16="http://schemas.microsoft.com/office/drawing/2014/main" val="1936368660"/>
                    </a:ext>
                  </a:extLst>
                </a:gridCol>
                <a:gridCol w="354005">
                  <a:extLst>
                    <a:ext uri="{9D8B030D-6E8A-4147-A177-3AD203B41FA5}">
                      <a16:colId xmlns:a16="http://schemas.microsoft.com/office/drawing/2014/main" val="2568428809"/>
                    </a:ext>
                  </a:extLst>
                </a:gridCol>
                <a:gridCol w="354005">
                  <a:extLst>
                    <a:ext uri="{9D8B030D-6E8A-4147-A177-3AD203B41FA5}">
                      <a16:colId xmlns:a16="http://schemas.microsoft.com/office/drawing/2014/main" val="420145860"/>
                    </a:ext>
                  </a:extLst>
                </a:gridCol>
                <a:gridCol w="354005">
                  <a:extLst>
                    <a:ext uri="{9D8B030D-6E8A-4147-A177-3AD203B41FA5}">
                      <a16:colId xmlns:a16="http://schemas.microsoft.com/office/drawing/2014/main" val="1564825108"/>
                    </a:ext>
                  </a:extLst>
                </a:gridCol>
                <a:gridCol w="354005">
                  <a:extLst>
                    <a:ext uri="{9D8B030D-6E8A-4147-A177-3AD203B41FA5}">
                      <a16:colId xmlns:a16="http://schemas.microsoft.com/office/drawing/2014/main" val="628446700"/>
                    </a:ext>
                  </a:extLst>
                </a:gridCol>
                <a:gridCol w="354005">
                  <a:extLst>
                    <a:ext uri="{9D8B030D-6E8A-4147-A177-3AD203B41FA5}">
                      <a16:colId xmlns:a16="http://schemas.microsoft.com/office/drawing/2014/main" val="574452224"/>
                    </a:ext>
                  </a:extLst>
                </a:gridCol>
                <a:gridCol w="354005">
                  <a:extLst>
                    <a:ext uri="{9D8B030D-6E8A-4147-A177-3AD203B41FA5}">
                      <a16:colId xmlns:a16="http://schemas.microsoft.com/office/drawing/2014/main" val="1690540639"/>
                    </a:ext>
                  </a:extLst>
                </a:gridCol>
                <a:gridCol w="354005">
                  <a:extLst>
                    <a:ext uri="{9D8B030D-6E8A-4147-A177-3AD203B41FA5}">
                      <a16:colId xmlns:a16="http://schemas.microsoft.com/office/drawing/2014/main" val="3510812888"/>
                    </a:ext>
                  </a:extLst>
                </a:gridCol>
                <a:gridCol w="354005">
                  <a:extLst>
                    <a:ext uri="{9D8B030D-6E8A-4147-A177-3AD203B41FA5}">
                      <a16:colId xmlns:a16="http://schemas.microsoft.com/office/drawing/2014/main" val="1194911760"/>
                    </a:ext>
                  </a:extLst>
                </a:gridCol>
              </a:tblGrid>
              <a:tr h="12413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b="1" baseline="0" dirty="0">
                          <a:solidFill>
                            <a:schemeClr val="tx1">
                              <a:lumMod val="85000"/>
                              <a:lumOff val="15000"/>
                            </a:schemeClr>
                          </a:solidFill>
                          <a:latin typeface="Arial" panose="020B0604020202020204" pitchFamily="34" charset="0"/>
                          <a:cs typeface="Arial" panose="020B0604020202020204" pitchFamily="34" charset="0"/>
                        </a:rPr>
                        <a:t>No. at risk</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8972074"/>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Neratinib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1420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1309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1168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1123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1041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746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218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3039895"/>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Placebo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1384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1341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1249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1223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796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221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690088"/>
                  </a:ext>
                </a:extLst>
              </a:tr>
            </a:tbl>
          </a:graphicData>
        </a:graphic>
      </p:graphicFrame>
      <p:sp>
        <p:nvSpPr>
          <p:cNvPr id="442" name="Freeform: Shape 441">
            <a:extLst>
              <a:ext uri="{FF2B5EF4-FFF2-40B4-BE49-F238E27FC236}">
                <a16:creationId xmlns:a16="http://schemas.microsoft.com/office/drawing/2014/main" id="{EBD9DCB1-EA93-434F-9F29-863EAF6984C0}"/>
              </a:ext>
            </a:extLst>
          </p:cNvPr>
          <p:cNvSpPr/>
          <p:nvPr/>
        </p:nvSpPr>
        <p:spPr>
          <a:xfrm>
            <a:off x="5057775" y="1745281"/>
            <a:ext cx="3471863" cy="189309"/>
          </a:xfrm>
          <a:custGeom>
            <a:avLst/>
            <a:gdLst>
              <a:gd name="connsiteX0" fmla="*/ 0 w 4629150"/>
              <a:gd name="connsiteY0" fmla="*/ 0 h 252412"/>
              <a:gd name="connsiteX1" fmla="*/ 390525 w 4629150"/>
              <a:gd name="connsiteY1" fmla="*/ 0 h 252412"/>
              <a:gd name="connsiteX2" fmla="*/ 361950 w 4629150"/>
              <a:gd name="connsiteY2" fmla="*/ 0 h 252412"/>
              <a:gd name="connsiteX3" fmla="*/ 495300 w 4629150"/>
              <a:gd name="connsiteY3" fmla="*/ 0 h 252412"/>
              <a:gd name="connsiteX4" fmla="*/ 504825 w 4629150"/>
              <a:gd name="connsiteY4" fmla="*/ 9525 h 252412"/>
              <a:gd name="connsiteX5" fmla="*/ 642938 w 4629150"/>
              <a:gd name="connsiteY5" fmla="*/ 9525 h 252412"/>
              <a:gd name="connsiteX6" fmla="*/ 642938 w 4629150"/>
              <a:gd name="connsiteY6" fmla="*/ 33337 h 252412"/>
              <a:gd name="connsiteX7" fmla="*/ 633413 w 4629150"/>
              <a:gd name="connsiteY7" fmla="*/ 23812 h 252412"/>
              <a:gd name="connsiteX8" fmla="*/ 638175 w 4629150"/>
              <a:gd name="connsiteY8" fmla="*/ 28574 h 252412"/>
              <a:gd name="connsiteX9" fmla="*/ 876300 w 4629150"/>
              <a:gd name="connsiteY9" fmla="*/ 28574 h 252412"/>
              <a:gd name="connsiteX10" fmla="*/ 876300 w 4629150"/>
              <a:gd name="connsiteY10" fmla="*/ 38100 h 252412"/>
              <a:gd name="connsiteX11" fmla="*/ 942975 w 4629150"/>
              <a:gd name="connsiteY11" fmla="*/ 38100 h 252412"/>
              <a:gd name="connsiteX12" fmla="*/ 962025 w 4629150"/>
              <a:gd name="connsiteY12" fmla="*/ 38100 h 252412"/>
              <a:gd name="connsiteX13" fmla="*/ 1133475 w 4629150"/>
              <a:gd name="connsiteY13" fmla="*/ 38100 h 252412"/>
              <a:gd name="connsiteX14" fmla="*/ 1133475 w 4629150"/>
              <a:gd name="connsiteY14" fmla="*/ 66675 h 252412"/>
              <a:gd name="connsiteX15" fmla="*/ 1443038 w 4629150"/>
              <a:gd name="connsiteY15" fmla="*/ 66675 h 252412"/>
              <a:gd name="connsiteX16" fmla="*/ 1462088 w 4629150"/>
              <a:gd name="connsiteY16" fmla="*/ 85725 h 252412"/>
              <a:gd name="connsiteX17" fmla="*/ 1652588 w 4629150"/>
              <a:gd name="connsiteY17" fmla="*/ 85725 h 252412"/>
              <a:gd name="connsiteX18" fmla="*/ 1662113 w 4629150"/>
              <a:gd name="connsiteY18" fmla="*/ 95250 h 252412"/>
              <a:gd name="connsiteX19" fmla="*/ 1824038 w 4629150"/>
              <a:gd name="connsiteY19" fmla="*/ 95250 h 252412"/>
              <a:gd name="connsiteX20" fmla="*/ 1824038 w 4629150"/>
              <a:gd name="connsiteY20" fmla="*/ 123825 h 252412"/>
              <a:gd name="connsiteX21" fmla="*/ 1933575 w 4629150"/>
              <a:gd name="connsiteY21" fmla="*/ 123825 h 252412"/>
              <a:gd name="connsiteX22" fmla="*/ 1938338 w 4629150"/>
              <a:gd name="connsiteY22" fmla="*/ 119062 h 252412"/>
              <a:gd name="connsiteX23" fmla="*/ 2262188 w 4629150"/>
              <a:gd name="connsiteY23" fmla="*/ 119062 h 252412"/>
              <a:gd name="connsiteX24" fmla="*/ 2262188 w 4629150"/>
              <a:gd name="connsiteY24" fmla="*/ 138112 h 252412"/>
              <a:gd name="connsiteX25" fmla="*/ 2419350 w 4629150"/>
              <a:gd name="connsiteY25" fmla="*/ 138112 h 252412"/>
              <a:gd name="connsiteX26" fmla="*/ 2438400 w 4629150"/>
              <a:gd name="connsiteY26" fmla="*/ 138112 h 252412"/>
              <a:gd name="connsiteX27" fmla="*/ 2671763 w 4629150"/>
              <a:gd name="connsiteY27" fmla="*/ 138112 h 252412"/>
              <a:gd name="connsiteX28" fmla="*/ 2690813 w 4629150"/>
              <a:gd name="connsiteY28" fmla="*/ 157162 h 252412"/>
              <a:gd name="connsiteX29" fmla="*/ 2814638 w 4629150"/>
              <a:gd name="connsiteY29" fmla="*/ 157162 h 252412"/>
              <a:gd name="connsiteX30" fmla="*/ 2833688 w 4629150"/>
              <a:gd name="connsiteY30" fmla="*/ 176212 h 252412"/>
              <a:gd name="connsiteX31" fmla="*/ 2962275 w 4629150"/>
              <a:gd name="connsiteY31" fmla="*/ 176212 h 252412"/>
              <a:gd name="connsiteX32" fmla="*/ 2962275 w 4629150"/>
              <a:gd name="connsiteY32" fmla="*/ 185737 h 252412"/>
              <a:gd name="connsiteX33" fmla="*/ 3119438 w 4629150"/>
              <a:gd name="connsiteY33" fmla="*/ 185737 h 252412"/>
              <a:gd name="connsiteX34" fmla="*/ 3119438 w 4629150"/>
              <a:gd name="connsiteY34" fmla="*/ 200025 h 252412"/>
              <a:gd name="connsiteX35" fmla="*/ 3362325 w 4629150"/>
              <a:gd name="connsiteY35" fmla="*/ 200025 h 252412"/>
              <a:gd name="connsiteX36" fmla="*/ 3362325 w 4629150"/>
              <a:gd name="connsiteY36" fmla="*/ 209550 h 252412"/>
              <a:gd name="connsiteX37" fmla="*/ 3438525 w 4629150"/>
              <a:gd name="connsiteY37" fmla="*/ 209550 h 252412"/>
              <a:gd name="connsiteX38" fmla="*/ 3438525 w 4629150"/>
              <a:gd name="connsiteY38" fmla="*/ 228600 h 252412"/>
              <a:gd name="connsiteX39" fmla="*/ 3862388 w 4629150"/>
              <a:gd name="connsiteY39" fmla="*/ 228600 h 252412"/>
              <a:gd name="connsiteX40" fmla="*/ 3862388 w 4629150"/>
              <a:gd name="connsiteY40" fmla="*/ 252412 h 252412"/>
              <a:gd name="connsiteX41" fmla="*/ 3990975 w 4629150"/>
              <a:gd name="connsiteY41" fmla="*/ 252412 h 252412"/>
              <a:gd name="connsiteX42" fmla="*/ 4000500 w 4629150"/>
              <a:gd name="connsiteY42" fmla="*/ 252412 h 252412"/>
              <a:gd name="connsiteX43" fmla="*/ 4629150 w 4629150"/>
              <a:gd name="connsiteY43" fmla="*/ 252412 h 252412"/>
              <a:gd name="connsiteX0" fmla="*/ 0 w 4629150"/>
              <a:gd name="connsiteY0" fmla="*/ 0 h 252412"/>
              <a:gd name="connsiteX1" fmla="*/ 390525 w 4629150"/>
              <a:gd name="connsiteY1" fmla="*/ 0 h 252412"/>
              <a:gd name="connsiteX2" fmla="*/ 361950 w 4629150"/>
              <a:gd name="connsiteY2" fmla="*/ 0 h 252412"/>
              <a:gd name="connsiteX3" fmla="*/ 495300 w 4629150"/>
              <a:gd name="connsiteY3" fmla="*/ 0 h 252412"/>
              <a:gd name="connsiteX4" fmla="*/ 504825 w 4629150"/>
              <a:gd name="connsiteY4" fmla="*/ 9525 h 252412"/>
              <a:gd name="connsiteX5" fmla="*/ 642938 w 4629150"/>
              <a:gd name="connsiteY5" fmla="*/ 9525 h 252412"/>
              <a:gd name="connsiteX6" fmla="*/ 642938 w 4629150"/>
              <a:gd name="connsiteY6" fmla="*/ 33337 h 252412"/>
              <a:gd name="connsiteX7" fmla="*/ 633413 w 4629150"/>
              <a:gd name="connsiteY7" fmla="*/ 23812 h 252412"/>
              <a:gd name="connsiteX8" fmla="*/ 876300 w 4629150"/>
              <a:gd name="connsiteY8" fmla="*/ 28574 h 252412"/>
              <a:gd name="connsiteX9" fmla="*/ 876300 w 4629150"/>
              <a:gd name="connsiteY9" fmla="*/ 38100 h 252412"/>
              <a:gd name="connsiteX10" fmla="*/ 942975 w 4629150"/>
              <a:gd name="connsiteY10" fmla="*/ 38100 h 252412"/>
              <a:gd name="connsiteX11" fmla="*/ 962025 w 4629150"/>
              <a:gd name="connsiteY11" fmla="*/ 38100 h 252412"/>
              <a:gd name="connsiteX12" fmla="*/ 1133475 w 4629150"/>
              <a:gd name="connsiteY12" fmla="*/ 38100 h 252412"/>
              <a:gd name="connsiteX13" fmla="*/ 1133475 w 4629150"/>
              <a:gd name="connsiteY13" fmla="*/ 66675 h 252412"/>
              <a:gd name="connsiteX14" fmla="*/ 1443038 w 4629150"/>
              <a:gd name="connsiteY14" fmla="*/ 66675 h 252412"/>
              <a:gd name="connsiteX15" fmla="*/ 1462088 w 4629150"/>
              <a:gd name="connsiteY15" fmla="*/ 85725 h 252412"/>
              <a:gd name="connsiteX16" fmla="*/ 1652588 w 4629150"/>
              <a:gd name="connsiteY16" fmla="*/ 85725 h 252412"/>
              <a:gd name="connsiteX17" fmla="*/ 1662113 w 4629150"/>
              <a:gd name="connsiteY17" fmla="*/ 95250 h 252412"/>
              <a:gd name="connsiteX18" fmla="*/ 1824038 w 4629150"/>
              <a:gd name="connsiteY18" fmla="*/ 95250 h 252412"/>
              <a:gd name="connsiteX19" fmla="*/ 1824038 w 4629150"/>
              <a:gd name="connsiteY19" fmla="*/ 123825 h 252412"/>
              <a:gd name="connsiteX20" fmla="*/ 1933575 w 4629150"/>
              <a:gd name="connsiteY20" fmla="*/ 123825 h 252412"/>
              <a:gd name="connsiteX21" fmla="*/ 1938338 w 4629150"/>
              <a:gd name="connsiteY21" fmla="*/ 119062 h 252412"/>
              <a:gd name="connsiteX22" fmla="*/ 2262188 w 4629150"/>
              <a:gd name="connsiteY22" fmla="*/ 119062 h 252412"/>
              <a:gd name="connsiteX23" fmla="*/ 2262188 w 4629150"/>
              <a:gd name="connsiteY23" fmla="*/ 138112 h 252412"/>
              <a:gd name="connsiteX24" fmla="*/ 2419350 w 4629150"/>
              <a:gd name="connsiteY24" fmla="*/ 138112 h 252412"/>
              <a:gd name="connsiteX25" fmla="*/ 2438400 w 4629150"/>
              <a:gd name="connsiteY25" fmla="*/ 138112 h 252412"/>
              <a:gd name="connsiteX26" fmla="*/ 2671763 w 4629150"/>
              <a:gd name="connsiteY26" fmla="*/ 138112 h 252412"/>
              <a:gd name="connsiteX27" fmla="*/ 2690813 w 4629150"/>
              <a:gd name="connsiteY27" fmla="*/ 157162 h 252412"/>
              <a:gd name="connsiteX28" fmla="*/ 2814638 w 4629150"/>
              <a:gd name="connsiteY28" fmla="*/ 157162 h 252412"/>
              <a:gd name="connsiteX29" fmla="*/ 2833688 w 4629150"/>
              <a:gd name="connsiteY29" fmla="*/ 176212 h 252412"/>
              <a:gd name="connsiteX30" fmla="*/ 2962275 w 4629150"/>
              <a:gd name="connsiteY30" fmla="*/ 176212 h 252412"/>
              <a:gd name="connsiteX31" fmla="*/ 2962275 w 4629150"/>
              <a:gd name="connsiteY31" fmla="*/ 185737 h 252412"/>
              <a:gd name="connsiteX32" fmla="*/ 3119438 w 4629150"/>
              <a:gd name="connsiteY32" fmla="*/ 185737 h 252412"/>
              <a:gd name="connsiteX33" fmla="*/ 3119438 w 4629150"/>
              <a:gd name="connsiteY33" fmla="*/ 200025 h 252412"/>
              <a:gd name="connsiteX34" fmla="*/ 3362325 w 4629150"/>
              <a:gd name="connsiteY34" fmla="*/ 200025 h 252412"/>
              <a:gd name="connsiteX35" fmla="*/ 3362325 w 4629150"/>
              <a:gd name="connsiteY35" fmla="*/ 209550 h 252412"/>
              <a:gd name="connsiteX36" fmla="*/ 3438525 w 4629150"/>
              <a:gd name="connsiteY36" fmla="*/ 209550 h 252412"/>
              <a:gd name="connsiteX37" fmla="*/ 3438525 w 4629150"/>
              <a:gd name="connsiteY37" fmla="*/ 228600 h 252412"/>
              <a:gd name="connsiteX38" fmla="*/ 3862388 w 4629150"/>
              <a:gd name="connsiteY38" fmla="*/ 228600 h 252412"/>
              <a:gd name="connsiteX39" fmla="*/ 3862388 w 4629150"/>
              <a:gd name="connsiteY39" fmla="*/ 252412 h 252412"/>
              <a:gd name="connsiteX40" fmla="*/ 3990975 w 4629150"/>
              <a:gd name="connsiteY40" fmla="*/ 252412 h 252412"/>
              <a:gd name="connsiteX41" fmla="*/ 4000500 w 4629150"/>
              <a:gd name="connsiteY41" fmla="*/ 252412 h 252412"/>
              <a:gd name="connsiteX42" fmla="*/ 4629150 w 4629150"/>
              <a:gd name="connsiteY42" fmla="*/ 252412 h 252412"/>
              <a:gd name="connsiteX0" fmla="*/ 0 w 4629150"/>
              <a:gd name="connsiteY0" fmla="*/ 0 h 252412"/>
              <a:gd name="connsiteX1" fmla="*/ 390525 w 4629150"/>
              <a:gd name="connsiteY1" fmla="*/ 0 h 252412"/>
              <a:gd name="connsiteX2" fmla="*/ 361950 w 4629150"/>
              <a:gd name="connsiteY2" fmla="*/ 0 h 252412"/>
              <a:gd name="connsiteX3" fmla="*/ 495300 w 4629150"/>
              <a:gd name="connsiteY3" fmla="*/ 0 h 252412"/>
              <a:gd name="connsiteX4" fmla="*/ 504825 w 4629150"/>
              <a:gd name="connsiteY4" fmla="*/ 9525 h 252412"/>
              <a:gd name="connsiteX5" fmla="*/ 642938 w 4629150"/>
              <a:gd name="connsiteY5" fmla="*/ 9525 h 252412"/>
              <a:gd name="connsiteX6" fmla="*/ 642938 w 4629150"/>
              <a:gd name="connsiteY6" fmla="*/ 33337 h 252412"/>
              <a:gd name="connsiteX7" fmla="*/ 876300 w 4629150"/>
              <a:gd name="connsiteY7" fmla="*/ 28574 h 252412"/>
              <a:gd name="connsiteX8" fmla="*/ 876300 w 4629150"/>
              <a:gd name="connsiteY8" fmla="*/ 38100 h 252412"/>
              <a:gd name="connsiteX9" fmla="*/ 942975 w 4629150"/>
              <a:gd name="connsiteY9" fmla="*/ 38100 h 252412"/>
              <a:gd name="connsiteX10" fmla="*/ 962025 w 4629150"/>
              <a:gd name="connsiteY10" fmla="*/ 38100 h 252412"/>
              <a:gd name="connsiteX11" fmla="*/ 1133475 w 4629150"/>
              <a:gd name="connsiteY11" fmla="*/ 38100 h 252412"/>
              <a:gd name="connsiteX12" fmla="*/ 1133475 w 4629150"/>
              <a:gd name="connsiteY12" fmla="*/ 66675 h 252412"/>
              <a:gd name="connsiteX13" fmla="*/ 1443038 w 4629150"/>
              <a:gd name="connsiteY13" fmla="*/ 66675 h 252412"/>
              <a:gd name="connsiteX14" fmla="*/ 1462088 w 4629150"/>
              <a:gd name="connsiteY14" fmla="*/ 85725 h 252412"/>
              <a:gd name="connsiteX15" fmla="*/ 1652588 w 4629150"/>
              <a:gd name="connsiteY15" fmla="*/ 85725 h 252412"/>
              <a:gd name="connsiteX16" fmla="*/ 1662113 w 4629150"/>
              <a:gd name="connsiteY16" fmla="*/ 95250 h 252412"/>
              <a:gd name="connsiteX17" fmla="*/ 1824038 w 4629150"/>
              <a:gd name="connsiteY17" fmla="*/ 95250 h 252412"/>
              <a:gd name="connsiteX18" fmla="*/ 1824038 w 4629150"/>
              <a:gd name="connsiteY18" fmla="*/ 123825 h 252412"/>
              <a:gd name="connsiteX19" fmla="*/ 1933575 w 4629150"/>
              <a:gd name="connsiteY19" fmla="*/ 123825 h 252412"/>
              <a:gd name="connsiteX20" fmla="*/ 1938338 w 4629150"/>
              <a:gd name="connsiteY20" fmla="*/ 119062 h 252412"/>
              <a:gd name="connsiteX21" fmla="*/ 2262188 w 4629150"/>
              <a:gd name="connsiteY21" fmla="*/ 119062 h 252412"/>
              <a:gd name="connsiteX22" fmla="*/ 2262188 w 4629150"/>
              <a:gd name="connsiteY22" fmla="*/ 138112 h 252412"/>
              <a:gd name="connsiteX23" fmla="*/ 2419350 w 4629150"/>
              <a:gd name="connsiteY23" fmla="*/ 138112 h 252412"/>
              <a:gd name="connsiteX24" fmla="*/ 2438400 w 4629150"/>
              <a:gd name="connsiteY24" fmla="*/ 138112 h 252412"/>
              <a:gd name="connsiteX25" fmla="*/ 2671763 w 4629150"/>
              <a:gd name="connsiteY25" fmla="*/ 138112 h 252412"/>
              <a:gd name="connsiteX26" fmla="*/ 2690813 w 4629150"/>
              <a:gd name="connsiteY26" fmla="*/ 157162 h 252412"/>
              <a:gd name="connsiteX27" fmla="*/ 2814638 w 4629150"/>
              <a:gd name="connsiteY27" fmla="*/ 157162 h 252412"/>
              <a:gd name="connsiteX28" fmla="*/ 2833688 w 4629150"/>
              <a:gd name="connsiteY28" fmla="*/ 176212 h 252412"/>
              <a:gd name="connsiteX29" fmla="*/ 2962275 w 4629150"/>
              <a:gd name="connsiteY29" fmla="*/ 176212 h 252412"/>
              <a:gd name="connsiteX30" fmla="*/ 2962275 w 4629150"/>
              <a:gd name="connsiteY30" fmla="*/ 185737 h 252412"/>
              <a:gd name="connsiteX31" fmla="*/ 3119438 w 4629150"/>
              <a:gd name="connsiteY31" fmla="*/ 185737 h 252412"/>
              <a:gd name="connsiteX32" fmla="*/ 3119438 w 4629150"/>
              <a:gd name="connsiteY32" fmla="*/ 200025 h 252412"/>
              <a:gd name="connsiteX33" fmla="*/ 3362325 w 4629150"/>
              <a:gd name="connsiteY33" fmla="*/ 200025 h 252412"/>
              <a:gd name="connsiteX34" fmla="*/ 3362325 w 4629150"/>
              <a:gd name="connsiteY34" fmla="*/ 209550 h 252412"/>
              <a:gd name="connsiteX35" fmla="*/ 3438525 w 4629150"/>
              <a:gd name="connsiteY35" fmla="*/ 209550 h 252412"/>
              <a:gd name="connsiteX36" fmla="*/ 3438525 w 4629150"/>
              <a:gd name="connsiteY36" fmla="*/ 228600 h 252412"/>
              <a:gd name="connsiteX37" fmla="*/ 3862388 w 4629150"/>
              <a:gd name="connsiteY37" fmla="*/ 228600 h 252412"/>
              <a:gd name="connsiteX38" fmla="*/ 3862388 w 4629150"/>
              <a:gd name="connsiteY38" fmla="*/ 252412 h 252412"/>
              <a:gd name="connsiteX39" fmla="*/ 3990975 w 4629150"/>
              <a:gd name="connsiteY39" fmla="*/ 252412 h 252412"/>
              <a:gd name="connsiteX40" fmla="*/ 4000500 w 4629150"/>
              <a:gd name="connsiteY40" fmla="*/ 252412 h 252412"/>
              <a:gd name="connsiteX41" fmla="*/ 4629150 w 4629150"/>
              <a:gd name="connsiteY41" fmla="*/ 252412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9150" h="252412">
                <a:moveTo>
                  <a:pt x="0" y="0"/>
                </a:moveTo>
                <a:lnTo>
                  <a:pt x="390525" y="0"/>
                </a:lnTo>
                <a:lnTo>
                  <a:pt x="361950" y="0"/>
                </a:lnTo>
                <a:lnTo>
                  <a:pt x="495300" y="0"/>
                </a:lnTo>
                <a:lnTo>
                  <a:pt x="504825" y="9525"/>
                </a:lnTo>
                <a:lnTo>
                  <a:pt x="642938" y="9525"/>
                </a:lnTo>
                <a:lnTo>
                  <a:pt x="642938" y="33337"/>
                </a:lnTo>
                <a:lnTo>
                  <a:pt x="876300" y="28574"/>
                </a:lnTo>
                <a:lnTo>
                  <a:pt x="876300" y="38100"/>
                </a:lnTo>
                <a:lnTo>
                  <a:pt x="942975" y="38100"/>
                </a:lnTo>
                <a:lnTo>
                  <a:pt x="962025" y="38100"/>
                </a:lnTo>
                <a:lnTo>
                  <a:pt x="1133475" y="38100"/>
                </a:lnTo>
                <a:lnTo>
                  <a:pt x="1133475" y="66675"/>
                </a:lnTo>
                <a:lnTo>
                  <a:pt x="1443038" y="66675"/>
                </a:lnTo>
                <a:lnTo>
                  <a:pt x="1462088" y="85725"/>
                </a:lnTo>
                <a:lnTo>
                  <a:pt x="1652588" y="85725"/>
                </a:lnTo>
                <a:lnTo>
                  <a:pt x="1662113" y="95250"/>
                </a:lnTo>
                <a:lnTo>
                  <a:pt x="1824038" y="95250"/>
                </a:lnTo>
                <a:lnTo>
                  <a:pt x="1824038" y="123825"/>
                </a:lnTo>
                <a:lnTo>
                  <a:pt x="1933575" y="123825"/>
                </a:lnTo>
                <a:lnTo>
                  <a:pt x="1938338" y="119062"/>
                </a:lnTo>
                <a:lnTo>
                  <a:pt x="2262188" y="119062"/>
                </a:lnTo>
                <a:lnTo>
                  <a:pt x="2262188" y="138112"/>
                </a:lnTo>
                <a:lnTo>
                  <a:pt x="2419350" y="138112"/>
                </a:lnTo>
                <a:lnTo>
                  <a:pt x="2438400" y="138112"/>
                </a:lnTo>
                <a:lnTo>
                  <a:pt x="2671763" y="138112"/>
                </a:lnTo>
                <a:lnTo>
                  <a:pt x="2690813" y="157162"/>
                </a:lnTo>
                <a:lnTo>
                  <a:pt x="2814638" y="157162"/>
                </a:lnTo>
                <a:lnTo>
                  <a:pt x="2833688" y="176212"/>
                </a:lnTo>
                <a:lnTo>
                  <a:pt x="2962275" y="176212"/>
                </a:lnTo>
                <a:lnTo>
                  <a:pt x="2962275" y="185737"/>
                </a:lnTo>
                <a:lnTo>
                  <a:pt x="3119438" y="185737"/>
                </a:lnTo>
                <a:lnTo>
                  <a:pt x="3119438" y="200025"/>
                </a:lnTo>
                <a:lnTo>
                  <a:pt x="3362325" y="200025"/>
                </a:lnTo>
                <a:lnTo>
                  <a:pt x="3362325" y="209550"/>
                </a:lnTo>
                <a:lnTo>
                  <a:pt x="3438525" y="209550"/>
                </a:lnTo>
                <a:lnTo>
                  <a:pt x="3438525" y="228600"/>
                </a:lnTo>
                <a:lnTo>
                  <a:pt x="3862388" y="228600"/>
                </a:lnTo>
                <a:lnTo>
                  <a:pt x="3862388" y="252412"/>
                </a:lnTo>
                <a:lnTo>
                  <a:pt x="3990975" y="252412"/>
                </a:lnTo>
                <a:lnTo>
                  <a:pt x="4000500" y="252412"/>
                </a:lnTo>
                <a:lnTo>
                  <a:pt x="4629150" y="252412"/>
                </a:lnTo>
              </a:path>
            </a:pathLst>
          </a:custGeom>
          <a:noFill/>
          <a:ln w="25400" cap="flat" cmpd="sng" algn="ctr">
            <a:solidFill>
              <a:srgbClr val="0482BF"/>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444" name="TextBox 443">
            <a:extLst>
              <a:ext uri="{FF2B5EF4-FFF2-40B4-BE49-F238E27FC236}">
                <a16:creationId xmlns:a16="http://schemas.microsoft.com/office/drawing/2014/main" id="{31E25CE5-A606-420A-AF80-39CC988DBF63}"/>
              </a:ext>
            </a:extLst>
          </p:cNvPr>
          <p:cNvSpPr txBox="1"/>
          <p:nvPr/>
        </p:nvSpPr>
        <p:spPr>
          <a:xfrm rot="16200000">
            <a:off x="4073838" y="2493663"/>
            <a:ext cx="118782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Overall Survival Probability</a:t>
            </a:r>
          </a:p>
        </p:txBody>
      </p:sp>
      <p:grpSp>
        <p:nvGrpSpPr>
          <p:cNvPr id="445" name="Group 444">
            <a:extLst>
              <a:ext uri="{FF2B5EF4-FFF2-40B4-BE49-F238E27FC236}">
                <a16:creationId xmlns:a16="http://schemas.microsoft.com/office/drawing/2014/main" id="{8ED08B64-6F74-42AF-ADBD-01AFFCB598EA}"/>
              </a:ext>
            </a:extLst>
          </p:cNvPr>
          <p:cNvGrpSpPr/>
          <p:nvPr/>
        </p:nvGrpSpPr>
        <p:grpSpPr>
          <a:xfrm>
            <a:off x="5052402" y="3230951"/>
            <a:ext cx="537467" cy="230832"/>
            <a:chOff x="4694093" y="4214506"/>
            <a:chExt cx="716623" cy="307776"/>
          </a:xfrm>
        </p:grpSpPr>
        <p:sp>
          <p:nvSpPr>
            <p:cNvPr id="446" name="TextBox 445">
              <a:extLst>
                <a:ext uri="{FF2B5EF4-FFF2-40B4-BE49-F238E27FC236}">
                  <a16:creationId xmlns:a16="http://schemas.microsoft.com/office/drawing/2014/main" id="{AA43940B-35AA-4E70-9CCE-1398712D604E}"/>
                </a:ext>
              </a:extLst>
            </p:cNvPr>
            <p:cNvSpPr txBox="1"/>
            <p:nvPr/>
          </p:nvSpPr>
          <p:spPr>
            <a:xfrm>
              <a:off x="4906304" y="4214506"/>
              <a:ext cx="504412" cy="307776"/>
            </a:xfrm>
            <a:prstGeom prst="rect">
              <a:avLst/>
            </a:prstGeom>
            <a:noFill/>
          </p:spPr>
          <p:txBody>
            <a:bodyPr wrap="none" lIns="0" tIns="0" rIns="0" bIns="0" rtlCol="0">
              <a:spAutoFit/>
            </a:bodyPr>
            <a:lstStyle/>
            <a:p>
              <a:pPr defTabSz="685800">
                <a:defRPr/>
              </a:pPr>
              <a:r>
                <a:rPr lang="en-US" sz="750" b="1" kern="0" dirty="0">
                  <a:solidFill>
                    <a:prstClr val="black"/>
                  </a:solidFill>
                  <a:cs typeface="Arial" panose="020B0604020202020204" pitchFamily="34" charset="0"/>
                </a:rPr>
                <a:t>Neratinib</a:t>
              </a:r>
            </a:p>
            <a:p>
              <a:pPr defTabSz="685800">
                <a:defRPr/>
              </a:pPr>
              <a:r>
                <a:rPr lang="en-US" sz="750" b="1" kern="0" dirty="0">
                  <a:solidFill>
                    <a:prstClr val="black"/>
                  </a:solidFill>
                  <a:cs typeface="Arial" panose="020B0604020202020204" pitchFamily="34" charset="0"/>
                </a:rPr>
                <a:t>Placebo</a:t>
              </a:r>
            </a:p>
          </p:txBody>
        </p:sp>
        <p:cxnSp>
          <p:nvCxnSpPr>
            <p:cNvPr id="447" name="Straight Connector 446">
              <a:extLst>
                <a:ext uri="{FF2B5EF4-FFF2-40B4-BE49-F238E27FC236}">
                  <a16:creationId xmlns:a16="http://schemas.microsoft.com/office/drawing/2014/main" id="{8423E38E-B477-4D48-BE58-F23FE92DA5D7}"/>
                </a:ext>
              </a:extLst>
            </p:cNvPr>
            <p:cNvCxnSpPr/>
            <p:nvPr/>
          </p:nvCxnSpPr>
          <p:spPr>
            <a:xfrm>
              <a:off x="4694093" y="4297707"/>
              <a:ext cx="135082" cy="0"/>
            </a:xfrm>
            <a:prstGeom prst="line">
              <a:avLst/>
            </a:prstGeom>
            <a:noFill/>
            <a:ln w="25400" cap="flat" cmpd="sng" algn="ctr">
              <a:solidFill>
                <a:srgbClr val="0482BF"/>
              </a:solidFill>
              <a:prstDash val="solid"/>
              <a:miter lim="800000"/>
            </a:ln>
            <a:effectLst/>
          </p:spPr>
        </p:cxnSp>
        <p:cxnSp>
          <p:nvCxnSpPr>
            <p:cNvPr id="448" name="Straight Connector 447">
              <a:extLst>
                <a:ext uri="{FF2B5EF4-FFF2-40B4-BE49-F238E27FC236}">
                  <a16:creationId xmlns:a16="http://schemas.microsoft.com/office/drawing/2014/main" id="{42D69A96-4287-4C0A-9EDF-2F6A45261F5A}"/>
                </a:ext>
              </a:extLst>
            </p:cNvPr>
            <p:cNvCxnSpPr/>
            <p:nvPr/>
          </p:nvCxnSpPr>
          <p:spPr>
            <a:xfrm>
              <a:off x="4694093" y="4438196"/>
              <a:ext cx="135082" cy="0"/>
            </a:xfrm>
            <a:prstGeom prst="line">
              <a:avLst/>
            </a:prstGeom>
            <a:noFill/>
            <a:ln w="25400" cap="flat" cmpd="sng" algn="ctr">
              <a:solidFill>
                <a:srgbClr val="FDB61B"/>
              </a:solidFill>
              <a:prstDash val="solid"/>
              <a:miter lim="800000"/>
            </a:ln>
            <a:effectLst/>
          </p:spPr>
        </p:cxnSp>
      </p:grpSp>
      <p:sp>
        <p:nvSpPr>
          <p:cNvPr id="142" name="TextBox 141">
            <a:extLst>
              <a:ext uri="{FF2B5EF4-FFF2-40B4-BE49-F238E27FC236}">
                <a16:creationId xmlns:a16="http://schemas.microsoft.com/office/drawing/2014/main" id="{5CF1D765-C1B7-4ECE-AFD8-FD8FAD18DE6F}"/>
              </a:ext>
            </a:extLst>
          </p:cNvPr>
          <p:cNvSpPr txBox="1"/>
          <p:nvPr/>
        </p:nvSpPr>
        <p:spPr>
          <a:xfrm>
            <a:off x="6579844" y="3210569"/>
            <a:ext cx="1200650" cy="253916"/>
          </a:xfrm>
          <a:prstGeom prst="rect">
            <a:avLst/>
          </a:prstGeom>
          <a:noFill/>
        </p:spPr>
        <p:txBody>
          <a:bodyPr wrap="none" lIns="0" tIns="0" rIns="0" bIns="0" rtlCol="0">
            <a:spAutoFit/>
          </a:bodyPr>
          <a:lstStyle/>
          <a:p>
            <a:r>
              <a:rPr lang="en-US" sz="825" dirty="0">
                <a:solidFill>
                  <a:prstClr val="black"/>
                </a:solidFill>
                <a:cs typeface="Arial" panose="020B0604020202020204" pitchFamily="34" charset="0"/>
              </a:rPr>
              <a:t>HR (95% CI)=0.95 </a:t>
            </a:r>
          </a:p>
          <a:p>
            <a:r>
              <a:rPr lang="en-US" sz="825" dirty="0">
                <a:solidFill>
                  <a:prstClr val="black"/>
                </a:solidFill>
                <a:cs typeface="Arial" panose="020B0604020202020204" pitchFamily="34" charset="0"/>
              </a:rPr>
              <a:t>(0.74</a:t>
            </a:r>
            <a:r>
              <a:rPr lang="en-US" sz="825" dirty="0">
                <a:solidFill>
                  <a:prstClr val="black"/>
                </a:solidFill>
                <a:latin typeface="Calibri" panose="020F0502020204030204" pitchFamily="34" charset="0"/>
                <a:cs typeface="Calibri" panose="020F0502020204030204" pitchFamily="34" charset="0"/>
              </a:rPr>
              <a:t>−</a:t>
            </a:r>
            <a:r>
              <a:rPr lang="en-US" sz="825" dirty="0">
                <a:solidFill>
                  <a:prstClr val="black"/>
                </a:solidFill>
                <a:cs typeface="Arial" panose="020B0604020202020204" pitchFamily="34" charset="0"/>
              </a:rPr>
              <a:t>1.21)  P-value=0.6914</a:t>
            </a:r>
          </a:p>
        </p:txBody>
      </p:sp>
      <p:sp>
        <p:nvSpPr>
          <p:cNvPr id="5" name="TextBox 4">
            <a:extLst>
              <a:ext uri="{FF2B5EF4-FFF2-40B4-BE49-F238E27FC236}">
                <a16:creationId xmlns:a16="http://schemas.microsoft.com/office/drawing/2014/main" id="{5BBCD30C-8654-49E1-AAEF-58974BA244D0}"/>
              </a:ext>
            </a:extLst>
          </p:cNvPr>
          <p:cNvSpPr txBox="1"/>
          <p:nvPr/>
        </p:nvSpPr>
        <p:spPr>
          <a:xfrm>
            <a:off x="5636721" y="1615757"/>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98.4%</a:t>
            </a:r>
          </a:p>
        </p:txBody>
      </p:sp>
      <p:sp>
        <p:nvSpPr>
          <p:cNvPr id="6" name="TextBox 5">
            <a:extLst>
              <a:ext uri="{FF2B5EF4-FFF2-40B4-BE49-F238E27FC236}">
                <a16:creationId xmlns:a16="http://schemas.microsoft.com/office/drawing/2014/main" id="{F5EF88DB-6E5B-47AF-89A5-092314758C73}"/>
              </a:ext>
            </a:extLst>
          </p:cNvPr>
          <p:cNvSpPr txBox="1"/>
          <p:nvPr/>
        </p:nvSpPr>
        <p:spPr>
          <a:xfrm>
            <a:off x="5636721" y="1845062"/>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98.1%</a:t>
            </a:r>
          </a:p>
        </p:txBody>
      </p:sp>
      <p:sp>
        <p:nvSpPr>
          <p:cNvPr id="7" name="TextBox 6">
            <a:extLst>
              <a:ext uri="{FF2B5EF4-FFF2-40B4-BE49-F238E27FC236}">
                <a16:creationId xmlns:a16="http://schemas.microsoft.com/office/drawing/2014/main" id="{DCD8AC33-D7B7-46CA-ACF4-ED229B557B2F}"/>
              </a:ext>
            </a:extLst>
          </p:cNvPr>
          <p:cNvSpPr txBox="1"/>
          <p:nvPr/>
        </p:nvSpPr>
        <p:spPr>
          <a:xfrm>
            <a:off x="6674676" y="1685233"/>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94.1%</a:t>
            </a:r>
          </a:p>
        </p:txBody>
      </p:sp>
      <p:sp>
        <p:nvSpPr>
          <p:cNvPr id="10" name="TextBox 9">
            <a:extLst>
              <a:ext uri="{FF2B5EF4-FFF2-40B4-BE49-F238E27FC236}">
                <a16:creationId xmlns:a16="http://schemas.microsoft.com/office/drawing/2014/main" id="{CE40FDEC-4165-4B34-A782-34E4183A651A}"/>
              </a:ext>
            </a:extLst>
          </p:cNvPr>
          <p:cNvSpPr txBox="1"/>
          <p:nvPr/>
        </p:nvSpPr>
        <p:spPr>
          <a:xfrm>
            <a:off x="6674676" y="1922075"/>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93.3%</a:t>
            </a:r>
          </a:p>
        </p:txBody>
      </p:sp>
      <p:sp>
        <p:nvSpPr>
          <p:cNvPr id="11" name="TextBox 10">
            <a:extLst>
              <a:ext uri="{FF2B5EF4-FFF2-40B4-BE49-F238E27FC236}">
                <a16:creationId xmlns:a16="http://schemas.microsoft.com/office/drawing/2014/main" id="{4EFD1C0F-E26C-4626-A671-567A8BAA3658}"/>
              </a:ext>
            </a:extLst>
          </p:cNvPr>
          <p:cNvSpPr txBox="1"/>
          <p:nvPr/>
        </p:nvSpPr>
        <p:spPr>
          <a:xfrm>
            <a:off x="7748268" y="1756288"/>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90.1%</a:t>
            </a:r>
          </a:p>
        </p:txBody>
      </p:sp>
      <p:sp>
        <p:nvSpPr>
          <p:cNvPr id="12" name="TextBox 11">
            <a:extLst>
              <a:ext uri="{FF2B5EF4-FFF2-40B4-BE49-F238E27FC236}">
                <a16:creationId xmlns:a16="http://schemas.microsoft.com/office/drawing/2014/main" id="{CE99B76E-D679-4101-9CC4-ED6A57970A3D}"/>
              </a:ext>
            </a:extLst>
          </p:cNvPr>
          <p:cNvSpPr txBox="1"/>
          <p:nvPr/>
        </p:nvSpPr>
        <p:spPr>
          <a:xfrm>
            <a:off x="7748268" y="1976582"/>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90.2%</a:t>
            </a:r>
          </a:p>
        </p:txBody>
      </p:sp>
      <p:sp>
        <p:nvSpPr>
          <p:cNvPr id="15" name="TextBox 14">
            <a:extLst>
              <a:ext uri="{FF2B5EF4-FFF2-40B4-BE49-F238E27FC236}">
                <a16:creationId xmlns:a16="http://schemas.microsoft.com/office/drawing/2014/main" id="{EBD023A7-658D-4F1F-B6C5-AC05A6DA4A88}"/>
              </a:ext>
            </a:extLst>
          </p:cNvPr>
          <p:cNvSpPr txBox="1"/>
          <p:nvPr/>
        </p:nvSpPr>
        <p:spPr>
          <a:xfrm>
            <a:off x="5690822" y="1986355"/>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0.3%</a:t>
            </a:r>
          </a:p>
        </p:txBody>
      </p:sp>
      <p:sp>
        <p:nvSpPr>
          <p:cNvPr id="16" name="Isosceles Triangle 15">
            <a:extLst>
              <a:ext uri="{FF2B5EF4-FFF2-40B4-BE49-F238E27FC236}">
                <a16:creationId xmlns:a16="http://schemas.microsoft.com/office/drawing/2014/main" id="{22645B98-B77C-4739-B3EE-D74B5A8A3742}"/>
              </a:ext>
            </a:extLst>
          </p:cNvPr>
          <p:cNvSpPr/>
          <p:nvPr/>
        </p:nvSpPr>
        <p:spPr>
          <a:xfrm>
            <a:off x="5620892" y="2009441"/>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17" name="TextBox 16">
            <a:extLst>
              <a:ext uri="{FF2B5EF4-FFF2-40B4-BE49-F238E27FC236}">
                <a16:creationId xmlns:a16="http://schemas.microsoft.com/office/drawing/2014/main" id="{49A6B3E7-D498-4D99-B6F4-C1B7767F8910}"/>
              </a:ext>
            </a:extLst>
          </p:cNvPr>
          <p:cNvSpPr txBox="1"/>
          <p:nvPr/>
        </p:nvSpPr>
        <p:spPr>
          <a:xfrm>
            <a:off x="6739715" y="2061977"/>
            <a:ext cx="192360"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0.8%</a:t>
            </a:r>
          </a:p>
        </p:txBody>
      </p:sp>
      <p:sp>
        <p:nvSpPr>
          <p:cNvPr id="18" name="Isosceles Triangle 17">
            <a:extLst>
              <a:ext uri="{FF2B5EF4-FFF2-40B4-BE49-F238E27FC236}">
                <a16:creationId xmlns:a16="http://schemas.microsoft.com/office/drawing/2014/main" id="{B4063B2A-0DA9-4115-878C-BCBE30AD6CFF}"/>
              </a:ext>
            </a:extLst>
          </p:cNvPr>
          <p:cNvSpPr/>
          <p:nvPr/>
        </p:nvSpPr>
        <p:spPr>
          <a:xfrm>
            <a:off x="6669786" y="2085062"/>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19" name="TextBox 18">
            <a:extLst>
              <a:ext uri="{FF2B5EF4-FFF2-40B4-BE49-F238E27FC236}">
                <a16:creationId xmlns:a16="http://schemas.microsoft.com/office/drawing/2014/main" id="{17A13D1D-9455-43E3-ACCC-E8305E92B6FD}"/>
              </a:ext>
            </a:extLst>
          </p:cNvPr>
          <p:cNvSpPr txBox="1"/>
          <p:nvPr/>
        </p:nvSpPr>
        <p:spPr>
          <a:xfrm>
            <a:off x="7800577" y="2099675"/>
            <a:ext cx="150682" cy="115416"/>
          </a:xfrm>
          <a:prstGeom prst="rect">
            <a:avLst/>
          </a:prstGeom>
          <a:noFill/>
        </p:spPr>
        <p:txBody>
          <a:bodyPr wrap="none" lIns="0" tIns="0" rIns="0" bIns="0" rtlCol="0">
            <a:spAutoFit/>
          </a:bodyPr>
          <a:lstStyle/>
          <a:p>
            <a:r>
              <a:rPr lang="en-US" sz="750" b="1" dirty="0">
                <a:solidFill>
                  <a:prstClr val="black"/>
                </a:solidFill>
                <a:cs typeface="Arial" panose="020B0604020202020204" pitchFamily="34" charset="0"/>
              </a:rPr>
              <a:t>-0.1</a:t>
            </a:r>
          </a:p>
        </p:txBody>
      </p:sp>
      <p:sp>
        <p:nvSpPr>
          <p:cNvPr id="20" name="Isosceles Triangle 19">
            <a:extLst>
              <a:ext uri="{FF2B5EF4-FFF2-40B4-BE49-F238E27FC236}">
                <a16:creationId xmlns:a16="http://schemas.microsoft.com/office/drawing/2014/main" id="{230D15DF-38E7-41F5-882D-145F516C62AA}"/>
              </a:ext>
            </a:extLst>
          </p:cNvPr>
          <p:cNvSpPr/>
          <p:nvPr/>
        </p:nvSpPr>
        <p:spPr>
          <a:xfrm>
            <a:off x="7730648" y="2122761"/>
            <a:ext cx="49919" cy="59838"/>
          </a:xfrm>
          <a:prstGeom prst="triangle">
            <a:avLst/>
          </a:prstGeom>
          <a:noFill/>
          <a:ln w="12700" cap="flat" cmpd="sng" algn="ctr">
            <a:solidFill>
              <a:srgbClr val="0C446B">
                <a:shade val="50000"/>
              </a:srgb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21" name="Rectangle 20">
            <a:extLst>
              <a:ext uri="{FF2B5EF4-FFF2-40B4-BE49-F238E27FC236}">
                <a16:creationId xmlns:a16="http://schemas.microsoft.com/office/drawing/2014/main" id="{9EE93E90-D449-5E73-8731-C552C1147D02}"/>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544301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D226-5330-493A-876A-6F11948E94F1}"/>
              </a:ext>
            </a:extLst>
          </p:cNvPr>
          <p:cNvSpPr>
            <a:spLocks noGrp="1"/>
          </p:cNvSpPr>
          <p:nvPr>
            <p:ph type="title"/>
          </p:nvPr>
        </p:nvSpPr>
        <p:spPr>
          <a:xfrm>
            <a:off x="289555" y="551310"/>
            <a:ext cx="8798900" cy="642508"/>
          </a:xfrm>
        </p:spPr>
        <p:txBody>
          <a:bodyPr>
            <a:normAutofit fontScale="90000"/>
          </a:bodyPr>
          <a:lstStyle/>
          <a:p>
            <a:r>
              <a:rPr lang="en-US" b="1" dirty="0" err="1">
                <a:solidFill>
                  <a:srgbClr val="002060"/>
                </a:solidFill>
                <a:latin typeface="Arial" panose="020B0604020202020204" pitchFamily="34" charset="0"/>
                <a:cs typeface="Arial" panose="020B0604020202020204" pitchFamily="34" charset="0"/>
              </a:rPr>
              <a:t>ExteNET</a:t>
            </a:r>
            <a:r>
              <a:rPr lang="en-US" b="1" dirty="0">
                <a:solidFill>
                  <a:srgbClr val="002060"/>
                </a:solidFill>
                <a:latin typeface="Arial" panose="020B0604020202020204" pitchFamily="34" charset="0"/>
                <a:cs typeface="Arial" panose="020B0604020202020204" pitchFamily="34" charset="0"/>
              </a:rPr>
              <a:t>: No </a:t>
            </a:r>
            <a:r>
              <a:rPr lang="en-US" b="1" dirty="0" err="1">
                <a:solidFill>
                  <a:srgbClr val="002060"/>
                </a:solidFill>
                <a:latin typeface="Arial" panose="020B0604020202020204" pitchFamily="34" charset="0"/>
                <a:cs typeface="Arial" panose="020B0604020202020204" pitchFamily="34" charset="0"/>
              </a:rPr>
              <a:t>pCR</a:t>
            </a:r>
            <a:r>
              <a:rPr lang="en-US" b="1" dirty="0">
                <a:solidFill>
                  <a:srgbClr val="002060"/>
                </a:solidFill>
                <a:latin typeface="Arial" panose="020B0604020202020204" pitchFamily="34" charset="0"/>
                <a:cs typeface="Arial" panose="020B0604020202020204" pitchFamily="34" charset="0"/>
              </a:rPr>
              <a:t> Post Neoadjuvant Therapy </a:t>
            </a: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HR+, ≤1 Year from Trastuzumab (N=295)</a:t>
            </a:r>
          </a:p>
        </p:txBody>
      </p:sp>
      <p:sp>
        <p:nvSpPr>
          <p:cNvPr id="6" name="Rectangle 5">
            <a:extLst>
              <a:ext uri="{FF2B5EF4-FFF2-40B4-BE49-F238E27FC236}">
                <a16:creationId xmlns:a16="http://schemas.microsoft.com/office/drawing/2014/main" id="{1F379543-D260-4A8A-82B8-249B3782F6F1}"/>
              </a:ext>
            </a:extLst>
          </p:cNvPr>
          <p:cNvSpPr>
            <a:spLocks noChangeArrowheads="1"/>
          </p:cNvSpPr>
          <p:nvPr/>
        </p:nvSpPr>
        <p:spPr bwMode="auto">
          <a:xfrm>
            <a:off x="7079363" y="2383913"/>
            <a:ext cx="1420582" cy="392415"/>
          </a:xfrm>
          <a:prstGeom prst="rect">
            <a:avLst/>
          </a:prstGeom>
          <a:noFill/>
          <a:ln w="19050">
            <a:solidFill>
              <a:srgbClr val="FF0000"/>
            </a:solidFill>
            <a:miter lim="800000"/>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wrap="none" lIns="34290" tIns="34290" rIns="34290" bIns="34290" anchor="ctr" anchorCtr="0">
            <a:spAutoFit/>
          </a:bodyPr>
          <a:lstStyle/>
          <a:p>
            <a:pPr marL="257175" indent="-257175"/>
            <a:r>
              <a:rPr lang="en-US" sz="1050" dirty="0">
                <a:latin typeface="Arial" panose="020B0604020202020204" pitchFamily="34" charset="0"/>
                <a:ea typeface="MS PGothic" panose="020B0600070205080204" pitchFamily="34" charset="-128"/>
              </a:rPr>
              <a:t>HR = 0.47 </a:t>
            </a:r>
          </a:p>
          <a:p>
            <a:pPr marL="257175" indent="-257175"/>
            <a:r>
              <a:rPr lang="en-US" sz="1050" dirty="0">
                <a:solidFill>
                  <a:prstClr val="black"/>
                </a:solidFill>
                <a:cs typeface="Arial"/>
              </a:rPr>
              <a:t>8-year estimate: </a:t>
            </a:r>
            <a:r>
              <a:rPr lang="en-US" sz="1050" dirty="0">
                <a:latin typeface="Arial" panose="020B0604020202020204" pitchFamily="34" charset="0"/>
                <a:ea typeface="MS PGothic" panose="020B0600070205080204" pitchFamily="34" charset="-128"/>
              </a:rPr>
              <a:t>∆ 9.1%</a:t>
            </a:r>
          </a:p>
        </p:txBody>
      </p:sp>
      <p:sp>
        <p:nvSpPr>
          <p:cNvPr id="10" name="Rectangle 9">
            <a:extLst>
              <a:ext uri="{FF2B5EF4-FFF2-40B4-BE49-F238E27FC236}">
                <a16:creationId xmlns:a16="http://schemas.microsoft.com/office/drawing/2014/main" id="{03D2AEC2-DDA5-4FE4-A31D-5C139C0A0202}"/>
              </a:ext>
            </a:extLst>
          </p:cNvPr>
          <p:cNvSpPr>
            <a:spLocks noChangeArrowheads="1"/>
          </p:cNvSpPr>
          <p:nvPr/>
        </p:nvSpPr>
        <p:spPr bwMode="auto">
          <a:xfrm>
            <a:off x="2985102" y="2585926"/>
            <a:ext cx="1180131" cy="230832"/>
          </a:xfrm>
          <a:prstGeom prst="rect">
            <a:avLst/>
          </a:prstGeom>
          <a:noFill/>
          <a:ln w="19050">
            <a:solidFill>
              <a:srgbClr val="FF0000"/>
            </a:solidFill>
            <a:miter lim="800000"/>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wrap="none" lIns="34290" tIns="34290" rIns="34290" bIns="34290" anchor="ctr" anchorCtr="0">
            <a:spAutoFit/>
          </a:bodyPr>
          <a:lstStyle/>
          <a:p>
            <a:pPr marL="257175" indent="-257175"/>
            <a:r>
              <a:rPr lang="en-US" sz="1050" dirty="0">
                <a:latin typeface="Arial" panose="020B0604020202020204" pitchFamily="34" charset="0"/>
                <a:ea typeface="MS PGothic" panose="020B0600070205080204" pitchFamily="34" charset="-128"/>
              </a:rPr>
              <a:t>HR = 0.60, ∆ 7.4%</a:t>
            </a:r>
          </a:p>
        </p:txBody>
      </p:sp>
      <p:grpSp>
        <p:nvGrpSpPr>
          <p:cNvPr id="82" name="Group 81">
            <a:extLst>
              <a:ext uri="{FF2B5EF4-FFF2-40B4-BE49-F238E27FC236}">
                <a16:creationId xmlns:a16="http://schemas.microsoft.com/office/drawing/2014/main" id="{B20B4B62-4BA0-4D15-AD03-B8446F1D24A4}"/>
              </a:ext>
            </a:extLst>
          </p:cNvPr>
          <p:cNvGrpSpPr/>
          <p:nvPr/>
        </p:nvGrpSpPr>
        <p:grpSpPr>
          <a:xfrm>
            <a:off x="768754" y="1630954"/>
            <a:ext cx="3564340" cy="2032618"/>
            <a:chOff x="781233" y="2153098"/>
            <a:chExt cx="4752454" cy="2710157"/>
          </a:xfrm>
        </p:grpSpPr>
        <p:sp>
          <p:nvSpPr>
            <p:cNvPr id="83" name="TextBox 82">
              <a:extLst>
                <a:ext uri="{FF2B5EF4-FFF2-40B4-BE49-F238E27FC236}">
                  <a16:creationId xmlns:a16="http://schemas.microsoft.com/office/drawing/2014/main" id="{F6D07D11-817D-4E80-96F5-13ED8371CE64}"/>
                </a:ext>
              </a:extLst>
            </p:cNvPr>
            <p:cNvSpPr txBox="1"/>
            <p:nvPr/>
          </p:nvSpPr>
          <p:spPr>
            <a:xfrm>
              <a:off x="781233" y="2153098"/>
              <a:ext cx="19236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100</a:t>
              </a:r>
            </a:p>
          </p:txBody>
        </p:sp>
        <p:sp>
          <p:nvSpPr>
            <p:cNvPr id="84" name="TextBox 83">
              <a:extLst>
                <a:ext uri="{FF2B5EF4-FFF2-40B4-BE49-F238E27FC236}">
                  <a16:creationId xmlns:a16="http://schemas.microsoft.com/office/drawing/2014/main" id="{494254A2-D387-4733-815D-4921D1CAD25C}"/>
                </a:ext>
              </a:extLst>
            </p:cNvPr>
            <p:cNvSpPr txBox="1"/>
            <p:nvPr/>
          </p:nvSpPr>
          <p:spPr>
            <a:xfrm>
              <a:off x="845353" y="2553149"/>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90</a:t>
              </a:r>
            </a:p>
          </p:txBody>
        </p:sp>
        <p:sp>
          <p:nvSpPr>
            <p:cNvPr id="85" name="TextBox 84">
              <a:extLst>
                <a:ext uri="{FF2B5EF4-FFF2-40B4-BE49-F238E27FC236}">
                  <a16:creationId xmlns:a16="http://schemas.microsoft.com/office/drawing/2014/main" id="{BEE6E03F-84A9-4F8E-9B5F-BE8DC61FF919}"/>
                </a:ext>
              </a:extLst>
            </p:cNvPr>
            <p:cNvSpPr txBox="1"/>
            <p:nvPr/>
          </p:nvSpPr>
          <p:spPr>
            <a:xfrm>
              <a:off x="845353" y="2952753"/>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80</a:t>
              </a:r>
            </a:p>
          </p:txBody>
        </p:sp>
        <p:sp>
          <p:nvSpPr>
            <p:cNvPr id="86" name="TextBox 85">
              <a:extLst>
                <a:ext uri="{FF2B5EF4-FFF2-40B4-BE49-F238E27FC236}">
                  <a16:creationId xmlns:a16="http://schemas.microsoft.com/office/drawing/2014/main" id="{391A0A39-91B5-4C1C-8D4D-B6BCA44C63A8}"/>
                </a:ext>
              </a:extLst>
            </p:cNvPr>
            <p:cNvSpPr txBox="1"/>
            <p:nvPr/>
          </p:nvSpPr>
          <p:spPr>
            <a:xfrm>
              <a:off x="845353" y="3352057"/>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70</a:t>
              </a:r>
            </a:p>
          </p:txBody>
        </p:sp>
        <p:sp>
          <p:nvSpPr>
            <p:cNvPr id="87" name="TextBox 86">
              <a:extLst>
                <a:ext uri="{FF2B5EF4-FFF2-40B4-BE49-F238E27FC236}">
                  <a16:creationId xmlns:a16="http://schemas.microsoft.com/office/drawing/2014/main" id="{8B863F46-A5B0-4833-B836-5361B2955536}"/>
                </a:ext>
              </a:extLst>
            </p:cNvPr>
            <p:cNvSpPr txBox="1"/>
            <p:nvPr/>
          </p:nvSpPr>
          <p:spPr>
            <a:xfrm>
              <a:off x="845353" y="3754484"/>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60</a:t>
              </a:r>
            </a:p>
          </p:txBody>
        </p:sp>
        <p:sp>
          <p:nvSpPr>
            <p:cNvPr id="88" name="TextBox 87">
              <a:extLst>
                <a:ext uri="{FF2B5EF4-FFF2-40B4-BE49-F238E27FC236}">
                  <a16:creationId xmlns:a16="http://schemas.microsoft.com/office/drawing/2014/main" id="{C82737BC-4133-460A-A46A-A92259B140FF}"/>
                </a:ext>
              </a:extLst>
            </p:cNvPr>
            <p:cNvSpPr txBox="1"/>
            <p:nvPr/>
          </p:nvSpPr>
          <p:spPr>
            <a:xfrm>
              <a:off x="845353" y="4158106"/>
              <a:ext cx="12824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50</a:t>
              </a:r>
            </a:p>
          </p:txBody>
        </p:sp>
        <p:sp>
          <p:nvSpPr>
            <p:cNvPr id="89" name="TextBox 88">
              <a:extLst>
                <a:ext uri="{FF2B5EF4-FFF2-40B4-BE49-F238E27FC236}">
                  <a16:creationId xmlns:a16="http://schemas.microsoft.com/office/drawing/2014/main" id="{A36CF92D-79CC-4995-822D-474E7DACD966}"/>
                </a:ext>
              </a:extLst>
            </p:cNvPr>
            <p:cNvSpPr txBox="1"/>
            <p:nvPr/>
          </p:nvSpPr>
          <p:spPr>
            <a:xfrm>
              <a:off x="909473" y="4545060"/>
              <a:ext cx="6412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a:t>
              </a:r>
            </a:p>
          </p:txBody>
        </p:sp>
        <p:sp>
          <p:nvSpPr>
            <p:cNvPr id="90" name="TextBox 89">
              <a:extLst>
                <a:ext uri="{FF2B5EF4-FFF2-40B4-BE49-F238E27FC236}">
                  <a16:creationId xmlns:a16="http://schemas.microsoft.com/office/drawing/2014/main" id="{D5029716-9CC2-485F-9F81-51212F536934}"/>
                </a:ext>
              </a:extLst>
            </p:cNvPr>
            <p:cNvSpPr txBox="1"/>
            <p:nvPr/>
          </p:nvSpPr>
          <p:spPr>
            <a:xfrm>
              <a:off x="1024025" y="470936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0</a:t>
              </a:r>
            </a:p>
          </p:txBody>
        </p:sp>
        <p:sp>
          <p:nvSpPr>
            <p:cNvPr id="91" name="TextBox 90">
              <a:extLst>
                <a:ext uri="{FF2B5EF4-FFF2-40B4-BE49-F238E27FC236}">
                  <a16:creationId xmlns:a16="http://schemas.microsoft.com/office/drawing/2014/main" id="{5F757348-E37A-4963-916C-F892CBF95D6D}"/>
                </a:ext>
              </a:extLst>
            </p:cNvPr>
            <p:cNvSpPr txBox="1"/>
            <p:nvPr/>
          </p:nvSpPr>
          <p:spPr>
            <a:xfrm>
              <a:off x="1463365" y="470936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a:t>
              </a:r>
            </a:p>
          </p:txBody>
        </p:sp>
        <p:sp>
          <p:nvSpPr>
            <p:cNvPr id="92" name="TextBox 91">
              <a:extLst>
                <a:ext uri="{FF2B5EF4-FFF2-40B4-BE49-F238E27FC236}">
                  <a16:creationId xmlns:a16="http://schemas.microsoft.com/office/drawing/2014/main" id="{C5871161-3E61-4F9B-BA61-9BE86BD65C7D}"/>
                </a:ext>
              </a:extLst>
            </p:cNvPr>
            <p:cNvSpPr txBox="1"/>
            <p:nvPr/>
          </p:nvSpPr>
          <p:spPr>
            <a:xfrm>
              <a:off x="1869454"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12</a:t>
              </a:r>
            </a:p>
          </p:txBody>
        </p:sp>
        <p:sp>
          <p:nvSpPr>
            <p:cNvPr id="93" name="TextBox 92">
              <a:extLst>
                <a:ext uri="{FF2B5EF4-FFF2-40B4-BE49-F238E27FC236}">
                  <a16:creationId xmlns:a16="http://schemas.microsoft.com/office/drawing/2014/main" id="{07BB854F-339E-494A-9BE8-67EE0E2FDC87}"/>
                </a:ext>
              </a:extLst>
            </p:cNvPr>
            <p:cNvSpPr txBox="1"/>
            <p:nvPr/>
          </p:nvSpPr>
          <p:spPr>
            <a:xfrm>
              <a:off x="2307604"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18</a:t>
              </a:r>
            </a:p>
          </p:txBody>
        </p:sp>
        <p:sp>
          <p:nvSpPr>
            <p:cNvPr id="94" name="TextBox 93">
              <a:extLst>
                <a:ext uri="{FF2B5EF4-FFF2-40B4-BE49-F238E27FC236}">
                  <a16:creationId xmlns:a16="http://schemas.microsoft.com/office/drawing/2014/main" id="{F9A31AB7-F31E-4B58-97FD-EBC623E71003}"/>
                </a:ext>
              </a:extLst>
            </p:cNvPr>
            <p:cNvSpPr txBox="1"/>
            <p:nvPr/>
          </p:nvSpPr>
          <p:spPr>
            <a:xfrm>
              <a:off x="2751707" y="4709367"/>
              <a:ext cx="128241"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24</a:t>
              </a:r>
            </a:p>
          </p:txBody>
        </p:sp>
        <p:sp>
          <p:nvSpPr>
            <p:cNvPr id="95" name="TextBox 94">
              <a:extLst>
                <a:ext uri="{FF2B5EF4-FFF2-40B4-BE49-F238E27FC236}">
                  <a16:creationId xmlns:a16="http://schemas.microsoft.com/office/drawing/2014/main" id="{B261D154-9BDA-45C9-A44C-4A2209826710}"/>
                </a:ext>
              </a:extLst>
            </p:cNvPr>
            <p:cNvSpPr txBox="1"/>
            <p:nvPr/>
          </p:nvSpPr>
          <p:spPr>
            <a:xfrm>
              <a:off x="316894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30 </a:t>
              </a:r>
            </a:p>
          </p:txBody>
        </p:sp>
        <p:sp>
          <p:nvSpPr>
            <p:cNvPr id="96" name="TextBox 95">
              <a:extLst>
                <a:ext uri="{FF2B5EF4-FFF2-40B4-BE49-F238E27FC236}">
                  <a16:creationId xmlns:a16="http://schemas.microsoft.com/office/drawing/2014/main" id="{BE2C0094-A4AF-4897-B134-3E4160952945}"/>
                </a:ext>
              </a:extLst>
            </p:cNvPr>
            <p:cNvSpPr txBox="1"/>
            <p:nvPr/>
          </p:nvSpPr>
          <p:spPr>
            <a:xfrm>
              <a:off x="361877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36 </a:t>
              </a:r>
            </a:p>
          </p:txBody>
        </p:sp>
        <p:sp>
          <p:nvSpPr>
            <p:cNvPr id="97" name="TextBox 96">
              <a:extLst>
                <a:ext uri="{FF2B5EF4-FFF2-40B4-BE49-F238E27FC236}">
                  <a16:creationId xmlns:a16="http://schemas.microsoft.com/office/drawing/2014/main" id="{907F1872-2755-474C-B6B7-E08E417EF6CC}"/>
                </a:ext>
              </a:extLst>
            </p:cNvPr>
            <p:cNvSpPr txBox="1"/>
            <p:nvPr/>
          </p:nvSpPr>
          <p:spPr>
            <a:xfrm>
              <a:off x="4068604"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42 </a:t>
              </a:r>
            </a:p>
          </p:txBody>
        </p:sp>
        <p:sp>
          <p:nvSpPr>
            <p:cNvPr id="98" name="TextBox 97">
              <a:extLst>
                <a:ext uri="{FF2B5EF4-FFF2-40B4-BE49-F238E27FC236}">
                  <a16:creationId xmlns:a16="http://schemas.microsoft.com/office/drawing/2014/main" id="{B9C52782-6A50-4173-A5CD-12006D0D5DA3}"/>
                </a:ext>
              </a:extLst>
            </p:cNvPr>
            <p:cNvSpPr txBox="1"/>
            <p:nvPr/>
          </p:nvSpPr>
          <p:spPr>
            <a:xfrm>
              <a:off x="4488747"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48 </a:t>
              </a:r>
            </a:p>
          </p:txBody>
        </p:sp>
        <p:sp>
          <p:nvSpPr>
            <p:cNvPr id="99" name="TextBox 98">
              <a:extLst>
                <a:ext uri="{FF2B5EF4-FFF2-40B4-BE49-F238E27FC236}">
                  <a16:creationId xmlns:a16="http://schemas.microsoft.com/office/drawing/2014/main" id="{DF8B1549-3827-4921-8A33-4B89108953CE}"/>
                </a:ext>
              </a:extLst>
            </p:cNvPr>
            <p:cNvSpPr txBox="1"/>
            <p:nvPr/>
          </p:nvSpPr>
          <p:spPr>
            <a:xfrm>
              <a:off x="4924515"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54 </a:t>
              </a:r>
            </a:p>
          </p:txBody>
        </p:sp>
        <p:sp>
          <p:nvSpPr>
            <p:cNvPr id="100" name="TextBox 99">
              <a:extLst>
                <a:ext uri="{FF2B5EF4-FFF2-40B4-BE49-F238E27FC236}">
                  <a16:creationId xmlns:a16="http://schemas.microsoft.com/office/drawing/2014/main" id="{7BC61561-ADBA-44F7-A703-FFCE7CDE63B6}"/>
                </a:ext>
              </a:extLst>
            </p:cNvPr>
            <p:cNvSpPr txBox="1"/>
            <p:nvPr/>
          </p:nvSpPr>
          <p:spPr>
            <a:xfrm>
              <a:off x="5375523" y="470936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60 </a:t>
              </a:r>
            </a:p>
          </p:txBody>
        </p:sp>
        <p:grpSp>
          <p:nvGrpSpPr>
            <p:cNvPr id="101" name="Group 100">
              <a:extLst>
                <a:ext uri="{FF2B5EF4-FFF2-40B4-BE49-F238E27FC236}">
                  <a16:creationId xmlns:a16="http://schemas.microsoft.com/office/drawing/2014/main" id="{E982306A-E89A-470A-813A-8B125A52DE13}"/>
                </a:ext>
              </a:extLst>
            </p:cNvPr>
            <p:cNvGrpSpPr/>
            <p:nvPr/>
          </p:nvGrpSpPr>
          <p:grpSpPr>
            <a:xfrm>
              <a:off x="990600" y="2226469"/>
              <a:ext cx="4452938" cy="2471738"/>
              <a:chOff x="990600" y="2226469"/>
              <a:chExt cx="4452938" cy="2471738"/>
            </a:xfrm>
          </p:grpSpPr>
          <p:grpSp>
            <p:nvGrpSpPr>
              <p:cNvPr id="102" name="Group 101">
                <a:extLst>
                  <a:ext uri="{FF2B5EF4-FFF2-40B4-BE49-F238E27FC236}">
                    <a16:creationId xmlns:a16="http://schemas.microsoft.com/office/drawing/2014/main" id="{0345EA9A-4826-43C0-8F81-F4FACF79B548}"/>
                  </a:ext>
                </a:extLst>
              </p:cNvPr>
              <p:cNvGrpSpPr/>
              <p:nvPr/>
            </p:nvGrpSpPr>
            <p:grpSpPr>
              <a:xfrm>
                <a:off x="990600" y="2226469"/>
                <a:ext cx="4452938" cy="2471738"/>
                <a:chOff x="990600" y="2226469"/>
                <a:chExt cx="4452938" cy="2471738"/>
              </a:xfrm>
            </p:grpSpPr>
            <p:sp>
              <p:nvSpPr>
                <p:cNvPr id="107" name="Freeform: Shape 106">
                  <a:extLst>
                    <a:ext uri="{FF2B5EF4-FFF2-40B4-BE49-F238E27FC236}">
                      <a16:creationId xmlns:a16="http://schemas.microsoft.com/office/drawing/2014/main" id="{6763808F-0A22-4127-8682-616CD96EC9C6}"/>
                    </a:ext>
                  </a:extLst>
                </p:cNvPr>
                <p:cNvSpPr/>
                <p:nvPr/>
              </p:nvSpPr>
              <p:spPr>
                <a:xfrm>
                  <a:off x="1052513" y="2226469"/>
                  <a:ext cx="4391025" cy="2409825"/>
                </a:xfrm>
                <a:custGeom>
                  <a:avLst/>
                  <a:gdLst>
                    <a:gd name="connsiteX0" fmla="*/ 0 w 4391025"/>
                    <a:gd name="connsiteY0" fmla="*/ 0 h 2409825"/>
                    <a:gd name="connsiteX1" fmla="*/ 0 w 4391025"/>
                    <a:gd name="connsiteY1" fmla="*/ 2409825 h 2409825"/>
                    <a:gd name="connsiteX2" fmla="*/ 4391025 w 4391025"/>
                    <a:gd name="connsiteY2" fmla="*/ 2409825 h 2409825"/>
                  </a:gdLst>
                  <a:ahLst/>
                  <a:cxnLst>
                    <a:cxn ang="0">
                      <a:pos x="connsiteX0" y="connsiteY0"/>
                    </a:cxn>
                    <a:cxn ang="0">
                      <a:pos x="connsiteX1" y="connsiteY1"/>
                    </a:cxn>
                    <a:cxn ang="0">
                      <a:pos x="connsiteX2" y="connsiteY2"/>
                    </a:cxn>
                  </a:cxnLst>
                  <a:rect l="l" t="t" r="r" b="b"/>
                  <a:pathLst>
                    <a:path w="4391025" h="2409825">
                      <a:moveTo>
                        <a:pt x="0" y="0"/>
                      </a:moveTo>
                      <a:lnTo>
                        <a:pt x="0" y="2409825"/>
                      </a:lnTo>
                      <a:lnTo>
                        <a:pt x="4391025" y="2409825"/>
                      </a:lnTo>
                    </a:path>
                  </a:pathLst>
                </a:custGeom>
                <a:noFill/>
                <a:ln w="12700" cap="flat" cmpd="sng" algn="ctr">
                  <a:solidFill>
                    <a:sysClr val="windowText" lastClr="000000">
                      <a:lumMod val="85000"/>
                      <a:lumOff val="15000"/>
                    </a:sys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108" name="Group 107">
                  <a:extLst>
                    <a:ext uri="{FF2B5EF4-FFF2-40B4-BE49-F238E27FC236}">
                      <a16:creationId xmlns:a16="http://schemas.microsoft.com/office/drawing/2014/main" id="{9BD962D5-A7AF-446E-AB64-DDDFE969B45C}"/>
                    </a:ext>
                  </a:extLst>
                </p:cNvPr>
                <p:cNvGrpSpPr/>
                <p:nvPr/>
              </p:nvGrpSpPr>
              <p:grpSpPr>
                <a:xfrm>
                  <a:off x="990600" y="2233614"/>
                  <a:ext cx="61913" cy="2402680"/>
                  <a:chOff x="990600" y="2233614"/>
                  <a:chExt cx="61913" cy="2402680"/>
                </a:xfrm>
              </p:grpSpPr>
              <p:cxnSp>
                <p:nvCxnSpPr>
                  <p:cNvPr id="121" name="Straight Connector 120">
                    <a:extLst>
                      <a:ext uri="{FF2B5EF4-FFF2-40B4-BE49-F238E27FC236}">
                        <a16:creationId xmlns:a16="http://schemas.microsoft.com/office/drawing/2014/main" id="{6811E99B-D73D-4533-A16C-EC9793A51139}"/>
                      </a:ext>
                    </a:extLst>
                  </p:cNvPr>
                  <p:cNvCxnSpPr>
                    <a:cxnSpLocks/>
                  </p:cNvCxnSpPr>
                  <p:nvPr/>
                </p:nvCxnSpPr>
                <p:spPr>
                  <a:xfrm>
                    <a:off x="990600" y="2233614"/>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2" name="Straight Connector 121">
                    <a:extLst>
                      <a:ext uri="{FF2B5EF4-FFF2-40B4-BE49-F238E27FC236}">
                        <a16:creationId xmlns:a16="http://schemas.microsoft.com/office/drawing/2014/main" id="{F8A67D71-7FF8-4E14-A02C-EF92650E6E89}"/>
                      </a:ext>
                    </a:extLst>
                  </p:cNvPr>
                  <p:cNvCxnSpPr>
                    <a:cxnSpLocks/>
                  </p:cNvCxnSpPr>
                  <p:nvPr/>
                </p:nvCxnSpPr>
                <p:spPr>
                  <a:xfrm>
                    <a:off x="990600" y="2634855"/>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3" name="Straight Connector 122">
                    <a:extLst>
                      <a:ext uri="{FF2B5EF4-FFF2-40B4-BE49-F238E27FC236}">
                        <a16:creationId xmlns:a16="http://schemas.microsoft.com/office/drawing/2014/main" id="{7966C8D8-57A5-4701-B088-73C64ACD8EB5}"/>
                      </a:ext>
                    </a:extLst>
                  </p:cNvPr>
                  <p:cNvCxnSpPr>
                    <a:cxnSpLocks/>
                  </p:cNvCxnSpPr>
                  <p:nvPr/>
                </p:nvCxnSpPr>
                <p:spPr>
                  <a:xfrm>
                    <a:off x="990600" y="3030142"/>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4" name="Straight Connector 123">
                    <a:extLst>
                      <a:ext uri="{FF2B5EF4-FFF2-40B4-BE49-F238E27FC236}">
                        <a16:creationId xmlns:a16="http://schemas.microsoft.com/office/drawing/2014/main" id="{D3C08F32-3466-441D-9204-A594C1DDCFEB}"/>
                      </a:ext>
                    </a:extLst>
                  </p:cNvPr>
                  <p:cNvCxnSpPr>
                    <a:cxnSpLocks/>
                  </p:cNvCxnSpPr>
                  <p:nvPr/>
                </p:nvCxnSpPr>
                <p:spPr>
                  <a:xfrm>
                    <a:off x="990600" y="3433764"/>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5" name="Straight Connector 124">
                    <a:extLst>
                      <a:ext uri="{FF2B5EF4-FFF2-40B4-BE49-F238E27FC236}">
                        <a16:creationId xmlns:a16="http://schemas.microsoft.com/office/drawing/2014/main" id="{D4D6ADA5-5361-460B-9A85-A6F5E448BB56}"/>
                      </a:ext>
                    </a:extLst>
                  </p:cNvPr>
                  <p:cNvCxnSpPr>
                    <a:cxnSpLocks/>
                  </p:cNvCxnSpPr>
                  <p:nvPr/>
                </p:nvCxnSpPr>
                <p:spPr>
                  <a:xfrm>
                    <a:off x="990600" y="3836196"/>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6" name="Straight Connector 125">
                    <a:extLst>
                      <a:ext uri="{FF2B5EF4-FFF2-40B4-BE49-F238E27FC236}">
                        <a16:creationId xmlns:a16="http://schemas.microsoft.com/office/drawing/2014/main" id="{781CBA02-966E-40CB-A298-80E1267646FD}"/>
                      </a:ext>
                    </a:extLst>
                  </p:cNvPr>
                  <p:cNvCxnSpPr>
                    <a:cxnSpLocks/>
                  </p:cNvCxnSpPr>
                  <p:nvPr/>
                </p:nvCxnSpPr>
                <p:spPr>
                  <a:xfrm>
                    <a:off x="990600" y="4237438"/>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7" name="Straight Connector 126">
                    <a:extLst>
                      <a:ext uri="{FF2B5EF4-FFF2-40B4-BE49-F238E27FC236}">
                        <a16:creationId xmlns:a16="http://schemas.microsoft.com/office/drawing/2014/main" id="{F7880EDC-F280-46D9-8126-9E85EA597117}"/>
                      </a:ext>
                    </a:extLst>
                  </p:cNvPr>
                  <p:cNvCxnSpPr>
                    <a:cxnSpLocks/>
                  </p:cNvCxnSpPr>
                  <p:nvPr/>
                </p:nvCxnSpPr>
                <p:spPr>
                  <a:xfrm>
                    <a:off x="990600" y="4636294"/>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109" name="Group 108">
                  <a:extLst>
                    <a:ext uri="{FF2B5EF4-FFF2-40B4-BE49-F238E27FC236}">
                      <a16:creationId xmlns:a16="http://schemas.microsoft.com/office/drawing/2014/main" id="{E8DB05F8-B045-486B-AE37-150AB9610519}"/>
                    </a:ext>
                  </a:extLst>
                </p:cNvPr>
                <p:cNvGrpSpPr/>
                <p:nvPr/>
              </p:nvGrpSpPr>
              <p:grpSpPr>
                <a:xfrm>
                  <a:off x="1052513" y="4636293"/>
                  <a:ext cx="4390426" cy="61914"/>
                  <a:chOff x="1052513" y="4636293"/>
                  <a:chExt cx="4390426" cy="61914"/>
                </a:xfrm>
              </p:grpSpPr>
              <p:cxnSp>
                <p:nvCxnSpPr>
                  <p:cNvPr id="110" name="Straight Connector 109">
                    <a:extLst>
                      <a:ext uri="{FF2B5EF4-FFF2-40B4-BE49-F238E27FC236}">
                        <a16:creationId xmlns:a16="http://schemas.microsoft.com/office/drawing/2014/main" id="{5C52497C-5081-487B-B556-F5ABE14F1081}"/>
                      </a:ext>
                    </a:extLst>
                  </p:cNvPr>
                  <p:cNvCxnSpPr>
                    <a:cxnSpLocks/>
                  </p:cNvCxnSpPr>
                  <p:nvPr/>
                </p:nvCxnSpPr>
                <p:spPr>
                  <a:xfrm rot="16200000" flipV="1">
                    <a:off x="1021556"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1" name="Straight Connector 110">
                    <a:extLst>
                      <a:ext uri="{FF2B5EF4-FFF2-40B4-BE49-F238E27FC236}">
                        <a16:creationId xmlns:a16="http://schemas.microsoft.com/office/drawing/2014/main" id="{1316C049-1CDC-42B4-AC76-D367DD6FFC3B}"/>
                      </a:ext>
                    </a:extLst>
                  </p:cNvPr>
                  <p:cNvCxnSpPr>
                    <a:cxnSpLocks/>
                  </p:cNvCxnSpPr>
                  <p:nvPr/>
                </p:nvCxnSpPr>
                <p:spPr>
                  <a:xfrm rot="16200000" flipV="1">
                    <a:off x="146446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2" name="Straight Connector 111">
                    <a:extLst>
                      <a:ext uri="{FF2B5EF4-FFF2-40B4-BE49-F238E27FC236}">
                        <a16:creationId xmlns:a16="http://schemas.microsoft.com/office/drawing/2014/main" id="{9786EF2C-C781-43D1-97F6-486859A589EE}"/>
                      </a:ext>
                    </a:extLst>
                  </p:cNvPr>
                  <p:cNvCxnSpPr>
                    <a:cxnSpLocks/>
                  </p:cNvCxnSpPr>
                  <p:nvPr/>
                </p:nvCxnSpPr>
                <p:spPr>
                  <a:xfrm rot="16200000" flipV="1">
                    <a:off x="190261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3" name="Straight Connector 112">
                    <a:extLst>
                      <a:ext uri="{FF2B5EF4-FFF2-40B4-BE49-F238E27FC236}">
                        <a16:creationId xmlns:a16="http://schemas.microsoft.com/office/drawing/2014/main" id="{002FD3B6-8881-49AD-A665-9B9CE2B6FF74}"/>
                      </a:ext>
                    </a:extLst>
                  </p:cNvPr>
                  <p:cNvCxnSpPr>
                    <a:cxnSpLocks/>
                  </p:cNvCxnSpPr>
                  <p:nvPr/>
                </p:nvCxnSpPr>
                <p:spPr>
                  <a:xfrm rot="16200000" flipV="1">
                    <a:off x="2340769" y="466725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4" name="Straight Connector 113">
                    <a:extLst>
                      <a:ext uri="{FF2B5EF4-FFF2-40B4-BE49-F238E27FC236}">
                        <a16:creationId xmlns:a16="http://schemas.microsoft.com/office/drawing/2014/main" id="{8468B070-81A8-4A2B-9350-1CBAA96C67ED}"/>
                      </a:ext>
                    </a:extLst>
                  </p:cNvPr>
                  <p:cNvCxnSpPr>
                    <a:cxnSpLocks/>
                  </p:cNvCxnSpPr>
                  <p:nvPr/>
                </p:nvCxnSpPr>
                <p:spPr>
                  <a:xfrm rot="16200000" flipV="1">
                    <a:off x="2783679"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5" name="Straight Connector 114">
                    <a:extLst>
                      <a:ext uri="{FF2B5EF4-FFF2-40B4-BE49-F238E27FC236}">
                        <a16:creationId xmlns:a16="http://schemas.microsoft.com/office/drawing/2014/main" id="{465A962E-85CC-49FB-BF20-BED2AFEBBED2}"/>
                      </a:ext>
                    </a:extLst>
                  </p:cNvPr>
                  <p:cNvCxnSpPr>
                    <a:cxnSpLocks/>
                  </p:cNvCxnSpPr>
                  <p:nvPr/>
                </p:nvCxnSpPr>
                <p:spPr>
                  <a:xfrm rot="16200000" flipV="1">
                    <a:off x="3217068"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6" name="Straight Connector 115">
                    <a:extLst>
                      <a:ext uri="{FF2B5EF4-FFF2-40B4-BE49-F238E27FC236}">
                        <a16:creationId xmlns:a16="http://schemas.microsoft.com/office/drawing/2014/main" id="{DB4AEB2E-6AA8-4662-B326-93DB5454A5F4}"/>
                      </a:ext>
                    </a:extLst>
                  </p:cNvPr>
                  <p:cNvCxnSpPr>
                    <a:cxnSpLocks/>
                  </p:cNvCxnSpPr>
                  <p:nvPr/>
                </p:nvCxnSpPr>
                <p:spPr>
                  <a:xfrm rot="16200000" flipV="1">
                    <a:off x="3661165"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7" name="Straight Connector 116">
                    <a:extLst>
                      <a:ext uri="{FF2B5EF4-FFF2-40B4-BE49-F238E27FC236}">
                        <a16:creationId xmlns:a16="http://schemas.microsoft.com/office/drawing/2014/main" id="{E3A1FF44-F340-406E-B0B6-728F0F2F539A}"/>
                      </a:ext>
                    </a:extLst>
                  </p:cNvPr>
                  <p:cNvCxnSpPr>
                    <a:cxnSpLocks/>
                  </p:cNvCxnSpPr>
                  <p:nvPr/>
                </p:nvCxnSpPr>
                <p:spPr>
                  <a:xfrm rot="16200000" flipV="1">
                    <a:off x="4100500"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8" name="Straight Connector 117">
                    <a:extLst>
                      <a:ext uri="{FF2B5EF4-FFF2-40B4-BE49-F238E27FC236}">
                        <a16:creationId xmlns:a16="http://schemas.microsoft.com/office/drawing/2014/main" id="{7E1AC761-8CEB-4E49-80E6-FEE572011D6F}"/>
                      </a:ext>
                    </a:extLst>
                  </p:cNvPr>
                  <p:cNvCxnSpPr>
                    <a:cxnSpLocks/>
                  </p:cNvCxnSpPr>
                  <p:nvPr/>
                </p:nvCxnSpPr>
                <p:spPr>
                  <a:xfrm rot="16200000" flipV="1">
                    <a:off x="4536872"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19" name="Straight Connector 118">
                    <a:extLst>
                      <a:ext uri="{FF2B5EF4-FFF2-40B4-BE49-F238E27FC236}">
                        <a16:creationId xmlns:a16="http://schemas.microsoft.com/office/drawing/2014/main" id="{D89F7468-EEBA-4EF2-BB4D-1028452C6D21}"/>
                      </a:ext>
                    </a:extLst>
                  </p:cNvPr>
                  <p:cNvCxnSpPr>
                    <a:cxnSpLocks/>
                  </p:cNvCxnSpPr>
                  <p:nvPr/>
                </p:nvCxnSpPr>
                <p:spPr>
                  <a:xfrm rot="16200000" flipV="1">
                    <a:off x="4972641" y="466725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20" name="Straight Connector 119">
                    <a:extLst>
                      <a:ext uri="{FF2B5EF4-FFF2-40B4-BE49-F238E27FC236}">
                        <a16:creationId xmlns:a16="http://schemas.microsoft.com/office/drawing/2014/main" id="{70D33AE7-53CD-49B7-A8BD-871996F772EA}"/>
                      </a:ext>
                    </a:extLst>
                  </p:cNvPr>
                  <p:cNvCxnSpPr>
                    <a:cxnSpLocks/>
                  </p:cNvCxnSpPr>
                  <p:nvPr/>
                </p:nvCxnSpPr>
                <p:spPr>
                  <a:xfrm rot="16200000" flipV="1">
                    <a:off x="5411982" y="4667251"/>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grpSp>
            <p:nvGrpSpPr>
              <p:cNvPr id="103" name="Group 102">
                <a:extLst>
                  <a:ext uri="{FF2B5EF4-FFF2-40B4-BE49-F238E27FC236}">
                    <a16:creationId xmlns:a16="http://schemas.microsoft.com/office/drawing/2014/main" id="{2792F251-C8D2-490E-841B-F9A9230E980D}"/>
                  </a:ext>
                </a:extLst>
              </p:cNvPr>
              <p:cNvGrpSpPr/>
              <p:nvPr/>
            </p:nvGrpSpPr>
            <p:grpSpPr>
              <a:xfrm rot="20422628">
                <a:off x="996101" y="4381501"/>
                <a:ext cx="123825" cy="71435"/>
                <a:chOff x="996101" y="4417219"/>
                <a:chExt cx="123825" cy="71435"/>
              </a:xfrm>
            </p:grpSpPr>
            <p:sp>
              <p:nvSpPr>
                <p:cNvPr id="104" name="Rectangle 103">
                  <a:extLst>
                    <a:ext uri="{FF2B5EF4-FFF2-40B4-BE49-F238E27FC236}">
                      <a16:creationId xmlns:a16="http://schemas.microsoft.com/office/drawing/2014/main" id="{D4A00E6A-6635-413A-A591-C68D20B2E627}"/>
                    </a:ext>
                  </a:extLst>
                </p:cNvPr>
                <p:cNvSpPr/>
                <p:nvPr/>
              </p:nvSpPr>
              <p:spPr>
                <a:xfrm>
                  <a:off x="996186" y="4417219"/>
                  <a:ext cx="112651" cy="71435"/>
                </a:xfrm>
                <a:prstGeom prst="rect">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cxnSp>
              <p:nvCxnSpPr>
                <p:cNvPr id="105" name="Straight Connector 104">
                  <a:extLst>
                    <a:ext uri="{FF2B5EF4-FFF2-40B4-BE49-F238E27FC236}">
                      <a16:creationId xmlns:a16="http://schemas.microsoft.com/office/drawing/2014/main" id="{3764EC1A-0306-420C-9DE1-B025A046451E}"/>
                    </a:ext>
                  </a:extLst>
                </p:cNvPr>
                <p:cNvCxnSpPr/>
                <p:nvPr/>
              </p:nvCxnSpPr>
              <p:spPr>
                <a:xfrm>
                  <a:off x="996101" y="4417219"/>
                  <a:ext cx="123825"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106" name="Straight Connector 105">
                  <a:extLst>
                    <a:ext uri="{FF2B5EF4-FFF2-40B4-BE49-F238E27FC236}">
                      <a16:creationId xmlns:a16="http://schemas.microsoft.com/office/drawing/2014/main" id="{FF9C7E8A-1CE0-4D7B-AE1C-770FA599A906}"/>
                    </a:ext>
                  </a:extLst>
                </p:cNvPr>
                <p:cNvCxnSpPr/>
                <p:nvPr/>
              </p:nvCxnSpPr>
              <p:spPr>
                <a:xfrm>
                  <a:off x="996101" y="4483892"/>
                  <a:ext cx="123825" cy="0"/>
                </a:xfrm>
                <a:prstGeom prst="line">
                  <a:avLst/>
                </a:prstGeom>
                <a:noFill/>
                <a:ln w="12700" cap="flat" cmpd="sng" algn="ctr">
                  <a:solidFill>
                    <a:sysClr val="windowText" lastClr="000000">
                      <a:lumMod val="85000"/>
                      <a:lumOff val="15000"/>
                    </a:sysClr>
                  </a:solidFill>
                  <a:prstDash val="solid"/>
                  <a:miter lim="800000"/>
                </a:ln>
                <a:effectLst/>
              </p:spPr>
            </p:cxnSp>
          </p:grpSp>
        </p:grpSp>
      </p:grpSp>
      <p:graphicFrame>
        <p:nvGraphicFramePr>
          <p:cNvPr id="128" name="Table 84">
            <a:extLst>
              <a:ext uri="{FF2B5EF4-FFF2-40B4-BE49-F238E27FC236}">
                <a16:creationId xmlns:a16="http://schemas.microsoft.com/office/drawing/2014/main" id="{11799635-8D2E-46F9-A7B9-4B576B4E32DE}"/>
              </a:ext>
            </a:extLst>
          </p:cNvPr>
          <p:cNvGraphicFramePr>
            <a:graphicFrameLocks noGrp="1"/>
          </p:cNvGraphicFramePr>
          <p:nvPr>
            <p:extLst>
              <p:ext uri="{D42A27DB-BD31-4B8C-83A1-F6EECF244321}">
                <p14:modId xmlns:p14="http://schemas.microsoft.com/office/powerpoint/2010/main" val="1169933149"/>
              </p:ext>
            </p:extLst>
          </p:nvPr>
        </p:nvGraphicFramePr>
        <p:xfrm>
          <a:off x="366974" y="3981606"/>
          <a:ext cx="4047810" cy="448002"/>
        </p:xfrm>
        <a:graphic>
          <a:graphicData uri="http://schemas.openxmlformats.org/drawingml/2006/table">
            <a:tbl>
              <a:tblPr firstRow="1" bandRow="1"/>
              <a:tblGrid>
                <a:gridCol w="521375">
                  <a:extLst>
                    <a:ext uri="{9D8B030D-6E8A-4147-A177-3AD203B41FA5}">
                      <a16:colId xmlns:a16="http://schemas.microsoft.com/office/drawing/2014/main" val="2870294629"/>
                    </a:ext>
                  </a:extLst>
                </a:gridCol>
                <a:gridCol w="320585">
                  <a:extLst>
                    <a:ext uri="{9D8B030D-6E8A-4147-A177-3AD203B41FA5}">
                      <a16:colId xmlns:a16="http://schemas.microsoft.com/office/drawing/2014/main" val="1228337938"/>
                    </a:ext>
                  </a:extLst>
                </a:gridCol>
                <a:gridCol w="320585">
                  <a:extLst>
                    <a:ext uri="{9D8B030D-6E8A-4147-A177-3AD203B41FA5}">
                      <a16:colId xmlns:a16="http://schemas.microsoft.com/office/drawing/2014/main" val="1681602784"/>
                    </a:ext>
                  </a:extLst>
                </a:gridCol>
                <a:gridCol w="320585">
                  <a:extLst>
                    <a:ext uri="{9D8B030D-6E8A-4147-A177-3AD203B41FA5}">
                      <a16:colId xmlns:a16="http://schemas.microsoft.com/office/drawing/2014/main" val="1936368660"/>
                    </a:ext>
                  </a:extLst>
                </a:gridCol>
                <a:gridCol w="320585">
                  <a:extLst>
                    <a:ext uri="{9D8B030D-6E8A-4147-A177-3AD203B41FA5}">
                      <a16:colId xmlns:a16="http://schemas.microsoft.com/office/drawing/2014/main" val="2568428809"/>
                    </a:ext>
                  </a:extLst>
                </a:gridCol>
                <a:gridCol w="320585">
                  <a:extLst>
                    <a:ext uri="{9D8B030D-6E8A-4147-A177-3AD203B41FA5}">
                      <a16:colId xmlns:a16="http://schemas.microsoft.com/office/drawing/2014/main" val="420145860"/>
                    </a:ext>
                  </a:extLst>
                </a:gridCol>
                <a:gridCol w="320585">
                  <a:extLst>
                    <a:ext uri="{9D8B030D-6E8A-4147-A177-3AD203B41FA5}">
                      <a16:colId xmlns:a16="http://schemas.microsoft.com/office/drawing/2014/main" val="1564825108"/>
                    </a:ext>
                  </a:extLst>
                </a:gridCol>
                <a:gridCol w="320585">
                  <a:extLst>
                    <a:ext uri="{9D8B030D-6E8A-4147-A177-3AD203B41FA5}">
                      <a16:colId xmlns:a16="http://schemas.microsoft.com/office/drawing/2014/main" val="628446700"/>
                    </a:ext>
                  </a:extLst>
                </a:gridCol>
                <a:gridCol w="320585">
                  <a:extLst>
                    <a:ext uri="{9D8B030D-6E8A-4147-A177-3AD203B41FA5}">
                      <a16:colId xmlns:a16="http://schemas.microsoft.com/office/drawing/2014/main" val="574452224"/>
                    </a:ext>
                  </a:extLst>
                </a:gridCol>
                <a:gridCol w="320585">
                  <a:extLst>
                    <a:ext uri="{9D8B030D-6E8A-4147-A177-3AD203B41FA5}">
                      <a16:colId xmlns:a16="http://schemas.microsoft.com/office/drawing/2014/main" val="1690540639"/>
                    </a:ext>
                  </a:extLst>
                </a:gridCol>
                <a:gridCol w="320585">
                  <a:extLst>
                    <a:ext uri="{9D8B030D-6E8A-4147-A177-3AD203B41FA5}">
                      <a16:colId xmlns:a16="http://schemas.microsoft.com/office/drawing/2014/main" val="3510812888"/>
                    </a:ext>
                  </a:extLst>
                </a:gridCol>
                <a:gridCol w="320585">
                  <a:extLst>
                    <a:ext uri="{9D8B030D-6E8A-4147-A177-3AD203B41FA5}">
                      <a16:colId xmlns:a16="http://schemas.microsoft.com/office/drawing/2014/main" val="1194911760"/>
                    </a:ext>
                  </a:extLst>
                </a:gridCol>
              </a:tblGrid>
              <a:tr h="124132">
                <a:tc gridSpan="1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b="1" baseline="0" dirty="0">
                          <a:solidFill>
                            <a:schemeClr val="tx1">
                              <a:lumMod val="85000"/>
                              <a:lumOff val="15000"/>
                            </a:schemeClr>
                          </a:solidFill>
                          <a:latin typeface="Arial" panose="020B0604020202020204" pitchFamily="34" charset="0"/>
                          <a:cs typeface="Arial" panose="020B0604020202020204" pitchFamily="34" charset="0"/>
                        </a:rPr>
                        <a:t>No. at risk</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0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8972074"/>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Neratinib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88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84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3039895"/>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Placebo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159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151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94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690088"/>
                  </a:ext>
                </a:extLst>
              </a:tr>
            </a:tbl>
          </a:graphicData>
        </a:graphic>
      </p:graphicFrame>
      <p:sp>
        <p:nvSpPr>
          <p:cNvPr id="129" name="TextBox 128">
            <a:extLst>
              <a:ext uri="{FF2B5EF4-FFF2-40B4-BE49-F238E27FC236}">
                <a16:creationId xmlns:a16="http://schemas.microsoft.com/office/drawing/2014/main" id="{8E646AEB-4219-4476-9985-200563FEF0DA}"/>
              </a:ext>
            </a:extLst>
          </p:cNvPr>
          <p:cNvSpPr txBox="1"/>
          <p:nvPr/>
        </p:nvSpPr>
        <p:spPr>
          <a:xfrm rot="16200000">
            <a:off x="-48251" y="2439722"/>
            <a:ext cx="144430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Invasive disease-free survival (%)</a:t>
            </a:r>
          </a:p>
        </p:txBody>
      </p:sp>
      <p:sp>
        <p:nvSpPr>
          <p:cNvPr id="130" name="TextBox 129">
            <a:extLst>
              <a:ext uri="{FF2B5EF4-FFF2-40B4-BE49-F238E27FC236}">
                <a16:creationId xmlns:a16="http://schemas.microsoft.com/office/drawing/2014/main" id="{7E88DC0E-828E-4E91-B7E8-3EB278D1EF09}"/>
              </a:ext>
            </a:extLst>
          </p:cNvPr>
          <p:cNvSpPr txBox="1"/>
          <p:nvPr/>
        </p:nvSpPr>
        <p:spPr>
          <a:xfrm>
            <a:off x="1979248" y="3687862"/>
            <a:ext cx="1240724"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Months after randomization</a:t>
            </a:r>
          </a:p>
        </p:txBody>
      </p:sp>
      <p:grpSp>
        <p:nvGrpSpPr>
          <p:cNvPr id="131" name="Group 130">
            <a:extLst>
              <a:ext uri="{FF2B5EF4-FFF2-40B4-BE49-F238E27FC236}">
                <a16:creationId xmlns:a16="http://schemas.microsoft.com/office/drawing/2014/main" id="{7F17FE48-4387-4F22-9E1D-D08C93D10D69}"/>
              </a:ext>
            </a:extLst>
          </p:cNvPr>
          <p:cNvGrpSpPr/>
          <p:nvPr/>
        </p:nvGrpSpPr>
        <p:grpSpPr>
          <a:xfrm>
            <a:off x="3703396" y="3177010"/>
            <a:ext cx="537467" cy="230832"/>
            <a:chOff x="4694093" y="4214506"/>
            <a:chExt cx="716623" cy="307776"/>
          </a:xfrm>
        </p:grpSpPr>
        <p:sp>
          <p:nvSpPr>
            <p:cNvPr id="132" name="TextBox 131">
              <a:extLst>
                <a:ext uri="{FF2B5EF4-FFF2-40B4-BE49-F238E27FC236}">
                  <a16:creationId xmlns:a16="http://schemas.microsoft.com/office/drawing/2014/main" id="{3FFEFC8A-97CC-4231-9B51-8F7E5E7730B9}"/>
                </a:ext>
              </a:extLst>
            </p:cNvPr>
            <p:cNvSpPr txBox="1"/>
            <p:nvPr/>
          </p:nvSpPr>
          <p:spPr>
            <a:xfrm>
              <a:off x="4906304" y="4214506"/>
              <a:ext cx="504412" cy="307776"/>
            </a:xfrm>
            <a:prstGeom prst="rect">
              <a:avLst/>
            </a:prstGeom>
            <a:noFill/>
          </p:spPr>
          <p:txBody>
            <a:bodyPr wrap="none" lIns="0" tIns="0" rIns="0" bIns="0" rtlCol="0">
              <a:spAutoFit/>
            </a:bodyPr>
            <a:lstStyle/>
            <a:p>
              <a:pPr defTabSz="685800">
                <a:defRPr/>
              </a:pPr>
              <a:r>
                <a:rPr lang="en-US" sz="750" b="1" kern="0" dirty="0">
                  <a:solidFill>
                    <a:prstClr val="black"/>
                  </a:solidFill>
                  <a:cs typeface="Arial" panose="020B0604020202020204" pitchFamily="34" charset="0"/>
                </a:rPr>
                <a:t>Neratinib</a:t>
              </a:r>
            </a:p>
            <a:p>
              <a:pPr defTabSz="685800">
                <a:defRPr/>
              </a:pPr>
              <a:r>
                <a:rPr lang="en-US" sz="750" b="1" kern="0" dirty="0">
                  <a:solidFill>
                    <a:prstClr val="black"/>
                  </a:solidFill>
                  <a:cs typeface="Arial" panose="020B0604020202020204" pitchFamily="34" charset="0"/>
                </a:rPr>
                <a:t>Placebo</a:t>
              </a:r>
            </a:p>
          </p:txBody>
        </p:sp>
        <p:cxnSp>
          <p:nvCxnSpPr>
            <p:cNvPr id="133" name="Straight Connector 132">
              <a:extLst>
                <a:ext uri="{FF2B5EF4-FFF2-40B4-BE49-F238E27FC236}">
                  <a16:creationId xmlns:a16="http://schemas.microsoft.com/office/drawing/2014/main" id="{67CECA05-54D2-4010-A1A9-7996F7B43D0A}"/>
                </a:ext>
              </a:extLst>
            </p:cNvPr>
            <p:cNvCxnSpPr/>
            <p:nvPr/>
          </p:nvCxnSpPr>
          <p:spPr>
            <a:xfrm>
              <a:off x="4694093" y="4297707"/>
              <a:ext cx="135082" cy="0"/>
            </a:xfrm>
            <a:prstGeom prst="line">
              <a:avLst/>
            </a:prstGeom>
            <a:noFill/>
            <a:ln w="25400" cap="flat" cmpd="sng" algn="ctr">
              <a:solidFill>
                <a:srgbClr val="0482BF"/>
              </a:solidFill>
              <a:prstDash val="solid"/>
              <a:miter lim="800000"/>
            </a:ln>
            <a:effectLst/>
          </p:spPr>
        </p:cxnSp>
        <p:cxnSp>
          <p:nvCxnSpPr>
            <p:cNvPr id="134" name="Straight Connector 133">
              <a:extLst>
                <a:ext uri="{FF2B5EF4-FFF2-40B4-BE49-F238E27FC236}">
                  <a16:creationId xmlns:a16="http://schemas.microsoft.com/office/drawing/2014/main" id="{2308EC3E-CD68-43B1-93FA-A433D50075C1}"/>
                </a:ext>
              </a:extLst>
            </p:cNvPr>
            <p:cNvCxnSpPr/>
            <p:nvPr/>
          </p:nvCxnSpPr>
          <p:spPr>
            <a:xfrm>
              <a:off x="4694093" y="4438196"/>
              <a:ext cx="135082" cy="0"/>
            </a:xfrm>
            <a:prstGeom prst="line">
              <a:avLst/>
            </a:prstGeom>
            <a:noFill/>
            <a:ln w="25400" cap="flat" cmpd="sng" algn="ctr">
              <a:solidFill>
                <a:srgbClr val="FDB61B"/>
              </a:solidFill>
              <a:prstDash val="solid"/>
              <a:miter lim="800000"/>
            </a:ln>
            <a:effectLst/>
          </p:spPr>
        </p:cxnSp>
      </p:grpSp>
      <p:sp>
        <p:nvSpPr>
          <p:cNvPr id="135" name="Freeform: Shape 134">
            <a:extLst>
              <a:ext uri="{FF2B5EF4-FFF2-40B4-BE49-F238E27FC236}">
                <a16:creationId xmlns:a16="http://schemas.microsoft.com/office/drawing/2014/main" id="{E2B5EE15-8D13-4EA3-8B96-7DE6A9821ACD}"/>
              </a:ext>
            </a:extLst>
          </p:cNvPr>
          <p:cNvSpPr/>
          <p:nvPr/>
        </p:nvSpPr>
        <p:spPr>
          <a:xfrm>
            <a:off x="963878" y="1692530"/>
            <a:ext cx="3309938" cy="447675"/>
          </a:xfrm>
          <a:custGeom>
            <a:avLst/>
            <a:gdLst>
              <a:gd name="connsiteX0" fmla="*/ 0 w 4413250"/>
              <a:gd name="connsiteY0" fmla="*/ 0 h 596900"/>
              <a:gd name="connsiteX1" fmla="*/ 482600 w 4413250"/>
              <a:gd name="connsiteY1" fmla="*/ 0 h 596900"/>
              <a:gd name="connsiteX2" fmla="*/ 482600 w 4413250"/>
              <a:gd name="connsiteY2" fmla="*/ 25400 h 596900"/>
              <a:gd name="connsiteX3" fmla="*/ 603250 w 4413250"/>
              <a:gd name="connsiteY3" fmla="*/ 25400 h 596900"/>
              <a:gd name="connsiteX4" fmla="*/ 603250 w 4413250"/>
              <a:gd name="connsiteY4" fmla="*/ 63500 h 596900"/>
              <a:gd name="connsiteX5" fmla="*/ 908050 w 4413250"/>
              <a:gd name="connsiteY5" fmla="*/ 63500 h 596900"/>
              <a:gd name="connsiteX6" fmla="*/ 908050 w 4413250"/>
              <a:gd name="connsiteY6" fmla="*/ 88900 h 596900"/>
              <a:gd name="connsiteX7" fmla="*/ 1123950 w 4413250"/>
              <a:gd name="connsiteY7" fmla="*/ 88900 h 596900"/>
              <a:gd name="connsiteX8" fmla="*/ 1123950 w 4413250"/>
              <a:gd name="connsiteY8" fmla="*/ 133350 h 596900"/>
              <a:gd name="connsiteX9" fmla="*/ 1162050 w 4413250"/>
              <a:gd name="connsiteY9" fmla="*/ 133350 h 596900"/>
              <a:gd name="connsiteX10" fmla="*/ 1162050 w 4413250"/>
              <a:gd name="connsiteY10" fmla="*/ 165100 h 596900"/>
              <a:gd name="connsiteX11" fmla="*/ 1206500 w 4413250"/>
              <a:gd name="connsiteY11" fmla="*/ 165100 h 596900"/>
              <a:gd name="connsiteX12" fmla="*/ 1206500 w 4413250"/>
              <a:gd name="connsiteY12" fmla="*/ 196850 h 596900"/>
              <a:gd name="connsiteX13" fmla="*/ 1339850 w 4413250"/>
              <a:gd name="connsiteY13" fmla="*/ 196850 h 596900"/>
              <a:gd name="connsiteX14" fmla="*/ 1339850 w 4413250"/>
              <a:gd name="connsiteY14" fmla="*/ 222250 h 596900"/>
              <a:gd name="connsiteX15" fmla="*/ 1574800 w 4413250"/>
              <a:gd name="connsiteY15" fmla="*/ 222250 h 596900"/>
              <a:gd name="connsiteX16" fmla="*/ 1574800 w 4413250"/>
              <a:gd name="connsiteY16" fmla="*/ 273050 h 596900"/>
              <a:gd name="connsiteX17" fmla="*/ 1619250 w 4413250"/>
              <a:gd name="connsiteY17" fmla="*/ 273050 h 596900"/>
              <a:gd name="connsiteX18" fmla="*/ 1619250 w 4413250"/>
              <a:gd name="connsiteY18" fmla="*/ 298450 h 596900"/>
              <a:gd name="connsiteX19" fmla="*/ 1720850 w 4413250"/>
              <a:gd name="connsiteY19" fmla="*/ 298450 h 596900"/>
              <a:gd name="connsiteX20" fmla="*/ 1720850 w 4413250"/>
              <a:gd name="connsiteY20" fmla="*/ 336550 h 596900"/>
              <a:gd name="connsiteX21" fmla="*/ 1746250 w 4413250"/>
              <a:gd name="connsiteY21" fmla="*/ 336550 h 596900"/>
              <a:gd name="connsiteX22" fmla="*/ 1746250 w 4413250"/>
              <a:gd name="connsiteY22" fmla="*/ 361950 h 596900"/>
              <a:gd name="connsiteX23" fmla="*/ 1905000 w 4413250"/>
              <a:gd name="connsiteY23" fmla="*/ 361950 h 596900"/>
              <a:gd name="connsiteX24" fmla="*/ 1905000 w 4413250"/>
              <a:gd name="connsiteY24" fmla="*/ 400050 h 596900"/>
              <a:gd name="connsiteX25" fmla="*/ 2247900 w 4413250"/>
              <a:gd name="connsiteY25" fmla="*/ 400050 h 596900"/>
              <a:gd name="connsiteX26" fmla="*/ 2247900 w 4413250"/>
              <a:gd name="connsiteY26" fmla="*/ 438150 h 596900"/>
              <a:gd name="connsiteX27" fmla="*/ 3060700 w 4413250"/>
              <a:gd name="connsiteY27" fmla="*/ 438150 h 596900"/>
              <a:gd name="connsiteX28" fmla="*/ 3060700 w 4413250"/>
              <a:gd name="connsiteY28" fmla="*/ 488950 h 596900"/>
              <a:gd name="connsiteX29" fmla="*/ 3619500 w 4413250"/>
              <a:gd name="connsiteY29" fmla="*/ 488950 h 596900"/>
              <a:gd name="connsiteX30" fmla="*/ 3619500 w 4413250"/>
              <a:gd name="connsiteY30" fmla="*/ 514350 h 596900"/>
              <a:gd name="connsiteX31" fmla="*/ 3771900 w 4413250"/>
              <a:gd name="connsiteY31" fmla="*/ 514350 h 596900"/>
              <a:gd name="connsiteX32" fmla="*/ 3771900 w 4413250"/>
              <a:gd name="connsiteY32" fmla="*/ 558800 h 596900"/>
              <a:gd name="connsiteX33" fmla="*/ 4413250 w 4413250"/>
              <a:gd name="connsiteY33" fmla="*/ 558800 h 596900"/>
              <a:gd name="connsiteX34" fmla="*/ 4413250 w 4413250"/>
              <a:gd name="connsiteY34"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13250" h="596900">
                <a:moveTo>
                  <a:pt x="0" y="0"/>
                </a:moveTo>
                <a:lnTo>
                  <a:pt x="482600" y="0"/>
                </a:lnTo>
                <a:lnTo>
                  <a:pt x="482600" y="25400"/>
                </a:lnTo>
                <a:lnTo>
                  <a:pt x="603250" y="25400"/>
                </a:lnTo>
                <a:lnTo>
                  <a:pt x="603250" y="63500"/>
                </a:lnTo>
                <a:lnTo>
                  <a:pt x="908050" y="63500"/>
                </a:lnTo>
                <a:lnTo>
                  <a:pt x="908050" y="88900"/>
                </a:lnTo>
                <a:lnTo>
                  <a:pt x="1123950" y="88900"/>
                </a:lnTo>
                <a:lnTo>
                  <a:pt x="1123950" y="133350"/>
                </a:lnTo>
                <a:lnTo>
                  <a:pt x="1162050" y="133350"/>
                </a:lnTo>
                <a:lnTo>
                  <a:pt x="1162050" y="165100"/>
                </a:lnTo>
                <a:lnTo>
                  <a:pt x="1206500" y="165100"/>
                </a:lnTo>
                <a:lnTo>
                  <a:pt x="1206500" y="196850"/>
                </a:lnTo>
                <a:lnTo>
                  <a:pt x="1339850" y="196850"/>
                </a:lnTo>
                <a:lnTo>
                  <a:pt x="1339850" y="222250"/>
                </a:lnTo>
                <a:lnTo>
                  <a:pt x="1574800" y="222250"/>
                </a:lnTo>
                <a:lnTo>
                  <a:pt x="1574800" y="273050"/>
                </a:lnTo>
                <a:lnTo>
                  <a:pt x="1619250" y="273050"/>
                </a:lnTo>
                <a:lnTo>
                  <a:pt x="1619250" y="298450"/>
                </a:lnTo>
                <a:lnTo>
                  <a:pt x="1720850" y="298450"/>
                </a:lnTo>
                <a:lnTo>
                  <a:pt x="1720850" y="336550"/>
                </a:lnTo>
                <a:lnTo>
                  <a:pt x="1746250" y="336550"/>
                </a:lnTo>
                <a:lnTo>
                  <a:pt x="1746250" y="361950"/>
                </a:lnTo>
                <a:lnTo>
                  <a:pt x="1905000" y="361950"/>
                </a:lnTo>
                <a:lnTo>
                  <a:pt x="1905000" y="400050"/>
                </a:lnTo>
                <a:lnTo>
                  <a:pt x="2247900" y="400050"/>
                </a:lnTo>
                <a:lnTo>
                  <a:pt x="2247900" y="438150"/>
                </a:lnTo>
                <a:lnTo>
                  <a:pt x="3060700" y="438150"/>
                </a:lnTo>
                <a:lnTo>
                  <a:pt x="3060700" y="488950"/>
                </a:lnTo>
                <a:lnTo>
                  <a:pt x="3619500" y="488950"/>
                </a:lnTo>
                <a:lnTo>
                  <a:pt x="3619500" y="514350"/>
                </a:lnTo>
                <a:lnTo>
                  <a:pt x="3771900" y="514350"/>
                </a:lnTo>
                <a:lnTo>
                  <a:pt x="3771900" y="558800"/>
                </a:lnTo>
                <a:lnTo>
                  <a:pt x="4413250" y="558800"/>
                </a:lnTo>
                <a:lnTo>
                  <a:pt x="4413250" y="596900"/>
                </a:lnTo>
              </a:path>
            </a:pathLst>
          </a:custGeom>
          <a:noFill/>
          <a:ln w="25400" cap="flat" cmpd="sng" algn="ctr">
            <a:solidFill>
              <a:srgbClr val="0482BF"/>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136" name="Freeform: Shape 135">
            <a:extLst>
              <a:ext uri="{FF2B5EF4-FFF2-40B4-BE49-F238E27FC236}">
                <a16:creationId xmlns:a16="http://schemas.microsoft.com/office/drawing/2014/main" id="{84968876-3A84-4C56-9263-8469FB4E55D6}"/>
              </a:ext>
            </a:extLst>
          </p:cNvPr>
          <p:cNvSpPr/>
          <p:nvPr/>
        </p:nvSpPr>
        <p:spPr>
          <a:xfrm>
            <a:off x="968641" y="1688086"/>
            <a:ext cx="3305175" cy="681038"/>
          </a:xfrm>
          <a:custGeom>
            <a:avLst/>
            <a:gdLst>
              <a:gd name="connsiteX0" fmla="*/ 0 w 4406900"/>
              <a:gd name="connsiteY0" fmla="*/ 0 h 908050"/>
              <a:gd name="connsiteX1" fmla="*/ 234950 w 4406900"/>
              <a:gd name="connsiteY1" fmla="*/ 0 h 908050"/>
              <a:gd name="connsiteX2" fmla="*/ 234950 w 4406900"/>
              <a:gd name="connsiteY2" fmla="*/ 69850 h 908050"/>
              <a:gd name="connsiteX3" fmla="*/ 457200 w 4406900"/>
              <a:gd name="connsiteY3" fmla="*/ 69850 h 908050"/>
              <a:gd name="connsiteX4" fmla="*/ 457200 w 4406900"/>
              <a:gd name="connsiteY4" fmla="*/ 101600 h 908050"/>
              <a:gd name="connsiteX5" fmla="*/ 501650 w 4406900"/>
              <a:gd name="connsiteY5" fmla="*/ 101600 h 908050"/>
              <a:gd name="connsiteX6" fmla="*/ 501650 w 4406900"/>
              <a:gd name="connsiteY6" fmla="*/ 133350 h 908050"/>
              <a:gd name="connsiteX7" fmla="*/ 685800 w 4406900"/>
              <a:gd name="connsiteY7" fmla="*/ 133350 h 908050"/>
              <a:gd name="connsiteX8" fmla="*/ 685800 w 4406900"/>
              <a:gd name="connsiteY8" fmla="*/ 165100 h 908050"/>
              <a:gd name="connsiteX9" fmla="*/ 749300 w 4406900"/>
              <a:gd name="connsiteY9" fmla="*/ 165100 h 908050"/>
              <a:gd name="connsiteX10" fmla="*/ 749300 w 4406900"/>
              <a:gd name="connsiteY10" fmla="*/ 190500 h 908050"/>
              <a:gd name="connsiteX11" fmla="*/ 806450 w 4406900"/>
              <a:gd name="connsiteY11" fmla="*/ 190500 h 908050"/>
              <a:gd name="connsiteX12" fmla="*/ 806450 w 4406900"/>
              <a:gd name="connsiteY12" fmla="*/ 209550 h 908050"/>
              <a:gd name="connsiteX13" fmla="*/ 958850 w 4406900"/>
              <a:gd name="connsiteY13" fmla="*/ 209550 h 908050"/>
              <a:gd name="connsiteX14" fmla="*/ 958850 w 4406900"/>
              <a:gd name="connsiteY14" fmla="*/ 234950 h 908050"/>
              <a:gd name="connsiteX15" fmla="*/ 1041400 w 4406900"/>
              <a:gd name="connsiteY15" fmla="*/ 234950 h 908050"/>
              <a:gd name="connsiteX16" fmla="*/ 1041400 w 4406900"/>
              <a:gd name="connsiteY16" fmla="*/ 266700 h 908050"/>
              <a:gd name="connsiteX17" fmla="*/ 1066800 w 4406900"/>
              <a:gd name="connsiteY17" fmla="*/ 266700 h 908050"/>
              <a:gd name="connsiteX18" fmla="*/ 1066800 w 4406900"/>
              <a:gd name="connsiteY18" fmla="*/ 298450 h 908050"/>
              <a:gd name="connsiteX19" fmla="*/ 1130300 w 4406900"/>
              <a:gd name="connsiteY19" fmla="*/ 298450 h 908050"/>
              <a:gd name="connsiteX20" fmla="*/ 1130300 w 4406900"/>
              <a:gd name="connsiteY20" fmla="*/ 311150 h 908050"/>
              <a:gd name="connsiteX21" fmla="*/ 1187450 w 4406900"/>
              <a:gd name="connsiteY21" fmla="*/ 311150 h 908050"/>
              <a:gd name="connsiteX22" fmla="*/ 1187450 w 4406900"/>
              <a:gd name="connsiteY22" fmla="*/ 330200 h 908050"/>
              <a:gd name="connsiteX23" fmla="*/ 1231900 w 4406900"/>
              <a:gd name="connsiteY23" fmla="*/ 330200 h 908050"/>
              <a:gd name="connsiteX24" fmla="*/ 1231900 w 4406900"/>
              <a:gd name="connsiteY24" fmla="*/ 361950 h 908050"/>
              <a:gd name="connsiteX25" fmla="*/ 1263650 w 4406900"/>
              <a:gd name="connsiteY25" fmla="*/ 361950 h 908050"/>
              <a:gd name="connsiteX26" fmla="*/ 1263650 w 4406900"/>
              <a:gd name="connsiteY26" fmla="*/ 393700 h 908050"/>
              <a:gd name="connsiteX27" fmla="*/ 1320800 w 4406900"/>
              <a:gd name="connsiteY27" fmla="*/ 393700 h 908050"/>
              <a:gd name="connsiteX28" fmla="*/ 1320800 w 4406900"/>
              <a:gd name="connsiteY28" fmla="*/ 419100 h 908050"/>
              <a:gd name="connsiteX29" fmla="*/ 1346200 w 4406900"/>
              <a:gd name="connsiteY29" fmla="*/ 419100 h 908050"/>
              <a:gd name="connsiteX30" fmla="*/ 1346200 w 4406900"/>
              <a:gd name="connsiteY30" fmla="*/ 438150 h 908050"/>
              <a:gd name="connsiteX31" fmla="*/ 1390650 w 4406900"/>
              <a:gd name="connsiteY31" fmla="*/ 438150 h 908050"/>
              <a:gd name="connsiteX32" fmla="*/ 1390650 w 4406900"/>
              <a:gd name="connsiteY32" fmla="*/ 438150 h 908050"/>
              <a:gd name="connsiteX33" fmla="*/ 1422400 w 4406900"/>
              <a:gd name="connsiteY33" fmla="*/ 438150 h 908050"/>
              <a:gd name="connsiteX34" fmla="*/ 1422400 w 4406900"/>
              <a:gd name="connsiteY34" fmla="*/ 488950 h 908050"/>
              <a:gd name="connsiteX35" fmla="*/ 1587500 w 4406900"/>
              <a:gd name="connsiteY35" fmla="*/ 488950 h 908050"/>
              <a:gd name="connsiteX36" fmla="*/ 1587500 w 4406900"/>
              <a:gd name="connsiteY36" fmla="*/ 501650 h 908050"/>
              <a:gd name="connsiteX37" fmla="*/ 1600200 w 4406900"/>
              <a:gd name="connsiteY37" fmla="*/ 514350 h 908050"/>
              <a:gd name="connsiteX38" fmla="*/ 1600200 w 4406900"/>
              <a:gd name="connsiteY38" fmla="*/ 527050 h 908050"/>
              <a:gd name="connsiteX39" fmla="*/ 1612900 w 4406900"/>
              <a:gd name="connsiteY39" fmla="*/ 527050 h 908050"/>
              <a:gd name="connsiteX40" fmla="*/ 1612900 w 4406900"/>
              <a:gd name="connsiteY40" fmla="*/ 565150 h 908050"/>
              <a:gd name="connsiteX41" fmla="*/ 1651000 w 4406900"/>
              <a:gd name="connsiteY41" fmla="*/ 565150 h 908050"/>
              <a:gd name="connsiteX42" fmla="*/ 1657350 w 4406900"/>
              <a:gd name="connsiteY42" fmla="*/ 571500 h 908050"/>
              <a:gd name="connsiteX43" fmla="*/ 1739900 w 4406900"/>
              <a:gd name="connsiteY43" fmla="*/ 571500 h 908050"/>
              <a:gd name="connsiteX44" fmla="*/ 1739900 w 4406900"/>
              <a:gd name="connsiteY44" fmla="*/ 596900 h 908050"/>
              <a:gd name="connsiteX45" fmla="*/ 1841500 w 4406900"/>
              <a:gd name="connsiteY45" fmla="*/ 596900 h 908050"/>
              <a:gd name="connsiteX46" fmla="*/ 1841500 w 4406900"/>
              <a:gd name="connsiteY46" fmla="*/ 622300 h 908050"/>
              <a:gd name="connsiteX47" fmla="*/ 1924050 w 4406900"/>
              <a:gd name="connsiteY47" fmla="*/ 622300 h 908050"/>
              <a:gd name="connsiteX48" fmla="*/ 1924050 w 4406900"/>
              <a:gd name="connsiteY48" fmla="*/ 647700 h 908050"/>
              <a:gd name="connsiteX49" fmla="*/ 2349500 w 4406900"/>
              <a:gd name="connsiteY49" fmla="*/ 647700 h 908050"/>
              <a:gd name="connsiteX50" fmla="*/ 2349500 w 4406900"/>
              <a:gd name="connsiteY50" fmla="*/ 679450 h 908050"/>
              <a:gd name="connsiteX51" fmla="*/ 2501900 w 4406900"/>
              <a:gd name="connsiteY51" fmla="*/ 679450 h 908050"/>
              <a:gd name="connsiteX52" fmla="*/ 2501900 w 4406900"/>
              <a:gd name="connsiteY52" fmla="*/ 723900 h 908050"/>
              <a:gd name="connsiteX53" fmla="*/ 2603500 w 4406900"/>
              <a:gd name="connsiteY53" fmla="*/ 723900 h 908050"/>
              <a:gd name="connsiteX54" fmla="*/ 2603500 w 4406900"/>
              <a:gd name="connsiteY54" fmla="*/ 730250 h 908050"/>
              <a:gd name="connsiteX55" fmla="*/ 2622550 w 4406900"/>
              <a:gd name="connsiteY55" fmla="*/ 730250 h 908050"/>
              <a:gd name="connsiteX56" fmla="*/ 2622550 w 4406900"/>
              <a:gd name="connsiteY56" fmla="*/ 749300 h 908050"/>
              <a:gd name="connsiteX57" fmla="*/ 2641600 w 4406900"/>
              <a:gd name="connsiteY57" fmla="*/ 749300 h 908050"/>
              <a:gd name="connsiteX58" fmla="*/ 2641600 w 4406900"/>
              <a:gd name="connsiteY58" fmla="*/ 774700 h 908050"/>
              <a:gd name="connsiteX59" fmla="*/ 2933700 w 4406900"/>
              <a:gd name="connsiteY59" fmla="*/ 774700 h 908050"/>
              <a:gd name="connsiteX60" fmla="*/ 2933700 w 4406900"/>
              <a:gd name="connsiteY60" fmla="*/ 806450 h 908050"/>
              <a:gd name="connsiteX61" fmla="*/ 3892550 w 4406900"/>
              <a:gd name="connsiteY61" fmla="*/ 806450 h 908050"/>
              <a:gd name="connsiteX62" fmla="*/ 3892550 w 4406900"/>
              <a:gd name="connsiteY62" fmla="*/ 844550 h 908050"/>
              <a:gd name="connsiteX63" fmla="*/ 4051300 w 4406900"/>
              <a:gd name="connsiteY63" fmla="*/ 844550 h 908050"/>
              <a:gd name="connsiteX64" fmla="*/ 4051300 w 4406900"/>
              <a:gd name="connsiteY64" fmla="*/ 869950 h 908050"/>
              <a:gd name="connsiteX65" fmla="*/ 4260850 w 4406900"/>
              <a:gd name="connsiteY65" fmla="*/ 869950 h 908050"/>
              <a:gd name="connsiteX66" fmla="*/ 4260850 w 4406900"/>
              <a:gd name="connsiteY66" fmla="*/ 908050 h 908050"/>
              <a:gd name="connsiteX67" fmla="*/ 4406900 w 4406900"/>
              <a:gd name="connsiteY67"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406900" h="908050">
                <a:moveTo>
                  <a:pt x="0" y="0"/>
                </a:moveTo>
                <a:lnTo>
                  <a:pt x="234950" y="0"/>
                </a:lnTo>
                <a:lnTo>
                  <a:pt x="234950" y="69850"/>
                </a:lnTo>
                <a:lnTo>
                  <a:pt x="457200" y="69850"/>
                </a:lnTo>
                <a:lnTo>
                  <a:pt x="457200" y="101600"/>
                </a:lnTo>
                <a:lnTo>
                  <a:pt x="501650" y="101600"/>
                </a:lnTo>
                <a:lnTo>
                  <a:pt x="501650" y="133350"/>
                </a:lnTo>
                <a:lnTo>
                  <a:pt x="685800" y="133350"/>
                </a:lnTo>
                <a:lnTo>
                  <a:pt x="685800" y="165100"/>
                </a:lnTo>
                <a:lnTo>
                  <a:pt x="749300" y="165100"/>
                </a:lnTo>
                <a:lnTo>
                  <a:pt x="749300" y="190500"/>
                </a:lnTo>
                <a:lnTo>
                  <a:pt x="806450" y="190500"/>
                </a:lnTo>
                <a:lnTo>
                  <a:pt x="806450" y="209550"/>
                </a:lnTo>
                <a:lnTo>
                  <a:pt x="958850" y="209550"/>
                </a:lnTo>
                <a:lnTo>
                  <a:pt x="958850" y="234950"/>
                </a:lnTo>
                <a:lnTo>
                  <a:pt x="1041400" y="234950"/>
                </a:lnTo>
                <a:lnTo>
                  <a:pt x="1041400" y="266700"/>
                </a:lnTo>
                <a:lnTo>
                  <a:pt x="1066800" y="266700"/>
                </a:lnTo>
                <a:lnTo>
                  <a:pt x="1066800" y="298450"/>
                </a:lnTo>
                <a:lnTo>
                  <a:pt x="1130300" y="298450"/>
                </a:lnTo>
                <a:lnTo>
                  <a:pt x="1130300" y="311150"/>
                </a:lnTo>
                <a:lnTo>
                  <a:pt x="1187450" y="311150"/>
                </a:lnTo>
                <a:lnTo>
                  <a:pt x="1187450" y="330200"/>
                </a:lnTo>
                <a:lnTo>
                  <a:pt x="1231900" y="330200"/>
                </a:lnTo>
                <a:lnTo>
                  <a:pt x="1231900" y="361950"/>
                </a:lnTo>
                <a:lnTo>
                  <a:pt x="1263650" y="361950"/>
                </a:lnTo>
                <a:lnTo>
                  <a:pt x="1263650" y="393700"/>
                </a:lnTo>
                <a:lnTo>
                  <a:pt x="1320800" y="393700"/>
                </a:lnTo>
                <a:lnTo>
                  <a:pt x="1320800" y="419100"/>
                </a:lnTo>
                <a:lnTo>
                  <a:pt x="1346200" y="419100"/>
                </a:lnTo>
                <a:lnTo>
                  <a:pt x="1346200" y="438150"/>
                </a:lnTo>
                <a:lnTo>
                  <a:pt x="1390650" y="438150"/>
                </a:lnTo>
                <a:lnTo>
                  <a:pt x="1390650" y="438150"/>
                </a:lnTo>
                <a:lnTo>
                  <a:pt x="1422400" y="438150"/>
                </a:lnTo>
                <a:lnTo>
                  <a:pt x="1422400" y="488950"/>
                </a:lnTo>
                <a:lnTo>
                  <a:pt x="1587500" y="488950"/>
                </a:lnTo>
                <a:lnTo>
                  <a:pt x="1587500" y="501650"/>
                </a:lnTo>
                <a:lnTo>
                  <a:pt x="1600200" y="514350"/>
                </a:lnTo>
                <a:lnTo>
                  <a:pt x="1600200" y="527050"/>
                </a:lnTo>
                <a:lnTo>
                  <a:pt x="1612900" y="527050"/>
                </a:lnTo>
                <a:lnTo>
                  <a:pt x="1612900" y="565150"/>
                </a:lnTo>
                <a:lnTo>
                  <a:pt x="1651000" y="565150"/>
                </a:lnTo>
                <a:lnTo>
                  <a:pt x="1657350" y="571500"/>
                </a:lnTo>
                <a:lnTo>
                  <a:pt x="1739900" y="571500"/>
                </a:lnTo>
                <a:lnTo>
                  <a:pt x="1739900" y="596900"/>
                </a:lnTo>
                <a:lnTo>
                  <a:pt x="1841500" y="596900"/>
                </a:lnTo>
                <a:lnTo>
                  <a:pt x="1841500" y="622300"/>
                </a:lnTo>
                <a:lnTo>
                  <a:pt x="1924050" y="622300"/>
                </a:lnTo>
                <a:lnTo>
                  <a:pt x="1924050" y="647700"/>
                </a:lnTo>
                <a:lnTo>
                  <a:pt x="2349500" y="647700"/>
                </a:lnTo>
                <a:lnTo>
                  <a:pt x="2349500" y="679450"/>
                </a:lnTo>
                <a:lnTo>
                  <a:pt x="2501900" y="679450"/>
                </a:lnTo>
                <a:lnTo>
                  <a:pt x="2501900" y="723900"/>
                </a:lnTo>
                <a:lnTo>
                  <a:pt x="2603500" y="723900"/>
                </a:lnTo>
                <a:lnTo>
                  <a:pt x="2603500" y="730250"/>
                </a:lnTo>
                <a:lnTo>
                  <a:pt x="2622550" y="730250"/>
                </a:lnTo>
                <a:lnTo>
                  <a:pt x="2622550" y="749300"/>
                </a:lnTo>
                <a:lnTo>
                  <a:pt x="2641600" y="749300"/>
                </a:lnTo>
                <a:lnTo>
                  <a:pt x="2641600" y="774700"/>
                </a:lnTo>
                <a:lnTo>
                  <a:pt x="2933700" y="774700"/>
                </a:lnTo>
                <a:lnTo>
                  <a:pt x="2933700" y="806450"/>
                </a:lnTo>
                <a:lnTo>
                  <a:pt x="3892550" y="806450"/>
                </a:lnTo>
                <a:lnTo>
                  <a:pt x="3892550" y="844550"/>
                </a:lnTo>
                <a:lnTo>
                  <a:pt x="4051300" y="844550"/>
                </a:lnTo>
                <a:lnTo>
                  <a:pt x="4051300" y="869950"/>
                </a:lnTo>
                <a:lnTo>
                  <a:pt x="4260850" y="869950"/>
                </a:lnTo>
                <a:lnTo>
                  <a:pt x="4260850" y="908050"/>
                </a:lnTo>
                <a:lnTo>
                  <a:pt x="4406900" y="908050"/>
                </a:lnTo>
              </a:path>
            </a:pathLst>
          </a:custGeom>
          <a:noFill/>
          <a:ln w="25400" cap="flat" cmpd="sng" algn="ctr">
            <a:solidFill>
              <a:srgbClr val="FDB61B"/>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138" name="TextBox 137">
            <a:extLst>
              <a:ext uri="{FF2B5EF4-FFF2-40B4-BE49-F238E27FC236}">
                <a16:creationId xmlns:a16="http://schemas.microsoft.com/office/drawing/2014/main" id="{98736630-CA82-41D1-9975-5D3694AD7F96}"/>
              </a:ext>
            </a:extLst>
          </p:cNvPr>
          <p:cNvSpPr txBox="1"/>
          <p:nvPr/>
        </p:nvSpPr>
        <p:spPr>
          <a:xfrm>
            <a:off x="1521163" y="1602350"/>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98.4%</a:t>
            </a:r>
          </a:p>
        </p:txBody>
      </p:sp>
      <p:sp>
        <p:nvSpPr>
          <p:cNvPr id="139" name="TextBox 138">
            <a:extLst>
              <a:ext uri="{FF2B5EF4-FFF2-40B4-BE49-F238E27FC236}">
                <a16:creationId xmlns:a16="http://schemas.microsoft.com/office/drawing/2014/main" id="{F080022B-2328-4248-A2F7-7ED43D9DE4E9}"/>
              </a:ext>
            </a:extLst>
          </p:cNvPr>
          <p:cNvSpPr txBox="1"/>
          <p:nvPr/>
        </p:nvSpPr>
        <p:spPr>
          <a:xfrm>
            <a:off x="1508662" y="1890638"/>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95.0%</a:t>
            </a:r>
          </a:p>
        </p:txBody>
      </p:sp>
      <p:sp>
        <p:nvSpPr>
          <p:cNvPr id="140" name="TextBox 139">
            <a:extLst>
              <a:ext uri="{FF2B5EF4-FFF2-40B4-BE49-F238E27FC236}">
                <a16:creationId xmlns:a16="http://schemas.microsoft.com/office/drawing/2014/main" id="{853BCC84-DDD5-40EE-B9BA-B6E4018D9A95}"/>
              </a:ext>
            </a:extLst>
          </p:cNvPr>
          <p:cNvSpPr txBox="1"/>
          <p:nvPr/>
        </p:nvSpPr>
        <p:spPr>
          <a:xfrm>
            <a:off x="2186263" y="1775222"/>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90.8%</a:t>
            </a:r>
          </a:p>
        </p:txBody>
      </p:sp>
      <p:sp>
        <p:nvSpPr>
          <p:cNvPr id="141" name="TextBox 140">
            <a:extLst>
              <a:ext uri="{FF2B5EF4-FFF2-40B4-BE49-F238E27FC236}">
                <a16:creationId xmlns:a16="http://schemas.microsoft.com/office/drawing/2014/main" id="{181531E4-C6AE-46FB-B6C2-DE42E1A5C2FF}"/>
              </a:ext>
            </a:extLst>
          </p:cNvPr>
          <p:cNvSpPr txBox="1"/>
          <p:nvPr/>
        </p:nvSpPr>
        <p:spPr>
          <a:xfrm>
            <a:off x="2157015" y="2158034"/>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85.5%</a:t>
            </a:r>
          </a:p>
        </p:txBody>
      </p:sp>
      <p:sp>
        <p:nvSpPr>
          <p:cNvPr id="142" name="TextBox 141">
            <a:extLst>
              <a:ext uri="{FF2B5EF4-FFF2-40B4-BE49-F238E27FC236}">
                <a16:creationId xmlns:a16="http://schemas.microsoft.com/office/drawing/2014/main" id="{D8F51ADF-2C35-4BA0-B881-98A97FC8E89F}"/>
              </a:ext>
            </a:extLst>
          </p:cNvPr>
          <p:cNvSpPr txBox="1"/>
          <p:nvPr/>
        </p:nvSpPr>
        <p:spPr>
          <a:xfrm>
            <a:off x="2857966" y="1870175"/>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88.9%</a:t>
            </a:r>
          </a:p>
        </p:txBody>
      </p:sp>
      <p:sp>
        <p:nvSpPr>
          <p:cNvPr id="143" name="TextBox 142">
            <a:extLst>
              <a:ext uri="{FF2B5EF4-FFF2-40B4-BE49-F238E27FC236}">
                <a16:creationId xmlns:a16="http://schemas.microsoft.com/office/drawing/2014/main" id="{9E300D02-B9A5-460C-ADCA-0EC99D6DC46C}"/>
              </a:ext>
            </a:extLst>
          </p:cNvPr>
          <p:cNvSpPr txBox="1"/>
          <p:nvPr/>
        </p:nvSpPr>
        <p:spPr>
          <a:xfrm>
            <a:off x="2852278" y="2306335"/>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81.6%</a:t>
            </a:r>
          </a:p>
        </p:txBody>
      </p:sp>
      <p:sp>
        <p:nvSpPr>
          <p:cNvPr id="144" name="TextBox 143">
            <a:extLst>
              <a:ext uri="{FF2B5EF4-FFF2-40B4-BE49-F238E27FC236}">
                <a16:creationId xmlns:a16="http://schemas.microsoft.com/office/drawing/2014/main" id="{71592AD9-E283-40BD-8F24-81084C18A503}"/>
              </a:ext>
            </a:extLst>
          </p:cNvPr>
          <p:cNvSpPr txBox="1"/>
          <p:nvPr/>
        </p:nvSpPr>
        <p:spPr>
          <a:xfrm>
            <a:off x="3495818" y="1912277"/>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88.0%</a:t>
            </a:r>
          </a:p>
        </p:txBody>
      </p:sp>
      <p:sp>
        <p:nvSpPr>
          <p:cNvPr id="145" name="TextBox 144">
            <a:extLst>
              <a:ext uri="{FF2B5EF4-FFF2-40B4-BE49-F238E27FC236}">
                <a16:creationId xmlns:a16="http://schemas.microsoft.com/office/drawing/2014/main" id="{D25244DB-C5BD-4159-AB40-6A49171C6FDE}"/>
              </a:ext>
            </a:extLst>
          </p:cNvPr>
          <p:cNvSpPr txBox="1"/>
          <p:nvPr/>
        </p:nvSpPr>
        <p:spPr>
          <a:xfrm>
            <a:off x="3490130" y="2348436"/>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80.0%</a:t>
            </a:r>
          </a:p>
        </p:txBody>
      </p:sp>
      <p:sp>
        <p:nvSpPr>
          <p:cNvPr id="146" name="TextBox 145">
            <a:extLst>
              <a:ext uri="{FF2B5EF4-FFF2-40B4-BE49-F238E27FC236}">
                <a16:creationId xmlns:a16="http://schemas.microsoft.com/office/drawing/2014/main" id="{1AF11E51-97C6-4185-A2AB-A7ADB2C10381}"/>
              </a:ext>
            </a:extLst>
          </p:cNvPr>
          <p:cNvSpPr txBox="1"/>
          <p:nvPr/>
        </p:nvSpPr>
        <p:spPr>
          <a:xfrm>
            <a:off x="4144279" y="1955453"/>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85.0%</a:t>
            </a:r>
          </a:p>
        </p:txBody>
      </p:sp>
      <p:sp>
        <p:nvSpPr>
          <p:cNvPr id="147" name="TextBox 146">
            <a:extLst>
              <a:ext uri="{FF2B5EF4-FFF2-40B4-BE49-F238E27FC236}">
                <a16:creationId xmlns:a16="http://schemas.microsoft.com/office/drawing/2014/main" id="{7D0C819E-1345-4A0A-AB4C-BBE972DDE811}"/>
              </a:ext>
            </a:extLst>
          </p:cNvPr>
          <p:cNvSpPr txBox="1"/>
          <p:nvPr/>
        </p:nvSpPr>
        <p:spPr>
          <a:xfrm>
            <a:off x="4138591" y="2391612"/>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77.6%</a:t>
            </a:r>
          </a:p>
        </p:txBody>
      </p:sp>
      <p:grpSp>
        <p:nvGrpSpPr>
          <p:cNvPr id="339" name="Group 338">
            <a:extLst>
              <a:ext uri="{FF2B5EF4-FFF2-40B4-BE49-F238E27FC236}">
                <a16:creationId xmlns:a16="http://schemas.microsoft.com/office/drawing/2014/main" id="{DDACAA13-D9CF-4F0B-BC05-0FBC761C6AB4}"/>
              </a:ext>
            </a:extLst>
          </p:cNvPr>
          <p:cNvGrpSpPr/>
          <p:nvPr/>
        </p:nvGrpSpPr>
        <p:grpSpPr>
          <a:xfrm>
            <a:off x="5023715" y="1646715"/>
            <a:ext cx="4064740" cy="2032619"/>
            <a:chOff x="6348484" y="2159448"/>
            <a:chExt cx="5419653" cy="2710158"/>
          </a:xfrm>
        </p:grpSpPr>
        <p:sp>
          <p:nvSpPr>
            <p:cNvPr id="340" name="TextBox 339">
              <a:extLst>
                <a:ext uri="{FF2B5EF4-FFF2-40B4-BE49-F238E27FC236}">
                  <a16:creationId xmlns:a16="http://schemas.microsoft.com/office/drawing/2014/main" id="{2257BEDF-BB35-4907-8EF8-A956814540AC}"/>
                </a:ext>
              </a:extLst>
            </p:cNvPr>
            <p:cNvSpPr txBox="1"/>
            <p:nvPr/>
          </p:nvSpPr>
          <p:spPr>
            <a:xfrm>
              <a:off x="6348484" y="2159448"/>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1.0</a:t>
              </a:r>
            </a:p>
          </p:txBody>
        </p:sp>
        <p:sp>
          <p:nvSpPr>
            <p:cNvPr id="341" name="TextBox 340">
              <a:extLst>
                <a:ext uri="{FF2B5EF4-FFF2-40B4-BE49-F238E27FC236}">
                  <a16:creationId xmlns:a16="http://schemas.microsoft.com/office/drawing/2014/main" id="{5A43E722-3D29-485F-88E1-8085F4B2D801}"/>
                </a:ext>
              </a:extLst>
            </p:cNvPr>
            <p:cNvSpPr txBox="1"/>
            <p:nvPr/>
          </p:nvSpPr>
          <p:spPr>
            <a:xfrm>
              <a:off x="6348484" y="2390429"/>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0.9</a:t>
              </a:r>
            </a:p>
          </p:txBody>
        </p:sp>
        <p:sp>
          <p:nvSpPr>
            <p:cNvPr id="342" name="TextBox 341">
              <a:extLst>
                <a:ext uri="{FF2B5EF4-FFF2-40B4-BE49-F238E27FC236}">
                  <a16:creationId xmlns:a16="http://schemas.microsoft.com/office/drawing/2014/main" id="{BF226038-FA31-4129-B8C4-F2E7E1EADB4A}"/>
                </a:ext>
              </a:extLst>
            </p:cNvPr>
            <p:cNvSpPr txBox="1"/>
            <p:nvPr/>
          </p:nvSpPr>
          <p:spPr>
            <a:xfrm>
              <a:off x="6348484" y="2630493"/>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0.8</a:t>
              </a:r>
            </a:p>
          </p:txBody>
        </p:sp>
        <p:sp>
          <p:nvSpPr>
            <p:cNvPr id="343" name="TextBox 342">
              <a:extLst>
                <a:ext uri="{FF2B5EF4-FFF2-40B4-BE49-F238E27FC236}">
                  <a16:creationId xmlns:a16="http://schemas.microsoft.com/office/drawing/2014/main" id="{AA1C0E7B-F4D9-430F-82B6-4EDD35F6619C}"/>
                </a:ext>
              </a:extLst>
            </p:cNvPr>
            <p:cNvSpPr txBox="1"/>
            <p:nvPr/>
          </p:nvSpPr>
          <p:spPr>
            <a:xfrm>
              <a:off x="6348484" y="285595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0.7</a:t>
              </a:r>
            </a:p>
          </p:txBody>
        </p:sp>
        <p:sp>
          <p:nvSpPr>
            <p:cNvPr id="344" name="TextBox 343">
              <a:extLst>
                <a:ext uri="{FF2B5EF4-FFF2-40B4-BE49-F238E27FC236}">
                  <a16:creationId xmlns:a16="http://schemas.microsoft.com/office/drawing/2014/main" id="{A04DBDC7-EDD4-4C64-A7A9-CDD882576196}"/>
                </a:ext>
              </a:extLst>
            </p:cNvPr>
            <p:cNvSpPr txBox="1"/>
            <p:nvPr/>
          </p:nvSpPr>
          <p:spPr>
            <a:xfrm>
              <a:off x="6348484" y="309169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0.6</a:t>
              </a:r>
            </a:p>
          </p:txBody>
        </p:sp>
        <p:sp>
          <p:nvSpPr>
            <p:cNvPr id="345" name="TextBox 344">
              <a:extLst>
                <a:ext uri="{FF2B5EF4-FFF2-40B4-BE49-F238E27FC236}">
                  <a16:creationId xmlns:a16="http://schemas.microsoft.com/office/drawing/2014/main" id="{90753BB7-C5F6-4537-A748-14B15E56487C}"/>
                </a:ext>
              </a:extLst>
            </p:cNvPr>
            <p:cNvSpPr txBox="1"/>
            <p:nvPr/>
          </p:nvSpPr>
          <p:spPr>
            <a:xfrm>
              <a:off x="6348484" y="3335774"/>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0.5</a:t>
              </a:r>
            </a:p>
          </p:txBody>
        </p:sp>
        <p:sp>
          <p:nvSpPr>
            <p:cNvPr id="346" name="TextBox 345">
              <a:extLst>
                <a:ext uri="{FF2B5EF4-FFF2-40B4-BE49-F238E27FC236}">
                  <a16:creationId xmlns:a16="http://schemas.microsoft.com/office/drawing/2014/main" id="{F815255D-3548-4D11-A0C1-72D607953FEC}"/>
                </a:ext>
              </a:extLst>
            </p:cNvPr>
            <p:cNvSpPr txBox="1"/>
            <p:nvPr/>
          </p:nvSpPr>
          <p:spPr>
            <a:xfrm>
              <a:off x="6444665" y="4496642"/>
              <a:ext cx="64120"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a:t>
              </a:r>
            </a:p>
          </p:txBody>
        </p:sp>
        <p:sp>
          <p:nvSpPr>
            <p:cNvPr id="347" name="TextBox 346">
              <a:extLst>
                <a:ext uri="{FF2B5EF4-FFF2-40B4-BE49-F238E27FC236}">
                  <a16:creationId xmlns:a16="http://schemas.microsoft.com/office/drawing/2014/main" id="{6B803FCC-961D-45C1-961D-D58960C5F04D}"/>
                </a:ext>
              </a:extLst>
            </p:cNvPr>
            <p:cNvSpPr txBox="1"/>
            <p:nvPr/>
          </p:nvSpPr>
          <p:spPr>
            <a:xfrm>
              <a:off x="6704480"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0</a:t>
              </a:r>
            </a:p>
          </p:txBody>
        </p:sp>
        <p:sp>
          <p:nvSpPr>
            <p:cNvPr id="348" name="TextBox 347">
              <a:extLst>
                <a:ext uri="{FF2B5EF4-FFF2-40B4-BE49-F238E27FC236}">
                  <a16:creationId xmlns:a16="http://schemas.microsoft.com/office/drawing/2014/main" id="{F09532BC-B7CD-4EA8-9BC6-E8EABA9CDE83}"/>
                </a:ext>
              </a:extLst>
            </p:cNvPr>
            <p:cNvSpPr txBox="1"/>
            <p:nvPr/>
          </p:nvSpPr>
          <p:spPr>
            <a:xfrm>
              <a:off x="7179388"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a:t>
              </a:r>
            </a:p>
          </p:txBody>
        </p:sp>
        <p:sp>
          <p:nvSpPr>
            <p:cNvPr id="349" name="TextBox 348">
              <a:extLst>
                <a:ext uri="{FF2B5EF4-FFF2-40B4-BE49-F238E27FC236}">
                  <a16:creationId xmlns:a16="http://schemas.microsoft.com/office/drawing/2014/main" id="{B7C620DD-FFD4-4AC2-8CD2-5DD4C71EFE4B}"/>
                </a:ext>
              </a:extLst>
            </p:cNvPr>
            <p:cNvSpPr txBox="1"/>
            <p:nvPr/>
          </p:nvSpPr>
          <p:spPr>
            <a:xfrm>
              <a:off x="7635019" y="4715718"/>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2</a:t>
              </a:r>
            </a:p>
          </p:txBody>
        </p:sp>
        <p:sp>
          <p:nvSpPr>
            <p:cNvPr id="350" name="TextBox 349">
              <a:extLst>
                <a:ext uri="{FF2B5EF4-FFF2-40B4-BE49-F238E27FC236}">
                  <a16:creationId xmlns:a16="http://schemas.microsoft.com/office/drawing/2014/main" id="{1758CC85-6E4A-44AC-84E2-3E8A24785062}"/>
                </a:ext>
              </a:extLst>
            </p:cNvPr>
            <p:cNvSpPr txBox="1"/>
            <p:nvPr/>
          </p:nvSpPr>
          <p:spPr>
            <a:xfrm>
              <a:off x="8104077"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3</a:t>
              </a:r>
            </a:p>
          </p:txBody>
        </p:sp>
        <p:sp>
          <p:nvSpPr>
            <p:cNvPr id="351" name="TextBox 350">
              <a:extLst>
                <a:ext uri="{FF2B5EF4-FFF2-40B4-BE49-F238E27FC236}">
                  <a16:creationId xmlns:a16="http://schemas.microsoft.com/office/drawing/2014/main" id="{C9660030-24E9-4536-AEBE-678858895355}"/>
                </a:ext>
              </a:extLst>
            </p:cNvPr>
            <p:cNvSpPr txBox="1"/>
            <p:nvPr/>
          </p:nvSpPr>
          <p:spPr>
            <a:xfrm>
              <a:off x="8574064" y="4715717"/>
              <a:ext cx="64120"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4</a:t>
              </a:r>
            </a:p>
          </p:txBody>
        </p:sp>
        <p:sp>
          <p:nvSpPr>
            <p:cNvPr id="352" name="TextBox 351">
              <a:extLst>
                <a:ext uri="{FF2B5EF4-FFF2-40B4-BE49-F238E27FC236}">
                  <a16:creationId xmlns:a16="http://schemas.microsoft.com/office/drawing/2014/main" id="{6AC47BF3-4653-49EC-922D-D3210C0058D1}"/>
                </a:ext>
              </a:extLst>
            </p:cNvPr>
            <p:cNvSpPr txBox="1"/>
            <p:nvPr/>
          </p:nvSpPr>
          <p:spPr>
            <a:xfrm>
              <a:off x="9506298"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6 </a:t>
              </a:r>
            </a:p>
          </p:txBody>
        </p:sp>
        <p:sp>
          <p:nvSpPr>
            <p:cNvPr id="353" name="TextBox 352">
              <a:extLst>
                <a:ext uri="{FF2B5EF4-FFF2-40B4-BE49-F238E27FC236}">
                  <a16:creationId xmlns:a16="http://schemas.microsoft.com/office/drawing/2014/main" id="{3C68ECC5-ECA1-405D-B477-D313D38B55B9}"/>
                </a:ext>
              </a:extLst>
            </p:cNvPr>
            <p:cNvSpPr txBox="1"/>
            <p:nvPr/>
          </p:nvSpPr>
          <p:spPr>
            <a:xfrm>
              <a:off x="9962486"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7 </a:t>
              </a:r>
            </a:p>
          </p:txBody>
        </p:sp>
        <p:sp>
          <p:nvSpPr>
            <p:cNvPr id="354" name="TextBox 353">
              <a:extLst>
                <a:ext uri="{FF2B5EF4-FFF2-40B4-BE49-F238E27FC236}">
                  <a16:creationId xmlns:a16="http://schemas.microsoft.com/office/drawing/2014/main" id="{83E3C9A5-05CC-44C5-9545-151BCDC423A5}"/>
                </a:ext>
              </a:extLst>
            </p:cNvPr>
            <p:cNvSpPr txBox="1"/>
            <p:nvPr/>
          </p:nvSpPr>
          <p:spPr>
            <a:xfrm>
              <a:off x="10430020"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8 </a:t>
              </a:r>
            </a:p>
          </p:txBody>
        </p:sp>
        <p:sp>
          <p:nvSpPr>
            <p:cNvPr id="355" name="TextBox 354">
              <a:extLst>
                <a:ext uri="{FF2B5EF4-FFF2-40B4-BE49-F238E27FC236}">
                  <a16:creationId xmlns:a16="http://schemas.microsoft.com/office/drawing/2014/main" id="{00C8BC47-5D6E-4956-BE86-6C52053F9E07}"/>
                </a:ext>
              </a:extLst>
            </p:cNvPr>
            <p:cNvSpPr txBox="1"/>
            <p:nvPr/>
          </p:nvSpPr>
          <p:spPr>
            <a:xfrm>
              <a:off x="10909009"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9 </a:t>
              </a:r>
            </a:p>
          </p:txBody>
        </p:sp>
        <p:sp>
          <p:nvSpPr>
            <p:cNvPr id="356" name="TextBox 355">
              <a:extLst>
                <a:ext uri="{FF2B5EF4-FFF2-40B4-BE49-F238E27FC236}">
                  <a16:creationId xmlns:a16="http://schemas.microsoft.com/office/drawing/2014/main" id="{64E00CED-E26B-4950-9C85-2262854358B8}"/>
                </a:ext>
              </a:extLst>
            </p:cNvPr>
            <p:cNvSpPr txBox="1"/>
            <p:nvPr/>
          </p:nvSpPr>
          <p:spPr>
            <a:xfrm>
              <a:off x="6348484" y="3567948"/>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0.4</a:t>
              </a:r>
            </a:p>
          </p:txBody>
        </p:sp>
        <p:sp>
          <p:nvSpPr>
            <p:cNvPr id="357" name="TextBox 356">
              <a:extLst>
                <a:ext uri="{FF2B5EF4-FFF2-40B4-BE49-F238E27FC236}">
                  <a16:creationId xmlns:a16="http://schemas.microsoft.com/office/drawing/2014/main" id="{9FC84413-4399-4A63-A1D8-2071F59D23E0}"/>
                </a:ext>
              </a:extLst>
            </p:cNvPr>
            <p:cNvSpPr txBox="1"/>
            <p:nvPr/>
          </p:nvSpPr>
          <p:spPr>
            <a:xfrm>
              <a:off x="6348484" y="3800122"/>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0.3</a:t>
              </a:r>
            </a:p>
          </p:txBody>
        </p:sp>
        <p:sp>
          <p:nvSpPr>
            <p:cNvPr id="358" name="TextBox 357">
              <a:extLst>
                <a:ext uri="{FF2B5EF4-FFF2-40B4-BE49-F238E27FC236}">
                  <a16:creationId xmlns:a16="http://schemas.microsoft.com/office/drawing/2014/main" id="{328E8217-6F67-431D-8C07-B27B9432C4D6}"/>
                </a:ext>
              </a:extLst>
            </p:cNvPr>
            <p:cNvSpPr txBox="1"/>
            <p:nvPr/>
          </p:nvSpPr>
          <p:spPr>
            <a:xfrm>
              <a:off x="6348484" y="4035076"/>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0.2</a:t>
              </a:r>
            </a:p>
          </p:txBody>
        </p:sp>
        <p:sp>
          <p:nvSpPr>
            <p:cNvPr id="359" name="TextBox 358">
              <a:extLst>
                <a:ext uri="{FF2B5EF4-FFF2-40B4-BE49-F238E27FC236}">
                  <a16:creationId xmlns:a16="http://schemas.microsoft.com/office/drawing/2014/main" id="{1D9AF842-57F9-46C3-82F0-BCD9F6DC81EC}"/>
                </a:ext>
              </a:extLst>
            </p:cNvPr>
            <p:cNvSpPr txBox="1"/>
            <p:nvPr/>
          </p:nvSpPr>
          <p:spPr>
            <a:xfrm>
              <a:off x="6348484" y="4274397"/>
              <a:ext cx="160301" cy="153888"/>
            </a:xfrm>
            <a:prstGeom prst="rect">
              <a:avLst/>
            </a:prstGeom>
            <a:noFill/>
          </p:spPr>
          <p:txBody>
            <a:bodyPr wrap="none" lIns="0" tIns="0" rIns="0" bIns="0" rtlCol="0">
              <a:spAutoFit/>
            </a:bodyPr>
            <a:lstStyle/>
            <a:p>
              <a:pPr algn="r" defTabSz="685800">
                <a:defRPr/>
              </a:pPr>
              <a:r>
                <a:rPr lang="en-US" sz="750" kern="0" dirty="0">
                  <a:solidFill>
                    <a:prstClr val="black"/>
                  </a:solidFill>
                  <a:cs typeface="Arial" panose="020B0604020202020204" pitchFamily="34" charset="0"/>
                </a:rPr>
                <a:t>0.1</a:t>
              </a:r>
            </a:p>
          </p:txBody>
        </p:sp>
        <p:sp>
          <p:nvSpPr>
            <p:cNvPr id="360" name="TextBox 359">
              <a:extLst>
                <a:ext uri="{FF2B5EF4-FFF2-40B4-BE49-F238E27FC236}">
                  <a16:creationId xmlns:a16="http://schemas.microsoft.com/office/drawing/2014/main" id="{797365C4-BD34-4A5C-90D3-999D992B4E4B}"/>
                </a:ext>
              </a:extLst>
            </p:cNvPr>
            <p:cNvSpPr txBox="1"/>
            <p:nvPr/>
          </p:nvSpPr>
          <p:spPr>
            <a:xfrm>
              <a:off x="9026516" y="4715717"/>
              <a:ext cx="9404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5 </a:t>
              </a:r>
            </a:p>
          </p:txBody>
        </p:sp>
        <p:grpSp>
          <p:nvGrpSpPr>
            <p:cNvPr id="361" name="Group 360">
              <a:extLst>
                <a:ext uri="{FF2B5EF4-FFF2-40B4-BE49-F238E27FC236}">
                  <a16:creationId xmlns:a16="http://schemas.microsoft.com/office/drawing/2014/main" id="{DFB42008-1F11-4E1E-8937-BF02CB470D46}"/>
                </a:ext>
              </a:extLst>
            </p:cNvPr>
            <p:cNvGrpSpPr/>
            <p:nvPr/>
          </p:nvGrpSpPr>
          <p:grpSpPr>
            <a:xfrm>
              <a:off x="6525791" y="2232819"/>
              <a:ext cx="5242346" cy="2471738"/>
              <a:chOff x="6525791" y="2232819"/>
              <a:chExt cx="5242346" cy="2471738"/>
            </a:xfrm>
          </p:grpSpPr>
          <p:sp>
            <p:nvSpPr>
              <p:cNvPr id="363" name="Freeform: Shape 362">
                <a:extLst>
                  <a:ext uri="{FF2B5EF4-FFF2-40B4-BE49-F238E27FC236}">
                    <a16:creationId xmlns:a16="http://schemas.microsoft.com/office/drawing/2014/main" id="{0EDCA1FF-5157-4B63-BFEF-A1054F17231B}"/>
                  </a:ext>
                </a:extLst>
              </p:cNvPr>
              <p:cNvSpPr/>
              <p:nvPr/>
            </p:nvSpPr>
            <p:spPr>
              <a:xfrm>
                <a:off x="6593624" y="2232819"/>
                <a:ext cx="5174513" cy="2409825"/>
              </a:xfrm>
              <a:custGeom>
                <a:avLst/>
                <a:gdLst>
                  <a:gd name="connsiteX0" fmla="*/ 0 w 4391025"/>
                  <a:gd name="connsiteY0" fmla="*/ 0 h 2409825"/>
                  <a:gd name="connsiteX1" fmla="*/ 0 w 4391025"/>
                  <a:gd name="connsiteY1" fmla="*/ 2409825 h 2409825"/>
                  <a:gd name="connsiteX2" fmla="*/ 4391025 w 4391025"/>
                  <a:gd name="connsiteY2" fmla="*/ 2409825 h 2409825"/>
                </a:gdLst>
                <a:ahLst/>
                <a:cxnLst>
                  <a:cxn ang="0">
                    <a:pos x="connsiteX0" y="connsiteY0"/>
                  </a:cxn>
                  <a:cxn ang="0">
                    <a:pos x="connsiteX1" y="connsiteY1"/>
                  </a:cxn>
                  <a:cxn ang="0">
                    <a:pos x="connsiteX2" y="connsiteY2"/>
                  </a:cxn>
                </a:cxnLst>
                <a:rect l="l" t="t" r="r" b="b"/>
                <a:pathLst>
                  <a:path w="4391025" h="2409825">
                    <a:moveTo>
                      <a:pt x="0" y="0"/>
                    </a:moveTo>
                    <a:lnTo>
                      <a:pt x="0" y="2409825"/>
                    </a:lnTo>
                    <a:lnTo>
                      <a:pt x="4391025" y="2409825"/>
                    </a:lnTo>
                  </a:path>
                </a:pathLst>
              </a:custGeom>
              <a:noFill/>
              <a:ln w="12700" cap="flat" cmpd="sng" algn="ctr">
                <a:solidFill>
                  <a:sysClr val="windowText" lastClr="000000">
                    <a:lumMod val="85000"/>
                    <a:lumOff val="15000"/>
                  </a:sysClr>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364" name="Group 363">
                <a:extLst>
                  <a:ext uri="{FF2B5EF4-FFF2-40B4-BE49-F238E27FC236}">
                    <a16:creationId xmlns:a16="http://schemas.microsoft.com/office/drawing/2014/main" id="{B8661D7A-4633-4049-9A55-B386F4458D18}"/>
                  </a:ext>
                </a:extLst>
              </p:cNvPr>
              <p:cNvGrpSpPr/>
              <p:nvPr/>
            </p:nvGrpSpPr>
            <p:grpSpPr>
              <a:xfrm>
                <a:off x="6525791" y="2239964"/>
                <a:ext cx="67834" cy="2347912"/>
                <a:chOff x="6525791" y="2239964"/>
                <a:chExt cx="67834" cy="2347912"/>
              </a:xfrm>
            </p:grpSpPr>
            <p:cxnSp>
              <p:nvCxnSpPr>
                <p:cNvPr id="377" name="Straight Connector 376">
                  <a:extLst>
                    <a:ext uri="{FF2B5EF4-FFF2-40B4-BE49-F238E27FC236}">
                      <a16:creationId xmlns:a16="http://schemas.microsoft.com/office/drawing/2014/main" id="{CC9954D1-3F41-476C-8E95-AF28B206F751}"/>
                    </a:ext>
                  </a:extLst>
                </p:cNvPr>
                <p:cNvCxnSpPr>
                  <a:cxnSpLocks/>
                </p:cNvCxnSpPr>
                <p:nvPr/>
              </p:nvCxnSpPr>
              <p:spPr>
                <a:xfrm>
                  <a:off x="6525791" y="2239964"/>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8" name="Straight Connector 377">
                  <a:extLst>
                    <a:ext uri="{FF2B5EF4-FFF2-40B4-BE49-F238E27FC236}">
                      <a16:creationId xmlns:a16="http://schemas.microsoft.com/office/drawing/2014/main" id="{E47AD78B-B003-4D32-8A9C-6A662B5C7CC0}"/>
                    </a:ext>
                  </a:extLst>
                </p:cNvPr>
                <p:cNvCxnSpPr>
                  <a:cxnSpLocks/>
                </p:cNvCxnSpPr>
                <p:nvPr/>
              </p:nvCxnSpPr>
              <p:spPr>
                <a:xfrm>
                  <a:off x="6525791" y="247213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9" name="Straight Connector 378">
                  <a:extLst>
                    <a:ext uri="{FF2B5EF4-FFF2-40B4-BE49-F238E27FC236}">
                      <a16:creationId xmlns:a16="http://schemas.microsoft.com/office/drawing/2014/main" id="{FD079FD5-2B66-4AF1-94B2-58DB862946DD}"/>
                    </a:ext>
                  </a:extLst>
                </p:cNvPr>
                <p:cNvCxnSpPr>
                  <a:cxnSpLocks/>
                </p:cNvCxnSpPr>
                <p:nvPr/>
              </p:nvCxnSpPr>
              <p:spPr>
                <a:xfrm>
                  <a:off x="6525791" y="2707882"/>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0" name="Straight Connector 379">
                  <a:extLst>
                    <a:ext uri="{FF2B5EF4-FFF2-40B4-BE49-F238E27FC236}">
                      <a16:creationId xmlns:a16="http://schemas.microsoft.com/office/drawing/2014/main" id="{7E4281F9-9F32-438D-964D-25F2512D9B62}"/>
                    </a:ext>
                  </a:extLst>
                </p:cNvPr>
                <p:cNvCxnSpPr>
                  <a:cxnSpLocks/>
                </p:cNvCxnSpPr>
                <p:nvPr/>
              </p:nvCxnSpPr>
              <p:spPr>
                <a:xfrm>
                  <a:off x="6525791" y="2937663"/>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1" name="Straight Connector 380">
                  <a:extLst>
                    <a:ext uri="{FF2B5EF4-FFF2-40B4-BE49-F238E27FC236}">
                      <a16:creationId xmlns:a16="http://schemas.microsoft.com/office/drawing/2014/main" id="{6A4058A8-7746-49B5-8E7F-1AE76BA0E23A}"/>
                    </a:ext>
                  </a:extLst>
                </p:cNvPr>
                <p:cNvCxnSpPr>
                  <a:cxnSpLocks/>
                </p:cNvCxnSpPr>
                <p:nvPr/>
              </p:nvCxnSpPr>
              <p:spPr>
                <a:xfrm>
                  <a:off x="6525791" y="3173407"/>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2" name="Straight Connector 381">
                  <a:extLst>
                    <a:ext uri="{FF2B5EF4-FFF2-40B4-BE49-F238E27FC236}">
                      <a16:creationId xmlns:a16="http://schemas.microsoft.com/office/drawing/2014/main" id="{8678C7BF-DAF2-4275-9F92-992335702C67}"/>
                    </a:ext>
                  </a:extLst>
                </p:cNvPr>
                <p:cNvCxnSpPr>
                  <a:cxnSpLocks/>
                </p:cNvCxnSpPr>
                <p:nvPr/>
              </p:nvCxnSpPr>
              <p:spPr>
                <a:xfrm>
                  <a:off x="6525791" y="341510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3" name="Straight Connector 382">
                  <a:extLst>
                    <a:ext uri="{FF2B5EF4-FFF2-40B4-BE49-F238E27FC236}">
                      <a16:creationId xmlns:a16="http://schemas.microsoft.com/office/drawing/2014/main" id="{7C9C9478-0D95-4E3E-B149-43D4053744A6}"/>
                    </a:ext>
                  </a:extLst>
                </p:cNvPr>
                <p:cNvCxnSpPr>
                  <a:cxnSpLocks/>
                </p:cNvCxnSpPr>
                <p:nvPr/>
              </p:nvCxnSpPr>
              <p:spPr>
                <a:xfrm>
                  <a:off x="6525791" y="4587876"/>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4" name="Straight Connector 383">
                  <a:extLst>
                    <a:ext uri="{FF2B5EF4-FFF2-40B4-BE49-F238E27FC236}">
                      <a16:creationId xmlns:a16="http://schemas.microsoft.com/office/drawing/2014/main" id="{596942BA-D2A9-4FE3-9ED5-55A2D04955C9}"/>
                    </a:ext>
                  </a:extLst>
                </p:cNvPr>
                <p:cNvCxnSpPr>
                  <a:cxnSpLocks/>
                </p:cNvCxnSpPr>
                <p:nvPr/>
              </p:nvCxnSpPr>
              <p:spPr>
                <a:xfrm>
                  <a:off x="6525791" y="3647280"/>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5" name="Straight Connector 384">
                  <a:extLst>
                    <a:ext uri="{FF2B5EF4-FFF2-40B4-BE49-F238E27FC236}">
                      <a16:creationId xmlns:a16="http://schemas.microsoft.com/office/drawing/2014/main" id="{B4566073-E4F7-479C-8040-830058B7A108}"/>
                    </a:ext>
                  </a:extLst>
                </p:cNvPr>
                <p:cNvCxnSpPr>
                  <a:cxnSpLocks/>
                </p:cNvCxnSpPr>
                <p:nvPr/>
              </p:nvCxnSpPr>
              <p:spPr>
                <a:xfrm>
                  <a:off x="6525791" y="3879454"/>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6" name="Straight Connector 385">
                  <a:extLst>
                    <a:ext uri="{FF2B5EF4-FFF2-40B4-BE49-F238E27FC236}">
                      <a16:creationId xmlns:a16="http://schemas.microsoft.com/office/drawing/2014/main" id="{525418E4-8DA7-4583-93AD-8443085BDEA7}"/>
                    </a:ext>
                  </a:extLst>
                </p:cNvPr>
                <p:cNvCxnSpPr>
                  <a:cxnSpLocks/>
                </p:cNvCxnSpPr>
                <p:nvPr/>
              </p:nvCxnSpPr>
              <p:spPr>
                <a:xfrm>
                  <a:off x="6525791" y="4114407"/>
                  <a:ext cx="67834"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87" name="Straight Connector 386">
                  <a:extLst>
                    <a:ext uri="{FF2B5EF4-FFF2-40B4-BE49-F238E27FC236}">
                      <a16:creationId xmlns:a16="http://schemas.microsoft.com/office/drawing/2014/main" id="{3EFED6F2-E4BB-4889-B54F-05D0E395F598}"/>
                    </a:ext>
                  </a:extLst>
                </p:cNvPr>
                <p:cNvCxnSpPr>
                  <a:cxnSpLocks/>
                </p:cNvCxnSpPr>
                <p:nvPr/>
              </p:nvCxnSpPr>
              <p:spPr>
                <a:xfrm>
                  <a:off x="6525791" y="4353729"/>
                  <a:ext cx="67834" cy="0"/>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365" name="Group 364">
                <a:extLst>
                  <a:ext uri="{FF2B5EF4-FFF2-40B4-BE49-F238E27FC236}">
                    <a16:creationId xmlns:a16="http://schemas.microsoft.com/office/drawing/2014/main" id="{106D6BA2-0D52-4D67-88BD-899C0ED14721}"/>
                  </a:ext>
                </a:extLst>
              </p:cNvPr>
              <p:cNvGrpSpPr/>
              <p:nvPr/>
            </p:nvGrpSpPr>
            <p:grpSpPr>
              <a:xfrm>
                <a:off x="6738888" y="4642643"/>
                <a:ext cx="4665056" cy="61914"/>
                <a:chOff x="6738888" y="4642643"/>
                <a:chExt cx="4665056" cy="61914"/>
              </a:xfrm>
            </p:grpSpPr>
            <p:cxnSp>
              <p:nvCxnSpPr>
                <p:cNvPr id="366" name="Straight Connector 365">
                  <a:extLst>
                    <a:ext uri="{FF2B5EF4-FFF2-40B4-BE49-F238E27FC236}">
                      <a16:creationId xmlns:a16="http://schemas.microsoft.com/office/drawing/2014/main" id="{EBBA7585-B4F4-4AE3-AF09-B10FE1A35E04}"/>
                    </a:ext>
                  </a:extLst>
                </p:cNvPr>
                <p:cNvCxnSpPr>
                  <a:cxnSpLocks/>
                </p:cNvCxnSpPr>
                <p:nvPr/>
              </p:nvCxnSpPr>
              <p:spPr>
                <a:xfrm rot="16200000" flipV="1">
                  <a:off x="6707931"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67" name="Straight Connector 366">
                  <a:extLst>
                    <a:ext uri="{FF2B5EF4-FFF2-40B4-BE49-F238E27FC236}">
                      <a16:creationId xmlns:a16="http://schemas.microsoft.com/office/drawing/2014/main" id="{53E0681C-9BD6-4573-9497-495ECF189706}"/>
                    </a:ext>
                  </a:extLst>
                </p:cNvPr>
                <p:cNvCxnSpPr>
                  <a:cxnSpLocks/>
                </p:cNvCxnSpPr>
                <p:nvPr/>
              </p:nvCxnSpPr>
              <p:spPr>
                <a:xfrm rot="16200000" flipV="1">
                  <a:off x="7180492"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68" name="Straight Connector 367">
                  <a:extLst>
                    <a:ext uri="{FF2B5EF4-FFF2-40B4-BE49-F238E27FC236}">
                      <a16:creationId xmlns:a16="http://schemas.microsoft.com/office/drawing/2014/main" id="{6762A829-422D-4CF7-BB2A-266330077928}"/>
                    </a:ext>
                  </a:extLst>
                </p:cNvPr>
                <p:cNvCxnSpPr>
                  <a:cxnSpLocks/>
                </p:cNvCxnSpPr>
                <p:nvPr/>
              </p:nvCxnSpPr>
              <p:spPr>
                <a:xfrm rot="16200000" flipV="1">
                  <a:off x="763612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69" name="Straight Connector 368">
                  <a:extLst>
                    <a:ext uri="{FF2B5EF4-FFF2-40B4-BE49-F238E27FC236}">
                      <a16:creationId xmlns:a16="http://schemas.microsoft.com/office/drawing/2014/main" id="{10A411E9-167F-4244-8D4D-231E43A13DD8}"/>
                    </a:ext>
                  </a:extLst>
                </p:cNvPr>
                <p:cNvCxnSpPr>
                  <a:cxnSpLocks/>
                </p:cNvCxnSpPr>
                <p:nvPr/>
              </p:nvCxnSpPr>
              <p:spPr>
                <a:xfrm rot="16200000" flipV="1">
                  <a:off x="8107996" y="4673600"/>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0" name="Straight Connector 369">
                  <a:extLst>
                    <a:ext uri="{FF2B5EF4-FFF2-40B4-BE49-F238E27FC236}">
                      <a16:creationId xmlns:a16="http://schemas.microsoft.com/office/drawing/2014/main" id="{769F1E39-D2D4-41E1-9716-A0C90A239708}"/>
                    </a:ext>
                  </a:extLst>
                </p:cNvPr>
                <p:cNvCxnSpPr>
                  <a:cxnSpLocks/>
                </p:cNvCxnSpPr>
                <p:nvPr/>
              </p:nvCxnSpPr>
              <p:spPr>
                <a:xfrm rot="16200000" flipV="1">
                  <a:off x="8575168"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1" name="Straight Connector 370">
                  <a:extLst>
                    <a:ext uri="{FF2B5EF4-FFF2-40B4-BE49-F238E27FC236}">
                      <a16:creationId xmlns:a16="http://schemas.microsoft.com/office/drawing/2014/main" id="{872C306A-2E33-40E6-93FD-642EC1B46AF9}"/>
                    </a:ext>
                  </a:extLst>
                </p:cNvPr>
                <p:cNvCxnSpPr>
                  <a:cxnSpLocks/>
                </p:cNvCxnSpPr>
                <p:nvPr/>
              </p:nvCxnSpPr>
              <p:spPr>
                <a:xfrm rot="16200000" flipV="1">
                  <a:off x="950844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2" name="Straight Connector 371">
                  <a:extLst>
                    <a:ext uri="{FF2B5EF4-FFF2-40B4-BE49-F238E27FC236}">
                      <a16:creationId xmlns:a16="http://schemas.microsoft.com/office/drawing/2014/main" id="{90F7F559-F795-40FC-93AA-74CC548B35C2}"/>
                    </a:ext>
                  </a:extLst>
                </p:cNvPr>
                <p:cNvCxnSpPr>
                  <a:cxnSpLocks/>
                </p:cNvCxnSpPr>
                <p:nvPr/>
              </p:nvCxnSpPr>
              <p:spPr>
                <a:xfrm rot="16200000" flipV="1">
                  <a:off x="9978552"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3" name="Straight Connector 372">
                  <a:extLst>
                    <a:ext uri="{FF2B5EF4-FFF2-40B4-BE49-F238E27FC236}">
                      <a16:creationId xmlns:a16="http://schemas.microsoft.com/office/drawing/2014/main" id="{38CCE145-3BA9-429A-942F-79784A79C7FB}"/>
                    </a:ext>
                  </a:extLst>
                </p:cNvPr>
                <p:cNvCxnSpPr>
                  <a:cxnSpLocks/>
                </p:cNvCxnSpPr>
                <p:nvPr/>
              </p:nvCxnSpPr>
              <p:spPr>
                <a:xfrm rot="16200000" flipV="1">
                  <a:off x="10446086"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4" name="Straight Connector 373">
                  <a:extLst>
                    <a:ext uri="{FF2B5EF4-FFF2-40B4-BE49-F238E27FC236}">
                      <a16:creationId xmlns:a16="http://schemas.microsoft.com/office/drawing/2014/main" id="{AA9941EE-B2C6-4B43-BA42-F597FE814DB9}"/>
                    </a:ext>
                  </a:extLst>
                </p:cNvPr>
                <p:cNvCxnSpPr>
                  <a:cxnSpLocks/>
                </p:cNvCxnSpPr>
                <p:nvPr/>
              </p:nvCxnSpPr>
              <p:spPr>
                <a:xfrm rot="16200000" flipV="1">
                  <a:off x="10919007"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5" name="Straight Connector 374">
                  <a:extLst>
                    <a:ext uri="{FF2B5EF4-FFF2-40B4-BE49-F238E27FC236}">
                      <a16:creationId xmlns:a16="http://schemas.microsoft.com/office/drawing/2014/main" id="{680DAFD2-7663-4C59-BE06-B073883496E4}"/>
                    </a:ext>
                  </a:extLst>
                </p:cNvPr>
                <p:cNvCxnSpPr>
                  <a:cxnSpLocks/>
                </p:cNvCxnSpPr>
                <p:nvPr/>
              </p:nvCxnSpPr>
              <p:spPr>
                <a:xfrm rot="16200000" flipV="1">
                  <a:off x="11372987" y="4673601"/>
                  <a:ext cx="61913" cy="0"/>
                </a:xfrm>
                <a:prstGeom prst="line">
                  <a:avLst/>
                </a:prstGeom>
                <a:noFill/>
                <a:ln w="12700" cap="flat" cmpd="sng" algn="ctr">
                  <a:solidFill>
                    <a:sysClr val="windowText" lastClr="000000">
                      <a:lumMod val="85000"/>
                      <a:lumOff val="15000"/>
                    </a:sysClr>
                  </a:solidFill>
                  <a:prstDash val="solid"/>
                  <a:miter lim="800000"/>
                </a:ln>
                <a:effectLst/>
              </p:spPr>
            </p:cxnSp>
            <p:cxnSp>
              <p:nvCxnSpPr>
                <p:cNvPr id="376" name="Straight Connector 375">
                  <a:extLst>
                    <a:ext uri="{FF2B5EF4-FFF2-40B4-BE49-F238E27FC236}">
                      <a16:creationId xmlns:a16="http://schemas.microsoft.com/office/drawing/2014/main" id="{4B51E9A2-290A-437A-8716-6DCE10B438C7}"/>
                    </a:ext>
                  </a:extLst>
                </p:cNvPr>
                <p:cNvCxnSpPr>
                  <a:cxnSpLocks/>
                </p:cNvCxnSpPr>
                <p:nvPr/>
              </p:nvCxnSpPr>
              <p:spPr>
                <a:xfrm rot="16200000" flipV="1">
                  <a:off x="9042582" y="4673601"/>
                  <a:ext cx="61913" cy="0"/>
                </a:xfrm>
                <a:prstGeom prst="line">
                  <a:avLst/>
                </a:prstGeom>
                <a:noFill/>
                <a:ln w="12700" cap="flat" cmpd="sng" algn="ctr">
                  <a:solidFill>
                    <a:sysClr val="windowText" lastClr="000000">
                      <a:lumMod val="85000"/>
                      <a:lumOff val="15000"/>
                    </a:sysClr>
                  </a:solidFill>
                  <a:prstDash val="solid"/>
                  <a:miter lim="800000"/>
                </a:ln>
                <a:effectLst/>
              </p:spPr>
            </p:cxnSp>
          </p:grpSp>
        </p:grpSp>
        <p:sp>
          <p:nvSpPr>
            <p:cNvPr id="362" name="TextBox 361">
              <a:extLst>
                <a:ext uri="{FF2B5EF4-FFF2-40B4-BE49-F238E27FC236}">
                  <a16:creationId xmlns:a16="http://schemas.microsoft.com/office/drawing/2014/main" id="{93423E30-7C4E-4C82-8BF6-5FDAD9306A45}"/>
                </a:ext>
              </a:extLst>
            </p:cNvPr>
            <p:cNvSpPr txBox="1"/>
            <p:nvPr/>
          </p:nvSpPr>
          <p:spPr>
            <a:xfrm>
              <a:off x="11327208" y="4715717"/>
              <a:ext cx="158164" cy="153888"/>
            </a:xfrm>
            <a:prstGeom prst="rect">
              <a:avLst/>
            </a:prstGeom>
            <a:noFill/>
          </p:spPr>
          <p:txBody>
            <a:bodyPr wrap="none" lIns="0" tIns="0" rIns="0" bIns="0" rtlCol="0">
              <a:spAutoFit/>
            </a:bodyPr>
            <a:lstStyle/>
            <a:p>
              <a:pPr algn="ctr" defTabSz="685800">
                <a:defRPr/>
              </a:pPr>
              <a:r>
                <a:rPr lang="en-US" sz="750" kern="0" dirty="0">
                  <a:solidFill>
                    <a:prstClr val="black"/>
                  </a:solidFill>
                  <a:cs typeface="Arial" panose="020B0604020202020204" pitchFamily="34" charset="0"/>
                </a:rPr>
                <a:t>10 </a:t>
              </a:r>
            </a:p>
          </p:txBody>
        </p:sp>
      </p:grpSp>
      <p:sp>
        <p:nvSpPr>
          <p:cNvPr id="388" name="TextBox 387">
            <a:extLst>
              <a:ext uri="{FF2B5EF4-FFF2-40B4-BE49-F238E27FC236}">
                <a16:creationId xmlns:a16="http://schemas.microsoft.com/office/drawing/2014/main" id="{41F1025A-1C67-425E-B9F8-E141CE698659}"/>
              </a:ext>
            </a:extLst>
          </p:cNvPr>
          <p:cNvSpPr txBox="1"/>
          <p:nvPr/>
        </p:nvSpPr>
        <p:spPr>
          <a:xfrm>
            <a:off x="6430748" y="3698861"/>
            <a:ext cx="113973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Years after randomization</a:t>
            </a:r>
          </a:p>
        </p:txBody>
      </p:sp>
      <p:graphicFrame>
        <p:nvGraphicFramePr>
          <p:cNvPr id="389" name="Table 84">
            <a:extLst>
              <a:ext uri="{FF2B5EF4-FFF2-40B4-BE49-F238E27FC236}">
                <a16:creationId xmlns:a16="http://schemas.microsoft.com/office/drawing/2014/main" id="{2DCED85A-424D-47B6-8641-8336D7E775E3}"/>
              </a:ext>
            </a:extLst>
          </p:cNvPr>
          <p:cNvGraphicFramePr>
            <a:graphicFrameLocks noGrp="1"/>
          </p:cNvGraphicFramePr>
          <p:nvPr>
            <p:extLst>
              <p:ext uri="{D42A27DB-BD31-4B8C-83A1-F6EECF244321}">
                <p14:modId xmlns:p14="http://schemas.microsoft.com/office/powerpoint/2010/main" val="714199284"/>
              </p:ext>
            </p:extLst>
          </p:nvPr>
        </p:nvGraphicFramePr>
        <p:xfrm>
          <a:off x="4568985" y="3964726"/>
          <a:ext cx="4469782" cy="448002"/>
        </p:xfrm>
        <a:graphic>
          <a:graphicData uri="http://schemas.openxmlformats.org/drawingml/2006/table">
            <a:tbl>
              <a:tblPr firstRow="1" bandRow="1"/>
              <a:tblGrid>
                <a:gridCol w="575727">
                  <a:extLst>
                    <a:ext uri="{9D8B030D-6E8A-4147-A177-3AD203B41FA5}">
                      <a16:colId xmlns:a16="http://schemas.microsoft.com/office/drawing/2014/main" val="2870294629"/>
                    </a:ext>
                  </a:extLst>
                </a:gridCol>
                <a:gridCol w="354005">
                  <a:extLst>
                    <a:ext uri="{9D8B030D-6E8A-4147-A177-3AD203B41FA5}">
                      <a16:colId xmlns:a16="http://schemas.microsoft.com/office/drawing/2014/main" val="1228337938"/>
                    </a:ext>
                  </a:extLst>
                </a:gridCol>
                <a:gridCol w="354005">
                  <a:extLst>
                    <a:ext uri="{9D8B030D-6E8A-4147-A177-3AD203B41FA5}">
                      <a16:colId xmlns:a16="http://schemas.microsoft.com/office/drawing/2014/main" val="1681602784"/>
                    </a:ext>
                  </a:extLst>
                </a:gridCol>
                <a:gridCol w="354005">
                  <a:extLst>
                    <a:ext uri="{9D8B030D-6E8A-4147-A177-3AD203B41FA5}">
                      <a16:colId xmlns:a16="http://schemas.microsoft.com/office/drawing/2014/main" val="1936368660"/>
                    </a:ext>
                  </a:extLst>
                </a:gridCol>
                <a:gridCol w="354005">
                  <a:extLst>
                    <a:ext uri="{9D8B030D-6E8A-4147-A177-3AD203B41FA5}">
                      <a16:colId xmlns:a16="http://schemas.microsoft.com/office/drawing/2014/main" val="2568428809"/>
                    </a:ext>
                  </a:extLst>
                </a:gridCol>
                <a:gridCol w="354005">
                  <a:extLst>
                    <a:ext uri="{9D8B030D-6E8A-4147-A177-3AD203B41FA5}">
                      <a16:colId xmlns:a16="http://schemas.microsoft.com/office/drawing/2014/main" val="420145860"/>
                    </a:ext>
                  </a:extLst>
                </a:gridCol>
                <a:gridCol w="354005">
                  <a:extLst>
                    <a:ext uri="{9D8B030D-6E8A-4147-A177-3AD203B41FA5}">
                      <a16:colId xmlns:a16="http://schemas.microsoft.com/office/drawing/2014/main" val="1564825108"/>
                    </a:ext>
                  </a:extLst>
                </a:gridCol>
                <a:gridCol w="354005">
                  <a:extLst>
                    <a:ext uri="{9D8B030D-6E8A-4147-A177-3AD203B41FA5}">
                      <a16:colId xmlns:a16="http://schemas.microsoft.com/office/drawing/2014/main" val="628446700"/>
                    </a:ext>
                  </a:extLst>
                </a:gridCol>
                <a:gridCol w="354005">
                  <a:extLst>
                    <a:ext uri="{9D8B030D-6E8A-4147-A177-3AD203B41FA5}">
                      <a16:colId xmlns:a16="http://schemas.microsoft.com/office/drawing/2014/main" val="574452224"/>
                    </a:ext>
                  </a:extLst>
                </a:gridCol>
                <a:gridCol w="354005">
                  <a:extLst>
                    <a:ext uri="{9D8B030D-6E8A-4147-A177-3AD203B41FA5}">
                      <a16:colId xmlns:a16="http://schemas.microsoft.com/office/drawing/2014/main" val="1690540639"/>
                    </a:ext>
                  </a:extLst>
                </a:gridCol>
                <a:gridCol w="354005">
                  <a:extLst>
                    <a:ext uri="{9D8B030D-6E8A-4147-A177-3AD203B41FA5}">
                      <a16:colId xmlns:a16="http://schemas.microsoft.com/office/drawing/2014/main" val="3510812888"/>
                    </a:ext>
                  </a:extLst>
                </a:gridCol>
                <a:gridCol w="354005">
                  <a:extLst>
                    <a:ext uri="{9D8B030D-6E8A-4147-A177-3AD203B41FA5}">
                      <a16:colId xmlns:a16="http://schemas.microsoft.com/office/drawing/2014/main" val="1194911760"/>
                    </a:ext>
                  </a:extLst>
                </a:gridCol>
              </a:tblGrid>
              <a:tr h="12413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800" b="1" baseline="0" dirty="0">
                          <a:solidFill>
                            <a:schemeClr val="tx1">
                              <a:lumMod val="85000"/>
                              <a:lumOff val="15000"/>
                            </a:schemeClr>
                          </a:solidFill>
                          <a:latin typeface="Arial" panose="020B0604020202020204" pitchFamily="34" charset="0"/>
                          <a:cs typeface="Arial" panose="020B0604020202020204" pitchFamily="34" charset="0"/>
                        </a:rPr>
                        <a:t>No. at risk</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US" sz="800" b="0" baseline="0" dirty="0">
                        <a:solidFill>
                          <a:schemeClr val="tx1">
                            <a:lumMod val="85000"/>
                            <a:lumOff val="15000"/>
                          </a:schemeClr>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8972074"/>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Neratinib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60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3039895"/>
                  </a:ext>
                </a:extLst>
              </a:tr>
              <a:tr h="161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800" b="0" baseline="0" dirty="0">
                          <a:solidFill>
                            <a:schemeClr val="tx1">
                              <a:lumMod val="85000"/>
                              <a:lumOff val="15000"/>
                            </a:schemeClr>
                          </a:solidFill>
                          <a:latin typeface="Arial" panose="020B0604020202020204" pitchFamily="34" charset="0"/>
                          <a:cs typeface="Arial" panose="020B0604020202020204" pitchFamily="34" charset="0"/>
                        </a:rPr>
                        <a:t>Placebo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161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156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143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135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0" baseline="0" dirty="0">
                          <a:solidFill>
                            <a:schemeClr val="tx1">
                              <a:lumMod val="85000"/>
                              <a:lumOff val="15000"/>
                            </a:schemeClr>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690088"/>
                  </a:ext>
                </a:extLst>
              </a:tr>
            </a:tbl>
          </a:graphicData>
        </a:graphic>
      </p:graphicFrame>
      <p:sp>
        <p:nvSpPr>
          <p:cNvPr id="390" name="TextBox 389">
            <a:extLst>
              <a:ext uri="{FF2B5EF4-FFF2-40B4-BE49-F238E27FC236}">
                <a16:creationId xmlns:a16="http://schemas.microsoft.com/office/drawing/2014/main" id="{1724A10F-549C-40C7-95C1-ECF262E2B3C8}"/>
              </a:ext>
            </a:extLst>
          </p:cNvPr>
          <p:cNvSpPr txBox="1"/>
          <p:nvPr/>
        </p:nvSpPr>
        <p:spPr>
          <a:xfrm rot="16200000">
            <a:off x="4308077" y="2450721"/>
            <a:ext cx="1187826" cy="126958"/>
          </a:xfrm>
          <a:prstGeom prst="rect">
            <a:avLst/>
          </a:prstGeom>
          <a:noFill/>
        </p:spPr>
        <p:txBody>
          <a:bodyPr wrap="none" lIns="0" tIns="0" rIns="0" bIns="0" rtlCol="0">
            <a:spAutoFit/>
          </a:bodyPr>
          <a:lstStyle/>
          <a:p>
            <a:r>
              <a:rPr lang="en-US" sz="825" b="1" dirty="0">
                <a:solidFill>
                  <a:prstClr val="black"/>
                </a:solidFill>
                <a:cs typeface="Arial" panose="020B0604020202020204" pitchFamily="34" charset="0"/>
              </a:rPr>
              <a:t>Overall Survival Probability</a:t>
            </a:r>
          </a:p>
        </p:txBody>
      </p:sp>
      <p:sp>
        <p:nvSpPr>
          <p:cNvPr id="392" name="Freeform: Shape 391">
            <a:extLst>
              <a:ext uri="{FF2B5EF4-FFF2-40B4-BE49-F238E27FC236}">
                <a16:creationId xmlns:a16="http://schemas.microsoft.com/office/drawing/2014/main" id="{17D0E1C0-58BD-4CC9-86F6-CF5D4C47A880}"/>
              </a:ext>
            </a:extLst>
          </p:cNvPr>
          <p:cNvSpPr/>
          <p:nvPr/>
        </p:nvSpPr>
        <p:spPr>
          <a:xfrm>
            <a:off x="5310603" y="1713054"/>
            <a:ext cx="3262313" cy="342900"/>
          </a:xfrm>
          <a:custGeom>
            <a:avLst/>
            <a:gdLst>
              <a:gd name="connsiteX0" fmla="*/ 0 w 4349750"/>
              <a:gd name="connsiteY0" fmla="*/ 0 h 457200"/>
              <a:gd name="connsiteX1" fmla="*/ 571500 w 4349750"/>
              <a:gd name="connsiteY1" fmla="*/ 0 h 457200"/>
              <a:gd name="connsiteX2" fmla="*/ 571500 w 4349750"/>
              <a:gd name="connsiteY2" fmla="*/ 19050 h 457200"/>
              <a:gd name="connsiteX3" fmla="*/ 660400 w 4349750"/>
              <a:gd name="connsiteY3" fmla="*/ 19050 h 457200"/>
              <a:gd name="connsiteX4" fmla="*/ 660400 w 4349750"/>
              <a:gd name="connsiteY4" fmla="*/ 25400 h 457200"/>
              <a:gd name="connsiteX5" fmla="*/ 711200 w 4349750"/>
              <a:gd name="connsiteY5" fmla="*/ 25400 h 457200"/>
              <a:gd name="connsiteX6" fmla="*/ 711200 w 4349750"/>
              <a:gd name="connsiteY6" fmla="*/ 69850 h 457200"/>
              <a:gd name="connsiteX7" fmla="*/ 1263650 w 4349750"/>
              <a:gd name="connsiteY7" fmla="*/ 69850 h 457200"/>
              <a:gd name="connsiteX8" fmla="*/ 1270000 w 4349750"/>
              <a:gd name="connsiteY8" fmla="*/ 76200 h 457200"/>
              <a:gd name="connsiteX9" fmla="*/ 1295400 w 4349750"/>
              <a:gd name="connsiteY9" fmla="*/ 76200 h 457200"/>
              <a:gd name="connsiteX10" fmla="*/ 1295400 w 4349750"/>
              <a:gd name="connsiteY10" fmla="*/ 101600 h 457200"/>
              <a:gd name="connsiteX11" fmla="*/ 1403350 w 4349750"/>
              <a:gd name="connsiteY11" fmla="*/ 101600 h 457200"/>
              <a:gd name="connsiteX12" fmla="*/ 1403350 w 4349750"/>
              <a:gd name="connsiteY12" fmla="*/ 114300 h 457200"/>
              <a:gd name="connsiteX13" fmla="*/ 1504950 w 4349750"/>
              <a:gd name="connsiteY13" fmla="*/ 114300 h 457200"/>
              <a:gd name="connsiteX14" fmla="*/ 1504950 w 4349750"/>
              <a:gd name="connsiteY14" fmla="*/ 146050 h 457200"/>
              <a:gd name="connsiteX15" fmla="*/ 1568450 w 4349750"/>
              <a:gd name="connsiteY15" fmla="*/ 146050 h 457200"/>
              <a:gd name="connsiteX16" fmla="*/ 1568450 w 4349750"/>
              <a:gd name="connsiteY16" fmla="*/ 158750 h 457200"/>
              <a:gd name="connsiteX17" fmla="*/ 1778000 w 4349750"/>
              <a:gd name="connsiteY17" fmla="*/ 158750 h 457200"/>
              <a:gd name="connsiteX18" fmla="*/ 1778000 w 4349750"/>
              <a:gd name="connsiteY18" fmla="*/ 215900 h 457200"/>
              <a:gd name="connsiteX19" fmla="*/ 1841500 w 4349750"/>
              <a:gd name="connsiteY19" fmla="*/ 215900 h 457200"/>
              <a:gd name="connsiteX20" fmla="*/ 1841500 w 4349750"/>
              <a:gd name="connsiteY20" fmla="*/ 241300 h 457200"/>
              <a:gd name="connsiteX21" fmla="*/ 1993900 w 4349750"/>
              <a:gd name="connsiteY21" fmla="*/ 241300 h 457200"/>
              <a:gd name="connsiteX22" fmla="*/ 1993900 w 4349750"/>
              <a:gd name="connsiteY22" fmla="*/ 260350 h 457200"/>
              <a:gd name="connsiteX23" fmla="*/ 2057400 w 4349750"/>
              <a:gd name="connsiteY23" fmla="*/ 260350 h 457200"/>
              <a:gd name="connsiteX24" fmla="*/ 2057400 w 4349750"/>
              <a:gd name="connsiteY24" fmla="*/ 292100 h 457200"/>
              <a:gd name="connsiteX25" fmla="*/ 2241550 w 4349750"/>
              <a:gd name="connsiteY25" fmla="*/ 292100 h 457200"/>
              <a:gd name="connsiteX26" fmla="*/ 2241550 w 4349750"/>
              <a:gd name="connsiteY26" fmla="*/ 292100 h 457200"/>
              <a:gd name="connsiteX27" fmla="*/ 2292350 w 4349750"/>
              <a:gd name="connsiteY27" fmla="*/ 292100 h 457200"/>
              <a:gd name="connsiteX28" fmla="*/ 2292350 w 4349750"/>
              <a:gd name="connsiteY28" fmla="*/ 323850 h 457200"/>
              <a:gd name="connsiteX29" fmla="*/ 2343150 w 4349750"/>
              <a:gd name="connsiteY29" fmla="*/ 323850 h 457200"/>
              <a:gd name="connsiteX30" fmla="*/ 2343150 w 4349750"/>
              <a:gd name="connsiteY30" fmla="*/ 336550 h 457200"/>
              <a:gd name="connsiteX31" fmla="*/ 2584450 w 4349750"/>
              <a:gd name="connsiteY31" fmla="*/ 336550 h 457200"/>
              <a:gd name="connsiteX32" fmla="*/ 2584450 w 4349750"/>
              <a:gd name="connsiteY32" fmla="*/ 349250 h 457200"/>
              <a:gd name="connsiteX33" fmla="*/ 2641600 w 4349750"/>
              <a:gd name="connsiteY33" fmla="*/ 349250 h 457200"/>
              <a:gd name="connsiteX34" fmla="*/ 2641600 w 4349750"/>
              <a:gd name="connsiteY34" fmla="*/ 361950 h 457200"/>
              <a:gd name="connsiteX35" fmla="*/ 2806700 w 4349750"/>
              <a:gd name="connsiteY35" fmla="*/ 361950 h 457200"/>
              <a:gd name="connsiteX36" fmla="*/ 2806700 w 4349750"/>
              <a:gd name="connsiteY36" fmla="*/ 387350 h 457200"/>
              <a:gd name="connsiteX37" fmla="*/ 2921000 w 4349750"/>
              <a:gd name="connsiteY37" fmla="*/ 387350 h 457200"/>
              <a:gd name="connsiteX38" fmla="*/ 2921000 w 4349750"/>
              <a:gd name="connsiteY38" fmla="*/ 400050 h 457200"/>
              <a:gd name="connsiteX39" fmla="*/ 3257550 w 4349750"/>
              <a:gd name="connsiteY39" fmla="*/ 400050 h 457200"/>
              <a:gd name="connsiteX40" fmla="*/ 3257550 w 4349750"/>
              <a:gd name="connsiteY40" fmla="*/ 425450 h 457200"/>
              <a:gd name="connsiteX41" fmla="*/ 3752850 w 4349750"/>
              <a:gd name="connsiteY41" fmla="*/ 425450 h 457200"/>
              <a:gd name="connsiteX42" fmla="*/ 3752850 w 4349750"/>
              <a:gd name="connsiteY42" fmla="*/ 457200 h 457200"/>
              <a:gd name="connsiteX43" fmla="*/ 4349750 w 4349750"/>
              <a:gd name="connsiteY43"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49750" h="457200">
                <a:moveTo>
                  <a:pt x="0" y="0"/>
                </a:moveTo>
                <a:lnTo>
                  <a:pt x="571500" y="0"/>
                </a:lnTo>
                <a:lnTo>
                  <a:pt x="571500" y="19050"/>
                </a:lnTo>
                <a:lnTo>
                  <a:pt x="660400" y="19050"/>
                </a:lnTo>
                <a:lnTo>
                  <a:pt x="660400" y="25400"/>
                </a:lnTo>
                <a:lnTo>
                  <a:pt x="711200" y="25400"/>
                </a:lnTo>
                <a:lnTo>
                  <a:pt x="711200" y="69850"/>
                </a:lnTo>
                <a:lnTo>
                  <a:pt x="1263650" y="69850"/>
                </a:lnTo>
                <a:lnTo>
                  <a:pt x="1270000" y="76200"/>
                </a:lnTo>
                <a:lnTo>
                  <a:pt x="1295400" y="76200"/>
                </a:lnTo>
                <a:lnTo>
                  <a:pt x="1295400" y="101600"/>
                </a:lnTo>
                <a:lnTo>
                  <a:pt x="1403350" y="101600"/>
                </a:lnTo>
                <a:lnTo>
                  <a:pt x="1403350" y="114300"/>
                </a:lnTo>
                <a:lnTo>
                  <a:pt x="1504950" y="114300"/>
                </a:lnTo>
                <a:lnTo>
                  <a:pt x="1504950" y="146050"/>
                </a:lnTo>
                <a:lnTo>
                  <a:pt x="1568450" y="146050"/>
                </a:lnTo>
                <a:lnTo>
                  <a:pt x="1568450" y="158750"/>
                </a:lnTo>
                <a:lnTo>
                  <a:pt x="1778000" y="158750"/>
                </a:lnTo>
                <a:lnTo>
                  <a:pt x="1778000" y="215900"/>
                </a:lnTo>
                <a:lnTo>
                  <a:pt x="1841500" y="215900"/>
                </a:lnTo>
                <a:lnTo>
                  <a:pt x="1841500" y="241300"/>
                </a:lnTo>
                <a:lnTo>
                  <a:pt x="1993900" y="241300"/>
                </a:lnTo>
                <a:lnTo>
                  <a:pt x="1993900" y="260350"/>
                </a:lnTo>
                <a:lnTo>
                  <a:pt x="2057400" y="260350"/>
                </a:lnTo>
                <a:lnTo>
                  <a:pt x="2057400" y="292100"/>
                </a:lnTo>
                <a:lnTo>
                  <a:pt x="2241550" y="292100"/>
                </a:lnTo>
                <a:lnTo>
                  <a:pt x="2241550" y="292100"/>
                </a:lnTo>
                <a:lnTo>
                  <a:pt x="2292350" y="292100"/>
                </a:lnTo>
                <a:lnTo>
                  <a:pt x="2292350" y="323850"/>
                </a:lnTo>
                <a:lnTo>
                  <a:pt x="2343150" y="323850"/>
                </a:lnTo>
                <a:lnTo>
                  <a:pt x="2343150" y="336550"/>
                </a:lnTo>
                <a:lnTo>
                  <a:pt x="2584450" y="336550"/>
                </a:lnTo>
                <a:lnTo>
                  <a:pt x="2584450" y="349250"/>
                </a:lnTo>
                <a:lnTo>
                  <a:pt x="2641600" y="349250"/>
                </a:lnTo>
                <a:lnTo>
                  <a:pt x="2641600" y="361950"/>
                </a:lnTo>
                <a:lnTo>
                  <a:pt x="2806700" y="361950"/>
                </a:lnTo>
                <a:lnTo>
                  <a:pt x="2806700" y="387350"/>
                </a:lnTo>
                <a:lnTo>
                  <a:pt x="2921000" y="387350"/>
                </a:lnTo>
                <a:lnTo>
                  <a:pt x="2921000" y="400050"/>
                </a:lnTo>
                <a:lnTo>
                  <a:pt x="3257550" y="400050"/>
                </a:lnTo>
                <a:lnTo>
                  <a:pt x="3257550" y="425450"/>
                </a:lnTo>
                <a:lnTo>
                  <a:pt x="3752850" y="425450"/>
                </a:lnTo>
                <a:lnTo>
                  <a:pt x="3752850" y="457200"/>
                </a:lnTo>
                <a:lnTo>
                  <a:pt x="4349750" y="457200"/>
                </a:lnTo>
              </a:path>
            </a:pathLst>
          </a:custGeom>
          <a:noFill/>
          <a:ln w="25400" cap="flat" cmpd="sng" algn="ctr">
            <a:solidFill>
              <a:srgbClr val="FDB61B"/>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sp>
        <p:nvSpPr>
          <p:cNvPr id="393" name="Freeform: Shape 392">
            <a:extLst>
              <a:ext uri="{FF2B5EF4-FFF2-40B4-BE49-F238E27FC236}">
                <a16:creationId xmlns:a16="http://schemas.microsoft.com/office/drawing/2014/main" id="{2B4ED8E3-FEC7-4C68-A5E9-EE671D1EA1E5}"/>
              </a:ext>
            </a:extLst>
          </p:cNvPr>
          <p:cNvSpPr/>
          <p:nvPr/>
        </p:nvSpPr>
        <p:spPr>
          <a:xfrm>
            <a:off x="5317747" y="1713054"/>
            <a:ext cx="3276600" cy="176213"/>
          </a:xfrm>
          <a:custGeom>
            <a:avLst/>
            <a:gdLst>
              <a:gd name="connsiteX0" fmla="*/ 0 w 4368800"/>
              <a:gd name="connsiteY0" fmla="*/ 0 h 234950"/>
              <a:gd name="connsiteX1" fmla="*/ 615950 w 4368800"/>
              <a:gd name="connsiteY1" fmla="*/ 0 h 234950"/>
              <a:gd name="connsiteX2" fmla="*/ 615950 w 4368800"/>
              <a:gd name="connsiteY2" fmla="*/ 12700 h 234950"/>
              <a:gd name="connsiteX3" fmla="*/ 635000 w 4368800"/>
              <a:gd name="connsiteY3" fmla="*/ 12700 h 234950"/>
              <a:gd name="connsiteX4" fmla="*/ 635000 w 4368800"/>
              <a:gd name="connsiteY4" fmla="*/ 31750 h 234950"/>
              <a:gd name="connsiteX5" fmla="*/ 958850 w 4368800"/>
              <a:gd name="connsiteY5" fmla="*/ 31750 h 234950"/>
              <a:gd name="connsiteX6" fmla="*/ 958850 w 4368800"/>
              <a:gd name="connsiteY6" fmla="*/ 57150 h 234950"/>
              <a:gd name="connsiteX7" fmla="*/ 1371600 w 4368800"/>
              <a:gd name="connsiteY7" fmla="*/ 57150 h 234950"/>
              <a:gd name="connsiteX8" fmla="*/ 1371600 w 4368800"/>
              <a:gd name="connsiteY8" fmla="*/ 63500 h 234950"/>
              <a:gd name="connsiteX9" fmla="*/ 1898650 w 4368800"/>
              <a:gd name="connsiteY9" fmla="*/ 63500 h 234950"/>
              <a:gd name="connsiteX10" fmla="*/ 1898650 w 4368800"/>
              <a:gd name="connsiteY10" fmla="*/ 95250 h 234950"/>
              <a:gd name="connsiteX11" fmla="*/ 2190750 w 4368800"/>
              <a:gd name="connsiteY11" fmla="*/ 95250 h 234950"/>
              <a:gd name="connsiteX12" fmla="*/ 2190750 w 4368800"/>
              <a:gd name="connsiteY12" fmla="*/ 120650 h 234950"/>
              <a:gd name="connsiteX13" fmla="*/ 2698750 w 4368800"/>
              <a:gd name="connsiteY13" fmla="*/ 120650 h 234950"/>
              <a:gd name="connsiteX14" fmla="*/ 2698750 w 4368800"/>
              <a:gd name="connsiteY14" fmla="*/ 133350 h 234950"/>
              <a:gd name="connsiteX15" fmla="*/ 2965450 w 4368800"/>
              <a:gd name="connsiteY15" fmla="*/ 133350 h 234950"/>
              <a:gd name="connsiteX16" fmla="*/ 2965450 w 4368800"/>
              <a:gd name="connsiteY16" fmla="*/ 146050 h 234950"/>
              <a:gd name="connsiteX17" fmla="*/ 3390900 w 4368800"/>
              <a:gd name="connsiteY17" fmla="*/ 146050 h 234950"/>
              <a:gd name="connsiteX18" fmla="*/ 3390900 w 4368800"/>
              <a:gd name="connsiteY18" fmla="*/ 171450 h 234950"/>
              <a:gd name="connsiteX19" fmla="*/ 3441700 w 4368800"/>
              <a:gd name="connsiteY19" fmla="*/ 171450 h 234950"/>
              <a:gd name="connsiteX20" fmla="*/ 3441700 w 4368800"/>
              <a:gd name="connsiteY20" fmla="*/ 196850 h 234950"/>
              <a:gd name="connsiteX21" fmla="*/ 3778250 w 4368800"/>
              <a:gd name="connsiteY21" fmla="*/ 196850 h 234950"/>
              <a:gd name="connsiteX22" fmla="*/ 3778250 w 4368800"/>
              <a:gd name="connsiteY22" fmla="*/ 234950 h 234950"/>
              <a:gd name="connsiteX23" fmla="*/ 4368800 w 4368800"/>
              <a:gd name="connsiteY23" fmla="*/ 2349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8800" h="234950">
                <a:moveTo>
                  <a:pt x="0" y="0"/>
                </a:moveTo>
                <a:lnTo>
                  <a:pt x="615950" y="0"/>
                </a:lnTo>
                <a:lnTo>
                  <a:pt x="615950" y="12700"/>
                </a:lnTo>
                <a:lnTo>
                  <a:pt x="635000" y="12700"/>
                </a:lnTo>
                <a:lnTo>
                  <a:pt x="635000" y="31750"/>
                </a:lnTo>
                <a:lnTo>
                  <a:pt x="958850" y="31750"/>
                </a:lnTo>
                <a:lnTo>
                  <a:pt x="958850" y="57150"/>
                </a:lnTo>
                <a:lnTo>
                  <a:pt x="1371600" y="57150"/>
                </a:lnTo>
                <a:lnTo>
                  <a:pt x="1371600" y="63500"/>
                </a:lnTo>
                <a:lnTo>
                  <a:pt x="1898650" y="63500"/>
                </a:lnTo>
                <a:lnTo>
                  <a:pt x="1898650" y="95250"/>
                </a:lnTo>
                <a:lnTo>
                  <a:pt x="2190750" y="95250"/>
                </a:lnTo>
                <a:lnTo>
                  <a:pt x="2190750" y="120650"/>
                </a:lnTo>
                <a:lnTo>
                  <a:pt x="2698750" y="120650"/>
                </a:lnTo>
                <a:lnTo>
                  <a:pt x="2698750" y="133350"/>
                </a:lnTo>
                <a:lnTo>
                  <a:pt x="2965450" y="133350"/>
                </a:lnTo>
                <a:lnTo>
                  <a:pt x="2965450" y="146050"/>
                </a:lnTo>
                <a:lnTo>
                  <a:pt x="3390900" y="146050"/>
                </a:lnTo>
                <a:lnTo>
                  <a:pt x="3390900" y="171450"/>
                </a:lnTo>
                <a:lnTo>
                  <a:pt x="3441700" y="171450"/>
                </a:lnTo>
                <a:lnTo>
                  <a:pt x="3441700" y="196850"/>
                </a:lnTo>
                <a:lnTo>
                  <a:pt x="3778250" y="196850"/>
                </a:lnTo>
                <a:lnTo>
                  <a:pt x="3778250" y="234950"/>
                </a:lnTo>
                <a:lnTo>
                  <a:pt x="4368800" y="234950"/>
                </a:lnTo>
              </a:path>
            </a:pathLst>
          </a:custGeom>
          <a:noFill/>
          <a:ln w="25400" cap="flat" cmpd="sng" algn="ctr">
            <a:solidFill>
              <a:srgbClr val="0482BF"/>
            </a:solidFill>
            <a:prstDash val="solid"/>
            <a:miter lim="800000"/>
          </a:ln>
          <a:effectLst/>
        </p:spPr>
        <p:txBody>
          <a:bodyPr rtlCol="0" anchor="ctr"/>
          <a:lstStyle/>
          <a:p>
            <a:pPr algn="ctr" defTabSz="685800">
              <a:defRPr/>
            </a:pPr>
            <a:endParaRPr lang="en-US" sz="1350" kern="0" dirty="0">
              <a:solidFill>
                <a:prstClr val="white"/>
              </a:solidFill>
              <a:latin typeface="Arial" panose="020B0604020202020204"/>
            </a:endParaRPr>
          </a:p>
        </p:txBody>
      </p:sp>
      <p:grpSp>
        <p:nvGrpSpPr>
          <p:cNvPr id="394" name="Group 393">
            <a:extLst>
              <a:ext uri="{FF2B5EF4-FFF2-40B4-BE49-F238E27FC236}">
                <a16:creationId xmlns:a16="http://schemas.microsoft.com/office/drawing/2014/main" id="{A40027C8-A143-4EAD-B5B8-20CE3203B4E2}"/>
              </a:ext>
            </a:extLst>
          </p:cNvPr>
          <p:cNvGrpSpPr/>
          <p:nvPr/>
        </p:nvGrpSpPr>
        <p:grpSpPr>
          <a:xfrm>
            <a:off x="5271353" y="3188009"/>
            <a:ext cx="537467" cy="230832"/>
            <a:chOff x="4694093" y="4214506"/>
            <a:chExt cx="716623" cy="307776"/>
          </a:xfrm>
        </p:grpSpPr>
        <p:sp>
          <p:nvSpPr>
            <p:cNvPr id="395" name="TextBox 394">
              <a:extLst>
                <a:ext uri="{FF2B5EF4-FFF2-40B4-BE49-F238E27FC236}">
                  <a16:creationId xmlns:a16="http://schemas.microsoft.com/office/drawing/2014/main" id="{F4D8EFC4-20CE-4C8F-85ED-66C7248A5AAE}"/>
                </a:ext>
              </a:extLst>
            </p:cNvPr>
            <p:cNvSpPr txBox="1"/>
            <p:nvPr/>
          </p:nvSpPr>
          <p:spPr>
            <a:xfrm>
              <a:off x="4906304" y="4214506"/>
              <a:ext cx="504412" cy="307776"/>
            </a:xfrm>
            <a:prstGeom prst="rect">
              <a:avLst/>
            </a:prstGeom>
            <a:noFill/>
          </p:spPr>
          <p:txBody>
            <a:bodyPr wrap="none" lIns="0" tIns="0" rIns="0" bIns="0" rtlCol="0">
              <a:spAutoFit/>
            </a:bodyPr>
            <a:lstStyle/>
            <a:p>
              <a:pPr defTabSz="685800">
                <a:defRPr/>
              </a:pPr>
              <a:r>
                <a:rPr lang="en-US" sz="750" b="1" kern="0" dirty="0">
                  <a:solidFill>
                    <a:prstClr val="black"/>
                  </a:solidFill>
                  <a:cs typeface="Arial" panose="020B0604020202020204" pitchFamily="34" charset="0"/>
                </a:rPr>
                <a:t>Neratinib</a:t>
              </a:r>
            </a:p>
            <a:p>
              <a:pPr defTabSz="685800">
                <a:defRPr/>
              </a:pPr>
              <a:r>
                <a:rPr lang="en-US" sz="750" b="1" kern="0" dirty="0">
                  <a:solidFill>
                    <a:prstClr val="black"/>
                  </a:solidFill>
                  <a:cs typeface="Arial" panose="020B0604020202020204" pitchFamily="34" charset="0"/>
                </a:rPr>
                <a:t>Placebo</a:t>
              </a:r>
            </a:p>
          </p:txBody>
        </p:sp>
        <p:cxnSp>
          <p:nvCxnSpPr>
            <p:cNvPr id="396" name="Straight Connector 395">
              <a:extLst>
                <a:ext uri="{FF2B5EF4-FFF2-40B4-BE49-F238E27FC236}">
                  <a16:creationId xmlns:a16="http://schemas.microsoft.com/office/drawing/2014/main" id="{97CA17E2-6774-4D4C-8226-010B84BB97BB}"/>
                </a:ext>
              </a:extLst>
            </p:cNvPr>
            <p:cNvCxnSpPr/>
            <p:nvPr/>
          </p:nvCxnSpPr>
          <p:spPr>
            <a:xfrm>
              <a:off x="4694093" y="4297707"/>
              <a:ext cx="135082" cy="0"/>
            </a:xfrm>
            <a:prstGeom prst="line">
              <a:avLst/>
            </a:prstGeom>
            <a:noFill/>
            <a:ln w="25400" cap="flat" cmpd="sng" algn="ctr">
              <a:solidFill>
                <a:srgbClr val="0482BF"/>
              </a:solidFill>
              <a:prstDash val="solid"/>
              <a:miter lim="800000"/>
            </a:ln>
            <a:effectLst/>
          </p:spPr>
        </p:cxnSp>
        <p:cxnSp>
          <p:nvCxnSpPr>
            <p:cNvPr id="397" name="Straight Connector 396">
              <a:extLst>
                <a:ext uri="{FF2B5EF4-FFF2-40B4-BE49-F238E27FC236}">
                  <a16:creationId xmlns:a16="http://schemas.microsoft.com/office/drawing/2014/main" id="{BD93E08F-2E7C-462B-B690-B473B6196C20}"/>
                </a:ext>
              </a:extLst>
            </p:cNvPr>
            <p:cNvCxnSpPr/>
            <p:nvPr/>
          </p:nvCxnSpPr>
          <p:spPr>
            <a:xfrm>
              <a:off x="4694093" y="4438196"/>
              <a:ext cx="135082" cy="0"/>
            </a:xfrm>
            <a:prstGeom prst="line">
              <a:avLst/>
            </a:prstGeom>
            <a:noFill/>
            <a:ln w="25400" cap="flat" cmpd="sng" algn="ctr">
              <a:solidFill>
                <a:srgbClr val="FDB61B"/>
              </a:solidFill>
              <a:prstDash val="solid"/>
              <a:miter lim="800000"/>
            </a:ln>
            <a:effectLst/>
          </p:spPr>
        </p:cxnSp>
      </p:grpSp>
      <p:sp>
        <p:nvSpPr>
          <p:cNvPr id="398" name="Rectangle 397">
            <a:extLst>
              <a:ext uri="{FF2B5EF4-FFF2-40B4-BE49-F238E27FC236}">
                <a16:creationId xmlns:a16="http://schemas.microsoft.com/office/drawing/2014/main" id="{991F20FF-BF9F-469C-BB29-B62ECE51F7F4}"/>
              </a:ext>
            </a:extLst>
          </p:cNvPr>
          <p:cNvSpPr/>
          <p:nvPr/>
        </p:nvSpPr>
        <p:spPr>
          <a:xfrm>
            <a:off x="359589" y="1372381"/>
            <a:ext cx="4572000" cy="300082"/>
          </a:xfrm>
          <a:prstGeom prst="rect">
            <a:avLst/>
          </a:prstGeom>
        </p:spPr>
        <p:txBody>
          <a:bodyPr>
            <a:spAutoFit/>
          </a:bodyPr>
          <a:lstStyle/>
          <a:p>
            <a:pPr algn="ctr">
              <a:spcBef>
                <a:spcPts val="38"/>
              </a:spcBef>
              <a:spcAft>
                <a:spcPts val="38"/>
              </a:spcAft>
            </a:pPr>
            <a:r>
              <a:rPr lang="en-US" sz="1350" b="1" dirty="0">
                <a:solidFill>
                  <a:srgbClr val="000000"/>
                </a:solidFill>
                <a:ea typeface="Times New Roman" panose="02020603050405020304" pitchFamily="18" charset="0"/>
                <a:cs typeface="Arial" panose="020B0604020202020204" pitchFamily="34" charset="0"/>
              </a:rPr>
              <a:t>iDFS at 5 yrs</a:t>
            </a:r>
            <a:endParaRPr lang="en-US" sz="900" dirty="0">
              <a:solidFill>
                <a:prstClr val="black"/>
              </a:solidFill>
              <a:ea typeface="Times New Roman" panose="02020603050405020304" pitchFamily="18" charset="0"/>
              <a:cs typeface="Arial" panose="020B0604020202020204" pitchFamily="34" charset="0"/>
            </a:endParaRPr>
          </a:p>
        </p:txBody>
      </p:sp>
      <p:sp>
        <p:nvSpPr>
          <p:cNvPr id="399" name="Rectangle 398">
            <a:extLst>
              <a:ext uri="{FF2B5EF4-FFF2-40B4-BE49-F238E27FC236}">
                <a16:creationId xmlns:a16="http://schemas.microsoft.com/office/drawing/2014/main" id="{F3CCA430-A148-4AB2-AF8E-C56B1BFF3F5B}"/>
              </a:ext>
            </a:extLst>
          </p:cNvPr>
          <p:cNvSpPr/>
          <p:nvPr/>
        </p:nvSpPr>
        <p:spPr>
          <a:xfrm>
            <a:off x="4572000" y="1357473"/>
            <a:ext cx="4572000" cy="300082"/>
          </a:xfrm>
          <a:prstGeom prst="rect">
            <a:avLst/>
          </a:prstGeom>
        </p:spPr>
        <p:txBody>
          <a:bodyPr>
            <a:spAutoFit/>
          </a:bodyPr>
          <a:lstStyle/>
          <a:p>
            <a:pPr algn="ctr">
              <a:spcBef>
                <a:spcPts val="38"/>
              </a:spcBef>
              <a:spcAft>
                <a:spcPts val="38"/>
              </a:spcAft>
            </a:pPr>
            <a:r>
              <a:rPr lang="en-US" sz="1350" b="1" dirty="0">
                <a:solidFill>
                  <a:srgbClr val="000000"/>
                </a:solidFill>
                <a:ea typeface="Times New Roman" panose="02020603050405020304" pitchFamily="18" charset="0"/>
                <a:cs typeface="Arial" panose="020B0604020202020204" pitchFamily="34" charset="0"/>
              </a:rPr>
              <a:t>Overall Survival</a:t>
            </a:r>
            <a:endParaRPr lang="en-US" sz="900" dirty="0">
              <a:solidFill>
                <a:prstClr val="black"/>
              </a:solidFill>
              <a:ea typeface="Times New Roman" panose="02020603050405020304" pitchFamily="18" charset="0"/>
              <a:cs typeface="Arial" panose="020B0604020202020204" pitchFamily="34" charset="0"/>
            </a:endParaRPr>
          </a:p>
        </p:txBody>
      </p:sp>
      <p:sp>
        <p:nvSpPr>
          <p:cNvPr id="137" name="TextBox 136">
            <a:extLst>
              <a:ext uri="{FF2B5EF4-FFF2-40B4-BE49-F238E27FC236}">
                <a16:creationId xmlns:a16="http://schemas.microsoft.com/office/drawing/2014/main" id="{163B7528-91B3-4BCF-99F7-B6EDA3B1C714}"/>
              </a:ext>
            </a:extLst>
          </p:cNvPr>
          <p:cNvSpPr txBox="1"/>
          <p:nvPr/>
        </p:nvSpPr>
        <p:spPr>
          <a:xfrm>
            <a:off x="1466311" y="3265612"/>
            <a:ext cx="1251946" cy="126958"/>
          </a:xfrm>
          <a:prstGeom prst="rect">
            <a:avLst/>
          </a:prstGeom>
          <a:noFill/>
          <a:ln>
            <a:noFill/>
          </a:ln>
        </p:spPr>
        <p:txBody>
          <a:bodyPr wrap="none" lIns="0" tIns="0" rIns="0" bIns="0" rtlCol="0">
            <a:spAutoFit/>
          </a:bodyPr>
          <a:lstStyle/>
          <a:p>
            <a:r>
              <a:rPr lang="en-US" sz="825" dirty="0">
                <a:solidFill>
                  <a:prstClr val="black"/>
                </a:solidFill>
                <a:cs typeface="Arial" panose="020B0604020202020204" pitchFamily="34" charset="0"/>
              </a:rPr>
              <a:t>HR (95% CI)=0.60 (0.33</a:t>
            </a:r>
            <a:r>
              <a:rPr lang="en-US" sz="825" dirty="0">
                <a:solidFill>
                  <a:prstClr val="black"/>
                </a:solidFill>
                <a:latin typeface="Calibri" panose="020F0502020204030204" pitchFamily="34" charset="0"/>
                <a:cs typeface="Calibri" panose="020F0502020204030204" pitchFamily="34" charset="0"/>
              </a:rPr>
              <a:t>−</a:t>
            </a:r>
            <a:r>
              <a:rPr lang="en-US" sz="825" dirty="0">
                <a:solidFill>
                  <a:prstClr val="black"/>
                </a:solidFill>
                <a:cs typeface="Arial" panose="020B0604020202020204" pitchFamily="34" charset="0"/>
              </a:rPr>
              <a:t>1.07)</a:t>
            </a:r>
          </a:p>
        </p:txBody>
      </p:sp>
      <p:sp>
        <p:nvSpPr>
          <p:cNvPr id="148" name="Text Placeholder 10">
            <a:extLst>
              <a:ext uri="{FF2B5EF4-FFF2-40B4-BE49-F238E27FC236}">
                <a16:creationId xmlns:a16="http://schemas.microsoft.com/office/drawing/2014/main" id="{9E91EEBF-CDB5-4B62-9BA8-5E6061E52EE8}"/>
              </a:ext>
            </a:extLst>
          </p:cNvPr>
          <p:cNvSpPr txBox="1">
            <a:spLocks noChangeArrowheads="1"/>
          </p:cNvSpPr>
          <p:nvPr/>
        </p:nvSpPr>
        <p:spPr>
          <a:xfrm>
            <a:off x="5862579" y="4855856"/>
            <a:ext cx="3281421" cy="251730"/>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en-US" sz="1100" dirty="0">
                <a:ea typeface="Calibri" panose="020F0502020204030204" pitchFamily="34" charset="0"/>
              </a:rPr>
              <a:t>Chan A, et al. </a:t>
            </a:r>
            <a:r>
              <a:rPr lang="en-US" sz="1100" i="1" dirty="0">
                <a:ea typeface="Calibri" panose="020F0502020204030204" pitchFamily="34" charset="0"/>
              </a:rPr>
              <a:t>Clin Breast Cancer</a:t>
            </a:r>
            <a:r>
              <a:rPr lang="en-US" sz="1100" dirty="0">
                <a:ea typeface="Calibri" panose="020F0502020204030204" pitchFamily="34" charset="0"/>
              </a:rPr>
              <a:t>. 2021;21(1):80-91.e7. </a:t>
            </a:r>
          </a:p>
          <a:p>
            <a:pPr marL="0" indent="0">
              <a:spcBef>
                <a:spcPct val="0"/>
              </a:spcBef>
              <a:spcAft>
                <a:spcPct val="0"/>
              </a:spcAft>
              <a:buNone/>
            </a:pPr>
            <a:r>
              <a:rPr lang="en-US" altLang="en-US" sz="1100" dirty="0"/>
              <a:t>.</a:t>
            </a:r>
          </a:p>
        </p:txBody>
      </p:sp>
      <p:sp>
        <p:nvSpPr>
          <p:cNvPr id="149" name="TextBox 148">
            <a:extLst>
              <a:ext uri="{FF2B5EF4-FFF2-40B4-BE49-F238E27FC236}">
                <a16:creationId xmlns:a16="http://schemas.microsoft.com/office/drawing/2014/main" id="{44A543F1-146F-4B37-9D9C-985910673F23}"/>
              </a:ext>
            </a:extLst>
          </p:cNvPr>
          <p:cNvSpPr txBox="1"/>
          <p:nvPr/>
        </p:nvSpPr>
        <p:spPr>
          <a:xfrm>
            <a:off x="6775528" y="3278945"/>
            <a:ext cx="1251946" cy="126958"/>
          </a:xfrm>
          <a:prstGeom prst="rect">
            <a:avLst/>
          </a:prstGeom>
          <a:noFill/>
        </p:spPr>
        <p:txBody>
          <a:bodyPr wrap="none" lIns="0" tIns="0" rIns="0" bIns="0" rtlCol="0">
            <a:spAutoFit/>
          </a:bodyPr>
          <a:lstStyle/>
          <a:p>
            <a:r>
              <a:rPr lang="en-US" sz="825" dirty="0">
                <a:solidFill>
                  <a:prstClr val="black"/>
                </a:solidFill>
                <a:cs typeface="Arial" panose="020B0604020202020204" pitchFamily="34" charset="0"/>
              </a:rPr>
              <a:t>HR (95% CI)=0.47 (0.22</a:t>
            </a:r>
            <a:r>
              <a:rPr lang="en-US" sz="825" dirty="0">
                <a:solidFill>
                  <a:prstClr val="black"/>
                </a:solidFill>
                <a:latin typeface="Calibri" panose="020F0502020204030204" pitchFamily="34" charset="0"/>
                <a:cs typeface="Calibri" panose="020F0502020204030204" pitchFamily="34" charset="0"/>
              </a:rPr>
              <a:t>−</a:t>
            </a:r>
            <a:r>
              <a:rPr lang="en-US" sz="825" dirty="0">
                <a:solidFill>
                  <a:prstClr val="black"/>
                </a:solidFill>
                <a:cs typeface="Arial" panose="020B0604020202020204" pitchFamily="34" charset="0"/>
              </a:rPr>
              <a:t>0.92)</a:t>
            </a:r>
          </a:p>
        </p:txBody>
      </p:sp>
      <p:sp>
        <p:nvSpPr>
          <p:cNvPr id="150" name="Text Placeholder 10">
            <a:extLst>
              <a:ext uri="{FF2B5EF4-FFF2-40B4-BE49-F238E27FC236}">
                <a16:creationId xmlns:a16="http://schemas.microsoft.com/office/drawing/2014/main" id="{642B649B-E18D-4935-BE8F-A57919F17C1E}"/>
              </a:ext>
            </a:extLst>
          </p:cNvPr>
          <p:cNvSpPr txBox="1">
            <a:spLocks noChangeArrowheads="1"/>
          </p:cNvSpPr>
          <p:nvPr/>
        </p:nvSpPr>
        <p:spPr>
          <a:xfrm>
            <a:off x="-8382" y="4818748"/>
            <a:ext cx="6163200" cy="371480"/>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endParaRPr lang="en-US" sz="750" b="1" dirty="0">
              <a:latin typeface="+mj-lt"/>
            </a:endParaRPr>
          </a:p>
        </p:txBody>
      </p:sp>
      <p:sp>
        <p:nvSpPr>
          <p:cNvPr id="4" name="TextBox 3">
            <a:extLst>
              <a:ext uri="{FF2B5EF4-FFF2-40B4-BE49-F238E27FC236}">
                <a16:creationId xmlns:a16="http://schemas.microsoft.com/office/drawing/2014/main" id="{C3730CE5-00CC-44CB-A22A-6F58F295D376}"/>
              </a:ext>
            </a:extLst>
          </p:cNvPr>
          <p:cNvSpPr txBox="1"/>
          <p:nvPr/>
        </p:nvSpPr>
        <p:spPr>
          <a:xfrm>
            <a:off x="5861024" y="1574205"/>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98.4%</a:t>
            </a:r>
          </a:p>
        </p:txBody>
      </p:sp>
      <p:sp>
        <p:nvSpPr>
          <p:cNvPr id="5" name="TextBox 4">
            <a:extLst>
              <a:ext uri="{FF2B5EF4-FFF2-40B4-BE49-F238E27FC236}">
                <a16:creationId xmlns:a16="http://schemas.microsoft.com/office/drawing/2014/main" id="{3D3246D6-4788-4BD0-BCDB-25044AC18C15}"/>
              </a:ext>
            </a:extLst>
          </p:cNvPr>
          <p:cNvSpPr txBox="1"/>
          <p:nvPr/>
        </p:nvSpPr>
        <p:spPr>
          <a:xfrm>
            <a:off x="5861024" y="1803511"/>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97.5%</a:t>
            </a:r>
          </a:p>
        </p:txBody>
      </p:sp>
      <p:sp>
        <p:nvSpPr>
          <p:cNvPr id="7" name="TextBox 6">
            <a:extLst>
              <a:ext uri="{FF2B5EF4-FFF2-40B4-BE49-F238E27FC236}">
                <a16:creationId xmlns:a16="http://schemas.microsoft.com/office/drawing/2014/main" id="{EAF4EABB-6CB9-46D7-9202-4BA90D8B4BFF}"/>
              </a:ext>
            </a:extLst>
          </p:cNvPr>
          <p:cNvSpPr txBox="1"/>
          <p:nvPr/>
        </p:nvSpPr>
        <p:spPr>
          <a:xfrm>
            <a:off x="6567384" y="1598465"/>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96.8%</a:t>
            </a:r>
          </a:p>
        </p:txBody>
      </p:sp>
      <p:sp>
        <p:nvSpPr>
          <p:cNvPr id="8" name="TextBox 7">
            <a:extLst>
              <a:ext uri="{FF2B5EF4-FFF2-40B4-BE49-F238E27FC236}">
                <a16:creationId xmlns:a16="http://schemas.microsoft.com/office/drawing/2014/main" id="{687A7A4C-255C-4C1C-91CF-F64913AA19DC}"/>
              </a:ext>
            </a:extLst>
          </p:cNvPr>
          <p:cNvSpPr txBox="1"/>
          <p:nvPr/>
        </p:nvSpPr>
        <p:spPr>
          <a:xfrm>
            <a:off x="6567384" y="1925739"/>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89.6%</a:t>
            </a:r>
          </a:p>
        </p:txBody>
      </p:sp>
      <p:sp>
        <p:nvSpPr>
          <p:cNvPr id="9" name="TextBox 8">
            <a:extLst>
              <a:ext uri="{FF2B5EF4-FFF2-40B4-BE49-F238E27FC236}">
                <a16:creationId xmlns:a16="http://schemas.microsoft.com/office/drawing/2014/main" id="{BBFB8BEF-1B8B-4A68-9501-4064962EFF2B}"/>
              </a:ext>
            </a:extLst>
          </p:cNvPr>
          <p:cNvSpPr txBox="1"/>
          <p:nvPr/>
        </p:nvSpPr>
        <p:spPr>
          <a:xfrm>
            <a:off x="7282144" y="1646609"/>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94.2%</a:t>
            </a:r>
          </a:p>
        </p:txBody>
      </p:sp>
      <p:sp>
        <p:nvSpPr>
          <p:cNvPr id="11" name="TextBox 10">
            <a:extLst>
              <a:ext uri="{FF2B5EF4-FFF2-40B4-BE49-F238E27FC236}">
                <a16:creationId xmlns:a16="http://schemas.microsoft.com/office/drawing/2014/main" id="{1295E715-64A1-4D99-A89D-82B379C2E568}"/>
              </a:ext>
            </a:extLst>
          </p:cNvPr>
          <p:cNvSpPr txBox="1"/>
          <p:nvPr/>
        </p:nvSpPr>
        <p:spPr>
          <a:xfrm>
            <a:off x="7294312" y="2032998"/>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83.6%</a:t>
            </a:r>
          </a:p>
        </p:txBody>
      </p:sp>
      <p:sp>
        <p:nvSpPr>
          <p:cNvPr id="12" name="TextBox 11">
            <a:extLst>
              <a:ext uri="{FF2B5EF4-FFF2-40B4-BE49-F238E27FC236}">
                <a16:creationId xmlns:a16="http://schemas.microsoft.com/office/drawing/2014/main" id="{9F5D3844-8228-406C-9FA3-788ED1703426}"/>
              </a:ext>
            </a:extLst>
          </p:cNvPr>
          <p:cNvSpPr txBox="1"/>
          <p:nvPr/>
        </p:nvSpPr>
        <p:spPr>
          <a:xfrm>
            <a:off x="7986462" y="1709863"/>
            <a:ext cx="240450" cy="115416"/>
          </a:xfrm>
          <a:prstGeom prst="rect">
            <a:avLst/>
          </a:prstGeom>
          <a:noFill/>
        </p:spPr>
        <p:txBody>
          <a:bodyPr wrap="none" lIns="0" tIns="0" rIns="0" bIns="0" rtlCol="0">
            <a:spAutoFit/>
          </a:bodyPr>
          <a:lstStyle/>
          <a:p>
            <a:r>
              <a:rPr lang="en-US" sz="750" b="1" dirty="0">
                <a:solidFill>
                  <a:srgbClr val="0482BF"/>
                </a:solidFill>
                <a:cs typeface="Arial" panose="020B0604020202020204" pitchFamily="34" charset="0"/>
              </a:rPr>
              <a:t>91.3%</a:t>
            </a:r>
          </a:p>
        </p:txBody>
      </p:sp>
      <p:sp>
        <p:nvSpPr>
          <p:cNvPr id="13" name="TextBox 12">
            <a:extLst>
              <a:ext uri="{FF2B5EF4-FFF2-40B4-BE49-F238E27FC236}">
                <a16:creationId xmlns:a16="http://schemas.microsoft.com/office/drawing/2014/main" id="{ADA1B16B-5FBD-4DD3-BAB3-F1CC6FE684C6}"/>
              </a:ext>
            </a:extLst>
          </p:cNvPr>
          <p:cNvSpPr txBox="1"/>
          <p:nvPr/>
        </p:nvSpPr>
        <p:spPr>
          <a:xfrm>
            <a:off x="7998631" y="2088719"/>
            <a:ext cx="240450" cy="115416"/>
          </a:xfrm>
          <a:prstGeom prst="rect">
            <a:avLst/>
          </a:prstGeom>
          <a:noFill/>
        </p:spPr>
        <p:txBody>
          <a:bodyPr wrap="none" lIns="0" tIns="0" rIns="0" bIns="0" rtlCol="0">
            <a:spAutoFit/>
          </a:bodyPr>
          <a:lstStyle/>
          <a:p>
            <a:r>
              <a:rPr lang="en-US" sz="750" b="1" dirty="0">
                <a:solidFill>
                  <a:srgbClr val="FDB61B">
                    <a:lumMod val="75000"/>
                  </a:srgbClr>
                </a:solidFill>
                <a:cs typeface="Arial" panose="020B0604020202020204" pitchFamily="34" charset="0"/>
              </a:rPr>
              <a:t>82.2%</a:t>
            </a:r>
          </a:p>
        </p:txBody>
      </p:sp>
      <p:sp>
        <p:nvSpPr>
          <p:cNvPr id="3" name="Rectangle 2">
            <a:extLst>
              <a:ext uri="{FF2B5EF4-FFF2-40B4-BE49-F238E27FC236}">
                <a16:creationId xmlns:a16="http://schemas.microsoft.com/office/drawing/2014/main" id="{4DDE64F7-4D8A-DEF6-ED6F-D810BC027C86}"/>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4" name="Picture 13">
            <a:extLst>
              <a:ext uri="{FF2B5EF4-FFF2-40B4-BE49-F238E27FC236}">
                <a16:creationId xmlns:a16="http://schemas.microsoft.com/office/drawing/2014/main" id="{34F37B4C-3E50-7488-CFF9-86518E337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3540C09C-E7F7-38FB-3772-F581D50CD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6" name="Rectangle 15">
            <a:extLst>
              <a:ext uri="{FF2B5EF4-FFF2-40B4-BE49-F238E27FC236}">
                <a16:creationId xmlns:a16="http://schemas.microsoft.com/office/drawing/2014/main" id="{6DA91ECD-DC23-87BC-F77A-171F71353977}"/>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226847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1224-4622-974C-85B3-41BB6D5F36C0}"/>
              </a:ext>
            </a:extLst>
          </p:cNvPr>
          <p:cNvSpPr>
            <a:spLocks noGrp="1"/>
          </p:cNvSpPr>
          <p:nvPr>
            <p:ph type="title" idx="4294967295"/>
          </p:nvPr>
        </p:nvSpPr>
        <p:spPr>
          <a:xfrm>
            <a:off x="389832" y="342117"/>
            <a:ext cx="8567737" cy="857250"/>
          </a:xfrm>
        </p:spPr>
        <p:txBody>
          <a:bodyPr>
            <a:normAutofit/>
          </a:bodyPr>
          <a:lstStyle/>
          <a:p>
            <a:r>
              <a:rPr lang="en-US" sz="2400" b="1" cap="all" dirty="0">
                <a:solidFill>
                  <a:srgbClr val="002060"/>
                </a:solidFill>
                <a:latin typeface="Arial" panose="020B0604020202020204" pitchFamily="34" charset="0"/>
                <a:cs typeface="Arial" panose="020B0604020202020204" pitchFamily="34" charset="0"/>
              </a:rPr>
              <a:t>Antidiarrheal Prophylaxis Reduces Diarrhea with Neratinib: CONTROL TRIAL</a:t>
            </a:r>
          </a:p>
        </p:txBody>
      </p:sp>
      <p:pic>
        <p:nvPicPr>
          <p:cNvPr id="62" name="Picture 61">
            <a:extLst>
              <a:ext uri="{FF2B5EF4-FFF2-40B4-BE49-F238E27FC236}">
                <a16:creationId xmlns:a16="http://schemas.microsoft.com/office/drawing/2014/main" id="{6444BD27-8A34-E447-8073-0720AA745282}"/>
              </a:ext>
            </a:extLst>
          </p:cNvPr>
          <p:cNvPicPr>
            <a:picLocks noChangeAspect="1"/>
          </p:cNvPicPr>
          <p:nvPr/>
        </p:nvPicPr>
        <p:blipFill>
          <a:blip r:embed="rId3"/>
          <a:stretch>
            <a:fillRect/>
          </a:stretch>
        </p:blipFill>
        <p:spPr>
          <a:xfrm>
            <a:off x="-83499" y="1124698"/>
            <a:ext cx="9144000" cy="2929247"/>
          </a:xfrm>
          <a:prstGeom prst="rect">
            <a:avLst/>
          </a:prstGeom>
        </p:spPr>
      </p:pic>
      <p:sp>
        <p:nvSpPr>
          <p:cNvPr id="63" name="TextBox 62">
            <a:extLst>
              <a:ext uri="{FF2B5EF4-FFF2-40B4-BE49-F238E27FC236}">
                <a16:creationId xmlns:a16="http://schemas.microsoft.com/office/drawing/2014/main" id="{EEB98D26-5B19-734E-A5FD-EC011AF26A7B}"/>
              </a:ext>
            </a:extLst>
          </p:cNvPr>
          <p:cNvSpPr txBox="1"/>
          <p:nvPr/>
        </p:nvSpPr>
        <p:spPr>
          <a:xfrm>
            <a:off x="457200" y="4037924"/>
            <a:ext cx="8229599" cy="276999"/>
          </a:xfrm>
          <a:prstGeom prst="rect">
            <a:avLst/>
          </a:prstGeom>
          <a:noFill/>
          <a:ln w="12700">
            <a:noFill/>
          </a:ln>
        </p:spPr>
        <p:txBody>
          <a:bodyPr wrap="square" rtlCol="0">
            <a:spAutoFit/>
          </a:bodyPr>
          <a:lstStyle/>
          <a:p>
            <a:pPr algn="ctr"/>
            <a:r>
              <a:rPr lang="en-US" sz="1200" b="1" cap="all" dirty="0">
                <a:solidFill>
                  <a:srgbClr val="00B0F0"/>
                </a:solidFill>
                <a:latin typeface="Arial" panose="020B0604020202020204" pitchFamily="34" charset="0"/>
                <a:cs typeface="Arial" panose="020B0604020202020204" pitchFamily="34" charset="0"/>
              </a:rPr>
              <a:t>PREVENTIVE STRATEGIES REDUCED grade ≥3 diarrhea compared to EXTENET</a:t>
            </a:r>
          </a:p>
        </p:txBody>
      </p:sp>
      <p:sp>
        <p:nvSpPr>
          <p:cNvPr id="64" name="Rectangle 63">
            <a:extLst>
              <a:ext uri="{FF2B5EF4-FFF2-40B4-BE49-F238E27FC236}">
                <a16:creationId xmlns:a16="http://schemas.microsoft.com/office/drawing/2014/main" id="{C76CE4CA-CAB6-0B4C-B566-C013DFE6EBE2}"/>
              </a:ext>
            </a:extLst>
          </p:cNvPr>
          <p:cNvSpPr/>
          <p:nvPr/>
        </p:nvSpPr>
        <p:spPr>
          <a:xfrm>
            <a:off x="6365138" y="4546780"/>
            <a:ext cx="2924738" cy="600164"/>
          </a:xfrm>
          <a:prstGeom prst="rect">
            <a:avLst/>
          </a:prstGeom>
        </p:spPr>
        <p:txBody>
          <a:bodyPr wrap="square">
            <a:spAutoFit/>
          </a:bodyPr>
          <a:lstStyle/>
          <a:p>
            <a:pPr lvl="0" defTabSz="914400">
              <a:defRPr/>
            </a:pPr>
            <a:r>
              <a:rPr lang="en-US" altLang="en-US" sz="1100" spc="-10" dirty="0">
                <a:cs typeface="Arial" panose="020B0604020202020204" pitchFamily="34" charset="0"/>
              </a:rPr>
              <a:t>Chan et al. SABCS 2019. Abstract P5-14-03.</a:t>
            </a:r>
          </a:p>
          <a:p>
            <a:pPr lvl="0" defTabSz="914400">
              <a:defRPr/>
            </a:pPr>
            <a:r>
              <a:rPr lang="en-US" altLang="en-US" sz="1100" spc="-10" dirty="0">
                <a:cs typeface="Arial" panose="020B0604020202020204" pitchFamily="34" charset="0"/>
              </a:rPr>
              <a:t>Chan at al. Lancet Oncol. 2016;17(3):367-377. </a:t>
            </a:r>
          </a:p>
          <a:p>
            <a:pPr lvl="0" defTabSz="914400">
              <a:defRPr/>
            </a:pPr>
            <a:r>
              <a:rPr lang="en-US" altLang="en-US" sz="1100" spc="-10" dirty="0" err="1">
                <a:cs typeface="Arial" panose="020B0604020202020204" pitchFamily="34" charset="0"/>
              </a:rPr>
              <a:t>Hurvitz</a:t>
            </a:r>
            <a:r>
              <a:rPr lang="en-US" altLang="en-US" sz="1100" spc="-10" dirty="0">
                <a:cs typeface="Arial" panose="020B0604020202020204" pitchFamily="34" charset="0"/>
              </a:rPr>
              <a:t> S, et al. SABCS 2017.</a:t>
            </a:r>
            <a:endParaRPr lang="en-US" altLang="en-US" sz="1100" dirty="0">
              <a:cs typeface="Arial" panose="020B0604020202020204" pitchFamily="34" charset="0"/>
            </a:endParaRPr>
          </a:p>
        </p:txBody>
      </p:sp>
      <p:sp>
        <p:nvSpPr>
          <p:cNvPr id="3" name="Rectangle 2">
            <a:extLst>
              <a:ext uri="{FF2B5EF4-FFF2-40B4-BE49-F238E27FC236}">
                <a16:creationId xmlns:a16="http://schemas.microsoft.com/office/drawing/2014/main" id="{10AFB0AF-2D49-7BB6-9483-434BD164E765}"/>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0A08CE57-F192-50EF-9710-B2ABF90BD0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332F0588-35EA-FB7E-10F5-217096F72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4D85CF05-DA7D-B82C-BE6F-13EF5F2AE34B}"/>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764504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CE9386-C018-7DEA-96D1-5C59348A49B2}"/>
              </a:ext>
            </a:extLst>
          </p:cNvPr>
          <p:cNvSpPr>
            <a:spLocks noGrp="1"/>
          </p:cNvSpPr>
          <p:nvPr>
            <p:ph type="title"/>
          </p:nvPr>
        </p:nvSpPr>
        <p:spPr>
          <a:xfrm>
            <a:off x="99753" y="380794"/>
            <a:ext cx="8877991" cy="994172"/>
          </a:xfrm>
        </p:spPr>
        <p:txBody>
          <a:bodyPr>
            <a:normAutofit fontScale="90000"/>
          </a:bodyPr>
          <a:lstStyle/>
          <a:p>
            <a:pPr algn="ctr"/>
            <a:r>
              <a:rPr lang="en-US" b="1" dirty="0">
                <a:solidFill>
                  <a:srgbClr val="002060"/>
                </a:solidFill>
                <a:latin typeface="Arial" panose="020B0604020202020204" pitchFamily="34" charset="0"/>
                <a:cs typeface="Arial" panose="020B0604020202020204" pitchFamily="34" charset="0"/>
              </a:rPr>
              <a:t>ELEANOR: Real world adjuvant neratinib (n=286)</a:t>
            </a:r>
          </a:p>
        </p:txBody>
      </p:sp>
      <p:sp>
        <p:nvSpPr>
          <p:cNvPr id="9" name="Text Placeholder 10">
            <a:extLst>
              <a:ext uri="{FF2B5EF4-FFF2-40B4-BE49-F238E27FC236}">
                <a16:creationId xmlns:a16="http://schemas.microsoft.com/office/drawing/2014/main" id="{E8C3B250-B568-1F09-BE3E-964C4E106022}"/>
              </a:ext>
            </a:extLst>
          </p:cNvPr>
          <p:cNvSpPr txBox="1">
            <a:spLocks noChangeArrowheads="1"/>
          </p:cNvSpPr>
          <p:nvPr/>
        </p:nvSpPr>
        <p:spPr>
          <a:xfrm>
            <a:off x="7232073" y="4809118"/>
            <a:ext cx="1812174" cy="251730"/>
          </a:xfrm>
          <a:prstGeom prst="rect">
            <a:avLst/>
          </a:prstGeom>
        </p:spPr>
        <p:txBody>
          <a:bodyPr/>
          <a:lstStyle>
            <a:lvl1pPr marL="342900" indent="-342900" algn="l" defTabSz="914400" rtl="0" eaLnBrk="1" latinLnBrk="0" hangingPunct="1">
              <a:spcBef>
                <a:spcPts val="1200"/>
              </a:spcBef>
              <a:spcAft>
                <a:spcPts val="0"/>
              </a:spcAft>
              <a:buClr>
                <a:schemeClr val="bg1">
                  <a:lumMod val="65000"/>
                </a:schemeClr>
              </a:buClr>
              <a:buFontTx/>
              <a:buBlip>
                <a:blip r:embed="rId2"/>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en-US" sz="1100" dirty="0" err="1">
                <a:ea typeface="Calibri" panose="020F0502020204030204" pitchFamily="34" charset="0"/>
              </a:rPr>
              <a:t>Luftner</a:t>
            </a:r>
            <a:r>
              <a:rPr lang="en-US" sz="1100" dirty="0">
                <a:ea typeface="Calibri" panose="020F0502020204030204" pitchFamily="34" charset="0"/>
              </a:rPr>
              <a:t> D et al, SABCS 2024</a:t>
            </a:r>
            <a:endParaRPr lang="en-US" altLang="en-US" sz="1100" dirty="0"/>
          </a:p>
        </p:txBody>
      </p:sp>
      <p:sp>
        <p:nvSpPr>
          <p:cNvPr id="2" name="Rectangle 1">
            <a:extLst>
              <a:ext uri="{FF2B5EF4-FFF2-40B4-BE49-F238E27FC236}">
                <a16:creationId xmlns:a16="http://schemas.microsoft.com/office/drawing/2014/main" id="{2646C8BA-29EE-510E-15F5-E20C0E92B2E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3E74F137-6590-041C-718F-46439C21CD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A3EABCF4-87DD-7FDC-66DF-73239B795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587C29EE-5753-AFA8-27A2-C8636FC1D3AF}"/>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2CA7D6D0-4925-4FBA-42DA-FCC33F32C6F4}"/>
              </a:ext>
            </a:extLst>
          </p:cNvPr>
          <p:cNvSpPr txBox="1"/>
          <p:nvPr/>
        </p:nvSpPr>
        <p:spPr>
          <a:xfrm>
            <a:off x="99753" y="1615235"/>
            <a:ext cx="4929447" cy="2970044"/>
          </a:xfrm>
          <a:prstGeom prst="rect">
            <a:avLst/>
          </a:prstGeom>
          <a:noFill/>
        </p:spPr>
        <p:txBody>
          <a:bodyPr wrap="square" rtlCol="0">
            <a:spAutoFit/>
          </a:bodyPr>
          <a:lstStyle/>
          <a:p>
            <a:pPr marL="285750" indent="-285750">
              <a:buFont typeface="Arial" panose="020B0604020202020204" pitchFamily="34" charset="0"/>
              <a:buChar char="•"/>
            </a:pPr>
            <a:r>
              <a:rPr lang="en-US" sz="1700" dirty="0"/>
              <a:t>37.4% trastuzumab monotherapy</a:t>
            </a:r>
          </a:p>
          <a:p>
            <a:pPr marL="285750" indent="-285750">
              <a:buFont typeface="Arial" panose="020B0604020202020204" pitchFamily="34" charset="0"/>
              <a:buChar char="•"/>
            </a:pPr>
            <a:r>
              <a:rPr lang="en-US" sz="1700" dirty="0"/>
              <a:t>31.8% HP</a:t>
            </a:r>
          </a:p>
          <a:p>
            <a:pPr marL="285750" indent="-285750">
              <a:buFont typeface="Arial" panose="020B0604020202020204" pitchFamily="34" charset="0"/>
              <a:buChar char="•"/>
            </a:pPr>
            <a:r>
              <a:rPr lang="en-US" sz="1700" dirty="0"/>
              <a:t>22.4% T-DM1</a:t>
            </a:r>
          </a:p>
          <a:p>
            <a:endParaRPr lang="en-US" sz="1700" dirty="0"/>
          </a:p>
          <a:p>
            <a:pPr marL="285750" indent="-285750">
              <a:buFont typeface="Arial" panose="020B0604020202020204" pitchFamily="34" charset="0"/>
              <a:buChar char="•"/>
            </a:pPr>
            <a:r>
              <a:rPr lang="en-US" sz="1700" dirty="0"/>
              <a:t>79.4% </a:t>
            </a:r>
            <a:r>
              <a:rPr lang="en-US" sz="1700" dirty="0" err="1"/>
              <a:t>recv’d</a:t>
            </a:r>
            <a:r>
              <a:rPr lang="en-US" sz="1700" dirty="0"/>
              <a:t> preop therapy</a:t>
            </a:r>
          </a:p>
          <a:p>
            <a:pPr marL="285750" indent="-285750">
              <a:buFont typeface="Arial" panose="020B0604020202020204" pitchFamily="34" charset="0"/>
              <a:buChar char="•"/>
            </a:pPr>
            <a:r>
              <a:rPr lang="en-US" sz="1700" dirty="0"/>
              <a:t>49% with residual disease</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20% g≥3 diarrhea, 87% diarrhea prophylaxis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r>
              <a:rPr lang="en-US" sz="1700" dirty="0"/>
              <a:t>           Median f/u 14 months</a:t>
            </a:r>
          </a:p>
        </p:txBody>
      </p:sp>
      <p:pic>
        <p:nvPicPr>
          <p:cNvPr id="13" name="Picture 12" descr="A graph showing the number of events&#10;&#10;AI-generated content may be incorrect.">
            <a:extLst>
              <a:ext uri="{FF2B5EF4-FFF2-40B4-BE49-F238E27FC236}">
                <a16:creationId xmlns:a16="http://schemas.microsoft.com/office/drawing/2014/main" id="{5D1BCDBF-27A9-DE85-2B6F-6E404A49BEC3}"/>
              </a:ext>
            </a:extLst>
          </p:cNvPr>
          <p:cNvPicPr>
            <a:picLocks noChangeAspect="1"/>
          </p:cNvPicPr>
          <p:nvPr/>
        </p:nvPicPr>
        <p:blipFill>
          <a:blip r:embed="rId5"/>
          <a:stretch>
            <a:fillRect/>
          </a:stretch>
        </p:blipFill>
        <p:spPr>
          <a:xfrm>
            <a:off x="4561500" y="1606495"/>
            <a:ext cx="4682259" cy="3093499"/>
          </a:xfrm>
          <a:prstGeom prst="rect">
            <a:avLst/>
          </a:prstGeom>
        </p:spPr>
      </p:pic>
      <p:sp>
        <p:nvSpPr>
          <p:cNvPr id="14" name="TextBox 13">
            <a:extLst>
              <a:ext uri="{FF2B5EF4-FFF2-40B4-BE49-F238E27FC236}">
                <a16:creationId xmlns:a16="http://schemas.microsoft.com/office/drawing/2014/main" id="{8C0DAB98-8658-13C7-D884-C02CD8317D1C}"/>
              </a:ext>
            </a:extLst>
          </p:cNvPr>
          <p:cNvSpPr txBox="1"/>
          <p:nvPr/>
        </p:nvSpPr>
        <p:spPr>
          <a:xfrm>
            <a:off x="5868793" y="1314510"/>
            <a:ext cx="2232812" cy="369332"/>
          </a:xfrm>
          <a:prstGeom prst="rect">
            <a:avLst/>
          </a:prstGeom>
          <a:noFill/>
        </p:spPr>
        <p:txBody>
          <a:bodyPr wrap="square" rtlCol="0">
            <a:spAutoFit/>
          </a:bodyPr>
          <a:lstStyle/>
          <a:p>
            <a:r>
              <a:rPr lang="en-US" dirty="0"/>
              <a:t>Disease-free Survival</a:t>
            </a:r>
          </a:p>
        </p:txBody>
      </p:sp>
    </p:spTree>
    <p:extLst>
      <p:ext uri="{BB962C8B-B14F-4D97-AF65-F5344CB8AC3E}">
        <p14:creationId xmlns:p14="http://schemas.microsoft.com/office/powerpoint/2010/main" val="1011014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3600" y="1016606"/>
            <a:ext cx="8236800" cy="3010220"/>
          </a:xfrm>
        </p:spPr>
        <p:txBody>
          <a:bodyPr>
            <a:normAutofit/>
          </a:bodyPr>
          <a:lstStyle/>
          <a:p>
            <a:pPr>
              <a:spcAft>
                <a:spcPts val="900"/>
              </a:spcAft>
              <a:buFont typeface="Arial" panose="020B0604020202020204" pitchFamily="34" charset="0"/>
              <a:buChar char="•"/>
            </a:pPr>
            <a:r>
              <a:rPr lang="en-US" sz="2000" dirty="0"/>
              <a:t>Benefit seen in patients with high-risk HR+ HER+ disease (larger benefit in patients with residual disease after preoperative therapy)</a:t>
            </a:r>
          </a:p>
          <a:p>
            <a:pPr>
              <a:spcAft>
                <a:spcPts val="900"/>
              </a:spcAft>
              <a:buFont typeface="Arial" panose="020B0604020202020204" pitchFamily="34" charset="0"/>
              <a:buChar char="•"/>
            </a:pPr>
            <a:r>
              <a:rPr lang="en-US" sz="2000" dirty="0"/>
              <a:t>Challenge is lack of sufficient data in patients who have previously received </a:t>
            </a:r>
            <a:r>
              <a:rPr lang="en-US" sz="2000" dirty="0" err="1"/>
              <a:t>pertuzumab</a:t>
            </a:r>
            <a:r>
              <a:rPr lang="en-US" sz="2000" dirty="0"/>
              <a:t> and/or T-DM1</a:t>
            </a:r>
          </a:p>
          <a:p>
            <a:pPr>
              <a:spcAft>
                <a:spcPts val="900"/>
              </a:spcAft>
              <a:buFont typeface="Arial" panose="020B0604020202020204" pitchFamily="34" charset="0"/>
              <a:buChar char="•"/>
            </a:pPr>
            <a:r>
              <a:rPr lang="en-US" sz="2000" dirty="0"/>
              <a:t>Must also weight potential benefit with toxicity (~40% grade 3/4 diarrhea)</a:t>
            </a:r>
          </a:p>
          <a:p>
            <a:pPr lvl="1">
              <a:spcAft>
                <a:spcPts val="900"/>
              </a:spcAft>
              <a:buFont typeface="Arial" panose="020B0604020202020204" pitchFamily="34" charset="0"/>
              <a:buChar char="•"/>
            </a:pPr>
            <a:r>
              <a:rPr lang="en-US" sz="2000" dirty="0">
                <a:solidFill>
                  <a:schemeClr val="tx1"/>
                </a:solidFill>
              </a:rPr>
              <a:t>All patients should receive prophylactic anti-</a:t>
            </a:r>
            <a:r>
              <a:rPr lang="en-US" sz="2000" dirty="0" err="1">
                <a:solidFill>
                  <a:schemeClr val="tx1"/>
                </a:solidFill>
              </a:rPr>
              <a:t>diarrheals</a:t>
            </a:r>
            <a:r>
              <a:rPr lang="en-US" sz="2000" dirty="0">
                <a:solidFill>
                  <a:schemeClr val="tx1"/>
                </a:solidFill>
              </a:rPr>
              <a:t> (OR can consider a dose escalation approach)</a:t>
            </a:r>
          </a:p>
          <a:p>
            <a:pPr marL="0" indent="0">
              <a:spcAft>
                <a:spcPts val="900"/>
              </a:spcAft>
              <a:buNone/>
            </a:pPr>
            <a:endParaRPr lang="en-US" sz="2000" dirty="0">
              <a:solidFill>
                <a:schemeClr val="tx1"/>
              </a:solidFill>
            </a:endParaRPr>
          </a:p>
          <a:p>
            <a:pPr>
              <a:spcAft>
                <a:spcPts val="900"/>
              </a:spcAft>
              <a:buFont typeface="Arial" panose="020B0604020202020204" pitchFamily="34" charset="0"/>
              <a:buChar char="•"/>
            </a:pPr>
            <a:endParaRPr lang="en-US" dirty="0"/>
          </a:p>
          <a:p>
            <a:pPr lvl="1">
              <a:spcAft>
                <a:spcPts val="900"/>
              </a:spcAft>
            </a:pPr>
            <a:endParaRPr lang="en-US" dirty="0"/>
          </a:p>
        </p:txBody>
      </p:sp>
      <p:sp>
        <p:nvSpPr>
          <p:cNvPr id="2" name="Title 1"/>
          <p:cNvSpPr>
            <a:spLocks noGrp="1"/>
          </p:cNvSpPr>
          <p:nvPr>
            <p:ph type="title"/>
          </p:nvPr>
        </p:nvSpPr>
        <p:spPr>
          <a:xfrm>
            <a:off x="453600" y="552587"/>
            <a:ext cx="8690400" cy="366596"/>
          </a:xfrm>
        </p:spPr>
        <p:txBody>
          <a:bodyPr>
            <a:noAutofit/>
          </a:bodyPr>
          <a:lstStyle/>
          <a:p>
            <a:r>
              <a:rPr lang="en-US" sz="2800" b="1" cap="all" dirty="0">
                <a:solidFill>
                  <a:srgbClr val="002060"/>
                </a:solidFill>
                <a:latin typeface="Arial" panose="020B0604020202020204" pitchFamily="34" charset="0"/>
                <a:cs typeface="Arial" panose="020B0604020202020204" pitchFamily="34" charset="0"/>
              </a:rPr>
              <a:t>When SHOULD WE GIVE NERATINIB?</a:t>
            </a:r>
          </a:p>
        </p:txBody>
      </p:sp>
      <p:sp>
        <p:nvSpPr>
          <p:cNvPr id="4" name="TextBox 3">
            <a:extLst>
              <a:ext uri="{FF2B5EF4-FFF2-40B4-BE49-F238E27FC236}">
                <a16:creationId xmlns:a16="http://schemas.microsoft.com/office/drawing/2014/main" id="{8FB2651A-2D60-C647-80F0-89748C5A1541}"/>
              </a:ext>
            </a:extLst>
          </p:cNvPr>
          <p:cNvSpPr txBox="1"/>
          <p:nvPr/>
        </p:nvSpPr>
        <p:spPr>
          <a:xfrm>
            <a:off x="1332411" y="4126894"/>
            <a:ext cx="6727372" cy="646331"/>
          </a:xfrm>
          <a:prstGeom prst="rect">
            <a:avLst/>
          </a:prstGeom>
          <a:noFill/>
        </p:spPr>
        <p:txBody>
          <a:bodyPr wrap="square" rtlCol="0">
            <a:spAutoFit/>
          </a:bodyPr>
          <a:lstStyle/>
          <a:p>
            <a:pPr algn="ctr"/>
            <a:r>
              <a:rPr lang="en-US" b="1" dirty="0"/>
              <a:t>CONSIDER NERATINIB IN HIGH-RISK MULTI-NODE-POSITIVE HR+ HER2+ PATIENTS AFTER COMPLETION OF HP or T-DM1</a:t>
            </a:r>
          </a:p>
        </p:txBody>
      </p:sp>
      <p:sp>
        <p:nvSpPr>
          <p:cNvPr id="5" name="Rectangle 4">
            <a:extLst>
              <a:ext uri="{FF2B5EF4-FFF2-40B4-BE49-F238E27FC236}">
                <a16:creationId xmlns:a16="http://schemas.microsoft.com/office/drawing/2014/main" id="{FA4D97EA-9C20-ED06-8A7A-06EFEC2C4606}"/>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6" name="Picture 5">
            <a:extLst>
              <a:ext uri="{FF2B5EF4-FFF2-40B4-BE49-F238E27FC236}">
                <a16:creationId xmlns:a16="http://schemas.microsoft.com/office/drawing/2014/main" id="{A7EC73A9-C2F3-D8AF-B479-98E66D621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39EC3D38-44DD-7257-B92A-2AA34567E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474C8D80-9F9A-E700-4DED-003B65AFBF83}"/>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657496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68" y="314045"/>
            <a:ext cx="8972550" cy="857250"/>
          </a:xfrm>
        </p:spPr>
        <p:txBody>
          <a:bodyPr>
            <a:normAutofit fontScale="90000"/>
          </a:bodyPr>
          <a:lstStyle/>
          <a:p>
            <a:r>
              <a:rPr lang="en-US" sz="3600" b="1" cap="all" dirty="0">
                <a:solidFill>
                  <a:srgbClr val="002060"/>
                </a:solidFill>
                <a:latin typeface="Arial" panose="020B0604020202020204" pitchFamily="34" charset="0"/>
                <a:cs typeface="Arial" panose="020B0604020202020204" pitchFamily="34" charset="0"/>
              </a:rPr>
              <a:t>How can we personalize therapy?</a:t>
            </a:r>
          </a:p>
        </p:txBody>
      </p:sp>
      <p:sp>
        <p:nvSpPr>
          <p:cNvPr id="3" name="Content Placeholder 2"/>
          <p:cNvSpPr>
            <a:spLocks noGrp="1"/>
          </p:cNvSpPr>
          <p:nvPr>
            <p:ph idx="1"/>
          </p:nvPr>
        </p:nvSpPr>
        <p:spPr>
          <a:xfrm>
            <a:off x="742950" y="1200150"/>
            <a:ext cx="8115300" cy="3737372"/>
          </a:xfrm>
        </p:spPr>
        <p:txBody>
          <a:bodyPr>
            <a:normAutofit/>
          </a:bodyPr>
          <a:lstStyle/>
          <a:p>
            <a:pPr>
              <a:lnSpc>
                <a:spcPct val="120000"/>
              </a:lnSpc>
              <a:spcBef>
                <a:spcPts val="900"/>
              </a:spcBef>
              <a:spcAft>
                <a:spcPts val="900"/>
              </a:spcAft>
            </a:pPr>
            <a:r>
              <a:rPr lang="en-US" b="1" dirty="0">
                <a:solidFill>
                  <a:schemeClr val="bg1">
                    <a:lumMod val="75000"/>
                  </a:schemeClr>
                </a:solidFill>
                <a:latin typeface="Arial" pitchFamily="34" charset="0"/>
                <a:cs typeface="Arial" pitchFamily="34" charset="0"/>
              </a:rPr>
              <a:t>De-escalate for those with lower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Substitute with less toxic chemotherapy or with targeted agents</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amount of chemotherapy</a:t>
            </a:r>
          </a:p>
          <a:p>
            <a:pPr lvl="1">
              <a:spcBef>
                <a:spcPts val="450"/>
              </a:spcBef>
              <a:spcAft>
                <a:spcPts val="450"/>
              </a:spcAft>
            </a:pPr>
            <a:r>
              <a:rPr lang="en-US" b="1" dirty="0">
                <a:solidFill>
                  <a:schemeClr val="bg1">
                    <a:lumMod val="75000"/>
                  </a:schemeClr>
                </a:solidFill>
                <a:latin typeface="Arial" pitchFamily="34" charset="0"/>
                <a:cs typeface="Arial" pitchFamily="34" charset="0"/>
              </a:rPr>
              <a:t>Decrease duration of therapy</a:t>
            </a:r>
          </a:p>
          <a:p>
            <a:pPr marL="342900" lvl="1" indent="0">
              <a:spcBef>
                <a:spcPts val="450"/>
              </a:spcBef>
              <a:spcAft>
                <a:spcPts val="450"/>
              </a:spcAft>
              <a:buNone/>
            </a:pPr>
            <a:endParaRPr lang="en-US" b="1" dirty="0">
              <a:latin typeface="Arial" pitchFamily="34" charset="0"/>
              <a:cs typeface="Arial" pitchFamily="34" charset="0"/>
            </a:endParaRPr>
          </a:p>
          <a:p>
            <a:pPr>
              <a:spcBef>
                <a:spcPts val="450"/>
              </a:spcBef>
              <a:spcAft>
                <a:spcPts val="450"/>
              </a:spcAft>
            </a:pPr>
            <a:r>
              <a:rPr lang="en-US" b="1" dirty="0">
                <a:solidFill>
                  <a:schemeClr val="bg1">
                    <a:lumMod val="75000"/>
                  </a:schemeClr>
                </a:solidFill>
                <a:latin typeface="Arial" pitchFamily="34" charset="0"/>
                <a:cs typeface="Arial" pitchFamily="34" charset="0"/>
              </a:rPr>
              <a:t>Escalate for those with increased risk</a:t>
            </a:r>
          </a:p>
          <a:p>
            <a:pPr lvl="1">
              <a:spcBef>
                <a:spcPts val="450"/>
              </a:spcBef>
              <a:spcAft>
                <a:spcPts val="450"/>
              </a:spcAft>
            </a:pPr>
            <a:r>
              <a:rPr lang="en-US" b="1" dirty="0">
                <a:solidFill>
                  <a:schemeClr val="bg1">
                    <a:lumMod val="75000"/>
                  </a:schemeClr>
                </a:solidFill>
                <a:latin typeface="Arial" pitchFamily="34" charset="0"/>
                <a:cs typeface="Arial" pitchFamily="34" charset="0"/>
              </a:rPr>
              <a:t>Add additional targeted agents</a:t>
            </a:r>
          </a:p>
          <a:p>
            <a:pPr lvl="1">
              <a:spcBef>
                <a:spcPts val="450"/>
              </a:spcBef>
              <a:spcAft>
                <a:spcPts val="450"/>
              </a:spcAft>
            </a:pPr>
            <a:r>
              <a:rPr lang="en-US" b="1" dirty="0">
                <a:solidFill>
                  <a:srgbClr val="002060"/>
                </a:solidFill>
                <a:latin typeface="Arial" pitchFamily="34" charset="0"/>
                <a:cs typeface="Arial" pitchFamily="34" charset="0"/>
              </a:rPr>
              <a:t>Replace therapy with more effective agents</a:t>
            </a:r>
          </a:p>
          <a:p>
            <a:pPr>
              <a:lnSpc>
                <a:spcPct val="120000"/>
              </a:lnSpc>
              <a:spcBef>
                <a:spcPts val="900"/>
              </a:spcBef>
              <a:spcAft>
                <a:spcPts val="900"/>
              </a:spcAft>
            </a:pPr>
            <a:endParaRPr lang="en-US" b="1" dirty="0">
              <a:latin typeface="Arial" pitchFamily="34" charset="0"/>
              <a:cs typeface="Arial" pitchFamily="34" charset="0"/>
            </a:endParaRPr>
          </a:p>
          <a:p>
            <a:pPr>
              <a:lnSpc>
                <a:spcPct val="120000"/>
              </a:lnSpc>
              <a:spcBef>
                <a:spcPts val="900"/>
              </a:spcBef>
              <a:spcAft>
                <a:spcPts val="900"/>
              </a:spcAft>
            </a:pPr>
            <a:endParaRPr lang="en-US" dirty="0"/>
          </a:p>
        </p:txBody>
      </p:sp>
      <p:sp>
        <p:nvSpPr>
          <p:cNvPr id="4" name="Rectangle 3">
            <a:extLst>
              <a:ext uri="{FF2B5EF4-FFF2-40B4-BE49-F238E27FC236}">
                <a16:creationId xmlns:a16="http://schemas.microsoft.com/office/drawing/2014/main" id="{7B0E08D7-C7E6-236F-B6FE-488872FCB597}"/>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761047B7-84C9-AD79-3917-DA8A62FA25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2AAA83FD-767F-CB04-A0B6-C83A63E85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AEEC5ACF-B23D-3677-6AE7-D12D5075CE44}"/>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59770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5120-D539-1DBE-8EAB-4D98A0728BA0}"/>
            </a:ext>
          </a:extLst>
        </p:cNvPr>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E7005969-5CDF-D2BC-A4C8-46091B28596E}"/>
              </a:ext>
            </a:extLst>
          </p:cNvPr>
          <p:cNvCxnSpPr>
            <a:cxnSpLocks/>
          </p:cNvCxnSpPr>
          <p:nvPr/>
        </p:nvCxnSpPr>
        <p:spPr>
          <a:xfrm flipV="1">
            <a:off x="4992914" y="2217571"/>
            <a:ext cx="252000" cy="1"/>
          </a:xfrm>
          <a:prstGeom prst="line">
            <a:avLst/>
          </a:prstGeom>
          <a:noFill/>
          <a:ln w="19050" cap="flat" cmpd="sng" algn="ctr">
            <a:solidFill>
              <a:schemeClr val="tx1"/>
            </a:solidFill>
            <a:prstDash val="solid"/>
            <a:tailEnd type="triangle" w="lg" len="lg"/>
          </a:ln>
          <a:effectLst/>
        </p:spPr>
      </p:cxnSp>
      <p:cxnSp>
        <p:nvCxnSpPr>
          <p:cNvPr id="40" name="Straight Connector 39">
            <a:extLst>
              <a:ext uri="{FF2B5EF4-FFF2-40B4-BE49-F238E27FC236}">
                <a16:creationId xmlns:a16="http://schemas.microsoft.com/office/drawing/2014/main" id="{622620BA-ED5B-2359-593A-0E06BF1E46D1}"/>
              </a:ext>
            </a:extLst>
          </p:cNvPr>
          <p:cNvCxnSpPr>
            <a:cxnSpLocks/>
          </p:cNvCxnSpPr>
          <p:nvPr/>
        </p:nvCxnSpPr>
        <p:spPr>
          <a:xfrm flipV="1">
            <a:off x="4992914" y="1575444"/>
            <a:ext cx="252000" cy="1"/>
          </a:xfrm>
          <a:prstGeom prst="line">
            <a:avLst/>
          </a:prstGeom>
          <a:noFill/>
          <a:ln w="19050" cap="flat" cmpd="sng" algn="ctr">
            <a:solidFill>
              <a:schemeClr val="tx1"/>
            </a:solidFill>
            <a:prstDash val="solid"/>
            <a:tailEnd type="triangle" w="lg" len="lg"/>
          </a:ln>
          <a:effectLst/>
        </p:spPr>
      </p:cxnSp>
      <p:cxnSp>
        <p:nvCxnSpPr>
          <p:cNvPr id="41" name="Straight Connector 40">
            <a:extLst>
              <a:ext uri="{FF2B5EF4-FFF2-40B4-BE49-F238E27FC236}">
                <a16:creationId xmlns:a16="http://schemas.microsoft.com/office/drawing/2014/main" id="{64F9589E-4D6B-11CA-00A7-AE4311CEA869}"/>
              </a:ext>
            </a:extLst>
          </p:cNvPr>
          <p:cNvCxnSpPr>
            <a:cxnSpLocks/>
          </p:cNvCxnSpPr>
          <p:nvPr/>
        </p:nvCxnSpPr>
        <p:spPr>
          <a:xfrm flipV="1">
            <a:off x="4992915" y="2860152"/>
            <a:ext cx="252000" cy="1"/>
          </a:xfrm>
          <a:prstGeom prst="line">
            <a:avLst/>
          </a:prstGeom>
          <a:noFill/>
          <a:ln w="19050" cap="flat" cmpd="sng" algn="ctr">
            <a:solidFill>
              <a:schemeClr val="tx1"/>
            </a:solidFill>
            <a:prstDash val="solid"/>
            <a:tailEnd type="triangle" w="lg" len="lg"/>
          </a:ln>
          <a:effectLst/>
        </p:spPr>
      </p:cxnSp>
      <p:sp>
        <p:nvSpPr>
          <p:cNvPr id="11" name="Rectangle 10">
            <a:extLst>
              <a:ext uri="{FF2B5EF4-FFF2-40B4-BE49-F238E27FC236}">
                <a16:creationId xmlns:a16="http://schemas.microsoft.com/office/drawing/2014/main" id="{F4B959F3-3EE7-2E78-2486-4C06CEA0BA5A}"/>
              </a:ext>
            </a:extLst>
          </p:cNvPr>
          <p:cNvSpPr/>
          <p:nvPr/>
        </p:nvSpPr>
        <p:spPr>
          <a:xfrm rot="16200000">
            <a:off x="4519419" y="2093045"/>
            <a:ext cx="1692852" cy="249964"/>
          </a:xfrm>
          <a:prstGeom prst="rect">
            <a:avLst/>
          </a:prstGeom>
          <a:solidFill>
            <a:schemeClr val="tx2">
              <a:lumMod val="50000"/>
            </a:schemeClr>
          </a:solidFill>
          <a:ln w="9525" cap="flat" cmpd="sng" algn="ctr">
            <a:no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t>Surgery</a:t>
            </a:r>
            <a:r>
              <a:rPr lang="en-US" altLang="ja-JP" sz="1100" b="1" baseline="30000">
                <a:solidFill>
                  <a:prstClr val="black"/>
                </a:solidFill>
                <a:latin typeface="Arial" panose="020B0604020202020204" pitchFamily="34" charset="0"/>
                <a:ea typeface="Meiryo UI" pitchFamily="50" charset="-128"/>
                <a:cs typeface="Arial" panose="020B0604020202020204" pitchFamily="34" charset="0"/>
                <a:sym typeface="Arial"/>
              </a:rPr>
              <a:t> </a:t>
            </a:r>
            <a:r>
              <a:rPr lang="en-US" altLang="ja-JP" sz="1100" b="1" baseline="30000">
                <a:solidFill>
                  <a:prstClr val="white"/>
                </a:solidFill>
                <a:latin typeface="Arial" panose="020B0604020202020204" pitchFamily="34" charset="0"/>
                <a:ea typeface="Meiryo UI" pitchFamily="50" charset="-128"/>
                <a:cs typeface="Arial" panose="020B0604020202020204" pitchFamily="34" charset="0"/>
                <a:sym typeface="Arial"/>
              </a:rPr>
              <a:t>¶</a:t>
            </a:r>
            <a:endParaRPr lang="en-US" altLang="ja-JP" sz="1100" baseline="30000">
              <a:solidFill>
                <a:prstClr val="white"/>
              </a:solidFill>
              <a:latin typeface="Arial" panose="020B0604020202020204" pitchFamily="34" charset="0"/>
              <a:ea typeface="Meiryo UI" pitchFamily="50" charset="-128"/>
              <a:cs typeface="Arial" panose="020B0604020202020204" pitchFamily="34" charset="0"/>
              <a:sym typeface="Arial"/>
            </a:endParaRPr>
          </a:p>
        </p:txBody>
      </p:sp>
      <p:sp>
        <p:nvSpPr>
          <p:cNvPr id="15" name="Rectangle 14">
            <a:extLst>
              <a:ext uri="{FF2B5EF4-FFF2-40B4-BE49-F238E27FC236}">
                <a16:creationId xmlns:a16="http://schemas.microsoft.com/office/drawing/2014/main" id="{8529C0A0-2520-51E3-4634-63DF7CB7CA8B}"/>
              </a:ext>
            </a:extLst>
          </p:cNvPr>
          <p:cNvSpPr/>
          <p:nvPr/>
        </p:nvSpPr>
        <p:spPr>
          <a:xfrm>
            <a:off x="5564000" y="1371600"/>
            <a:ext cx="1347747" cy="169285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54000" tIns="54000" rIns="36000" bIns="54000" rtlCol="0" anchor="ctr"/>
          <a:lstStyle/>
          <a:p>
            <a:pPr>
              <a:spcAft>
                <a:spcPts val="300"/>
              </a:spcAft>
              <a:defRPr/>
            </a:pPr>
            <a:r>
              <a:rPr lang="en-US" sz="1000" b="1">
                <a:solidFill>
                  <a:prstClr val="black"/>
                </a:solidFill>
                <a:latin typeface="Arial" panose="020B0604020202020204" pitchFamily="34" charset="0"/>
                <a:cs typeface="Arial" panose="020B0604020202020204" pitchFamily="34" charset="0"/>
              </a:rPr>
              <a:t>Recommended </a:t>
            </a:r>
            <a:br>
              <a:rPr lang="en-US" sz="1000" b="1">
                <a:solidFill>
                  <a:prstClr val="black"/>
                </a:solidFill>
                <a:latin typeface="Arial" panose="020B0604020202020204" pitchFamily="34" charset="0"/>
                <a:cs typeface="Arial" panose="020B0604020202020204" pitchFamily="34" charset="0"/>
              </a:rPr>
            </a:br>
            <a:r>
              <a:rPr lang="en-US" sz="1000" b="1">
                <a:solidFill>
                  <a:prstClr val="black"/>
                </a:solidFill>
                <a:latin typeface="Arial" panose="020B0604020202020204" pitchFamily="34" charset="0"/>
                <a:cs typeface="Arial" panose="020B0604020202020204" pitchFamily="34" charset="0"/>
              </a:rPr>
              <a:t>post-neoadjuvant treatment per study protocol</a:t>
            </a:r>
            <a:r>
              <a:rPr lang="en-US" altLang="ja-JP" sz="1000" b="1" baseline="30000">
                <a:solidFill>
                  <a:prstClr val="black"/>
                </a:solidFill>
                <a:latin typeface="Arial" panose="020B0604020202020204" pitchFamily="34" charset="0"/>
                <a:ea typeface="Meiryo UI" pitchFamily="50" charset="-128"/>
                <a:cs typeface="Arial" panose="020B0604020202020204" pitchFamily="34" charset="0"/>
                <a:sym typeface="Arial"/>
              </a:rPr>
              <a:t>║</a:t>
            </a:r>
            <a:endParaRPr lang="en-US" sz="1000" b="1" baseline="30000">
              <a:solidFill>
                <a:prstClr val="black"/>
              </a:solidFill>
              <a:latin typeface="Arial" panose="020B0604020202020204" pitchFamily="34" charset="0"/>
              <a:ea typeface="Meiryo UI" pitchFamily="50" charset="-128"/>
              <a:cs typeface="Arial" panose="020B0604020202020204" pitchFamily="34" charset="0"/>
              <a:sym typeface="Arial"/>
            </a:endParaRPr>
          </a:p>
          <a:p>
            <a:pPr>
              <a:spcAft>
                <a:spcPts val="300"/>
              </a:spcAft>
              <a:defRPr/>
            </a:pPr>
            <a:r>
              <a:rPr lang="en-US" sz="800" b="1">
                <a:solidFill>
                  <a:prstClr val="black"/>
                </a:solidFill>
                <a:latin typeface="Arial" panose="020B0604020202020204" pitchFamily="34" charset="0"/>
                <a:cs typeface="Arial" panose="020B0604020202020204" pitchFamily="34" charset="0"/>
              </a:rPr>
              <a:t>pCR: </a:t>
            </a:r>
            <a:r>
              <a:rPr lang="en-US" sz="800">
                <a:solidFill>
                  <a:prstClr val="black"/>
                </a:solidFill>
                <a:latin typeface="Arial" panose="020B0604020202020204" pitchFamily="34" charset="0"/>
                <a:cs typeface="Arial" panose="020B0604020202020204" pitchFamily="34" charset="0"/>
              </a:rPr>
              <a:t>radiotherapy and concomitant trastuzumab ± pertuzumab for up to 1 year</a:t>
            </a:r>
          </a:p>
          <a:p>
            <a:pPr>
              <a:spcAft>
                <a:spcPts val="300"/>
              </a:spcAft>
              <a:defRPr/>
            </a:pPr>
            <a:r>
              <a:rPr lang="en-US" sz="800" b="1">
                <a:solidFill>
                  <a:prstClr val="black"/>
                </a:solidFill>
                <a:latin typeface="Arial" panose="020B0604020202020204" pitchFamily="34" charset="0"/>
                <a:cs typeface="Arial" panose="020B0604020202020204" pitchFamily="34" charset="0"/>
              </a:rPr>
              <a:t>No pCR: </a:t>
            </a:r>
            <a:r>
              <a:rPr lang="en-US" sz="800">
                <a:solidFill>
                  <a:prstClr val="black"/>
                </a:solidFill>
                <a:latin typeface="Arial" panose="020B0604020202020204" pitchFamily="34" charset="0"/>
                <a:cs typeface="Arial" panose="020B0604020202020204" pitchFamily="34" charset="0"/>
              </a:rPr>
              <a:t>radiotherapy and </a:t>
            </a:r>
            <a:br>
              <a:rPr lang="en-US" sz="800">
                <a:solidFill>
                  <a:prstClr val="black"/>
                </a:solidFill>
                <a:latin typeface="Arial" panose="020B0604020202020204" pitchFamily="34" charset="0"/>
                <a:cs typeface="Arial" panose="020B0604020202020204" pitchFamily="34" charset="0"/>
              </a:rPr>
            </a:br>
            <a:r>
              <a:rPr lang="en-US" sz="800">
                <a:solidFill>
                  <a:prstClr val="black"/>
                </a:solidFill>
                <a:latin typeface="Arial" panose="020B0604020202020204" pitchFamily="34" charset="0"/>
                <a:cs typeface="Arial" panose="020B0604020202020204" pitchFamily="34" charset="0"/>
              </a:rPr>
              <a:t>T-DM1 for up to 14 cycles</a:t>
            </a:r>
          </a:p>
          <a:p>
            <a:pPr>
              <a:spcAft>
                <a:spcPts val="300"/>
              </a:spcAft>
              <a:defRPr/>
            </a:pPr>
            <a:r>
              <a:rPr lang="en-US" sz="800" b="1">
                <a:solidFill>
                  <a:prstClr val="black"/>
                </a:solidFill>
                <a:latin typeface="Arial" panose="020B0604020202020204" pitchFamily="34" charset="0"/>
                <a:cs typeface="Arial" panose="020B0604020202020204" pitchFamily="34" charset="0"/>
              </a:rPr>
              <a:t>HR-positive: </a:t>
            </a:r>
            <a:r>
              <a:rPr lang="en-US" sz="800">
                <a:solidFill>
                  <a:prstClr val="black"/>
                </a:solidFill>
                <a:latin typeface="Arial" panose="020B0604020202020204" pitchFamily="34" charset="0"/>
                <a:cs typeface="Arial" panose="020B0604020202020204" pitchFamily="34" charset="0"/>
              </a:rPr>
              <a:t>endocrine therapy</a:t>
            </a:r>
          </a:p>
        </p:txBody>
      </p:sp>
      <p:cxnSp>
        <p:nvCxnSpPr>
          <p:cNvPr id="5" name="Straight Connector 4">
            <a:extLst>
              <a:ext uri="{FF2B5EF4-FFF2-40B4-BE49-F238E27FC236}">
                <a16:creationId xmlns:a16="http://schemas.microsoft.com/office/drawing/2014/main" id="{4F9CF3C0-8B2B-DB49-2B58-6F367B5D1A94}"/>
              </a:ext>
            </a:extLst>
          </p:cNvPr>
          <p:cNvCxnSpPr>
            <a:cxnSpLocks/>
            <a:endCxn id="37" idx="1"/>
          </p:cNvCxnSpPr>
          <p:nvPr/>
        </p:nvCxnSpPr>
        <p:spPr>
          <a:xfrm>
            <a:off x="2370447" y="2217127"/>
            <a:ext cx="578894" cy="445"/>
          </a:xfrm>
          <a:prstGeom prst="line">
            <a:avLst/>
          </a:prstGeom>
          <a:noFill/>
          <a:ln w="19050" cap="flat" cmpd="sng" algn="ctr">
            <a:solidFill>
              <a:schemeClr val="tx1"/>
            </a:solidFill>
            <a:prstDash val="solid"/>
            <a:tailEnd type="triangle" w="lg" len="lg"/>
          </a:ln>
          <a:effectLst/>
        </p:spPr>
      </p:cxnSp>
      <p:sp>
        <p:nvSpPr>
          <p:cNvPr id="7" name="Text Placeholder 17">
            <a:extLst>
              <a:ext uri="{FF2B5EF4-FFF2-40B4-BE49-F238E27FC236}">
                <a16:creationId xmlns:a16="http://schemas.microsoft.com/office/drawing/2014/main" id="{4A614B08-3921-0C53-A725-74FC0CFD2FDD}"/>
              </a:ext>
            </a:extLst>
          </p:cNvPr>
          <p:cNvSpPr txBox="1">
            <a:spLocks/>
          </p:cNvSpPr>
          <p:nvPr/>
        </p:nvSpPr>
        <p:spPr>
          <a:xfrm>
            <a:off x="431800" y="4435690"/>
            <a:ext cx="8270413" cy="180725"/>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defRPr/>
            </a:pPr>
            <a:r>
              <a:rPr lang="en-US" sz="500" b="1">
                <a:solidFill>
                  <a:prstClr val="black"/>
                </a:solidFill>
                <a:latin typeface="Arial" panose="020B0604020202020204" pitchFamily="34" charset="0"/>
                <a:cs typeface="Arial" panose="020B0604020202020204" pitchFamily="34" charset="0"/>
              </a:rPr>
              <a:t>High-resolution computed tomography chest scans were performed every 6 weeks during treatment; if ILD/pneumonitis was suspected while receiving T-DXd, treatment was interrupted and a full investigation completed. Echocardiograms or multigated acquisition scans were performed during screening (&lt;28 days prior to randomization), during treatment (&lt;3 days before Cycle 5), and at end of treatment to assess left ventricular ejection fraction</a:t>
            </a:r>
            <a:r>
              <a:rPr lang="en-US" sz="500">
                <a:solidFill>
                  <a:prstClr val="black"/>
                </a:solidFill>
                <a:latin typeface="Arial" panose="020B0604020202020204" pitchFamily="34" charset="0"/>
                <a:cs typeface="Arial" panose="020B0604020202020204" pitchFamily="34" charset="0"/>
              </a:rPr>
              <a:t>. *5.4 mg/kg Q3W; </a:t>
            </a:r>
            <a:r>
              <a:rPr lang="en-US" sz="500" baseline="30000">
                <a:solidFill>
                  <a:prstClr val="black"/>
                </a:solidFill>
                <a:latin typeface="Arial" panose="020B0604020202020204" pitchFamily="34" charset="0"/>
                <a:cs typeface="Arial" panose="020B0604020202020204" pitchFamily="34" charset="0"/>
              </a:rPr>
              <a:t>†</a:t>
            </a:r>
            <a:r>
              <a:rPr lang="en-US" sz="500">
                <a:solidFill>
                  <a:prstClr val="black"/>
                </a:solidFill>
                <a:latin typeface="Arial" panose="020B0604020202020204" pitchFamily="34" charset="0"/>
                <a:cs typeface="Arial" panose="020B0604020202020204" pitchFamily="34" charset="0"/>
              </a:rPr>
              <a:t>paclitaxel (80 mg/m</a:t>
            </a:r>
            <a:r>
              <a:rPr lang="en-US" sz="500" baseline="30000">
                <a:solidFill>
                  <a:prstClr val="black"/>
                </a:solidFill>
                <a:latin typeface="Arial" panose="020B0604020202020204" pitchFamily="34" charset="0"/>
                <a:cs typeface="Arial" panose="020B0604020202020204" pitchFamily="34" charset="0"/>
              </a:rPr>
              <a:t>2</a:t>
            </a:r>
            <a:r>
              <a:rPr lang="en-US" sz="500">
                <a:solidFill>
                  <a:prstClr val="black"/>
                </a:solidFill>
                <a:latin typeface="Arial" panose="020B0604020202020204" pitchFamily="34" charset="0"/>
                <a:cs typeface="Arial" panose="020B0604020202020204" pitchFamily="34" charset="0"/>
              </a:rPr>
              <a:t> QW) + trastuzumab (6 mg/kg Q3W) + pertuzumab (840 mg loading dose followed by 420 mg Q3W); </a:t>
            </a:r>
            <a:r>
              <a:rPr lang="en-US" sz="500" baseline="30000">
                <a:solidFill>
                  <a:prstClr val="black"/>
                </a:solidFill>
                <a:latin typeface="Arial" panose="020B0604020202020204" pitchFamily="34" charset="0"/>
                <a:cs typeface="Arial" panose="020B0604020202020204" pitchFamily="34" charset="0"/>
              </a:rPr>
              <a:t>‡</a:t>
            </a:r>
            <a:r>
              <a:rPr lang="en-US" sz="500">
                <a:solidFill>
                  <a:prstClr val="black"/>
                </a:solidFill>
                <a:latin typeface="Arial" panose="020B0604020202020204" pitchFamily="34" charset="0"/>
                <a:cs typeface="Arial" panose="020B0604020202020204" pitchFamily="34" charset="0"/>
              </a:rPr>
              <a:t>doxorubicin (60 mg/m</a:t>
            </a:r>
            <a:r>
              <a:rPr lang="en-US" sz="500" baseline="30000">
                <a:solidFill>
                  <a:prstClr val="black"/>
                </a:solidFill>
                <a:latin typeface="Arial" panose="020B0604020202020204" pitchFamily="34" charset="0"/>
                <a:cs typeface="Arial" panose="020B0604020202020204" pitchFamily="34" charset="0"/>
              </a:rPr>
              <a:t>2</a:t>
            </a:r>
            <a:r>
              <a:rPr lang="en-US" sz="500">
                <a:solidFill>
                  <a:prstClr val="black"/>
                </a:solidFill>
                <a:latin typeface="Arial" panose="020B0604020202020204" pitchFamily="34" charset="0"/>
                <a:cs typeface="Arial" panose="020B0604020202020204" pitchFamily="34" charset="0"/>
              </a:rPr>
              <a:t> Q2W) + cyclophosphamide (600 mg/m</a:t>
            </a:r>
            <a:r>
              <a:rPr lang="en-US" sz="500" baseline="30000">
                <a:solidFill>
                  <a:prstClr val="black"/>
                </a:solidFill>
                <a:latin typeface="Arial" panose="020B0604020202020204" pitchFamily="34" charset="0"/>
                <a:cs typeface="Arial" panose="020B0604020202020204" pitchFamily="34" charset="0"/>
              </a:rPr>
              <a:t>2</a:t>
            </a:r>
            <a:r>
              <a:rPr lang="en-US" sz="500">
                <a:solidFill>
                  <a:prstClr val="black"/>
                </a:solidFill>
                <a:latin typeface="Arial" panose="020B0604020202020204" pitchFamily="34" charset="0"/>
                <a:cs typeface="Arial" panose="020B0604020202020204" pitchFamily="34" charset="0"/>
              </a:rPr>
              <a:t> Q2W); </a:t>
            </a:r>
            <a:r>
              <a:rPr lang="en-US" sz="500" baseline="30000">
                <a:solidFill>
                  <a:prstClr val="black"/>
                </a:solidFill>
                <a:latin typeface="Arial" panose="020B0604020202020204" pitchFamily="34" charset="0"/>
                <a:cs typeface="Arial" panose="020B0604020202020204" pitchFamily="34" charset="0"/>
              </a:rPr>
              <a:t>§</a:t>
            </a:r>
            <a:r>
              <a:rPr lang="en-US" sz="500">
                <a:solidFill>
                  <a:prstClr val="black"/>
                </a:solidFill>
                <a:latin typeface="Arial" panose="020B0604020202020204" pitchFamily="34" charset="0"/>
                <a:cs typeface="Arial" panose="020B0604020202020204" pitchFamily="34" charset="0"/>
              </a:rPr>
              <a:t>paclitaxel (80 mg/m</a:t>
            </a:r>
            <a:r>
              <a:rPr lang="en-US" sz="500" baseline="30000">
                <a:solidFill>
                  <a:prstClr val="black"/>
                </a:solidFill>
                <a:latin typeface="Arial" panose="020B0604020202020204" pitchFamily="34" charset="0"/>
                <a:cs typeface="Arial" panose="020B0604020202020204" pitchFamily="34" charset="0"/>
              </a:rPr>
              <a:t>2</a:t>
            </a:r>
            <a:r>
              <a:rPr lang="en-US" sz="500">
                <a:solidFill>
                  <a:prstClr val="black"/>
                </a:solidFill>
                <a:latin typeface="Arial" panose="020B0604020202020204" pitchFamily="34" charset="0"/>
                <a:cs typeface="Arial" panose="020B0604020202020204" pitchFamily="34" charset="0"/>
              </a:rPr>
              <a:t> QW) + trastuzumab (8 mg/kg loading dose followed by 6 mg/kg Q3W) + pertuzumab (840 mg loading dose followed by 420 mg Q3W); </a:t>
            </a:r>
            <a:r>
              <a:rPr lang="en-US" sz="500" baseline="30000">
                <a:solidFill>
                  <a:prstClr val="black"/>
                </a:solidFill>
                <a:latin typeface="Arial" panose="020B0604020202020204" pitchFamily="34" charset="0"/>
                <a:cs typeface="Arial" panose="020B0604020202020204" pitchFamily="34" charset="0"/>
              </a:rPr>
              <a:t>¶</a:t>
            </a:r>
            <a:r>
              <a:rPr lang="en-US" sz="500">
                <a:solidFill>
                  <a:prstClr val="black"/>
                </a:solidFill>
                <a:latin typeface="Arial" panose="020B0604020202020204" pitchFamily="34" charset="0"/>
                <a:cs typeface="Arial" panose="020B0604020202020204" pitchFamily="34" charset="0"/>
              </a:rPr>
              <a:t>the recommended window for surgery was 3–6 weeks following administration of the last dose of neoadjuvant study treatment; </a:t>
            </a:r>
            <a:r>
              <a:rPr lang="en-US" altLang="ja-JP" sz="500" b="1" baseline="30000">
                <a:solidFill>
                  <a:prstClr val="black"/>
                </a:solidFill>
                <a:latin typeface="Arial" panose="020B0604020202020204" pitchFamily="34" charset="0"/>
                <a:ea typeface="Meiryo UI" pitchFamily="50" charset="-128"/>
                <a:cs typeface="Arial" panose="020B0604020202020204" pitchFamily="34" charset="0"/>
                <a:sym typeface="Arial"/>
              </a:rPr>
              <a:t>║</a:t>
            </a:r>
            <a:r>
              <a:rPr lang="en-US" sz="500">
                <a:solidFill>
                  <a:prstClr val="black"/>
                </a:solidFill>
                <a:latin typeface="Arial" panose="020B0604020202020204" pitchFamily="34" charset="0"/>
                <a:cs typeface="Arial" panose="020B0604020202020204" pitchFamily="34" charset="0"/>
              </a:rPr>
              <a:t>administered as part of the patient’s SOC at the investigator’s discretion. cT, clinical tumor stage; ER, estrogen receptor; IHC, immunohistochemistry; ILD, interstitial lung disease; ISH+, in situ hybridization–positive; N, nodal stage; PR, progesterone receptor; QXW, every X weeks; T-DM1, trastuzumab emtansine; ypT0/is ypN0, absence of invasive cancer in the breast and axillary nodes; ypT0 ypN0, absence of invasive and in-situ cancer in the breast and axillary nodes</a:t>
            </a:r>
          </a:p>
        </p:txBody>
      </p:sp>
      <p:sp>
        <p:nvSpPr>
          <p:cNvPr id="8" name="Text Placeholder 1">
            <a:extLst>
              <a:ext uri="{FF2B5EF4-FFF2-40B4-BE49-F238E27FC236}">
                <a16:creationId xmlns:a16="http://schemas.microsoft.com/office/drawing/2014/main" id="{14D2C8B5-55AC-EF4A-8597-BBEEE60A1E27}"/>
              </a:ext>
            </a:extLst>
          </p:cNvPr>
          <p:cNvSpPr>
            <a:spLocks noGrp="1"/>
          </p:cNvSpPr>
          <p:nvPr>
            <p:ph type="body" sz="quarter" idx="10"/>
          </p:nvPr>
        </p:nvSpPr>
        <p:spPr>
          <a:xfrm>
            <a:off x="431800" y="116159"/>
            <a:ext cx="6159500" cy="502444"/>
          </a:xfrm>
        </p:spPr>
        <p:txBody>
          <a:bodyPr/>
          <a:lstStyle/>
          <a:p>
            <a:r>
              <a:rPr lang="en-US" sz="2400">
                <a:solidFill>
                  <a:schemeClr val="tx2"/>
                </a:solidFill>
              </a:rPr>
              <a:t>DESTINY-Breast11 study design </a:t>
            </a:r>
          </a:p>
        </p:txBody>
      </p:sp>
      <p:sp>
        <p:nvSpPr>
          <p:cNvPr id="9" name="Text Placeholder 2">
            <a:extLst>
              <a:ext uri="{FF2B5EF4-FFF2-40B4-BE49-F238E27FC236}">
                <a16:creationId xmlns:a16="http://schemas.microsoft.com/office/drawing/2014/main" id="{FE4F1D57-6FA4-F39C-A0E8-6D25554A6830}"/>
              </a:ext>
            </a:extLst>
          </p:cNvPr>
          <p:cNvSpPr>
            <a:spLocks noGrp="1"/>
          </p:cNvSpPr>
          <p:nvPr>
            <p:ph type="body" sz="quarter" idx="11"/>
          </p:nvPr>
        </p:nvSpPr>
        <p:spPr>
          <a:xfrm>
            <a:off x="431800" y="512058"/>
            <a:ext cx="8270413" cy="336550"/>
          </a:xfrm>
        </p:spPr>
        <p:txBody>
          <a:bodyPr/>
          <a:lstStyle/>
          <a:p>
            <a:r>
              <a:rPr lang="en-US" sz="1800">
                <a:solidFill>
                  <a:schemeClr val="tx1"/>
                </a:solidFill>
              </a:rPr>
              <a:t>A randomized, global, multicenter, open-label, Phase 3 study (NCT05113251)</a:t>
            </a:r>
            <a:endParaRPr lang="en-US" sz="1800" baseline="30000">
              <a:solidFill>
                <a:schemeClr val="tx1"/>
              </a:solidFill>
            </a:endParaRPr>
          </a:p>
        </p:txBody>
      </p:sp>
      <p:sp>
        <p:nvSpPr>
          <p:cNvPr id="12" name="Rectangle 11">
            <a:extLst>
              <a:ext uri="{FF2B5EF4-FFF2-40B4-BE49-F238E27FC236}">
                <a16:creationId xmlns:a16="http://schemas.microsoft.com/office/drawing/2014/main" id="{05C6922F-A518-67EE-31B7-B5FC4EF9E6EF}"/>
              </a:ext>
            </a:extLst>
          </p:cNvPr>
          <p:cNvSpPr/>
          <p:nvPr/>
        </p:nvSpPr>
        <p:spPr>
          <a:xfrm>
            <a:off x="2949341" y="2655853"/>
            <a:ext cx="2070000" cy="408600"/>
          </a:xfrm>
          <a:prstGeom prst="rect">
            <a:avLst/>
          </a:prstGeom>
          <a:solidFill>
            <a:schemeClr val="accent3">
              <a:lumMod val="20000"/>
              <a:lumOff val="80000"/>
            </a:schemeClr>
          </a:solidFill>
          <a:ln w="9525" cap="flat" cmpd="sng" algn="ctr">
            <a:no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endParaRPr lang="en-US" altLang="ja-JP" sz="1000">
              <a:solidFill>
                <a:prstClr val="black"/>
              </a:solidFill>
              <a:latin typeface="Arial" panose="020B0604020202020204" pitchFamily="34" charset="0"/>
              <a:ea typeface="Meiryo UI" pitchFamily="50"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912FD911-3018-4069-8E99-4CBCEE5D4CAF}"/>
              </a:ext>
            </a:extLst>
          </p:cNvPr>
          <p:cNvSpPr txBox="1"/>
          <p:nvPr/>
        </p:nvSpPr>
        <p:spPr>
          <a:xfrm>
            <a:off x="2490361" y="2659897"/>
            <a:ext cx="486000" cy="400110"/>
          </a:xfrm>
          <a:prstGeom prst="rect">
            <a:avLst/>
          </a:prstGeom>
          <a:noFill/>
          <a:ln w="12700">
            <a:noFill/>
          </a:ln>
        </p:spPr>
        <p:txBody>
          <a:bodyPr wrap="square" rtlCol="0">
            <a:spAutoFit/>
          </a:bodyPr>
          <a:lstStyle/>
          <a:p>
            <a:pPr>
              <a:defRPr/>
            </a:pPr>
            <a:r>
              <a:rPr lang="en-US" sz="1000" b="1" kern="0">
                <a:solidFill>
                  <a:prstClr val="black"/>
                </a:solidFill>
                <a:latin typeface="Arial" panose="020B0604020202020204" pitchFamily="34" charset="0"/>
                <a:cs typeface="Arial" panose="020B0604020202020204" pitchFamily="34" charset="0"/>
              </a:rPr>
              <a:t>n=286</a:t>
            </a:r>
            <a:endParaRPr lang="en-US" sz="1000" b="1" kern="0" baseline="30000">
              <a:solidFill>
                <a:prstClr val="black"/>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4AD32B33-FEC4-FE05-FFF4-FDB176079017}"/>
              </a:ext>
            </a:extLst>
          </p:cNvPr>
          <p:cNvSpPr/>
          <p:nvPr/>
        </p:nvSpPr>
        <p:spPr>
          <a:xfrm>
            <a:off x="1898966" y="1926529"/>
            <a:ext cx="582297" cy="581195"/>
          </a:xfrm>
          <a:prstGeom prst="ellipse">
            <a:avLst/>
          </a:prstGeom>
          <a:solidFill>
            <a:schemeClr val="tx1"/>
          </a:solidFill>
          <a:ln w="25400" cap="flat" cmpd="sng" algn="ctr">
            <a:noFill/>
            <a:prstDash val="solid"/>
          </a:ln>
          <a:effectLst/>
        </p:spPr>
        <p:txBody>
          <a:bodyPr wrap="none" lIns="0" tIns="90000" rIns="0" bIns="0"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457183" fontAlgn="base">
              <a:spcBef>
                <a:spcPct val="0"/>
              </a:spcBef>
              <a:spcAft>
                <a:spcPct val="0"/>
              </a:spcAft>
              <a:defRPr/>
            </a:pPr>
            <a:r>
              <a:rPr lang="en-US" sz="700" b="1">
                <a:solidFill>
                  <a:srgbClr val="FFFFFF"/>
                </a:solidFill>
                <a:latin typeface="Arial" panose="020B0604020202020204" pitchFamily="34" charset="0"/>
                <a:cs typeface="Arial" panose="020B0604020202020204" pitchFamily="34" charset="0"/>
                <a:sym typeface="Arial"/>
              </a:rPr>
              <a:t>Randomized</a:t>
            </a:r>
            <a:endParaRPr lang="en-US" sz="450" b="1">
              <a:solidFill>
                <a:srgbClr val="FFFFFF"/>
              </a:solidFill>
              <a:latin typeface="Arial" panose="020B0604020202020204" pitchFamily="34" charset="0"/>
              <a:cs typeface="Arial" panose="020B0604020202020204" pitchFamily="34" charset="0"/>
              <a:sym typeface="Arial"/>
            </a:endParaRPr>
          </a:p>
          <a:p>
            <a:pPr algn="ctr" defTabSz="457183" fontAlgn="base">
              <a:spcBef>
                <a:spcPct val="0"/>
              </a:spcBef>
              <a:spcAft>
                <a:spcPct val="0"/>
              </a:spcAft>
              <a:defRPr/>
            </a:pPr>
            <a:r>
              <a:rPr lang="en-US" sz="900" b="1">
                <a:solidFill>
                  <a:srgbClr val="FFFFFF"/>
                </a:solidFill>
                <a:latin typeface="Arial" panose="020B0604020202020204" pitchFamily="34" charset="0"/>
                <a:cs typeface="Arial" panose="020B0604020202020204" pitchFamily="34" charset="0"/>
              </a:rPr>
              <a:t>1</a:t>
            </a:r>
            <a:r>
              <a:rPr lang="en-US" sz="900" b="1">
                <a:solidFill>
                  <a:srgbClr val="FFFFFF"/>
                </a:solidFill>
                <a:latin typeface="Arial" panose="020B0604020202020204" pitchFamily="34" charset="0"/>
                <a:cs typeface="Arial" panose="020B0604020202020204" pitchFamily="34" charset="0"/>
                <a:sym typeface="Arial"/>
              </a:rPr>
              <a:t>:1:1</a:t>
            </a:r>
          </a:p>
        </p:txBody>
      </p:sp>
      <p:cxnSp>
        <p:nvCxnSpPr>
          <p:cNvPr id="19" name="Straight Connector 18">
            <a:extLst>
              <a:ext uri="{FF2B5EF4-FFF2-40B4-BE49-F238E27FC236}">
                <a16:creationId xmlns:a16="http://schemas.microsoft.com/office/drawing/2014/main" id="{BF074399-95E3-874E-3AA1-A88DD0B50981}"/>
              </a:ext>
            </a:extLst>
          </p:cNvPr>
          <p:cNvCxnSpPr>
            <a:cxnSpLocks/>
            <a:stCxn id="21" idx="3"/>
            <a:endCxn id="18" idx="2"/>
          </p:cNvCxnSpPr>
          <p:nvPr/>
        </p:nvCxnSpPr>
        <p:spPr>
          <a:xfrm flipV="1">
            <a:off x="1741714" y="2217127"/>
            <a:ext cx="157252" cy="0"/>
          </a:xfrm>
          <a:prstGeom prst="line">
            <a:avLst/>
          </a:prstGeom>
          <a:noFill/>
          <a:ln w="19050" cap="flat" cmpd="sng" algn="ctr">
            <a:solidFill>
              <a:schemeClr val="tx1"/>
            </a:solidFill>
            <a:prstDash val="solid"/>
            <a:tailEnd type="triangle" w="lg" len="lg"/>
          </a:ln>
          <a:effectLst/>
        </p:spPr>
      </p:cxnSp>
      <p:sp>
        <p:nvSpPr>
          <p:cNvPr id="21" name="Subtitle 2">
            <a:extLst>
              <a:ext uri="{FF2B5EF4-FFF2-40B4-BE49-F238E27FC236}">
                <a16:creationId xmlns:a16="http://schemas.microsoft.com/office/drawing/2014/main" id="{DAA982CD-9A75-D5E2-5432-01FB0E27D9D5}"/>
              </a:ext>
            </a:extLst>
          </p:cNvPr>
          <p:cNvSpPr txBox="1">
            <a:spLocks/>
          </p:cNvSpPr>
          <p:nvPr/>
        </p:nvSpPr>
        <p:spPr>
          <a:xfrm>
            <a:off x="467519" y="1475014"/>
            <a:ext cx="1274196" cy="1488553"/>
          </a:xfrm>
          <a:prstGeom prst="rect">
            <a:avLst/>
          </a:prstGeom>
          <a:noFill/>
          <a:ln w="19050">
            <a:solidFill>
              <a:schemeClr val="tx1"/>
            </a:solidFill>
          </a:ln>
        </p:spPr>
        <p:txBody>
          <a:bodyPr wrap="square" lIns="36000" tIns="36000" rIns="36000" bIns="36000" anchor="t" anchorCtr="0">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083422">
              <a:spcAft>
                <a:spcPts val="300"/>
              </a:spcAft>
              <a:buClr>
                <a:srgbClr val="113468"/>
              </a:buClr>
              <a:defRPr/>
            </a:pPr>
            <a:r>
              <a:rPr lang="en-US" sz="1000" b="1">
                <a:solidFill>
                  <a:prstClr val="black"/>
                </a:solidFill>
                <a:latin typeface="Arial" panose="020B0604020202020204" pitchFamily="34" charset="0"/>
                <a:cs typeface="Arial" panose="020B0604020202020204" pitchFamily="34" charset="0"/>
                <a:sym typeface="Arial"/>
              </a:rPr>
              <a:t>Patient population</a:t>
            </a:r>
          </a:p>
          <a:p>
            <a:pPr marL="108000" indent="-108000" defTabSz="1083422">
              <a:spcAft>
                <a:spcPts val="300"/>
              </a:spcAft>
              <a:buClr>
                <a:srgbClr val="125AA2"/>
              </a:buClr>
              <a:buFont typeface="Arial" panose="020B0604020202020204" pitchFamily="34" charset="0"/>
              <a:buChar char="•"/>
              <a:defRPr/>
            </a:pPr>
            <a:r>
              <a:rPr lang="en-US" sz="900" kern="0">
                <a:solidFill>
                  <a:prstClr val="black"/>
                </a:solidFill>
                <a:latin typeface="Arial" panose="020B0604020202020204" pitchFamily="34" charset="0"/>
                <a:cs typeface="Arial" panose="020B0604020202020204" pitchFamily="34" charset="0"/>
              </a:rPr>
              <a:t>Previously untreated HER2+ eBC</a:t>
            </a:r>
          </a:p>
          <a:p>
            <a:pPr marL="108000" indent="-108000" defTabSz="1083422">
              <a:spcAft>
                <a:spcPts val="300"/>
              </a:spcAft>
              <a:buClr>
                <a:srgbClr val="125AA2"/>
              </a:buClr>
              <a:buFont typeface="Arial" panose="020B0604020202020204" pitchFamily="34" charset="0"/>
              <a:buChar char="•"/>
              <a:defRPr/>
            </a:pPr>
            <a:r>
              <a:rPr lang="en-US" sz="900" kern="0">
                <a:solidFill>
                  <a:prstClr val="black"/>
                </a:solidFill>
                <a:latin typeface="Arial" panose="020B0604020202020204" pitchFamily="34" charset="0"/>
                <a:cs typeface="Arial" panose="020B0604020202020204" pitchFamily="34" charset="0"/>
              </a:rPr>
              <a:t>HR-positive or </a:t>
            </a:r>
            <a:br>
              <a:rPr lang="en-US" sz="900" kern="0">
                <a:solidFill>
                  <a:prstClr val="black"/>
                </a:solidFill>
                <a:latin typeface="Arial" panose="020B0604020202020204" pitchFamily="34" charset="0"/>
                <a:cs typeface="Arial" panose="020B0604020202020204" pitchFamily="34" charset="0"/>
              </a:rPr>
            </a:br>
            <a:r>
              <a:rPr lang="en-US" sz="900" kern="0">
                <a:solidFill>
                  <a:prstClr val="black"/>
                </a:solidFill>
                <a:latin typeface="Arial" panose="020B0604020202020204" pitchFamily="34" charset="0"/>
                <a:cs typeface="Arial" panose="020B0604020202020204" pitchFamily="34" charset="0"/>
              </a:rPr>
              <a:t>HR-negative</a:t>
            </a:r>
          </a:p>
          <a:p>
            <a:pPr marL="108000" indent="-108000" defTabSz="1083422">
              <a:spcAft>
                <a:spcPts val="150"/>
              </a:spcAft>
              <a:buClr>
                <a:srgbClr val="125AA2"/>
              </a:buClr>
              <a:buFont typeface="Arial" panose="020B0604020202020204" pitchFamily="34" charset="0"/>
              <a:buChar char="•"/>
              <a:defRPr/>
            </a:pPr>
            <a:r>
              <a:rPr lang="en-US" sz="900" kern="0">
                <a:solidFill>
                  <a:prstClr val="black"/>
                </a:solidFill>
                <a:latin typeface="Arial" panose="020B0604020202020204" pitchFamily="34" charset="0"/>
                <a:cs typeface="Arial" panose="020B0604020202020204" pitchFamily="34" charset="0"/>
              </a:rPr>
              <a:t>High-risk defined as:</a:t>
            </a:r>
          </a:p>
          <a:p>
            <a:pPr marL="216000" lvl="1" indent="-108000" defTabSz="1083422">
              <a:spcAft>
                <a:spcPts val="150"/>
              </a:spcAft>
              <a:buClr>
                <a:srgbClr val="125AA2"/>
              </a:buClr>
              <a:buFont typeface="Arial Narrow" panose="020B0606020202030204" pitchFamily="34" charset="0"/>
              <a:buChar char="–"/>
              <a:defRPr/>
            </a:pPr>
            <a:r>
              <a:rPr lang="en-US" sz="900" kern="0">
                <a:solidFill>
                  <a:prstClr val="black"/>
                </a:solidFill>
                <a:latin typeface="Arial" panose="020B0604020202020204" pitchFamily="34" charset="0"/>
                <a:cs typeface="Arial" panose="020B0604020202020204" pitchFamily="34" charset="0"/>
              </a:rPr>
              <a:t>≥cT3 and N0−3 or </a:t>
            </a:r>
            <a:br>
              <a:rPr lang="en-US" sz="900" kern="0">
                <a:solidFill>
                  <a:prstClr val="black"/>
                </a:solidFill>
                <a:latin typeface="Arial" panose="020B0604020202020204" pitchFamily="34" charset="0"/>
                <a:cs typeface="Arial" panose="020B0604020202020204" pitchFamily="34" charset="0"/>
              </a:rPr>
            </a:br>
            <a:r>
              <a:rPr lang="en-US" sz="900" kern="0">
                <a:solidFill>
                  <a:prstClr val="black"/>
                </a:solidFill>
                <a:latin typeface="Arial" panose="020B0604020202020204" pitchFamily="34" charset="0"/>
                <a:cs typeface="Arial" panose="020B0604020202020204" pitchFamily="34" charset="0"/>
              </a:rPr>
              <a:t>cT0–4 and N1−3</a:t>
            </a:r>
          </a:p>
          <a:p>
            <a:pPr marL="216000" lvl="1" indent="-108000" defTabSz="1083422">
              <a:spcAft>
                <a:spcPts val="150"/>
              </a:spcAft>
              <a:buClr>
                <a:srgbClr val="125AA2"/>
              </a:buClr>
              <a:buFont typeface="Arial Narrow" panose="020B0606020202030204" pitchFamily="34" charset="0"/>
              <a:buChar char="–"/>
              <a:defRPr/>
            </a:pPr>
            <a:r>
              <a:rPr lang="en-US" sz="900" kern="0">
                <a:solidFill>
                  <a:prstClr val="black"/>
                </a:solidFill>
                <a:latin typeface="Arial" panose="020B0604020202020204" pitchFamily="34" charset="0"/>
                <a:cs typeface="Arial" panose="020B0604020202020204" pitchFamily="34" charset="0"/>
              </a:rPr>
              <a:t>Inflammatory BC</a:t>
            </a:r>
          </a:p>
        </p:txBody>
      </p:sp>
      <p:sp>
        <p:nvSpPr>
          <p:cNvPr id="24" name="Subtitle 2">
            <a:extLst>
              <a:ext uri="{FF2B5EF4-FFF2-40B4-BE49-F238E27FC236}">
                <a16:creationId xmlns:a16="http://schemas.microsoft.com/office/drawing/2014/main" id="{01085D7E-E6FA-BD77-3871-F856047CEAE4}"/>
              </a:ext>
            </a:extLst>
          </p:cNvPr>
          <p:cNvSpPr txBox="1">
            <a:spLocks/>
          </p:cNvSpPr>
          <p:nvPr/>
        </p:nvSpPr>
        <p:spPr>
          <a:xfrm>
            <a:off x="6971313" y="1338326"/>
            <a:ext cx="1733629" cy="2624075"/>
          </a:xfrm>
          <a:prstGeom prst="rect">
            <a:avLst/>
          </a:prstGeom>
          <a:noFill/>
          <a:ln w="19050">
            <a:noFill/>
          </a:ln>
        </p:spPr>
        <p:txBody>
          <a:bodyPr wrap="square" lIns="36000" tIns="36000" rIns="18000" bIns="3600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083422">
              <a:spcBef>
                <a:spcPts val="0"/>
              </a:spcBef>
              <a:spcAft>
                <a:spcPts val="100"/>
              </a:spcAft>
              <a:defRPr/>
            </a:pPr>
            <a:r>
              <a:rPr lang="en-US" sz="1000" b="1" kern="0">
                <a:solidFill>
                  <a:prstClr val="black"/>
                </a:solidFill>
              </a:rPr>
              <a:t>Primary endpoint</a:t>
            </a:r>
          </a:p>
          <a:p>
            <a:pPr marL="108000" indent="-108000" algn="l" defTabSz="1083422">
              <a:spcBef>
                <a:spcPts val="0"/>
              </a:spcBef>
              <a:spcAft>
                <a:spcPts val="300"/>
              </a:spcAft>
              <a:buClr>
                <a:srgbClr val="125AA2"/>
              </a:buClr>
              <a:buFont typeface="Arial" panose="020B0604020202020204" pitchFamily="34" charset="0"/>
              <a:buChar char="•"/>
              <a:defRPr/>
            </a:pPr>
            <a:r>
              <a:rPr lang="en-US" sz="900" kern="0">
                <a:solidFill>
                  <a:prstClr val="black"/>
                </a:solidFill>
              </a:rPr>
              <a:t>pCR (ypT0/is ypN0) by blinded central review</a:t>
            </a:r>
            <a:endParaRPr lang="en-US" sz="900" b="1" kern="0">
              <a:solidFill>
                <a:prstClr val="black"/>
              </a:solidFill>
            </a:endParaRPr>
          </a:p>
          <a:p>
            <a:pPr marL="0" indent="0" algn="l" defTabSz="1083422">
              <a:spcBef>
                <a:spcPts val="0"/>
              </a:spcBef>
              <a:spcAft>
                <a:spcPts val="100"/>
              </a:spcAft>
              <a:buClr>
                <a:srgbClr val="125AA2"/>
              </a:buClr>
              <a:defRPr/>
            </a:pPr>
            <a:r>
              <a:rPr lang="en-US" sz="1000" b="1" kern="0">
                <a:solidFill>
                  <a:prstClr val="black"/>
                </a:solidFill>
              </a:rPr>
              <a:t>Secondary endpoints</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pCR (ypT0 ypN0) by blinded central review</a:t>
            </a:r>
            <a:endParaRPr lang="en-US" sz="900" kern="0">
              <a:solidFill>
                <a:prstClr val="black"/>
              </a:solidFill>
              <a:highlight>
                <a:srgbClr val="00FFFF"/>
              </a:highlight>
            </a:endParaRP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EFS</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Safety</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Pharmacokinetics and immunogenicity</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Invasive disease-free survival</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Overall survival</a:t>
            </a:r>
          </a:p>
          <a:p>
            <a:pPr marL="108000" indent="-108000" algn="l" defTabSz="1083422">
              <a:spcBef>
                <a:spcPts val="0"/>
              </a:spcBef>
              <a:spcAft>
                <a:spcPts val="300"/>
              </a:spcAft>
              <a:buClr>
                <a:srgbClr val="125AA2"/>
              </a:buClr>
              <a:buFont typeface="Arial" panose="020B0604020202020204" pitchFamily="34" charset="0"/>
              <a:buChar char="•"/>
              <a:defRPr/>
            </a:pPr>
            <a:r>
              <a:rPr lang="en-US" sz="900" kern="0">
                <a:solidFill>
                  <a:prstClr val="black"/>
                </a:solidFill>
              </a:rPr>
              <a:t>Health-related quality of life</a:t>
            </a:r>
            <a:endParaRPr lang="en-US" sz="900" b="1" kern="0">
              <a:solidFill>
                <a:prstClr val="black"/>
              </a:solidFill>
            </a:endParaRPr>
          </a:p>
          <a:p>
            <a:pPr marL="0" indent="0" algn="l" defTabSz="1083422">
              <a:spcBef>
                <a:spcPts val="0"/>
              </a:spcBef>
              <a:spcAft>
                <a:spcPts val="100"/>
              </a:spcAft>
              <a:buClr>
                <a:srgbClr val="125AA2"/>
              </a:buClr>
              <a:defRPr/>
            </a:pPr>
            <a:r>
              <a:rPr lang="en-US" sz="1000" b="1" kern="0">
                <a:solidFill>
                  <a:prstClr val="black"/>
                </a:solidFill>
              </a:rPr>
              <a:t>Additional outcome measures</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rPr>
              <a:t>Residual cancer burden (RCB)</a:t>
            </a:r>
          </a:p>
        </p:txBody>
      </p:sp>
      <p:sp>
        <p:nvSpPr>
          <p:cNvPr id="25" name="TextBox 24">
            <a:extLst>
              <a:ext uri="{FF2B5EF4-FFF2-40B4-BE49-F238E27FC236}">
                <a16:creationId xmlns:a16="http://schemas.microsoft.com/office/drawing/2014/main" id="{63650B97-4AE8-88F7-37BF-71CC9CCF1C83}"/>
              </a:ext>
            </a:extLst>
          </p:cNvPr>
          <p:cNvSpPr txBox="1"/>
          <p:nvPr/>
        </p:nvSpPr>
        <p:spPr>
          <a:xfrm>
            <a:off x="6971313" y="989655"/>
            <a:ext cx="1705170" cy="400110"/>
          </a:xfrm>
          <a:prstGeom prst="rect">
            <a:avLst/>
          </a:prstGeom>
          <a:solidFill>
            <a:schemeClr val="accent1">
              <a:lumMod val="75000"/>
            </a:schemeClr>
          </a:solidFill>
          <a:ln>
            <a:noFill/>
          </a:ln>
        </p:spPr>
        <p:txBody>
          <a:bodyPr wrap="square" rtlCol="0">
            <a:spAutoFit/>
          </a:bodyPr>
          <a:lstStyle/>
          <a:p>
            <a:pPr algn="ctr">
              <a:defRPr/>
            </a:pPr>
            <a:r>
              <a:rPr lang="en-US" sz="1000" b="1" kern="0">
                <a:solidFill>
                  <a:prstClr val="white"/>
                </a:solidFill>
                <a:latin typeface="Arial" panose="020B0604020202020204" pitchFamily="34" charset="0"/>
                <a:cs typeface="Arial" panose="020B0604020202020204" pitchFamily="34" charset="0"/>
                <a:sym typeface="Arial" panose="020B0604020202020204" pitchFamily="34" charset="0"/>
              </a:rPr>
              <a:t>Data cutoff: </a:t>
            </a:r>
            <a:br>
              <a:rPr lang="en-US" sz="1000" b="1" kern="0">
                <a:solidFill>
                  <a:prstClr val="white"/>
                </a:solidFill>
                <a:latin typeface="Arial" panose="020B0604020202020204" pitchFamily="34" charset="0"/>
                <a:cs typeface="Arial" panose="020B0604020202020204" pitchFamily="34" charset="0"/>
                <a:sym typeface="Arial" panose="020B0604020202020204" pitchFamily="34" charset="0"/>
              </a:rPr>
            </a:br>
            <a:r>
              <a:rPr lang="en-US" sz="1000" b="1" kern="0">
                <a:solidFill>
                  <a:prstClr val="white"/>
                </a:solidFill>
                <a:latin typeface="Arial" panose="020B0604020202020204" pitchFamily="34" charset="0"/>
                <a:cs typeface="Arial" panose="020B0604020202020204" pitchFamily="34" charset="0"/>
                <a:sym typeface="Arial" panose="020B0604020202020204" pitchFamily="34" charset="0"/>
              </a:rPr>
              <a:t>March 12, 2025</a:t>
            </a:r>
          </a:p>
        </p:txBody>
      </p:sp>
      <p:sp>
        <p:nvSpPr>
          <p:cNvPr id="2" name="TextBox 1">
            <a:extLst>
              <a:ext uri="{FF2B5EF4-FFF2-40B4-BE49-F238E27FC236}">
                <a16:creationId xmlns:a16="http://schemas.microsoft.com/office/drawing/2014/main" id="{D72C4B34-A575-6A8B-0CD3-B75CD40F2CB2}"/>
              </a:ext>
            </a:extLst>
          </p:cNvPr>
          <p:cNvSpPr txBox="1"/>
          <p:nvPr/>
        </p:nvSpPr>
        <p:spPr>
          <a:xfrm>
            <a:off x="2490361" y="1384543"/>
            <a:ext cx="486000" cy="400110"/>
          </a:xfrm>
          <a:prstGeom prst="rect">
            <a:avLst/>
          </a:prstGeom>
          <a:noFill/>
          <a:ln w="12700">
            <a:noFill/>
          </a:ln>
        </p:spPr>
        <p:txBody>
          <a:bodyPr wrap="square" rtlCol="0">
            <a:spAutoFit/>
          </a:bodyPr>
          <a:lstStyle/>
          <a:p>
            <a:pPr>
              <a:defRPr/>
            </a:pPr>
            <a:r>
              <a:rPr lang="en-US" sz="1000" b="1" kern="0">
                <a:solidFill>
                  <a:prstClr val="black"/>
                </a:solidFill>
                <a:latin typeface="Arial" panose="020B0604020202020204" pitchFamily="34" charset="0"/>
                <a:cs typeface="Arial" panose="020B0604020202020204" pitchFamily="34" charset="0"/>
              </a:rPr>
              <a:t>n=321</a:t>
            </a:r>
            <a:endParaRPr lang="en-US" sz="1000" b="1" kern="0" baseline="3000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D8D9BF-1DF9-552B-EF64-0B2DCC66891A}"/>
              </a:ext>
            </a:extLst>
          </p:cNvPr>
          <p:cNvSpPr txBox="1"/>
          <p:nvPr/>
        </p:nvSpPr>
        <p:spPr>
          <a:xfrm>
            <a:off x="2490361" y="2002087"/>
            <a:ext cx="486000" cy="400110"/>
          </a:xfrm>
          <a:prstGeom prst="rect">
            <a:avLst/>
          </a:prstGeom>
          <a:noFill/>
          <a:ln w="12700">
            <a:noFill/>
          </a:ln>
        </p:spPr>
        <p:txBody>
          <a:bodyPr wrap="square" rtlCol="0">
            <a:spAutoFit/>
          </a:bodyPr>
          <a:lstStyle/>
          <a:p>
            <a:pPr>
              <a:defRPr/>
            </a:pPr>
            <a:r>
              <a:rPr lang="en-US" sz="1000" b="1" kern="0">
                <a:solidFill>
                  <a:prstClr val="black"/>
                </a:solidFill>
                <a:latin typeface="Arial" panose="020B0604020202020204" pitchFamily="34" charset="0"/>
                <a:cs typeface="Arial" panose="020B0604020202020204" pitchFamily="34" charset="0"/>
              </a:rPr>
              <a:t>n=320</a:t>
            </a:r>
            <a:endParaRPr lang="en-US" sz="1000" b="1" kern="0" baseline="30000">
              <a:solidFill>
                <a:prstClr val="black"/>
              </a:solidFill>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01C247A6-EC0D-454C-EBB2-99B49ED7F256}"/>
              </a:ext>
            </a:extLst>
          </p:cNvPr>
          <p:cNvSpPr txBox="1">
            <a:spLocks/>
          </p:cNvSpPr>
          <p:nvPr/>
        </p:nvSpPr>
        <p:spPr>
          <a:xfrm>
            <a:off x="442826" y="3178486"/>
            <a:ext cx="1733629" cy="726150"/>
          </a:xfrm>
          <a:prstGeom prst="rect">
            <a:avLst/>
          </a:prstGeom>
          <a:noFill/>
          <a:ln w="28575">
            <a:noFill/>
          </a:ln>
        </p:spPr>
        <p:txBody>
          <a:bodyPr wrap="square" lIns="36000" rIns="3600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812587">
              <a:spcBef>
                <a:spcPts val="0"/>
              </a:spcBef>
              <a:spcAft>
                <a:spcPts val="100"/>
              </a:spcAft>
              <a:defRPr/>
            </a:pPr>
            <a:r>
              <a:rPr lang="en-US" sz="1000" b="1" kern="0">
                <a:solidFill>
                  <a:prstClr val="black"/>
                </a:solidFill>
              </a:rPr>
              <a:t>Stratification factors</a:t>
            </a:r>
            <a:endParaRPr lang="en-US" sz="1000" b="1" kern="0" baseline="30000">
              <a:solidFill>
                <a:prstClr val="black"/>
              </a:solidFill>
            </a:endParaRP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ea typeface="+mn-ea"/>
              </a:rPr>
              <a:t>HR status: ER and/or </a:t>
            </a:r>
            <a:br>
              <a:rPr lang="en-US" sz="900" kern="0">
                <a:solidFill>
                  <a:prstClr val="black"/>
                </a:solidFill>
                <a:ea typeface="+mn-ea"/>
              </a:rPr>
            </a:br>
            <a:r>
              <a:rPr lang="en-US" sz="900" kern="0">
                <a:solidFill>
                  <a:prstClr val="black"/>
                </a:solidFill>
                <a:ea typeface="+mn-ea"/>
              </a:rPr>
              <a:t>PR-positive or negative</a:t>
            </a:r>
          </a:p>
          <a:p>
            <a:pPr marL="108000" indent="-108000" algn="l" defTabSz="1083422">
              <a:spcBef>
                <a:spcPts val="0"/>
              </a:spcBef>
              <a:spcAft>
                <a:spcPts val="100"/>
              </a:spcAft>
              <a:buClr>
                <a:srgbClr val="125AA2"/>
              </a:buClr>
              <a:buFont typeface="Arial" panose="020B0604020202020204" pitchFamily="34" charset="0"/>
              <a:buChar char="•"/>
              <a:defRPr/>
            </a:pPr>
            <a:r>
              <a:rPr lang="en-US" sz="900" kern="0">
                <a:solidFill>
                  <a:prstClr val="black"/>
                </a:solidFill>
                <a:ea typeface="+mn-ea"/>
              </a:rPr>
              <a:t>HER2 status: (IHC 3+ or </a:t>
            </a:r>
            <a:br>
              <a:rPr lang="en-US" sz="900" kern="0">
                <a:solidFill>
                  <a:prstClr val="black"/>
                </a:solidFill>
                <a:ea typeface="+mn-ea"/>
              </a:rPr>
            </a:br>
            <a:r>
              <a:rPr lang="en-US" sz="900" kern="0">
                <a:solidFill>
                  <a:prstClr val="black"/>
                </a:solidFill>
                <a:ea typeface="+mn-ea"/>
              </a:rPr>
              <a:t>ISH+ in the absence of </a:t>
            </a:r>
            <a:br>
              <a:rPr lang="en-US" sz="900" kern="0">
                <a:solidFill>
                  <a:prstClr val="black"/>
                </a:solidFill>
                <a:ea typeface="+mn-ea"/>
              </a:rPr>
            </a:br>
            <a:r>
              <a:rPr lang="en-US" sz="900" kern="0">
                <a:solidFill>
                  <a:prstClr val="black"/>
                </a:solidFill>
                <a:ea typeface="+mn-ea"/>
              </a:rPr>
              <a:t>IHC 3+ status)</a:t>
            </a:r>
          </a:p>
        </p:txBody>
      </p:sp>
      <p:sp>
        <p:nvSpPr>
          <p:cNvPr id="10" name="Text Placeholder 595">
            <a:extLst>
              <a:ext uri="{FF2B5EF4-FFF2-40B4-BE49-F238E27FC236}">
                <a16:creationId xmlns:a16="http://schemas.microsoft.com/office/drawing/2014/main" id="{4D6BE302-767D-7260-7884-352D50ED4939}"/>
              </a:ext>
            </a:extLst>
          </p:cNvPr>
          <p:cNvSpPr txBox="1">
            <a:spLocks/>
          </p:cNvSpPr>
          <p:nvPr/>
        </p:nvSpPr>
        <p:spPr>
          <a:xfrm>
            <a:off x="714375" y="4731527"/>
            <a:ext cx="2875757" cy="180725"/>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defRPr/>
            </a:pPr>
            <a:r>
              <a:rPr lang="en-US" sz="750">
                <a:latin typeface="Arial" panose="020B0604020202020204" pitchFamily="34" charset="0"/>
                <a:cs typeface="Arial" panose="020B0604020202020204" pitchFamily="34" charset="0"/>
              </a:rPr>
              <a:t>Nadia Harbeck, MD</a:t>
            </a:r>
          </a:p>
        </p:txBody>
      </p:sp>
      <p:sp>
        <p:nvSpPr>
          <p:cNvPr id="37" name="Rectangle 36">
            <a:extLst>
              <a:ext uri="{FF2B5EF4-FFF2-40B4-BE49-F238E27FC236}">
                <a16:creationId xmlns:a16="http://schemas.microsoft.com/office/drawing/2014/main" id="{4468E5E9-3725-95EC-2620-897AD765C59C}"/>
              </a:ext>
            </a:extLst>
          </p:cNvPr>
          <p:cNvSpPr/>
          <p:nvPr/>
        </p:nvSpPr>
        <p:spPr>
          <a:xfrm>
            <a:off x="2949341" y="2013727"/>
            <a:ext cx="2070000" cy="407689"/>
          </a:xfrm>
          <a:prstGeom prst="rect">
            <a:avLst/>
          </a:prstGeom>
          <a:solidFill>
            <a:schemeClr val="accent6"/>
          </a:solidFill>
          <a:ln>
            <a:noFill/>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t>ddAC</a:t>
            </a:r>
            <a:r>
              <a:rPr lang="en-US" altLang="ja-JP" sz="1100" b="1" baseline="30000">
                <a:solidFill>
                  <a:prstClr val="white"/>
                </a:solidFill>
                <a:latin typeface="Arial" panose="020B0604020202020204" pitchFamily="34" charset="0"/>
                <a:ea typeface="Meiryo UI" pitchFamily="50" charset="-128"/>
                <a:cs typeface="Arial" panose="020B0604020202020204" pitchFamily="34" charset="0"/>
                <a:sym typeface="Arial"/>
              </a:rPr>
              <a:t>‡</a:t>
            </a:r>
            <a: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t> → THP</a:t>
            </a:r>
            <a:r>
              <a:rPr lang="en-US" sz="1100" b="1" baseline="30000">
                <a:solidFill>
                  <a:prstClr val="white"/>
                </a:solidFill>
                <a:latin typeface="Arial" panose="020B0604020202020204" pitchFamily="34" charset="0"/>
                <a:cs typeface="Arial" panose="020B0604020202020204" pitchFamily="34" charset="0"/>
              </a:rPr>
              <a:t>§</a:t>
            </a:r>
            <a:b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br>
            <a:r>
              <a:rPr lang="en-US" altLang="ja-JP" sz="1000">
                <a:solidFill>
                  <a:prstClr val="white"/>
                </a:solidFill>
                <a:latin typeface="Arial" panose="020B0604020202020204" pitchFamily="34" charset="0"/>
                <a:ea typeface="Meiryo UI" pitchFamily="50" charset="-128"/>
                <a:cs typeface="Arial" panose="020B0604020202020204" pitchFamily="34" charset="0"/>
                <a:sym typeface="Arial"/>
              </a:rPr>
              <a:t>4 + 4 cycles</a:t>
            </a:r>
          </a:p>
        </p:txBody>
      </p:sp>
      <p:sp>
        <p:nvSpPr>
          <p:cNvPr id="38" name="Rectangle 37">
            <a:extLst>
              <a:ext uri="{FF2B5EF4-FFF2-40B4-BE49-F238E27FC236}">
                <a16:creationId xmlns:a16="http://schemas.microsoft.com/office/drawing/2014/main" id="{268A42AE-7854-2EDF-14E7-BF2F6C573CFE}"/>
              </a:ext>
            </a:extLst>
          </p:cNvPr>
          <p:cNvSpPr/>
          <p:nvPr/>
        </p:nvSpPr>
        <p:spPr>
          <a:xfrm>
            <a:off x="2949341" y="1371600"/>
            <a:ext cx="2070000" cy="428522"/>
          </a:xfrm>
          <a:prstGeom prst="rect">
            <a:avLst/>
          </a:prstGeom>
          <a:solidFill>
            <a:schemeClr val="tx2"/>
          </a:solidFill>
          <a:ln>
            <a:noFill/>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t>T-DXd* → THP</a:t>
            </a:r>
            <a:r>
              <a:rPr lang="en-US" altLang="ja-JP" sz="1100" b="1" baseline="30000">
                <a:solidFill>
                  <a:prstClr val="white"/>
                </a:solidFill>
                <a:latin typeface="Arial" panose="020B0604020202020204" pitchFamily="34" charset="0"/>
                <a:ea typeface="Meiryo UI" pitchFamily="50" charset="-128"/>
                <a:cs typeface="Arial" panose="020B0604020202020204" pitchFamily="34" charset="0"/>
                <a:sym typeface="Arial"/>
              </a:rPr>
              <a:t>†</a:t>
            </a:r>
            <a:br>
              <a:rPr lang="en-US" altLang="ja-JP" sz="1100" b="1">
                <a:solidFill>
                  <a:prstClr val="white"/>
                </a:solidFill>
                <a:latin typeface="Arial" panose="020B0604020202020204" pitchFamily="34" charset="0"/>
                <a:ea typeface="Meiryo UI" pitchFamily="50" charset="-128"/>
                <a:cs typeface="Arial" panose="020B0604020202020204" pitchFamily="34" charset="0"/>
                <a:sym typeface="Arial"/>
              </a:rPr>
            </a:br>
            <a:r>
              <a:rPr lang="en-US" altLang="ja-JP" sz="1000">
                <a:solidFill>
                  <a:prstClr val="white"/>
                </a:solidFill>
                <a:latin typeface="Arial" panose="020B0604020202020204" pitchFamily="34" charset="0"/>
                <a:ea typeface="Meiryo UI" pitchFamily="50" charset="-128"/>
                <a:cs typeface="Arial" panose="020B0604020202020204" pitchFamily="34" charset="0"/>
                <a:sym typeface="Arial"/>
              </a:rPr>
              <a:t>4 + 4 cycles</a:t>
            </a:r>
          </a:p>
        </p:txBody>
      </p:sp>
      <p:cxnSp>
        <p:nvCxnSpPr>
          <p:cNvPr id="39" name="Connector: Elbow 38">
            <a:extLst>
              <a:ext uri="{FF2B5EF4-FFF2-40B4-BE49-F238E27FC236}">
                <a16:creationId xmlns:a16="http://schemas.microsoft.com/office/drawing/2014/main" id="{84103262-F815-09FA-D91B-18766249AD2E}"/>
              </a:ext>
            </a:extLst>
          </p:cNvPr>
          <p:cNvCxnSpPr>
            <a:cxnSpLocks/>
            <a:stCxn id="18" idx="0"/>
            <a:endCxn id="38" idx="1"/>
          </p:cNvCxnSpPr>
          <p:nvPr/>
        </p:nvCxnSpPr>
        <p:spPr>
          <a:xfrm rot="5400000" flipH="1" flipV="1">
            <a:off x="2399393" y="1376582"/>
            <a:ext cx="340668" cy="759227"/>
          </a:xfrm>
          <a:prstGeom prst="bentConnector2">
            <a:avLst/>
          </a:prstGeom>
          <a:noFill/>
          <a:ln w="19050" cap="flat" cmpd="sng" algn="ctr">
            <a:solidFill>
              <a:schemeClr val="tx1"/>
            </a:solidFill>
            <a:prstDash val="solid"/>
            <a:tailEnd type="triangle" w="lg" len="lg"/>
          </a:ln>
          <a:effectLst/>
        </p:spPr>
      </p:cxnSp>
      <p:cxnSp>
        <p:nvCxnSpPr>
          <p:cNvPr id="42" name="Connector: Elbow 41">
            <a:extLst>
              <a:ext uri="{FF2B5EF4-FFF2-40B4-BE49-F238E27FC236}">
                <a16:creationId xmlns:a16="http://schemas.microsoft.com/office/drawing/2014/main" id="{7227B381-9AB7-D830-25F3-210A20ED4260}"/>
              </a:ext>
            </a:extLst>
          </p:cNvPr>
          <p:cNvCxnSpPr>
            <a:cxnSpLocks/>
            <a:stCxn id="18" idx="4"/>
            <a:endCxn id="12" idx="1"/>
          </p:cNvCxnSpPr>
          <p:nvPr/>
        </p:nvCxnSpPr>
        <p:spPr>
          <a:xfrm rot="16200000" flipH="1">
            <a:off x="2393514" y="2304325"/>
            <a:ext cx="352429" cy="759227"/>
          </a:xfrm>
          <a:prstGeom prst="bentConnector2">
            <a:avLst/>
          </a:prstGeom>
          <a:noFill/>
          <a:ln w="19050" cap="flat" cmpd="sng" algn="ctr">
            <a:solidFill>
              <a:schemeClr val="tx1"/>
            </a:solidFill>
            <a:prstDash val="solid"/>
            <a:tailEnd type="triangle" w="lg" len="lg"/>
          </a:ln>
          <a:effectLst/>
        </p:spPr>
      </p:cxnSp>
      <p:sp>
        <p:nvSpPr>
          <p:cNvPr id="13" name="Rectangle 12">
            <a:extLst>
              <a:ext uri="{FF2B5EF4-FFF2-40B4-BE49-F238E27FC236}">
                <a16:creationId xmlns:a16="http://schemas.microsoft.com/office/drawing/2014/main" id="{CBE6BCD5-3459-7517-A643-E8D7527FCD0F}"/>
              </a:ext>
            </a:extLst>
          </p:cNvPr>
          <p:cNvSpPr/>
          <p:nvPr/>
        </p:nvSpPr>
        <p:spPr>
          <a:xfrm>
            <a:off x="2258367" y="3368843"/>
            <a:ext cx="3510000" cy="600988"/>
          </a:xfrm>
          <a:prstGeom prst="rect">
            <a:avLst/>
          </a:prstGeom>
          <a:solidFill>
            <a:srgbClr val="DEF1FD"/>
          </a:solidFill>
          <a:ln w="19050" cap="flat" cmpd="sng" algn="ctr">
            <a:solidFill>
              <a:srgbClr val="DEF1FD"/>
            </a:solid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sz="800" b="1">
                <a:solidFill>
                  <a:prstClr val="black"/>
                </a:solidFill>
                <a:latin typeface="Arial" panose="020B0604020202020204" pitchFamily="34" charset="0"/>
                <a:cs typeface="Arial" panose="020B0604020202020204" pitchFamily="34" charset="0"/>
              </a:rPr>
              <a:t>The T-DXd alone arm closed on March 13 2024, following </a:t>
            </a:r>
            <a:br>
              <a:rPr lang="en-US" sz="800" b="1">
                <a:solidFill>
                  <a:prstClr val="black"/>
                </a:solidFill>
                <a:latin typeface="Arial" panose="020B0604020202020204" pitchFamily="34" charset="0"/>
                <a:cs typeface="Arial" panose="020B0604020202020204" pitchFamily="34" charset="0"/>
              </a:rPr>
            </a:br>
            <a:r>
              <a:rPr lang="en-US" sz="800" b="1">
                <a:solidFill>
                  <a:prstClr val="black"/>
                </a:solidFill>
                <a:latin typeface="Arial" panose="020B0604020202020204" pitchFamily="34" charset="0"/>
                <a:cs typeface="Arial" panose="020B0604020202020204" pitchFamily="34" charset="0"/>
              </a:rPr>
              <a:t>Independent Data Monitoring Committee recommendation</a:t>
            </a:r>
            <a:r>
              <a:rPr lang="en-US" sz="800" b="1" kern="0">
                <a:solidFill>
                  <a:prstClr val="black"/>
                </a:solidFill>
                <a:latin typeface="Arial" panose="020B0604020202020204" pitchFamily="34" charset="0"/>
                <a:cs typeface="Arial" panose="020B0604020202020204" pitchFamily="34" charset="0"/>
              </a:rPr>
              <a:t> </a:t>
            </a:r>
            <a:br>
              <a:rPr lang="en-US" sz="800" b="1" kern="0">
                <a:solidFill>
                  <a:prstClr val="black"/>
                </a:solidFill>
                <a:latin typeface="Arial" panose="020B0604020202020204" pitchFamily="34" charset="0"/>
                <a:cs typeface="Arial" panose="020B0604020202020204" pitchFamily="34" charset="0"/>
              </a:rPr>
            </a:br>
            <a:r>
              <a:rPr lang="en-US" sz="800">
                <a:solidFill>
                  <a:prstClr val="black"/>
                </a:solidFill>
                <a:latin typeface="Arial" panose="020B0604020202020204" pitchFamily="34" charset="0"/>
                <a:cs typeface="Arial" panose="020B0604020202020204" pitchFamily="34" charset="0"/>
              </a:rPr>
              <a:t>The reasons were multifactorial, including a lower </a:t>
            </a:r>
            <a:r>
              <a:rPr lang="en-US" sz="800" err="1">
                <a:solidFill>
                  <a:prstClr val="black"/>
                </a:solidFill>
                <a:latin typeface="Arial" panose="020B0604020202020204" pitchFamily="34" charset="0"/>
                <a:cs typeface="Arial" panose="020B0604020202020204" pitchFamily="34" charset="0"/>
              </a:rPr>
              <a:t>pCR</a:t>
            </a:r>
            <a:r>
              <a:rPr lang="en-US" sz="800">
                <a:solidFill>
                  <a:prstClr val="black"/>
                </a:solidFill>
                <a:latin typeface="Arial" panose="020B0604020202020204" pitchFamily="34" charset="0"/>
                <a:cs typeface="Arial" panose="020B0604020202020204" pitchFamily="34" charset="0"/>
              </a:rPr>
              <a:t> rate, low likelihood that T-DXd alone would be superior to ddAC-THP, and the timing of surgery</a:t>
            </a:r>
            <a:endParaRPr lang="en-US" sz="800" kern="0" baseline="30000">
              <a:solidFill>
                <a:prstClr val="black"/>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F6F79C8-D0A1-DAFD-7653-41620E8435A0}"/>
              </a:ext>
            </a:extLst>
          </p:cNvPr>
          <p:cNvSpPr/>
          <p:nvPr/>
        </p:nvSpPr>
        <p:spPr>
          <a:xfrm>
            <a:off x="3533153" y="2655853"/>
            <a:ext cx="957385" cy="408600"/>
          </a:xfrm>
          <a:prstGeom prst="rect">
            <a:avLst/>
          </a:prstGeom>
          <a:solidFill>
            <a:srgbClr val="DEF1FD"/>
          </a:solidFill>
          <a:ln w="9525" cap="flat" cmpd="sng" algn="ctr">
            <a:no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altLang="ja-JP" sz="1000" b="1">
                <a:solidFill>
                  <a:prstClr val="black"/>
                </a:solidFill>
                <a:latin typeface="Arial" panose="020B0604020202020204" pitchFamily="34" charset="0"/>
                <a:ea typeface="Meiryo UI" pitchFamily="50" charset="-128"/>
                <a:cs typeface="Arial" panose="020B0604020202020204" pitchFamily="34" charset="0"/>
                <a:sym typeface="Arial"/>
              </a:rPr>
              <a:t>T-DXd*</a:t>
            </a:r>
            <a:br>
              <a:rPr lang="en-US" altLang="ja-JP" sz="1000" b="1">
                <a:solidFill>
                  <a:prstClr val="black"/>
                </a:solidFill>
                <a:latin typeface="Arial" panose="020B0604020202020204" pitchFamily="34" charset="0"/>
                <a:ea typeface="Meiryo UI" pitchFamily="50" charset="-128"/>
                <a:cs typeface="Arial" panose="020B0604020202020204" pitchFamily="34" charset="0"/>
                <a:sym typeface="Arial"/>
              </a:rPr>
            </a:br>
            <a:r>
              <a:rPr lang="en-US" altLang="ja-JP" sz="1000">
                <a:solidFill>
                  <a:prstClr val="black"/>
                </a:solidFill>
                <a:latin typeface="Arial" panose="020B0604020202020204" pitchFamily="34" charset="0"/>
                <a:ea typeface="Meiryo UI" pitchFamily="50" charset="-128"/>
                <a:cs typeface="Arial" panose="020B0604020202020204" pitchFamily="34" charset="0"/>
                <a:sym typeface="Arial"/>
              </a:rPr>
              <a:t>8 cycles</a:t>
            </a:r>
          </a:p>
        </p:txBody>
      </p:sp>
      <p:sp>
        <p:nvSpPr>
          <p:cNvPr id="16" name="Arrow: Chevron 15">
            <a:extLst>
              <a:ext uri="{FF2B5EF4-FFF2-40B4-BE49-F238E27FC236}">
                <a16:creationId xmlns:a16="http://schemas.microsoft.com/office/drawing/2014/main" id="{550EC6FE-0DCA-0DCB-9798-68D5AF70C1AB}"/>
              </a:ext>
            </a:extLst>
          </p:cNvPr>
          <p:cNvSpPr/>
          <p:nvPr/>
        </p:nvSpPr>
        <p:spPr>
          <a:xfrm rot="5400000">
            <a:off x="3931634" y="3096126"/>
            <a:ext cx="160421" cy="240632"/>
          </a:xfrm>
          <a:prstGeom prst="chevron">
            <a:avLst/>
          </a:prstGeom>
          <a:solidFill>
            <a:srgbClr val="DEF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0222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C42EA-D006-1727-1A98-955FCE365927}"/>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190499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48E3-761B-4D4E-B56D-CD54B08B3AEC}"/>
              </a:ext>
            </a:extLst>
          </p:cNvPr>
          <p:cNvSpPr>
            <a:spLocks noGrp="1"/>
          </p:cNvSpPr>
          <p:nvPr>
            <p:ph type="title"/>
          </p:nvPr>
        </p:nvSpPr>
        <p:spPr>
          <a:xfrm>
            <a:off x="521074" y="1704611"/>
            <a:ext cx="7886700" cy="994172"/>
          </a:xfrm>
        </p:spPr>
        <p:txBody>
          <a:bodyPr>
            <a:normAutofit fontScale="90000"/>
          </a:bodyPr>
          <a:lstStyle/>
          <a:p>
            <a:pPr algn="ctr"/>
            <a:r>
              <a:rPr lang="en-US" b="1" cap="all" dirty="0">
                <a:solidFill>
                  <a:srgbClr val="002060"/>
                </a:solidFill>
                <a:latin typeface="Arial" panose="020B0604020202020204" pitchFamily="34" charset="0"/>
                <a:cs typeface="Arial" panose="020B0604020202020204" pitchFamily="34" charset="0"/>
              </a:rPr>
              <a:t>Can Anthracyclines be substituted by </a:t>
            </a:r>
            <a:r>
              <a:rPr lang="en-US" b="1" cap="all" dirty="0" err="1">
                <a:solidFill>
                  <a:srgbClr val="002060"/>
                </a:solidFill>
                <a:latin typeface="Arial" panose="020B0604020202020204" pitchFamily="34" charset="0"/>
                <a:cs typeface="Arial" panose="020B0604020202020204" pitchFamily="34" charset="0"/>
              </a:rPr>
              <a:t>taxanes</a:t>
            </a:r>
            <a:r>
              <a:rPr lang="en-US" b="1" cap="all" dirty="0">
                <a:solidFill>
                  <a:srgbClr val="002060"/>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53C8C60A-9139-C55D-F9B5-41AA483C6F86}"/>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4" name="Picture 3">
            <a:extLst>
              <a:ext uri="{FF2B5EF4-FFF2-40B4-BE49-F238E27FC236}">
                <a16:creationId xmlns:a16="http://schemas.microsoft.com/office/drawing/2014/main" id="{73961967-5C1C-140F-6D0B-A796355B6E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0444FD55-4522-996A-9755-816D73F99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6" name="Rectangle 5">
            <a:extLst>
              <a:ext uri="{FF2B5EF4-FFF2-40B4-BE49-F238E27FC236}">
                <a16:creationId xmlns:a16="http://schemas.microsoft.com/office/drawing/2014/main" id="{E4C8EA93-CE5C-8AA5-5C69-BF277A974E5F}"/>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49333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65C2B-65DC-9C7C-4E54-4BE2A8C14F8E}"/>
              </a:ext>
            </a:extLst>
          </p:cNvPr>
          <p:cNvPicPr>
            <a:picLocks noChangeAspect="1"/>
          </p:cNvPicPr>
          <p:nvPr/>
        </p:nvPicPr>
        <p:blipFill>
          <a:blip r:embed="rId2"/>
          <a:stretch>
            <a:fillRect/>
          </a:stretch>
        </p:blipFill>
        <p:spPr>
          <a:xfrm>
            <a:off x="1" y="-1"/>
            <a:ext cx="9143998" cy="5143499"/>
          </a:xfrm>
          <a:prstGeom prst="rect">
            <a:avLst/>
          </a:prstGeom>
        </p:spPr>
      </p:pic>
    </p:spTree>
    <p:extLst>
      <p:ext uri="{BB962C8B-B14F-4D97-AF65-F5344CB8AC3E}">
        <p14:creationId xmlns:p14="http://schemas.microsoft.com/office/powerpoint/2010/main" val="1509769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FDFE-FE6C-DBB0-396E-EECF8DC36A13}"/>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66BCDB80-43C8-EDA4-B2FF-C14825D4C427}"/>
              </a:ext>
            </a:extLst>
          </p:cNvPr>
          <p:cNvCxnSpPr>
            <a:cxnSpLocks/>
          </p:cNvCxnSpPr>
          <p:nvPr/>
        </p:nvCxnSpPr>
        <p:spPr>
          <a:xfrm flipV="1">
            <a:off x="4851517" y="1172537"/>
            <a:ext cx="0" cy="197252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F83480C9-E8BD-E1F0-AD5E-84E2C313C529}"/>
              </a:ext>
            </a:extLst>
          </p:cNvPr>
          <p:cNvSpPr>
            <a:spLocks noGrp="1"/>
          </p:cNvSpPr>
          <p:nvPr>
            <p:ph type="body" sz="quarter" idx="10"/>
          </p:nvPr>
        </p:nvSpPr>
        <p:spPr>
          <a:xfrm>
            <a:off x="431800" y="116159"/>
            <a:ext cx="5876925" cy="502444"/>
          </a:xfrm>
        </p:spPr>
        <p:txBody>
          <a:bodyPr/>
          <a:lstStyle/>
          <a:p>
            <a:r>
              <a:rPr lang="en-US" sz="2400"/>
              <a:t>EFS</a:t>
            </a:r>
          </a:p>
        </p:txBody>
      </p:sp>
      <p:sp>
        <p:nvSpPr>
          <p:cNvPr id="596" name="Text Placeholder 595">
            <a:extLst>
              <a:ext uri="{FF2B5EF4-FFF2-40B4-BE49-F238E27FC236}">
                <a16:creationId xmlns:a16="http://schemas.microsoft.com/office/drawing/2014/main" id="{B61CAF69-03EF-A2D3-31AE-9A03167137F0}"/>
              </a:ext>
            </a:extLst>
          </p:cNvPr>
          <p:cNvSpPr>
            <a:spLocks noGrp="1"/>
          </p:cNvSpPr>
          <p:nvPr>
            <p:ph type="body" sz="quarter" idx="12"/>
          </p:nvPr>
        </p:nvSpPr>
        <p:spPr>
          <a:xfrm>
            <a:off x="714375" y="4731527"/>
            <a:ext cx="2875757" cy="180725"/>
          </a:xfrm>
        </p:spPr>
        <p:txBody>
          <a:bodyPr/>
          <a:lstStyle/>
          <a:p>
            <a:r>
              <a:rPr lang="en-US"/>
              <a:t>Nadia Harbeck, MD</a:t>
            </a:r>
          </a:p>
        </p:txBody>
      </p:sp>
      <p:sp>
        <p:nvSpPr>
          <p:cNvPr id="586" name="Text Placeholder 17">
            <a:extLst>
              <a:ext uri="{FF2B5EF4-FFF2-40B4-BE49-F238E27FC236}">
                <a16:creationId xmlns:a16="http://schemas.microsoft.com/office/drawing/2014/main" id="{871ED863-987F-87FA-22F5-CDC9A2F26F24}"/>
              </a:ext>
            </a:extLst>
          </p:cNvPr>
          <p:cNvSpPr txBox="1">
            <a:spLocks/>
          </p:cNvSpPr>
          <p:nvPr/>
        </p:nvSpPr>
        <p:spPr>
          <a:xfrm>
            <a:off x="431800" y="4332123"/>
            <a:ext cx="7812315" cy="284292"/>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defRPr/>
            </a:pPr>
            <a:r>
              <a:rPr lang="en-US" sz="500">
                <a:solidFill>
                  <a:prstClr val="black"/>
                </a:solidFill>
                <a:latin typeface="Arial" panose="020B0604020202020204" pitchFamily="34" charset="0"/>
                <a:cs typeface="Arial" panose="020B0604020202020204" pitchFamily="34" charset="0"/>
              </a:rPr>
              <a:t>The median duration of follow up was 24.3 months with T-DXd-THP and 23.6 months with ddAC-THP. *</a:t>
            </a:r>
            <a:r>
              <a:rPr lang="en-GB" sz="500">
                <a:solidFill>
                  <a:prstClr val="black"/>
                </a:solidFill>
                <a:latin typeface="Arial" panose="020B0604020202020204" pitchFamily="34" charset="0"/>
                <a:cs typeface="Arial" panose="020B0604020202020204" pitchFamily="34" charset="0"/>
              </a:rPr>
              <a:t>Predicted maturity assumes that the observed EFS hazard ratio continues after data cutoff (March 12, 2025)</a:t>
            </a:r>
            <a:endParaRPr lang="en-US" sz="500">
              <a:solidFill>
                <a:prstClr val="black"/>
              </a:solidFill>
              <a:latin typeface="Arial" panose="020B0604020202020204" pitchFamily="34" charset="0"/>
              <a:cs typeface="Arial" panose="020B0604020202020204" pitchFamily="34" charset="0"/>
            </a:endParaRPr>
          </a:p>
        </p:txBody>
      </p:sp>
      <p:sp>
        <p:nvSpPr>
          <p:cNvPr id="2019" name="TextBox 2018">
            <a:extLst>
              <a:ext uri="{FF2B5EF4-FFF2-40B4-BE49-F238E27FC236}">
                <a16:creationId xmlns:a16="http://schemas.microsoft.com/office/drawing/2014/main" id="{B8021082-E28F-6BA3-591C-49985C065EA1}"/>
              </a:ext>
            </a:extLst>
          </p:cNvPr>
          <p:cNvSpPr txBox="1"/>
          <p:nvPr/>
        </p:nvSpPr>
        <p:spPr>
          <a:xfrm>
            <a:off x="6946650" y="337421"/>
            <a:ext cx="1733070" cy="1147544"/>
          </a:xfrm>
          <a:prstGeom prst="rect">
            <a:avLst/>
          </a:prstGeom>
          <a:noFill/>
          <a:ln w="28575">
            <a:solidFill>
              <a:schemeClr val="tx2"/>
            </a:solidFill>
          </a:ln>
        </p:spPr>
        <p:txBody>
          <a:bodyPr wrap="square" bIns="54000" anchor="b">
            <a:noAutofit/>
          </a:bodyPr>
          <a:lstStyle/>
          <a:p>
            <a:pPr algn="ctr">
              <a:defRPr/>
            </a:pPr>
            <a:br>
              <a:rPr lang="en-US" sz="900" b="1">
                <a:solidFill>
                  <a:prstClr val="black"/>
                </a:solidFill>
                <a:latin typeface="Arial" panose="020B0604020202020204" pitchFamily="34" charset="0"/>
                <a:cs typeface="Arial" panose="020B0604020202020204" pitchFamily="34" charset="0"/>
              </a:rPr>
            </a:br>
            <a:br>
              <a:rPr lang="en-US" sz="900" b="1">
                <a:solidFill>
                  <a:prstClr val="black"/>
                </a:solidFill>
                <a:latin typeface="Arial" panose="020B0604020202020204" pitchFamily="34" charset="0"/>
                <a:cs typeface="Arial" panose="020B0604020202020204" pitchFamily="34" charset="0"/>
              </a:rPr>
            </a:br>
            <a:br>
              <a:rPr lang="en-US" sz="900" b="1">
                <a:solidFill>
                  <a:prstClr val="black"/>
                </a:solidFill>
                <a:latin typeface="Arial" panose="020B0604020202020204" pitchFamily="34" charset="0"/>
                <a:cs typeface="Arial" panose="020B0604020202020204" pitchFamily="34" charset="0"/>
              </a:rPr>
            </a:br>
            <a:r>
              <a:rPr lang="en-US" sz="900">
                <a:solidFill>
                  <a:prstClr val="black"/>
                </a:solidFill>
                <a:latin typeface="Arial" panose="020B0604020202020204" pitchFamily="34" charset="0"/>
                <a:cs typeface="Arial" panose="020B0604020202020204" pitchFamily="34" charset="0"/>
              </a:rPr>
              <a:t>At data cutoff (March 12, 2025), </a:t>
            </a:r>
            <a:br>
              <a:rPr lang="en-US" sz="900">
                <a:solidFill>
                  <a:prstClr val="black"/>
                </a:solidFill>
                <a:latin typeface="Arial" panose="020B0604020202020204" pitchFamily="34" charset="0"/>
                <a:cs typeface="Arial" panose="020B0604020202020204" pitchFamily="34" charset="0"/>
              </a:rPr>
            </a:br>
            <a:r>
              <a:rPr lang="en-US" sz="900">
                <a:solidFill>
                  <a:prstClr val="black"/>
                </a:solidFill>
                <a:latin typeface="Arial" panose="020B0604020202020204" pitchFamily="34" charset="0"/>
                <a:cs typeface="Arial" panose="020B0604020202020204" pitchFamily="34" charset="0"/>
              </a:rPr>
              <a:t>EFS event maturity was 4.5%; at final cutoff, maturity is predicted to be ~10%*</a:t>
            </a:r>
          </a:p>
        </p:txBody>
      </p:sp>
      <p:sp>
        <p:nvSpPr>
          <p:cNvPr id="33" name="TextBox 32">
            <a:extLst>
              <a:ext uri="{FF2B5EF4-FFF2-40B4-BE49-F238E27FC236}">
                <a16:creationId xmlns:a16="http://schemas.microsoft.com/office/drawing/2014/main" id="{804CF0C1-09BF-C106-9ADE-E5F516229DC7}"/>
              </a:ext>
            </a:extLst>
          </p:cNvPr>
          <p:cNvSpPr txBox="1"/>
          <p:nvPr/>
        </p:nvSpPr>
        <p:spPr>
          <a:xfrm>
            <a:off x="467520" y="4124812"/>
            <a:ext cx="8212201" cy="324000"/>
          </a:xfrm>
          <a:prstGeom prst="rect">
            <a:avLst/>
          </a:prstGeom>
          <a:solidFill>
            <a:schemeClr val="tx2">
              <a:lumMod val="20000"/>
              <a:lumOff val="80000"/>
            </a:schemeClr>
          </a:solidFill>
          <a:ln w="28575">
            <a:noFill/>
          </a:ln>
        </p:spPr>
        <p:txBody>
          <a:bodyPr wrap="square" anchor="ctr">
            <a:noAutofit/>
          </a:bodyPr>
          <a:lstStyle>
            <a:lvl1pPr algn="ctr">
              <a:spcAft>
                <a:spcPts val="1200"/>
              </a:spcAft>
              <a:buClr>
                <a:srgbClr val="80BE46"/>
              </a:buClr>
              <a:defRPr sz="2400">
                <a:latin typeface="Arial Narrow" panose="020B0606020202030204" pitchFamily="34" charset="0"/>
              </a:defRPr>
            </a:lvl1pPr>
          </a:lstStyle>
          <a:p>
            <a:pPr>
              <a:spcAft>
                <a:spcPts val="600"/>
              </a:spcAft>
              <a:defRPr/>
            </a:pPr>
            <a:r>
              <a:rPr lang="en-US" sz="1300" b="1">
                <a:solidFill>
                  <a:prstClr val="black"/>
                </a:solidFill>
                <a:latin typeface="Arial" panose="020B0604020202020204" pitchFamily="34" charset="0"/>
                <a:cs typeface="Arial" panose="020B0604020202020204" pitchFamily="34" charset="0"/>
              </a:rPr>
              <a:t>An early positive trend in EFS was observed, favoring T-DXd-THP vs ddAC-THP</a:t>
            </a:r>
          </a:p>
        </p:txBody>
      </p:sp>
      <p:cxnSp>
        <p:nvCxnSpPr>
          <p:cNvPr id="2026" name="Straight Connector 2025">
            <a:extLst>
              <a:ext uri="{FF2B5EF4-FFF2-40B4-BE49-F238E27FC236}">
                <a16:creationId xmlns:a16="http://schemas.microsoft.com/office/drawing/2014/main" id="{8DE0280F-943C-F9CB-CE50-63DFC1233732}"/>
              </a:ext>
            </a:extLst>
          </p:cNvPr>
          <p:cNvCxnSpPr>
            <a:cxnSpLocks/>
          </p:cNvCxnSpPr>
          <p:nvPr/>
        </p:nvCxnSpPr>
        <p:spPr>
          <a:xfrm>
            <a:off x="7127688"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27" name="Straight Connector 2026">
            <a:extLst>
              <a:ext uri="{FF2B5EF4-FFF2-40B4-BE49-F238E27FC236}">
                <a16:creationId xmlns:a16="http://schemas.microsoft.com/office/drawing/2014/main" id="{BC247D01-377B-AF5B-9C0E-15672A3D204E}"/>
              </a:ext>
            </a:extLst>
          </p:cNvPr>
          <p:cNvCxnSpPr>
            <a:cxnSpLocks/>
          </p:cNvCxnSpPr>
          <p:nvPr/>
        </p:nvCxnSpPr>
        <p:spPr>
          <a:xfrm>
            <a:off x="6673013"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28" name="Straight Connector 2027">
            <a:extLst>
              <a:ext uri="{FF2B5EF4-FFF2-40B4-BE49-F238E27FC236}">
                <a16:creationId xmlns:a16="http://schemas.microsoft.com/office/drawing/2014/main" id="{693E475E-E2E6-B6B5-A271-A92CD9176219}"/>
              </a:ext>
            </a:extLst>
          </p:cNvPr>
          <p:cNvCxnSpPr>
            <a:cxnSpLocks/>
          </p:cNvCxnSpPr>
          <p:nvPr/>
        </p:nvCxnSpPr>
        <p:spPr>
          <a:xfrm>
            <a:off x="6209369"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29" name="Straight Connector 2028">
            <a:extLst>
              <a:ext uri="{FF2B5EF4-FFF2-40B4-BE49-F238E27FC236}">
                <a16:creationId xmlns:a16="http://schemas.microsoft.com/office/drawing/2014/main" id="{1F0F7FC8-6282-94D0-DE10-B0B4947CEA22}"/>
              </a:ext>
            </a:extLst>
          </p:cNvPr>
          <p:cNvCxnSpPr>
            <a:cxnSpLocks/>
          </p:cNvCxnSpPr>
          <p:nvPr/>
        </p:nvCxnSpPr>
        <p:spPr>
          <a:xfrm>
            <a:off x="5762155"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0" name="Straight Connector 2029">
            <a:extLst>
              <a:ext uri="{FF2B5EF4-FFF2-40B4-BE49-F238E27FC236}">
                <a16:creationId xmlns:a16="http://schemas.microsoft.com/office/drawing/2014/main" id="{8767B402-B9D8-1A80-3B20-A9DE82DE9819}"/>
              </a:ext>
            </a:extLst>
          </p:cNvPr>
          <p:cNvCxnSpPr>
            <a:cxnSpLocks/>
          </p:cNvCxnSpPr>
          <p:nvPr/>
        </p:nvCxnSpPr>
        <p:spPr>
          <a:xfrm>
            <a:off x="5309786"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1" name="Straight Connector 2030">
            <a:extLst>
              <a:ext uri="{FF2B5EF4-FFF2-40B4-BE49-F238E27FC236}">
                <a16:creationId xmlns:a16="http://schemas.microsoft.com/office/drawing/2014/main" id="{6E86CC59-B968-EFD3-D620-9271459B1FF3}"/>
              </a:ext>
            </a:extLst>
          </p:cNvPr>
          <p:cNvCxnSpPr>
            <a:cxnSpLocks/>
          </p:cNvCxnSpPr>
          <p:nvPr/>
        </p:nvCxnSpPr>
        <p:spPr>
          <a:xfrm>
            <a:off x="4851298"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2" name="Straight Connector 2031">
            <a:extLst>
              <a:ext uri="{FF2B5EF4-FFF2-40B4-BE49-F238E27FC236}">
                <a16:creationId xmlns:a16="http://schemas.microsoft.com/office/drawing/2014/main" id="{CE98BEFB-4053-A560-4107-E5E44DA3330F}"/>
              </a:ext>
            </a:extLst>
          </p:cNvPr>
          <p:cNvCxnSpPr>
            <a:cxnSpLocks/>
          </p:cNvCxnSpPr>
          <p:nvPr/>
        </p:nvCxnSpPr>
        <p:spPr>
          <a:xfrm>
            <a:off x="4387655"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3" name="Straight Connector 2032">
            <a:extLst>
              <a:ext uri="{FF2B5EF4-FFF2-40B4-BE49-F238E27FC236}">
                <a16:creationId xmlns:a16="http://schemas.microsoft.com/office/drawing/2014/main" id="{C54207A0-18F4-DC56-5DD7-E21054E00E6E}"/>
              </a:ext>
            </a:extLst>
          </p:cNvPr>
          <p:cNvCxnSpPr>
            <a:cxnSpLocks/>
          </p:cNvCxnSpPr>
          <p:nvPr/>
        </p:nvCxnSpPr>
        <p:spPr>
          <a:xfrm>
            <a:off x="3929649"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4" name="Straight Connector 2033">
            <a:extLst>
              <a:ext uri="{FF2B5EF4-FFF2-40B4-BE49-F238E27FC236}">
                <a16:creationId xmlns:a16="http://schemas.microsoft.com/office/drawing/2014/main" id="{A9D55118-E79D-D174-2447-774C88F039B6}"/>
              </a:ext>
            </a:extLst>
          </p:cNvPr>
          <p:cNvCxnSpPr>
            <a:cxnSpLocks/>
          </p:cNvCxnSpPr>
          <p:nvPr/>
        </p:nvCxnSpPr>
        <p:spPr>
          <a:xfrm>
            <a:off x="3469282"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5" name="Straight Connector 2034">
            <a:extLst>
              <a:ext uri="{FF2B5EF4-FFF2-40B4-BE49-F238E27FC236}">
                <a16:creationId xmlns:a16="http://schemas.microsoft.com/office/drawing/2014/main" id="{C312605A-8955-81BD-8130-FD2120F8306D}"/>
              </a:ext>
            </a:extLst>
          </p:cNvPr>
          <p:cNvCxnSpPr>
            <a:cxnSpLocks/>
          </p:cNvCxnSpPr>
          <p:nvPr/>
        </p:nvCxnSpPr>
        <p:spPr>
          <a:xfrm>
            <a:off x="3010793"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6" name="Straight Connector 2035">
            <a:extLst>
              <a:ext uri="{FF2B5EF4-FFF2-40B4-BE49-F238E27FC236}">
                <a16:creationId xmlns:a16="http://schemas.microsoft.com/office/drawing/2014/main" id="{019C99C3-6534-EF0D-4B1B-689B38589E26}"/>
              </a:ext>
            </a:extLst>
          </p:cNvPr>
          <p:cNvCxnSpPr>
            <a:cxnSpLocks/>
          </p:cNvCxnSpPr>
          <p:nvPr/>
        </p:nvCxnSpPr>
        <p:spPr>
          <a:xfrm>
            <a:off x="2551606"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7" name="Straight Connector 2036">
            <a:extLst>
              <a:ext uri="{FF2B5EF4-FFF2-40B4-BE49-F238E27FC236}">
                <a16:creationId xmlns:a16="http://schemas.microsoft.com/office/drawing/2014/main" id="{62E98899-2FDC-828A-3121-B59E24D3D7EC}"/>
              </a:ext>
            </a:extLst>
          </p:cNvPr>
          <p:cNvCxnSpPr>
            <a:cxnSpLocks/>
          </p:cNvCxnSpPr>
          <p:nvPr/>
        </p:nvCxnSpPr>
        <p:spPr>
          <a:xfrm>
            <a:off x="2105589"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8" name="Straight Connector 2037">
            <a:extLst>
              <a:ext uri="{FF2B5EF4-FFF2-40B4-BE49-F238E27FC236}">
                <a16:creationId xmlns:a16="http://schemas.microsoft.com/office/drawing/2014/main" id="{98E78923-A7B6-B488-4E62-5638E019E178}"/>
              </a:ext>
            </a:extLst>
          </p:cNvPr>
          <p:cNvCxnSpPr>
            <a:cxnSpLocks/>
          </p:cNvCxnSpPr>
          <p:nvPr/>
        </p:nvCxnSpPr>
        <p:spPr>
          <a:xfrm>
            <a:off x="1647569" y="3147928"/>
            <a:ext cx="0" cy="60418"/>
          </a:xfrm>
          <a:prstGeom prst="line">
            <a:avLst/>
          </a:prstGeom>
          <a:noFill/>
          <a:ln w="19050" cap="flat" cmpd="sng" algn="ctr">
            <a:solidFill>
              <a:sysClr val="windowText" lastClr="000000"/>
            </a:solidFill>
            <a:prstDash val="solid"/>
            <a:headEnd type="none" w="med" len="med"/>
            <a:tailEnd type="none" w="med" len="med"/>
          </a:ln>
          <a:effectLst/>
        </p:spPr>
      </p:cxnSp>
      <p:cxnSp>
        <p:nvCxnSpPr>
          <p:cNvPr id="2039" name="Straight Connector 2038">
            <a:extLst>
              <a:ext uri="{FF2B5EF4-FFF2-40B4-BE49-F238E27FC236}">
                <a16:creationId xmlns:a16="http://schemas.microsoft.com/office/drawing/2014/main" id="{9914A67B-8398-AA5D-E8B3-1151E5F63687}"/>
              </a:ext>
            </a:extLst>
          </p:cNvPr>
          <p:cNvCxnSpPr>
            <a:cxnSpLocks/>
          </p:cNvCxnSpPr>
          <p:nvPr/>
        </p:nvCxnSpPr>
        <p:spPr>
          <a:xfrm>
            <a:off x="1187124" y="3147928"/>
            <a:ext cx="0" cy="60418"/>
          </a:xfrm>
          <a:prstGeom prst="line">
            <a:avLst/>
          </a:prstGeom>
          <a:noFill/>
          <a:ln w="19050" cap="flat" cmpd="sng" algn="ctr">
            <a:solidFill>
              <a:sysClr val="windowText" lastClr="000000"/>
            </a:solidFill>
            <a:prstDash val="solid"/>
            <a:headEnd type="none" w="med" len="med"/>
            <a:tailEnd type="none" w="med" len="med"/>
          </a:ln>
          <a:effectLst/>
        </p:spPr>
      </p:cxnSp>
      <p:sp>
        <p:nvSpPr>
          <p:cNvPr id="9" name="Rectangle 8">
            <a:extLst>
              <a:ext uri="{FF2B5EF4-FFF2-40B4-BE49-F238E27FC236}">
                <a16:creationId xmlns:a16="http://schemas.microsoft.com/office/drawing/2014/main" id="{A84BC64F-0C10-0365-2B7E-59239106635F}"/>
              </a:ext>
            </a:extLst>
          </p:cNvPr>
          <p:cNvSpPr/>
          <p:nvPr/>
        </p:nvSpPr>
        <p:spPr>
          <a:xfrm>
            <a:off x="1020733"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321</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320</a:t>
            </a:r>
          </a:p>
        </p:txBody>
      </p:sp>
      <p:sp>
        <p:nvSpPr>
          <p:cNvPr id="10" name="Rectangle 9">
            <a:extLst>
              <a:ext uri="{FF2B5EF4-FFF2-40B4-BE49-F238E27FC236}">
                <a16:creationId xmlns:a16="http://schemas.microsoft.com/office/drawing/2014/main" id="{F9D8D348-4C0A-272E-C926-ECA35AA495B6}"/>
              </a:ext>
            </a:extLst>
          </p:cNvPr>
          <p:cNvSpPr/>
          <p:nvPr/>
        </p:nvSpPr>
        <p:spPr>
          <a:xfrm>
            <a:off x="1478472"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315</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303</a:t>
            </a:r>
          </a:p>
        </p:txBody>
      </p:sp>
      <p:sp>
        <p:nvSpPr>
          <p:cNvPr id="11" name="Rectangle 10">
            <a:extLst>
              <a:ext uri="{FF2B5EF4-FFF2-40B4-BE49-F238E27FC236}">
                <a16:creationId xmlns:a16="http://schemas.microsoft.com/office/drawing/2014/main" id="{F42F4B44-1FAC-681B-010E-10AE4285E924}"/>
              </a:ext>
            </a:extLst>
          </p:cNvPr>
          <p:cNvSpPr/>
          <p:nvPr/>
        </p:nvSpPr>
        <p:spPr>
          <a:xfrm>
            <a:off x="1942072"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313</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296</a:t>
            </a:r>
          </a:p>
        </p:txBody>
      </p:sp>
      <p:sp>
        <p:nvSpPr>
          <p:cNvPr id="12" name="Rectangle 11">
            <a:extLst>
              <a:ext uri="{FF2B5EF4-FFF2-40B4-BE49-F238E27FC236}">
                <a16:creationId xmlns:a16="http://schemas.microsoft.com/office/drawing/2014/main" id="{660F167D-DAEB-F177-6FC3-1AFE9CADB7FC}"/>
              </a:ext>
            </a:extLst>
          </p:cNvPr>
          <p:cNvSpPr/>
          <p:nvPr/>
        </p:nvSpPr>
        <p:spPr>
          <a:xfrm>
            <a:off x="2388368"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305</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285</a:t>
            </a:r>
          </a:p>
        </p:txBody>
      </p:sp>
      <p:sp>
        <p:nvSpPr>
          <p:cNvPr id="13" name="Rectangle 12">
            <a:extLst>
              <a:ext uri="{FF2B5EF4-FFF2-40B4-BE49-F238E27FC236}">
                <a16:creationId xmlns:a16="http://schemas.microsoft.com/office/drawing/2014/main" id="{C6A41B0F-5A55-8F8C-DC82-DB79ADD03EE2}"/>
              </a:ext>
            </a:extLst>
          </p:cNvPr>
          <p:cNvSpPr/>
          <p:nvPr/>
        </p:nvSpPr>
        <p:spPr>
          <a:xfrm>
            <a:off x="2848690"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248</a:t>
            </a:r>
            <a:br>
              <a:rPr lang="en-US" sz="800">
                <a:solidFill>
                  <a:srgbClr val="78777C"/>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231</a:t>
            </a:r>
          </a:p>
        </p:txBody>
      </p:sp>
      <p:sp>
        <p:nvSpPr>
          <p:cNvPr id="14" name="Rectangle 13">
            <a:extLst>
              <a:ext uri="{FF2B5EF4-FFF2-40B4-BE49-F238E27FC236}">
                <a16:creationId xmlns:a16="http://schemas.microsoft.com/office/drawing/2014/main" id="{E859D985-470F-3A08-E4BA-DD3472767983}"/>
              </a:ext>
            </a:extLst>
          </p:cNvPr>
          <p:cNvSpPr/>
          <p:nvPr/>
        </p:nvSpPr>
        <p:spPr>
          <a:xfrm>
            <a:off x="3309012"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220</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199</a:t>
            </a:r>
          </a:p>
        </p:txBody>
      </p:sp>
      <p:sp>
        <p:nvSpPr>
          <p:cNvPr id="15" name="Rectangle 14">
            <a:extLst>
              <a:ext uri="{FF2B5EF4-FFF2-40B4-BE49-F238E27FC236}">
                <a16:creationId xmlns:a16="http://schemas.microsoft.com/office/drawing/2014/main" id="{854BE193-749A-789E-F29B-2D81E1E064A1}"/>
              </a:ext>
            </a:extLst>
          </p:cNvPr>
          <p:cNvSpPr/>
          <p:nvPr/>
        </p:nvSpPr>
        <p:spPr>
          <a:xfrm>
            <a:off x="3769333"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208</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187</a:t>
            </a:r>
          </a:p>
        </p:txBody>
      </p:sp>
      <p:sp>
        <p:nvSpPr>
          <p:cNvPr id="16" name="Rectangle 15">
            <a:extLst>
              <a:ext uri="{FF2B5EF4-FFF2-40B4-BE49-F238E27FC236}">
                <a16:creationId xmlns:a16="http://schemas.microsoft.com/office/drawing/2014/main" id="{60A295BB-3A4D-59CA-D49F-74D5A338AFAC}"/>
              </a:ext>
            </a:extLst>
          </p:cNvPr>
          <p:cNvSpPr/>
          <p:nvPr/>
        </p:nvSpPr>
        <p:spPr>
          <a:xfrm>
            <a:off x="4218824"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189</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163</a:t>
            </a:r>
          </a:p>
        </p:txBody>
      </p:sp>
      <p:sp>
        <p:nvSpPr>
          <p:cNvPr id="17" name="Rectangle 16">
            <a:extLst>
              <a:ext uri="{FF2B5EF4-FFF2-40B4-BE49-F238E27FC236}">
                <a16:creationId xmlns:a16="http://schemas.microsoft.com/office/drawing/2014/main" id="{27CA13D9-F618-FA55-CA3B-E510EB300149}"/>
              </a:ext>
            </a:extLst>
          </p:cNvPr>
          <p:cNvSpPr/>
          <p:nvPr/>
        </p:nvSpPr>
        <p:spPr>
          <a:xfrm>
            <a:off x="4684451"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141</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124</a:t>
            </a:r>
          </a:p>
        </p:txBody>
      </p:sp>
      <p:sp>
        <p:nvSpPr>
          <p:cNvPr id="18" name="Rectangle 17">
            <a:extLst>
              <a:ext uri="{FF2B5EF4-FFF2-40B4-BE49-F238E27FC236}">
                <a16:creationId xmlns:a16="http://schemas.microsoft.com/office/drawing/2014/main" id="{81353464-597C-18A8-40DB-1C56E7FC1FD2}"/>
              </a:ext>
            </a:extLst>
          </p:cNvPr>
          <p:cNvSpPr/>
          <p:nvPr/>
        </p:nvSpPr>
        <p:spPr>
          <a:xfrm>
            <a:off x="5155714"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93</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72</a:t>
            </a:r>
          </a:p>
        </p:txBody>
      </p:sp>
      <p:sp>
        <p:nvSpPr>
          <p:cNvPr id="19" name="Rectangle 18">
            <a:extLst>
              <a:ext uri="{FF2B5EF4-FFF2-40B4-BE49-F238E27FC236}">
                <a16:creationId xmlns:a16="http://schemas.microsoft.com/office/drawing/2014/main" id="{D9CFBC42-D30D-2A19-AB81-80B48398365B}"/>
              </a:ext>
            </a:extLst>
          </p:cNvPr>
          <p:cNvSpPr/>
          <p:nvPr/>
        </p:nvSpPr>
        <p:spPr>
          <a:xfrm>
            <a:off x="5605204"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50</a:t>
            </a:r>
            <a:br>
              <a:rPr lang="en-US" sz="800">
                <a:solidFill>
                  <a:srgbClr val="125AA2"/>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35</a:t>
            </a:r>
          </a:p>
        </p:txBody>
      </p:sp>
      <p:sp>
        <p:nvSpPr>
          <p:cNvPr id="20" name="Rectangle 19">
            <a:extLst>
              <a:ext uri="{FF2B5EF4-FFF2-40B4-BE49-F238E27FC236}">
                <a16:creationId xmlns:a16="http://schemas.microsoft.com/office/drawing/2014/main" id="{AD316A49-C02B-C364-F761-788F8D3FE065}"/>
              </a:ext>
            </a:extLst>
          </p:cNvPr>
          <p:cNvSpPr/>
          <p:nvPr/>
        </p:nvSpPr>
        <p:spPr>
          <a:xfrm>
            <a:off x="6049279"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14</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14</a:t>
            </a:r>
          </a:p>
        </p:txBody>
      </p:sp>
      <p:sp>
        <p:nvSpPr>
          <p:cNvPr id="21" name="Rectangle 20">
            <a:extLst>
              <a:ext uri="{FF2B5EF4-FFF2-40B4-BE49-F238E27FC236}">
                <a16:creationId xmlns:a16="http://schemas.microsoft.com/office/drawing/2014/main" id="{D358E8E9-A267-6725-4DA3-690C55B5C3C4}"/>
              </a:ext>
            </a:extLst>
          </p:cNvPr>
          <p:cNvSpPr/>
          <p:nvPr/>
        </p:nvSpPr>
        <p:spPr>
          <a:xfrm>
            <a:off x="6515016" y="3734242"/>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2</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1</a:t>
            </a:r>
          </a:p>
        </p:txBody>
      </p:sp>
      <p:sp>
        <p:nvSpPr>
          <p:cNvPr id="22" name="Rectangle 21">
            <a:extLst>
              <a:ext uri="{FF2B5EF4-FFF2-40B4-BE49-F238E27FC236}">
                <a16:creationId xmlns:a16="http://schemas.microsoft.com/office/drawing/2014/main" id="{6DBC2AE3-E2B3-4ECC-1620-6F1CB4B1190E}"/>
              </a:ext>
            </a:extLst>
          </p:cNvPr>
          <p:cNvSpPr/>
          <p:nvPr/>
        </p:nvSpPr>
        <p:spPr>
          <a:xfrm>
            <a:off x="6964505" y="3736038"/>
            <a:ext cx="320215"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800">
                <a:solidFill>
                  <a:srgbClr val="125AA2"/>
                </a:solidFill>
                <a:latin typeface="Arial" panose="020B0604020202020204" pitchFamily="34" charset="0"/>
                <a:cs typeface="Arial" panose="020B0604020202020204" pitchFamily="34" charset="0"/>
              </a:rPr>
              <a:t>0</a:t>
            </a:r>
            <a:br>
              <a:rPr lang="en-US" sz="800">
                <a:solidFill>
                  <a:prstClr val="black"/>
                </a:solidFill>
                <a:latin typeface="Arial" panose="020B0604020202020204" pitchFamily="34" charset="0"/>
                <a:cs typeface="Arial" panose="020B0604020202020204" pitchFamily="34" charset="0"/>
              </a:rPr>
            </a:br>
            <a:r>
              <a:rPr lang="en-US" sz="800">
                <a:solidFill>
                  <a:srgbClr val="78777C"/>
                </a:solidFill>
                <a:latin typeface="Arial" panose="020B0604020202020204" pitchFamily="34" charset="0"/>
                <a:cs typeface="Arial" panose="020B0604020202020204" pitchFamily="34" charset="0"/>
              </a:rPr>
              <a:t>0</a:t>
            </a:r>
          </a:p>
        </p:txBody>
      </p:sp>
      <p:sp>
        <p:nvSpPr>
          <p:cNvPr id="3143" name="Rectangle 3142">
            <a:extLst>
              <a:ext uri="{FF2B5EF4-FFF2-40B4-BE49-F238E27FC236}">
                <a16:creationId xmlns:a16="http://schemas.microsoft.com/office/drawing/2014/main" id="{DFD46076-AC4C-8987-B8AB-B8687A43D5FA}"/>
              </a:ext>
            </a:extLst>
          </p:cNvPr>
          <p:cNvSpPr/>
          <p:nvPr/>
        </p:nvSpPr>
        <p:spPr>
          <a:xfrm>
            <a:off x="380211" y="3734242"/>
            <a:ext cx="681299"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defRPr/>
            </a:pPr>
            <a:r>
              <a:rPr lang="en-US" sz="800">
                <a:solidFill>
                  <a:srgbClr val="125AA2"/>
                </a:solidFill>
                <a:latin typeface="Arial" panose="020B0604020202020204" pitchFamily="34" charset="0"/>
                <a:cs typeface="Arial" panose="020B0604020202020204" pitchFamily="34" charset="0"/>
              </a:rPr>
              <a:t>T-DXd-THP</a:t>
            </a:r>
          </a:p>
          <a:p>
            <a:pPr algn="r">
              <a:defRPr/>
            </a:pPr>
            <a:r>
              <a:rPr lang="en-US" sz="800">
                <a:solidFill>
                  <a:srgbClr val="78777C"/>
                </a:solidFill>
                <a:latin typeface="Arial" panose="020B0604020202020204" pitchFamily="34" charset="0"/>
                <a:cs typeface="Arial" panose="020B0604020202020204" pitchFamily="34" charset="0"/>
              </a:rPr>
              <a:t>ddAC-THP</a:t>
            </a:r>
          </a:p>
        </p:txBody>
      </p:sp>
      <p:sp>
        <p:nvSpPr>
          <p:cNvPr id="3144" name="Rectangle 3143">
            <a:extLst>
              <a:ext uri="{FF2B5EF4-FFF2-40B4-BE49-F238E27FC236}">
                <a16:creationId xmlns:a16="http://schemas.microsoft.com/office/drawing/2014/main" id="{60F07F70-ACE2-71B7-B282-57A0D507D16A}"/>
              </a:ext>
            </a:extLst>
          </p:cNvPr>
          <p:cNvSpPr/>
          <p:nvPr/>
        </p:nvSpPr>
        <p:spPr>
          <a:xfrm>
            <a:off x="222099" y="3458900"/>
            <a:ext cx="839410"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defRPr/>
            </a:pPr>
            <a:r>
              <a:rPr lang="en-US" sz="800" b="1">
                <a:solidFill>
                  <a:prstClr val="black"/>
                </a:solidFill>
                <a:latin typeface="Arial" panose="020B0604020202020204" pitchFamily="34" charset="0"/>
                <a:cs typeface="Arial" panose="020B0604020202020204" pitchFamily="34" charset="0"/>
              </a:rPr>
              <a:t>Number of </a:t>
            </a:r>
            <a:br>
              <a:rPr lang="en-US" sz="800" b="1">
                <a:solidFill>
                  <a:prstClr val="black"/>
                </a:solidFill>
                <a:latin typeface="Arial" panose="020B0604020202020204" pitchFamily="34" charset="0"/>
                <a:cs typeface="Arial" panose="020B0604020202020204" pitchFamily="34" charset="0"/>
              </a:rPr>
            </a:br>
            <a:r>
              <a:rPr lang="en-US" sz="800" b="1">
                <a:solidFill>
                  <a:prstClr val="black"/>
                </a:solidFill>
                <a:latin typeface="Arial" panose="020B0604020202020204" pitchFamily="34" charset="0"/>
                <a:cs typeface="Arial" panose="020B0604020202020204" pitchFamily="34" charset="0"/>
              </a:rPr>
              <a:t>patients at risk</a:t>
            </a:r>
          </a:p>
        </p:txBody>
      </p:sp>
      <p:sp>
        <p:nvSpPr>
          <p:cNvPr id="3" name="TextBox 2">
            <a:extLst>
              <a:ext uri="{FF2B5EF4-FFF2-40B4-BE49-F238E27FC236}">
                <a16:creationId xmlns:a16="http://schemas.microsoft.com/office/drawing/2014/main" id="{2D6E603B-B557-98F1-8E5F-01EAA2DB9500}"/>
              </a:ext>
            </a:extLst>
          </p:cNvPr>
          <p:cNvSpPr txBox="1"/>
          <p:nvPr/>
        </p:nvSpPr>
        <p:spPr>
          <a:xfrm>
            <a:off x="853253" y="748442"/>
            <a:ext cx="397866" cy="276999"/>
          </a:xfrm>
          <a:prstGeom prst="rect">
            <a:avLst/>
          </a:prstGeom>
          <a:noFill/>
        </p:spPr>
        <p:txBody>
          <a:bodyPr wrap="none" rtlCol="0">
            <a:spAutoFit/>
          </a:bodyPr>
          <a:lstStyle/>
          <a:p>
            <a:pPr>
              <a:defRPr/>
            </a:pPr>
            <a:r>
              <a:rPr lang="en-US" sz="1200" kern="0">
                <a:solidFill>
                  <a:prstClr val="black"/>
                </a:solidFill>
                <a:latin typeface="Arial" panose="020B0604020202020204" pitchFamily="34" charset="0"/>
                <a:cs typeface="Arial" panose="020B0604020202020204" pitchFamily="34" charset="0"/>
              </a:rPr>
              <a:t>1.0</a:t>
            </a:r>
          </a:p>
        </p:txBody>
      </p:sp>
      <p:cxnSp>
        <p:nvCxnSpPr>
          <p:cNvPr id="5" name="Straight Connector 4">
            <a:extLst>
              <a:ext uri="{FF2B5EF4-FFF2-40B4-BE49-F238E27FC236}">
                <a16:creationId xmlns:a16="http://schemas.microsoft.com/office/drawing/2014/main" id="{B71588DD-92DB-F30C-9A1C-FFBA336B7D97}"/>
              </a:ext>
            </a:extLst>
          </p:cNvPr>
          <p:cNvCxnSpPr>
            <a:cxnSpLocks/>
          </p:cNvCxnSpPr>
          <p:nvPr/>
        </p:nvCxnSpPr>
        <p:spPr>
          <a:xfrm rot="5400000">
            <a:off x="1156932" y="2836342"/>
            <a:ext cx="0" cy="61200"/>
          </a:xfrm>
          <a:prstGeom prst="line">
            <a:avLst/>
          </a:prstGeom>
          <a:noFill/>
          <a:ln w="19050" cap="flat" cmpd="sng" algn="ctr">
            <a:solidFill>
              <a:sysClr val="windowText" lastClr="000000"/>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AE8487E9-4F15-ACCF-91A1-0F1243534156}"/>
              </a:ext>
            </a:extLst>
          </p:cNvPr>
          <p:cNvCxnSpPr>
            <a:cxnSpLocks/>
          </p:cNvCxnSpPr>
          <p:nvPr/>
        </p:nvCxnSpPr>
        <p:spPr>
          <a:xfrm rot="5400000">
            <a:off x="1156932" y="1821971"/>
            <a:ext cx="0" cy="61200"/>
          </a:xfrm>
          <a:prstGeom prst="line">
            <a:avLst/>
          </a:prstGeom>
          <a:noFill/>
          <a:ln w="19050" cap="flat" cmpd="sng" algn="ctr">
            <a:solidFill>
              <a:sysClr val="windowText" lastClr="000000"/>
            </a:solidFill>
            <a:prstDash val="solid"/>
            <a:headEnd type="none" w="med" len="med"/>
            <a:tailEnd type="none" w="med" len="med"/>
          </a:ln>
          <a:effectLst/>
        </p:spPr>
      </p:cxnSp>
      <p:cxnSp>
        <p:nvCxnSpPr>
          <p:cNvPr id="7" name="Straight Connector 6">
            <a:extLst>
              <a:ext uri="{FF2B5EF4-FFF2-40B4-BE49-F238E27FC236}">
                <a16:creationId xmlns:a16="http://schemas.microsoft.com/office/drawing/2014/main" id="{15E5985D-C02D-4DDD-4D77-CF478A2D940A}"/>
              </a:ext>
            </a:extLst>
          </p:cNvPr>
          <p:cNvCxnSpPr>
            <a:cxnSpLocks/>
          </p:cNvCxnSpPr>
          <p:nvPr/>
        </p:nvCxnSpPr>
        <p:spPr>
          <a:xfrm rot="5400000">
            <a:off x="1156932" y="821609"/>
            <a:ext cx="0" cy="61200"/>
          </a:xfrm>
          <a:prstGeom prst="line">
            <a:avLst/>
          </a:prstGeom>
          <a:noFill/>
          <a:ln w="19050" cap="flat" cmpd="sng" algn="ctr">
            <a:solidFill>
              <a:sysClr val="windowText" lastClr="000000"/>
            </a:solidFill>
            <a:prstDash val="solid"/>
            <a:headEnd type="none" w="med" len="med"/>
            <a:tailEnd type="none" w="med" len="med"/>
          </a:ln>
          <a:effectLst/>
        </p:spPr>
      </p:cxnSp>
      <p:cxnSp>
        <p:nvCxnSpPr>
          <p:cNvPr id="34" name="Straight Connector 33">
            <a:extLst>
              <a:ext uri="{FF2B5EF4-FFF2-40B4-BE49-F238E27FC236}">
                <a16:creationId xmlns:a16="http://schemas.microsoft.com/office/drawing/2014/main" id="{B220E11A-3BA3-D67B-668D-CAB3C3B44A34}"/>
              </a:ext>
            </a:extLst>
          </p:cNvPr>
          <p:cNvCxnSpPr>
            <a:cxnSpLocks/>
          </p:cNvCxnSpPr>
          <p:nvPr/>
        </p:nvCxnSpPr>
        <p:spPr>
          <a:xfrm rot="5400000">
            <a:off x="1156932" y="3117328"/>
            <a:ext cx="0" cy="61200"/>
          </a:xfrm>
          <a:prstGeom prst="line">
            <a:avLst/>
          </a:prstGeom>
          <a:noFill/>
          <a:ln w="19050" cap="flat" cmpd="sng" algn="ctr">
            <a:solidFill>
              <a:sysClr val="windowText" lastClr="000000"/>
            </a:solidFill>
            <a:prstDash val="solid"/>
            <a:headEnd type="none" w="med" len="med"/>
            <a:tailEnd type="none" w="med" len="med"/>
          </a:ln>
          <a:effectLst/>
        </p:spPr>
      </p:cxnSp>
      <p:cxnSp>
        <p:nvCxnSpPr>
          <p:cNvPr id="8" name="Straight Connector 7">
            <a:extLst>
              <a:ext uri="{FF2B5EF4-FFF2-40B4-BE49-F238E27FC236}">
                <a16:creationId xmlns:a16="http://schemas.microsoft.com/office/drawing/2014/main" id="{182125C0-F95E-255F-D173-4CC69E68A47F}"/>
              </a:ext>
            </a:extLst>
          </p:cNvPr>
          <p:cNvCxnSpPr>
            <a:cxnSpLocks/>
          </p:cNvCxnSpPr>
          <p:nvPr/>
        </p:nvCxnSpPr>
        <p:spPr>
          <a:xfrm>
            <a:off x="1187124" y="856494"/>
            <a:ext cx="0" cy="2017403"/>
          </a:xfrm>
          <a:prstGeom prst="line">
            <a:avLst/>
          </a:prstGeom>
          <a:noFill/>
          <a:ln w="19050" cap="flat" cmpd="sng" algn="ctr">
            <a:solidFill>
              <a:sysClr val="windowText" lastClr="000000"/>
            </a:solidFill>
            <a:prstDash val="solid"/>
            <a:headEnd type="none" w="med" len="med"/>
            <a:tailEnd type="none" w="med" len="med"/>
          </a:ln>
          <a:effectLst/>
        </p:spPr>
      </p:cxnSp>
      <p:cxnSp>
        <p:nvCxnSpPr>
          <p:cNvPr id="24" name="Straight Connector 23">
            <a:extLst>
              <a:ext uri="{FF2B5EF4-FFF2-40B4-BE49-F238E27FC236}">
                <a16:creationId xmlns:a16="http://schemas.microsoft.com/office/drawing/2014/main" id="{82332B05-D998-F4EC-CF8C-16A22454A27F}"/>
              </a:ext>
            </a:extLst>
          </p:cNvPr>
          <p:cNvCxnSpPr>
            <a:cxnSpLocks/>
          </p:cNvCxnSpPr>
          <p:nvPr/>
        </p:nvCxnSpPr>
        <p:spPr>
          <a:xfrm>
            <a:off x="1187124" y="3147928"/>
            <a:ext cx="5945197" cy="0"/>
          </a:xfrm>
          <a:prstGeom prst="line">
            <a:avLst/>
          </a:prstGeom>
          <a:noFill/>
          <a:ln w="19050" cap="flat" cmpd="sng" algn="ctr">
            <a:solidFill>
              <a:sysClr val="windowText" lastClr="000000"/>
            </a:solidFill>
            <a:prstDash val="solid"/>
            <a:headEnd type="none" w="med" len="med"/>
            <a:tailEnd type="none" w="med" len="med"/>
          </a:ln>
          <a:effectLst/>
        </p:spPr>
      </p:cxnSp>
      <p:sp>
        <p:nvSpPr>
          <p:cNvPr id="25" name="TextBox 24">
            <a:extLst>
              <a:ext uri="{FF2B5EF4-FFF2-40B4-BE49-F238E27FC236}">
                <a16:creationId xmlns:a16="http://schemas.microsoft.com/office/drawing/2014/main" id="{77499DCE-27FA-80E4-53C2-CBAEAFF51E79}"/>
              </a:ext>
            </a:extLst>
          </p:cNvPr>
          <p:cNvSpPr txBox="1"/>
          <p:nvPr/>
        </p:nvSpPr>
        <p:spPr>
          <a:xfrm>
            <a:off x="6944813"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39</a:t>
            </a:r>
          </a:p>
        </p:txBody>
      </p:sp>
      <p:sp>
        <p:nvSpPr>
          <p:cNvPr id="26" name="TextBox 25">
            <a:extLst>
              <a:ext uri="{FF2B5EF4-FFF2-40B4-BE49-F238E27FC236}">
                <a16:creationId xmlns:a16="http://schemas.microsoft.com/office/drawing/2014/main" id="{C815ECD6-60EF-240B-139D-0836EEEA7BF4}"/>
              </a:ext>
            </a:extLst>
          </p:cNvPr>
          <p:cNvSpPr txBox="1"/>
          <p:nvPr/>
        </p:nvSpPr>
        <p:spPr>
          <a:xfrm>
            <a:off x="6499911"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36</a:t>
            </a:r>
          </a:p>
        </p:txBody>
      </p:sp>
      <p:sp>
        <p:nvSpPr>
          <p:cNvPr id="27" name="TextBox 26">
            <a:extLst>
              <a:ext uri="{FF2B5EF4-FFF2-40B4-BE49-F238E27FC236}">
                <a16:creationId xmlns:a16="http://schemas.microsoft.com/office/drawing/2014/main" id="{9F1897E6-6204-71E2-D32B-D031448C52B4}"/>
              </a:ext>
            </a:extLst>
          </p:cNvPr>
          <p:cNvSpPr txBox="1"/>
          <p:nvPr/>
        </p:nvSpPr>
        <p:spPr>
          <a:xfrm>
            <a:off x="6036268"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33</a:t>
            </a:r>
          </a:p>
        </p:txBody>
      </p:sp>
      <p:sp>
        <p:nvSpPr>
          <p:cNvPr id="28" name="TextBox 27">
            <a:extLst>
              <a:ext uri="{FF2B5EF4-FFF2-40B4-BE49-F238E27FC236}">
                <a16:creationId xmlns:a16="http://schemas.microsoft.com/office/drawing/2014/main" id="{2D56E896-041B-735C-0965-53A923159FF4}"/>
              </a:ext>
            </a:extLst>
          </p:cNvPr>
          <p:cNvSpPr txBox="1"/>
          <p:nvPr/>
        </p:nvSpPr>
        <p:spPr>
          <a:xfrm>
            <a:off x="5589054"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30</a:t>
            </a:r>
          </a:p>
        </p:txBody>
      </p:sp>
      <p:sp>
        <p:nvSpPr>
          <p:cNvPr id="29" name="TextBox 28">
            <a:extLst>
              <a:ext uri="{FF2B5EF4-FFF2-40B4-BE49-F238E27FC236}">
                <a16:creationId xmlns:a16="http://schemas.microsoft.com/office/drawing/2014/main" id="{1CA7E62E-94E2-4A08-6002-C9DBF87BF298}"/>
              </a:ext>
            </a:extLst>
          </p:cNvPr>
          <p:cNvSpPr txBox="1"/>
          <p:nvPr/>
        </p:nvSpPr>
        <p:spPr>
          <a:xfrm>
            <a:off x="5136685"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27</a:t>
            </a:r>
          </a:p>
        </p:txBody>
      </p:sp>
      <p:sp>
        <p:nvSpPr>
          <p:cNvPr id="30" name="TextBox 29">
            <a:extLst>
              <a:ext uri="{FF2B5EF4-FFF2-40B4-BE49-F238E27FC236}">
                <a16:creationId xmlns:a16="http://schemas.microsoft.com/office/drawing/2014/main" id="{EED1DC32-B9B8-FADA-BC89-2208221A975B}"/>
              </a:ext>
            </a:extLst>
          </p:cNvPr>
          <p:cNvSpPr txBox="1"/>
          <p:nvPr/>
        </p:nvSpPr>
        <p:spPr>
          <a:xfrm>
            <a:off x="4678196"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24</a:t>
            </a:r>
          </a:p>
        </p:txBody>
      </p:sp>
      <p:sp>
        <p:nvSpPr>
          <p:cNvPr id="31" name="TextBox 30">
            <a:extLst>
              <a:ext uri="{FF2B5EF4-FFF2-40B4-BE49-F238E27FC236}">
                <a16:creationId xmlns:a16="http://schemas.microsoft.com/office/drawing/2014/main" id="{C8EB46A8-33DA-7CDC-A025-C6846A0EDED1}"/>
              </a:ext>
            </a:extLst>
          </p:cNvPr>
          <p:cNvSpPr txBox="1"/>
          <p:nvPr/>
        </p:nvSpPr>
        <p:spPr>
          <a:xfrm>
            <a:off x="4214553"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21</a:t>
            </a:r>
          </a:p>
        </p:txBody>
      </p:sp>
      <p:sp>
        <p:nvSpPr>
          <p:cNvPr id="2016" name="TextBox 2015">
            <a:extLst>
              <a:ext uri="{FF2B5EF4-FFF2-40B4-BE49-F238E27FC236}">
                <a16:creationId xmlns:a16="http://schemas.microsoft.com/office/drawing/2014/main" id="{E69218E6-0D75-2E25-B60F-A2CEB117A631}"/>
              </a:ext>
            </a:extLst>
          </p:cNvPr>
          <p:cNvSpPr txBox="1"/>
          <p:nvPr/>
        </p:nvSpPr>
        <p:spPr>
          <a:xfrm>
            <a:off x="3746469"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18</a:t>
            </a:r>
          </a:p>
        </p:txBody>
      </p:sp>
      <p:sp>
        <p:nvSpPr>
          <p:cNvPr id="2017" name="TextBox 2016">
            <a:extLst>
              <a:ext uri="{FF2B5EF4-FFF2-40B4-BE49-F238E27FC236}">
                <a16:creationId xmlns:a16="http://schemas.microsoft.com/office/drawing/2014/main" id="{FD5B3758-133C-E640-BC62-85D82439F444}"/>
              </a:ext>
            </a:extLst>
          </p:cNvPr>
          <p:cNvSpPr txBox="1"/>
          <p:nvPr/>
        </p:nvSpPr>
        <p:spPr>
          <a:xfrm>
            <a:off x="3286101"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15</a:t>
            </a:r>
          </a:p>
        </p:txBody>
      </p:sp>
      <p:sp>
        <p:nvSpPr>
          <p:cNvPr id="2018" name="TextBox 2017">
            <a:extLst>
              <a:ext uri="{FF2B5EF4-FFF2-40B4-BE49-F238E27FC236}">
                <a16:creationId xmlns:a16="http://schemas.microsoft.com/office/drawing/2014/main" id="{441E89F6-F6AE-6854-6BB4-D2C379472178}"/>
              </a:ext>
            </a:extLst>
          </p:cNvPr>
          <p:cNvSpPr txBox="1"/>
          <p:nvPr/>
        </p:nvSpPr>
        <p:spPr>
          <a:xfrm>
            <a:off x="2827613" y="3179142"/>
            <a:ext cx="354585"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12</a:t>
            </a:r>
          </a:p>
        </p:txBody>
      </p:sp>
      <p:sp>
        <p:nvSpPr>
          <p:cNvPr id="2020" name="TextBox 2019">
            <a:extLst>
              <a:ext uri="{FF2B5EF4-FFF2-40B4-BE49-F238E27FC236}">
                <a16:creationId xmlns:a16="http://schemas.microsoft.com/office/drawing/2014/main" id="{7F1EBAEB-1C39-A530-DC5E-E34869EC286B}"/>
              </a:ext>
            </a:extLst>
          </p:cNvPr>
          <p:cNvSpPr txBox="1"/>
          <p:nvPr/>
        </p:nvSpPr>
        <p:spPr>
          <a:xfrm>
            <a:off x="2413614" y="3179142"/>
            <a:ext cx="269626"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9</a:t>
            </a:r>
          </a:p>
        </p:txBody>
      </p:sp>
      <p:sp>
        <p:nvSpPr>
          <p:cNvPr id="2021" name="TextBox 2020">
            <a:extLst>
              <a:ext uri="{FF2B5EF4-FFF2-40B4-BE49-F238E27FC236}">
                <a16:creationId xmlns:a16="http://schemas.microsoft.com/office/drawing/2014/main" id="{3D03BEA5-6A1B-294E-77A6-E9F864B7F6F5}"/>
              </a:ext>
            </a:extLst>
          </p:cNvPr>
          <p:cNvSpPr txBox="1"/>
          <p:nvPr/>
        </p:nvSpPr>
        <p:spPr>
          <a:xfrm>
            <a:off x="1967597" y="3179142"/>
            <a:ext cx="269626"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6</a:t>
            </a:r>
          </a:p>
        </p:txBody>
      </p:sp>
      <p:sp>
        <p:nvSpPr>
          <p:cNvPr id="2023" name="TextBox 2022">
            <a:extLst>
              <a:ext uri="{FF2B5EF4-FFF2-40B4-BE49-F238E27FC236}">
                <a16:creationId xmlns:a16="http://schemas.microsoft.com/office/drawing/2014/main" id="{A1A3315C-0357-372D-63C6-9A4D157C63EB}"/>
              </a:ext>
            </a:extLst>
          </p:cNvPr>
          <p:cNvSpPr txBox="1"/>
          <p:nvPr/>
        </p:nvSpPr>
        <p:spPr>
          <a:xfrm>
            <a:off x="1509576" y="3179142"/>
            <a:ext cx="269626"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3</a:t>
            </a:r>
          </a:p>
        </p:txBody>
      </p:sp>
      <p:sp>
        <p:nvSpPr>
          <p:cNvPr id="2040" name="TextBox 2039">
            <a:extLst>
              <a:ext uri="{FF2B5EF4-FFF2-40B4-BE49-F238E27FC236}">
                <a16:creationId xmlns:a16="http://schemas.microsoft.com/office/drawing/2014/main" id="{D8911843-EFB8-6EA1-A1B3-EEDDCBC35C42}"/>
              </a:ext>
            </a:extLst>
          </p:cNvPr>
          <p:cNvSpPr txBox="1"/>
          <p:nvPr/>
        </p:nvSpPr>
        <p:spPr>
          <a:xfrm>
            <a:off x="1046991" y="3179142"/>
            <a:ext cx="269626" cy="276999"/>
          </a:xfrm>
          <a:prstGeom prst="rect">
            <a:avLst/>
          </a:prstGeom>
          <a:noFill/>
        </p:spPr>
        <p:txBody>
          <a:bodyPr wrap="none" rtlCol="0">
            <a:spAutoFit/>
          </a:bodyPr>
          <a:lstStyle/>
          <a:p>
            <a:pPr algn="ctr">
              <a:defRPr/>
            </a:pPr>
            <a:r>
              <a:rPr lang="en-US" sz="1200" kern="0">
                <a:solidFill>
                  <a:prstClr val="black"/>
                </a:solidFill>
                <a:latin typeface="Arial" panose="020B0604020202020204" pitchFamily="34" charset="0"/>
                <a:cs typeface="Arial" panose="020B0604020202020204" pitchFamily="34" charset="0"/>
              </a:rPr>
              <a:t>0</a:t>
            </a:r>
          </a:p>
        </p:txBody>
      </p:sp>
      <p:sp>
        <p:nvSpPr>
          <p:cNvPr id="2041" name="Freeform: Shape 2040">
            <a:extLst>
              <a:ext uri="{FF2B5EF4-FFF2-40B4-BE49-F238E27FC236}">
                <a16:creationId xmlns:a16="http://schemas.microsoft.com/office/drawing/2014/main" id="{E9662ACC-70C0-17C0-8860-4692126C9D75}"/>
              </a:ext>
            </a:extLst>
          </p:cNvPr>
          <p:cNvSpPr/>
          <p:nvPr/>
        </p:nvSpPr>
        <p:spPr>
          <a:xfrm>
            <a:off x="1191486" y="852329"/>
            <a:ext cx="5543456" cy="1430982"/>
          </a:xfrm>
          <a:custGeom>
            <a:avLst/>
            <a:gdLst>
              <a:gd name="connsiteX0" fmla="*/ 0 w 7825697"/>
              <a:gd name="connsiteY0" fmla="*/ 0 h 2034537"/>
              <a:gd name="connsiteX1" fmla="*/ 607282 w 7825697"/>
              <a:gd name="connsiteY1" fmla="*/ 0 h 2034537"/>
              <a:gd name="connsiteX2" fmla="*/ 607282 w 7825697"/>
              <a:gd name="connsiteY2" fmla="*/ 45369 h 2034537"/>
              <a:gd name="connsiteX3" fmla="*/ 1122883 w 7825697"/>
              <a:gd name="connsiteY3" fmla="*/ 45369 h 2034537"/>
              <a:gd name="connsiteX4" fmla="*/ 1122883 w 7825697"/>
              <a:gd name="connsiteY4" fmla="*/ 90570 h 2034537"/>
              <a:gd name="connsiteX5" fmla="*/ 1214733 w 7825697"/>
              <a:gd name="connsiteY5" fmla="*/ 90570 h 2034537"/>
              <a:gd name="connsiteX6" fmla="*/ 1214733 w 7825697"/>
              <a:gd name="connsiteY6" fmla="*/ 135939 h 2034537"/>
              <a:gd name="connsiteX7" fmla="*/ 3665562 w 7825697"/>
              <a:gd name="connsiteY7" fmla="*/ 135939 h 2034537"/>
              <a:gd name="connsiteX8" fmla="*/ 3665562 w 7825697"/>
              <a:gd name="connsiteY8" fmla="*/ 203572 h 2034537"/>
              <a:gd name="connsiteX9" fmla="*/ 3743281 w 7825697"/>
              <a:gd name="connsiteY9" fmla="*/ 203572 h 2034537"/>
              <a:gd name="connsiteX10" fmla="*/ 3743281 w 7825697"/>
              <a:gd name="connsiteY10" fmla="*/ 271204 h 2034537"/>
              <a:gd name="connsiteX11" fmla="*/ 4675568 w 7825697"/>
              <a:gd name="connsiteY11" fmla="*/ 271204 h 2034537"/>
              <a:gd name="connsiteX12" fmla="*/ 4675568 w 7825697"/>
              <a:gd name="connsiteY12" fmla="*/ 350305 h 2034537"/>
              <a:gd name="connsiteX13" fmla="*/ 4831005 w 7825697"/>
              <a:gd name="connsiteY13" fmla="*/ 350305 h 2034537"/>
              <a:gd name="connsiteX14" fmla="*/ 4831005 w 7825697"/>
              <a:gd name="connsiteY14" fmla="*/ 438851 h 2034537"/>
              <a:gd name="connsiteX15" fmla="*/ 5346607 w 7825697"/>
              <a:gd name="connsiteY15" fmla="*/ 438851 h 2034537"/>
              <a:gd name="connsiteX16" fmla="*/ 5346607 w 7825697"/>
              <a:gd name="connsiteY16" fmla="*/ 548311 h 2034537"/>
              <a:gd name="connsiteX17" fmla="*/ 5410195 w 7825697"/>
              <a:gd name="connsiteY17" fmla="*/ 548311 h 2034537"/>
              <a:gd name="connsiteX18" fmla="*/ 5410195 w 7825697"/>
              <a:gd name="connsiteY18" fmla="*/ 659627 h 2034537"/>
              <a:gd name="connsiteX19" fmla="*/ 6829822 w 7825697"/>
              <a:gd name="connsiteY19" fmla="*/ 659627 h 2034537"/>
              <a:gd name="connsiteX20" fmla="*/ 6829822 w 7825697"/>
              <a:gd name="connsiteY20" fmla="*/ 1310820 h 2034537"/>
              <a:gd name="connsiteX21" fmla="*/ 6879279 w 7825697"/>
              <a:gd name="connsiteY21" fmla="*/ 1310820 h 2034537"/>
              <a:gd name="connsiteX22" fmla="*/ 6879279 w 7825697"/>
              <a:gd name="connsiteY22" fmla="*/ 2034537 h 2034537"/>
              <a:gd name="connsiteX23" fmla="*/ 7825697 w 7825697"/>
              <a:gd name="connsiteY23" fmla="*/ 2034537 h 203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5697" h="2034537">
                <a:moveTo>
                  <a:pt x="0" y="0"/>
                </a:moveTo>
                <a:lnTo>
                  <a:pt x="607282" y="0"/>
                </a:lnTo>
                <a:lnTo>
                  <a:pt x="607282" y="45369"/>
                </a:lnTo>
                <a:lnTo>
                  <a:pt x="1122883" y="45369"/>
                </a:lnTo>
                <a:lnTo>
                  <a:pt x="1122883" y="90570"/>
                </a:lnTo>
                <a:lnTo>
                  <a:pt x="1214733" y="90570"/>
                </a:lnTo>
                <a:lnTo>
                  <a:pt x="1214733" y="135939"/>
                </a:lnTo>
                <a:lnTo>
                  <a:pt x="3665562" y="135939"/>
                </a:lnTo>
                <a:lnTo>
                  <a:pt x="3665562" y="203572"/>
                </a:lnTo>
                <a:lnTo>
                  <a:pt x="3743281" y="203572"/>
                </a:lnTo>
                <a:lnTo>
                  <a:pt x="3743281" y="271204"/>
                </a:lnTo>
                <a:lnTo>
                  <a:pt x="4675568" y="271204"/>
                </a:lnTo>
                <a:lnTo>
                  <a:pt x="4675568" y="350305"/>
                </a:lnTo>
                <a:lnTo>
                  <a:pt x="4831005" y="350305"/>
                </a:lnTo>
                <a:lnTo>
                  <a:pt x="4831005" y="438851"/>
                </a:lnTo>
                <a:lnTo>
                  <a:pt x="5346607" y="438851"/>
                </a:lnTo>
                <a:lnTo>
                  <a:pt x="5346607" y="548311"/>
                </a:lnTo>
                <a:lnTo>
                  <a:pt x="5410195" y="548311"/>
                </a:lnTo>
                <a:lnTo>
                  <a:pt x="5410195" y="659627"/>
                </a:lnTo>
                <a:lnTo>
                  <a:pt x="6829822" y="659627"/>
                </a:lnTo>
                <a:lnTo>
                  <a:pt x="6829822" y="1310820"/>
                </a:lnTo>
                <a:lnTo>
                  <a:pt x="6879279" y="1310820"/>
                </a:lnTo>
                <a:lnTo>
                  <a:pt x="6879279" y="2034537"/>
                </a:lnTo>
                <a:lnTo>
                  <a:pt x="7825697" y="2034537"/>
                </a:lnTo>
              </a:path>
            </a:pathLst>
          </a:custGeom>
          <a:noFill/>
          <a:ln w="28575" cap="flat">
            <a:solidFill>
              <a:srgbClr val="125AA2"/>
            </a:solidFill>
            <a:prstDash val="solid"/>
            <a:miter/>
          </a:ln>
        </p:spPr>
        <p:txBody>
          <a:bodyPr rtlCol="0" anchor="ctr"/>
          <a:lstStyle/>
          <a:p>
            <a:pPr>
              <a:defRPr/>
            </a:pPr>
            <a:endParaRPr lang="en-US" sz="900" kern="0">
              <a:solidFill>
                <a:prstClr val="black"/>
              </a:solidFill>
              <a:latin typeface="Arial" panose="020B0604020202020204"/>
            </a:endParaRPr>
          </a:p>
        </p:txBody>
      </p:sp>
      <p:sp>
        <p:nvSpPr>
          <p:cNvPr id="2042" name="Freeform: Shape 2041">
            <a:extLst>
              <a:ext uri="{FF2B5EF4-FFF2-40B4-BE49-F238E27FC236}">
                <a16:creationId xmlns:a16="http://schemas.microsoft.com/office/drawing/2014/main" id="{F7DFC245-1372-CE7E-0DD5-2E43A36C4D5D}"/>
              </a:ext>
            </a:extLst>
          </p:cNvPr>
          <p:cNvSpPr/>
          <p:nvPr/>
        </p:nvSpPr>
        <p:spPr>
          <a:xfrm>
            <a:off x="1191486" y="852067"/>
            <a:ext cx="5693482" cy="868330"/>
          </a:xfrm>
          <a:custGeom>
            <a:avLst/>
            <a:gdLst>
              <a:gd name="connsiteX0" fmla="*/ 0 w 8037488"/>
              <a:gd name="connsiteY0" fmla="*/ 0 h 1231718"/>
              <a:gd name="connsiteX1" fmla="*/ 409621 w 8037488"/>
              <a:gd name="connsiteY1" fmla="*/ 0 h 1231718"/>
              <a:gd name="connsiteX2" fmla="*/ 409621 w 8037488"/>
              <a:gd name="connsiteY2" fmla="*/ 46887 h 1231718"/>
              <a:gd name="connsiteX3" fmla="*/ 572124 w 8037488"/>
              <a:gd name="connsiteY3" fmla="*/ 46887 h 1231718"/>
              <a:gd name="connsiteX4" fmla="*/ 572124 w 8037488"/>
              <a:gd name="connsiteY4" fmla="*/ 93943 h 1231718"/>
              <a:gd name="connsiteX5" fmla="*/ 882830 w 8037488"/>
              <a:gd name="connsiteY5" fmla="*/ 93943 h 1231718"/>
              <a:gd name="connsiteX6" fmla="*/ 882830 w 8037488"/>
              <a:gd name="connsiteY6" fmla="*/ 140999 h 1231718"/>
              <a:gd name="connsiteX7" fmla="*/ 1264190 w 8037488"/>
              <a:gd name="connsiteY7" fmla="*/ 140999 h 1231718"/>
              <a:gd name="connsiteX8" fmla="*/ 1264190 w 8037488"/>
              <a:gd name="connsiteY8" fmla="*/ 188898 h 1231718"/>
              <a:gd name="connsiteX9" fmla="*/ 1574896 w 8037488"/>
              <a:gd name="connsiteY9" fmla="*/ 188898 h 1231718"/>
              <a:gd name="connsiteX10" fmla="*/ 1574896 w 8037488"/>
              <a:gd name="connsiteY10" fmla="*/ 236966 h 1231718"/>
              <a:gd name="connsiteX11" fmla="*/ 1589027 w 8037488"/>
              <a:gd name="connsiteY11" fmla="*/ 236966 h 1231718"/>
              <a:gd name="connsiteX12" fmla="*/ 1589027 w 8037488"/>
              <a:gd name="connsiteY12" fmla="*/ 285203 h 1231718"/>
              <a:gd name="connsiteX13" fmla="*/ 1744464 w 8037488"/>
              <a:gd name="connsiteY13" fmla="*/ 285203 h 1231718"/>
              <a:gd name="connsiteX14" fmla="*/ 1744464 w 8037488"/>
              <a:gd name="connsiteY14" fmla="*/ 333777 h 1231718"/>
              <a:gd name="connsiteX15" fmla="*/ 2055339 w 8037488"/>
              <a:gd name="connsiteY15" fmla="*/ 333777 h 1231718"/>
              <a:gd name="connsiteX16" fmla="*/ 2055339 w 8037488"/>
              <a:gd name="connsiteY16" fmla="*/ 385049 h 1231718"/>
              <a:gd name="connsiteX17" fmla="*/ 2796863 w 8037488"/>
              <a:gd name="connsiteY17" fmla="*/ 385049 h 1231718"/>
              <a:gd name="connsiteX18" fmla="*/ 2796863 w 8037488"/>
              <a:gd name="connsiteY18" fmla="*/ 450320 h 1231718"/>
              <a:gd name="connsiteX19" fmla="*/ 3686758 w 8037488"/>
              <a:gd name="connsiteY19" fmla="*/ 450320 h 1231718"/>
              <a:gd name="connsiteX20" fmla="*/ 3686758 w 8037488"/>
              <a:gd name="connsiteY20" fmla="*/ 522169 h 1231718"/>
              <a:gd name="connsiteX21" fmla="*/ 3729150 w 8037488"/>
              <a:gd name="connsiteY21" fmla="*/ 522169 h 1231718"/>
              <a:gd name="connsiteX22" fmla="*/ 3729150 w 8037488"/>
              <a:gd name="connsiteY22" fmla="*/ 594187 h 1231718"/>
              <a:gd name="connsiteX23" fmla="*/ 3778607 w 8037488"/>
              <a:gd name="connsiteY23" fmla="*/ 594187 h 1231718"/>
              <a:gd name="connsiteX24" fmla="*/ 3778607 w 8037488"/>
              <a:gd name="connsiteY24" fmla="*/ 666879 h 1231718"/>
              <a:gd name="connsiteX25" fmla="*/ 4061052 w 8037488"/>
              <a:gd name="connsiteY25" fmla="*/ 666879 h 1231718"/>
              <a:gd name="connsiteX26" fmla="*/ 4061052 w 8037488"/>
              <a:gd name="connsiteY26" fmla="*/ 740583 h 1231718"/>
              <a:gd name="connsiteX27" fmla="*/ 4068118 w 8037488"/>
              <a:gd name="connsiteY27" fmla="*/ 740583 h 1231718"/>
              <a:gd name="connsiteX28" fmla="*/ 4068118 w 8037488"/>
              <a:gd name="connsiteY28" fmla="*/ 813950 h 1231718"/>
              <a:gd name="connsiteX29" fmla="*/ 4407254 w 8037488"/>
              <a:gd name="connsiteY29" fmla="*/ 813950 h 1231718"/>
              <a:gd name="connsiteX30" fmla="*/ 4407254 w 8037488"/>
              <a:gd name="connsiteY30" fmla="*/ 892545 h 1231718"/>
              <a:gd name="connsiteX31" fmla="*/ 5099320 w 8037488"/>
              <a:gd name="connsiteY31" fmla="*/ 892545 h 1231718"/>
              <a:gd name="connsiteX32" fmla="*/ 5099320 w 8037488"/>
              <a:gd name="connsiteY32" fmla="*/ 995933 h 1231718"/>
              <a:gd name="connsiteX33" fmla="*/ 5233561 w 8037488"/>
              <a:gd name="connsiteY33" fmla="*/ 995933 h 1231718"/>
              <a:gd name="connsiteX34" fmla="*/ 5233561 w 8037488"/>
              <a:gd name="connsiteY34" fmla="*/ 1108092 h 1231718"/>
              <a:gd name="connsiteX35" fmla="*/ 5381933 w 8037488"/>
              <a:gd name="connsiteY35" fmla="*/ 1108092 h 1231718"/>
              <a:gd name="connsiteX36" fmla="*/ 5381933 w 8037488"/>
              <a:gd name="connsiteY36" fmla="*/ 1231719 h 1231718"/>
              <a:gd name="connsiteX37" fmla="*/ 8037489 w 8037488"/>
              <a:gd name="connsiteY37" fmla="*/ 1231719 h 12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7488" h="1231718">
                <a:moveTo>
                  <a:pt x="0" y="0"/>
                </a:moveTo>
                <a:lnTo>
                  <a:pt x="409621" y="0"/>
                </a:lnTo>
                <a:lnTo>
                  <a:pt x="409621" y="46887"/>
                </a:lnTo>
                <a:lnTo>
                  <a:pt x="572124" y="46887"/>
                </a:lnTo>
                <a:lnTo>
                  <a:pt x="572124" y="93943"/>
                </a:lnTo>
                <a:lnTo>
                  <a:pt x="882830" y="93943"/>
                </a:lnTo>
                <a:lnTo>
                  <a:pt x="882830" y="140999"/>
                </a:lnTo>
                <a:lnTo>
                  <a:pt x="1264190" y="140999"/>
                </a:lnTo>
                <a:lnTo>
                  <a:pt x="1264190" y="188898"/>
                </a:lnTo>
                <a:lnTo>
                  <a:pt x="1574896" y="188898"/>
                </a:lnTo>
                <a:lnTo>
                  <a:pt x="1574896" y="236966"/>
                </a:lnTo>
                <a:lnTo>
                  <a:pt x="1589027" y="236966"/>
                </a:lnTo>
                <a:lnTo>
                  <a:pt x="1589027" y="285203"/>
                </a:lnTo>
                <a:lnTo>
                  <a:pt x="1744464" y="285203"/>
                </a:lnTo>
                <a:lnTo>
                  <a:pt x="1744464" y="333777"/>
                </a:lnTo>
                <a:lnTo>
                  <a:pt x="2055339" y="333777"/>
                </a:lnTo>
                <a:lnTo>
                  <a:pt x="2055339" y="385049"/>
                </a:lnTo>
                <a:lnTo>
                  <a:pt x="2796863" y="385049"/>
                </a:lnTo>
                <a:lnTo>
                  <a:pt x="2796863" y="450320"/>
                </a:lnTo>
                <a:lnTo>
                  <a:pt x="3686758" y="450320"/>
                </a:lnTo>
                <a:lnTo>
                  <a:pt x="3686758" y="522169"/>
                </a:lnTo>
                <a:lnTo>
                  <a:pt x="3729150" y="522169"/>
                </a:lnTo>
                <a:lnTo>
                  <a:pt x="3729150" y="594187"/>
                </a:lnTo>
                <a:lnTo>
                  <a:pt x="3778607" y="594187"/>
                </a:lnTo>
                <a:lnTo>
                  <a:pt x="3778607" y="666879"/>
                </a:lnTo>
                <a:lnTo>
                  <a:pt x="4061052" y="666879"/>
                </a:lnTo>
                <a:lnTo>
                  <a:pt x="4061052" y="740583"/>
                </a:lnTo>
                <a:lnTo>
                  <a:pt x="4068118" y="740583"/>
                </a:lnTo>
                <a:lnTo>
                  <a:pt x="4068118" y="813950"/>
                </a:lnTo>
                <a:lnTo>
                  <a:pt x="4407254" y="813950"/>
                </a:lnTo>
                <a:lnTo>
                  <a:pt x="4407254" y="892545"/>
                </a:lnTo>
                <a:lnTo>
                  <a:pt x="5099320" y="892545"/>
                </a:lnTo>
                <a:lnTo>
                  <a:pt x="5099320" y="995933"/>
                </a:lnTo>
                <a:lnTo>
                  <a:pt x="5233561" y="995933"/>
                </a:lnTo>
                <a:lnTo>
                  <a:pt x="5233561" y="1108092"/>
                </a:lnTo>
                <a:lnTo>
                  <a:pt x="5381933" y="1108092"/>
                </a:lnTo>
                <a:lnTo>
                  <a:pt x="5381933" y="1231719"/>
                </a:lnTo>
                <a:lnTo>
                  <a:pt x="8037489" y="1231719"/>
                </a:lnTo>
              </a:path>
            </a:pathLst>
          </a:custGeom>
          <a:noFill/>
          <a:ln w="28575" cap="flat">
            <a:solidFill>
              <a:srgbClr val="78777C"/>
            </a:solidFill>
            <a:prstDash val="solid"/>
            <a:miter/>
          </a:ln>
        </p:spPr>
        <p:txBody>
          <a:bodyPr rtlCol="0" anchor="ctr"/>
          <a:lstStyle/>
          <a:p>
            <a:pPr>
              <a:defRPr/>
            </a:pPr>
            <a:endParaRPr lang="en-US" sz="900" kern="0">
              <a:solidFill>
                <a:prstClr val="black"/>
              </a:solidFill>
              <a:latin typeface="Arial" panose="020B0604020202020204"/>
            </a:endParaRPr>
          </a:p>
        </p:txBody>
      </p:sp>
      <p:sp>
        <p:nvSpPr>
          <p:cNvPr id="2044" name="Freeform: Shape 2043">
            <a:extLst>
              <a:ext uri="{FF2B5EF4-FFF2-40B4-BE49-F238E27FC236}">
                <a16:creationId xmlns:a16="http://schemas.microsoft.com/office/drawing/2014/main" id="{DB7D30F7-479F-6A9F-271E-088D5A985ABD}"/>
              </a:ext>
            </a:extLst>
          </p:cNvPr>
          <p:cNvSpPr/>
          <p:nvPr/>
        </p:nvSpPr>
        <p:spPr>
          <a:xfrm>
            <a:off x="1185725" y="8129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045" name="Freeform: Shape 2044">
            <a:extLst>
              <a:ext uri="{FF2B5EF4-FFF2-40B4-BE49-F238E27FC236}">
                <a16:creationId xmlns:a16="http://schemas.microsoft.com/office/drawing/2014/main" id="{29B4EC2C-E1C8-6862-C9A8-3EF6BAB257D9}"/>
              </a:ext>
            </a:extLst>
          </p:cNvPr>
          <p:cNvSpPr/>
          <p:nvPr/>
        </p:nvSpPr>
        <p:spPr>
          <a:xfrm>
            <a:off x="2105705"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046" name="Freeform: Shape 2045">
            <a:extLst>
              <a:ext uri="{FF2B5EF4-FFF2-40B4-BE49-F238E27FC236}">
                <a16:creationId xmlns:a16="http://schemas.microsoft.com/office/drawing/2014/main" id="{17084ECF-A3D5-4120-F4FF-C9197B4AEB59}"/>
              </a:ext>
            </a:extLst>
          </p:cNvPr>
          <p:cNvSpPr/>
          <p:nvPr/>
        </p:nvSpPr>
        <p:spPr>
          <a:xfrm>
            <a:off x="215724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047" name="Freeform: Shape 2046">
            <a:extLst>
              <a:ext uri="{FF2B5EF4-FFF2-40B4-BE49-F238E27FC236}">
                <a16:creationId xmlns:a16="http://schemas.microsoft.com/office/drawing/2014/main" id="{44223255-C86C-C37C-4F88-A95B51419C2C}"/>
              </a:ext>
            </a:extLst>
          </p:cNvPr>
          <p:cNvSpPr/>
          <p:nvPr/>
        </p:nvSpPr>
        <p:spPr>
          <a:xfrm>
            <a:off x="218015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88" name="Freeform: Shape 2687">
            <a:extLst>
              <a:ext uri="{FF2B5EF4-FFF2-40B4-BE49-F238E27FC236}">
                <a16:creationId xmlns:a16="http://schemas.microsoft.com/office/drawing/2014/main" id="{58EC6995-985A-F9E6-F8AB-49DB5FAA602A}"/>
              </a:ext>
            </a:extLst>
          </p:cNvPr>
          <p:cNvSpPr/>
          <p:nvPr/>
        </p:nvSpPr>
        <p:spPr>
          <a:xfrm>
            <a:off x="220306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89" name="Freeform: Shape 2688">
            <a:extLst>
              <a:ext uri="{FF2B5EF4-FFF2-40B4-BE49-F238E27FC236}">
                <a16:creationId xmlns:a16="http://schemas.microsoft.com/office/drawing/2014/main" id="{A2F56D22-6BD4-B9B8-D8B9-45F4D25F8EB8}"/>
              </a:ext>
            </a:extLst>
          </p:cNvPr>
          <p:cNvSpPr/>
          <p:nvPr/>
        </p:nvSpPr>
        <p:spPr>
          <a:xfrm>
            <a:off x="223742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0" name="Freeform: Shape 2689">
            <a:extLst>
              <a:ext uri="{FF2B5EF4-FFF2-40B4-BE49-F238E27FC236}">
                <a16:creationId xmlns:a16="http://schemas.microsoft.com/office/drawing/2014/main" id="{4D0812BA-880B-B95D-9363-A144C5A18B9E}"/>
              </a:ext>
            </a:extLst>
          </p:cNvPr>
          <p:cNvSpPr/>
          <p:nvPr/>
        </p:nvSpPr>
        <p:spPr>
          <a:xfrm>
            <a:off x="2397902"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1" name="Freeform: Shape 2690">
            <a:extLst>
              <a:ext uri="{FF2B5EF4-FFF2-40B4-BE49-F238E27FC236}">
                <a16:creationId xmlns:a16="http://schemas.microsoft.com/office/drawing/2014/main" id="{CE27BEC9-EDB6-490C-F5E4-DAE468984B7E}"/>
              </a:ext>
            </a:extLst>
          </p:cNvPr>
          <p:cNvSpPr/>
          <p:nvPr/>
        </p:nvSpPr>
        <p:spPr>
          <a:xfrm>
            <a:off x="241508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2" name="Freeform: Shape 2691">
            <a:extLst>
              <a:ext uri="{FF2B5EF4-FFF2-40B4-BE49-F238E27FC236}">
                <a16:creationId xmlns:a16="http://schemas.microsoft.com/office/drawing/2014/main" id="{FBA06577-0A2D-F716-11DD-CFB8FEA03E35}"/>
              </a:ext>
            </a:extLst>
          </p:cNvPr>
          <p:cNvSpPr/>
          <p:nvPr/>
        </p:nvSpPr>
        <p:spPr>
          <a:xfrm>
            <a:off x="251804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3" name="Freeform: Shape 2692">
            <a:extLst>
              <a:ext uri="{FF2B5EF4-FFF2-40B4-BE49-F238E27FC236}">
                <a16:creationId xmlns:a16="http://schemas.microsoft.com/office/drawing/2014/main" id="{A5370F84-49E0-376E-81D2-597531E7CA66}"/>
              </a:ext>
            </a:extLst>
          </p:cNvPr>
          <p:cNvSpPr/>
          <p:nvPr/>
        </p:nvSpPr>
        <p:spPr>
          <a:xfrm>
            <a:off x="255825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4" name="Freeform: Shape 2693">
            <a:extLst>
              <a:ext uri="{FF2B5EF4-FFF2-40B4-BE49-F238E27FC236}">
                <a16:creationId xmlns:a16="http://schemas.microsoft.com/office/drawing/2014/main" id="{57BD11DC-4732-E7D4-D407-D47EDF4AF43B}"/>
              </a:ext>
            </a:extLst>
          </p:cNvPr>
          <p:cNvSpPr/>
          <p:nvPr/>
        </p:nvSpPr>
        <p:spPr>
          <a:xfrm>
            <a:off x="259262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5" name="Freeform: Shape 2694">
            <a:extLst>
              <a:ext uri="{FF2B5EF4-FFF2-40B4-BE49-F238E27FC236}">
                <a16:creationId xmlns:a16="http://schemas.microsoft.com/office/drawing/2014/main" id="{86AEEF13-033B-F35C-9260-E2E42AAC49EA}"/>
              </a:ext>
            </a:extLst>
          </p:cNvPr>
          <p:cNvSpPr/>
          <p:nvPr/>
        </p:nvSpPr>
        <p:spPr>
          <a:xfrm>
            <a:off x="259822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6" name="Freeform: Shape 2695">
            <a:extLst>
              <a:ext uri="{FF2B5EF4-FFF2-40B4-BE49-F238E27FC236}">
                <a16:creationId xmlns:a16="http://schemas.microsoft.com/office/drawing/2014/main" id="{E07194BD-23B5-0B3F-D9D0-33516F7201D0}"/>
              </a:ext>
            </a:extLst>
          </p:cNvPr>
          <p:cNvSpPr/>
          <p:nvPr/>
        </p:nvSpPr>
        <p:spPr>
          <a:xfrm>
            <a:off x="260968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7" name="Freeform: Shape 2696">
            <a:extLst>
              <a:ext uri="{FF2B5EF4-FFF2-40B4-BE49-F238E27FC236}">
                <a16:creationId xmlns:a16="http://schemas.microsoft.com/office/drawing/2014/main" id="{63E83DA3-A12F-D7A1-EE4B-A0E1ED805993}"/>
              </a:ext>
            </a:extLst>
          </p:cNvPr>
          <p:cNvSpPr/>
          <p:nvPr/>
        </p:nvSpPr>
        <p:spPr>
          <a:xfrm>
            <a:off x="261540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8" name="Freeform: Shape 2697">
            <a:extLst>
              <a:ext uri="{FF2B5EF4-FFF2-40B4-BE49-F238E27FC236}">
                <a16:creationId xmlns:a16="http://schemas.microsoft.com/office/drawing/2014/main" id="{AD03DFDD-BE80-A3CB-26B2-55BED84D17F8}"/>
              </a:ext>
            </a:extLst>
          </p:cNvPr>
          <p:cNvSpPr/>
          <p:nvPr/>
        </p:nvSpPr>
        <p:spPr>
          <a:xfrm>
            <a:off x="2621135"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699" name="Freeform: Shape 2698">
            <a:extLst>
              <a:ext uri="{FF2B5EF4-FFF2-40B4-BE49-F238E27FC236}">
                <a16:creationId xmlns:a16="http://schemas.microsoft.com/office/drawing/2014/main" id="{ED65A730-5692-B029-E358-940589095405}"/>
              </a:ext>
            </a:extLst>
          </p:cNvPr>
          <p:cNvSpPr/>
          <p:nvPr/>
        </p:nvSpPr>
        <p:spPr>
          <a:xfrm>
            <a:off x="2626862"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00" name="Freeform: Shape 2699">
            <a:extLst>
              <a:ext uri="{FF2B5EF4-FFF2-40B4-BE49-F238E27FC236}">
                <a16:creationId xmlns:a16="http://schemas.microsoft.com/office/drawing/2014/main" id="{94C747D1-B427-C97A-4192-2D984FA2261D}"/>
              </a:ext>
            </a:extLst>
          </p:cNvPr>
          <p:cNvSpPr/>
          <p:nvPr/>
        </p:nvSpPr>
        <p:spPr>
          <a:xfrm>
            <a:off x="263843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16" name="Freeform: Shape 2715">
            <a:extLst>
              <a:ext uri="{FF2B5EF4-FFF2-40B4-BE49-F238E27FC236}">
                <a16:creationId xmlns:a16="http://schemas.microsoft.com/office/drawing/2014/main" id="{921258EB-53D9-1751-47CF-0ABF7C878E71}"/>
              </a:ext>
            </a:extLst>
          </p:cNvPr>
          <p:cNvSpPr/>
          <p:nvPr/>
        </p:nvSpPr>
        <p:spPr>
          <a:xfrm>
            <a:off x="264404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17" name="Freeform: Shape 2716">
            <a:extLst>
              <a:ext uri="{FF2B5EF4-FFF2-40B4-BE49-F238E27FC236}">
                <a16:creationId xmlns:a16="http://schemas.microsoft.com/office/drawing/2014/main" id="{8635C5A2-2FA6-E5C7-28DA-78E0F57CBEA2}"/>
              </a:ext>
            </a:extLst>
          </p:cNvPr>
          <p:cNvSpPr/>
          <p:nvPr/>
        </p:nvSpPr>
        <p:spPr>
          <a:xfrm>
            <a:off x="264977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18" name="Freeform: Shape 2717">
            <a:extLst>
              <a:ext uri="{FF2B5EF4-FFF2-40B4-BE49-F238E27FC236}">
                <a16:creationId xmlns:a16="http://schemas.microsoft.com/office/drawing/2014/main" id="{85000698-4B41-4438-A649-6AD566F899D8}"/>
              </a:ext>
            </a:extLst>
          </p:cNvPr>
          <p:cNvSpPr/>
          <p:nvPr/>
        </p:nvSpPr>
        <p:spPr>
          <a:xfrm>
            <a:off x="265549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19" name="Freeform: Shape 2718">
            <a:extLst>
              <a:ext uri="{FF2B5EF4-FFF2-40B4-BE49-F238E27FC236}">
                <a16:creationId xmlns:a16="http://schemas.microsoft.com/office/drawing/2014/main" id="{9574B895-4FEB-111B-5F80-A52A8675A584}"/>
              </a:ext>
            </a:extLst>
          </p:cNvPr>
          <p:cNvSpPr/>
          <p:nvPr/>
        </p:nvSpPr>
        <p:spPr>
          <a:xfrm>
            <a:off x="266122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76" name="Freeform: Shape 575">
            <a:extLst>
              <a:ext uri="{FF2B5EF4-FFF2-40B4-BE49-F238E27FC236}">
                <a16:creationId xmlns:a16="http://schemas.microsoft.com/office/drawing/2014/main" id="{FFECACAC-FA97-D658-3D85-36E839F524EA}"/>
              </a:ext>
            </a:extLst>
          </p:cNvPr>
          <p:cNvSpPr/>
          <p:nvPr/>
        </p:nvSpPr>
        <p:spPr>
          <a:xfrm>
            <a:off x="266695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77" name="Freeform: Shape 576">
            <a:extLst>
              <a:ext uri="{FF2B5EF4-FFF2-40B4-BE49-F238E27FC236}">
                <a16:creationId xmlns:a16="http://schemas.microsoft.com/office/drawing/2014/main" id="{498E2DDE-ABBB-0FE4-F8E2-A0A460107A26}"/>
              </a:ext>
            </a:extLst>
          </p:cNvPr>
          <p:cNvSpPr/>
          <p:nvPr/>
        </p:nvSpPr>
        <p:spPr>
          <a:xfrm>
            <a:off x="2684252"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78" name="Freeform: Shape 577">
            <a:extLst>
              <a:ext uri="{FF2B5EF4-FFF2-40B4-BE49-F238E27FC236}">
                <a16:creationId xmlns:a16="http://schemas.microsoft.com/office/drawing/2014/main" id="{6A280C9C-F32C-04EC-52FB-13BFF232E7FA}"/>
              </a:ext>
            </a:extLst>
          </p:cNvPr>
          <p:cNvSpPr/>
          <p:nvPr/>
        </p:nvSpPr>
        <p:spPr>
          <a:xfrm>
            <a:off x="268985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79" name="Freeform: Shape 578">
            <a:extLst>
              <a:ext uri="{FF2B5EF4-FFF2-40B4-BE49-F238E27FC236}">
                <a16:creationId xmlns:a16="http://schemas.microsoft.com/office/drawing/2014/main" id="{21D046CF-7A8C-80F7-65F4-971338C2AEDD}"/>
              </a:ext>
            </a:extLst>
          </p:cNvPr>
          <p:cNvSpPr/>
          <p:nvPr/>
        </p:nvSpPr>
        <p:spPr>
          <a:xfrm>
            <a:off x="269558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0" name="Freeform: Shape 579">
            <a:extLst>
              <a:ext uri="{FF2B5EF4-FFF2-40B4-BE49-F238E27FC236}">
                <a16:creationId xmlns:a16="http://schemas.microsoft.com/office/drawing/2014/main" id="{C2156468-AA38-3458-2379-DA6CB8956E4E}"/>
              </a:ext>
            </a:extLst>
          </p:cNvPr>
          <p:cNvSpPr/>
          <p:nvPr/>
        </p:nvSpPr>
        <p:spPr>
          <a:xfrm>
            <a:off x="270131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1" name="Freeform: Shape 580">
            <a:extLst>
              <a:ext uri="{FF2B5EF4-FFF2-40B4-BE49-F238E27FC236}">
                <a16:creationId xmlns:a16="http://schemas.microsoft.com/office/drawing/2014/main" id="{A97D85D8-4830-2883-E037-51BF32470D88}"/>
              </a:ext>
            </a:extLst>
          </p:cNvPr>
          <p:cNvSpPr/>
          <p:nvPr/>
        </p:nvSpPr>
        <p:spPr>
          <a:xfrm>
            <a:off x="270704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2" name="Freeform: Shape 581">
            <a:extLst>
              <a:ext uri="{FF2B5EF4-FFF2-40B4-BE49-F238E27FC236}">
                <a16:creationId xmlns:a16="http://schemas.microsoft.com/office/drawing/2014/main" id="{E0A9D330-10BF-08F2-582A-030B2ACE2580}"/>
              </a:ext>
            </a:extLst>
          </p:cNvPr>
          <p:cNvSpPr/>
          <p:nvPr/>
        </p:nvSpPr>
        <p:spPr>
          <a:xfrm>
            <a:off x="271861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3" name="Freeform: Shape 582">
            <a:extLst>
              <a:ext uri="{FF2B5EF4-FFF2-40B4-BE49-F238E27FC236}">
                <a16:creationId xmlns:a16="http://schemas.microsoft.com/office/drawing/2014/main" id="{30A1A4EF-C724-102E-7430-E14FB7AD01ED}"/>
              </a:ext>
            </a:extLst>
          </p:cNvPr>
          <p:cNvSpPr/>
          <p:nvPr/>
        </p:nvSpPr>
        <p:spPr>
          <a:xfrm>
            <a:off x="272422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4" name="Freeform: Shape 583">
            <a:extLst>
              <a:ext uri="{FF2B5EF4-FFF2-40B4-BE49-F238E27FC236}">
                <a16:creationId xmlns:a16="http://schemas.microsoft.com/office/drawing/2014/main" id="{659A3317-3415-CED4-5DD6-47E27CE09165}"/>
              </a:ext>
            </a:extLst>
          </p:cNvPr>
          <p:cNvSpPr/>
          <p:nvPr/>
        </p:nvSpPr>
        <p:spPr>
          <a:xfrm>
            <a:off x="272994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5" name="Freeform: Shape 584">
            <a:extLst>
              <a:ext uri="{FF2B5EF4-FFF2-40B4-BE49-F238E27FC236}">
                <a16:creationId xmlns:a16="http://schemas.microsoft.com/office/drawing/2014/main" id="{1C08CB1A-0E3F-8BDC-47C1-CEDE4A0D80CF}"/>
              </a:ext>
            </a:extLst>
          </p:cNvPr>
          <p:cNvSpPr/>
          <p:nvPr/>
        </p:nvSpPr>
        <p:spPr>
          <a:xfrm>
            <a:off x="273579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7" name="Freeform: Shape 586">
            <a:extLst>
              <a:ext uri="{FF2B5EF4-FFF2-40B4-BE49-F238E27FC236}">
                <a16:creationId xmlns:a16="http://schemas.microsoft.com/office/drawing/2014/main" id="{3CDF79FD-A97F-DFD1-A217-FCD798B748D4}"/>
              </a:ext>
            </a:extLst>
          </p:cNvPr>
          <p:cNvSpPr/>
          <p:nvPr/>
        </p:nvSpPr>
        <p:spPr>
          <a:xfrm>
            <a:off x="274712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8" name="Freeform: Shape 587">
            <a:extLst>
              <a:ext uri="{FF2B5EF4-FFF2-40B4-BE49-F238E27FC236}">
                <a16:creationId xmlns:a16="http://schemas.microsoft.com/office/drawing/2014/main" id="{1D0451F4-8756-64B7-0256-95402D1C6F9E}"/>
              </a:ext>
            </a:extLst>
          </p:cNvPr>
          <p:cNvSpPr/>
          <p:nvPr/>
        </p:nvSpPr>
        <p:spPr>
          <a:xfrm>
            <a:off x="275858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89" name="Freeform: Shape 588">
            <a:extLst>
              <a:ext uri="{FF2B5EF4-FFF2-40B4-BE49-F238E27FC236}">
                <a16:creationId xmlns:a16="http://schemas.microsoft.com/office/drawing/2014/main" id="{701F9606-D4B6-C0D8-A873-52B28FA3CAF8}"/>
              </a:ext>
            </a:extLst>
          </p:cNvPr>
          <p:cNvSpPr/>
          <p:nvPr/>
        </p:nvSpPr>
        <p:spPr>
          <a:xfrm>
            <a:off x="276431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0" name="Freeform: Shape 589">
            <a:extLst>
              <a:ext uri="{FF2B5EF4-FFF2-40B4-BE49-F238E27FC236}">
                <a16:creationId xmlns:a16="http://schemas.microsoft.com/office/drawing/2014/main" id="{50F88C6F-BD78-93C4-90AA-F9275C17C613}"/>
              </a:ext>
            </a:extLst>
          </p:cNvPr>
          <p:cNvSpPr/>
          <p:nvPr/>
        </p:nvSpPr>
        <p:spPr>
          <a:xfrm>
            <a:off x="277003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1" name="Freeform: Shape 590">
            <a:extLst>
              <a:ext uri="{FF2B5EF4-FFF2-40B4-BE49-F238E27FC236}">
                <a16:creationId xmlns:a16="http://schemas.microsoft.com/office/drawing/2014/main" id="{4CC63122-5795-63ED-DDC2-8439525457C1}"/>
              </a:ext>
            </a:extLst>
          </p:cNvPr>
          <p:cNvSpPr/>
          <p:nvPr/>
        </p:nvSpPr>
        <p:spPr>
          <a:xfrm>
            <a:off x="277576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2" name="Freeform: Shape 591">
            <a:extLst>
              <a:ext uri="{FF2B5EF4-FFF2-40B4-BE49-F238E27FC236}">
                <a16:creationId xmlns:a16="http://schemas.microsoft.com/office/drawing/2014/main" id="{1466DCAE-E7FD-F6AE-3955-AEE8699FF119}"/>
              </a:ext>
            </a:extLst>
          </p:cNvPr>
          <p:cNvSpPr/>
          <p:nvPr/>
        </p:nvSpPr>
        <p:spPr>
          <a:xfrm>
            <a:off x="278161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3" name="Freeform: Shape 592">
            <a:extLst>
              <a:ext uri="{FF2B5EF4-FFF2-40B4-BE49-F238E27FC236}">
                <a16:creationId xmlns:a16="http://schemas.microsoft.com/office/drawing/2014/main" id="{1C6CEAAE-525C-35DD-41FB-055B7FF682DB}"/>
              </a:ext>
            </a:extLst>
          </p:cNvPr>
          <p:cNvSpPr/>
          <p:nvPr/>
        </p:nvSpPr>
        <p:spPr>
          <a:xfrm>
            <a:off x="283876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4" name="Freeform: Shape 593">
            <a:extLst>
              <a:ext uri="{FF2B5EF4-FFF2-40B4-BE49-F238E27FC236}">
                <a16:creationId xmlns:a16="http://schemas.microsoft.com/office/drawing/2014/main" id="{966EC657-D2C2-2CC8-56AA-2C7D3E29BD56}"/>
              </a:ext>
            </a:extLst>
          </p:cNvPr>
          <p:cNvSpPr/>
          <p:nvPr/>
        </p:nvSpPr>
        <p:spPr>
          <a:xfrm>
            <a:off x="283876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5" name="Freeform: Shape 594">
            <a:extLst>
              <a:ext uri="{FF2B5EF4-FFF2-40B4-BE49-F238E27FC236}">
                <a16:creationId xmlns:a16="http://schemas.microsoft.com/office/drawing/2014/main" id="{AE2D3F51-2A20-90D0-A6B4-5FC81085A0C0}"/>
              </a:ext>
            </a:extLst>
          </p:cNvPr>
          <p:cNvSpPr/>
          <p:nvPr/>
        </p:nvSpPr>
        <p:spPr>
          <a:xfrm>
            <a:off x="286739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7" name="Freeform: Shape 596">
            <a:extLst>
              <a:ext uri="{FF2B5EF4-FFF2-40B4-BE49-F238E27FC236}">
                <a16:creationId xmlns:a16="http://schemas.microsoft.com/office/drawing/2014/main" id="{3932027E-9627-6A64-8DBB-0655A4DE0093}"/>
              </a:ext>
            </a:extLst>
          </p:cNvPr>
          <p:cNvSpPr/>
          <p:nvPr/>
        </p:nvSpPr>
        <p:spPr>
          <a:xfrm>
            <a:off x="290175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8" name="Freeform: Shape 597">
            <a:extLst>
              <a:ext uri="{FF2B5EF4-FFF2-40B4-BE49-F238E27FC236}">
                <a16:creationId xmlns:a16="http://schemas.microsoft.com/office/drawing/2014/main" id="{571818A4-B45A-E562-0475-37E6B50C8F18}"/>
              </a:ext>
            </a:extLst>
          </p:cNvPr>
          <p:cNvSpPr/>
          <p:nvPr/>
        </p:nvSpPr>
        <p:spPr>
          <a:xfrm>
            <a:off x="2907485"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599" name="Freeform: Shape 598">
            <a:extLst>
              <a:ext uri="{FF2B5EF4-FFF2-40B4-BE49-F238E27FC236}">
                <a16:creationId xmlns:a16="http://schemas.microsoft.com/office/drawing/2014/main" id="{EC2C617F-0650-54E1-D024-EEB096B5C49B}"/>
              </a:ext>
            </a:extLst>
          </p:cNvPr>
          <p:cNvSpPr/>
          <p:nvPr/>
        </p:nvSpPr>
        <p:spPr>
          <a:xfrm>
            <a:off x="291893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0" name="Freeform: Shape 599">
            <a:extLst>
              <a:ext uri="{FF2B5EF4-FFF2-40B4-BE49-F238E27FC236}">
                <a16:creationId xmlns:a16="http://schemas.microsoft.com/office/drawing/2014/main" id="{174C5504-95F1-18FC-35EB-7C306C28AA58}"/>
              </a:ext>
            </a:extLst>
          </p:cNvPr>
          <p:cNvSpPr/>
          <p:nvPr/>
        </p:nvSpPr>
        <p:spPr>
          <a:xfrm>
            <a:off x="293612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1" name="Freeform: Shape 600">
            <a:extLst>
              <a:ext uri="{FF2B5EF4-FFF2-40B4-BE49-F238E27FC236}">
                <a16:creationId xmlns:a16="http://schemas.microsoft.com/office/drawing/2014/main" id="{470925A3-945B-9EFB-82E9-69A95A4AF064}"/>
              </a:ext>
            </a:extLst>
          </p:cNvPr>
          <p:cNvSpPr/>
          <p:nvPr/>
        </p:nvSpPr>
        <p:spPr>
          <a:xfrm>
            <a:off x="294184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2" name="Freeform: Shape 601">
            <a:extLst>
              <a:ext uri="{FF2B5EF4-FFF2-40B4-BE49-F238E27FC236}">
                <a16:creationId xmlns:a16="http://schemas.microsoft.com/office/drawing/2014/main" id="{2466E785-82E0-4FC3-644F-DBCF5F397FD1}"/>
              </a:ext>
            </a:extLst>
          </p:cNvPr>
          <p:cNvSpPr/>
          <p:nvPr/>
        </p:nvSpPr>
        <p:spPr>
          <a:xfrm>
            <a:off x="294757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3" name="Freeform: Shape 602">
            <a:extLst>
              <a:ext uri="{FF2B5EF4-FFF2-40B4-BE49-F238E27FC236}">
                <a16:creationId xmlns:a16="http://schemas.microsoft.com/office/drawing/2014/main" id="{434FF39F-8B69-54ED-13E3-CFF19D2E5050}"/>
              </a:ext>
            </a:extLst>
          </p:cNvPr>
          <p:cNvSpPr/>
          <p:nvPr/>
        </p:nvSpPr>
        <p:spPr>
          <a:xfrm>
            <a:off x="299339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4" name="Freeform: Shape 603">
            <a:extLst>
              <a:ext uri="{FF2B5EF4-FFF2-40B4-BE49-F238E27FC236}">
                <a16:creationId xmlns:a16="http://schemas.microsoft.com/office/drawing/2014/main" id="{88FF8F22-3356-1FEB-17D5-97088DB0D94E}"/>
              </a:ext>
            </a:extLst>
          </p:cNvPr>
          <p:cNvSpPr/>
          <p:nvPr/>
        </p:nvSpPr>
        <p:spPr>
          <a:xfrm>
            <a:off x="304493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5" name="Freeform: Shape 604">
            <a:extLst>
              <a:ext uri="{FF2B5EF4-FFF2-40B4-BE49-F238E27FC236}">
                <a16:creationId xmlns:a16="http://schemas.microsoft.com/office/drawing/2014/main" id="{19FE3E98-E650-A879-9BE7-52C45596B047}"/>
              </a:ext>
            </a:extLst>
          </p:cNvPr>
          <p:cNvSpPr/>
          <p:nvPr/>
        </p:nvSpPr>
        <p:spPr>
          <a:xfrm>
            <a:off x="305077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6" name="Freeform: Shape 605">
            <a:extLst>
              <a:ext uri="{FF2B5EF4-FFF2-40B4-BE49-F238E27FC236}">
                <a16:creationId xmlns:a16="http://schemas.microsoft.com/office/drawing/2014/main" id="{D8B5A1AB-7208-C24D-7974-64CB17690370}"/>
              </a:ext>
            </a:extLst>
          </p:cNvPr>
          <p:cNvSpPr/>
          <p:nvPr/>
        </p:nvSpPr>
        <p:spPr>
          <a:xfrm>
            <a:off x="305638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607" name="Freeform: Shape 606">
            <a:extLst>
              <a:ext uri="{FF2B5EF4-FFF2-40B4-BE49-F238E27FC236}">
                <a16:creationId xmlns:a16="http://schemas.microsoft.com/office/drawing/2014/main" id="{A1FE729D-0EC5-E4EE-52AD-CA6ECC39EC54}"/>
              </a:ext>
            </a:extLst>
          </p:cNvPr>
          <p:cNvSpPr/>
          <p:nvPr/>
        </p:nvSpPr>
        <p:spPr>
          <a:xfrm>
            <a:off x="307356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0" name="Freeform: Shape 2719">
            <a:extLst>
              <a:ext uri="{FF2B5EF4-FFF2-40B4-BE49-F238E27FC236}">
                <a16:creationId xmlns:a16="http://schemas.microsoft.com/office/drawing/2014/main" id="{BC4759FB-CDD7-36DC-2D85-C577EE224D39}"/>
              </a:ext>
            </a:extLst>
          </p:cNvPr>
          <p:cNvSpPr/>
          <p:nvPr/>
        </p:nvSpPr>
        <p:spPr>
          <a:xfrm>
            <a:off x="307941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1" name="Freeform: Shape 2720">
            <a:extLst>
              <a:ext uri="{FF2B5EF4-FFF2-40B4-BE49-F238E27FC236}">
                <a16:creationId xmlns:a16="http://schemas.microsoft.com/office/drawing/2014/main" id="{96D4F7D8-0FA2-AC6B-BBF0-2C77B811B3B7}"/>
              </a:ext>
            </a:extLst>
          </p:cNvPr>
          <p:cNvSpPr/>
          <p:nvPr/>
        </p:nvSpPr>
        <p:spPr>
          <a:xfrm>
            <a:off x="310232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2" name="Freeform: Shape 2721">
            <a:extLst>
              <a:ext uri="{FF2B5EF4-FFF2-40B4-BE49-F238E27FC236}">
                <a16:creationId xmlns:a16="http://schemas.microsoft.com/office/drawing/2014/main" id="{EC52E2AF-D292-042E-2C0F-FE62CF8827B1}"/>
              </a:ext>
            </a:extLst>
          </p:cNvPr>
          <p:cNvSpPr/>
          <p:nvPr/>
        </p:nvSpPr>
        <p:spPr>
          <a:xfrm>
            <a:off x="310804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3" name="Freeform: Shape 2722">
            <a:extLst>
              <a:ext uri="{FF2B5EF4-FFF2-40B4-BE49-F238E27FC236}">
                <a16:creationId xmlns:a16="http://schemas.microsoft.com/office/drawing/2014/main" id="{88173EF3-D567-B58E-1E6A-73F1E111786B}"/>
              </a:ext>
            </a:extLst>
          </p:cNvPr>
          <p:cNvSpPr/>
          <p:nvPr/>
        </p:nvSpPr>
        <p:spPr>
          <a:xfrm>
            <a:off x="311377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4" name="Freeform: Shape 2723">
            <a:extLst>
              <a:ext uri="{FF2B5EF4-FFF2-40B4-BE49-F238E27FC236}">
                <a16:creationId xmlns:a16="http://schemas.microsoft.com/office/drawing/2014/main" id="{E3366783-1A23-9520-F331-CCEF99BD6300}"/>
              </a:ext>
            </a:extLst>
          </p:cNvPr>
          <p:cNvSpPr/>
          <p:nvPr/>
        </p:nvSpPr>
        <p:spPr>
          <a:xfrm>
            <a:off x="311938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5" name="Freeform: Shape 2724">
            <a:extLst>
              <a:ext uri="{FF2B5EF4-FFF2-40B4-BE49-F238E27FC236}">
                <a16:creationId xmlns:a16="http://schemas.microsoft.com/office/drawing/2014/main" id="{9E48DEF7-315E-BC04-723D-4E841EFDC2F1}"/>
              </a:ext>
            </a:extLst>
          </p:cNvPr>
          <p:cNvSpPr/>
          <p:nvPr/>
        </p:nvSpPr>
        <p:spPr>
          <a:xfrm>
            <a:off x="312511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6" name="Freeform: Shape 2725">
            <a:extLst>
              <a:ext uri="{FF2B5EF4-FFF2-40B4-BE49-F238E27FC236}">
                <a16:creationId xmlns:a16="http://schemas.microsoft.com/office/drawing/2014/main" id="{C6DA8A8D-5CF0-14FA-6875-C0AB265F408D}"/>
              </a:ext>
            </a:extLst>
          </p:cNvPr>
          <p:cNvSpPr/>
          <p:nvPr/>
        </p:nvSpPr>
        <p:spPr>
          <a:xfrm>
            <a:off x="313083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7" name="Freeform: Shape 2726">
            <a:extLst>
              <a:ext uri="{FF2B5EF4-FFF2-40B4-BE49-F238E27FC236}">
                <a16:creationId xmlns:a16="http://schemas.microsoft.com/office/drawing/2014/main" id="{347ECA8A-4A7B-BD7F-1713-1B500C1EAF2F}"/>
              </a:ext>
            </a:extLst>
          </p:cNvPr>
          <p:cNvSpPr/>
          <p:nvPr/>
        </p:nvSpPr>
        <p:spPr>
          <a:xfrm>
            <a:off x="314241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8" name="Freeform: Shape 2727">
            <a:extLst>
              <a:ext uri="{FF2B5EF4-FFF2-40B4-BE49-F238E27FC236}">
                <a16:creationId xmlns:a16="http://schemas.microsoft.com/office/drawing/2014/main" id="{0EB2DE70-248E-D63E-622F-8150998AA579}"/>
              </a:ext>
            </a:extLst>
          </p:cNvPr>
          <p:cNvSpPr/>
          <p:nvPr/>
        </p:nvSpPr>
        <p:spPr>
          <a:xfrm>
            <a:off x="315374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29" name="Freeform: Shape 2728">
            <a:extLst>
              <a:ext uri="{FF2B5EF4-FFF2-40B4-BE49-F238E27FC236}">
                <a16:creationId xmlns:a16="http://schemas.microsoft.com/office/drawing/2014/main" id="{D9247EC0-CEE6-6055-D141-F6CB5E1D01E9}"/>
              </a:ext>
            </a:extLst>
          </p:cNvPr>
          <p:cNvSpPr/>
          <p:nvPr/>
        </p:nvSpPr>
        <p:spPr>
          <a:xfrm>
            <a:off x="315374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0" name="Freeform: Shape 2729">
            <a:extLst>
              <a:ext uri="{FF2B5EF4-FFF2-40B4-BE49-F238E27FC236}">
                <a16:creationId xmlns:a16="http://schemas.microsoft.com/office/drawing/2014/main" id="{4A8DA801-746B-3AEC-C7BA-8C3FB26E1AA9}"/>
              </a:ext>
            </a:extLst>
          </p:cNvPr>
          <p:cNvSpPr/>
          <p:nvPr/>
        </p:nvSpPr>
        <p:spPr>
          <a:xfrm>
            <a:off x="315959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1" name="Freeform: Shape 2730">
            <a:extLst>
              <a:ext uri="{FF2B5EF4-FFF2-40B4-BE49-F238E27FC236}">
                <a16:creationId xmlns:a16="http://schemas.microsoft.com/office/drawing/2014/main" id="{0E42F111-EC56-6DB3-F45E-86B314B95A1B}"/>
              </a:ext>
            </a:extLst>
          </p:cNvPr>
          <p:cNvSpPr/>
          <p:nvPr/>
        </p:nvSpPr>
        <p:spPr>
          <a:xfrm>
            <a:off x="318238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2" name="Freeform: Shape 2731">
            <a:extLst>
              <a:ext uri="{FF2B5EF4-FFF2-40B4-BE49-F238E27FC236}">
                <a16:creationId xmlns:a16="http://schemas.microsoft.com/office/drawing/2014/main" id="{D7C2F50E-CC39-592E-872A-B239010E095F}"/>
              </a:ext>
            </a:extLst>
          </p:cNvPr>
          <p:cNvSpPr/>
          <p:nvPr/>
        </p:nvSpPr>
        <p:spPr>
          <a:xfrm>
            <a:off x="318810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3" name="Freeform: Shape 2732">
            <a:extLst>
              <a:ext uri="{FF2B5EF4-FFF2-40B4-BE49-F238E27FC236}">
                <a16:creationId xmlns:a16="http://schemas.microsoft.com/office/drawing/2014/main" id="{D4039245-4378-37AA-4E24-601639041C4F}"/>
              </a:ext>
            </a:extLst>
          </p:cNvPr>
          <p:cNvSpPr/>
          <p:nvPr/>
        </p:nvSpPr>
        <p:spPr>
          <a:xfrm>
            <a:off x="3199562"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4" name="Freeform: Shape 2733">
            <a:extLst>
              <a:ext uri="{FF2B5EF4-FFF2-40B4-BE49-F238E27FC236}">
                <a16:creationId xmlns:a16="http://schemas.microsoft.com/office/drawing/2014/main" id="{A1020C6E-56B8-42C3-04A6-36916B9B01C6}"/>
              </a:ext>
            </a:extLst>
          </p:cNvPr>
          <p:cNvSpPr/>
          <p:nvPr/>
        </p:nvSpPr>
        <p:spPr>
          <a:xfrm>
            <a:off x="3222590"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5" name="Freeform: Shape 2734">
            <a:extLst>
              <a:ext uri="{FF2B5EF4-FFF2-40B4-BE49-F238E27FC236}">
                <a16:creationId xmlns:a16="http://schemas.microsoft.com/office/drawing/2014/main" id="{E231B5B4-CAD4-2363-CBB8-78511931108D}"/>
              </a:ext>
            </a:extLst>
          </p:cNvPr>
          <p:cNvSpPr/>
          <p:nvPr/>
        </p:nvSpPr>
        <p:spPr>
          <a:xfrm>
            <a:off x="324549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6" name="Freeform: Shape 2735">
            <a:extLst>
              <a:ext uri="{FF2B5EF4-FFF2-40B4-BE49-F238E27FC236}">
                <a16:creationId xmlns:a16="http://schemas.microsoft.com/office/drawing/2014/main" id="{192716DF-8556-C119-262F-D281A4AA72E8}"/>
              </a:ext>
            </a:extLst>
          </p:cNvPr>
          <p:cNvSpPr/>
          <p:nvPr/>
        </p:nvSpPr>
        <p:spPr>
          <a:xfrm>
            <a:off x="327401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7" name="Freeform: Shape 2736">
            <a:extLst>
              <a:ext uri="{FF2B5EF4-FFF2-40B4-BE49-F238E27FC236}">
                <a16:creationId xmlns:a16="http://schemas.microsoft.com/office/drawing/2014/main" id="{5CC3A66F-4BBE-0250-1F43-CAF7CE691D78}"/>
              </a:ext>
            </a:extLst>
          </p:cNvPr>
          <p:cNvSpPr/>
          <p:nvPr/>
        </p:nvSpPr>
        <p:spPr>
          <a:xfrm>
            <a:off x="333128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8" name="Freeform: Shape 2737">
            <a:extLst>
              <a:ext uri="{FF2B5EF4-FFF2-40B4-BE49-F238E27FC236}">
                <a16:creationId xmlns:a16="http://schemas.microsoft.com/office/drawing/2014/main" id="{B28B950A-BD04-ACF1-97DE-419D9E1772E9}"/>
              </a:ext>
            </a:extLst>
          </p:cNvPr>
          <p:cNvSpPr/>
          <p:nvPr/>
        </p:nvSpPr>
        <p:spPr>
          <a:xfrm>
            <a:off x="3365765"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39" name="Freeform: Shape 2738">
            <a:extLst>
              <a:ext uri="{FF2B5EF4-FFF2-40B4-BE49-F238E27FC236}">
                <a16:creationId xmlns:a16="http://schemas.microsoft.com/office/drawing/2014/main" id="{A2A411E1-460A-1BE4-9EC3-ABD40829C4B8}"/>
              </a:ext>
            </a:extLst>
          </p:cNvPr>
          <p:cNvSpPr/>
          <p:nvPr/>
        </p:nvSpPr>
        <p:spPr>
          <a:xfrm>
            <a:off x="3531847"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0" name="Freeform: Shape 2739">
            <a:extLst>
              <a:ext uri="{FF2B5EF4-FFF2-40B4-BE49-F238E27FC236}">
                <a16:creationId xmlns:a16="http://schemas.microsoft.com/office/drawing/2014/main" id="{EF761372-61EF-2A39-F5A2-A196BE92CBC5}"/>
              </a:ext>
            </a:extLst>
          </p:cNvPr>
          <p:cNvSpPr/>
          <p:nvPr/>
        </p:nvSpPr>
        <p:spPr>
          <a:xfrm>
            <a:off x="3543302"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1" name="Freeform: Shape 2740">
            <a:extLst>
              <a:ext uri="{FF2B5EF4-FFF2-40B4-BE49-F238E27FC236}">
                <a16:creationId xmlns:a16="http://schemas.microsoft.com/office/drawing/2014/main" id="{554FF0C8-4803-2F65-279B-4F12A8825D91}"/>
              </a:ext>
            </a:extLst>
          </p:cNvPr>
          <p:cNvSpPr/>
          <p:nvPr/>
        </p:nvSpPr>
        <p:spPr>
          <a:xfrm>
            <a:off x="354890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2" name="Freeform: Shape 2741">
            <a:extLst>
              <a:ext uri="{FF2B5EF4-FFF2-40B4-BE49-F238E27FC236}">
                <a16:creationId xmlns:a16="http://schemas.microsoft.com/office/drawing/2014/main" id="{B0BFADFB-896A-F928-A4F3-F3425A41FF1E}"/>
              </a:ext>
            </a:extLst>
          </p:cNvPr>
          <p:cNvSpPr/>
          <p:nvPr/>
        </p:nvSpPr>
        <p:spPr>
          <a:xfrm>
            <a:off x="3554636"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3" name="Freeform: Shape 2742">
            <a:extLst>
              <a:ext uri="{FF2B5EF4-FFF2-40B4-BE49-F238E27FC236}">
                <a16:creationId xmlns:a16="http://schemas.microsoft.com/office/drawing/2014/main" id="{98CEEA62-A242-97E0-1759-AC88FFF339D2}"/>
              </a:ext>
            </a:extLst>
          </p:cNvPr>
          <p:cNvSpPr/>
          <p:nvPr/>
        </p:nvSpPr>
        <p:spPr>
          <a:xfrm>
            <a:off x="3583271"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4" name="Freeform: Shape 2743">
            <a:extLst>
              <a:ext uri="{FF2B5EF4-FFF2-40B4-BE49-F238E27FC236}">
                <a16:creationId xmlns:a16="http://schemas.microsoft.com/office/drawing/2014/main" id="{26741022-0337-331E-338C-C98EE4604EAC}"/>
              </a:ext>
            </a:extLst>
          </p:cNvPr>
          <p:cNvSpPr/>
          <p:nvPr/>
        </p:nvSpPr>
        <p:spPr>
          <a:xfrm>
            <a:off x="3594725"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5" name="Freeform: Shape 2744">
            <a:extLst>
              <a:ext uri="{FF2B5EF4-FFF2-40B4-BE49-F238E27FC236}">
                <a16:creationId xmlns:a16="http://schemas.microsoft.com/office/drawing/2014/main" id="{2198FE28-4379-35A2-24E1-300747B8739C}"/>
              </a:ext>
            </a:extLst>
          </p:cNvPr>
          <p:cNvSpPr/>
          <p:nvPr/>
        </p:nvSpPr>
        <p:spPr>
          <a:xfrm>
            <a:off x="3606298"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6" name="Freeform: Shape 2745">
            <a:extLst>
              <a:ext uri="{FF2B5EF4-FFF2-40B4-BE49-F238E27FC236}">
                <a16:creationId xmlns:a16="http://schemas.microsoft.com/office/drawing/2014/main" id="{97A3B343-8D72-9589-1F46-B46DEAF139B6}"/>
              </a:ext>
            </a:extLst>
          </p:cNvPr>
          <p:cNvSpPr/>
          <p:nvPr/>
        </p:nvSpPr>
        <p:spPr>
          <a:xfrm>
            <a:off x="3617634"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7" name="Freeform: Shape 2746">
            <a:extLst>
              <a:ext uri="{FF2B5EF4-FFF2-40B4-BE49-F238E27FC236}">
                <a16:creationId xmlns:a16="http://schemas.microsoft.com/office/drawing/2014/main" id="{5C083AAB-4549-A475-03F8-714F8A77995C}"/>
              </a:ext>
            </a:extLst>
          </p:cNvPr>
          <p:cNvSpPr/>
          <p:nvPr/>
        </p:nvSpPr>
        <p:spPr>
          <a:xfrm>
            <a:off x="3634933"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8" name="Freeform: Shape 2747">
            <a:extLst>
              <a:ext uri="{FF2B5EF4-FFF2-40B4-BE49-F238E27FC236}">
                <a16:creationId xmlns:a16="http://schemas.microsoft.com/office/drawing/2014/main" id="{27BFB35A-51C5-4E39-5F5B-270BDF37D621}"/>
              </a:ext>
            </a:extLst>
          </p:cNvPr>
          <p:cNvSpPr/>
          <p:nvPr/>
        </p:nvSpPr>
        <p:spPr>
          <a:xfrm>
            <a:off x="3663449" y="91193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49" name="Freeform: Shape 2748">
            <a:extLst>
              <a:ext uri="{FF2B5EF4-FFF2-40B4-BE49-F238E27FC236}">
                <a16:creationId xmlns:a16="http://schemas.microsoft.com/office/drawing/2014/main" id="{0DCA67B8-F250-D94F-3707-C96E205FAEA4}"/>
              </a:ext>
            </a:extLst>
          </p:cNvPr>
          <p:cNvSpPr/>
          <p:nvPr/>
        </p:nvSpPr>
        <p:spPr>
          <a:xfrm>
            <a:off x="3949799"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0" name="Freeform: Shape 2749">
            <a:extLst>
              <a:ext uri="{FF2B5EF4-FFF2-40B4-BE49-F238E27FC236}">
                <a16:creationId xmlns:a16="http://schemas.microsoft.com/office/drawing/2014/main" id="{9C48BFF5-3E59-0A64-F96D-0A57D27D188E}"/>
              </a:ext>
            </a:extLst>
          </p:cNvPr>
          <p:cNvSpPr/>
          <p:nvPr/>
        </p:nvSpPr>
        <p:spPr>
          <a:xfrm>
            <a:off x="3955645"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1" name="Freeform: Shape 2750">
            <a:extLst>
              <a:ext uri="{FF2B5EF4-FFF2-40B4-BE49-F238E27FC236}">
                <a16:creationId xmlns:a16="http://schemas.microsoft.com/office/drawing/2014/main" id="{1DC80FA0-12F4-A85F-83E3-ABCBF8D16B04}"/>
              </a:ext>
            </a:extLst>
          </p:cNvPr>
          <p:cNvSpPr/>
          <p:nvPr/>
        </p:nvSpPr>
        <p:spPr>
          <a:xfrm>
            <a:off x="3961372"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2" name="Freeform: Shape 2751">
            <a:extLst>
              <a:ext uri="{FF2B5EF4-FFF2-40B4-BE49-F238E27FC236}">
                <a16:creationId xmlns:a16="http://schemas.microsoft.com/office/drawing/2014/main" id="{4749BD57-E614-E163-FDE9-AB562AD76871}"/>
              </a:ext>
            </a:extLst>
          </p:cNvPr>
          <p:cNvSpPr/>
          <p:nvPr/>
        </p:nvSpPr>
        <p:spPr>
          <a:xfrm>
            <a:off x="3978434"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3" name="Freeform: Shape 2752">
            <a:extLst>
              <a:ext uri="{FF2B5EF4-FFF2-40B4-BE49-F238E27FC236}">
                <a16:creationId xmlns:a16="http://schemas.microsoft.com/office/drawing/2014/main" id="{BF94DC77-9E7D-F185-2360-F3E1F78329B2}"/>
              </a:ext>
            </a:extLst>
          </p:cNvPr>
          <p:cNvSpPr/>
          <p:nvPr/>
        </p:nvSpPr>
        <p:spPr>
          <a:xfrm>
            <a:off x="3984161"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4" name="Freeform: Shape 2753">
            <a:extLst>
              <a:ext uri="{FF2B5EF4-FFF2-40B4-BE49-F238E27FC236}">
                <a16:creationId xmlns:a16="http://schemas.microsoft.com/office/drawing/2014/main" id="{622FF160-4F55-A10E-09C0-E241B229D75D}"/>
              </a:ext>
            </a:extLst>
          </p:cNvPr>
          <p:cNvSpPr/>
          <p:nvPr/>
        </p:nvSpPr>
        <p:spPr>
          <a:xfrm>
            <a:off x="4070185"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5" name="Freeform: Shape 2754">
            <a:extLst>
              <a:ext uri="{FF2B5EF4-FFF2-40B4-BE49-F238E27FC236}">
                <a16:creationId xmlns:a16="http://schemas.microsoft.com/office/drawing/2014/main" id="{7E4FD733-021E-CA32-496E-747BF1A3ADE9}"/>
              </a:ext>
            </a:extLst>
          </p:cNvPr>
          <p:cNvSpPr/>
          <p:nvPr/>
        </p:nvSpPr>
        <p:spPr>
          <a:xfrm>
            <a:off x="4087247"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6" name="Freeform: Shape 2755">
            <a:extLst>
              <a:ext uri="{FF2B5EF4-FFF2-40B4-BE49-F238E27FC236}">
                <a16:creationId xmlns:a16="http://schemas.microsoft.com/office/drawing/2014/main" id="{0E9DF5B7-8B23-BB30-09D6-E24E71F384A4}"/>
              </a:ext>
            </a:extLst>
          </p:cNvPr>
          <p:cNvSpPr/>
          <p:nvPr/>
        </p:nvSpPr>
        <p:spPr>
          <a:xfrm>
            <a:off x="4104547"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7" name="Freeform: Shape 2756">
            <a:extLst>
              <a:ext uri="{FF2B5EF4-FFF2-40B4-BE49-F238E27FC236}">
                <a16:creationId xmlns:a16="http://schemas.microsoft.com/office/drawing/2014/main" id="{2D2C8951-35F4-F1EF-8B6E-21D112870925}"/>
              </a:ext>
            </a:extLst>
          </p:cNvPr>
          <p:cNvSpPr/>
          <p:nvPr/>
        </p:nvSpPr>
        <p:spPr>
          <a:xfrm>
            <a:off x="4155971"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8" name="Freeform: Shape 2757">
            <a:extLst>
              <a:ext uri="{FF2B5EF4-FFF2-40B4-BE49-F238E27FC236}">
                <a16:creationId xmlns:a16="http://schemas.microsoft.com/office/drawing/2014/main" id="{2532D231-09E6-99D1-7988-5DEB063CAFA6}"/>
              </a:ext>
            </a:extLst>
          </p:cNvPr>
          <p:cNvSpPr/>
          <p:nvPr/>
        </p:nvSpPr>
        <p:spPr>
          <a:xfrm>
            <a:off x="4167425"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59" name="Freeform: Shape 2758">
            <a:extLst>
              <a:ext uri="{FF2B5EF4-FFF2-40B4-BE49-F238E27FC236}">
                <a16:creationId xmlns:a16="http://schemas.microsoft.com/office/drawing/2014/main" id="{823A6142-95FF-E2CE-F117-A0203B9583E3}"/>
              </a:ext>
            </a:extLst>
          </p:cNvPr>
          <p:cNvSpPr/>
          <p:nvPr/>
        </p:nvSpPr>
        <p:spPr>
          <a:xfrm>
            <a:off x="4201788"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0" name="Freeform: Shape 2759">
            <a:extLst>
              <a:ext uri="{FF2B5EF4-FFF2-40B4-BE49-F238E27FC236}">
                <a16:creationId xmlns:a16="http://schemas.microsoft.com/office/drawing/2014/main" id="{0D3F14EC-5F80-F6D8-3E18-DCCDAC6AF9B5}"/>
              </a:ext>
            </a:extLst>
          </p:cNvPr>
          <p:cNvSpPr/>
          <p:nvPr/>
        </p:nvSpPr>
        <p:spPr>
          <a:xfrm>
            <a:off x="4218968"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1" name="Freeform: Shape 2760">
            <a:extLst>
              <a:ext uri="{FF2B5EF4-FFF2-40B4-BE49-F238E27FC236}">
                <a16:creationId xmlns:a16="http://schemas.microsoft.com/office/drawing/2014/main" id="{34FA13C5-8F86-99C8-04B1-4B5D21219E9D}"/>
              </a:ext>
            </a:extLst>
          </p:cNvPr>
          <p:cNvSpPr/>
          <p:nvPr/>
        </p:nvSpPr>
        <p:spPr>
          <a:xfrm>
            <a:off x="4230422"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2" name="Freeform: Shape 2761">
            <a:extLst>
              <a:ext uri="{FF2B5EF4-FFF2-40B4-BE49-F238E27FC236}">
                <a16:creationId xmlns:a16="http://schemas.microsoft.com/office/drawing/2014/main" id="{61DFB973-E2FE-8CA4-A6A9-A28EDF512967}"/>
              </a:ext>
            </a:extLst>
          </p:cNvPr>
          <p:cNvSpPr/>
          <p:nvPr/>
        </p:nvSpPr>
        <p:spPr>
          <a:xfrm>
            <a:off x="4264784"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3" name="Freeform: Shape 2762">
            <a:extLst>
              <a:ext uri="{FF2B5EF4-FFF2-40B4-BE49-F238E27FC236}">
                <a16:creationId xmlns:a16="http://schemas.microsoft.com/office/drawing/2014/main" id="{E59CA7D2-11A7-7CE1-C76D-01EC28528FFF}"/>
              </a:ext>
            </a:extLst>
          </p:cNvPr>
          <p:cNvSpPr/>
          <p:nvPr/>
        </p:nvSpPr>
        <p:spPr>
          <a:xfrm>
            <a:off x="4281965"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4" name="Freeform: Shape 2763">
            <a:extLst>
              <a:ext uri="{FF2B5EF4-FFF2-40B4-BE49-F238E27FC236}">
                <a16:creationId xmlns:a16="http://schemas.microsoft.com/office/drawing/2014/main" id="{99931ED4-3786-6F00-A9DA-C523765A62BD}"/>
              </a:ext>
            </a:extLst>
          </p:cNvPr>
          <p:cNvSpPr/>
          <p:nvPr/>
        </p:nvSpPr>
        <p:spPr>
          <a:xfrm>
            <a:off x="4339354"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5" name="Freeform: Shape 2764">
            <a:extLst>
              <a:ext uri="{FF2B5EF4-FFF2-40B4-BE49-F238E27FC236}">
                <a16:creationId xmlns:a16="http://schemas.microsoft.com/office/drawing/2014/main" id="{AE41E7B8-174B-57EA-97C2-70F9173C3C64}"/>
              </a:ext>
            </a:extLst>
          </p:cNvPr>
          <p:cNvSpPr/>
          <p:nvPr/>
        </p:nvSpPr>
        <p:spPr>
          <a:xfrm>
            <a:off x="4373597"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6" name="Freeform: Shape 2765">
            <a:extLst>
              <a:ext uri="{FF2B5EF4-FFF2-40B4-BE49-F238E27FC236}">
                <a16:creationId xmlns:a16="http://schemas.microsoft.com/office/drawing/2014/main" id="{9BA5915B-B840-F18D-DFCD-4E97AF2B7BBE}"/>
              </a:ext>
            </a:extLst>
          </p:cNvPr>
          <p:cNvSpPr/>
          <p:nvPr/>
        </p:nvSpPr>
        <p:spPr>
          <a:xfrm>
            <a:off x="4379324"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7" name="Freeform: Shape 2766">
            <a:extLst>
              <a:ext uri="{FF2B5EF4-FFF2-40B4-BE49-F238E27FC236}">
                <a16:creationId xmlns:a16="http://schemas.microsoft.com/office/drawing/2014/main" id="{F7972301-6116-43DE-7C4B-92DA9F9BDD89}"/>
              </a:ext>
            </a:extLst>
          </p:cNvPr>
          <p:cNvSpPr/>
          <p:nvPr/>
        </p:nvSpPr>
        <p:spPr>
          <a:xfrm>
            <a:off x="4402232"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8" name="Freeform: Shape 2767">
            <a:extLst>
              <a:ext uri="{FF2B5EF4-FFF2-40B4-BE49-F238E27FC236}">
                <a16:creationId xmlns:a16="http://schemas.microsoft.com/office/drawing/2014/main" id="{ABDAC953-0CB7-5ED7-25CD-3907FB90A6E0}"/>
              </a:ext>
            </a:extLst>
          </p:cNvPr>
          <p:cNvSpPr/>
          <p:nvPr/>
        </p:nvSpPr>
        <p:spPr>
          <a:xfrm>
            <a:off x="4413686"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69" name="Freeform: Shape 2768">
            <a:extLst>
              <a:ext uri="{FF2B5EF4-FFF2-40B4-BE49-F238E27FC236}">
                <a16:creationId xmlns:a16="http://schemas.microsoft.com/office/drawing/2014/main" id="{EF9BEC39-0F9A-9496-B0FD-81D14933A53D}"/>
              </a:ext>
            </a:extLst>
          </p:cNvPr>
          <p:cNvSpPr/>
          <p:nvPr/>
        </p:nvSpPr>
        <p:spPr>
          <a:xfrm>
            <a:off x="4448048"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0" name="Freeform: Shape 2769">
            <a:extLst>
              <a:ext uri="{FF2B5EF4-FFF2-40B4-BE49-F238E27FC236}">
                <a16:creationId xmlns:a16="http://schemas.microsoft.com/office/drawing/2014/main" id="{1111B3A7-1881-2C95-091D-160361CF0DE4}"/>
              </a:ext>
            </a:extLst>
          </p:cNvPr>
          <p:cNvSpPr/>
          <p:nvPr/>
        </p:nvSpPr>
        <p:spPr>
          <a:xfrm>
            <a:off x="4453775"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1" name="Freeform: Shape 2770">
            <a:extLst>
              <a:ext uri="{FF2B5EF4-FFF2-40B4-BE49-F238E27FC236}">
                <a16:creationId xmlns:a16="http://schemas.microsoft.com/office/drawing/2014/main" id="{5183E9BE-F81B-2F82-2094-1588EF0A327C}"/>
              </a:ext>
            </a:extLst>
          </p:cNvPr>
          <p:cNvSpPr/>
          <p:nvPr/>
        </p:nvSpPr>
        <p:spPr>
          <a:xfrm>
            <a:off x="4470956"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2" name="Freeform: Shape 2771">
            <a:extLst>
              <a:ext uri="{FF2B5EF4-FFF2-40B4-BE49-F238E27FC236}">
                <a16:creationId xmlns:a16="http://schemas.microsoft.com/office/drawing/2014/main" id="{E0A12EA9-35BA-7E76-C0F3-0A156CCE16AA}"/>
              </a:ext>
            </a:extLst>
          </p:cNvPr>
          <p:cNvSpPr/>
          <p:nvPr/>
        </p:nvSpPr>
        <p:spPr>
          <a:xfrm>
            <a:off x="4476803"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3" name="Freeform: Shape 2772">
            <a:extLst>
              <a:ext uri="{FF2B5EF4-FFF2-40B4-BE49-F238E27FC236}">
                <a16:creationId xmlns:a16="http://schemas.microsoft.com/office/drawing/2014/main" id="{FEC93FAB-3C30-A2BB-93D5-C4EA33A234F9}"/>
              </a:ext>
            </a:extLst>
          </p:cNvPr>
          <p:cNvSpPr/>
          <p:nvPr/>
        </p:nvSpPr>
        <p:spPr>
          <a:xfrm>
            <a:off x="4482529"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4" name="Freeform: Shape 2773">
            <a:extLst>
              <a:ext uri="{FF2B5EF4-FFF2-40B4-BE49-F238E27FC236}">
                <a16:creationId xmlns:a16="http://schemas.microsoft.com/office/drawing/2014/main" id="{94D8DD38-CF0F-559C-D9AD-05F480CAA9C6}"/>
              </a:ext>
            </a:extLst>
          </p:cNvPr>
          <p:cNvSpPr/>
          <p:nvPr/>
        </p:nvSpPr>
        <p:spPr>
          <a:xfrm>
            <a:off x="4488137"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5" name="Freeform: Shape 2774">
            <a:extLst>
              <a:ext uri="{FF2B5EF4-FFF2-40B4-BE49-F238E27FC236}">
                <a16:creationId xmlns:a16="http://schemas.microsoft.com/office/drawing/2014/main" id="{5CD73B7B-3506-E74B-A17C-2DF855F32B1D}"/>
              </a:ext>
            </a:extLst>
          </p:cNvPr>
          <p:cNvSpPr/>
          <p:nvPr/>
        </p:nvSpPr>
        <p:spPr>
          <a:xfrm>
            <a:off x="4493864" y="1003009"/>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6" name="Freeform: Shape 2775">
            <a:extLst>
              <a:ext uri="{FF2B5EF4-FFF2-40B4-BE49-F238E27FC236}">
                <a16:creationId xmlns:a16="http://schemas.microsoft.com/office/drawing/2014/main" id="{C041D281-8842-A9DC-0F56-EF17D26ABADE}"/>
              </a:ext>
            </a:extLst>
          </p:cNvPr>
          <p:cNvSpPr/>
          <p:nvPr/>
        </p:nvSpPr>
        <p:spPr>
          <a:xfrm>
            <a:off x="4516772"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7" name="Freeform: Shape 2776">
            <a:extLst>
              <a:ext uri="{FF2B5EF4-FFF2-40B4-BE49-F238E27FC236}">
                <a16:creationId xmlns:a16="http://schemas.microsoft.com/office/drawing/2014/main" id="{8E9E4F88-0D69-94BB-9851-C735302973DF}"/>
              </a:ext>
            </a:extLst>
          </p:cNvPr>
          <p:cNvSpPr/>
          <p:nvPr/>
        </p:nvSpPr>
        <p:spPr>
          <a:xfrm>
            <a:off x="4516772"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8" name="Freeform: Shape 2777">
            <a:extLst>
              <a:ext uri="{FF2B5EF4-FFF2-40B4-BE49-F238E27FC236}">
                <a16:creationId xmlns:a16="http://schemas.microsoft.com/office/drawing/2014/main" id="{CE621280-B77B-EC32-EFCE-2B95249118DB}"/>
              </a:ext>
            </a:extLst>
          </p:cNvPr>
          <p:cNvSpPr/>
          <p:nvPr/>
        </p:nvSpPr>
        <p:spPr>
          <a:xfrm>
            <a:off x="4522499"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79" name="Freeform: Shape 2778">
            <a:extLst>
              <a:ext uri="{FF2B5EF4-FFF2-40B4-BE49-F238E27FC236}">
                <a16:creationId xmlns:a16="http://schemas.microsoft.com/office/drawing/2014/main" id="{AE13C01B-534C-655C-A68E-EEAE28FDF9BA}"/>
              </a:ext>
            </a:extLst>
          </p:cNvPr>
          <p:cNvSpPr/>
          <p:nvPr/>
        </p:nvSpPr>
        <p:spPr>
          <a:xfrm>
            <a:off x="4528346"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0" name="Freeform: Shape 2779">
            <a:extLst>
              <a:ext uri="{FF2B5EF4-FFF2-40B4-BE49-F238E27FC236}">
                <a16:creationId xmlns:a16="http://schemas.microsoft.com/office/drawing/2014/main" id="{AB9FB11E-D67B-6EE3-BD28-1825316442E0}"/>
              </a:ext>
            </a:extLst>
          </p:cNvPr>
          <p:cNvSpPr/>
          <p:nvPr/>
        </p:nvSpPr>
        <p:spPr>
          <a:xfrm>
            <a:off x="4545407"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1" name="Freeform: Shape 2780">
            <a:extLst>
              <a:ext uri="{FF2B5EF4-FFF2-40B4-BE49-F238E27FC236}">
                <a16:creationId xmlns:a16="http://schemas.microsoft.com/office/drawing/2014/main" id="{20F3C3E6-2510-5BB4-812D-E0D046DB2E31}"/>
              </a:ext>
            </a:extLst>
          </p:cNvPr>
          <p:cNvSpPr/>
          <p:nvPr/>
        </p:nvSpPr>
        <p:spPr>
          <a:xfrm>
            <a:off x="4551134"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2" name="Freeform: Shape 2781">
            <a:extLst>
              <a:ext uri="{FF2B5EF4-FFF2-40B4-BE49-F238E27FC236}">
                <a16:creationId xmlns:a16="http://schemas.microsoft.com/office/drawing/2014/main" id="{69FE5BD7-DCB1-D1AC-1647-1B57D7CDD4F1}"/>
              </a:ext>
            </a:extLst>
          </p:cNvPr>
          <p:cNvSpPr/>
          <p:nvPr/>
        </p:nvSpPr>
        <p:spPr>
          <a:xfrm>
            <a:off x="4556861"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3" name="Freeform: Shape 2782">
            <a:extLst>
              <a:ext uri="{FF2B5EF4-FFF2-40B4-BE49-F238E27FC236}">
                <a16:creationId xmlns:a16="http://schemas.microsoft.com/office/drawing/2014/main" id="{FC702557-A85B-11AD-88A0-5B3E9BCCF2D3}"/>
              </a:ext>
            </a:extLst>
          </p:cNvPr>
          <p:cNvSpPr/>
          <p:nvPr/>
        </p:nvSpPr>
        <p:spPr>
          <a:xfrm>
            <a:off x="4556861"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4" name="Freeform: Shape 2783">
            <a:extLst>
              <a:ext uri="{FF2B5EF4-FFF2-40B4-BE49-F238E27FC236}">
                <a16:creationId xmlns:a16="http://schemas.microsoft.com/office/drawing/2014/main" id="{805A8357-2D83-81F4-D9F2-7F42BE725B57}"/>
              </a:ext>
            </a:extLst>
          </p:cNvPr>
          <p:cNvSpPr/>
          <p:nvPr/>
        </p:nvSpPr>
        <p:spPr>
          <a:xfrm>
            <a:off x="4562708"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5" name="Freeform: Shape 2784">
            <a:extLst>
              <a:ext uri="{FF2B5EF4-FFF2-40B4-BE49-F238E27FC236}">
                <a16:creationId xmlns:a16="http://schemas.microsoft.com/office/drawing/2014/main" id="{5F7146F6-57F3-F1B0-6E4B-3A00A63C0E75}"/>
              </a:ext>
            </a:extLst>
          </p:cNvPr>
          <p:cNvSpPr/>
          <p:nvPr/>
        </p:nvSpPr>
        <p:spPr>
          <a:xfrm>
            <a:off x="4568315"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6" name="Freeform: Shape 2785">
            <a:extLst>
              <a:ext uri="{FF2B5EF4-FFF2-40B4-BE49-F238E27FC236}">
                <a16:creationId xmlns:a16="http://schemas.microsoft.com/office/drawing/2014/main" id="{640424C8-CF3A-E134-BC96-D2116B01467D}"/>
              </a:ext>
            </a:extLst>
          </p:cNvPr>
          <p:cNvSpPr/>
          <p:nvPr/>
        </p:nvSpPr>
        <p:spPr>
          <a:xfrm>
            <a:off x="4579769"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7" name="Freeform: Shape 2786">
            <a:extLst>
              <a:ext uri="{FF2B5EF4-FFF2-40B4-BE49-F238E27FC236}">
                <a16:creationId xmlns:a16="http://schemas.microsoft.com/office/drawing/2014/main" id="{54C90F8D-6616-A419-A49E-83CBDF99C1C4}"/>
              </a:ext>
            </a:extLst>
          </p:cNvPr>
          <p:cNvSpPr/>
          <p:nvPr/>
        </p:nvSpPr>
        <p:spPr>
          <a:xfrm>
            <a:off x="4596950"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8" name="Freeform: Shape 2787">
            <a:extLst>
              <a:ext uri="{FF2B5EF4-FFF2-40B4-BE49-F238E27FC236}">
                <a16:creationId xmlns:a16="http://schemas.microsoft.com/office/drawing/2014/main" id="{46E66C6E-82FC-6AF9-74A7-921D0E17E24A}"/>
              </a:ext>
            </a:extLst>
          </p:cNvPr>
          <p:cNvSpPr/>
          <p:nvPr/>
        </p:nvSpPr>
        <p:spPr>
          <a:xfrm>
            <a:off x="4596950" y="106000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89" name="Freeform: Shape 2788">
            <a:extLst>
              <a:ext uri="{FF2B5EF4-FFF2-40B4-BE49-F238E27FC236}">
                <a16:creationId xmlns:a16="http://schemas.microsoft.com/office/drawing/2014/main" id="{B7C342F4-BDBF-6116-A43A-B8C527D3E970}"/>
              </a:ext>
            </a:extLst>
          </p:cNvPr>
          <p:cNvSpPr/>
          <p:nvPr/>
        </p:nvSpPr>
        <p:spPr>
          <a:xfrm>
            <a:off x="4619977"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0" name="Freeform: Shape 2789">
            <a:extLst>
              <a:ext uri="{FF2B5EF4-FFF2-40B4-BE49-F238E27FC236}">
                <a16:creationId xmlns:a16="http://schemas.microsoft.com/office/drawing/2014/main" id="{10B50B48-8C42-D52A-83AB-F055DFE25908}"/>
              </a:ext>
            </a:extLst>
          </p:cNvPr>
          <p:cNvSpPr/>
          <p:nvPr/>
        </p:nvSpPr>
        <p:spPr>
          <a:xfrm>
            <a:off x="4625704"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1" name="Freeform: Shape 2790">
            <a:extLst>
              <a:ext uri="{FF2B5EF4-FFF2-40B4-BE49-F238E27FC236}">
                <a16:creationId xmlns:a16="http://schemas.microsoft.com/office/drawing/2014/main" id="{CCD3D5D7-8CEB-9DE1-94EA-0FFAC3DDE0F1}"/>
              </a:ext>
            </a:extLst>
          </p:cNvPr>
          <p:cNvSpPr/>
          <p:nvPr/>
        </p:nvSpPr>
        <p:spPr>
          <a:xfrm>
            <a:off x="4631312"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2" name="Freeform: Shape 2791">
            <a:extLst>
              <a:ext uri="{FF2B5EF4-FFF2-40B4-BE49-F238E27FC236}">
                <a16:creationId xmlns:a16="http://schemas.microsoft.com/office/drawing/2014/main" id="{BD143341-E99C-9D9A-AF94-2901F7E1D2BB}"/>
              </a:ext>
            </a:extLst>
          </p:cNvPr>
          <p:cNvSpPr/>
          <p:nvPr/>
        </p:nvSpPr>
        <p:spPr>
          <a:xfrm>
            <a:off x="4637039"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3" name="Freeform: Shape 2792">
            <a:extLst>
              <a:ext uri="{FF2B5EF4-FFF2-40B4-BE49-F238E27FC236}">
                <a16:creationId xmlns:a16="http://schemas.microsoft.com/office/drawing/2014/main" id="{4A430BBD-89F4-0158-D1BC-1B7D1FA4EADB}"/>
              </a:ext>
            </a:extLst>
          </p:cNvPr>
          <p:cNvSpPr/>
          <p:nvPr/>
        </p:nvSpPr>
        <p:spPr>
          <a:xfrm>
            <a:off x="4671520"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4" name="Freeform: Shape 2793">
            <a:extLst>
              <a:ext uri="{FF2B5EF4-FFF2-40B4-BE49-F238E27FC236}">
                <a16:creationId xmlns:a16="http://schemas.microsoft.com/office/drawing/2014/main" id="{CD2E1245-6F78-20E2-5306-B20125FF11BB}"/>
              </a:ext>
            </a:extLst>
          </p:cNvPr>
          <p:cNvSpPr/>
          <p:nvPr/>
        </p:nvSpPr>
        <p:spPr>
          <a:xfrm>
            <a:off x="4694309"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5" name="Freeform: Shape 2794">
            <a:extLst>
              <a:ext uri="{FF2B5EF4-FFF2-40B4-BE49-F238E27FC236}">
                <a16:creationId xmlns:a16="http://schemas.microsoft.com/office/drawing/2014/main" id="{45A48C53-27D4-E22F-970F-65C917B78A61}"/>
              </a:ext>
            </a:extLst>
          </p:cNvPr>
          <p:cNvSpPr/>
          <p:nvPr/>
        </p:nvSpPr>
        <p:spPr>
          <a:xfrm>
            <a:off x="4700036"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6" name="Freeform: Shape 2795">
            <a:extLst>
              <a:ext uri="{FF2B5EF4-FFF2-40B4-BE49-F238E27FC236}">
                <a16:creationId xmlns:a16="http://schemas.microsoft.com/office/drawing/2014/main" id="{C8204F19-9C0F-2FE9-4C62-15358FD1F1FA}"/>
              </a:ext>
            </a:extLst>
          </p:cNvPr>
          <p:cNvSpPr/>
          <p:nvPr/>
        </p:nvSpPr>
        <p:spPr>
          <a:xfrm>
            <a:off x="4711490"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7" name="Freeform: Shape 2796">
            <a:extLst>
              <a:ext uri="{FF2B5EF4-FFF2-40B4-BE49-F238E27FC236}">
                <a16:creationId xmlns:a16="http://schemas.microsoft.com/office/drawing/2014/main" id="{BB19E679-156A-10D6-FC4A-F00497F2F0BF}"/>
              </a:ext>
            </a:extLst>
          </p:cNvPr>
          <p:cNvSpPr/>
          <p:nvPr/>
        </p:nvSpPr>
        <p:spPr>
          <a:xfrm>
            <a:off x="4728670"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8" name="Freeform: Shape 2797">
            <a:extLst>
              <a:ext uri="{FF2B5EF4-FFF2-40B4-BE49-F238E27FC236}">
                <a16:creationId xmlns:a16="http://schemas.microsoft.com/office/drawing/2014/main" id="{C8EDEAAA-D7B0-0D01-03DF-C00A545E9277}"/>
              </a:ext>
            </a:extLst>
          </p:cNvPr>
          <p:cNvSpPr/>
          <p:nvPr/>
        </p:nvSpPr>
        <p:spPr>
          <a:xfrm>
            <a:off x="4791668"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799" name="Freeform: Shape 2798">
            <a:extLst>
              <a:ext uri="{FF2B5EF4-FFF2-40B4-BE49-F238E27FC236}">
                <a16:creationId xmlns:a16="http://schemas.microsoft.com/office/drawing/2014/main" id="{A4CA24C7-08DC-E4A6-43FF-0FBB9B4D26B2}"/>
              </a:ext>
            </a:extLst>
          </p:cNvPr>
          <p:cNvSpPr/>
          <p:nvPr/>
        </p:nvSpPr>
        <p:spPr>
          <a:xfrm>
            <a:off x="4803122"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0" name="Freeform: Shape 2799">
            <a:extLst>
              <a:ext uri="{FF2B5EF4-FFF2-40B4-BE49-F238E27FC236}">
                <a16:creationId xmlns:a16="http://schemas.microsoft.com/office/drawing/2014/main" id="{C020B38E-2A6D-8829-D8C8-C3899EA69E8C}"/>
              </a:ext>
            </a:extLst>
          </p:cNvPr>
          <p:cNvSpPr/>
          <p:nvPr/>
        </p:nvSpPr>
        <p:spPr>
          <a:xfrm>
            <a:off x="4826030"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1" name="Freeform: Shape 2800">
            <a:extLst>
              <a:ext uri="{FF2B5EF4-FFF2-40B4-BE49-F238E27FC236}">
                <a16:creationId xmlns:a16="http://schemas.microsoft.com/office/drawing/2014/main" id="{A6CA8F42-B647-0EAB-A122-A1797545632A}"/>
              </a:ext>
            </a:extLst>
          </p:cNvPr>
          <p:cNvSpPr/>
          <p:nvPr/>
        </p:nvSpPr>
        <p:spPr>
          <a:xfrm>
            <a:off x="4831757"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2" name="Freeform: Shape 2801">
            <a:extLst>
              <a:ext uri="{FF2B5EF4-FFF2-40B4-BE49-F238E27FC236}">
                <a16:creationId xmlns:a16="http://schemas.microsoft.com/office/drawing/2014/main" id="{FAFA33E4-C2C9-4503-475A-FFF1F5A0D759}"/>
              </a:ext>
            </a:extLst>
          </p:cNvPr>
          <p:cNvSpPr/>
          <p:nvPr/>
        </p:nvSpPr>
        <p:spPr>
          <a:xfrm>
            <a:off x="4837484"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3" name="Freeform: Shape 2802">
            <a:extLst>
              <a:ext uri="{FF2B5EF4-FFF2-40B4-BE49-F238E27FC236}">
                <a16:creationId xmlns:a16="http://schemas.microsoft.com/office/drawing/2014/main" id="{41CBFF63-87BA-257B-7FC6-805B1173A6D9}"/>
              </a:ext>
            </a:extLst>
          </p:cNvPr>
          <p:cNvSpPr/>
          <p:nvPr/>
        </p:nvSpPr>
        <p:spPr>
          <a:xfrm>
            <a:off x="4854665"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4" name="Freeform: Shape 2803">
            <a:extLst>
              <a:ext uri="{FF2B5EF4-FFF2-40B4-BE49-F238E27FC236}">
                <a16:creationId xmlns:a16="http://schemas.microsoft.com/office/drawing/2014/main" id="{DAEDCEF4-4359-EFAB-2E47-5F05C366334B}"/>
              </a:ext>
            </a:extLst>
          </p:cNvPr>
          <p:cNvSpPr/>
          <p:nvPr/>
        </p:nvSpPr>
        <p:spPr>
          <a:xfrm>
            <a:off x="4860392"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5" name="Freeform: Shape 2804">
            <a:extLst>
              <a:ext uri="{FF2B5EF4-FFF2-40B4-BE49-F238E27FC236}">
                <a16:creationId xmlns:a16="http://schemas.microsoft.com/office/drawing/2014/main" id="{E4315DE4-BA8C-CE2B-1DF6-1E8ADC951C5A}"/>
              </a:ext>
            </a:extLst>
          </p:cNvPr>
          <p:cNvSpPr/>
          <p:nvPr/>
        </p:nvSpPr>
        <p:spPr>
          <a:xfrm>
            <a:off x="4866119"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6" name="Freeform: Shape 2805">
            <a:extLst>
              <a:ext uri="{FF2B5EF4-FFF2-40B4-BE49-F238E27FC236}">
                <a16:creationId xmlns:a16="http://schemas.microsoft.com/office/drawing/2014/main" id="{DF75E96E-312D-38D6-9F75-76D52FC08E14}"/>
              </a:ext>
            </a:extLst>
          </p:cNvPr>
          <p:cNvSpPr/>
          <p:nvPr/>
        </p:nvSpPr>
        <p:spPr>
          <a:xfrm>
            <a:off x="4871846"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7" name="Freeform: Shape 2806">
            <a:extLst>
              <a:ext uri="{FF2B5EF4-FFF2-40B4-BE49-F238E27FC236}">
                <a16:creationId xmlns:a16="http://schemas.microsoft.com/office/drawing/2014/main" id="{C6CC5F21-7521-AAB8-8E03-14F3B11DD7F0}"/>
              </a:ext>
            </a:extLst>
          </p:cNvPr>
          <p:cNvSpPr/>
          <p:nvPr/>
        </p:nvSpPr>
        <p:spPr>
          <a:xfrm>
            <a:off x="4877573"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8" name="Freeform: Shape 2807">
            <a:extLst>
              <a:ext uri="{FF2B5EF4-FFF2-40B4-BE49-F238E27FC236}">
                <a16:creationId xmlns:a16="http://schemas.microsoft.com/office/drawing/2014/main" id="{BD1C1306-E479-89AB-DE03-BF7F9E1C6D4A}"/>
              </a:ext>
            </a:extLst>
          </p:cNvPr>
          <p:cNvSpPr/>
          <p:nvPr/>
        </p:nvSpPr>
        <p:spPr>
          <a:xfrm>
            <a:off x="4877573"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09" name="Freeform: Shape 2808">
            <a:extLst>
              <a:ext uri="{FF2B5EF4-FFF2-40B4-BE49-F238E27FC236}">
                <a16:creationId xmlns:a16="http://schemas.microsoft.com/office/drawing/2014/main" id="{A8216256-C578-A8D9-C5E5-E11F2FA92ABE}"/>
              </a:ext>
            </a:extLst>
          </p:cNvPr>
          <p:cNvSpPr/>
          <p:nvPr/>
        </p:nvSpPr>
        <p:spPr>
          <a:xfrm>
            <a:off x="4883300"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0" name="Freeform: Shape 2809">
            <a:extLst>
              <a:ext uri="{FF2B5EF4-FFF2-40B4-BE49-F238E27FC236}">
                <a16:creationId xmlns:a16="http://schemas.microsoft.com/office/drawing/2014/main" id="{FDC39033-8480-E92F-7F7B-3FA8F5CE2AE6}"/>
              </a:ext>
            </a:extLst>
          </p:cNvPr>
          <p:cNvSpPr/>
          <p:nvPr/>
        </p:nvSpPr>
        <p:spPr>
          <a:xfrm>
            <a:off x="4912054"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1" name="Freeform: Shape 2810">
            <a:extLst>
              <a:ext uri="{FF2B5EF4-FFF2-40B4-BE49-F238E27FC236}">
                <a16:creationId xmlns:a16="http://schemas.microsoft.com/office/drawing/2014/main" id="{C035E4C8-3471-B73E-91A4-B9F0E8B5B6AB}"/>
              </a:ext>
            </a:extLst>
          </p:cNvPr>
          <p:cNvSpPr/>
          <p:nvPr/>
        </p:nvSpPr>
        <p:spPr>
          <a:xfrm>
            <a:off x="4929235"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2" name="Freeform: Shape 2811">
            <a:extLst>
              <a:ext uri="{FF2B5EF4-FFF2-40B4-BE49-F238E27FC236}">
                <a16:creationId xmlns:a16="http://schemas.microsoft.com/office/drawing/2014/main" id="{5ADF7541-37FD-2136-CF67-19419D6AC76D}"/>
              </a:ext>
            </a:extLst>
          </p:cNvPr>
          <p:cNvSpPr/>
          <p:nvPr/>
        </p:nvSpPr>
        <p:spPr>
          <a:xfrm>
            <a:off x="4952024" y="112270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3" name="Freeform: Shape 2812">
            <a:extLst>
              <a:ext uri="{FF2B5EF4-FFF2-40B4-BE49-F238E27FC236}">
                <a16:creationId xmlns:a16="http://schemas.microsoft.com/office/drawing/2014/main" id="{B60C5D70-EE2E-05CF-5BC5-F460C40B1B68}"/>
              </a:ext>
            </a:extLst>
          </p:cNvPr>
          <p:cNvSpPr/>
          <p:nvPr/>
        </p:nvSpPr>
        <p:spPr>
          <a:xfrm>
            <a:off x="4997840" y="120249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4" name="Freeform: Shape 2813">
            <a:extLst>
              <a:ext uri="{FF2B5EF4-FFF2-40B4-BE49-F238E27FC236}">
                <a16:creationId xmlns:a16="http://schemas.microsoft.com/office/drawing/2014/main" id="{25F0A3DE-2E76-3DEA-F366-BD909531665C}"/>
              </a:ext>
            </a:extLst>
          </p:cNvPr>
          <p:cNvSpPr/>
          <p:nvPr/>
        </p:nvSpPr>
        <p:spPr>
          <a:xfrm>
            <a:off x="5003567" y="120249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5" name="Freeform: Shape 2814">
            <a:extLst>
              <a:ext uri="{FF2B5EF4-FFF2-40B4-BE49-F238E27FC236}">
                <a16:creationId xmlns:a16="http://schemas.microsoft.com/office/drawing/2014/main" id="{C657CA1B-443A-0AF9-8D1C-8D4BA3E7D6CC}"/>
              </a:ext>
            </a:extLst>
          </p:cNvPr>
          <p:cNvSpPr/>
          <p:nvPr/>
        </p:nvSpPr>
        <p:spPr>
          <a:xfrm>
            <a:off x="503220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6" name="Freeform: Shape 2815">
            <a:extLst>
              <a:ext uri="{FF2B5EF4-FFF2-40B4-BE49-F238E27FC236}">
                <a16:creationId xmlns:a16="http://schemas.microsoft.com/office/drawing/2014/main" id="{A14E83B7-1EB9-F640-34B2-B80980ADDCAC}"/>
              </a:ext>
            </a:extLst>
          </p:cNvPr>
          <p:cNvSpPr/>
          <p:nvPr/>
        </p:nvSpPr>
        <p:spPr>
          <a:xfrm>
            <a:off x="503804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7" name="Freeform: Shape 2816">
            <a:extLst>
              <a:ext uri="{FF2B5EF4-FFF2-40B4-BE49-F238E27FC236}">
                <a16:creationId xmlns:a16="http://schemas.microsoft.com/office/drawing/2014/main" id="{D2C76A67-2BCA-C78D-2A76-993A05752CFF}"/>
              </a:ext>
            </a:extLst>
          </p:cNvPr>
          <p:cNvSpPr/>
          <p:nvPr/>
        </p:nvSpPr>
        <p:spPr>
          <a:xfrm>
            <a:off x="503804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8" name="Freeform: Shape 2817">
            <a:extLst>
              <a:ext uri="{FF2B5EF4-FFF2-40B4-BE49-F238E27FC236}">
                <a16:creationId xmlns:a16="http://schemas.microsoft.com/office/drawing/2014/main" id="{F5D31347-2FA0-7BF9-5441-99764A49BEDC}"/>
              </a:ext>
            </a:extLst>
          </p:cNvPr>
          <p:cNvSpPr/>
          <p:nvPr/>
        </p:nvSpPr>
        <p:spPr>
          <a:xfrm>
            <a:off x="504938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19" name="Freeform: Shape 2818">
            <a:extLst>
              <a:ext uri="{FF2B5EF4-FFF2-40B4-BE49-F238E27FC236}">
                <a16:creationId xmlns:a16="http://schemas.microsoft.com/office/drawing/2014/main" id="{8EF84868-E908-8CE7-CFA8-C0C021208BD0}"/>
              </a:ext>
            </a:extLst>
          </p:cNvPr>
          <p:cNvSpPr/>
          <p:nvPr/>
        </p:nvSpPr>
        <p:spPr>
          <a:xfrm>
            <a:off x="506083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0" name="Freeform: Shape 2819">
            <a:extLst>
              <a:ext uri="{FF2B5EF4-FFF2-40B4-BE49-F238E27FC236}">
                <a16:creationId xmlns:a16="http://schemas.microsoft.com/office/drawing/2014/main" id="{D8EE3906-D674-6BF7-1817-852CEEC18F3E}"/>
              </a:ext>
            </a:extLst>
          </p:cNvPr>
          <p:cNvSpPr/>
          <p:nvPr/>
        </p:nvSpPr>
        <p:spPr>
          <a:xfrm>
            <a:off x="507241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1" name="Freeform: Shape 2820">
            <a:extLst>
              <a:ext uri="{FF2B5EF4-FFF2-40B4-BE49-F238E27FC236}">
                <a16:creationId xmlns:a16="http://schemas.microsoft.com/office/drawing/2014/main" id="{F320D2EE-8D9B-8B9B-09AB-703BBCE4621E}"/>
              </a:ext>
            </a:extLst>
          </p:cNvPr>
          <p:cNvSpPr/>
          <p:nvPr/>
        </p:nvSpPr>
        <p:spPr>
          <a:xfrm>
            <a:off x="510104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2" name="Freeform: Shape 2821">
            <a:extLst>
              <a:ext uri="{FF2B5EF4-FFF2-40B4-BE49-F238E27FC236}">
                <a16:creationId xmlns:a16="http://schemas.microsoft.com/office/drawing/2014/main" id="{2D0B167A-6A1C-B1FD-FFD2-778B5D214D11}"/>
              </a:ext>
            </a:extLst>
          </p:cNvPr>
          <p:cNvSpPr/>
          <p:nvPr/>
        </p:nvSpPr>
        <p:spPr>
          <a:xfrm>
            <a:off x="510665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3" name="Freeform: Shape 2822">
            <a:extLst>
              <a:ext uri="{FF2B5EF4-FFF2-40B4-BE49-F238E27FC236}">
                <a16:creationId xmlns:a16="http://schemas.microsoft.com/office/drawing/2014/main" id="{FC1306D1-19FB-D91A-436E-0387F2FCD29E}"/>
              </a:ext>
            </a:extLst>
          </p:cNvPr>
          <p:cNvSpPr/>
          <p:nvPr/>
        </p:nvSpPr>
        <p:spPr>
          <a:xfrm>
            <a:off x="515246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4" name="Freeform: Shape 2823">
            <a:extLst>
              <a:ext uri="{FF2B5EF4-FFF2-40B4-BE49-F238E27FC236}">
                <a16:creationId xmlns:a16="http://schemas.microsoft.com/office/drawing/2014/main" id="{C06F6128-F86B-14FC-60B6-873F9E1D9605}"/>
              </a:ext>
            </a:extLst>
          </p:cNvPr>
          <p:cNvSpPr/>
          <p:nvPr/>
        </p:nvSpPr>
        <p:spPr>
          <a:xfrm>
            <a:off x="5186831"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5" name="Freeform: Shape 2824">
            <a:extLst>
              <a:ext uri="{FF2B5EF4-FFF2-40B4-BE49-F238E27FC236}">
                <a16:creationId xmlns:a16="http://schemas.microsoft.com/office/drawing/2014/main" id="{06A9A288-3505-D9AD-33A1-4A88BB8A1DD2}"/>
              </a:ext>
            </a:extLst>
          </p:cNvPr>
          <p:cNvSpPr/>
          <p:nvPr/>
        </p:nvSpPr>
        <p:spPr>
          <a:xfrm>
            <a:off x="519255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6" name="Freeform: Shape 2825">
            <a:extLst>
              <a:ext uri="{FF2B5EF4-FFF2-40B4-BE49-F238E27FC236}">
                <a16:creationId xmlns:a16="http://schemas.microsoft.com/office/drawing/2014/main" id="{353600A1-F74B-9E01-FD1C-C15E92E0CBDD}"/>
              </a:ext>
            </a:extLst>
          </p:cNvPr>
          <p:cNvSpPr/>
          <p:nvPr/>
        </p:nvSpPr>
        <p:spPr>
          <a:xfrm>
            <a:off x="519840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7" name="Freeform: Shape 2826">
            <a:extLst>
              <a:ext uri="{FF2B5EF4-FFF2-40B4-BE49-F238E27FC236}">
                <a16:creationId xmlns:a16="http://schemas.microsoft.com/office/drawing/2014/main" id="{96DBC917-382B-59E9-6BF4-CD8269AA4834}"/>
              </a:ext>
            </a:extLst>
          </p:cNvPr>
          <p:cNvSpPr/>
          <p:nvPr/>
        </p:nvSpPr>
        <p:spPr>
          <a:xfrm>
            <a:off x="522703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8" name="Freeform: Shape 2827">
            <a:extLst>
              <a:ext uri="{FF2B5EF4-FFF2-40B4-BE49-F238E27FC236}">
                <a16:creationId xmlns:a16="http://schemas.microsoft.com/office/drawing/2014/main" id="{978BED4C-BFB2-FBD1-2E0B-407B1C9EA974}"/>
              </a:ext>
            </a:extLst>
          </p:cNvPr>
          <p:cNvSpPr/>
          <p:nvPr/>
        </p:nvSpPr>
        <p:spPr>
          <a:xfrm>
            <a:off x="523264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29" name="Freeform: Shape 2828">
            <a:extLst>
              <a:ext uri="{FF2B5EF4-FFF2-40B4-BE49-F238E27FC236}">
                <a16:creationId xmlns:a16="http://schemas.microsoft.com/office/drawing/2014/main" id="{05AA1AC5-226E-931B-D7C0-2726C30C79C7}"/>
              </a:ext>
            </a:extLst>
          </p:cNvPr>
          <p:cNvSpPr/>
          <p:nvPr/>
        </p:nvSpPr>
        <p:spPr>
          <a:xfrm>
            <a:off x="526128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0" name="Freeform: Shape 2829">
            <a:extLst>
              <a:ext uri="{FF2B5EF4-FFF2-40B4-BE49-F238E27FC236}">
                <a16:creationId xmlns:a16="http://schemas.microsoft.com/office/drawing/2014/main" id="{98161CC0-7831-9F8D-819E-87A6BD6A986D}"/>
              </a:ext>
            </a:extLst>
          </p:cNvPr>
          <p:cNvSpPr/>
          <p:nvPr/>
        </p:nvSpPr>
        <p:spPr>
          <a:xfrm>
            <a:off x="526700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1" name="Freeform: Shape 2830">
            <a:extLst>
              <a:ext uri="{FF2B5EF4-FFF2-40B4-BE49-F238E27FC236}">
                <a16:creationId xmlns:a16="http://schemas.microsoft.com/office/drawing/2014/main" id="{9F739447-4DB5-09CA-30AB-84603809CFB8}"/>
              </a:ext>
            </a:extLst>
          </p:cNvPr>
          <p:cNvSpPr/>
          <p:nvPr/>
        </p:nvSpPr>
        <p:spPr>
          <a:xfrm>
            <a:off x="527273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2" name="Freeform: Shape 2831">
            <a:extLst>
              <a:ext uri="{FF2B5EF4-FFF2-40B4-BE49-F238E27FC236}">
                <a16:creationId xmlns:a16="http://schemas.microsoft.com/office/drawing/2014/main" id="{BDE93ED0-5ABB-DEEF-C91E-C6806A0DCDAA}"/>
              </a:ext>
            </a:extLst>
          </p:cNvPr>
          <p:cNvSpPr/>
          <p:nvPr/>
        </p:nvSpPr>
        <p:spPr>
          <a:xfrm>
            <a:off x="527273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3" name="Freeform: Shape 2832">
            <a:extLst>
              <a:ext uri="{FF2B5EF4-FFF2-40B4-BE49-F238E27FC236}">
                <a16:creationId xmlns:a16="http://schemas.microsoft.com/office/drawing/2014/main" id="{6F36D056-F4B9-4039-7D50-42F1F970C862}"/>
              </a:ext>
            </a:extLst>
          </p:cNvPr>
          <p:cNvSpPr/>
          <p:nvPr/>
        </p:nvSpPr>
        <p:spPr>
          <a:xfrm>
            <a:off x="528419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4" name="Freeform: Shape 2833">
            <a:extLst>
              <a:ext uri="{FF2B5EF4-FFF2-40B4-BE49-F238E27FC236}">
                <a16:creationId xmlns:a16="http://schemas.microsoft.com/office/drawing/2014/main" id="{05F3751A-6F03-7DB4-A607-59E6C9F52160}"/>
              </a:ext>
            </a:extLst>
          </p:cNvPr>
          <p:cNvSpPr/>
          <p:nvPr/>
        </p:nvSpPr>
        <p:spPr>
          <a:xfrm>
            <a:off x="529564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5" name="Freeform: Shape 2834">
            <a:extLst>
              <a:ext uri="{FF2B5EF4-FFF2-40B4-BE49-F238E27FC236}">
                <a16:creationId xmlns:a16="http://schemas.microsoft.com/office/drawing/2014/main" id="{F690D171-773E-5B08-9146-9A227A41D16C}"/>
              </a:ext>
            </a:extLst>
          </p:cNvPr>
          <p:cNvSpPr/>
          <p:nvPr/>
        </p:nvSpPr>
        <p:spPr>
          <a:xfrm>
            <a:off x="531282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6" name="Freeform: Shape 2835">
            <a:extLst>
              <a:ext uri="{FF2B5EF4-FFF2-40B4-BE49-F238E27FC236}">
                <a16:creationId xmlns:a16="http://schemas.microsoft.com/office/drawing/2014/main" id="{6D4BE55C-FC4D-BC56-B3DA-6D49C0DDA6CE}"/>
              </a:ext>
            </a:extLst>
          </p:cNvPr>
          <p:cNvSpPr/>
          <p:nvPr/>
        </p:nvSpPr>
        <p:spPr>
          <a:xfrm>
            <a:off x="533573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7" name="Freeform: Shape 2836">
            <a:extLst>
              <a:ext uri="{FF2B5EF4-FFF2-40B4-BE49-F238E27FC236}">
                <a16:creationId xmlns:a16="http://schemas.microsoft.com/office/drawing/2014/main" id="{CE5584AC-0F32-B8D2-8C33-69B9C796F9A5}"/>
              </a:ext>
            </a:extLst>
          </p:cNvPr>
          <p:cNvSpPr/>
          <p:nvPr/>
        </p:nvSpPr>
        <p:spPr>
          <a:xfrm>
            <a:off x="534718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8" name="Freeform: Shape 2837">
            <a:extLst>
              <a:ext uri="{FF2B5EF4-FFF2-40B4-BE49-F238E27FC236}">
                <a16:creationId xmlns:a16="http://schemas.microsoft.com/office/drawing/2014/main" id="{22323554-22A7-32F3-7563-802143AF0873}"/>
              </a:ext>
            </a:extLst>
          </p:cNvPr>
          <p:cNvSpPr/>
          <p:nvPr/>
        </p:nvSpPr>
        <p:spPr>
          <a:xfrm>
            <a:off x="535291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39" name="Freeform: Shape 2838">
            <a:extLst>
              <a:ext uri="{FF2B5EF4-FFF2-40B4-BE49-F238E27FC236}">
                <a16:creationId xmlns:a16="http://schemas.microsoft.com/office/drawing/2014/main" id="{3DE4E191-E753-960D-4B9C-2F1BFC8DB993}"/>
              </a:ext>
            </a:extLst>
          </p:cNvPr>
          <p:cNvSpPr/>
          <p:nvPr/>
        </p:nvSpPr>
        <p:spPr>
          <a:xfrm>
            <a:off x="535291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0" name="Freeform: Shape 2839">
            <a:extLst>
              <a:ext uri="{FF2B5EF4-FFF2-40B4-BE49-F238E27FC236}">
                <a16:creationId xmlns:a16="http://schemas.microsoft.com/office/drawing/2014/main" id="{DA059F72-C0B4-6E55-31B8-66BA12200146}"/>
              </a:ext>
            </a:extLst>
          </p:cNvPr>
          <p:cNvSpPr/>
          <p:nvPr/>
        </p:nvSpPr>
        <p:spPr>
          <a:xfrm>
            <a:off x="535876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1" name="Freeform: Shape 2840">
            <a:extLst>
              <a:ext uri="{FF2B5EF4-FFF2-40B4-BE49-F238E27FC236}">
                <a16:creationId xmlns:a16="http://schemas.microsoft.com/office/drawing/2014/main" id="{5CBD0DD4-2A08-8B82-FF27-8BB20BD599E1}"/>
              </a:ext>
            </a:extLst>
          </p:cNvPr>
          <p:cNvSpPr/>
          <p:nvPr/>
        </p:nvSpPr>
        <p:spPr>
          <a:xfrm>
            <a:off x="536436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2" name="Freeform: Shape 2841">
            <a:extLst>
              <a:ext uri="{FF2B5EF4-FFF2-40B4-BE49-F238E27FC236}">
                <a16:creationId xmlns:a16="http://schemas.microsoft.com/office/drawing/2014/main" id="{8036E90F-786B-F7B2-02CF-4822FAE44EF6}"/>
              </a:ext>
            </a:extLst>
          </p:cNvPr>
          <p:cNvSpPr/>
          <p:nvPr/>
        </p:nvSpPr>
        <p:spPr>
          <a:xfrm>
            <a:off x="537021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3" name="Freeform: Shape 2842">
            <a:extLst>
              <a:ext uri="{FF2B5EF4-FFF2-40B4-BE49-F238E27FC236}">
                <a16:creationId xmlns:a16="http://schemas.microsoft.com/office/drawing/2014/main" id="{A8DC8F2C-15DF-F2C1-9FFB-C87B2E022322}"/>
              </a:ext>
            </a:extLst>
          </p:cNvPr>
          <p:cNvSpPr/>
          <p:nvPr/>
        </p:nvSpPr>
        <p:spPr>
          <a:xfrm>
            <a:off x="5375821"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4" name="Freeform: Shape 2843">
            <a:extLst>
              <a:ext uri="{FF2B5EF4-FFF2-40B4-BE49-F238E27FC236}">
                <a16:creationId xmlns:a16="http://schemas.microsoft.com/office/drawing/2014/main" id="{AE48DAE5-B1EE-773C-A7EB-0A6AE7F1A99B}"/>
              </a:ext>
            </a:extLst>
          </p:cNvPr>
          <p:cNvSpPr/>
          <p:nvPr/>
        </p:nvSpPr>
        <p:spPr>
          <a:xfrm>
            <a:off x="538154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5" name="Freeform: Shape 2844">
            <a:extLst>
              <a:ext uri="{FF2B5EF4-FFF2-40B4-BE49-F238E27FC236}">
                <a16:creationId xmlns:a16="http://schemas.microsoft.com/office/drawing/2014/main" id="{16173E80-6EEB-4002-7DF1-C8587F4867DA}"/>
              </a:ext>
            </a:extLst>
          </p:cNvPr>
          <p:cNvSpPr/>
          <p:nvPr/>
        </p:nvSpPr>
        <p:spPr>
          <a:xfrm>
            <a:off x="538739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6" name="Freeform: Shape 2845">
            <a:extLst>
              <a:ext uri="{FF2B5EF4-FFF2-40B4-BE49-F238E27FC236}">
                <a16:creationId xmlns:a16="http://schemas.microsoft.com/office/drawing/2014/main" id="{B04F7C90-C817-AA56-EC1B-242E807C3DB5}"/>
              </a:ext>
            </a:extLst>
          </p:cNvPr>
          <p:cNvSpPr/>
          <p:nvPr/>
        </p:nvSpPr>
        <p:spPr>
          <a:xfrm>
            <a:off x="539300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7" name="Freeform: Shape 2846">
            <a:extLst>
              <a:ext uri="{FF2B5EF4-FFF2-40B4-BE49-F238E27FC236}">
                <a16:creationId xmlns:a16="http://schemas.microsoft.com/office/drawing/2014/main" id="{A275FA3D-F6EC-BB53-8944-F1E706FE304A}"/>
              </a:ext>
            </a:extLst>
          </p:cNvPr>
          <p:cNvSpPr/>
          <p:nvPr/>
        </p:nvSpPr>
        <p:spPr>
          <a:xfrm>
            <a:off x="539873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8" name="Freeform: Shape 2847">
            <a:extLst>
              <a:ext uri="{FF2B5EF4-FFF2-40B4-BE49-F238E27FC236}">
                <a16:creationId xmlns:a16="http://schemas.microsoft.com/office/drawing/2014/main" id="{981FFD08-46FF-5D7A-30C4-056B50AEC82F}"/>
              </a:ext>
            </a:extLst>
          </p:cNvPr>
          <p:cNvSpPr/>
          <p:nvPr/>
        </p:nvSpPr>
        <p:spPr>
          <a:xfrm>
            <a:off x="542736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49" name="Freeform: Shape 2848">
            <a:extLst>
              <a:ext uri="{FF2B5EF4-FFF2-40B4-BE49-F238E27FC236}">
                <a16:creationId xmlns:a16="http://schemas.microsoft.com/office/drawing/2014/main" id="{94BE3C9F-6D94-6EB2-9721-1D6D361068BF}"/>
              </a:ext>
            </a:extLst>
          </p:cNvPr>
          <p:cNvSpPr/>
          <p:nvPr/>
        </p:nvSpPr>
        <p:spPr>
          <a:xfrm>
            <a:off x="546172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0" name="Freeform: Shape 2849">
            <a:extLst>
              <a:ext uri="{FF2B5EF4-FFF2-40B4-BE49-F238E27FC236}">
                <a16:creationId xmlns:a16="http://schemas.microsoft.com/office/drawing/2014/main" id="{73371DE0-D4E6-925E-6D9C-9985A40A3E25}"/>
              </a:ext>
            </a:extLst>
          </p:cNvPr>
          <p:cNvSpPr/>
          <p:nvPr/>
        </p:nvSpPr>
        <p:spPr>
          <a:xfrm>
            <a:off x="546757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1" name="Freeform: Shape 2850">
            <a:extLst>
              <a:ext uri="{FF2B5EF4-FFF2-40B4-BE49-F238E27FC236}">
                <a16:creationId xmlns:a16="http://schemas.microsoft.com/office/drawing/2014/main" id="{8341E5FB-125D-5292-F1EE-6EAAAA49C733}"/>
              </a:ext>
            </a:extLst>
          </p:cNvPr>
          <p:cNvSpPr/>
          <p:nvPr/>
        </p:nvSpPr>
        <p:spPr>
          <a:xfrm>
            <a:off x="5473181"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2" name="Freeform: Shape 2851">
            <a:extLst>
              <a:ext uri="{FF2B5EF4-FFF2-40B4-BE49-F238E27FC236}">
                <a16:creationId xmlns:a16="http://schemas.microsoft.com/office/drawing/2014/main" id="{1FA9DAA6-E7D4-F392-82DD-C730A44D6B19}"/>
              </a:ext>
            </a:extLst>
          </p:cNvPr>
          <p:cNvSpPr/>
          <p:nvPr/>
        </p:nvSpPr>
        <p:spPr>
          <a:xfrm>
            <a:off x="547890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3" name="Freeform: Shape 2852">
            <a:extLst>
              <a:ext uri="{FF2B5EF4-FFF2-40B4-BE49-F238E27FC236}">
                <a16:creationId xmlns:a16="http://schemas.microsoft.com/office/drawing/2014/main" id="{BA55B5E5-3EAB-85E2-C8C6-47993E34247F}"/>
              </a:ext>
            </a:extLst>
          </p:cNvPr>
          <p:cNvSpPr/>
          <p:nvPr/>
        </p:nvSpPr>
        <p:spPr>
          <a:xfrm>
            <a:off x="5490361"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4" name="Freeform: Shape 2853">
            <a:extLst>
              <a:ext uri="{FF2B5EF4-FFF2-40B4-BE49-F238E27FC236}">
                <a16:creationId xmlns:a16="http://schemas.microsoft.com/office/drawing/2014/main" id="{DF873925-41BD-0BAC-5765-2264643C496A}"/>
              </a:ext>
            </a:extLst>
          </p:cNvPr>
          <p:cNvSpPr/>
          <p:nvPr/>
        </p:nvSpPr>
        <p:spPr>
          <a:xfrm>
            <a:off x="549608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5" name="Freeform: Shape 2854">
            <a:extLst>
              <a:ext uri="{FF2B5EF4-FFF2-40B4-BE49-F238E27FC236}">
                <a16:creationId xmlns:a16="http://schemas.microsoft.com/office/drawing/2014/main" id="{2DD728C7-0630-6079-DB42-C2CA95143C68}"/>
              </a:ext>
            </a:extLst>
          </p:cNvPr>
          <p:cNvSpPr/>
          <p:nvPr/>
        </p:nvSpPr>
        <p:spPr>
          <a:xfrm>
            <a:off x="554190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6" name="Freeform: Shape 2855">
            <a:extLst>
              <a:ext uri="{FF2B5EF4-FFF2-40B4-BE49-F238E27FC236}">
                <a16:creationId xmlns:a16="http://schemas.microsoft.com/office/drawing/2014/main" id="{F3FEDA1A-8FEC-A19A-694B-088296F96145}"/>
              </a:ext>
            </a:extLst>
          </p:cNvPr>
          <p:cNvSpPr/>
          <p:nvPr/>
        </p:nvSpPr>
        <p:spPr>
          <a:xfrm>
            <a:off x="555908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7" name="Freeform: Shape 2856">
            <a:extLst>
              <a:ext uri="{FF2B5EF4-FFF2-40B4-BE49-F238E27FC236}">
                <a16:creationId xmlns:a16="http://schemas.microsoft.com/office/drawing/2014/main" id="{9B357A56-F764-766E-22B3-F2FD47FB7D57}"/>
              </a:ext>
            </a:extLst>
          </p:cNvPr>
          <p:cNvSpPr/>
          <p:nvPr/>
        </p:nvSpPr>
        <p:spPr>
          <a:xfrm>
            <a:off x="557054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8" name="Freeform: Shape 2857">
            <a:extLst>
              <a:ext uri="{FF2B5EF4-FFF2-40B4-BE49-F238E27FC236}">
                <a16:creationId xmlns:a16="http://schemas.microsoft.com/office/drawing/2014/main" id="{5E127D1C-5D3E-331C-D33B-2B68257E9EFD}"/>
              </a:ext>
            </a:extLst>
          </p:cNvPr>
          <p:cNvSpPr/>
          <p:nvPr/>
        </p:nvSpPr>
        <p:spPr>
          <a:xfrm>
            <a:off x="5604901"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59" name="Freeform: Shape 2858">
            <a:extLst>
              <a:ext uri="{FF2B5EF4-FFF2-40B4-BE49-F238E27FC236}">
                <a16:creationId xmlns:a16="http://schemas.microsoft.com/office/drawing/2014/main" id="{C3883E2C-E495-8B79-DBB1-EF6E85515D83}"/>
              </a:ext>
            </a:extLst>
          </p:cNvPr>
          <p:cNvSpPr/>
          <p:nvPr/>
        </p:nvSpPr>
        <p:spPr>
          <a:xfrm>
            <a:off x="561635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0" name="Freeform: Shape 2859">
            <a:extLst>
              <a:ext uri="{FF2B5EF4-FFF2-40B4-BE49-F238E27FC236}">
                <a16:creationId xmlns:a16="http://schemas.microsoft.com/office/drawing/2014/main" id="{FB4239EC-6429-792A-2C1B-52EFED87D3E8}"/>
              </a:ext>
            </a:extLst>
          </p:cNvPr>
          <p:cNvSpPr/>
          <p:nvPr/>
        </p:nvSpPr>
        <p:spPr>
          <a:xfrm>
            <a:off x="5656564"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1" name="Freeform: Shape 2860">
            <a:extLst>
              <a:ext uri="{FF2B5EF4-FFF2-40B4-BE49-F238E27FC236}">
                <a16:creationId xmlns:a16="http://schemas.microsoft.com/office/drawing/2014/main" id="{AA480C2C-C5AB-390E-1521-A1AC5EF9AC7C}"/>
              </a:ext>
            </a:extLst>
          </p:cNvPr>
          <p:cNvSpPr/>
          <p:nvPr/>
        </p:nvSpPr>
        <p:spPr>
          <a:xfrm>
            <a:off x="566789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2" name="Freeform: Shape 2861">
            <a:extLst>
              <a:ext uri="{FF2B5EF4-FFF2-40B4-BE49-F238E27FC236}">
                <a16:creationId xmlns:a16="http://schemas.microsoft.com/office/drawing/2014/main" id="{C99495BF-CF3E-EC8A-8E4E-2AAE42C7682B}"/>
              </a:ext>
            </a:extLst>
          </p:cNvPr>
          <p:cNvSpPr/>
          <p:nvPr/>
        </p:nvSpPr>
        <p:spPr>
          <a:xfrm>
            <a:off x="567374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3" name="Freeform: Shape 2862">
            <a:extLst>
              <a:ext uri="{FF2B5EF4-FFF2-40B4-BE49-F238E27FC236}">
                <a16:creationId xmlns:a16="http://schemas.microsoft.com/office/drawing/2014/main" id="{118E4890-15CC-3006-C6BA-D972D844A316}"/>
              </a:ext>
            </a:extLst>
          </p:cNvPr>
          <p:cNvSpPr/>
          <p:nvPr/>
        </p:nvSpPr>
        <p:spPr>
          <a:xfrm>
            <a:off x="573662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4" name="Freeform: Shape 2863">
            <a:extLst>
              <a:ext uri="{FF2B5EF4-FFF2-40B4-BE49-F238E27FC236}">
                <a16:creationId xmlns:a16="http://schemas.microsoft.com/office/drawing/2014/main" id="{F51B34B5-5123-D632-3EB7-DE4160342BAA}"/>
              </a:ext>
            </a:extLst>
          </p:cNvPr>
          <p:cNvSpPr/>
          <p:nvPr/>
        </p:nvSpPr>
        <p:spPr>
          <a:xfrm>
            <a:off x="5742350"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5" name="Freeform: Shape 2864">
            <a:extLst>
              <a:ext uri="{FF2B5EF4-FFF2-40B4-BE49-F238E27FC236}">
                <a16:creationId xmlns:a16="http://schemas.microsoft.com/office/drawing/2014/main" id="{4BF991B6-78B3-B414-0016-4AAEDC26A71A}"/>
              </a:ext>
            </a:extLst>
          </p:cNvPr>
          <p:cNvSpPr/>
          <p:nvPr/>
        </p:nvSpPr>
        <p:spPr>
          <a:xfrm>
            <a:off x="574807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6" name="Freeform: Shape 2865">
            <a:extLst>
              <a:ext uri="{FF2B5EF4-FFF2-40B4-BE49-F238E27FC236}">
                <a16:creationId xmlns:a16="http://schemas.microsoft.com/office/drawing/2014/main" id="{509BE4F0-720F-992C-0AF6-34BB37AFE117}"/>
              </a:ext>
            </a:extLst>
          </p:cNvPr>
          <p:cNvSpPr/>
          <p:nvPr/>
        </p:nvSpPr>
        <p:spPr>
          <a:xfrm>
            <a:off x="575392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7" name="Freeform: Shape 2866">
            <a:extLst>
              <a:ext uri="{FF2B5EF4-FFF2-40B4-BE49-F238E27FC236}">
                <a16:creationId xmlns:a16="http://schemas.microsoft.com/office/drawing/2014/main" id="{A539D31C-BB49-D0AD-B767-51E73C1D0BF4}"/>
              </a:ext>
            </a:extLst>
          </p:cNvPr>
          <p:cNvSpPr/>
          <p:nvPr/>
        </p:nvSpPr>
        <p:spPr>
          <a:xfrm>
            <a:off x="576525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8" name="Freeform: Shape 2867">
            <a:extLst>
              <a:ext uri="{FF2B5EF4-FFF2-40B4-BE49-F238E27FC236}">
                <a16:creationId xmlns:a16="http://schemas.microsoft.com/office/drawing/2014/main" id="{D2228984-3C55-F818-E0C5-0DD2E051924B}"/>
              </a:ext>
            </a:extLst>
          </p:cNvPr>
          <p:cNvSpPr/>
          <p:nvPr/>
        </p:nvSpPr>
        <p:spPr>
          <a:xfrm>
            <a:off x="577671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69" name="Freeform: Shape 2868">
            <a:extLst>
              <a:ext uri="{FF2B5EF4-FFF2-40B4-BE49-F238E27FC236}">
                <a16:creationId xmlns:a16="http://schemas.microsoft.com/office/drawing/2014/main" id="{558A29E0-AD92-AAAF-7ED5-C63102C8B377}"/>
              </a:ext>
            </a:extLst>
          </p:cNvPr>
          <p:cNvSpPr/>
          <p:nvPr/>
        </p:nvSpPr>
        <p:spPr>
          <a:xfrm>
            <a:off x="5799739"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0" name="Freeform: Shape 2869">
            <a:extLst>
              <a:ext uri="{FF2B5EF4-FFF2-40B4-BE49-F238E27FC236}">
                <a16:creationId xmlns:a16="http://schemas.microsoft.com/office/drawing/2014/main" id="{B389BCBB-4219-B747-ECB4-47041B36C578}"/>
              </a:ext>
            </a:extLst>
          </p:cNvPr>
          <p:cNvSpPr/>
          <p:nvPr/>
        </p:nvSpPr>
        <p:spPr>
          <a:xfrm>
            <a:off x="580534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1" name="Freeform: Shape 2870">
            <a:extLst>
              <a:ext uri="{FF2B5EF4-FFF2-40B4-BE49-F238E27FC236}">
                <a16:creationId xmlns:a16="http://schemas.microsoft.com/office/drawing/2014/main" id="{717D2B2F-11B9-33F9-DE65-54CBB02A6F1B}"/>
              </a:ext>
            </a:extLst>
          </p:cNvPr>
          <p:cNvSpPr/>
          <p:nvPr/>
        </p:nvSpPr>
        <p:spPr>
          <a:xfrm>
            <a:off x="582264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2" name="Freeform: Shape 2871">
            <a:extLst>
              <a:ext uri="{FF2B5EF4-FFF2-40B4-BE49-F238E27FC236}">
                <a16:creationId xmlns:a16="http://schemas.microsoft.com/office/drawing/2014/main" id="{0A8D3A62-F78C-7454-9112-56A81AF25562}"/>
              </a:ext>
            </a:extLst>
          </p:cNvPr>
          <p:cNvSpPr/>
          <p:nvPr/>
        </p:nvSpPr>
        <p:spPr>
          <a:xfrm>
            <a:off x="582825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3" name="Freeform: Shape 2872">
            <a:extLst>
              <a:ext uri="{FF2B5EF4-FFF2-40B4-BE49-F238E27FC236}">
                <a16:creationId xmlns:a16="http://schemas.microsoft.com/office/drawing/2014/main" id="{C1C02EE2-4D76-FD07-B7EA-80B7EBADDC29}"/>
              </a:ext>
            </a:extLst>
          </p:cNvPr>
          <p:cNvSpPr/>
          <p:nvPr/>
        </p:nvSpPr>
        <p:spPr>
          <a:xfrm>
            <a:off x="583398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4" name="Freeform: Shape 2873">
            <a:extLst>
              <a:ext uri="{FF2B5EF4-FFF2-40B4-BE49-F238E27FC236}">
                <a16:creationId xmlns:a16="http://schemas.microsoft.com/office/drawing/2014/main" id="{0BF77C54-5CA3-F060-CE6D-590264EB0687}"/>
              </a:ext>
            </a:extLst>
          </p:cNvPr>
          <p:cNvSpPr/>
          <p:nvPr/>
        </p:nvSpPr>
        <p:spPr>
          <a:xfrm>
            <a:off x="585116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5" name="Freeform: Shape 2874">
            <a:extLst>
              <a:ext uri="{FF2B5EF4-FFF2-40B4-BE49-F238E27FC236}">
                <a16:creationId xmlns:a16="http://schemas.microsoft.com/office/drawing/2014/main" id="{99F5554C-0ED0-DE6A-B256-C474B30B0035}"/>
              </a:ext>
            </a:extLst>
          </p:cNvPr>
          <p:cNvSpPr/>
          <p:nvPr/>
        </p:nvSpPr>
        <p:spPr>
          <a:xfrm>
            <a:off x="586261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6" name="Freeform: Shape 2875">
            <a:extLst>
              <a:ext uri="{FF2B5EF4-FFF2-40B4-BE49-F238E27FC236}">
                <a16:creationId xmlns:a16="http://schemas.microsoft.com/office/drawing/2014/main" id="{AA6BC6BA-956D-9367-07FE-63822637F41B}"/>
              </a:ext>
            </a:extLst>
          </p:cNvPr>
          <p:cNvSpPr/>
          <p:nvPr/>
        </p:nvSpPr>
        <p:spPr>
          <a:xfrm>
            <a:off x="587979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7" name="Freeform: Shape 2876">
            <a:extLst>
              <a:ext uri="{FF2B5EF4-FFF2-40B4-BE49-F238E27FC236}">
                <a16:creationId xmlns:a16="http://schemas.microsoft.com/office/drawing/2014/main" id="{A681A02E-4F7F-B5A2-0B2E-079F027B16C0}"/>
              </a:ext>
            </a:extLst>
          </p:cNvPr>
          <p:cNvSpPr/>
          <p:nvPr/>
        </p:nvSpPr>
        <p:spPr>
          <a:xfrm>
            <a:off x="5885525"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8" name="Freeform: Shape 2877">
            <a:extLst>
              <a:ext uri="{FF2B5EF4-FFF2-40B4-BE49-F238E27FC236}">
                <a16:creationId xmlns:a16="http://schemas.microsoft.com/office/drawing/2014/main" id="{CC9EA60F-3D2D-537A-9A75-37F1CD83D766}"/>
              </a:ext>
            </a:extLst>
          </p:cNvPr>
          <p:cNvSpPr/>
          <p:nvPr/>
        </p:nvSpPr>
        <p:spPr>
          <a:xfrm>
            <a:off x="589125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79" name="Freeform: Shape 2878">
            <a:extLst>
              <a:ext uri="{FF2B5EF4-FFF2-40B4-BE49-F238E27FC236}">
                <a16:creationId xmlns:a16="http://schemas.microsoft.com/office/drawing/2014/main" id="{0B1D6412-F75D-35B9-3714-BB5E41BD2BF4}"/>
              </a:ext>
            </a:extLst>
          </p:cNvPr>
          <p:cNvSpPr/>
          <p:nvPr/>
        </p:nvSpPr>
        <p:spPr>
          <a:xfrm>
            <a:off x="589709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0" name="Freeform: Shape 2879">
            <a:extLst>
              <a:ext uri="{FF2B5EF4-FFF2-40B4-BE49-F238E27FC236}">
                <a16:creationId xmlns:a16="http://schemas.microsoft.com/office/drawing/2014/main" id="{F3B0FE2B-B594-E5EE-0243-8A064432F870}"/>
              </a:ext>
            </a:extLst>
          </p:cNvPr>
          <p:cNvSpPr/>
          <p:nvPr/>
        </p:nvSpPr>
        <p:spPr>
          <a:xfrm>
            <a:off x="590270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1" name="Freeform: Shape 2880">
            <a:extLst>
              <a:ext uri="{FF2B5EF4-FFF2-40B4-BE49-F238E27FC236}">
                <a16:creationId xmlns:a16="http://schemas.microsoft.com/office/drawing/2014/main" id="{8953E639-23E3-5C0A-451D-63B5D1F4961B}"/>
              </a:ext>
            </a:extLst>
          </p:cNvPr>
          <p:cNvSpPr/>
          <p:nvPr/>
        </p:nvSpPr>
        <p:spPr>
          <a:xfrm>
            <a:off x="5925613"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2" name="Freeform: Shape 2881">
            <a:extLst>
              <a:ext uri="{FF2B5EF4-FFF2-40B4-BE49-F238E27FC236}">
                <a16:creationId xmlns:a16="http://schemas.microsoft.com/office/drawing/2014/main" id="{6B04C764-086F-2E59-D50B-C0FE82D8D936}"/>
              </a:ext>
            </a:extLst>
          </p:cNvPr>
          <p:cNvSpPr/>
          <p:nvPr/>
        </p:nvSpPr>
        <p:spPr>
          <a:xfrm>
            <a:off x="593706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3" name="Freeform: Shape 2882">
            <a:extLst>
              <a:ext uri="{FF2B5EF4-FFF2-40B4-BE49-F238E27FC236}">
                <a16:creationId xmlns:a16="http://schemas.microsoft.com/office/drawing/2014/main" id="{FEBB5E97-06D1-6B27-89A7-194019FEE8B2}"/>
              </a:ext>
            </a:extLst>
          </p:cNvPr>
          <p:cNvSpPr/>
          <p:nvPr/>
        </p:nvSpPr>
        <p:spPr>
          <a:xfrm>
            <a:off x="5954248"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4" name="Freeform: Shape 2883">
            <a:extLst>
              <a:ext uri="{FF2B5EF4-FFF2-40B4-BE49-F238E27FC236}">
                <a16:creationId xmlns:a16="http://schemas.microsoft.com/office/drawing/2014/main" id="{D90736F7-CA14-428E-9E5B-1ACDA297B3F5}"/>
              </a:ext>
            </a:extLst>
          </p:cNvPr>
          <p:cNvSpPr/>
          <p:nvPr/>
        </p:nvSpPr>
        <p:spPr>
          <a:xfrm>
            <a:off x="5965822"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5" name="Freeform: Shape 2884">
            <a:extLst>
              <a:ext uri="{FF2B5EF4-FFF2-40B4-BE49-F238E27FC236}">
                <a16:creationId xmlns:a16="http://schemas.microsoft.com/office/drawing/2014/main" id="{990B0403-18BC-B4E2-57FC-4BD634778AB8}"/>
              </a:ext>
            </a:extLst>
          </p:cNvPr>
          <p:cNvSpPr/>
          <p:nvPr/>
        </p:nvSpPr>
        <p:spPr>
          <a:xfrm>
            <a:off x="5994337"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6" name="Freeform: Shape 2885">
            <a:extLst>
              <a:ext uri="{FF2B5EF4-FFF2-40B4-BE49-F238E27FC236}">
                <a16:creationId xmlns:a16="http://schemas.microsoft.com/office/drawing/2014/main" id="{CD615B82-947A-C221-2F3C-FDBFCB106576}"/>
              </a:ext>
            </a:extLst>
          </p:cNvPr>
          <p:cNvSpPr/>
          <p:nvPr/>
        </p:nvSpPr>
        <p:spPr>
          <a:xfrm>
            <a:off x="6017246" y="1276590"/>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7" name="Freeform: Shape 2886">
            <a:extLst>
              <a:ext uri="{FF2B5EF4-FFF2-40B4-BE49-F238E27FC236}">
                <a16:creationId xmlns:a16="http://schemas.microsoft.com/office/drawing/2014/main" id="{2ABCA99B-6CD6-4B20-C5CD-349E73B63240}"/>
              </a:ext>
            </a:extLst>
          </p:cNvPr>
          <p:cNvSpPr/>
          <p:nvPr/>
        </p:nvSpPr>
        <p:spPr>
          <a:xfrm>
            <a:off x="6028700" y="173825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8" name="Freeform: Shape 2887">
            <a:extLst>
              <a:ext uri="{FF2B5EF4-FFF2-40B4-BE49-F238E27FC236}">
                <a16:creationId xmlns:a16="http://schemas.microsoft.com/office/drawing/2014/main" id="{81AFF41B-7658-7D3C-87E4-68F6005FA6C0}"/>
              </a:ext>
            </a:extLst>
          </p:cNvPr>
          <p:cNvSpPr/>
          <p:nvPr/>
        </p:nvSpPr>
        <p:spPr>
          <a:xfrm>
            <a:off x="6034427" y="1738255"/>
            <a:ext cx="5714" cy="76138"/>
          </a:xfrm>
          <a:custGeom>
            <a:avLst/>
            <a:gdLst>
              <a:gd name="connsiteX0" fmla="*/ 0 w 25265"/>
              <a:gd name="connsiteY0" fmla="*/ 0 h 606360"/>
              <a:gd name="connsiteX1" fmla="*/ 25265 w 25265"/>
              <a:gd name="connsiteY1" fmla="*/ 0 h 606360"/>
              <a:gd name="connsiteX2" fmla="*/ 25265 w 25265"/>
              <a:gd name="connsiteY2" fmla="*/ 606360 h 606360"/>
              <a:gd name="connsiteX3" fmla="*/ 0 w 25265"/>
              <a:gd name="connsiteY3" fmla="*/ 606360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0"/>
                </a:lnTo>
                <a:lnTo>
                  <a:pt x="0" y="606360"/>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89" name="Freeform: Shape 2888">
            <a:extLst>
              <a:ext uri="{FF2B5EF4-FFF2-40B4-BE49-F238E27FC236}">
                <a16:creationId xmlns:a16="http://schemas.microsoft.com/office/drawing/2014/main" id="{F76DFEAF-C1F8-86A0-279C-1134BF156278}"/>
              </a:ext>
            </a:extLst>
          </p:cNvPr>
          <p:cNvSpPr/>
          <p:nvPr/>
        </p:nvSpPr>
        <p:spPr>
          <a:xfrm>
            <a:off x="6131785"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0" name="Freeform: Shape 2889">
            <a:extLst>
              <a:ext uri="{FF2B5EF4-FFF2-40B4-BE49-F238E27FC236}">
                <a16:creationId xmlns:a16="http://schemas.microsoft.com/office/drawing/2014/main" id="{1F9A55DC-BD0D-D84D-153A-921CE5573F81}"/>
              </a:ext>
            </a:extLst>
          </p:cNvPr>
          <p:cNvSpPr/>
          <p:nvPr/>
        </p:nvSpPr>
        <p:spPr>
          <a:xfrm>
            <a:off x="6166267"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1" name="Freeform: Shape 2890">
            <a:extLst>
              <a:ext uri="{FF2B5EF4-FFF2-40B4-BE49-F238E27FC236}">
                <a16:creationId xmlns:a16="http://schemas.microsoft.com/office/drawing/2014/main" id="{B8A030ED-7F8B-F75C-89D5-CD453C4B8300}"/>
              </a:ext>
            </a:extLst>
          </p:cNvPr>
          <p:cNvSpPr/>
          <p:nvPr/>
        </p:nvSpPr>
        <p:spPr>
          <a:xfrm>
            <a:off x="619490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2" name="Freeform: Shape 2891">
            <a:extLst>
              <a:ext uri="{FF2B5EF4-FFF2-40B4-BE49-F238E27FC236}">
                <a16:creationId xmlns:a16="http://schemas.microsoft.com/office/drawing/2014/main" id="{287183E3-9071-10EA-8B3E-FA433DAE4F06}"/>
              </a:ext>
            </a:extLst>
          </p:cNvPr>
          <p:cNvSpPr/>
          <p:nvPr/>
        </p:nvSpPr>
        <p:spPr>
          <a:xfrm>
            <a:off x="6217690"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3" name="Freeform: Shape 2892">
            <a:extLst>
              <a:ext uri="{FF2B5EF4-FFF2-40B4-BE49-F238E27FC236}">
                <a16:creationId xmlns:a16="http://schemas.microsoft.com/office/drawing/2014/main" id="{D9B8A0F0-05FF-EBC5-A69E-3D7D8810A576}"/>
              </a:ext>
            </a:extLst>
          </p:cNvPr>
          <p:cNvSpPr/>
          <p:nvPr/>
        </p:nvSpPr>
        <p:spPr>
          <a:xfrm>
            <a:off x="6229264"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4" name="Freeform: Shape 2893">
            <a:extLst>
              <a:ext uri="{FF2B5EF4-FFF2-40B4-BE49-F238E27FC236}">
                <a16:creationId xmlns:a16="http://schemas.microsoft.com/office/drawing/2014/main" id="{C7B30083-0614-5A75-5E1B-2EE500BDE32B}"/>
              </a:ext>
            </a:extLst>
          </p:cNvPr>
          <p:cNvSpPr/>
          <p:nvPr/>
        </p:nvSpPr>
        <p:spPr>
          <a:xfrm>
            <a:off x="623487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5" name="Freeform: Shape 2894">
            <a:extLst>
              <a:ext uri="{FF2B5EF4-FFF2-40B4-BE49-F238E27FC236}">
                <a16:creationId xmlns:a16="http://schemas.microsoft.com/office/drawing/2014/main" id="{CCB96DEB-F25E-9285-FE9F-74AB6061794B}"/>
              </a:ext>
            </a:extLst>
          </p:cNvPr>
          <p:cNvSpPr/>
          <p:nvPr/>
        </p:nvSpPr>
        <p:spPr>
          <a:xfrm>
            <a:off x="623487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6" name="Freeform: Shape 2895">
            <a:extLst>
              <a:ext uri="{FF2B5EF4-FFF2-40B4-BE49-F238E27FC236}">
                <a16:creationId xmlns:a16="http://schemas.microsoft.com/office/drawing/2014/main" id="{7B391A83-4792-38C8-CAE4-6E997F42A840}"/>
              </a:ext>
            </a:extLst>
          </p:cNvPr>
          <p:cNvSpPr/>
          <p:nvPr/>
        </p:nvSpPr>
        <p:spPr>
          <a:xfrm>
            <a:off x="629214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7" name="Freeform: Shape 2896">
            <a:extLst>
              <a:ext uri="{FF2B5EF4-FFF2-40B4-BE49-F238E27FC236}">
                <a16:creationId xmlns:a16="http://schemas.microsoft.com/office/drawing/2014/main" id="{AF2A30B0-93F2-093F-8C52-9290BC41110C}"/>
              </a:ext>
            </a:extLst>
          </p:cNvPr>
          <p:cNvSpPr/>
          <p:nvPr/>
        </p:nvSpPr>
        <p:spPr>
          <a:xfrm>
            <a:off x="630944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8" name="Freeform: Shape 2897">
            <a:extLst>
              <a:ext uri="{FF2B5EF4-FFF2-40B4-BE49-F238E27FC236}">
                <a16:creationId xmlns:a16="http://schemas.microsoft.com/office/drawing/2014/main" id="{E17CF240-DFA3-8E57-A16F-40631A680411}"/>
              </a:ext>
            </a:extLst>
          </p:cNvPr>
          <p:cNvSpPr/>
          <p:nvPr/>
        </p:nvSpPr>
        <p:spPr>
          <a:xfrm>
            <a:off x="6315049"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899" name="Freeform: Shape 2898">
            <a:extLst>
              <a:ext uri="{FF2B5EF4-FFF2-40B4-BE49-F238E27FC236}">
                <a16:creationId xmlns:a16="http://schemas.microsoft.com/office/drawing/2014/main" id="{FA8B6F3B-2F86-42EC-6EDA-4C08FF0BB52F}"/>
              </a:ext>
            </a:extLst>
          </p:cNvPr>
          <p:cNvSpPr/>
          <p:nvPr/>
        </p:nvSpPr>
        <p:spPr>
          <a:xfrm>
            <a:off x="6315049"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0" name="Freeform: Shape 2899">
            <a:extLst>
              <a:ext uri="{FF2B5EF4-FFF2-40B4-BE49-F238E27FC236}">
                <a16:creationId xmlns:a16="http://schemas.microsoft.com/office/drawing/2014/main" id="{BDB1853B-0EA4-83DB-0698-2D5DEFDB2A40}"/>
              </a:ext>
            </a:extLst>
          </p:cNvPr>
          <p:cNvSpPr/>
          <p:nvPr/>
        </p:nvSpPr>
        <p:spPr>
          <a:xfrm>
            <a:off x="6349412"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1" name="Freeform: Shape 2900">
            <a:extLst>
              <a:ext uri="{FF2B5EF4-FFF2-40B4-BE49-F238E27FC236}">
                <a16:creationId xmlns:a16="http://schemas.microsoft.com/office/drawing/2014/main" id="{B6401B80-9E2A-50C2-3499-FFFD97E13ADE}"/>
              </a:ext>
            </a:extLst>
          </p:cNvPr>
          <p:cNvSpPr/>
          <p:nvPr/>
        </p:nvSpPr>
        <p:spPr>
          <a:xfrm>
            <a:off x="6395347"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2" name="Freeform: Shape 2901">
            <a:extLst>
              <a:ext uri="{FF2B5EF4-FFF2-40B4-BE49-F238E27FC236}">
                <a16:creationId xmlns:a16="http://schemas.microsoft.com/office/drawing/2014/main" id="{CA4F1BD0-C885-48F3-A8A3-0DBC1FCB2BF5}"/>
              </a:ext>
            </a:extLst>
          </p:cNvPr>
          <p:cNvSpPr/>
          <p:nvPr/>
        </p:nvSpPr>
        <p:spPr>
          <a:xfrm>
            <a:off x="6590065"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3" name="Freeform: Shape 2902">
            <a:extLst>
              <a:ext uri="{FF2B5EF4-FFF2-40B4-BE49-F238E27FC236}">
                <a16:creationId xmlns:a16="http://schemas.microsoft.com/office/drawing/2014/main" id="{E9B58488-95F1-38EC-CA66-E3F44BB00B6B}"/>
              </a:ext>
            </a:extLst>
          </p:cNvPr>
          <p:cNvSpPr/>
          <p:nvPr/>
        </p:nvSpPr>
        <p:spPr>
          <a:xfrm>
            <a:off x="6693031"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4" name="Freeform: Shape 2903">
            <a:extLst>
              <a:ext uri="{FF2B5EF4-FFF2-40B4-BE49-F238E27FC236}">
                <a16:creationId xmlns:a16="http://schemas.microsoft.com/office/drawing/2014/main" id="{E019E31D-F971-3F78-62BF-A763100D0E46}"/>
              </a:ext>
            </a:extLst>
          </p:cNvPr>
          <p:cNvSpPr/>
          <p:nvPr/>
        </p:nvSpPr>
        <p:spPr>
          <a:xfrm>
            <a:off x="6733240" y="2245518"/>
            <a:ext cx="5714" cy="76138"/>
          </a:xfrm>
          <a:custGeom>
            <a:avLst/>
            <a:gdLst>
              <a:gd name="connsiteX0" fmla="*/ 0 w 25265"/>
              <a:gd name="connsiteY0" fmla="*/ 0 h 606360"/>
              <a:gd name="connsiteX1" fmla="*/ 25265 w 25265"/>
              <a:gd name="connsiteY1" fmla="*/ 0 h 606360"/>
              <a:gd name="connsiteX2" fmla="*/ 25265 w 25265"/>
              <a:gd name="connsiteY2" fmla="*/ 606361 h 606360"/>
              <a:gd name="connsiteX3" fmla="*/ 0 w 25265"/>
              <a:gd name="connsiteY3" fmla="*/ 606361 h 606360"/>
            </a:gdLst>
            <a:ahLst/>
            <a:cxnLst>
              <a:cxn ang="0">
                <a:pos x="connsiteX0" y="connsiteY0"/>
              </a:cxn>
              <a:cxn ang="0">
                <a:pos x="connsiteX1" y="connsiteY1"/>
              </a:cxn>
              <a:cxn ang="0">
                <a:pos x="connsiteX2" y="connsiteY2"/>
              </a:cxn>
              <a:cxn ang="0">
                <a:pos x="connsiteX3" y="connsiteY3"/>
              </a:cxn>
            </a:cxnLst>
            <a:rect l="l" t="t" r="r" b="b"/>
            <a:pathLst>
              <a:path w="25265" h="606360">
                <a:moveTo>
                  <a:pt x="0" y="0"/>
                </a:moveTo>
                <a:lnTo>
                  <a:pt x="25265" y="0"/>
                </a:lnTo>
                <a:lnTo>
                  <a:pt x="25265" y="606361"/>
                </a:lnTo>
                <a:lnTo>
                  <a:pt x="0" y="606361"/>
                </a:lnTo>
                <a:close/>
              </a:path>
            </a:pathLst>
          </a:custGeom>
          <a:solidFill>
            <a:schemeClr val="tx2"/>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6" name="Freeform: Shape 2905">
            <a:extLst>
              <a:ext uri="{FF2B5EF4-FFF2-40B4-BE49-F238E27FC236}">
                <a16:creationId xmlns:a16="http://schemas.microsoft.com/office/drawing/2014/main" id="{4B566040-8578-7351-CBAA-0F794830D4E5}"/>
              </a:ext>
            </a:extLst>
          </p:cNvPr>
          <p:cNvSpPr/>
          <p:nvPr/>
        </p:nvSpPr>
        <p:spPr>
          <a:xfrm>
            <a:off x="2003172" y="9089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7" name="Freeform: Shape 2906">
            <a:extLst>
              <a:ext uri="{FF2B5EF4-FFF2-40B4-BE49-F238E27FC236}">
                <a16:creationId xmlns:a16="http://schemas.microsoft.com/office/drawing/2014/main" id="{40DF022B-0654-CC64-22F8-C588B924F359}"/>
              </a:ext>
            </a:extLst>
          </p:cNvPr>
          <p:cNvSpPr/>
          <p:nvPr/>
        </p:nvSpPr>
        <p:spPr>
          <a:xfrm>
            <a:off x="2014626" y="9089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8" name="Freeform: Shape 2907">
            <a:extLst>
              <a:ext uri="{FF2B5EF4-FFF2-40B4-BE49-F238E27FC236}">
                <a16:creationId xmlns:a16="http://schemas.microsoft.com/office/drawing/2014/main" id="{B3AFBDAB-415C-315A-C2AD-59164D9E6E2E}"/>
              </a:ext>
            </a:extLst>
          </p:cNvPr>
          <p:cNvSpPr/>
          <p:nvPr/>
        </p:nvSpPr>
        <p:spPr>
          <a:xfrm>
            <a:off x="2025962" y="9089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09" name="Freeform: Shape 2908">
            <a:extLst>
              <a:ext uri="{FF2B5EF4-FFF2-40B4-BE49-F238E27FC236}">
                <a16:creationId xmlns:a16="http://schemas.microsoft.com/office/drawing/2014/main" id="{E5D840A7-723A-E3D3-B784-E0A3A30BA209}"/>
              </a:ext>
            </a:extLst>
          </p:cNvPr>
          <p:cNvSpPr/>
          <p:nvPr/>
        </p:nvSpPr>
        <p:spPr>
          <a:xfrm>
            <a:off x="2048991" y="9089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0" name="Freeform: Shape 2909">
            <a:extLst>
              <a:ext uri="{FF2B5EF4-FFF2-40B4-BE49-F238E27FC236}">
                <a16:creationId xmlns:a16="http://schemas.microsoft.com/office/drawing/2014/main" id="{4E4B8998-2E39-485E-AD72-A32F3CDB0BB1}"/>
              </a:ext>
            </a:extLst>
          </p:cNvPr>
          <p:cNvSpPr/>
          <p:nvPr/>
        </p:nvSpPr>
        <p:spPr>
          <a:xfrm>
            <a:off x="2106148" y="94325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1" name="Freeform: Shape 2910">
            <a:extLst>
              <a:ext uri="{FF2B5EF4-FFF2-40B4-BE49-F238E27FC236}">
                <a16:creationId xmlns:a16="http://schemas.microsoft.com/office/drawing/2014/main" id="{8D866E0F-CFE3-64FD-E88D-345A76D97591}"/>
              </a:ext>
            </a:extLst>
          </p:cNvPr>
          <p:cNvSpPr/>
          <p:nvPr/>
        </p:nvSpPr>
        <p:spPr>
          <a:xfrm>
            <a:off x="2169152" y="94325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2" name="Freeform: Shape 2911">
            <a:extLst>
              <a:ext uri="{FF2B5EF4-FFF2-40B4-BE49-F238E27FC236}">
                <a16:creationId xmlns:a16="http://schemas.microsoft.com/office/drawing/2014/main" id="{87AD58BC-CD29-CF65-55B8-E052B9D84F86}"/>
              </a:ext>
            </a:extLst>
          </p:cNvPr>
          <p:cNvSpPr/>
          <p:nvPr/>
        </p:nvSpPr>
        <p:spPr>
          <a:xfrm>
            <a:off x="2220701" y="94325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3" name="Freeform: Shape 2912">
            <a:extLst>
              <a:ext uri="{FF2B5EF4-FFF2-40B4-BE49-F238E27FC236}">
                <a16:creationId xmlns:a16="http://schemas.microsoft.com/office/drawing/2014/main" id="{0A618B10-6DD3-66EE-B3AB-90549F92B52D}"/>
              </a:ext>
            </a:extLst>
          </p:cNvPr>
          <p:cNvSpPr/>
          <p:nvPr/>
        </p:nvSpPr>
        <p:spPr>
          <a:xfrm>
            <a:off x="2392528" y="101209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4" name="Freeform: Shape 2913">
            <a:extLst>
              <a:ext uri="{FF2B5EF4-FFF2-40B4-BE49-F238E27FC236}">
                <a16:creationId xmlns:a16="http://schemas.microsoft.com/office/drawing/2014/main" id="{A586912A-AA78-13F1-59ED-FD33DD856832}"/>
              </a:ext>
            </a:extLst>
          </p:cNvPr>
          <p:cNvSpPr/>
          <p:nvPr/>
        </p:nvSpPr>
        <p:spPr>
          <a:xfrm>
            <a:off x="2403983"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5" name="Freeform: Shape 2914">
            <a:extLst>
              <a:ext uri="{FF2B5EF4-FFF2-40B4-BE49-F238E27FC236}">
                <a16:creationId xmlns:a16="http://schemas.microsoft.com/office/drawing/2014/main" id="{5294E29D-8DDA-4263-3361-318FD767885D}"/>
              </a:ext>
            </a:extLst>
          </p:cNvPr>
          <p:cNvSpPr/>
          <p:nvPr/>
        </p:nvSpPr>
        <p:spPr>
          <a:xfrm>
            <a:off x="2501352"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6" name="Freeform: Shape 2915">
            <a:extLst>
              <a:ext uri="{FF2B5EF4-FFF2-40B4-BE49-F238E27FC236}">
                <a16:creationId xmlns:a16="http://schemas.microsoft.com/office/drawing/2014/main" id="{353D4081-D7AF-5C05-68C2-9168ED591CFF}"/>
              </a:ext>
            </a:extLst>
          </p:cNvPr>
          <p:cNvSpPr/>
          <p:nvPr/>
        </p:nvSpPr>
        <p:spPr>
          <a:xfrm>
            <a:off x="2507081"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7" name="Freeform: Shape 2916">
            <a:extLst>
              <a:ext uri="{FF2B5EF4-FFF2-40B4-BE49-F238E27FC236}">
                <a16:creationId xmlns:a16="http://schemas.microsoft.com/office/drawing/2014/main" id="{FF976839-755B-49B9-2318-6F054B36B1ED}"/>
              </a:ext>
            </a:extLst>
          </p:cNvPr>
          <p:cNvSpPr/>
          <p:nvPr/>
        </p:nvSpPr>
        <p:spPr>
          <a:xfrm>
            <a:off x="2518536"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8" name="Freeform: Shape 2917">
            <a:extLst>
              <a:ext uri="{FF2B5EF4-FFF2-40B4-BE49-F238E27FC236}">
                <a16:creationId xmlns:a16="http://schemas.microsoft.com/office/drawing/2014/main" id="{9F0B1AC5-FF46-145C-561F-955118F99884}"/>
              </a:ext>
            </a:extLst>
          </p:cNvPr>
          <p:cNvSpPr/>
          <p:nvPr/>
        </p:nvSpPr>
        <p:spPr>
          <a:xfrm>
            <a:off x="2541566"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19" name="Freeform: Shape 2918">
            <a:extLst>
              <a:ext uri="{FF2B5EF4-FFF2-40B4-BE49-F238E27FC236}">
                <a16:creationId xmlns:a16="http://schemas.microsoft.com/office/drawing/2014/main" id="{46F9D302-79C5-2B9C-D272-9B743C890FEE}"/>
              </a:ext>
            </a:extLst>
          </p:cNvPr>
          <p:cNvSpPr/>
          <p:nvPr/>
        </p:nvSpPr>
        <p:spPr>
          <a:xfrm>
            <a:off x="2541566"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0" name="Freeform: Shape 2919">
            <a:extLst>
              <a:ext uri="{FF2B5EF4-FFF2-40B4-BE49-F238E27FC236}">
                <a16:creationId xmlns:a16="http://schemas.microsoft.com/office/drawing/2014/main" id="{B4C49000-0598-56A7-EFF4-A95FA82A654D}"/>
              </a:ext>
            </a:extLst>
          </p:cNvPr>
          <p:cNvSpPr/>
          <p:nvPr/>
        </p:nvSpPr>
        <p:spPr>
          <a:xfrm>
            <a:off x="2547174"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1" name="Freeform: Shape 2920">
            <a:extLst>
              <a:ext uri="{FF2B5EF4-FFF2-40B4-BE49-F238E27FC236}">
                <a16:creationId xmlns:a16="http://schemas.microsoft.com/office/drawing/2014/main" id="{AA179653-B9DA-7EFC-FC78-C24A5286D771}"/>
              </a:ext>
            </a:extLst>
          </p:cNvPr>
          <p:cNvSpPr/>
          <p:nvPr/>
        </p:nvSpPr>
        <p:spPr>
          <a:xfrm>
            <a:off x="2564357"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2" name="Freeform: Shape 2921">
            <a:extLst>
              <a:ext uri="{FF2B5EF4-FFF2-40B4-BE49-F238E27FC236}">
                <a16:creationId xmlns:a16="http://schemas.microsoft.com/office/drawing/2014/main" id="{B46BBC86-9007-5B88-63C4-AB9DB8F5C6F1}"/>
              </a:ext>
            </a:extLst>
          </p:cNvPr>
          <p:cNvSpPr/>
          <p:nvPr/>
        </p:nvSpPr>
        <p:spPr>
          <a:xfrm>
            <a:off x="2575931"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3" name="Freeform: Shape 2922">
            <a:extLst>
              <a:ext uri="{FF2B5EF4-FFF2-40B4-BE49-F238E27FC236}">
                <a16:creationId xmlns:a16="http://schemas.microsoft.com/office/drawing/2014/main" id="{A36850B3-58DC-2F2C-5379-17835C5239B2}"/>
              </a:ext>
            </a:extLst>
          </p:cNvPr>
          <p:cNvSpPr/>
          <p:nvPr/>
        </p:nvSpPr>
        <p:spPr>
          <a:xfrm>
            <a:off x="2581540"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4" name="Freeform: Shape 2923">
            <a:extLst>
              <a:ext uri="{FF2B5EF4-FFF2-40B4-BE49-F238E27FC236}">
                <a16:creationId xmlns:a16="http://schemas.microsoft.com/office/drawing/2014/main" id="{A31F6948-B8BA-23AE-6849-CE2083B2B8A5}"/>
              </a:ext>
            </a:extLst>
          </p:cNvPr>
          <p:cNvSpPr/>
          <p:nvPr/>
        </p:nvSpPr>
        <p:spPr>
          <a:xfrm>
            <a:off x="2615904"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5" name="Freeform: Shape 2924">
            <a:extLst>
              <a:ext uri="{FF2B5EF4-FFF2-40B4-BE49-F238E27FC236}">
                <a16:creationId xmlns:a16="http://schemas.microsoft.com/office/drawing/2014/main" id="{D718D889-627E-0086-F8F6-CF59F6C247DA}"/>
              </a:ext>
            </a:extLst>
          </p:cNvPr>
          <p:cNvSpPr/>
          <p:nvPr/>
        </p:nvSpPr>
        <p:spPr>
          <a:xfrm>
            <a:off x="2621753" y="1046506"/>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6" name="Freeform: Shape 2925">
            <a:extLst>
              <a:ext uri="{FF2B5EF4-FFF2-40B4-BE49-F238E27FC236}">
                <a16:creationId xmlns:a16="http://schemas.microsoft.com/office/drawing/2014/main" id="{9C834E0A-9716-D650-75E9-8191AD558AE0}"/>
              </a:ext>
            </a:extLst>
          </p:cNvPr>
          <p:cNvSpPr/>
          <p:nvPr/>
        </p:nvSpPr>
        <p:spPr>
          <a:xfrm>
            <a:off x="2621753"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7" name="Freeform: Shape 2926">
            <a:extLst>
              <a:ext uri="{FF2B5EF4-FFF2-40B4-BE49-F238E27FC236}">
                <a16:creationId xmlns:a16="http://schemas.microsoft.com/office/drawing/2014/main" id="{EF6CD36C-587B-31F2-F35E-FB3ECD9D56CA}"/>
              </a:ext>
            </a:extLst>
          </p:cNvPr>
          <p:cNvSpPr/>
          <p:nvPr/>
        </p:nvSpPr>
        <p:spPr>
          <a:xfrm>
            <a:off x="2633088"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8" name="Freeform: Shape 2927">
            <a:extLst>
              <a:ext uri="{FF2B5EF4-FFF2-40B4-BE49-F238E27FC236}">
                <a16:creationId xmlns:a16="http://schemas.microsoft.com/office/drawing/2014/main" id="{BDBFFB04-A63D-ADA0-1329-828F3ABC6336}"/>
              </a:ext>
            </a:extLst>
          </p:cNvPr>
          <p:cNvSpPr/>
          <p:nvPr/>
        </p:nvSpPr>
        <p:spPr>
          <a:xfrm>
            <a:off x="2638815"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29" name="Freeform: Shape 2928">
            <a:extLst>
              <a:ext uri="{FF2B5EF4-FFF2-40B4-BE49-F238E27FC236}">
                <a16:creationId xmlns:a16="http://schemas.microsoft.com/office/drawing/2014/main" id="{CB74C247-BE70-9E81-BDBE-335DE685E935}"/>
              </a:ext>
            </a:extLst>
          </p:cNvPr>
          <p:cNvSpPr/>
          <p:nvPr/>
        </p:nvSpPr>
        <p:spPr>
          <a:xfrm>
            <a:off x="2644543"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0" name="Freeform: Shape 2929">
            <a:extLst>
              <a:ext uri="{FF2B5EF4-FFF2-40B4-BE49-F238E27FC236}">
                <a16:creationId xmlns:a16="http://schemas.microsoft.com/office/drawing/2014/main" id="{DADB8E8D-D7EA-6FFF-3413-0E88344D3AF5}"/>
              </a:ext>
            </a:extLst>
          </p:cNvPr>
          <p:cNvSpPr/>
          <p:nvPr/>
        </p:nvSpPr>
        <p:spPr>
          <a:xfrm>
            <a:off x="266172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1" name="Freeform: Shape 2930">
            <a:extLst>
              <a:ext uri="{FF2B5EF4-FFF2-40B4-BE49-F238E27FC236}">
                <a16:creationId xmlns:a16="http://schemas.microsoft.com/office/drawing/2014/main" id="{F8B6D37B-035D-A9B9-18E2-C6D708FED20F}"/>
              </a:ext>
            </a:extLst>
          </p:cNvPr>
          <p:cNvSpPr/>
          <p:nvPr/>
        </p:nvSpPr>
        <p:spPr>
          <a:xfrm>
            <a:off x="2667573"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2" name="Freeform: Shape 2931">
            <a:extLst>
              <a:ext uri="{FF2B5EF4-FFF2-40B4-BE49-F238E27FC236}">
                <a16:creationId xmlns:a16="http://schemas.microsoft.com/office/drawing/2014/main" id="{66B9F2F6-AD0B-C534-7928-22706A208CDE}"/>
              </a:ext>
            </a:extLst>
          </p:cNvPr>
          <p:cNvSpPr/>
          <p:nvPr/>
        </p:nvSpPr>
        <p:spPr>
          <a:xfrm>
            <a:off x="2673181"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3" name="Freeform: Shape 2932">
            <a:extLst>
              <a:ext uri="{FF2B5EF4-FFF2-40B4-BE49-F238E27FC236}">
                <a16:creationId xmlns:a16="http://schemas.microsoft.com/office/drawing/2014/main" id="{96FA9170-80BC-9470-F551-1AEF3822B59F}"/>
              </a:ext>
            </a:extLst>
          </p:cNvPr>
          <p:cNvSpPr/>
          <p:nvPr/>
        </p:nvSpPr>
        <p:spPr>
          <a:xfrm>
            <a:off x="268463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4" name="Freeform: Shape 2933">
            <a:extLst>
              <a:ext uri="{FF2B5EF4-FFF2-40B4-BE49-F238E27FC236}">
                <a16:creationId xmlns:a16="http://schemas.microsoft.com/office/drawing/2014/main" id="{44D23FBF-14BF-CC4D-53B7-66CDFC4D3995}"/>
              </a:ext>
            </a:extLst>
          </p:cNvPr>
          <p:cNvSpPr/>
          <p:nvPr/>
        </p:nvSpPr>
        <p:spPr>
          <a:xfrm>
            <a:off x="2701938"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5" name="Freeform: Shape 2934">
            <a:extLst>
              <a:ext uri="{FF2B5EF4-FFF2-40B4-BE49-F238E27FC236}">
                <a16:creationId xmlns:a16="http://schemas.microsoft.com/office/drawing/2014/main" id="{A5221905-69E0-D7D1-93C3-51ACEF4C7871}"/>
              </a:ext>
            </a:extLst>
          </p:cNvPr>
          <p:cNvSpPr/>
          <p:nvPr/>
        </p:nvSpPr>
        <p:spPr>
          <a:xfrm>
            <a:off x="274191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6" name="Freeform: Shape 2935">
            <a:extLst>
              <a:ext uri="{FF2B5EF4-FFF2-40B4-BE49-F238E27FC236}">
                <a16:creationId xmlns:a16="http://schemas.microsoft.com/office/drawing/2014/main" id="{7CA2C3AA-88FD-448E-3FA0-7252E2316AA1}"/>
              </a:ext>
            </a:extLst>
          </p:cNvPr>
          <p:cNvSpPr/>
          <p:nvPr/>
        </p:nvSpPr>
        <p:spPr>
          <a:xfrm>
            <a:off x="276494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7" name="Freeform: Shape 2936">
            <a:extLst>
              <a:ext uri="{FF2B5EF4-FFF2-40B4-BE49-F238E27FC236}">
                <a16:creationId xmlns:a16="http://schemas.microsoft.com/office/drawing/2014/main" id="{6BFE7E49-62B1-09D0-F21D-D9C0D8EC37EA}"/>
              </a:ext>
            </a:extLst>
          </p:cNvPr>
          <p:cNvSpPr/>
          <p:nvPr/>
        </p:nvSpPr>
        <p:spPr>
          <a:xfrm>
            <a:off x="278200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8" name="Freeform: Shape 2937">
            <a:extLst>
              <a:ext uri="{FF2B5EF4-FFF2-40B4-BE49-F238E27FC236}">
                <a16:creationId xmlns:a16="http://schemas.microsoft.com/office/drawing/2014/main" id="{BB6CDEFC-A745-5FC1-7B90-A228619DE922}"/>
              </a:ext>
            </a:extLst>
          </p:cNvPr>
          <p:cNvSpPr/>
          <p:nvPr/>
        </p:nvSpPr>
        <p:spPr>
          <a:xfrm>
            <a:off x="279930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39" name="Freeform: Shape 2938">
            <a:extLst>
              <a:ext uri="{FF2B5EF4-FFF2-40B4-BE49-F238E27FC236}">
                <a16:creationId xmlns:a16="http://schemas.microsoft.com/office/drawing/2014/main" id="{49B32263-0A70-B0A3-8DFD-2DF3424A9BA0}"/>
              </a:ext>
            </a:extLst>
          </p:cNvPr>
          <p:cNvSpPr/>
          <p:nvPr/>
        </p:nvSpPr>
        <p:spPr>
          <a:xfrm>
            <a:off x="2816371"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0" name="Freeform: Shape 2939">
            <a:extLst>
              <a:ext uri="{FF2B5EF4-FFF2-40B4-BE49-F238E27FC236}">
                <a16:creationId xmlns:a16="http://schemas.microsoft.com/office/drawing/2014/main" id="{6F4E6D2B-5010-C286-CECE-98B04DB2667C}"/>
              </a:ext>
            </a:extLst>
          </p:cNvPr>
          <p:cNvSpPr/>
          <p:nvPr/>
        </p:nvSpPr>
        <p:spPr>
          <a:xfrm>
            <a:off x="282782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1" name="Freeform: Shape 2940">
            <a:extLst>
              <a:ext uri="{FF2B5EF4-FFF2-40B4-BE49-F238E27FC236}">
                <a16:creationId xmlns:a16="http://schemas.microsoft.com/office/drawing/2014/main" id="{D8B8264F-D0CB-A152-E767-7E0523B3F6B0}"/>
              </a:ext>
            </a:extLst>
          </p:cNvPr>
          <p:cNvSpPr/>
          <p:nvPr/>
        </p:nvSpPr>
        <p:spPr>
          <a:xfrm>
            <a:off x="2833554"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2" name="Freeform: Shape 2941">
            <a:extLst>
              <a:ext uri="{FF2B5EF4-FFF2-40B4-BE49-F238E27FC236}">
                <a16:creationId xmlns:a16="http://schemas.microsoft.com/office/drawing/2014/main" id="{3AAE05D4-ED70-448D-B703-DF83DA062E4D}"/>
              </a:ext>
            </a:extLst>
          </p:cNvPr>
          <p:cNvSpPr/>
          <p:nvPr/>
        </p:nvSpPr>
        <p:spPr>
          <a:xfrm>
            <a:off x="2862311"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3" name="Freeform: Shape 2942">
            <a:extLst>
              <a:ext uri="{FF2B5EF4-FFF2-40B4-BE49-F238E27FC236}">
                <a16:creationId xmlns:a16="http://schemas.microsoft.com/office/drawing/2014/main" id="{A670220B-F73C-9472-6A03-81F2A82A036F}"/>
              </a:ext>
            </a:extLst>
          </p:cNvPr>
          <p:cNvSpPr/>
          <p:nvPr/>
        </p:nvSpPr>
        <p:spPr>
          <a:xfrm>
            <a:off x="287364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4" name="Freeform: Shape 2943">
            <a:extLst>
              <a:ext uri="{FF2B5EF4-FFF2-40B4-BE49-F238E27FC236}">
                <a16:creationId xmlns:a16="http://schemas.microsoft.com/office/drawing/2014/main" id="{B1C5B71D-240B-20D9-D632-F850CB11EF13}"/>
              </a:ext>
            </a:extLst>
          </p:cNvPr>
          <p:cNvSpPr/>
          <p:nvPr/>
        </p:nvSpPr>
        <p:spPr>
          <a:xfrm>
            <a:off x="2890830"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5" name="Freeform: Shape 2944">
            <a:extLst>
              <a:ext uri="{FF2B5EF4-FFF2-40B4-BE49-F238E27FC236}">
                <a16:creationId xmlns:a16="http://schemas.microsoft.com/office/drawing/2014/main" id="{E30E7575-5B02-D2B2-EED1-B0E13DBD34B5}"/>
              </a:ext>
            </a:extLst>
          </p:cNvPr>
          <p:cNvSpPr/>
          <p:nvPr/>
        </p:nvSpPr>
        <p:spPr>
          <a:xfrm>
            <a:off x="2919468"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6" name="Freeform: Shape 2945">
            <a:extLst>
              <a:ext uri="{FF2B5EF4-FFF2-40B4-BE49-F238E27FC236}">
                <a16:creationId xmlns:a16="http://schemas.microsoft.com/office/drawing/2014/main" id="{901288EA-796F-3A4D-81B7-03583AB7DD74}"/>
              </a:ext>
            </a:extLst>
          </p:cNvPr>
          <p:cNvSpPr/>
          <p:nvPr/>
        </p:nvSpPr>
        <p:spPr>
          <a:xfrm>
            <a:off x="2930923"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7" name="Freeform: Shape 2946">
            <a:extLst>
              <a:ext uri="{FF2B5EF4-FFF2-40B4-BE49-F238E27FC236}">
                <a16:creationId xmlns:a16="http://schemas.microsoft.com/office/drawing/2014/main" id="{DE09AADC-A50D-ADE5-47DE-4729EC41B589}"/>
              </a:ext>
            </a:extLst>
          </p:cNvPr>
          <p:cNvSpPr/>
          <p:nvPr/>
        </p:nvSpPr>
        <p:spPr>
          <a:xfrm>
            <a:off x="2936651"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8" name="Freeform: Shape 2947">
            <a:extLst>
              <a:ext uri="{FF2B5EF4-FFF2-40B4-BE49-F238E27FC236}">
                <a16:creationId xmlns:a16="http://schemas.microsoft.com/office/drawing/2014/main" id="{C18020B0-7629-A599-595A-823C1C9469AA}"/>
              </a:ext>
            </a:extLst>
          </p:cNvPr>
          <p:cNvSpPr/>
          <p:nvPr/>
        </p:nvSpPr>
        <p:spPr>
          <a:xfrm>
            <a:off x="294249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49" name="Freeform: Shape 2948">
            <a:extLst>
              <a:ext uri="{FF2B5EF4-FFF2-40B4-BE49-F238E27FC236}">
                <a16:creationId xmlns:a16="http://schemas.microsoft.com/office/drawing/2014/main" id="{E3656F07-D268-45FA-9829-01FBDED610E0}"/>
              </a:ext>
            </a:extLst>
          </p:cNvPr>
          <p:cNvSpPr/>
          <p:nvPr/>
        </p:nvSpPr>
        <p:spPr>
          <a:xfrm>
            <a:off x="294810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0" name="Freeform: Shape 2949">
            <a:extLst>
              <a:ext uri="{FF2B5EF4-FFF2-40B4-BE49-F238E27FC236}">
                <a16:creationId xmlns:a16="http://schemas.microsoft.com/office/drawing/2014/main" id="{94B0F525-3001-5F3D-AF33-4BC0460AF540}"/>
              </a:ext>
            </a:extLst>
          </p:cNvPr>
          <p:cNvSpPr/>
          <p:nvPr/>
        </p:nvSpPr>
        <p:spPr>
          <a:xfrm>
            <a:off x="295395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1" name="Freeform: Shape 2950">
            <a:extLst>
              <a:ext uri="{FF2B5EF4-FFF2-40B4-BE49-F238E27FC236}">
                <a16:creationId xmlns:a16="http://schemas.microsoft.com/office/drawing/2014/main" id="{10AC294B-88FF-EB43-AAD4-34485B3AF74C}"/>
              </a:ext>
            </a:extLst>
          </p:cNvPr>
          <p:cNvSpPr/>
          <p:nvPr/>
        </p:nvSpPr>
        <p:spPr>
          <a:xfrm>
            <a:off x="2965289"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2" name="Freeform: Shape 2951">
            <a:extLst>
              <a:ext uri="{FF2B5EF4-FFF2-40B4-BE49-F238E27FC236}">
                <a16:creationId xmlns:a16="http://schemas.microsoft.com/office/drawing/2014/main" id="{59C3AD2D-0BD3-5AC0-CB11-B77545075763}"/>
              </a:ext>
            </a:extLst>
          </p:cNvPr>
          <p:cNvSpPr/>
          <p:nvPr/>
        </p:nvSpPr>
        <p:spPr>
          <a:xfrm>
            <a:off x="297101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3" name="Freeform: Shape 2952">
            <a:extLst>
              <a:ext uri="{FF2B5EF4-FFF2-40B4-BE49-F238E27FC236}">
                <a16:creationId xmlns:a16="http://schemas.microsoft.com/office/drawing/2014/main" id="{4223D3C6-B46A-D9BB-A906-FE9A4C79EF1F}"/>
              </a:ext>
            </a:extLst>
          </p:cNvPr>
          <p:cNvSpPr/>
          <p:nvPr/>
        </p:nvSpPr>
        <p:spPr>
          <a:xfrm>
            <a:off x="2976744"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4" name="Freeform: Shape 2953">
            <a:extLst>
              <a:ext uri="{FF2B5EF4-FFF2-40B4-BE49-F238E27FC236}">
                <a16:creationId xmlns:a16="http://schemas.microsoft.com/office/drawing/2014/main" id="{4630986E-24B9-1FCF-071D-003AAA6CF947}"/>
              </a:ext>
            </a:extLst>
          </p:cNvPr>
          <p:cNvSpPr/>
          <p:nvPr/>
        </p:nvSpPr>
        <p:spPr>
          <a:xfrm>
            <a:off x="2988318"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5" name="Freeform: Shape 2954">
            <a:extLst>
              <a:ext uri="{FF2B5EF4-FFF2-40B4-BE49-F238E27FC236}">
                <a16:creationId xmlns:a16="http://schemas.microsoft.com/office/drawing/2014/main" id="{AFC23850-EE39-F81D-A151-CE38E8D2994A}"/>
              </a:ext>
            </a:extLst>
          </p:cNvPr>
          <p:cNvSpPr/>
          <p:nvPr/>
        </p:nvSpPr>
        <p:spPr>
          <a:xfrm>
            <a:off x="299392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6" name="Freeform: Shape 2955">
            <a:extLst>
              <a:ext uri="{FF2B5EF4-FFF2-40B4-BE49-F238E27FC236}">
                <a16:creationId xmlns:a16="http://schemas.microsoft.com/office/drawing/2014/main" id="{DFBD3F33-386B-CF8B-6627-A99C6532CB82}"/>
              </a:ext>
            </a:extLst>
          </p:cNvPr>
          <p:cNvSpPr/>
          <p:nvPr/>
        </p:nvSpPr>
        <p:spPr>
          <a:xfrm>
            <a:off x="2999774"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7" name="Freeform: Shape 2956">
            <a:extLst>
              <a:ext uri="{FF2B5EF4-FFF2-40B4-BE49-F238E27FC236}">
                <a16:creationId xmlns:a16="http://schemas.microsoft.com/office/drawing/2014/main" id="{48BD764E-5335-D51D-45BF-7DEA78C84EBC}"/>
              </a:ext>
            </a:extLst>
          </p:cNvPr>
          <p:cNvSpPr/>
          <p:nvPr/>
        </p:nvSpPr>
        <p:spPr>
          <a:xfrm>
            <a:off x="300538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8" name="Freeform: Shape 2957">
            <a:extLst>
              <a:ext uri="{FF2B5EF4-FFF2-40B4-BE49-F238E27FC236}">
                <a16:creationId xmlns:a16="http://schemas.microsoft.com/office/drawing/2014/main" id="{09426130-5C96-32DB-C9C2-1B5FEA320165}"/>
              </a:ext>
            </a:extLst>
          </p:cNvPr>
          <p:cNvSpPr/>
          <p:nvPr/>
        </p:nvSpPr>
        <p:spPr>
          <a:xfrm>
            <a:off x="3016956"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59" name="Freeform: Shape 2958">
            <a:extLst>
              <a:ext uri="{FF2B5EF4-FFF2-40B4-BE49-F238E27FC236}">
                <a16:creationId xmlns:a16="http://schemas.microsoft.com/office/drawing/2014/main" id="{B7F82656-F5E5-1A6B-5438-86E658A8E783}"/>
              </a:ext>
            </a:extLst>
          </p:cNvPr>
          <p:cNvSpPr/>
          <p:nvPr/>
        </p:nvSpPr>
        <p:spPr>
          <a:xfrm>
            <a:off x="3022565"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0" name="Freeform: Shape 2959">
            <a:extLst>
              <a:ext uri="{FF2B5EF4-FFF2-40B4-BE49-F238E27FC236}">
                <a16:creationId xmlns:a16="http://schemas.microsoft.com/office/drawing/2014/main" id="{A51B7463-525F-919F-341C-4DC429F50AA9}"/>
              </a:ext>
            </a:extLst>
          </p:cNvPr>
          <p:cNvSpPr/>
          <p:nvPr/>
        </p:nvSpPr>
        <p:spPr>
          <a:xfrm>
            <a:off x="302829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1" name="Freeform: Shape 2960">
            <a:extLst>
              <a:ext uri="{FF2B5EF4-FFF2-40B4-BE49-F238E27FC236}">
                <a16:creationId xmlns:a16="http://schemas.microsoft.com/office/drawing/2014/main" id="{D2C13FE0-A0C0-333E-7B35-C8600A66D37D}"/>
              </a:ext>
            </a:extLst>
          </p:cNvPr>
          <p:cNvSpPr/>
          <p:nvPr/>
        </p:nvSpPr>
        <p:spPr>
          <a:xfrm>
            <a:off x="3034139"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2" name="Freeform: Shape 2961">
            <a:extLst>
              <a:ext uri="{FF2B5EF4-FFF2-40B4-BE49-F238E27FC236}">
                <a16:creationId xmlns:a16="http://schemas.microsoft.com/office/drawing/2014/main" id="{880510C1-4104-5BF6-0789-0467CECE8568}"/>
              </a:ext>
            </a:extLst>
          </p:cNvPr>
          <p:cNvSpPr/>
          <p:nvPr/>
        </p:nvSpPr>
        <p:spPr>
          <a:xfrm>
            <a:off x="303974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3" name="Freeform: Shape 2962">
            <a:extLst>
              <a:ext uri="{FF2B5EF4-FFF2-40B4-BE49-F238E27FC236}">
                <a16:creationId xmlns:a16="http://schemas.microsoft.com/office/drawing/2014/main" id="{F918910B-AB4C-1FDA-E84C-0FE2B0DD72FC}"/>
              </a:ext>
            </a:extLst>
          </p:cNvPr>
          <p:cNvSpPr/>
          <p:nvPr/>
        </p:nvSpPr>
        <p:spPr>
          <a:xfrm>
            <a:off x="3056930"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4" name="Freeform: Shape 2963">
            <a:extLst>
              <a:ext uri="{FF2B5EF4-FFF2-40B4-BE49-F238E27FC236}">
                <a16:creationId xmlns:a16="http://schemas.microsoft.com/office/drawing/2014/main" id="{F1AC5C86-C734-8815-D697-315868FE1399}"/>
              </a:ext>
            </a:extLst>
          </p:cNvPr>
          <p:cNvSpPr/>
          <p:nvPr/>
        </p:nvSpPr>
        <p:spPr>
          <a:xfrm>
            <a:off x="3056930"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5" name="Freeform: Shape 2964">
            <a:extLst>
              <a:ext uri="{FF2B5EF4-FFF2-40B4-BE49-F238E27FC236}">
                <a16:creationId xmlns:a16="http://schemas.microsoft.com/office/drawing/2014/main" id="{F2923DD0-AE4A-F40C-F046-33F8DE2F0C18}"/>
              </a:ext>
            </a:extLst>
          </p:cNvPr>
          <p:cNvSpPr/>
          <p:nvPr/>
        </p:nvSpPr>
        <p:spPr>
          <a:xfrm>
            <a:off x="3062777"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6" name="Freeform: Shape 2965">
            <a:extLst>
              <a:ext uri="{FF2B5EF4-FFF2-40B4-BE49-F238E27FC236}">
                <a16:creationId xmlns:a16="http://schemas.microsoft.com/office/drawing/2014/main" id="{F9C5DA49-3461-DB31-4046-1AEF8B604C9E}"/>
              </a:ext>
            </a:extLst>
          </p:cNvPr>
          <p:cNvSpPr/>
          <p:nvPr/>
        </p:nvSpPr>
        <p:spPr>
          <a:xfrm>
            <a:off x="3079960"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7" name="Freeform: Shape 2966">
            <a:extLst>
              <a:ext uri="{FF2B5EF4-FFF2-40B4-BE49-F238E27FC236}">
                <a16:creationId xmlns:a16="http://schemas.microsoft.com/office/drawing/2014/main" id="{D4A5908E-D9DE-1C8E-FD59-CE455E715B38}"/>
              </a:ext>
            </a:extLst>
          </p:cNvPr>
          <p:cNvSpPr/>
          <p:nvPr/>
        </p:nvSpPr>
        <p:spPr>
          <a:xfrm>
            <a:off x="3097142"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8" name="Freeform: Shape 2967">
            <a:extLst>
              <a:ext uri="{FF2B5EF4-FFF2-40B4-BE49-F238E27FC236}">
                <a16:creationId xmlns:a16="http://schemas.microsoft.com/office/drawing/2014/main" id="{18066913-B327-5ECE-A9A0-FD78470E5ABD}"/>
              </a:ext>
            </a:extLst>
          </p:cNvPr>
          <p:cNvSpPr/>
          <p:nvPr/>
        </p:nvSpPr>
        <p:spPr>
          <a:xfrm>
            <a:off x="3102751"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69" name="Freeform: Shape 2968">
            <a:extLst>
              <a:ext uri="{FF2B5EF4-FFF2-40B4-BE49-F238E27FC236}">
                <a16:creationId xmlns:a16="http://schemas.microsoft.com/office/drawing/2014/main" id="{A0788BA1-B7D1-4814-4AA9-15D0AD5B9231}"/>
              </a:ext>
            </a:extLst>
          </p:cNvPr>
          <p:cNvSpPr/>
          <p:nvPr/>
        </p:nvSpPr>
        <p:spPr>
          <a:xfrm>
            <a:off x="3108479" y="1086660"/>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0" name="Freeform: Shape 2969">
            <a:extLst>
              <a:ext uri="{FF2B5EF4-FFF2-40B4-BE49-F238E27FC236}">
                <a16:creationId xmlns:a16="http://schemas.microsoft.com/office/drawing/2014/main" id="{35DA6330-0690-FC2D-2C42-2C4757C6F159}"/>
              </a:ext>
            </a:extLst>
          </p:cNvPr>
          <p:cNvSpPr/>
          <p:nvPr/>
        </p:nvSpPr>
        <p:spPr>
          <a:xfrm>
            <a:off x="3154419"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1" name="Freeform: Shape 2970">
            <a:extLst>
              <a:ext uri="{FF2B5EF4-FFF2-40B4-BE49-F238E27FC236}">
                <a16:creationId xmlns:a16="http://schemas.microsoft.com/office/drawing/2014/main" id="{B0886607-FBF7-301D-D942-5523F1112BD0}"/>
              </a:ext>
            </a:extLst>
          </p:cNvPr>
          <p:cNvSpPr/>
          <p:nvPr/>
        </p:nvSpPr>
        <p:spPr>
          <a:xfrm>
            <a:off x="3171482"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2" name="Freeform: Shape 2971">
            <a:extLst>
              <a:ext uri="{FF2B5EF4-FFF2-40B4-BE49-F238E27FC236}">
                <a16:creationId xmlns:a16="http://schemas.microsoft.com/office/drawing/2014/main" id="{8F5821A1-F129-AB53-E048-B22C95DC419B}"/>
              </a:ext>
            </a:extLst>
          </p:cNvPr>
          <p:cNvSpPr/>
          <p:nvPr/>
        </p:nvSpPr>
        <p:spPr>
          <a:xfrm>
            <a:off x="3177329"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3" name="Freeform: Shape 2972">
            <a:extLst>
              <a:ext uri="{FF2B5EF4-FFF2-40B4-BE49-F238E27FC236}">
                <a16:creationId xmlns:a16="http://schemas.microsoft.com/office/drawing/2014/main" id="{C1CA39C1-35A9-B16D-5DE3-BE06805BB880}"/>
              </a:ext>
            </a:extLst>
          </p:cNvPr>
          <p:cNvSpPr/>
          <p:nvPr/>
        </p:nvSpPr>
        <p:spPr>
          <a:xfrm>
            <a:off x="3234606"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4" name="Freeform: Shape 2973">
            <a:extLst>
              <a:ext uri="{FF2B5EF4-FFF2-40B4-BE49-F238E27FC236}">
                <a16:creationId xmlns:a16="http://schemas.microsoft.com/office/drawing/2014/main" id="{AB051D3D-E200-8475-E9D5-57AFC411FCB7}"/>
              </a:ext>
            </a:extLst>
          </p:cNvPr>
          <p:cNvSpPr/>
          <p:nvPr/>
        </p:nvSpPr>
        <p:spPr>
          <a:xfrm>
            <a:off x="3268971"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5" name="Freeform: Shape 2974">
            <a:extLst>
              <a:ext uri="{FF2B5EF4-FFF2-40B4-BE49-F238E27FC236}">
                <a16:creationId xmlns:a16="http://schemas.microsoft.com/office/drawing/2014/main" id="{60B0B77E-4F25-A74D-1DBE-C2E8B8BC3DFA}"/>
              </a:ext>
            </a:extLst>
          </p:cNvPr>
          <p:cNvSpPr/>
          <p:nvPr/>
        </p:nvSpPr>
        <p:spPr>
          <a:xfrm>
            <a:off x="3286154"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6" name="Freeform: Shape 2975">
            <a:extLst>
              <a:ext uri="{FF2B5EF4-FFF2-40B4-BE49-F238E27FC236}">
                <a16:creationId xmlns:a16="http://schemas.microsoft.com/office/drawing/2014/main" id="{AB2BDB40-DD60-1BDE-0437-17FDAC355C90}"/>
              </a:ext>
            </a:extLst>
          </p:cNvPr>
          <p:cNvSpPr/>
          <p:nvPr/>
        </p:nvSpPr>
        <p:spPr>
          <a:xfrm>
            <a:off x="3326127"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7" name="Freeform: Shape 2976">
            <a:extLst>
              <a:ext uri="{FF2B5EF4-FFF2-40B4-BE49-F238E27FC236}">
                <a16:creationId xmlns:a16="http://schemas.microsoft.com/office/drawing/2014/main" id="{DE3D272B-E266-4438-A3BD-9D652D1D00BA}"/>
              </a:ext>
            </a:extLst>
          </p:cNvPr>
          <p:cNvSpPr/>
          <p:nvPr/>
        </p:nvSpPr>
        <p:spPr>
          <a:xfrm>
            <a:off x="3366340"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8" name="Freeform: Shape 2977">
            <a:extLst>
              <a:ext uri="{FF2B5EF4-FFF2-40B4-BE49-F238E27FC236}">
                <a16:creationId xmlns:a16="http://schemas.microsoft.com/office/drawing/2014/main" id="{18DC882C-8043-1B9A-818E-6FF0FD0C1026}"/>
              </a:ext>
            </a:extLst>
          </p:cNvPr>
          <p:cNvSpPr/>
          <p:nvPr/>
        </p:nvSpPr>
        <p:spPr>
          <a:xfrm>
            <a:off x="3372068"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79" name="Freeform: Shape 2978">
            <a:extLst>
              <a:ext uri="{FF2B5EF4-FFF2-40B4-BE49-F238E27FC236}">
                <a16:creationId xmlns:a16="http://schemas.microsoft.com/office/drawing/2014/main" id="{EAAD57F1-12D8-6494-6E71-5865A31245C6}"/>
              </a:ext>
            </a:extLst>
          </p:cNvPr>
          <p:cNvSpPr/>
          <p:nvPr/>
        </p:nvSpPr>
        <p:spPr>
          <a:xfrm>
            <a:off x="3377676"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0" name="Freeform: Shape 2979">
            <a:extLst>
              <a:ext uri="{FF2B5EF4-FFF2-40B4-BE49-F238E27FC236}">
                <a16:creationId xmlns:a16="http://schemas.microsoft.com/office/drawing/2014/main" id="{EA2C0563-3974-400E-67E9-007028237300}"/>
              </a:ext>
            </a:extLst>
          </p:cNvPr>
          <p:cNvSpPr/>
          <p:nvPr/>
        </p:nvSpPr>
        <p:spPr>
          <a:xfrm>
            <a:off x="3383523"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1" name="Freeform: Shape 2980">
            <a:extLst>
              <a:ext uri="{FF2B5EF4-FFF2-40B4-BE49-F238E27FC236}">
                <a16:creationId xmlns:a16="http://schemas.microsoft.com/office/drawing/2014/main" id="{3B9E6A11-0C89-A8CF-0763-7CADAEC0439A}"/>
              </a:ext>
            </a:extLst>
          </p:cNvPr>
          <p:cNvSpPr/>
          <p:nvPr/>
        </p:nvSpPr>
        <p:spPr>
          <a:xfrm>
            <a:off x="3389131"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2" name="Freeform: Shape 2981">
            <a:extLst>
              <a:ext uri="{FF2B5EF4-FFF2-40B4-BE49-F238E27FC236}">
                <a16:creationId xmlns:a16="http://schemas.microsoft.com/office/drawing/2014/main" id="{958A0F86-2B78-7EE5-B95F-EA07740955DD}"/>
              </a:ext>
            </a:extLst>
          </p:cNvPr>
          <p:cNvSpPr/>
          <p:nvPr/>
        </p:nvSpPr>
        <p:spPr>
          <a:xfrm>
            <a:off x="3429344"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3" name="Freeform: Shape 2982">
            <a:extLst>
              <a:ext uri="{FF2B5EF4-FFF2-40B4-BE49-F238E27FC236}">
                <a16:creationId xmlns:a16="http://schemas.microsoft.com/office/drawing/2014/main" id="{2146BF45-B43E-5CE4-A58D-4D4D43E0C3ED}"/>
              </a:ext>
            </a:extLst>
          </p:cNvPr>
          <p:cNvSpPr/>
          <p:nvPr/>
        </p:nvSpPr>
        <p:spPr>
          <a:xfrm>
            <a:off x="3452134"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4" name="Freeform: Shape 2983">
            <a:extLst>
              <a:ext uri="{FF2B5EF4-FFF2-40B4-BE49-F238E27FC236}">
                <a16:creationId xmlns:a16="http://schemas.microsoft.com/office/drawing/2014/main" id="{BF853E9E-DFA7-C549-7722-DBE26E4C5FC4}"/>
              </a:ext>
            </a:extLst>
          </p:cNvPr>
          <p:cNvSpPr/>
          <p:nvPr/>
        </p:nvSpPr>
        <p:spPr>
          <a:xfrm>
            <a:off x="3497956"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5" name="Freeform: Shape 2984">
            <a:extLst>
              <a:ext uri="{FF2B5EF4-FFF2-40B4-BE49-F238E27FC236}">
                <a16:creationId xmlns:a16="http://schemas.microsoft.com/office/drawing/2014/main" id="{C47C9FFA-960B-5113-84FC-021A06F0D640}"/>
              </a:ext>
            </a:extLst>
          </p:cNvPr>
          <p:cNvSpPr/>
          <p:nvPr/>
        </p:nvSpPr>
        <p:spPr>
          <a:xfrm>
            <a:off x="3509530"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6" name="Freeform: Shape 2985">
            <a:extLst>
              <a:ext uri="{FF2B5EF4-FFF2-40B4-BE49-F238E27FC236}">
                <a16:creationId xmlns:a16="http://schemas.microsoft.com/office/drawing/2014/main" id="{3B64B970-7704-F6AA-CE78-501F6341904E}"/>
              </a:ext>
            </a:extLst>
          </p:cNvPr>
          <p:cNvSpPr/>
          <p:nvPr/>
        </p:nvSpPr>
        <p:spPr>
          <a:xfrm>
            <a:off x="3543776"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7" name="Freeform: Shape 2986">
            <a:extLst>
              <a:ext uri="{FF2B5EF4-FFF2-40B4-BE49-F238E27FC236}">
                <a16:creationId xmlns:a16="http://schemas.microsoft.com/office/drawing/2014/main" id="{A7E02CA0-8C1E-4036-9E7E-15AE5106C7E0}"/>
              </a:ext>
            </a:extLst>
          </p:cNvPr>
          <p:cNvSpPr/>
          <p:nvPr/>
        </p:nvSpPr>
        <p:spPr>
          <a:xfrm>
            <a:off x="3658448"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8" name="Freeform: Shape 2987">
            <a:extLst>
              <a:ext uri="{FF2B5EF4-FFF2-40B4-BE49-F238E27FC236}">
                <a16:creationId xmlns:a16="http://schemas.microsoft.com/office/drawing/2014/main" id="{AE90551E-4250-A266-EB3C-0DF9AAB9671B}"/>
              </a:ext>
            </a:extLst>
          </p:cNvPr>
          <p:cNvSpPr/>
          <p:nvPr/>
        </p:nvSpPr>
        <p:spPr>
          <a:xfrm>
            <a:off x="3664055"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89" name="Freeform: Shape 2988">
            <a:extLst>
              <a:ext uri="{FF2B5EF4-FFF2-40B4-BE49-F238E27FC236}">
                <a16:creationId xmlns:a16="http://schemas.microsoft.com/office/drawing/2014/main" id="{91A9B655-4FE0-D4C7-E8AE-F805454FECE6}"/>
              </a:ext>
            </a:extLst>
          </p:cNvPr>
          <p:cNvSpPr/>
          <p:nvPr/>
        </p:nvSpPr>
        <p:spPr>
          <a:xfrm>
            <a:off x="3755698" y="1132547"/>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0" name="Freeform: Shape 2989">
            <a:extLst>
              <a:ext uri="{FF2B5EF4-FFF2-40B4-BE49-F238E27FC236}">
                <a16:creationId xmlns:a16="http://schemas.microsoft.com/office/drawing/2014/main" id="{77E8CB31-C9E2-04BD-3718-21BD63F92ECF}"/>
              </a:ext>
            </a:extLst>
          </p:cNvPr>
          <p:cNvSpPr/>
          <p:nvPr/>
        </p:nvSpPr>
        <p:spPr>
          <a:xfrm>
            <a:off x="3818701" y="12300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1" name="Freeform: Shape 2990">
            <a:extLst>
              <a:ext uri="{FF2B5EF4-FFF2-40B4-BE49-F238E27FC236}">
                <a16:creationId xmlns:a16="http://schemas.microsoft.com/office/drawing/2014/main" id="{7253902C-E76D-7F81-BE01-1C1BF338D3D4}"/>
              </a:ext>
            </a:extLst>
          </p:cNvPr>
          <p:cNvSpPr/>
          <p:nvPr/>
        </p:nvSpPr>
        <p:spPr>
          <a:xfrm>
            <a:off x="3830156" y="123006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2" name="Freeform: Shape 2991">
            <a:extLst>
              <a:ext uri="{FF2B5EF4-FFF2-40B4-BE49-F238E27FC236}">
                <a16:creationId xmlns:a16="http://schemas.microsoft.com/office/drawing/2014/main" id="{780D6E88-2B70-EFB4-646A-6F9B8EBDFA55}"/>
              </a:ext>
            </a:extLst>
          </p:cNvPr>
          <p:cNvSpPr/>
          <p:nvPr/>
        </p:nvSpPr>
        <p:spPr>
          <a:xfrm>
            <a:off x="3876096" y="128168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3" name="Freeform: Shape 2992">
            <a:extLst>
              <a:ext uri="{FF2B5EF4-FFF2-40B4-BE49-F238E27FC236}">
                <a16:creationId xmlns:a16="http://schemas.microsoft.com/office/drawing/2014/main" id="{066CBEEA-89B7-4633-DB95-0FF5A63679A8}"/>
              </a:ext>
            </a:extLst>
          </p:cNvPr>
          <p:cNvSpPr/>
          <p:nvPr/>
        </p:nvSpPr>
        <p:spPr>
          <a:xfrm>
            <a:off x="4013440" y="128168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4" name="Freeform: Shape 2993">
            <a:extLst>
              <a:ext uri="{FF2B5EF4-FFF2-40B4-BE49-F238E27FC236}">
                <a16:creationId xmlns:a16="http://schemas.microsoft.com/office/drawing/2014/main" id="{55742D81-ABA9-FE71-7D59-49E97F8F8939}"/>
              </a:ext>
            </a:extLst>
          </p:cNvPr>
          <p:cNvSpPr/>
          <p:nvPr/>
        </p:nvSpPr>
        <p:spPr>
          <a:xfrm>
            <a:off x="4059260"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5" name="Freeform: Shape 2994">
            <a:extLst>
              <a:ext uri="{FF2B5EF4-FFF2-40B4-BE49-F238E27FC236}">
                <a16:creationId xmlns:a16="http://schemas.microsoft.com/office/drawing/2014/main" id="{17A171DE-0E29-0067-EB2F-8DFB1B5C0BAD}"/>
              </a:ext>
            </a:extLst>
          </p:cNvPr>
          <p:cNvSpPr/>
          <p:nvPr/>
        </p:nvSpPr>
        <p:spPr>
          <a:xfrm>
            <a:off x="4150902"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6" name="Freeform: Shape 2995">
            <a:extLst>
              <a:ext uri="{FF2B5EF4-FFF2-40B4-BE49-F238E27FC236}">
                <a16:creationId xmlns:a16="http://schemas.microsoft.com/office/drawing/2014/main" id="{D7AC0E80-4E13-7991-2C6D-F61020ABDEB2}"/>
              </a:ext>
            </a:extLst>
          </p:cNvPr>
          <p:cNvSpPr/>
          <p:nvPr/>
        </p:nvSpPr>
        <p:spPr>
          <a:xfrm>
            <a:off x="4156630"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7" name="Freeform: Shape 2996">
            <a:extLst>
              <a:ext uri="{FF2B5EF4-FFF2-40B4-BE49-F238E27FC236}">
                <a16:creationId xmlns:a16="http://schemas.microsoft.com/office/drawing/2014/main" id="{E74481B0-00FA-9D09-9633-695853B82042}"/>
              </a:ext>
            </a:extLst>
          </p:cNvPr>
          <p:cNvSpPr/>
          <p:nvPr/>
        </p:nvSpPr>
        <p:spPr>
          <a:xfrm>
            <a:off x="4162476"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8" name="Freeform: Shape 2997">
            <a:extLst>
              <a:ext uri="{FF2B5EF4-FFF2-40B4-BE49-F238E27FC236}">
                <a16:creationId xmlns:a16="http://schemas.microsoft.com/office/drawing/2014/main" id="{50B9A51F-1917-680D-9047-DD5879DDF4C6}"/>
              </a:ext>
            </a:extLst>
          </p:cNvPr>
          <p:cNvSpPr/>
          <p:nvPr/>
        </p:nvSpPr>
        <p:spPr>
          <a:xfrm>
            <a:off x="4185267"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2999" name="Freeform: Shape 2998">
            <a:extLst>
              <a:ext uri="{FF2B5EF4-FFF2-40B4-BE49-F238E27FC236}">
                <a16:creationId xmlns:a16="http://schemas.microsoft.com/office/drawing/2014/main" id="{CD6F7D05-28CB-C55D-143C-B4033AF981D9}"/>
              </a:ext>
            </a:extLst>
          </p:cNvPr>
          <p:cNvSpPr/>
          <p:nvPr/>
        </p:nvSpPr>
        <p:spPr>
          <a:xfrm>
            <a:off x="4208297"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0" name="Freeform: Shape 2999">
            <a:extLst>
              <a:ext uri="{FF2B5EF4-FFF2-40B4-BE49-F238E27FC236}">
                <a16:creationId xmlns:a16="http://schemas.microsoft.com/office/drawing/2014/main" id="{2E67BE00-0411-AF8C-DC4D-678709913633}"/>
              </a:ext>
            </a:extLst>
          </p:cNvPr>
          <p:cNvSpPr/>
          <p:nvPr/>
        </p:nvSpPr>
        <p:spPr>
          <a:xfrm>
            <a:off x="4219633"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1" name="Freeform: Shape 3000">
            <a:extLst>
              <a:ext uri="{FF2B5EF4-FFF2-40B4-BE49-F238E27FC236}">
                <a16:creationId xmlns:a16="http://schemas.microsoft.com/office/drawing/2014/main" id="{B4F2ADA6-E234-0730-7822-410E07B27B88}"/>
              </a:ext>
            </a:extLst>
          </p:cNvPr>
          <p:cNvSpPr/>
          <p:nvPr/>
        </p:nvSpPr>
        <p:spPr>
          <a:xfrm>
            <a:off x="4219633"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2" name="Freeform: Shape 3001">
            <a:extLst>
              <a:ext uri="{FF2B5EF4-FFF2-40B4-BE49-F238E27FC236}">
                <a16:creationId xmlns:a16="http://schemas.microsoft.com/office/drawing/2014/main" id="{6BAAABCC-3EBE-D7AC-9EAD-8DE50B4A6B3B}"/>
              </a:ext>
            </a:extLst>
          </p:cNvPr>
          <p:cNvSpPr/>
          <p:nvPr/>
        </p:nvSpPr>
        <p:spPr>
          <a:xfrm>
            <a:off x="4271301"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3" name="Freeform: Shape 3002">
            <a:extLst>
              <a:ext uri="{FF2B5EF4-FFF2-40B4-BE49-F238E27FC236}">
                <a16:creationId xmlns:a16="http://schemas.microsoft.com/office/drawing/2014/main" id="{D740714D-592F-F48F-5DD1-4F1D51B2655A}"/>
              </a:ext>
            </a:extLst>
          </p:cNvPr>
          <p:cNvSpPr/>
          <p:nvPr/>
        </p:nvSpPr>
        <p:spPr>
          <a:xfrm>
            <a:off x="4282637" y="1390551"/>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4" name="Freeform: Shape 3003">
            <a:extLst>
              <a:ext uri="{FF2B5EF4-FFF2-40B4-BE49-F238E27FC236}">
                <a16:creationId xmlns:a16="http://schemas.microsoft.com/office/drawing/2014/main" id="{0EFA1728-E976-231F-0593-1E787AB26554}"/>
              </a:ext>
            </a:extLst>
          </p:cNvPr>
          <p:cNvSpPr/>
          <p:nvPr/>
        </p:nvSpPr>
        <p:spPr>
          <a:xfrm>
            <a:off x="4299820"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5" name="Freeform: Shape 3004">
            <a:extLst>
              <a:ext uri="{FF2B5EF4-FFF2-40B4-BE49-F238E27FC236}">
                <a16:creationId xmlns:a16="http://schemas.microsoft.com/office/drawing/2014/main" id="{5DF4DF48-3C47-EC5A-51F1-A2F752754D82}"/>
              </a:ext>
            </a:extLst>
          </p:cNvPr>
          <p:cNvSpPr/>
          <p:nvPr/>
        </p:nvSpPr>
        <p:spPr>
          <a:xfrm>
            <a:off x="4305666"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6" name="Freeform: Shape 3005">
            <a:extLst>
              <a:ext uri="{FF2B5EF4-FFF2-40B4-BE49-F238E27FC236}">
                <a16:creationId xmlns:a16="http://schemas.microsoft.com/office/drawing/2014/main" id="{809F772D-AB13-9AD7-D326-4A8178B8D963}"/>
              </a:ext>
            </a:extLst>
          </p:cNvPr>
          <p:cNvSpPr/>
          <p:nvPr/>
        </p:nvSpPr>
        <p:spPr>
          <a:xfrm>
            <a:off x="4311275"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7" name="Freeform: Shape 3006">
            <a:extLst>
              <a:ext uri="{FF2B5EF4-FFF2-40B4-BE49-F238E27FC236}">
                <a16:creationId xmlns:a16="http://schemas.microsoft.com/office/drawing/2014/main" id="{341C6C9B-77D3-16B9-4AD5-08AF04F6F8B6}"/>
              </a:ext>
            </a:extLst>
          </p:cNvPr>
          <p:cNvSpPr/>
          <p:nvPr/>
        </p:nvSpPr>
        <p:spPr>
          <a:xfrm>
            <a:off x="432284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8" name="Freeform: Shape 3007">
            <a:extLst>
              <a:ext uri="{FF2B5EF4-FFF2-40B4-BE49-F238E27FC236}">
                <a16:creationId xmlns:a16="http://schemas.microsoft.com/office/drawing/2014/main" id="{C9B50086-8BBB-825A-140A-A74D01C8207D}"/>
              </a:ext>
            </a:extLst>
          </p:cNvPr>
          <p:cNvSpPr/>
          <p:nvPr/>
        </p:nvSpPr>
        <p:spPr>
          <a:xfrm>
            <a:off x="4340032"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09" name="Freeform: Shape 3008">
            <a:extLst>
              <a:ext uri="{FF2B5EF4-FFF2-40B4-BE49-F238E27FC236}">
                <a16:creationId xmlns:a16="http://schemas.microsoft.com/office/drawing/2014/main" id="{BC753C01-F08E-95B0-C62D-E470427CC290}"/>
              </a:ext>
            </a:extLst>
          </p:cNvPr>
          <p:cNvSpPr/>
          <p:nvPr/>
        </p:nvSpPr>
        <p:spPr>
          <a:xfrm>
            <a:off x="4368670"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0" name="Freeform: Shape 3009">
            <a:extLst>
              <a:ext uri="{FF2B5EF4-FFF2-40B4-BE49-F238E27FC236}">
                <a16:creationId xmlns:a16="http://schemas.microsoft.com/office/drawing/2014/main" id="{F648A6A1-E48E-AB70-D713-402AA124C17D}"/>
              </a:ext>
            </a:extLst>
          </p:cNvPr>
          <p:cNvSpPr/>
          <p:nvPr/>
        </p:nvSpPr>
        <p:spPr>
          <a:xfrm>
            <a:off x="437427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1" name="Freeform: Shape 3010">
            <a:extLst>
              <a:ext uri="{FF2B5EF4-FFF2-40B4-BE49-F238E27FC236}">
                <a16:creationId xmlns:a16="http://schemas.microsoft.com/office/drawing/2014/main" id="{5471FB66-E4AE-BE0E-17C3-882D24405666}"/>
              </a:ext>
            </a:extLst>
          </p:cNvPr>
          <p:cNvSpPr/>
          <p:nvPr/>
        </p:nvSpPr>
        <p:spPr>
          <a:xfrm>
            <a:off x="442009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2" name="Freeform: Shape 3011">
            <a:extLst>
              <a:ext uri="{FF2B5EF4-FFF2-40B4-BE49-F238E27FC236}">
                <a16:creationId xmlns:a16="http://schemas.microsoft.com/office/drawing/2014/main" id="{28A2731E-AB29-036E-912F-1825CAD77997}"/>
              </a:ext>
            </a:extLst>
          </p:cNvPr>
          <p:cNvSpPr/>
          <p:nvPr/>
        </p:nvSpPr>
        <p:spPr>
          <a:xfrm>
            <a:off x="446031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3" name="Freeform: Shape 3012">
            <a:extLst>
              <a:ext uri="{FF2B5EF4-FFF2-40B4-BE49-F238E27FC236}">
                <a16:creationId xmlns:a16="http://schemas.microsoft.com/office/drawing/2014/main" id="{4F34CFF9-EEA5-2AD3-8CC4-56FDD013BFDD}"/>
              </a:ext>
            </a:extLst>
          </p:cNvPr>
          <p:cNvSpPr/>
          <p:nvPr/>
        </p:nvSpPr>
        <p:spPr>
          <a:xfrm>
            <a:off x="446031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4" name="Freeform: Shape 3013">
            <a:extLst>
              <a:ext uri="{FF2B5EF4-FFF2-40B4-BE49-F238E27FC236}">
                <a16:creationId xmlns:a16="http://schemas.microsoft.com/office/drawing/2014/main" id="{63FD33CC-4F78-67D3-1FD1-2A19CA3F67B3}"/>
              </a:ext>
            </a:extLst>
          </p:cNvPr>
          <p:cNvSpPr/>
          <p:nvPr/>
        </p:nvSpPr>
        <p:spPr>
          <a:xfrm>
            <a:off x="446603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5" name="Freeform: Shape 3014">
            <a:extLst>
              <a:ext uri="{FF2B5EF4-FFF2-40B4-BE49-F238E27FC236}">
                <a16:creationId xmlns:a16="http://schemas.microsoft.com/office/drawing/2014/main" id="{5648A96F-B197-B627-7EE8-29AF3F3A3A01}"/>
              </a:ext>
            </a:extLst>
          </p:cNvPr>
          <p:cNvSpPr/>
          <p:nvPr/>
        </p:nvSpPr>
        <p:spPr>
          <a:xfrm>
            <a:off x="4471647"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6" name="Freeform: Shape 3015">
            <a:extLst>
              <a:ext uri="{FF2B5EF4-FFF2-40B4-BE49-F238E27FC236}">
                <a16:creationId xmlns:a16="http://schemas.microsoft.com/office/drawing/2014/main" id="{F678E5EB-50DA-5B9D-2846-42D80A44077A}"/>
              </a:ext>
            </a:extLst>
          </p:cNvPr>
          <p:cNvSpPr/>
          <p:nvPr/>
        </p:nvSpPr>
        <p:spPr>
          <a:xfrm>
            <a:off x="4477375"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7" name="Freeform: Shape 3016">
            <a:extLst>
              <a:ext uri="{FF2B5EF4-FFF2-40B4-BE49-F238E27FC236}">
                <a16:creationId xmlns:a16="http://schemas.microsoft.com/office/drawing/2014/main" id="{4C277818-98F2-AE02-7339-A470A2FDFC73}"/>
              </a:ext>
            </a:extLst>
          </p:cNvPr>
          <p:cNvSpPr/>
          <p:nvPr/>
        </p:nvSpPr>
        <p:spPr>
          <a:xfrm>
            <a:off x="456328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8" name="Freeform: Shape 3017">
            <a:extLst>
              <a:ext uri="{FF2B5EF4-FFF2-40B4-BE49-F238E27FC236}">
                <a16:creationId xmlns:a16="http://schemas.microsoft.com/office/drawing/2014/main" id="{CB7F37FB-51F0-62B8-7051-A6B95833FAB4}"/>
              </a:ext>
            </a:extLst>
          </p:cNvPr>
          <p:cNvSpPr/>
          <p:nvPr/>
        </p:nvSpPr>
        <p:spPr>
          <a:xfrm>
            <a:off x="460350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19" name="Freeform: Shape 3018">
            <a:extLst>
              <a:ext uri="{FF2B5EF4-FFF2-40B4-BE49-F238E27FC236}">
                <a16:creationId xmlns:a16="http://schemas.microsoft.com/office/drawing/2014/main" id="{7439AA88-9E68-BBB0-AB29-8FAE4EF44D8C}"/>
              </a:ext>
            </a:extLst>
          </p:cNvPr>
          <p:cNvSpPr/>
          <p:nvPr/>
        </p:nvSpPr>
        <p:spPr>
          <a:xfrm>
            <a:off x="4614837"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0" name="Freeform: Shape 3019">
            <a:extLst>
              <a:ext uri="{FF2B5EF4-FFF2-40B4-BE49-F238E27FC236}">
                <a16:creationId xmlns:a16="http://schemas.microsoft.com/office/drawing/2014/main" id="{7819B37E-E19D-734D-A29C-6E1C21CAFC38}"/>
              </a:ext>
            </a:extLst>
          </p:cNvPr>
          <p:cNvSpPr/>
          <p:nvPr/>
        </p:nvSpPr>
        <p:spPr>
          <a:xfrm>
            <a:off x="4620565"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1" name="Freeform: Shape 3020">
            <a:extLst>
              <a:ext uri="{FF2B5EF4-FFF2-40B4-BE49-F238E27FC236}">
                <a16:creationId xmlns:a16="http://schemas.microsoft.com/office/drawing/2014/main" id="{70F5540D-CFB7-D475-5CB7-4A401CDF2546}"/>
              </a:ext>
            </a:extLst>
          </p:cNvPr>
          <p:cNvSpPr/>
          <p:nvPr/>
        </p:nvSpPr>
        <p:spPr>
          <a:xfrm>
            <a:off x="4620565"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2" name="Freeform: Shape 3021">
            <a:extLst>
              <a:ext uri="{FF2B5EF4-FFF2-40B4-BE49-F238E27FC236}">
                <a16:creationId xmlns:a16="http://schemas.microsoft.com/office/drawing/2014/main" id="{F1225C2F-3E29-75CD-B120-E14B144F6556}"/>
              </a:ext>
            </a:extLst>
          </p:cNvPr>
          <p:cNvSpPr/>
          <p:nvPr/>
        </p:nvSpPr>
        <p:spPr>
          <a:xfrm>
            <a:off x="4626412"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3" name="Freeform: Shape 3022">
            <a:extLst>
              <a:ext uri="{FF2B5EF4-FFF2-40B4-BE49-F238E27FC236}">
                <a16:creationId xmlns:a16="http://schemas.microsoft.com/office/drawing/2014/main" id="{E99E6C32-7FF1-8A57-FCCB-9CFBE152EA19}"/>
              </a:ext>
            </a:extLst>
          </p:cNvPr>
          <p:cNvSpPr/>
          <p:nvPr/>
        </p:nvSpPr>
        <p:spPr>
          <a:xfrm>
            <a:off x="4637867"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4" name="Freeform: Shape 3023">
            <a:extLst>
              <a:ext uri="{FF2B5EF4-FFF2-40B4-BE49-F238E27FC236}">
                <a16:creationId xmlns:a16="http://schemas.microsoft.com/office/drawing/2014/main" id="{3400FE38-096D-EF37-86E0-25669BCFA26E}"/>
              </a:ext>
            </a:extLst>
          </p:cNvPr>
          <p:cNvSpPr/>
          <p:nvPr/>
        </p:nvSpPr>
        <p:spPr>
          <a:xfrm>
            <a:off x="4643476"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5" name="Freeform: Shape 3024">
            <a:extLst>
              <a:ext uri="{FF2B5EF4-FFF2-40B4-BE49-F238E27FC236}">
                <a16:creationId xmlns:a16="http://schemas.microsoft.com/office/drawing/2014/main" id="{EE8759A5-E809-E23D-3BDE-AE46B0F2BAFA}"/>
              </a:ext>
            </a:extLst>
          </p:cNvPr>
          <p:cNvSpPr/>
          <p:nvPr/>
        </p:nvSpPr>
        <p:spPr>
          <a:xfrm>
            <a:off x="4649203"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6" name="Freeform: Shape 3025">
            <a:extLst>
              <a:ext uri="{FF2B5EF4-FFF2-40B4-BE49-F238E27FC236}">
                <a16:creationId xmlns:a16="http://schemas.microsoft.com/office/drawing/2014/main" id="{5C885F83-D7EA-17AA-9229-81263C6A63B7}"/>
              </a:ext>
            </a:extLst>
          </p:cNvPr>
          <p:cNvSpPr/>
          <p:nvPr/>
        </p:nvSpPr>
        <p:spPr>
          <a:xfrm>
            <a:off x="4666386"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7" name="Freeform: Shape 3026">
            <a:extLst>
              <a:ext uri="{FF2B5EF4-FFF2-40B4-BE49-F238E27FC236}">
                <a16:creationId xmlns:a16="http://schemas.microsoft.com/office/drawing/2014/main" id="{880D8173-43A6-E45A-19F9-1EBC4EAC865D}"/>
              </a:ext>
            </a:extLst>
          </p:cNvPr>
          <p:cNvSpPr/>
          <p:nvPr/>
        </p:nvSpPr>
        <p:spPr>
          <a:xfrm>
            <a:off x="470087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8" name="Freeform: Shape 3027">
            <a:extLst>
              <a:ext uri="{FF2B5EF4-FFF2-40B4-BE49-F238E27FC236}">
                <a16:creationId xmlns:a16="http://schemas.microsoft.com/office/drawing/2014/main" id="{0997B7F4-474E-FD59-3B18-424429F3E0FE}"/>
              </a:ext>
            </a:extLst>
          </p:cNvPr>
          <p:cNvSpPr/>
          <p:nvPr/>
        </p:nvSpPr>
        <p:spPr>
          <a:xfrm>
            <a:off x="470087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29" name="Freeform: Shape 3028">
            <a:extLst>
              <a:ext uri="{FF2B5EF4-FFF2-40B4-BE49-F238E27FC236}">
                <a16:creationId xmlns:a16="http://schemas.microsoft.com/office/drawing/2014/main" id="{E07529BF-D83B-7551-8F3E-A2E37566D736}"/>
              </a:ext>
            </a:extLst>
          </p:cNvPr>
          <p:cNvSpPr/>
          <p:nvPr/>
        </p:nvSpPr>
        <p:spPr>
          <a:xfrm>
            <a:off x="4706479"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0" name="Freeform: Shape 3029">
            <a:extLst>
              <a:ext uri="{FF2B5EF4-FFF2-40B4-BE49-F238E27FC236}">
                <a16:creationId xmlns:a16="http://schemas.microsoft.com/office/drawing/2014/main" id="{F9A01B8A-F990-08FD-E1EC-7F314EF67C2B}"/>
              </a:ext>
            </a:extLst>
          </p:cNvPr>
          <p:cNvSpPr/>
          <p:nvPr/>
        </p:nvSpPr>
        <p:spPr>
          <a:xfrm>
            <a:off x="4712206"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1" name="Freeform: Shape 3030">
            <a:extLst>
              <a:ext uri="{FF2B5EF4-FFF2-40B4-BE49-F238E27FC236}">
                <a16:creationId xmlns:a16="http://schemas.microsoft.com/office/drawing/2014/main" id="{9E9442A2-9415-30C1-B2BD-E62070173DFC}"/>
              </a:ext>
            </a:extLst>
          </p:cNvPr>
          <p:cNvSpPr/>
          <p:nvPr/>
        </p:nvSpPr>
        <p:spPr>
          <a:xfrm>
            <a:off x="4723662"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2" name="Freeform: Shape 3031">
            <a:extLst>
              <a:ext uri="{FF2B5EF4-FFF2-40B4-BE49-F238E27FC236}">
                <a16:creationId xmlns:a16="http://schemas.microsoft.com/office/drawing/2014/main" id="{858590CE-D9EC-8E07-2C07-1FD565CD291F}"/>
              </a:ext>
            </a:extLst>
          </p:cNvPr>
          <p:cNvSpPr/>
          <p:nvPr/>
        </p:nvSpPr>
        <p:spPr>
          <a:xfrm>
            <a:off x="4740845"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3" name="Freeform: Shape 3032">
            <a:extLst>
              <a:ext uri="{FF2B5EF4-FFF2-40B4-BE49-F238E27FC236}">
                <a16:creationId xmlns:a16="http://schemas.microsoft.com/office/drawing/2014/main" id="{E20C45A7-085A-12ED-0D17-0EF0A3DEF2C5}"/>
              </a:ext>
            </a:extLst>
          </p:cNvPr>
          <p:cNvSpPr/>
          <p:nvPr/>
        </p:nvSpPr>
        <p:spPr>
          <a:xfrm>
            <a:off x="4746691"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4" name="Freeform: Shape 3033">
            <a:extLst>
              <a:ext uri="{FF2B5EF4-FFF2-40B4-BE49-F238E27FC236}">
                <a16:creationId xmlns:a16="http://schemas.microsoft.com/office/drawing/2014/main" id="{4DA5F97C-873B-FF89-4AFE-3E5C734D998A}"/>
              </a:ext>
            </a:extLst>
          </p:cNvPr>
          <p:cNvSpPr/>
          <p:nvPr/>
        </p:nvSpPr>
        <p:spPr>
          <a:xfrm>
            <a:off x="4763756"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5" name="Freeform: Shape 3034">
            <a:extLst>
              <a:ext uri="{FF2B5EF4-FFF2-40B4-BE49-F238E27FC236}">
                <a16:creationId xmlns:a16="http://schemas.microsoft.com/office/drawing/2014/main" id="{5DE15505-CA76-A2CA-9D88-DA75FFA33667}"/>
              </a:ext>
            </a:extLst>
          </p:cNvPr>
          <p:cNvSpPr/>
          <p:nvPr/>
        </p:nvSpPr>
        <p:spPr>
          <a:xfrm>
            <a:off x="4769602" y="144229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6" name="Freeform: Shape 3035">
            <a:extLst>
              <a:ext uri="{FF2B5EF4-FFF2-40B4-BE49-F238E27FC236}">
                <a16:creationId xmlns:a16="http://schemas.microsoft.com/office/drawing/2014/main" id="{E2BE51BF-831F-6146-D4F1-DF0100871ABD}"/>
              </a:ext>
            </a:extLst>
          </p:cNvPr>
          <p:cNvSpPr/>
          <p:nvPr/>
        </p:nvSpPr>
        <p:spPr>
          <a:xfrm>
            <a:off x="4792393"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7" name="Freeform: Shape 3036">
            <a:extLst>
              <a:ext uri="{FF2B5EF4-FFF2-40B4-BE49-F238E27FC236}">
                <a16:creationId xmlns:a16="http://schemas.microsoft.com/office/drawing/2014/main" id="{2747F7EC-F735-0BCD-0C41-189736E24204}"/>
              </a:ext>
            </a:extLst>
          </p:cNvPr>
          <p:cNvSpPr/>
          <p:nvPr/>
        </p:nvSpPr>
        <p:spPr>
          <a:xfrm>
            <a:off x="4815304"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8" name="Freeform: Shape 3037">
            <a:extLst>
              <a:ext uri="{FF2B5EF4-FFF2-40B4-BE49-F238E27FC236}">
                <a16:creationId xmlns:a16="http://schemas.microsoft.com/office/drawing/2014/main" id="{97DB051E-D2B4-E167-C8D4-EB9FC1FD325E}"/>
              </a:ext>
            </a:extLst>
          </p:cNvPr>
          <p:cNvSpPr/>
          <p:nvPr/>
        </p:nvSpPr>
        <p:spPr>
          <a:xfrm>
            <a:off x="4821032"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39" name="Freeform: Shape 3038">
            <a:extLst>
              <a:ext uri="{FF2B5EF4-FFF2-40B4-BE49-F238E27FC236}">
                <a16:creationId xmlns:a16="http://schemas.microsoft.com/office/drawing/2014/main" id="{C0CE0BA1-B561-F63A-F60D-6063A515788C}"/>
              </a:ext>
            </a:extLst>
          </p:cNvPr>
          <p:cNvSpPr/>
          <p:nvPr/>
        </p:nvSpPr>
        <p:spPr>
          <a:xfrm>
            <a:off x="4821032"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0" name="Freeform: Shape 3039">
            <a:extLst>
              <a:ext uri="{FF2B5EF4-FFF2-40B4-BE49-F238E27FC236}">
                <a16:creationId xmlns:a16="http://schemas.microsoft.com/office/drawing/2014/main" id="{5CB1BB4F-93F9-B9C3-81CC-739FD4B7EB5B}"/>
              </a:ext>
            </a:extLst>
          </p:cNvPr>
          <p:cNvSpPr/>
          <p:nvPr/>
        </p:nvSpPr>
        <p:spPr>
          <a:xfrm>
            <a:off x="4843941"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1" name="Freeform: Shape 3040">
            <a:extLst>
              <a:ext uri="{FF2B5EF4-FFF2-40B4-BE49-F238E27FC236}">
                <a16:creationId xmlns:a16="http://schemas.microsoft.com/office/drawing/2014/main" id="{9C6EBA8B-8ACD-3B2F-3D77-B04CD4D685AE}"/>
              </a:ext>
            </a:extLst>
          </p:cNvPr>
          <p:cNvSpPr/>
          <p:nvPr/>
        </p:nvSpPr>
        <p:spPr>
          <a:xfrm>
            <a:off x="4855396"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2" name="Freeform: Shape 3041">
            <a:extLst>
              <a:ext uri="{FF2B5EF4-FFF2-40B4-BE49-F238E27FC236}">
                <a16:creationId xmlns:a16="http://schemas.microsoft.com/office/drawing/2014/main" id="{4EBB6073-8785-F3A2-9162-2D926E781128}"/>
              </a:ext>
            </a:extLst>
          </p:cNvPr>
          <p:cNvSpPr/>
          <p:nvPr/>
        </p:nvSpPr>
        <p:spPr>
          <a:xfrm>
            <a:off x="4861124" y="1516864"/>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3" name="Freeform: Shape 3042">
            <a:extLst>
              <a:ext uri="{FF2B5EF4-FFF2-40B4-BE49-F238E27FC236}">
                <a16:creationId xmlns:a16="http://schemas.microsoft.com/office/drawing/2014/main" id="{2D95AF5D-2CC8-91A3-52C1-8CD1F9E0E3D4}"/>
              </a:ext>
            </a:extLst>
          </p:cNvPr>
          <p:cNvSpPr/>
          <p:nvPr/>
        </p:nvSpPr>
        <p:spPr>
          <a:xfrm>
            <a:off x="4884034"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4" name="Freeform: Shape 3043">
            <a:extLst>
              <a:ext uri="{FF2B5EF4-FFF2-40B4-BE49-F238E27FC236}">
                <a16:creationId xmlns:a16="http://schemas.microsoft.com/office/drawing/2014/main" id="{F6101447-A92D-D5CB-5460-1DCD8B553506}"/>
              </a:ext>
            </a:extLst>
          </p:cNvPr>
          <p:cNvSpPr/>
          <p:nvPr/>
        </p:nvSpPr>
        <p:spPr>
          <a:xfrm>
            <a:off x="4889762"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5" name="Freeform: Shape 3044">
            <a:extLst>
              <a:ext uri="{FF2B5EF4-FFF2-40B4-BE49-F238E27FC236}">
                <a16:creationId xmlns:a16="http://schemas.microsoft.com/office/drawing/2014/main" id="{572CC9C8-EAB6-00BC-FA90-4DA504C38787}"/>
              </a:ext>
            </a:extLst>
          </p:cNvPr>
          <p:cNvSpPr/>
          <p:nvPr/>
        </p:nvSpPr>
        <p:spPr>
          <a:xfrm>
            <a:off x="4912792"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6" name="Freeform: Shape 3045">
            <a:extLst>
              <a:ext uri="{FF2B5EF4-FFF2-40B4-BE49-F238E27FC236}">
                <a16:creationId xmlns:a16="http://schemas.microsoft.com/office/drawing/2014/main" id="{A6012114-F0E3-B639-AE60-9A084AAA46C6}"/>
              </a:ext>
            </a:extLst>
          </p:cNvPr>
          <p:cNvSpPr/>
          <p:nvPr/>
        </p:nvSpPr>
        <p:spPr>
          <a:xfrm>
            <a:off x="4929855"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7" name="Freeform: Shape 3046">
            <a:extLst>
              <a:ext uri="{FF2B5EF4-FFF2-40B4-BE49-F238E27FC236}">
                <a16:creationId xmlns:a16="http://schemas.microsoft.com/office/drawing/2014/main" id="{0EFEE38C-9C10-580C-C76B-AAB802400870}"/>
              </a:ext>
            </a:extLst>
          </p:cNvPr>
          <p:cNvSpPr/>
          <p:nvPr/>
        </p:nvSpPr>
        <p:spPr>
          <a:xfrm>
            <a:off x="4941430"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8" name="Freeform: Shape 3047">
            <a:extLst>
              <a:ext uri="{FF2B5EF4-FFF2-40B4-BE49-F238E27FC236}">
                <a16:creationId xmlns:a16="http://schemas.microsoft.com/office/drawing/2014/main" id="{C9830B20-BF44-F60E-BE52-60D262C0C3E9}"/>
              </a:ext>
            </a:extLst>
          </p:cNvPr>
          <p:cNvSpPr/>
          <p:nvPr/>
        </p:nvSpPr>
        <p:spPr>
          <a:xfrm>
            <a:off x="4952766"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49" name="Freeform: Shape 3048">
            <a:extLst>
              <a:ext uri="{FF2B5EF4-FFF2-40B4-BE49-F238E27FC236}">
                <a16:creationId xmlns:a16="http://schemas.microsoft.com/office/drawing/2014/main" id="{9AFA87A2-F3C4-9ED9-0B80-E3B5CC06BCAF}"/>
              </a:ext>
            </a:extLst>
          </p:cNvPr>
          <p:cNvSpPr/>
          <p:nvPr/>
        </p:nvSpPr>
        <p:spPr>
          <a:xfrm>
            <a:off x="4958494" y="1597168"/>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0" name="Freeform: Shape 3049">
            <a:extLst>
              <a:ext uri="{FF2B5EF4-FFF2-40B4-BE49-F238E27FC236}">
                <a16:creationId xmlns:a16="http://schemas.microsoft.com/office/drawing/2014/main" id="{048D5112-DBCD-4BCD-FDBC-92E4786388A3}"/>
              </a:ext>
            </a:extLst>
          </p:cNvPr>
          <p:cNvSpPr/>
          <p:nvPr/>
        </p:nvSpPr>
        <p:spPr>
          <a:xfrm>
            <a:off x="499858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1" name="Freeform: Shape 3050">
            <a:extLst>
              <a:ext uri="{FF2B5EF4-FFF2-40B4-BE49-F238E27FC236}">
                <a16:creationId xmlns:a16="http://schemas.microsoft.com/office/drawing/2014/main" id="{C6D8EE17-F823-E231-FDC8-1A1BB26395CC}"/>
              </a:ext>
            </a:extLst>
          </p:cNvPr>
          <p:cNvSpPr/>
          <p:nvPr/>
        </p:nvSpPr>
        <p:spPr>
          <a:xfrm>
            <a:off x="502722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2" name="Freeform: Shape 3051">
            <a:extLst>
              <a:ext uri="{FF2B5EF4-FFF2-40B4-BE49-F238E27FC236}">
                <a16:creationId xmlns:a16="http://schemas.microsoft.com/office/drawing/2014/main" id="{E9FF2C72-8875-B600-A518-70036D5D7E45}"/>
              </a:ext>
            </a:extLst>
          </p:cNvPr>
          <p:cNvSpPr/>
          <p:nvPr/>
        </p:nvSpPr>
        <p:spPr>
          <a:xfrm>
            <a:off x="504440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3" name="Freeform: Shape 3052">
            <a:extLst>
              <a:ext uri="{FF2B5EF4-FFF2-40B4-BE49-F238E27FC236}">
                <a16:creationId xmlns:a16="http://schemas.microsoft.com/office/drawing/2014/main" id="{DBC3BAAF-02A8-F1C2-8F89-DAF1A055BD6C}"/>
              </a:ext>
            </a:extLst>
          </p:cNvPr>
          <p:cNvSpPr/>
          <p:nvPr/>
        </p:nvSpPr>
        <p:spPr>
          <a:xfrm>
            <a:off x="506743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4" name="Freeform: Shape 3053">
            <a:extLst>
              <a:ext uri="{FF2B5EF4-FFF2-40B4-BE49-F238E27FC236}">
                <a16:creationId xmlns:a16="http://schemas.microsoft.com/office/drawing/2014/main" id="{49FB2B20-362E-13D9-C843-10F702C0CBD6}"/>
              </a:ext>
            </a:extLst>
          </p:cNvPr>
          <p:cNvSpPr/>
          <p:nvPr/>
        </p:nvSpPr>
        <p:spPr>
          <a:xfrm>
            <a:off x="509595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5" name="Freeform: Shape 3054">
            <a:extLst>
              <a:ext uri="{FF2B5EF4-FFF2-40B4-BE49-F238E27FC236}">
                <a16:creationId xmlns:a16="http://schemas.microsoft.com/office/drawing/2014/main" id="{B12EFADA-8310-0C99-140A-29DB53ED90A7}"/>
              </a:ext>
            </a:extLst>
          </p:cNvPr>
          <p:cNvSpPr/>
          <p:nvPr/>
        </p:nvSpPr>
        <p:spPr>
          <a:xfrm>
            <a:off x="509595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6" name="Freeform: Shape 3055">
            <a:extLst>
              <a:ext uri="{FF2B5EF4-FFF2-40B4-BE49-F238E27FC236}">
                <a16:creationId xmlns:a16="http://schemas.microsoft.com/office/drawing/2014/main" id="{03423CE0-5866-1F05-BD30-60276F6568EF}"/>
              </a:ext>
            </a:extLst>
          </p:cNvPr>
          <p:cNvSpPr/>
          <p:nvPr/>
        </p:nvSpPr>
        <p:spPr>
          <a:xfrm>
            <a:off x="510168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7" name="Freeform: Shape 3056">
            <a:extLst>
              <a:ext uri="{FF2B5EF4-FFF2-40B4-BE49-F238E27FC236}">
                <a16:creationId xmlns:a16="http://schemas.microsoft.com/office/drawing/2014/main" id="{BFB64589-9286-CB0E-EC81-05ADB4C367E9}"/>
              </a:ext>
            </a:extLst>
          </p:cNvPr>
          <p:cNvSpPr/>
          <p:nvPr/>
        </p:nvSpPr>
        <p:spPr>
          <a:xfrm>
            <a:off x="516480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8" name="Freeform: Shape 3057">
            <a:extLst>
              <a:ext uri="{FF2B5EF4-FFF2-40B4-BE49-F238E27FC236}">
                <a16:creationId xmlns:a16="http://schemas.microsoft.com/office/drawing/2014/main" id="{2D77B242-2F68-8809-4DC2-F23B0D626E31}"/>
              </a:ext>
            </a:extLst>
          </p:cNvPr>
          <p:cNvSpPr/>
          <p:nvPr/>
        </p:nvSpPr>
        <p:spPr>
          <a:xfrm>
            <a:off x="518198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59" name="Freeform: Shape 3058">
            <a:extLst>
              <a:ext uri="{FF2B5EF4-FFF2-40B4-BE49-F238E27FC236}">
                <a16:creationId xmlns:a16="http://schemas.microsoft.com/office/drawing/2014/main" id="{436C9B02-C80F-D243-151C-76ACED92687C}"/>
              </a:ext>
            </a:extLst>
          </p:cNvPr>
          <p:cNvSpPr/>
          <p:nvPr/>
        </p:nvSpPr>
        <p:spPr>
          <a:xfrm>
            <a:off x="518759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0" name="Freeform: Shape 3059">
            <a:extLst>
              <a:ext uri="{FF2B5EF4-FFF2-40B4-BE49-F238E27FC236}">
                <a16:creationId xmlns:a16="http://schemas.microsoft.com/office/drawing/2014/main" id="{D712E8DB-B812-6BF8-41A5-1066482454C1}"/>
              </a:ext>
            </a:extLst>
          </p:cNvPr>
          <p:cNvSpPr/>
          <p:nvPr/>
        </p:nvSpPr>
        <p:spPr>
          <a:xfrm>
            <a:off x="520478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1" name="Freeform: Shape 3060">
            <a:extLst>
              <a:ext uri="{FF2B5EF4-FFF2-40B4-BE49-F238E27FC236}">
                <a16:creationId xmlns:a16="http://schemas.microsoft.com/office/drawing/2014/main" id="{16B45EF8-1521-4D91-98D9-067DB5A9C029}"/>
              </a:ext>
            </a:extLst>
          </p:cNvPr>
          <p:cNvSpPr/>
          <p:nvPr/>
        </p:nvSpPr>
        <p:spPr>
          <a:xfrm>
            <a:off x="521062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2" name="Freeform: Shape 3061">
            <a:extLst>
              <a:ext uri="{FF2B5EF4-FFF2-40B4-BE49-F238E27FC236}">
                <a16:creationId xmlns:a16="http://schemas.microsoft.com/office/drawing/2014/main" id="{04B5D807-9499-EBBB-1F19-99129566E5F4}"/>
              </a:ext>
            </a:extLst>
          </p:cNvPr>
          <p:cNvSpPr/>
          <p:nvPr/>
        </p:nvSpPr>
        <p:spPr>
          <a:xfrm>
            <a:off x="521623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3" name="Freeform: Shape 3062">
            <a:extLst>
              <a:ext uri="{FF2B5EF4-FFF2-40B4-BE49-F238E27FC236}">
                <a16:creationId xmlns:a16="http://schemas.microsoft.com/office/drawing/2014/main" id="{6E57AA7A-8E1F-D1EC-21ED-148814E9EC82}"/>
              </a:ext>
            </a:extLst>
          </p:cNvPr>
          <p:cNvSpPr/>
          <p:nvPr/>
        </p:nvSpPr>
        <p:spPr>
          <a:xfrm>
            <a:off x="522196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4" name="Freeform: Shape 3063">
            <a:extLst>
              <a:ext uri="{FF2B5EF4-FFF2-40B4-BE49-F238E27FC236}">
                <a16:creationId xmlns:a16="http://schemas.microsoft.com/office/drawing/2014/main" id="{BD0CCB79-349D-0783-E7D8-42FEC76F73D4}"/>
              </a:ext>
            </a:extLst>
          </p:cNvPr>
          <p:cNvSpPr/>
          <p:nvPr/>
        </p:nvSpPr>
        <p:spPr>
          <a:xfrm>
            <a:off x="5227811"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5" name="Freeform: Shape 3064">
            <a:extLst>
              <a:ext uri="{FF2B5EF4-FFF2-40B4-BE49-F238E27FC236}">
                <a16:creationId xmlns:a16="http://schemas.microsoft.com/office/drawing/2014/main" id="{8D120FC6-2366-5A2D-3F64-DDD7C514CF15}"/>
              </a:ext>
            </a:extLst>
          </p:cNvPr>
          <p:cNvSpPr/>
          <p:nvPr/>
        </p:nvSpPr>
        <p:spPr>
          <a:xfrm>
            <a:off x="523341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6" name="Freeform: Shape 3065">
            <a:extLst>
              <a:ext uri="{FF2B5EF4-FFF2-40B4-BE49-F238E27FC236}">
                <a16:creationId xmlns:a16="http://schemas.microsoft.com/office/drawing/2014/main" id="{767EC328-859B-5B12-B195-C125B6E414D5}"/>
              </a:ext>
            </a:extLst>
          </p:cNvPr>
          <p:cNvSpPr/>
          <p:nvPr/>
        </p:nvSpPr>
        <p:spPr>
          <a:xfrm>
            <a:off x="523914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7" name="Freeform: Shape 3066">
            <a:extLst>
              <a:ext uri="{FF2B5EF4-FFF2-40B4-BE49-F238E27FC236}">
                <a16:creationId xmlns:a16="http://schemas.microsoft.com/office/drawing/2014/main" id="{BD1445A9-6DEB-69FB-AA0E-D2DD8E31C442}"/>
              </a:ext>
            </a:extLst>
          </p:cNvPr>
          <p:cNvSpPr/>
          <p:nvPr/>
        </p:nvSpPr>
        <p:spPr>
          <a:xfrm>
            <a:off x="525632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8" name="Freeform: Shape 3067">
            <a:extLst>
              <a:ext uri="{FF2B5EF4-FFF2-40B4-BE49-F238E27FC236}">
                <a16:creationId xmlns:a16="http://schemas.microsoft.com/office/drawing/2014/main" id="{465F009C-885C-ADC0-987F-8E31D94C549E}"/>
              </a:ext>
            </a:extLst>
          </p:cNvPr>
          <p:cNvSpPr/>
          <p:nvPr/>
        </p:nvSpPr>
        <p:spPr>
          <a:xfrm>
            <a:off x="526778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69" name="Freeform: Shape 3068">
            <a:extLst>
              <a:ext uri="{FF2B5EF4-FFF2-40B4-BE49-F238E27FC236}">
                <a16:creationId xmlns:a16="http://schemas.microsoft.com/office/drawing/2014/main" id="{06FACBDC-E5A0-95E6-88CD-8D630E8B692B}"/>
              </a:ext>
            </a:extLst>
          </p:cNvPr>
          <p:cNvSpPr/>
          <p:nvPr/>
        </p:nvSpPr>
        <p:spPr>
          <a:xfrm>
            <a:off x="527923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0" name="Freeform: Shape 3069">
            <a:extLst>
              <a:ext uri="{FF2B5EF4-FFF2-40B4-BE49-F238E27FC236}">
                <a16:creationId xmlns:a16="http://schemas.microsoft.com/office/drawing/2014/main" id="{F4E810AE-C4D9-D5A2-615F-448B90A611DA}"/>
              </a:ext>
            </a:extLst>
          </p:cNvPr>
          <p:cNvSpPr/>
          <p:nvPr/>
        </p:nvSpPr>
        <p:spPr>
          <a:xfrm>
            <a:off x="528496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1" name="Freeform: Shape 3070">
            <a:extLst>
              <a:ext uri="{FF2B5EF4-FFF2-40B4-BE49-F238E27FC236}">
                <a16:creationId xmlns:a16="http://schemas.microsoft.com/office/drawing/2014/main" id="{8E338ED0-79F1-8456-C2CA-EE9B7E909593}"/>
              </a:ext>
            </a:extLst>
          </p:cNvPr>
          <p:cNvSpPr/>
          <p:nvPr/>
        </p:nvSpPr>
        <p:spPr>
          <a:xfrm>
            <a:off x="530214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2" name="Freeform: Shape 3071">
            <a:extLst>
              <a:ext uri="{FF2B5EF4-FFF2-40B4-BE49-F238E27FC236}">
                <a16:creationId xmlns:a16="http://schemas.microsoft.com/office/drawing/2014/main" id="{96E36496-FA85-1231-74AF-3805F020256F}"/>
              </a:ext>
            </a:extLst>
          </p:cNvPr>
          <p:cNvSpPr/>
          <p:nvPr/>
        </p:nvSpPr>
        <p:spPr>
          <a:xfrm>
            <a:off x="531360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3" name="Freeform: Shape 3072">
            <a:extLst>
              <a:ext uri="{FF2B5EF4-FFF2-40B4-BE49-F238E27FC236}">
                <a16:creationId xmlns:a16="http://schemas.microsoft.com/office/drawing/2014/main" id="{4A430A6E-A802-5CF5-F132-517BC78902B9}"/>
              </a:ext>
            </a:extLst>
          </p:cNvPr>
          <p:cNvSpPr/>
          <p:nvPr/>
        </p:nvSpPr>
        <p:spPr>
          <a:xfrm>
            <a:off x="531933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4" name="Freeform: Shape 3073">
            <a:extLst>
              <a:ext uri="{FF2B5EF4-FFF2-40B4-BE49-F238E27FC236}">
                <a16:creationId xmlns:a16="http://schemas.microsoft.com/office/drawing/2014/main" id="{780871C5-B7CE-B417-895A-60983C0BE382}"/>
              </a:ext>
            </a:extLst>
          </p:cNvPr>
          <p:cNvSpPr/>
          <p:nvPr/>
        </p:nvSpPr>
        <p:spPr>
          <a:xfrm>
            <a:off x="533078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5" name="Freeform: Shape 3074">
            <a:extLst>
              <a:ext uri="{FF2B5EF4-FFF2-40B4-BE49-F238E27FC236}">
                <a16:creationId xmlns:a16="http://schemas.microsoft.com/office/drawing/2014/main" id="{44F905AC-B5B7-19F2-2D32-E24ABC655788}"/>
              </a:ext>
            </a:extLst>
          </p:cNvPr>
          <p:cNvSpPr/>
          <p:nvPr/>
        </p:nvSpPr>
        <p:spPr>
          <a:xfrm>
            <a:off x="534236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6" name="Freeform: Shape 3075">
            <a:extLst>
              <a:ext uri="{FF2B5EF4-FFF2-40B4-BE49-F238E27FC236}">
                <a16:creationId xmlns:a16="http://schemas.microsoft.com/office/drawing/2014/main" id="{6308D855-53A4-5725-6DC0-48456F9EB155}"/>
              </a:ext>
            </a:extLst>
          </p:cNvPr>
          <p:cNvSpPr/>
          <p:nvPr/>
        </p:nvSpPr>
        <p:spPr>
          <a:xfrm>
            <a:off x="538233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7" name="Freeform: Shape 3076">
            <a:extLst>
              <a:ext uri="{FF2B5EF4-FFF2-40B4-BE49-F238E27FC236}">
                <a16:creationId xmlns:a16="http://schemas.microsoft.com/office/drawing/2014/main" id="{A16846C6-63D1-A057-D136-6123CC61E48C}"/>
              </a:ext>
            </a:extLst>
          </p:cNvPr>
          <p:cNvSpPr/>
          <p:nvPr/>
        </p:nvSpPr>
        <p:spPr>
          <a:xfrm>
            <a:off x="540524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8" name="Freeform: Shape 3077">
            <a:extLst>
              <a:ext uri="{FF2B5EF4-FFF2-40B4-BE49-F238E27FC236}">
                <a16:creationId xmlns:a16="http://schemas.microsoft.com/office/drawing/2014/main" id="{8FF9BF77-A281-6D49-A115-2F8C0611DD08}"/>
              </a:ext>
            </a:extLst>
          </p:cNvPr>
          <p:cNvSpPr/>
          <p:nvPr/>
        </p:nvSpPr>
        <p:spPr>
          <a:xfrm>
            <a:off x="543388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79" name="Freeform: Shape 3078">
            <a:extLst>
              <a:ext uri="{FF2B5EF4-FFF2-40B4-BE49-F238E27FC236}">
                <a16:creationId xmlns:a16="http://schemas.microsoft.com/office/drawing/2014/main" id="{59985D2A-B2F5-6A67-B6C4-3F253E74CC33}"/>
              </a:ext>
            </a:extLst>
          </p:cNvPr>
          <p:cNvSpPr/>
          <p:nvPr/>
        </p:nvSpPr>
        <p:spPr>
          <a:xfrm>
            <a:off x="543961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0" name="Freeform: Shape 3079">
            <a:extLst>
              <a:ext uri="{FF2B5EF4-FFF2-40B4-BE49-F238E27FC236}">
                <a16:creationId xmlns:a16="http://schemas.microsoft.com/office/drawing/2014/main" id="{40DE3B84-441C-1B43-DB83-BAF0EA964358}"/>
              </a:ext>
            </a:extLst>
          </p:cNvPr>
          <p:cNvSpPr/>
          <p:nvPr/>
        </p:nvSpPr>
        <p:spPr>
          <a:xfrm>
            <a:off x="545118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1" name="Freeform: Shape 3080">
            <a:extLst>
              <a:ext uri="{FF2B5EF4-FFF2-40B4-BE49-F238E27FC236}">
                <a16:creationId xmlns:a16="http://schemas.microsoft.com/office/drawing/2014/main" id="{4851CAED-2DB0-C51F-D676-C507451E9301}"/>
              </a:ext>
            </a:extLst>
          </p:cNvPr>
          <p:cNvSpPr/>
          <p:nvPr/>
        </p:nvSpPr>
        <p:spPr>
          <a:xfrm>
            <a:off x="547970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2" name="Freeform: Shape 3081">
            <a:extLst>
              <a:ext uri="{FF2B5EF4-FFF2-40B4-BE49-F238E27FC236}">
                <a16:creationId xmlns:a16="http://schemas.microsoft.com/office/drawing/2014/main" id="{7D168B2F-D329-B6E4-BB0A-6A6EC257E6B3}"/>
              </a:ext>
            </a:extLst>
          </p:cNvPr>
          <p:cNvSpPr/>
          <p:nvPr/>
        </p:nvSpPr>
        <p:spPr>
          <a:xfrm>
            <a:off x="5491161"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3" name="Freeform: Shape 3082">
            <a:extLst>
              <a:ext uri="{FF2B5EF4-FFF2-40B4-BE49-F238E27FC236}">
                <a16:creationId xmlns:a16="http://schemas.microsoft.com/office/drawing/2014/main" id="{DDD6815F-B64F-81E8-E652-831AFE03A4B3}"/>
              </a:ext>
            </a:extLst>
          </p:cNvPr>
          <p:cNvSpPr/>
          <p:nvPr/>
        </p:nvSpPr>
        <p:spPr>
          <a:xfrm>
            <a:off x="557134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4" name="Freeform: Shape 3083">
            <a:extLst>
              <a:ext uri="{FF2B5EF4-FFF2-40B4-BE49-F238E27FC236}">
                <a16:creationId xmlns:a16="http://schemas.microsoft.com/office/drawing/2014/main" id="{4DC519A2-932E-1E83-DC53-8E4663F9BBBE}"/>
              </a:ext>
            </a:extLst>
          </p:cNvPr>
          <p:cNvSpPr/>
          <p:nvPr/>
        </p:nvSpPr>
        <p:spPr>
          <a:xfrm>
            <a:off x="557707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5" name="Freeform: Shape 3084">
            <a:extLst>
              <a:ext uri="{FF2B5EF4-FFF2-40B4-BE49-F238E27FC236}">
                <a16:creationId xmlns:a16="http://schemas.microsoft.com/office/drawing/2014/main" id="{EF67053A-6F8D-ED35-7003-CCAE96A527F7}"/>
              </a:ext>
            </a:extLst>
          </p:cNvPr>
          <p:cNvSpPr/>
          <p:nvPr/>
        </p:nvSpPr>
        <p:spPr>
          <a:xfrm>
            <a:off x="558852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6" name="Freeform: Shape 3085">
            <a:extLst>
              <a:ext uri="{FF2B5EF4-FFF2-40B4-BE49-F238E27FC236}">
                <a16:creationId xmlns:a16="http://schemas.microsoft.com/office/drawing/2014/main" id="{234CAEA9-075F-97ED-6D2C-2D26229D2074}"/>
              </a:ext>
            </a:extLst>
          </p:cNvPr>
          <p:cNvSpPr/>
          <p:nvPr/>
        </p:nvSpPr>
        <p:spPr>
          <a:xfrm>
            <a:off x="561716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7" name="Freeform: Shape 3086">
            <a:extLst>
              <a:ext uri="{FF2B5EF4-FFF2-40B4-BE49-F238E27FC236}">
                <a16:creationId xmlns:a16="http://schemas.microsoft.com/office/drawing/2014/main" id="{D9C7B8CF-32D9-A83A-8EC8-4F052B7A684D}"/>
              </a:ext>
            </a:extLst>
          </p:cNvPr>
          <p:cNvSpPr/>
          <p:nvPr/>
        </p:nvSpPr>
        <p:spPr>
          <a:xfrm>
            <a:off x="561716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8" name="Freeform: Shape 3087">
            <a:extLst>
              <a:ext uri="{FF2B5EF4-FFF2-40B4-BE49-F238E27FC236}">
                <a16:creationId xmlns:a16="http://schemas.microsoft.com/office/drawing/2014/main" id="{C2471731-3610-362D-B72D-CE15E7E41DC9}"/>
              </a:ext>
            </a:extLst>
          </p:cNvPr>
          <p:cNvSpPr/>
          <p:nvPr/>
        </p:nvSpPr>
        <p:spPr>
          <a:xfrm>
            <a:off x="562289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89" name="Freeform: Shape 3088">
            <a:extLst>
              <a:ext uri="{FF2B5EF4-FFF2-40B4-BE49-F238E27FC236}">
                <a16:creationId xmlns:a16="http://schemas.microsoft.com/office/drawing/2014/main" id="{E827680B-36FF-DB99-9D2F-6690D32AB94D}"/>
              </a:ext>
            </a:extLst>
          </p:cNvPr>
          <p:cNvSpPr/>
          <p:nvPr/>
        </p:nvSpPr>
        <p:spPr>
          <a:xfrm>
            <a:off x="562862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0" name="Freeform: Shape 3089">
            <a:extLst>
              <a:ext uri="{FF2B5EF4-FFF2-40B4-BE49-F238E27FC236}">
                <a16:creationId xmlns:a16="http://schemas.microsoft.com/office/drawing/2014/main" id="{241E11DB-82CC-EF28-9F37-6BEFEA36BEFE}"/>
              </a:ext>
            </a:extLst>
          </p:cNvPr>
          <p:cNvSpPr/>
          <p:nvPr/>
        </p:nvSpPr>
        <p:spPr>
          <a:xfrm>
            <a:off x="564019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1" name="Freeform: Shape 3090">
            <a:extLst>
              <a:ext uri="{FF2B5EF4-FFF2-40B4-BE49-F238E27FC236}">
                <a16:creationId xmlns:a16="http://schemas.microsoft.com/office/drawing/2014/main" id="{FDBBD11D-E147-9274-B322-803445042E5A}"/>
              </a:ext>
            </a:extLst>
          </p:cNvPr>
          <p:cNvSpPr/>
          <p:nvPr/>
        </p:nvSpPr>
        <p:spPr>
          <a:xfrm>
            <a:off x="565153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2" name="Freeform: Shape 3091">
            <a:extLst>
              <a:ext uri="{FF2B5EF4-FFF2-40B4-BE49-F238E27FC236}">
                <a16:creationId xmlns:a16="http://schemas.microsoft.com/office/drawing/2014/main" id="{6FA43477-F9B8-4A2B-9D95-1C0B391BC669}"/>
              </a:ext>
            </a:extLst>
          </p:cNvPr>
          <p:cNvSpPr/>
          <p:nvPr/>
        </p:nvSpPr>
        <p:spPr>
          <a:xfrm>
            <a:off x="565738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3" name="Freeform: Shape 3092">
            <a:extLst>
              <a:ext uri="{FF2B5EF4-FFF2-40B4-BE49-F238E27FC236}">
                <a16:creationId xmlns:a16="http://schemas.microsoft.com/office/drawing/2014/main" id="{552367AF-535E-7F8A-1365-7FF7821DBF89}"/>
              </a:ext>
            </a:extLst>
          </p:cNvPr>
          <p:cNvSpPr/>
          <p:nvPr/>
        </p:nvSpPr>
        <p:spPr>
          <a:xfrm>
            <a:off x="566310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4" name="Freeform: Shape 3093">
            <a:extLst>
              <a:ext uri="{FF2B5EF4-FFF2-40B4-BE49-F238E27FC236}">
                <a16:creationId xmlns:a16="http://schemas.microsoft.com/office/drawing/2014/main" id="{77E1100A-B010-6C05-7894-68BDB963BA41}"/>
              </a:ext>
            </a:extLst>
          </p:cNvPr>
          <p:cNvSpPr/>
          <p:nvPr/>
        </p:nvSpPr>
        <p:spPr>
          <a:xfrm>
            <a:off x="569162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5" name="Freeform: Shape 3094">
            <a:extLst>
              <a:ext uri="{FF2B5EF4-FFF2-40B4-BE49-F238E27FC236}">
                <a16:creationId xmlns:a16="http://schemas.microsoft.com/office/drawing/2014/main" id="{2FB05EB6-5224-690F-7FF1-2484C66BCD93}"/>
              </a:ext>
            </a:extLst>
          </p:cNvPr>
          <p:cNvSpPr/>
          <p:nvPr/>
        </p:nvSpPr>
        <p:spPr>
          <a:xfrm>
            <a:off x="569735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6" name="Freeform: Shape 3095">
            <a:extLst>
              <a:ext uri="{FF2B5EF4-FFF2-40B4-BE49-F238E27FC236}">
                <a16:creationId xmlns:a16="http://schemas.microsoft.com/office/drawing/2014/main" id="{2A910C1C-045A-8258-24CC-636E22054818}"/>
              </a:ext>
            </a:extLst>
          </p:cNvPr>
          <p:cNvSpPr/>
          <p:nvPr/>
        </p:nvSpPr>
        <p:spPr>
          <a:xfrm>
            <a:off x="569735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7" name="Freeform: Shape 3096">
            <a:extLst>
              <a:ext uri="{FF2B5EF4-FFF2-40B4-BE49-F238E27FC236}">
                <a16:creationId xmlns:a16="http://schemas.microsoft.com/office/drawing/2014/main" id="{74C698C4-53FE-8311-5745-63605378A452}"/>
              </a:ext>
            </a:extLst>
          </p:cNvPr>
          <p:cNvSpPr/>
          <p:nvPr/>
        </p:nvSpPr>
        <p:spPr>
          <a:xfrm>
            <a:off x="571453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8" name="Freeform: Shape 3097">
            <a:extLst>
              <a:ext uri="{FF2B5EF4-FFF2-40B4-BE49-F238E27FC236}">
                <a16:creationId xmlns:a16="http://schemas.microsoft.com/office/drawing/2014/main" id="{EB4374F9-9C8E-43F5-5AB8-1FC4B92CC78C}"/>
              </a:ext>
            </a:extLst>
          </p:cNvPr>
          <p:cNvSpPr/>
          <p:nvPr/>
        </p:nvSpPr>
        <p:spPr>
          <a:xfrm>
            <a:off x="574317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099" name="Freeform: Shape 3098">
            <a:extLst>
              <a:ext uri="{FF2B5EF4-FFF2-40B4-BE49-F238E27FC236}">
                <a16:creationId xmlns:a16="http://schemas.microsoft.com/office/drawing/2014/main" id="{9062A41C-39E8-FE2C-7D35-5D03ABB03984}"/>
              </a:ext>
            </a:extLst>
          </p:cNvPr>
          <p:cNvSpPr/>
          <p:nvPr/>
        </p:nvSpPr>
        <p:spPr>
          <a:xfrm>
            <a:off x="574890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0" name="Freeform: Shape 3099">
            <a:extLst>
              <a:ext uri="{FF2B5EF4-FFF2-40B4-BE49-F238E27FC236}">
                <a16:creationId xmlns:a16="http://schemas.microsoft.com/office/drawing/2014/main" id="{E6943A74-C98F-5C9C-0CA6-9E86787CD924}"/>
              </a:ext>
            </a:extLst>
          </p:cNvPr>
          <p:cNvSpPr/>
          <p:nvPr/>
        </p:nvSpPr>
        <p:spPr>
          <a:xfrm>
            <a:off x="576035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1" name="Freeform: Shape 3100">
            <a:extLst>
              <a:ext uri="{FF2B5EF4-FFF2-40B4-BE49-F238E27FC236}">
                <a16:creationId xmlns:a16="http://schemas.microsoft.com/office/drawing/2014/main" id="{C7967DCC-7225-9E54-F523-B12B3DE60C67}"/>
              </a:ext>
            </a:extLst>
          </p:cNvPr>
          <p:cNvSpPr/>
          <p:nvPr/>
        </p:nvSpPr>
        <p:spPr>
          <a:xfrm>
            <a:off x="577181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2" name="Freeform: Shape 3101">
            <a:extLst>
              <a:ext uri="{FF2B5EF4-FFF2-40B4-BE49-F238E27FC236}">
                <a16:creationId xmlns:a16="http://schemas.microsoft.com/office/drawing/2014/main" id="{85950365-80F0-0DD5-446F-DBC18E5B1E96}"/>
              </a:ext>
            </a:extLst>
          </p:cNvPr>
          <p:cNvSpPr/>
          <p:nvPr/>
        </p:nvSpPr>
        <p:spPr>
          <a:xfrm>
            <a:off x="579472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3" name="Freeform: Shape 3102">
            <a:extLst>
              <a:ext uri="{FF2B5EF4-FFF2-40B4-BE49-F238E27FC236}">
                <a16:creationId xmlns:a16="http://schemas.microsoft.com/office/drawing/2014/main" id="{74C8FC10-37BE-241B-0D42-27AA2FEC23B0}"/>
              </a:ext>
            </a:extLst>
          </p:cNvPr>
          <p:cNvSpPr/>
          <p:nvPr/>
        </p:nvSpPr>
        <p:spPr>
          <a:xfrm>
            <a:off x="581763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4" name="Freeform: Shape 3103">
            <a:extLst>
              <a:ext uri="{FF2B5EF4-FFF2-40B4-BE49-F238E27FC236}">
                <a16:creationId xmlns:a16="http://schemas.microsoft.com/office/drawing/2014/main" id="{131B1FC5-A399-1A23-8747-94392D04B026}"/>
              </a:ext>
            </a:extLst>
          </p:cNvPr>
          <p:cNvSpPr/>
          <p:nvPr/>
        </p:nvSpPr>
        <p:spPr>
          <a:xfrm>
            <a:off x="581763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5" name="Freeform: Shape 3104">
            <a:extLst>
              <a:ext uri="{FF2B5EF4-FFF2-40B4-BE49-F238E27FC236}">
                <a16:creationId xmlns:a16="http://schemas.microsoft.com/office/drawing/2014/main" id="{4FE43482-921C-D21A-28BA-031A1C1D2FA2}"/>
              </a:ext>
            </a:extLst>
          </p:cNvPr>
          <p:cNvSpPr/>
          <p:nvPr/>
        </p:nvSpPr>
        <p:spPr>
          <a:xfrm>
            <a:off x="582908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6" name="Freeform: Shape 3105">
            <a:extLst>
              <a:ext uri="{FF2B5EF4-FFF2-40B4-BE49-F238E27FC236}">
                <a16:creationId xmlns:a16="http://schemas.microsoft.com/office/drawing/2014/main" id="{A1128C20-BE9D-DBE3-00AA-2451C2DA26F2}"/>
              </a:ext>
            </a:extLst>
          </p:cNvPr>
          <p:cNvSpPr/>
          <p:nvPr/>
        </p:nvSpPr>
        <p:spPr>
          <a:xfrm>
            <a:off x="5846271"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7" name="Freeform: Shape 3106">
            <a:extLst>
              <a:ext uri="{FF2B5EF4-FFF2-40B4-BE49-F238E27FC236}">
                <a16:creationId xmlns:a16="http://schemas.microsoft.com/office/drawing/2014/main" id="{550E42EC-C202-0FAB-E5E7-860CD1752552}"/>
              </a:ext>
            </a:extLst>
          </p:cNvPr>
          <p:cNvSpPr/>
          <p:nvPr/>
        </p:nvSpPr>
        <p:spPr>
          <a:xfrm>
            <a:off x="585772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8" name="Freeform: Shape 3107">
            <a:extLst>
              <a:ext uri="{FF2B5EF4-FFF2-40B4-BE49-F238E27FC236}">
                <a16:creationId xmlns:a16="http://schemas.microsoft.com/office/drawing/2014/main" id="{79DE636B-0016-FA03-2C5E-D264CC0A5C3F}"/>
              </a:ext>
            </a:extLst>
          </p:cNvPr>
          <p:cNvSpPr/>
          <p:nvPr/>
        </p:nvSpPr>
        <p:spPr>
          <a:xfrm>
            <a:off x="587491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09" name="Freeform: Shape 3108">
            <a:extLst>
              <a:ext uri="{FF2B5EF4-FFF2-40B4-BE49-F238E27FC236}">
                <a16:creationId xmlns:a16="http://schemas.microsoft.com/office/drawing/2014/main" id="{72730926-B7E6-A9C3-183C-6F2C98B3245B}"/>
              </a:ext>
            </a:extLst>
          </p:cNvPr>
          <p:cNvSpPr/>
          <p:nvPr/>
        </p:nvSpPr>
        <p:spPr>
          <a:xfrm>
            <a:off x="588636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0" name="Freeform: Shape 3109">
            <a:extLst>
              <a:ext uri="{FF2B5EF4-FFF2-40B4-BE49-F238E27FC236}">
                <a16:creationId xmlns:a16="http://schemas.microsoft.com/office/drawing/2014/main" id="{48A8985A-CD92-3D30-043A-0F9316C3BF3B}"/>
              </a:ext>
            </a:extLst>
          </p:cNvPr>
          <p:cNvSpPr/>
          <p:nvPr/>
        </p:nvSpPr>
        <p:spPr>
          <a:xfrm>
            <a:off x="593218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1" name="Freeform: Shape 3110">
            <a:extLst>
              <a:ext uri="{FF2B5EF4-FFF2-40B4-BE49-F238E27FC236}">
                <a16:creationId xmlns:a16="http://schemas.microsoft.com/office/drawing/2014/main" id="{4F8BA6E4-A330-93C3-8CAB-1F1DE3D34E8A}"/>
              </a:ext>
            </a:extLst>
          </p:cNvPr>
          <p:cNvSpPr/>
          <p:nvPr/>
        </p:nvSpPr>
        <p:spPr>
          <a:xfrm>
            <a:off x="593791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2" name="Freeform: Shape 3111">
            <a:extLst>
              <a:ext uri="{FF2B5EF4-FFF2-40B4-BE49-F238E27FC236}">
                <a16:creationId xmlns:a16="http://schemas.microsoft.com/office/drawing/2014/main" id="{D1326A9A-225C-56CB-622F-3F6C984C12F7}"/>
              </a:ext>
            </a:extLst>
          </p:cNvPr>
          <p:cNvSpPr/>
          <p:nvPr/>
        </p:nvSpPr>
        <p:spPr>
          <a:xfrm>
            <a:off x="594948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3" name="Freeform: Shape 3112">
            <a:extLst>
              <a:ext uri="{FF2B5EF4-FFF2-40B4-BE49-F238E27FC236}">
                <a16:creationId xmlns:a16="http://schemas.microsoft.com/office/drawing/2014/main" id="{03EC3E17-7E2C-22C2-2FBB-8725D1AE3EFB}"/>
              </a:ext>
            </a:extLst>
          </p:cNvPr>
          <p:cNvSpPr/>
          <p:nvPr/>
        </p:nvSpPr>
        <p:spPr>
          <a:xfrm>
            <a:off x="596082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4" name="Freeform: Shape 3113">
            <a:extLst>
              <a:ext uri="{FF2B5EF4-FFF2-40B4-BE49-F238E27FC236}">
                <a16:creationId xmlns:a16="http://schemas.microsoft.com/office/drawing/2014/main" id="{330C241D-B61A-BD41-0AFC-5F89268232BB}"/>
              </a:ext>
            </a:extLst>
          </p:cNvPr>
          <p:cNvSpPr/>
          <p:nvPr/>
        </p:nvSpPr>
        <p:spPr>
          <a:xfrm>
            <a:off x="608695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5" name="Freeform: Shape 3114">
            <a:extLst>
              <a:ext uri="{FF2B5EF4-FFF2-40B4-BE49-F238E27FC236}">
                <a16:creationId xmlns:a16="http://schemas.microsoft.com/office/drawing/2014/main" id="{7706B9AB-24EE-0019-2541-10B14F91B3FD}"/>
              </a:ext>
            </a:extLst>
          </p:cNvPr>
          <p:cNvSpPr/>
          <p:nvPr/>
        </p:nvSpPr>
        <p:spPr>
          <a:xfrm>
            <a:off x="613849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6" name="Freeform: Shape 3115">
            <a:extLst>
              <a:ext uri="{FF2B5EF4-FFF2-40B4-BE49-F238E27FC236}">
                <a16:creationId xmlns:a16="http://schemas.microsoft.com/office/drawing/2014/main" id="{3496C42B-65C5-B9F8-75CE-53B572AE5988}"/>
              </a:ext>
            </a:extLst>
          </p:cNvPr>
          <p:cNvSpPr/>
          <p:nvPr/>
        </p:nvSpPr>
        <p:spPr>
          <a:xfrm>
            <a:off x="615556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7" name="Freeform: Shape 3116">
            <a:extLst>
              <a:ext uri="{FF2B5EF4-FFF2-40B4-BE49-F238E27FC236}">
                <a16:creationId xmlns:a16="http://schemas.microsoft.com/office/drawing/2014/main" id="{72D6DFE3-ACEE-D69A-6C82-418339CA07B8}"/>
              </a:ext>
            </a:extLst>
          </p:cNvPr>
          <p:cNvSpPr/>
          <p:nvPr/>
        </p:nvSpPr>
        <p:spPr>
          <a:xfrm>
            <a:off x="6184319"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8" name="Freeform: Shape 3117">
            <a:extLst>
              <a:ext uri="{FF2B5EF4-FFF2-40B4-BE49-F238E27FC236}">
                <a16:creationId xmlns:a16="http://schemas.microsoft.com/office/drawing/2014/main" id="{156C6B33-6FF3-0F1E-374A-76DB5F3226B9}"/>
              </a:ext>
            </a:extLst>
          </p:cNvPr>
          <p:cNvSpPr/>
          <p:nvPr/>
        </p:nvSpPr>
        <p:spPr>
          <a:xfrm>
            <a:off x="620711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19" name="Freeform: Shape 3118">
            <a:extLst>
              <a:ext uri="{FF2B5EF4-FFF2-40B4-BE49-F238E27FC236}">
                <a16:creationId xmlns:a16="http://schemas.microsoft.com/office/drawing/2014/main" id="{D7DF0A65-F434-DC1F-1FF3-ECA90F310CDF}"/>
              </a:ext>
            </a:extLst>
          </p:cNvPr>
          <p:cNvSpPr/>
          <p:nvPr/>
        </p:nvSpPr>
        <p:spPr>
          <a:xfrm>
            <a:off x="6212958"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0" name="Freeform: Shape 3119">
            <a:extLst>
              <a:ext uri="{FF2B5EF4-FFF2-40B4-BE49-F238E27FC236}">
                <a16:creationId xmlns:a16="http://schemas.microsoft.com/office/drawing/2014/main" id="{B4CA85D7-5F83-1851-E5C2-3602A393C38A}"/>
              </a:ext>
            </a:extLst>
          </p:cNvPr>
          <p:cNvSpPr/>
          <p:nvPr/>
        </p:nvSpPr>
        <p:spPr>
          <a:xfrm>
            <a:off x="622429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1" name="Freeform: Shape 3120">
            <a:extLst>
              <a:ext uri="{FF2B5EF4-FFF2-40B4-BE49-F238E27FC236}">
                <a16:creationId xmlns:a16="http://schemas.microsoft.com/office/drawing/2014/main" id="{0524CCA2-9168-05E1-E310-C60618D1E9A2}"/>
              </a:ext>
            </a:extLst>
          </p:cNvPr>
          <p:cNvSpPr/>
          <p:nvPr/>
        </p:nvSpPr>
        <p:spPr>
          <a:xfrm>
            <a:off x="6230020"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2" name="Freeform: Shape 3121">
            <a:extLst>
              <a:ext uri="{FF2B5EF4-FFF2-40B4-BE49-F238E27FC236}">
                <a16:creationId xmlns:a16="http://schemas.microsoft.com/office/drawing/2014/main" id="{A4A00DD8-A2BB-AF3C-B6B9-672608BE70B8}"/>
              </a:ext>
            </a:extLst>
          </p:cNvPr>
          <p:cNvSpPr/>
          <p:nvPr/>
        </p:nvSpPr>
        <p:spPr>
          <a:xfrm>
            <a:off x="6247323"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3" name="Freeform: Shape 3122">
            <a:extLst>
              <a:ext uri="{FF2B5EF4-FFF2-40B4-BE49-F238E27FC236}">
                <a16:creationId xmlns:a16="http://schemas.microsoft.com/office/drawing/2014/main" id="{FA2C3003-D33E-F865-F942-4EE310B3C229}"/>
              </a:ext>
            </a:extLst>
          </p:cNvPr>
          <p:cNvSpPr/>
          <p:nvPr/>
        </p:nvSpPr>
        <p:spPr>
          <a:xfrm>
            <a:off x="6287416"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4" name="Freeform: Shape 3123">
            <a:extLst>
              <a:ext uri="{FF2B5EF4-FFF2-40B4-BE49-F238E27FC236}">
                <a16:creationId xmlns:a16="http://schemas.microsoft.com/office/drawing/2014/main" id="{15D8450B-FE55-6CD6-FD65-6917CE022C6E}"/>
              </a:ext>
            </a:extLst>
          </p:cNvPr>
          <p:cNvSpPr/>
          <p:nvPr/>
        </p:nvSpPr>
        <p:spPr>
          <a:xfrm>
            <a:off x="629875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5" name="Freeform: Shape 3124">
            <a:extLst>
              <a:ext uri="{FF2B5EF4-FFF2-40B4-BE49-F238E27FC236}">
                <a16:creationId xmlns:a16="http://schemas.microsoft.com/office/drawing/2014/main" id="{4C7B9BCB-AF2E-CCD0-72AC-1C6BF7127971}"/>
              </a:ext>
            </a:extLst>
          </p:cNvPr>
          <p:cNvSpPr/>
          <p:nvPr/>
        </p:nvSpPr>
        <p:spPr>
          <a:xfrm>
            <a:off x="632178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6" name="Freeform: Shape 3125">
            <a:extLst>
              <a:ext uri="{FF2B5EF4-FFF2-40B4-BE49-F238E27FC236}">
                <a16:creationId xmlns:a16="http://schemas.microsoft.com/office/drawing/2014/main" id="{B6AE01AB-4E1A-CC31-B30B-BAA6F8A35B19}"/>
              </a:ext>
            </a:extLst>
          </p:cNvPr>
          <p:cNvSpPr/>
          <p:nvPr/>
        </p:nvSpPr>
        <p:spPr>
          <a:xfrm>
            <a:off x="641903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7" name="Freeform: Shape 3126">
            <a:extLst>
              <a:ext uri="{FF2B5EF4-FFF2-40B4-BE49-F238E27FC236}">
                <a16:creationId xmlns:a16="http://schemas.microsoft.com/office/drawing/2014/main" id="{0D34643D-2331-8A8E-083B-57FC481E35F0}"/>
              </a:ext>
            </a:extLst>
          </p:cNvPr>
          <p:cNvSpPr/>
          <p:nvPr/>
        </p:nvSpPr>
        <p:spPr>
          <a:xfrm>
            <a:off x="6499337"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8" name="Freeform: Shape 3127">
            <a:extLst>
              <a:ext uri="{FF2B5EF4-FFF2-40B4-BE49-F238E27FC236}">
                <a16:creationId xmlns:a16="http://schemas.microsoft.com/office/drawing/2014/main" id="{DE290912-8612-F6AF-3214-B1298279F5C1}"/>
              </a:ext>
            </a:extLst>
          </p:cNvPr>
          <p:cNvSpPr/>
          <p:nvPr/>
        </p:nvSpPr>
        <p:spPr>
          <a:xfrm>
            <a:off x="6527975"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29" name="Freeform: Shape 3128">
            <a:extLst>
              <a:ext uri="{FF2B5EF4-FFF2-40B4-BE49-F238E27FC236}">
                <a16:creationId xmlns:a16="http://schemas.microsoft.com/office/drawing/2014/main" id="{2E737434-74B9-8BF9-47FA-425264734FB0}"/>
              </a:ext>
            </a:extLst>
          </p:cNvPr>
          <p:cNvSpPr/>
          <p:nvPr/>
        </p:nvSpPr>
        <p:spPr>
          <a:xfrm>
            <a:off x="6533702"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30" name="Freeform: Shape 3129">
            <a:extLst>
              <a:ext uri="{FF2B5EF4-FFF2-40B4-BE49-F238E27FC236}">
                <a16:creationId xmlns:a16="http://schemas.microsoft.com/office/drawing/2014/main" id="{1544ED90-075E-C9F2-DC49-E1AE0D62AADE}"/>
              </a:ext>
            </a:extLst>
          </p:cNvPr>
          <p:cNvSpPr/>
          <p:nvPr/>
        </p:nvSpPr>
        <p:spPr>
          <a:xfrm>
            <a:off x="6865784" y="1683209"/>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31" name="TextBox 3130">
            <a:extLst>
              <a:ext uri="{FF2B5EF4-FFF2-40B4-BE49-F238E27FC236}">
                <a16:creationId xmlns:a16="http://schemas.microsoft.com/office/drawing/2014/main" id="{57DA6E32-66C1-85E1-1941-B80846D8BC03}"/>
              </a:ext>
            </a:extLst>
          </p:cNvPr>
          <p:cNvSpPr txBox="1"/>
          <p:nvPr/>
        </p:nvSpPr>
        <p:spPr>
          <a:xfrm rot="16200000">
            <a:off x="-398262" y="1745301"/>
            <a:ext cx="2135666" cy="276999"/>
          </a:xfrm>
          <a:prstGeom prst="rect">
            <a:avLst/>
          </a:prstGeom>
          <a:noFill/>
        </p:spPr>
        <p:txBody>
          <a:bodyPr wrap="square" rtlCol="0">
            <a:spAutoFit/>
          </a:bodyPr>
          <a:lstStyle/>
          <a:p>
            <a:pPr algn="ctr">
              <a:defRPr/>
            </a:pPr>
            <a:r>
              <a:rPr lang="en-US" sz="1200" b="1" kern="0">
                <a:solidFill>
                  <a:prstClr val="black"/>
                </a:solidFill>
                <a:latin typeface="Arial" panose="020B0604020202020204" pitchFamily="34" charset="0"/>
                <a:cs typeface="Arial" panose="020B0604020202020204" pitchFamily="34" charset="0"/>
              </a:rPr>
              <a:t>Probability of EFS</a:t>
            </a:r>
          </a:p>
        </p:txBody>
      </p:sp>
      <p:cxnSp>
        <p:nvCxnSpPr>
          <p:cNvPr id="3132" name="Straight Connector 3131">
            <a:extLst>
              <a:ext uri="{FF2B5EF4-FFF2-40B4-BE49-F238E27FC236}">
                <a16:creationId xmlns:a16="http://schemas.microsoft.com/office/drawing/2014/main" id="{3F5CE3CA-7E70-1D01-611D-0766CC4EDAFC}"/>
              </a:ext>
            </a:extLst>
          </p:cNvPr>
          <p:cNvCxnSpPr>
            <a:cxnSpLocks/>
          </p:cNvCxnSpPr>
          <p:nvPr/>
        </p:nvCxnSpPr>
        <p:spPr>
          <a:xfrm>
            <a:off x="1187124" y="2737543"/>
            <a:ext cx="0" cy="257251"/>
          </a:xfrm>
          <a:prstGeom prst="line">
            <a:avLst/>
          </a:prstGeom>
          <a:noFill/>
          <a:ln w="19050" cap="flat" cmpd="sng" algn="ctr">
            <a:solidFill>
              <a:sysClr val="windowText" lastClr="000000"/>
            </a:solidFill>
            <a:prstDash val="solid"/>
            <a:headEnd type="none" w="med" len="med"/>
            <a:tailEnd type="none" w="med" len="med"/>
          </a:ln>
          <a:effectLst/>
        </p:spPr>
      </p:cxnSp>
      <p:cxnSp>
        <p:nvCxnSpPr>
          <p:cNvPr id="3133" name="Straight Connector 3132">
            <a:extLst>
              <a:ext uri="{FF2B5EF4-FFF2-40B4-BE49-F238E27FC236}">
                <a16:creationId xmlns:a16="http://schemas.microsoft.com/office/drawing/2014/main" id="{9604D60D-50FB-ABEE-1BD6-0C1F4BF9A7DA}"/>
              </a:ext>
            </a:extLst>
          </p:cNvPr>
          <p:cNvCxnSpPr>
            <a:cxnSpLocks/>
          </p:cNvCxnSpPr>
          <p:nvPr/>
        </p:nvCxnSpPr>
        <p:spPr>
          <a:xfrm flipV="1">
            <a:off x="1139452" y="2960518"/>
            <a:ext cx="100790" cy="681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Straight Connector 3133">
            <a:extLst>
              <a:ext uri="{FF2B5EF4-FFF2-40B4-BE49-F238E27FC236}">
                <a16:creationId xmlns:a16="http://schemas.microsoft.com/office/drawing/2014/main" id="{34365E56-8B6D-6D5C-60BC-D538D94F5F75}"/>
              </a:ext>
            </a:extLst>
          </p:cNvPr>
          <p:cNvCxnSpPr>
            <a:cxnSpLocks/>
          </p:cNvCxnSpPr>
          <p:nvPr/>
        </p:nvCxnSpPr>
        <p:spPr>
          <a:xfrm flipV="1">
            <a:off x="1139452" y="3006025"/>
            <a:ext cx="100790" cy="681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35" name="TextBox 3134">
            <a:extLst>
              <a:ext uri="{FF2B5EF4-FFF2-40B4-BE49-F238E27FC236}">
                <a16:creationId xmlns:a16="http://schemas.microsoft.com/office/drawing/2014/main" id="{C5B66884-3AB9-5335-C906-244C3414FEC6}"/>
              </a:ext>
            </a:extLst>
          </p:cNvPr>
          <p:cNvSpPr txBox="1"/>
          <p:nvPr/>
        </p:nvSpPr>
        <p:spPr>
          <a:xfrm>
            <a:off x="853253" y="1742397"/>
            <a:ext cx="397866" cy="276999"/>
          </a:xfrm>
          <a:prstGeom prst="rect">
            <a:avLst/>
          </a:prstGeom>
          <a:noFill/>
        </p:spPr>
        <p:txBody>
          <a:bodyPr wrap="none" rtlCol="0">
            <a:spAutoFit/>
          </a:bodyPr>
          <a:lstStyle/>
          <a:p>
            <a:pPr>
              <a:defRPr/>
            </a:pPr>
            <a:r>
              <a:rPr lang="en-US" sz="1200" kern="0">
                <a:solidFill>
                  <a:prstClr val="black"/>
                </a:solidFill>
                <a:latin typeface="Arial" panose="020B0604020202020204" pitchFamily="34" charset="0"/>
                <a:cs typeface="Arial" panose="020B0604020202020204" pitchFamily="34" charset="0"/>
              </a:rPr>
              <a:t>0.9</a:t>
            </a:r>
          </a:p>
        </p:txBody>
      </p:sp>
      <p:sp>
        <p:nvSpPr>
          <p:cNvPr id="3136" name="TextBox 3135">
            <a:extLst>
              <a:ext uri="{FF2B5EF4-FFF2-40B4-BE49-F238E27FC236}">
                <a16:creationId xmlns:a16="http://schemas.microsoft.com/office/drawing/2014/main" id="{A7CDE8F1-A5D4-9171-D8F9-55F2A6B25CFF}"/>
              </a:ext>
            </a:extLst>
          </p:cNvPr>
          <p:cNvSpPr txBox="1"/>
          <p:nvPr/>
        </p:nvSpPr>
        <p:spPr>
          <a:xfrm>
            <a:off x="853253" y="2764692"/>
            <a:ext cx="397866" cy="276999"/>
          </a:xfrm>
          <a:prstGeom prst="rect">
            <a:avLst/>
          </a:prstGeom>
          <a:noFill/>
        </p:spPr>
        <p:txBody>
          <a:bodyPr wrap="none" rtlCol="0">
            <a:spAutoFit/>
          </a:bodyPr>
          <a:lstStyle/>
          <a:p>
            <a:pPr>
              <a:defRPr/>
            </a:pPr>
            <a:r>
              <a:rPr lang="en-US" sz="1200" kern="0">
                <a:solidFill>
                  <a:prstClr val="black"/>
                </a:solidFill>
                <a:latin typeface="Arial" panose="020B0604020202020204" pitchFamily="34" charset="0"/>
                <a:cs typeface="Arial" panose="020B0604020202020204" pitchFamily="34" charset="0"/>
              </a:rPr>
              <a:t>0.8</a:t>
            </a:r>
          </a:p>
        </p:txBody>
      </p:sp>
      <p:cxnSp>
        <p:nvCxnSpPr>
          <p:cNvPr id="3137" name="Straight Connector 3136">
            <a:extLst>
              <a:ext uri="{FF2B5EF4-FFF2-40B4-BE49-F238E27FC236}">
                <a16:creationId xmlns:a16="http://schemas.microsoft.com/office/drawing/2014/main" id="{87C683EC-EEF3-E909-1370-B1AE83108B28}"/>
              </a:ext>
            </a:extLst>
          </p:cNvPr>
          <p:cNvCxnSpPr>
            <a:cxnSpLocks/>
          </p:cNvCxnSpPr>
          <p:nvPr/>
        </p:nvCxnSpPr>
        <p:spPr>
          <a:xfrm>
            <a:off x="1187124" y="3043426"/>
            <a:ext cx="0" cy="105673"/>
          </a:xfrm>
          <a:prstGeom prst="line">
            <a:avLst/>
          </a:prstGeom>
          <a:noFill/>
          <a:ln w="19050" cap="flat" cmpd="sng" algn="ctr">
            <a:solidFill>
              <a:sysClr val="windowText" lastClr="000000"/>
            </a:solidFill>
            <a:prstDash val="solid"/>
            <a:headEnd type="none" w="med" len="med"/>
            <a:tailEnd type="none" w="med" len="med"/>
          </a:ln>
          <a:effectLst/>
        </p:spPr>
      </p:cxnSp>
      <p:sp>
        <p:nvSpPr>
          <p:cNvPr id="3138" name="TextBox 3137">
            <a:extLst>
              <a:ext uri="{FF2B5EF4-FFF2-40B4-BE49-F238E27FC236}">
                <a16:creationId xmlns:a16="http://schemas.microsoft.com/office/drawing/2014/main" id="{76A0C951-9354-E277-F4F9-80B73550DBC8}"/>
              </a:ext>
            </a:extLst>
          </p:cNvPr>
          <p:cNvSpPr txBox="1">
            <a:spLocks/>
          </p:cNvSpPr>
          <p:nvPr/>
        </p:nvSpPr>
        <p:spPr>
          <a:xfrm>
            <a:off x="2139224" y="3408220"/>
            <a:ext cx="4158602" cy="276999"/>
          </a:xfrm>
          <a:prstGeom prst="rect">
            <a:avLst/>
          </a:prstGeom>
          <a:noFill/>
        </p:spPr>
        <p:txBody>
          <a:bodyPr wrap="square" rtlCol="0">
            <a:spAutoFit/>
          </a:bodyPr>
          <a:lstStyle/>
          <a:p>
            <a:pPr algn="ctr" defTabSz="456904">
              <a:defRPr/>
            </a:pPr>
            <a:r>
              <a:rPr lang="en-US" sz="1200" b="1" kern="0" dirty="0">
                <a:ln/>
                <a:solidFill>
                  <a:prstClr val="black"/>
                </a:solidFill>
                <a:latin typeface="Arial" panose="020B0604020202020204" pitchFamily="34" charset="0"/>
                <a:cs typeface="Arial" panose="020B0604020202020204" pitchFamily="34" charset="0"/>
                <a:sym typeface="Arial"/>
                <a:rtl val="0"/>
              </a:rPr>
              <a:t>Time from randomization (months)</a:t>
            </a:r>
          </a:p>
        </p:txBody>
      </p:sp>
      <p:sp>
        <p:nvSpPr>
          <p:cNvPr id="3139" name="Freeform: Shape 3138">
            <a:extLst>
              <a:ext uri="{FF2B5EF4-FFF2-40B4-BE49-F238E27FC236}">
                <a16:creationId xmlns:a16="http://schemas.microsoft.com/office/drawing/2014/main" id="{AA57521A-BB35-5996-3C16-B3F4B7A3957E}"/>
              </a:ext>
            </a:extLst>
          </p:cNvPr>
          <p:cNvSpPr>
            <a:spLocks/>
          </p:cNvSpPr>
          <p:nvPr/>
        </p:nvSpPr>
        <p:spPr>
          <a:xfrm>
            <a:off x="1185481" y="811815"/>
            <a:ext cx="5714" cy="76599"/>
          </a:xfrm>
          <a:custGeom>
            <a:avLst/>
            <a:gdLst>
              <a:gd name="connsiteX0" fmla="*/ 0 w 25277"/>
              <a:gd name="connsiteY0" fmla="*/ 0 h 606566"/>
              <a:gd name="connsiteX1" fmla="*/ 25278 w 25277"/>
              <a:gd name="connsiteY1" fmla="*/ 0 h 606566"/>
              <a:gd name="connsiteX2" fmla="*/ 25278 w 25277"/>
              <a:gd name="connsiteY2" fmla="*/ 606566 h 606566"/>
              <a:gd name="connsiteX3" fmla="*/ 0 w 25277"/>
              <a:gd name="connsiteY3" fmla="*/ 606566 h 606566"/>
            </a:gdLst>
            <a:ahLst/>
            <a:cxnLst>
              <a:cxn ang="0">
                <a:pos x="connsiteX0" y="connsiteY0"/>
              </a:cxn>
              <a:cxn ang="0">
                <a:pos x="connsiteX1" y="connsiteY1"/>
              </a:cxn>
              <a:cxn ang="0">
                <a:pos x="connsiteX2" y="connsiteY2"/>
              </a:cxn>
              <a:cxn ang="0">
                <a:pos x="connsiteX3" y="connsiteY3"/>
              </a:cxn>
            </a:cxnLst>
            <a:rect l="l" t="t" r="r" b="b"/>
            <a:pathLst>
              <a:path w="25277" h="606566">
                <a:moveTo>
                  <a:pt x="0" y="0"/>
                </a:moveTo>
                <a:lnTo>
                  <a:pt x="25278" y="0"/>
                </a:lnTo>
                <a:lnTo>
                  <a:pt x="25278" y="606566"/>
                </a:lnTo>
                <a:lnTo>
                  <a:pt x="0" y="606566"/>
                </a:lnTo>
                <a:close/>
              </a:path>
            </a:pathLst>
          </a:custGeom>
          <a:solidFill>
            <a:schemeClr val="accent6"/>
          </a:solidFill>
          <a:ln w="0" cap="flat">
            <a:noFill/>
            <a:prstDash val="solid"/>
            <a:miter/>
          </a:ln>
        </p:spPr>
        <p:txBody>
          <a:bodyPr rtlCol="0" anchor="ctr"/>
          <a:lstStyle/>
          <a:p>
            <a:pPr>
              <a:defRPr/>
            </a:pPr>
            <a:endParaRPr lang="en-US" sz="900" kern="0">
              <a:solidFill>
                <a:prstClr val="black"/>
              </a:solidFill>
              <a:latin typeface="Arial" panose="020B0604020202020204"/>
            </a:endParaRPr>
          </a:p>
        </p:txBody>
      </p:sp>
      <p:sp>
        <p:nvSpPr>
          <p:cNvPr id="3140" name="Rectangle 3139">
            <a:extLst>
              <a:ext uri="{FF2B5EF4-FFF2-40B4-BE49-F238E27FC236}">
                <a16:creationId xmlns:a16="http://schemas.microsoft.com/office/drawing/2014/main" id="{08536CAC-7269-8633-4460-3C6AC37401E1}"/>
              </a:ext>
            </a:extLst>
          </p:cNvPr>
          <p:cNvSpPr/>
          <p:nvPr/>
        </p:nvSpPr>
        <p:spPr>
          <a:xfrm>
            <a:off x="4846321" y="800863"/>
            <a:ext cx="1351812"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1000" b="1">
                <a:solidFill>
                  <a:srgbClr val="125AA2"/>
                </a:solidFill>
                <a:latin typeface="Arial" panose="020B0604020202020204" pitchFamily="34" charset="0"/>
                <a:cs typeface="Arial" panose="020B0604020202020204" pitchFamily="34" charset="0"/>
              </a:rPr>
              <a:t>96.9%</a:t>
            </a:r>
            <a:br>
              <a:rPr lang="en-US" sz="1000" b="1">
                <a:solidFill>
                  <a:srgbClr val="125AA2"/>
                </a:solidFill>
                <a:latin typeface="Arial" panose="020B0604020202020204" pitchFamily="34" charset="0"/>
                <a:cs typeface="Arial" panose="020B0604020202020204" pitchFamily="34" charset="0"/>
              </a:rPr>
            </a:br>
            <a:r>
              <a:rPr lang="en-US" sz="1000">
                <a:solidFill>
                  <a:srgbClr val="125AA2"/>
                </a:solidFill>
                <a:latin typeface="Arial" panose="020B0604020202020204" pitchFamily="34" charset="0"/>
                <a:cs typeface="Arial" panose="020B0604020202020204" pitchFamily="34" charset="0"/>
              </a:rPr>
              <a:t>(95% CI 93.5, 98.6)</a:t>
            </a:r>
          </a:p>
        </p:txBody>
      </p:sp>
      <p:sp>
        <p:nvSpPr>
          <p:cNvPr id="3141" name="Rectangle 3140">
            <a:extLst>
              <a:ext uri="{FF2B5EF4-FFF2-40B4-BE49-F238E27FC236}">
                <a16:creationId xmlns:a16="http://schemas.microsoft.com/office/drawing/2014/main" id="{B9E00301-210F-0BD1-9CDA-7C44F2170860}"/>
              </a:ext>
            </a:extLst>
          </p:cNvPr>
          <p:cNvSpPr/>
          <p:nvPr/>
        </p:nvSpPr>
        <p:spPr>
          <a:xfrm>
            <a:off x="4846321" y="1823733"/>
            <a:ext cx="1351812" cy="250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1000" b="1">
                <a:solidFill>
                  <a:srgbClr val="78777C"/>
                </a:solidFill>
                <a:latin typeface="Arial" panose="020B0604020202020204" pitchFamily="34" charset="0"/>
                <a:cs typeface="Arial" panose="020B0604020202020204" pitchFamily="34" charset="0"/>
              </a:rPr>
              <a:t>93.1%</a:t>
            </a:r>
            <a:r>
              <a:rPr lang="en-US" sz="1000">
                <a:solidFill>
                  <a:srgbClr val="78777C"/>
                </a:solidFill>
                <a:latin typeface="Arial" panose="020B0604020202020204" pitchFamily="34" charset="0"/>
                <a:cs typeface="Arial" panose="020B0604020202020204" pitchFamily="34" charset="0"/>
              </a:rPr>
              <a:t> </a:t>
            </a:r>
            <a:br>
              <a:rPr lang="en-US" sz="1000">
                <a:solidFill>
                  <a:srgbClr val="78777C"/>
                </a:solidFill>
                <a:latin typeface="Arial" panose="020B0604020202020204" pitchFamily="34" charset="0"/>
                <a:cs typeface="Arial" panose="020B0604020202020204" pitchFamily="34" charset="0"/>
              </a:rPr>
            </a:br>
            <a:r>
              <a:rPr lang="en-US" sz="1000">
                <a:solidFill>
                  <a:srgbClr val="78777C"/>
                </a:solidFill>
                <a:latin typeface="Arial" panose="020B0604020202020204" pitchFamily="34" charset="0"/>
                <a:cs typeface="Arial" panose="020B0604020202020204" pitchFamily="34" charset="0"/>
              </a:rPr>
              <a:t>(95% CI 88.7, 95.8)</a:t>
            </a:r>
            <a:endParaRPr lang="en-US" sz="1000" b="1">
              <a:solidFill>
                <a:srgbClr val="78777C"/>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68C564A-BC19-1747-E7D6-881C16F423DA}"/>
              </a:ext>
            </a:extLst>
          </p:cNvPr>
          <p:cNvSpPr txBox="1"/>
          <p:nvPr/>
        </p:nvSpPr>
        <p:spPr>
          <a:xfrm>
            <a:off x="962894" y="3034821"/>
            <a:ext cx="269626" cy="276999"/>
          </a:xfrm>
          <a:prstGeom prst="rect">
            <a:avLst/>
          </a:prstGeom>
          <a:noFill/>
        </p:spPr>
        <p:txBody>
          <a:bodyPr wrap="none" rtlCol="0">
            <a:spAutoFit/>
          </a:bodyPr>
          <a:lstStyle/>
          <a:p>
            <a:pPr>
              <a:defRPr/>
            </a:pPr>
            <a:r>
              <a:rPr lang="en-US" sz="1200" kern="0">
                <a:solidFill>
                  <a:prstClr val="black"/>
                </a:solidFill>
                <a:latin typeface="Arial" panose="020B0604020202020204" pitchFamily="34" charset="0"/>
                <a:cs typeface="Arial" panose="020B0604020202020204" pitchFamily="34" charset="0"/>
              </a:rPr>
              <a:t>0</a:t>
            </a:r>
          </a:p>
        </p:txBody>
      </p:sp>
      <p:sp>
        <p:nvSpPr>
          <p:cNvPr id="3145" name="TextBox 3144">
            <a:extLst>
              <a:ext uri="{FF2B5EF4-FFF2-40B4-BE49-F238E27FC236}">
                <a16:creationId xmlns:a16="http://schemas.microsoft.com/office/drawing/2014/main" id="{B52E89E1-E7A4-FBA9-8E02-11DE31B16235}"/>
              </a:ext>
            </a:extLst>
          </p:cNvPr>
          <p:cNvSpPr txBox="1"/>
          <p:nvPr/>
        </p:nvSpPr>
        <p:spPr>
          <a:xfrm>
            <a:off x="7175862" y="207802"/>
            <a:ext cx="1274865" cy="830997"/>
          </a:xfrm>
          <a:prstGeom prst="rect">
            <a:avLst/>
          </a:prstGeom>
          <a:solidFill>
            <a:schemeClr val="bg1"/>
          </a:solidFill>
        </p:spPr>
        <p:txBody>
          <a:bodyPr wrap="square">
            <a:spAutoFit/>
          </a:bodyPr>
          <a:lstStyle/>
          <a:p>
            <a:pPr algn="ctr">
              <a:defRPr/>
            </a:pPr>
            <a:r>
              <a:rPr lang="en-US" sz="1400" b="1">
                <a:solidFill>
                  <a:prstClr val="black"/>
                </a:solidFill>
                <a:latin typeface="Arial" panose="020B0604020202020204" pitchFamily="34" charset="0"/>
                <a:ea typeface="Arial" panose="020B0604020202020204" pitchFamily="34" charset="0"/>
                <a:cs typeface="Arial" panose="020B0604020202020204" pitchFamily="34" charset="0"/>
              </a:rPr>
              <a:t>Hazard ratio </a:t>
            </a:r>
            <a:br>
              <a:rPr lang="en-US" sz="1400">
                <a:solidFill>
                  <a:prstClr val="black"/>
                </a:solidFill>
                <a:latin typeface="Arial" panose="020B0604020202020204" pitchFamily="34" charset="0"/>
                <a:ea typeface="Arial" panose="020B0604020202020204" pitchFamily="34" charset="0"/>
                <a:cs typeface="Arial" panose="020B0604020202020204" pitchFamily="34" charset="0"/>
              </a:rPr>
            </a:br>
            <a:r>
              <a:rPr lang="en-US" sz="1400" b="1">
                <a:solidFill>
                  <a:srgbClr val="125AA2"/>
                </a:solidFill>
                <a:latin typeface="Arial" panose="020B0604020202020204" pitchFamily="34" charset="0"/>
                <a:ea typeface="Arial" panose="020B0604020202020204" pitchFamily="34" charset="0"/>
                <a:cs typeface="Arial" panose="020B0604020202020204" pitchFamily="34" charset="0"/>
              </a:rPr>
              <a:t>0.56 </a:t>
            </a:r>
            <a:br>
              <a:rPr lang="en-US" sz="1400" b="1">
                <a:solidFill>
                  <a:srgbClr val="125AA2"/>
                </a:solidFill>
                <a:latin typeface="Arial" panose="020B0604020202020204" pitchFamily="34" charset="0"/>
                <a:ea typeface="Arial" panose="020B0604020202020204" pitchFamily="34" charset="0"/>
                <a:cs typeface="Arial" panose="020B0604020202020204" pitchFamily="34" charset="0"/>
              </a:rPr>
            </a:br>
            <a:r>
              <a:rPr lang="en-US" sz="1000">
                <a:solidFill>
                  <a:prstClr val="black"/>
                </a:solidFill>
                <a:latin typeface="Arial" panose="020B0604020202020204" pitchFamily="34" charset="0"/>
                <a:ea typeface="Arial" panose="020B0604020202020204" pitchFamily="34" charset="0"/>
                <a:cs typeface="Arial" panose="020B0604020202020204" pitchFamily="34" charset="0"/>
              </a:rPr>
              <a:t>(95% CI 0.26, 1.17)</a:t>
            </a:r>
            <a:endParaRPr lang="en-US" sz="14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2EFF744-A145-DFF6-B0CC-DF295F5B9906}"/>
              </a:ext>
            </a:extLst>
          </p:cNvPr>
          <p:cNvSpPr txBox="1"/>
          <p:nvPr/>
        </p:nvSpPr>
        <p:spPr>
          <a:xfrm>
            <a:off x="6933055" y="1622767"/>
            <a:ext cx="1385283" cy="246221"/>
          </a:xfrm>
          <a:prstGeom prst="rect">
            <a:avLst/>
          </a:prstGeom>
          <a:noFill/>
        </p:spPr>
        <p:txBody>
          <a:bodyPr wrap="square">
            <a:spAutoFit/>
          </a:bodyPr>
          <a:lstStyle/>
          <a:p>
            <a:r>
              <a:rPr lang="en-US" sz="1000" b="1">
                <a:solidFill>
                  <a:srgbClr val="78777C"/>
                </a:solidFill>
                <a:latin typeface="Arial" panose="020B0604020202020204" pitchFamily="34" charset="0"/>
                <a:ea typeface="Arial" panose="020B0604020202020204" pitchFamily="34" charset="0"/>
                <a:cs typeface="Arial" panose="020B0604020202020204" pitchFamily="34" charset="0"/>
              </a:rPr>
              <a:t>EFS events: 18/320</a:t>
            </a:r>
            <a:endParaRPr lang="en-US" sz="1000">
              <a:solidFill>
                <a:srgbClr val="78777C"/>
              </a:solidFill>
              <a:latin typeface="Arial" panose="020B0604020202020204" pitchFamily="34" charset="0"/>
              <a:ea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3F52FC9-61E9-7872-C524-75E8D01AE43D}"/>
              </a:ext>
            </a:extLst>
          </p:cNvPr>
          <p:cNvSpPr txBox="1"/>
          <p:nvPr/>
        </p:nvSpPr>
        <p:spPr>
          <a:xfrm>
            <a:off x="6784833" y="2177464"/>
            <a:ext cx="1275327" cy="400110"/>
          </a:xfrm>
          <a:prstGeom prst="rect">
            <a:avLst/>
          </a:prstGeom>
          <a:noFill/>
        </p:spPr>
        <p:txBody>
          <a:bodyPr wrap="square">
            <a:spAutoFit/>
          </a:bodyPr>
          <a:lstStyle/>
          <a:p>
            <a:r>
              <a:rPr lang="en-US" sz="1000" b="1">
                <a:solidFill>
                  <a:srgbClr val="125AA2"/>
                </a:solidFill>
                <a:latin typeface="Arial" panose="020B0604020202020204" pitchFamily="34" charset="0"/>
                <a:ea typeface="Arial" panose="020B0604020202020204" pitchFamily="34" charset="0"/>
                <a:cs typeface="Arial" panose="020B0604020202020204" pitchFamily="34" charset="0"/>
              </a:rPr>
              <a:t>EFS events: 11/321</a:t>
            </a:r>
            <a:endParaRPr lang="en-US" sz="1000">
              <a:solidFill>
                <a:srgbClr val="125AA2"/>
              </a:solidFill>
              <a:latin typeface="Arial" panose="020B0604020202020204" pitchFamily="34" charset="0"/>
              <a:ea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08888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931B7-1CA5-6F75-DF9F-5EF3752995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B65DAE-4FB5-D850-996C-571F4AB9D79E}"/>
              </a:ext>
            </a:extLst>
          </p:cNvPr>
          <p:cNvSpPr>
            <a:spLocks noGrp="1"/>
          </p:cNvSpPr>
          <p:nvPr>
            <p:ph type="body" sz="quarter" idx="10"/>
          </p:nvPr>
        </p:nvSpPr>
        <p:spPr>
          <a:xfrm>
            <a:off x="431800" y="116159"/>
            <a:ext cx="8270413" cy="502444"/>
          </a:xfrm>
        </p:spPr>
        <p:txBody>
          <a:bodyPr/>
          <a:lstStyle/>
          <a:p>
            <a:r>
              <a:rPr lang="en-US" sz="2400"/>
              <a:t>Post-neoadjuvant treatments</a:t>
            </a:r>
          </a:p>
        </p:txBody>
      </p:sp>
      <p:sp>
        <p:nvSpPr>
          <p:cNvPr id="596" name="Text Placeholder 595">
            <a:extLst>
              <a:ext uri="{FF2B5EF4-FFF2-40B4-BE49-F238E27FC236}">
                <a16:creationId xmlns:a16="http://schemas.microsoft.com/office/drawing/2014/main" id="{66BA580F-9238-BEB3-188B-73D8CB9C189A}"/>
              </a:ext>
            </a:extLst>
          </p:cNvPr>
          <p:cNvSpPr>
            <a:spLocks noGrp="1"/>
          </p:cNvSpPr>
          <p:nvPr>
            <p:ph type="body" sz="quarter" idx="12"/>
          </p:nvPr>
        </p:nvSpPr>
        <p:spPr/>
        <p:txBody>
          <a:bodyPr/>
          <a:lstStyle/>
          <a:p>
            <a:r>
              <a:rPr lang="en-US"/>
              <a:t>Nadia Harbeck, MD</a:t>
            </a:r>
          </a:p>
        </p:txBody>
      </p:sp>
      <p:sp>
        <p:nvSpPr>
          <p:cNvPr id="586" name="Text Placeholder 17">
            <a:extLst>
              <a:ext uri="{FF2B5EF4-FFF2-40B4-BE49-F238E27FC236}">
                <a16:creationId xmlns:a16="http://schemas.microsoft.com/office/drawing/2014/main" id="{A64005D5-1054-A0B2-6D43-641C6F9535BA}"/>
              </a:ext>
            </a:extLst>
          </p:cNvPr>
          <p:cNvSpPr txBox="1">
            <a:spLocks/>
          </p:cNvSpPr>
          <p:nvPr/>
        </p:nvSpPr>
        <p:spPr>
          <a:xfrm>
            <a:off x="431800" y="4279865"/>
            <a:ext cx="8283969" cy="33655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br>
              <a:rPr lang="en-US" sz="500">
                <a:solidFill>
                  <a:prstClr val="black"/>
                </a:solidFill>
                <a:latin typeface="Arial" panose="020B0604020202020204" pitchFamily="34" charset="0"/>
                <a:cs typeface="Arial" panose="020B0604020202020204" pitchFamily="34" charset="0"/>
              </a:rPr>
            </a:br>
            <a:r>
              <a:rPr lang="en-US" sz="500">
                <a:solidFill>
                  <a:prstClr val="black"/>
                </a:solidFill>
                <a:latin typeface="Arial" panose="020B0604020202020204" pitchFamily="34" charset="0"/>
                <a:cs typeface="Arial" panose="020B0604020202020204" pitchFamily="34" charset="0"/>
              </a:rPr>
              <a:t>Patients may have had at least one anti-cancer therapy and were counted once per therapy. *By local pCR result; </a:t>
            </a:r>
            <a:r>
              <a:rPr lang="en-US" sz="500" baseline="30000">
                <a:solidFill>
                  <a:prstClr val="black"/>
                </a:solidFill>
                <a:latin typeface="Arial" panose="020B0604020202020204" pitchFamily="34" charset="0"/>
                <a:cs typeface="Arial" panose="020B0604020202020204" pitchFamily="34" charset="0"/>
              </a:rPr>
              <a:t>†</a:t>
            </a:r>
            <a:r>
              <a:rPr lang="en-US" sz="500">
                <a:solidFill>
                  <a:prstClr val="black"/>
                </a:solidFill>
                <a:latin typeface="Arial" panose="020B0604020202020204" pitchFamily="34" charset="0"/>
                <a:cs typeface="Arial" panose="020B0604020202020204" pitchFamily="34" charset="0"/>
              </a:rPr>
              <a:t>excludes patients who withdrew consent or did not receive surgery; also excludes treatment given in the metastatic setting</a:t>
            </a:r>
          </a:p>
        </p:txBody>
      </p:sp>
      <p:sp>
        <p:nvSpPr>
          <p:cNvPr id="4" name="TextBox 3">
            <a:extLst>
              <a:ext uri="{FF2B5EF4-FFF2-40B4-BE49-F238E27FC236}">
                <a16:creationId xmlns:a16="http://schemas.microsoft.com/office/drawing/2014/main" id="{6536D4DC-A762-D699-2D70-C889F33B23D3}"/>
              </a:ext>
            </a:extLst>
          </p:cNvPr>
          <p:cNvSpPr txBox="1"/>
          <p:nvPr/>
        </p:nvSpPr>
        <p:spPr>
          <a:xfrm>
            <a:off x="467519" y="3525477"/>
            <a:ext cx="8208963" cy="540000"/>
          </a:xfrm>
          <a:prstGeom prst="rect">
            <a:avLst/>
          </a:prstGeom>
          <a:solidFill>
            <a:schemeClr val="tx2">
              <a:lumMod val="20000"/>
              <a:lumOff val="80000"/>
            </a:schemeClr>
          </a:solidFill>
          <a:ln w="28575">
            <a:noFill/>
          </a:ln>
        </p:spPr>
        <p:txBody>
          <a:bodyPr wrap="square" lIns="0" rIns="0" anchor="ctr">
            <a:noAutofit/>
          </a:bodyPr>
          <a:lstStyle>
            <a:lvl1pPr algn="ctr">
              <a:spcAft>
                <a:spcPts val="1200"/>
              </a:spcAft>
              <a:buClr>
                <a:srgbClr val="80BE46"/>
              </a:buClr>
              <a:defRPr sz="2400">
                <a:latin typeface="Arial Narrow" panose="020B0606020202030204" pitchFamily="34" charset="0"/>
              </a:defRPr>
            </a:lvl1pPr>
          </a:lstStyle>
          <a:p>
            <a:pPr>
              <a:spcAft>
                <a:spcPts val="300"/>
              </a:spcAft>
            </a:pPr>
            <a:r>
              <a:rPr lang="en-US" sz="1300" b="1">
                <a:solidFill>
                  <a:prstClr val="black"/>
                </a:solidFill>
                <a:latin typeface="Arial" panose="020B0604020202020204" pitchFamily="34" charset="0"/>
                <a:cs typeface="Arial" panose="020B0604020202020204" pitchFamily="34" charset="0"/>
              </a:rPr>
              <a:t>Post-neoadjuvant treatments were generally well balanced between T-DXd-THP and ddAC-THP arms</a:t>
            </a:r>
          </a:p>
          <a:p>
            <a:pPr>
              <a:spcAft>
                <a:spcPts val="300"/>
              </a:spcAft>
            </a:pPr>
            <a:r>
              <a:rPr lang="en-US" sz="1300" b="1">
                <a:solidFill>
                  <a:prstClr val="black"/>
                </a:solidFill>
                <a:latin typeface="Arial" panose="020B0604020202020204" pitchFamily="34" charset="0"/>
                <a:cs typeface="Arial" panose="020B0604020202020204" pitchFamily="34" charset="0"/>
              </a:rPr>
              <a:t>In both arms, more than half of patients without pCR received post-neoadjuvant T-DM1</a:t>
            </a:r>
          </a:p>
        </p:txBody>
      </p:sp>
      <p:graphicFrame>
        <p:nvGraphicFramePr>
          <p:cNvPr id="3" name="Table 2">
            <a:extLst>
              <a:ext uri="{FF2B5EF4-FFF2-40B4-BE49-F238E27FC236}">
                <a16:creationId xmlns:a16="http://schemas.microsoft.com/office/drawing/2014/main" id="{790FB523-96D8-1A98-E300-2C7EB7024559}"/>
              </a:ext>
            </a:extLst>
          </p:cNvPr>
          <p:cNvGraphicFramePr>
            <a:graphicFrameLocks noGrp="1"/>
          </p:cNvGraphicFramePr>
          <p:nvPr/>
        </p:nvGraphicFramePr>
        <p:xfrm>
          <a:off x="467518" y="1166071"/>
          <a:ext cx="8208967" cy="2034331"/>
        </p:xfrm>
        <a:graphic>
          <a:graphicData uri="http://schemas.openxmlformats.org/drawingml/2006/table">
            <a:tbl>
              <a:tblPr firstRow="1" bandRow="1"/>
              <a:tblGrid>
                <a:gridCol w="3625511">
                  <a:extLst>
                    <a:ext uri="{9D8B030D-6E8A-4147-A177-3AD203B41FA5}">
                      <a16:colId xmlns:a16="http://schemas.microsoft.com/office/drawing/2014/main" val="2921287937"/>
                    </a:ext>
                  </a:extLst>
                </a:gridCol>
                <a:gridCol w="572932">
                  <a:extLst>
                    <a:ext uri="{9D8B030D-6E8A-4147-A177-3AD203B41FA5}">
                      <a16:colId xmlns:a16="http://schemas.microsoft.com/office/drawing/2014/main" val="490232574"/>
                    </a:ext>
                  </a:extLst>
                </a:gridCol>
                <a:gridCol w="572932">
                  <a:extLst>
                    <a:ext uri="{9D8B030D-6E8A-4147-A177-3AD203B41FA5}">
                      <a16:colId xmlns:a16="http://schemas.microsoft.com/office/drawing/2014/main" val="1303041135"/>
                    </a:ext>
                  </a:extLst>
                </a:gridCol>
                <a:gridCol w="572932">
                  <a:extLst>
                    <a:ext uri="{9D8B030D-6E8A-4147-A177-3AD203B41FA5}">
                      <a16:colId xmlns:a16="http://schemas.microsoft.com/office/drawing/2014/main" val="1525892160"/>
                    </a:ext>
                  </a:extLst>
                </a:gridCol>
                <a:gridCol w="572932">
                  <a:extLst>
                    <a:ext uri="{9D8B030D-6E8A-4147-A177-3AD203B41FA5}">
                      <a16:colId xmlns:a16="http://schemas.microsoft.com/office/drawing/2014/main" val="2795503798"/>
                    </a:ext>
                  </a:extLst>
                </a:gridCol>
                <a:gridCol w="572932">
                  <a:extLst>
                    <a:ext uri="{9D8B030D-6E8A-4147-A177-3AD203B41FA5}">
                      <a16:colId xmlns:a16="http://schemas.microsoft.com/office/drawing/2014/main" val="2904479300"/>
                    </a:ext>
                  </a:extLst>
                </a:gridCol>
                <a:gridCol w="572932">
                  <a:extLst>
                    <a:ext uri="{9D8B030D-6E8A-4147-A177-3AD203B41FA5}">
                      <a16:colId xmlns:a16="http://schemas.microsoft.com/office/drawing/2014/main" val="2811409454"/>
                    </a:ext>
                  </a:extLst>
                </a:gridCol>
                <a:gridCol w="572932">
                  <a:extLst>
                    <a:ext uri="{9D8B030D-6E8A-4147-A177-3AD203B41FA5}">
                      <a16:colId xmlns:a16="http://schemas.microsoft.com/office/drawing/2014/main" val="3034696956"/>
                    </a:ext>
                  </a:extLst>
                </a:gridCol>
                <a:gridCol w="572932">
                  <a:extLst>
                    <a:ext uri="{9D8B030D-6E8A-4147-A177-3AD203B41FA5}">
                      <a16:colId xmlns:a16="http://schemas.microsoft.com/office/drawing/2014/main" val="51563735"/>
                    </a:ext>
                  </a:extLst>
                </a:gridCol>
              </a:tblGrid>
              <a:tr h="302840">
                <a:tc>
                  <a:txBody>
                    <a:bodyPr/>
                    <a:lstStyle/>
                    <a:p>
                      <a:pPr algn="r">
                        <a:lnSpc>
                          <a:spcPct val="100000"/>
                        </a:lnSpc>
                      </a:pPr>
                      <a:endParaRPr lang="en-US" sz="1200" b="1">
                        <a:solidFill>
                          <a:schemeClr val="tx1"/>
                        </a:solidFill>
                        <a:latin typeface="Arial" panose="020B0604020202020204" pitchFamily="34" charset="0"/>
                        <a:cs typeface="Arial" panose="020B0604020202020204" pitchFamily="34" charset="0"/>
                      </a:endParaRPr>
                    </a:p>
                  </a:txBody>
                  <a:tcPr marL="36000" marR="36000" marT="36000" marB="3600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Patients with pCR*</a:t>
                      </a:r>
                    </a:p>
                  </a:txBody>
                  <a:tcPr marL="36000" marR="36000" marT="36000" marB="36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Arial Narrow" panose="020B0606020202030204" pitchFamily="34" charset="0"/>
                      </a:endParaRPr>
                    </a:p>
                  </a:txBody>
                  <a:tcPr marL="72000" marR="72000" marT="72000" marB="72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a:p>
                  </a:txBody>
                  <a:tcPr marL="72000" marR="72000" marT="72000" marB="72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Arial Narrow" panose="020B0606020202030204" pitchFamily="34" charset="0"/>
                      </a:endParaRPr>
                    </a:p>
                  </a:txBody>
                  <a:tcPr marL="72000" marR="72000" marT="72000" marB="72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Patients without pCR*</a:t>
                      </a:r>
                    </a:p>
                  </a:txBody>
                  <a:tcPr marL="36000" marR="36000" marT="36000" marB="3600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a:latin typeface="Arial Narrow" panose="020B0606020202030204" pitchFamily="34" charset="0"/>
                      </a:endParaRPr>
                    </a:p>
                  </a:txBody>
                  <a:tcPr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extLst>
                  <a:ext uri="{0D108BD9-81ED-4DB2-BD59-A6C34878D82A}">
                    <a16:rowId xmlns:a16="http://schemas.microsoft.com/office/drawing/2014/main" val="2747744882"/>
                  </a:ext>
                </a:extLst>
              </a:tr>
              <a:tr h="520131">
                <a:tc>
                  <a:txBody>
                    <a:bodyPr/>
                    <a:lstStyle/>
                    <a:p>
                      <a:pPr algn="r">
                        <a:lnSpc>
                          <a:spcPct val="100000"/>
                        </a:lnSpc>
                      </a:pPr>
                      <a:br>
                        <a:rPr lang="en-US" sz="1200" b="1">
                          <a:solidFill>
                            <a:schemeClr val="tx1"/>
                          </a:solidFill>
                          <a:latin typeface="Arial" panose="020B0604020202020204" pitchFamily="34" charset="0"/>
                          <a:cs typeface="Arial" panose="020B0604020202020204" pitchFamily="34" charset="0"/>
                        </a:rPr>
                      </a:br>
                      <a:r>
                        <a:rPr lang="en-US" sz="1200" b="0">
                          <a:solidFill>
                            <a:schemeClr val="tx1"/>
                          </a:solidFill>
                          <a:latin typeface="Arial" panose="020B0604020202020204" pitchFamily="34" charset="0"/>
                          <a:cs typeface="Arial" panose="020B0604020202020204" pitchFamily="34" charset="0"/>
                        </a:rPr>
                        <a:t>n (%)</a:t>
                      </a:r>
                    </a:p>
                  </a:txBody>
                  <a:tcPr marL="36000" marR="36000" marT="36000" marB="3600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p>
                      <a:pPr algn="ctr">
                        <a:lnSpc>
                          <a:spcPct val="100000"/>
                        </a:lnSpc>
                      </a:pPr>
                      <a:r>
                        <a:rPr lang="en-US" sz="1200" b="1">
                          <a:solidFill>
                            <a:schemeClr val="bg1"/>
                          </a:solidFill>
                          <a:latin typeface="Arial" panose="020B0604020202020204" pitchFamily="34" charset="0"/>
                          <a:cs typeface="Arial" panose="020B0604020202020204" pitchFamily="34" charset="0"/>
                        </a:rPr>
                        <a:t>T-DXd-THP </a:t>
                      </a:r>
                      <a:br>
                        <a:rPr lang="en-US" sz="1200" b="1">
                          <a:solidFill>
                            <a:schemeClr val="bg1"/>
                          </a:solidFill>
                          <a:latin typeface="Arial" panose="020B0604020202020204" pitchFamily="34" charset="0"/>
                          <a:cs typeface="Arial" panose="020B0604020202020204" pitchFamily="34" charset="0"/>
                        </a:rPr>
                      </a:br>
                      <a:r>
                        <a:rPr lang="en-US" sz="1200" b="1">
                          <a:solidFill>
                            <a:schemeClr val="bg1"/>
                          </a:solidFill>
                          <a:latin typeface="Arial" panose="020B0604020202020204" pitchFamily="34" charset="0"/>
                          <a:cs typeface="Arial" panose="020B0604020202020204" pitchFamily="34" charset="0"/>
                        </a:rPr>
                        <a:t>(n=226)</a:t>
                      </a:r>
                    </a:p>
                  </a:txBody>
                  <a:tcPr marL="36000" marR="36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GB"/>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a:lnSpc>
                          <a:spcPct val="100000"/>
                        </a:lnSpc>
                      </a:pPr>
                      <a:r>
                        <a:rPr lang="en-US" sz="1200" b="1">
                          <a:solidFill>
                            <a:schemeClr val="bg1"/>
                          </a:solidFill>
                          <a:latin typeface="Arial" panose="020B0604020202020204" pitchFamily="34" charset="0"/>
                          <a:cs typeface="Arial" panose="020B0604020202020204" pitchFamily="34" charset="0"/>
                        </a:rPr>
                        <a:t>ddAC-THP </a:t>
                      </a:r>
                      <a:br>
                        <a:rPr lang="en-US" sz="1200" b="1">
                          <a:solidFill>
                            <a:schemeClr val="bg1"/>
                          </a:solidFill>
                          <a:latin typeface="Arial" panose="020B0604020202020204" pitchFamily="34" charset="0"/>
                          <a:cs typeface="Arial" panose="020B0604020202020204" pitchFamily="34" charset="0"/>
                        </a:rPr>
                      </a:br>
                      <a:r>
                        <a:rPr lang="en-US" sz="1200" b="1">
                          <a:solidFill>
                            <a:schemeClr val="bg1"/>
                          </a:solidFill>
                          <a:latin typeface="Arial" panose="020B0604020202020204" pitchFamily="34" charset="0"/>
                          <a:cs typeface="Arial" panose="020B0604020202020204" pitchFamily="34" charset="0"/>
                        </a:rPr>
                        <a:t>(n=190)</a:t>
                      </a:r>
                    </a:p>
                  </a:txBody>
                  <a:tcPr marL="36000" marR="36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ct val="100000"/>
                        </a:lnSpc>
                      </a:pPr>
                      <a:r>
                        <a:rPr lang="en-US" sz="1200">
                          <a:latin typeface="Arial" panose="020B0604020202020204" pitchFamily="34" charset="0"/>
                          <a:cs typeface="Arial" panose="020B0604020202020204" pitchFamily="34" charset="0"/>
                        </a:rPr>
                        <a:t>T-DXd-THP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(n=95)</a:t>
                      </a:r>
                    </a:p>
                  </a:txBody>
                  <a:tcPr marL="36000" marR="36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GB"/>
                    </a:p>
                  </a:txBody>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ct val="100000"/>
                        </a:lnSpc>
                      </a:pPr>
                      <a:r>
                        <a:rPr lang="en-US" sz="1200">
                          <a:solidFill>
                            <a:schemeClr val="bg1"/>
                          </a:solidFill>
                          <a:latin typeface="Arial" panose="020B0604020202020204" pitchFamily="34" charset="0"/>
                          <a:cs typeface="Arial" panose="020B0604020202020204" pitchFamily="34" charset="0"/>
                        </a:rPr>
                        <a:t>ddAC-THP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(n=130)</a:t>
                      </a:r>
                    </a:p>
                  </a:txBody>
                  <a:tcPr marL="36000" marR="36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GB"/>
                    </a:p>
                  </a:txBody>
                  <a:tcPr/>
                </a:tc>
                <a:extLst>
                  <a:ext uri="{0D108BD9-81ED-4DB2-BD59-A6C34878D82A}">
                    <a16:rowId xmlns:a16="http://schemas.microsoft.com/office/drawing/2014/main" val="2376040782"/>
                  </a:ext>
                </a:extLst>
              </a:tr>
              <a:tr h="302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defTabSz="914400" rtl="0" eaLnBrk="1" fontAlgn="base" latinLnBrk="0" hangingPunct="1">
                        <a:lnSpc>
                          <a:spcPct val="100000"/>
                        </a:lnSpc>
                        <a:buNone/>
                      </a:pPr>
                      <a:r>
                        <a:rPr lang="en-US" sz="1200" b="1" i="0" kern="1200">
                          <a:solidFill>
                            <a:schemeClr val="tx1"/>
                          </a:solidFill>
                          <a:effectLst/>
                          <a:latin typeface="Arial" panose="020B0604020202020204" pitchFamily="34" charset="0"/>
                          <a:ea typeface="+mn-ea"/>
                          <a:cs typeface="Arial" panose="020B0604020202020204" pitchFamily="34" charset="0"/>
                        </a:rPr>
                        <a:t>Any adjuvant treatment</a:t>
                      </a:r>
                      <a:r>
                        <a:rPr lang="en-US" sz="1200" b="1" i="0" kern="1200" baseline="30000">
                          <a:solidFill>
                            <a:schemeClr val="tx1"/>
                          </a:solidFill>
                          <a:effectLst/>
                          <a:latin typeface="Arial" panose="020B0604020202020204" pitchFamily="34" charset="0"/>
                          <a:ea typeface="+mn-ea"/>
                          <a:cs typeface="Arial" panose="020B0604020202020204" pitchFamily="34" charset="0"/>
                        </a:rPr>
                        <a:t>†</a:t>
                      </a:r>
                    </a:p>
                  </a:txBody>
                  <a:tcPr marL="36000" marR="36000" marT="36000" marB="3600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base">
                        <a:lnSpc>
                          <a:spcPct val="100000"/>
                        </a:lnSpc>
                        <a:spcAft>
                          <a:spcPts val="800"/>
                        </a:spcAft>
                        <a:buNone/>
                      </a:pPr>
                      <a:r>
                        <a:rPr lang="en-US" sz="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224</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(99.1)</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187</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(98.4)</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85</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(89.5)</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107</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(82.3)</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1438552"/>
                  </a:ext>
                </a:extLst>
              </a:tr>
              <a:tr h="302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defTabSz="914400" rtl="0" eaLnBrk="1" fontAlgn="base" latinLnBrk="0" hangingPunct="1">
                        <a:lnSpc>
                          <a:spcPct val="100000"/>
                        </a:lnSpc>
                        <a:buNone/>
                      </a:pPr>
                      <a:r>
                        <a:rPr lang="en-US" sz="1200" b="1" i="0" kern="1200">
                          <a:solidFill>
                            <a:schemeClr val="tx1"/>
                          </a:solidFill>
                          <a:effectLst/>
                          <a:latin typeface="Arial" panose="020B0604020202020204" pitchFamily="34" charset="0"/>
                          <a:ea typeface="+mn-ea"/>
                          <a:cs typeface="Arial" panose="020B0604020202020204" pitchFamily="34" charset="0"/>
                        </a:rPr>
                        <a:t>Any cytotoxic chemotherapy-containing regimen</a:t>
                      </a:r>
                    </a:p>
                  </a:txBody>
                  <a:tcPr marL="36000" marR="36000" marT="36000" marB="3600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base">
                        <a:lnSpc>
                          <a:spcPct val="100000"/>
                        </a:lnSpc>
                        <a:spcAft>
                          <a:spcPts val="800"/>
                        </a:spcAft>
                        <a:buNone/>
                      </a:pPr>
                      <a:r>
                        <a:rPr lang="en-US" sz="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13</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(5.8)</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11</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(5.8)</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10</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(10.5)</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12</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(9.2)</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7977277"/>
                  </a:ext>
                </a:extLst>
              </a:tr>
              <a:tr h="302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defTabSz="914400" rtl="0" eaLnBrk="1" fontAlgn="base" latinLnBrk="0" hangingPunct="1">
                        <a:lnSpc>
                          <a:spcPct val="100000"/>
                        </a:lnSpc>
                        <a:buNone/>
                      </a:pPr>
                      <a:r>
                        <a:rPr lang="en-US" sz="1200" b="1" i="0" kern="1200">
                          <a:solidFill>
                            <a:schemeClr val="tx1"/>
                          </a:solidFill>
                          <a:effectLst/>
                          <a:latin typeface="Arial" panose="020B0604020202020204" pitchFamily="34" charset="0"/>
                          <a:ea typeface="+mn-ea"/>
                          <a:cs typeface="Arial" panose="020B0604020202020204" pitchFamily="34" charset="0"/>
                        </a:rPr>
                        <a:t>Any T-DM1-containing regimen</a:t>
                      </a:r>
                    </a:p>
                  </a:txBody>
                  <a:tcPr marL="36000" marR="36000" marT="36000" marB="36000" anchor="ctr">
                    <a:lnL w="28575"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base">
                        <a:lnSpc>
                          <a:spcPct val="100000"/>
                        </a:lnSpc>
                        <a:spcAft>
                          <a:spcPts val="800"/>
                        </a:spcAft>
                        <a:buNone/>
                      </a:pPr>
                      <a:r>
                        <a:rPr lang="en-US" sz="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(1.8)</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4</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(2.1)</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50</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(52.6)</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74</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(56.9)</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2473020"/>
                  </a:ext>
                </a:extLst>
              </a:tr>
              <a:tr h="3028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a:solidFill>
                            <a:schemeClr val="tx1"/>
                          </a:solidFill>
                          <a:effectLst/>
                          <a:latin typeface="Arial" panose="020B0604020202020204" pitchFamily="34" charset="0"/>
                          <a:ea typeface="+mn-ea"/>
                          <a:cs typeface="Arial" panose="020B0604020202020204" pitchFamily="34" charset="0"/>
                        </a:rPr>
                        <a:t>Any trastuzumab-containing regimen</a:t>
                      </a:r>
                    </a:p>
                  </a:txBody>
                  <a:tcPr marL="36000" marR="36000" marT="36000" marB="3600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base">
                        <a:lnSpc>
                          <a:spcPct val="100000"/>
                        </a:lnSpc>
                        <a:spcAft>
                          <a:spcPts val="800"/>
                        </a:spcAft>
                        <a:buNone/>
                      </a:pPr>
                      <a:r>
                        <a:rPr lang="en-US" sz="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213</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(94.2)</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174</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(91.6)</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37</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(38.9)</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ase">
                        <a:lnSpc>
                          <a:spcPct val="100000"/>
                        </a:lnSpc>
                        <a:spcAft>
                          <a:spcPts val="800"/>
                        </a:spcAft>
                        <a:buNone/>
                      </a:pPr>
                      <a:r>
                        <a:rPr lang="en-US" sz="1200">
                          <a:solidFill>
                            <a:schemeClr val="tx1"/>
                          </a:solidFill>
                          <a:effectLst/>
                          <a:latin typeface="Arial" panose="020B0604020202020204" pitchFamily="34" charset="0"/>
                          <a:ea typeface="MS Mincho" panose="02020609040205080304" pitchFamily="49" charset="-128"/>
                          <a:cs typeface="Arial" panose="020B0604020202020204" pitchFamily="34" charset="0"/>
                        </a:rPr>
                        <a:t>34</a:t>
                      </a: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400" marR="270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ase">
                        <a:lnSpc>
                          <a:spcPct val="100000"/>
                        </a:lnSpc>
                        <a:spcAft>
                          <a:spcPts val="800"/>
                        </a:spcAft>
                        <a:buNone/>
                      </a:pPr>
                      <a:r>
                        <a:rPr lang="en-US" sz="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(26.2)</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23400" marT="36000" marB="36000" anchor="ctr">
                    <a:lnL>
                      <a:noFill/>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4829206"/>
                  </a:ext>
                </a:extLst>
              </a:tr>
            </a:tbl>
          </a:graphicData>
        </a:graphic>
      </p:graphicFrame>
    </p:spTree>
    <p:custDataLst>
      <p:tags r:id="rId1"/>
    </p:custDataLst>
    <p:extLst>
      <p:ext uri="{BB962C8B-B14F-4D97-AF65-F5344CB8AC3E}">
        <p14:creationId xmlns:p14="http://schemas.microsoft.com/office/powerpoint/2010/main" val="370831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D2AEA-056F-810A-5285-94BF1E3C3A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62C411-FE51-954C-17F2-D6789ABF343D}"/>
              </a:ext>
            </a:extLst>
          </p:cNvPr>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defPPr>
              <a:defRPr lang="en-US"/>
            </a:defPPr>
            <a:lvl1pPr marL="0" algn="r" defTabSz="914378" rtl="0" eaLnBrk="1" latinLnBrk="0" hangingPunct="1">
              <a:defRPr sz="1200" b="1" kern="1200">
                <a:solidFill>
                  <a:schemeClr val="tx1">
                    <a:tint val="75000"/>
                  </a:schemeClr>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5"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a:defRPr/>
            </a:pPr>
            <a:fld id="{2FFBAD49-1F68-914B-9DFB-5D552C1A2BEB}" type="slidenum">
              <a:rPr lang="en-US">
                <a:solidFill>
                  <a:prstClr val="black">
                    <a:tint val="75000"/>
                  </a:prstClr>
                </a:solidFill>
                <a:latin typeface="Calibri" panose="020F0502020204030204"/>
              </a:rPr>
              <a:pPr>
                <a:defRPr/>
              </a:pPr>
              <a:t>63</a:t>
            </a:fld>
            <a:endParaRPr lang="en-US" dirty="0">
              <a:solidFill>
                <a:prstClr val="black">
                  <a:tint val="75000"/>
                </a:prstClr>
              </a:solidFill>
              <a:latin typeface="Calibri"/>
              <a:cs typeface="Calibri"/>
            </a:endParaRPr>
          </a:p>
        </p:txBody>
      </p:sp>
      <p:sp>
        <p:nvSpPr>
          <p:cNvPr id="8" name="Tekstvak 7">
            <a:extLst>
              <a:ext uri="{FF2B5EF4-FFF2-40B4-BE49-F238E27FC236}">
                <a16:creationId xmlns:a16="http://schemas.microsoft.com/office/drawing/2014/main" id="{7097944F-88B8-803E-C332-FFE8AFAB6776}"/>
              </a:ext>
            </a:extLst>
          </p:cNvPr>
          <p:cNvSpPr txBox="1"/>
          <p:nvPr/>
        </p:nvSpPr>
        <p:spPr>
          <a:xfrm>
            <a:off x="6130291" y="3553210"/>
            <a:ext cx="655599" cy="230832"/>
          </a:xfrm>
          <a:prstGeom prst="rect">
            <a:avLst/>
          </a:prstGeom>
          <a:noFill/>
          <a:ln>
            <a:noFill/>
          </a:ln>
        </p:spPr>
        <p:txBody>
          <a:bodyPr wrap="square" rtlCol="0">
            <a:spAutoFit/>
          </a:bodyPr>
          <a:lstStyle/>
          <a:p>
            <a:pPr algn="ctr">
              <a:defRPr/>
            </a:pPr>
            <a:r>
              <a:rPr lang="en-US" sz="900" dirty="0">
                <a:solidFill>
                  <a:prstClr val="white"/>
                </a:solidFill>
                <a:latin typeface="Calibri" panose="020F0502020204030204"/>
              </a:rPr>
              <a:t>141/212</a:t>
            </a:r>
            <a:endParaRPr lang="nl-NL" sz="900" dirty="0">
              <a:solidFill>
                <a:prstClr val="white"/>
              </a:solidFill>
              <a:latin typeface="Calibri" panose="020F0502020204030204"/>
            </a:endParaRPr>
          </a:p>
        </p:txBody>
      </p:sp>
      <p:sp>
        <p:nvSpPr>
          <p:cNvPr id="9" name="Tekstvak 8">
            <a:extLst>
              <a:ext uri="{FF2B5EF4-FFF2-40B4-BE49-F238E27FC236}">
                <a16:creationId xmlns:a16="http://schemas.microsoft.com/office/drawing/2014/main" id="{3DCFF933-1EE8-C2CB-109F-DBDD7DB55052}"/>
              </a:ext>
            </a:extLst>
          </p:cNvPr>
          <p:cNvSpPr txBox="1"/>
          <p:nvPr/>
        </p:nvSpPr>
        <p:spPr>
          <a:xfrm>
            <a:off x="7562382" y="3555539"/>
            <a:ext cx="655599" cy="230832"/>
          </a:xfrm>
          <a:prstGeom prst="rect">
            <a:avLst/>
          </a:prstGeom>
          <a:noFill/>
          <a:ln>
            <a:noFill/>
          </a:ln>
        </p:spPr>
        <p:txBody>
          <a:bodyPr wrap="square" rtlCol="0">
            <a:spAutoFit/>
          </a:bodyPr>
          <a:lstStyle/>
          <a:p>
            <a:pPr algn="ctr">
              <a:defRPr/>
            </a:pPr>
            <a:r>
              <a:rPr lang="en-US" sz="900" dirty="0">
                <a:solidFill>
                  <a:prstClr val="white"/>
                </a:solidFill>
                <a:latin typeface="Calibri" panose="020F0502020204030204"/>
              </a:rPr>
              <a:t>140/206</a:t>
            </a:r>
            <a:endParaRPr lang="nl-NL" sz="900" dirty="0">
              <a:solidFill>
                <a:prstClr val="white"/>
              </a:solidFill>
              <a:latin typeface="Calibri" panose="020F0502020204030204"/>
            </a:endParaRPr>
          </a:p>
        </p:txBody>
      </p:sp>
      <p:sp>
        <p:nvSpPr>
          <p:cNvPr id="18" name="Titel 1">
            <a:extLst>
              <a:ext uri="{FF2B5EF4-FFF2-40B4-BE49-F238E27FC236}">
                <a16:creationId xmlns:a16="http://schemas.microsoft.com/office/drawing/2014/main" id="{F17DE7B2-9DC0-8555-D6C7-96EF74498EB6}"/>
              </a:ext>
            </a:extLst>
          </p:cNvPr>
          <p:cNvSpPr>
            <a:spLocks noGrp="1"/>
          </p:cNvSpPr>
          <p:nvPr>
            <p:ph type="title"/>
          </p:nvPr>
        </p:nvSpPr>
        <p:spPr>
          <a:xfrm>
            <a:off x="133815" y="0"/>
            <a:ext cx="9010186" cy="549442"/>
          </a:xfrm>
        </p:spPr>
        <p:txBody>
          <a:bodyPr/>
          <a:lstStyle/>
          <a:p>
            <a:r>
              <a:rPr lang="en-US" sz="3000" b="1" dirty="0">
                <a:latin typeface="Calibri" panose="020F0502020204030204" pitchFamily="34" charset="0"/>
                <a:cs typeface="Calibri" panose="020F0502020204030204" pitchFamily="34" charset="0"/>
              </a:rPr>
              <a:t>Interstitial Lung Disease Rates Similar Across Arms and Lower than in T-</a:t>
            </a:r>
            <a:r>
              <a:rPr lang="en-US" sz="3000" b="1" dirty="0" err="1">
                <a:latin typeface="Calibri" panose="020F0502020204030204" pitchFamily="34" charset="0"/>
                <a:cs typeface="Calibri" panose="020F0502020204030204" pitchFamily="34" charset="0"/>
              </a:rPr>
              <a:t>DXd</a:t>
            </a:r>
            <a:r>
              <a:rPr lang="en-US" sz="3000" b="1" dirty="0">
                <a:latin typeface="Calibri" panose="020F0502020204030204" pitchFamily="34" charset="0"/>
                <a:cs typeface="Calibri" panose="020F0502020204030204" pitchFamily="34" charset="0"/>
              </a:rPr>
              <a:t>-Treated Metastatic BC </a:t>
            </a:r>
            <a:endParaRPr lang="nl-NL" sz="3000" b="1" i="1" dirty="0">
              <a:solidFill>
                <a:srgbClr val="FF0000"/>
              </a:solidFill>
              <a:latin typeface="Calibri" panose="020F0502020204030204" pitchFamily="34" charset="0"/>
              <a:cs typeface="Calibri" panose="020F0502020204030204" pitchFamily="34" charset="0"/>
            </a:endParaRPr>
          </a:p>
        </p:txBody>
      </p:sp>
      <p:graphicFrame>
        <p:nvGraphicFramePr>
          <p:cNvPr id="23" name="Content Placeholder 22">
            <a:extLst>
              <a:ext uri="{FF2B5EF4-FFF2-40B4-BE49-F238E27FC236}">
                <a16:creationId xmlns:a16="http://schemas.microsoft.com/office/drawing/2014/main" id="{8EFB53F9-BF44-D4D3-14D6-162505EEA070}"/>
              </a:ext>
            </a:extLst>
          </p:cNvPr>
          <p:cNvGraphicFramePr>
            <a:graphicFrameLocks noGrp="1"/>
          </p:cNvGraphicFramePr>
          <p:nvPr>
            <p:ph idx="1"/>
          </p:nvPr>
        </p:nvGraphicFramePr>
        <p:xfrm>
          <a:off x="0" y="0"/>
          <a:ext cx="0" cy="0"/>
        </p:xfrm>
        <a:graphic>
          <a:graphicData uri="http://schemas.openxmlformats.org/drawingml/2006/table">
            <a:tbl>
              <a:tblPr firstRow="1" bandRow="1">
                <a:tableStyleId>{93296810-A885-4BE3-A3E7-6D5BEEA58F35}</a:tableStyleId>
              </a:tblPr>
              <a:tblGrid>
                <a:gridCol w="116840">
                  <a:extLst>
                    <a:ext uri="{9D8B030D-6E8A-4147-A177-3AD203B41FA5}">
                      <a16:colId xmlns:a16="http://schemas.microsoft.com/office/drawing/2014/main" val="1404212079"/>
                    </a:ext>
                  </a:extLst>
                </a:gridCol>
                <a:gridCol w="116840">
                  <a:extLst>
                    <a:ext uri="{9D8B030D-6E8A-4147-A177-3AD203B41FA5}">
                      <a16:colId xmlns:a16="http://schemas.microsoft.com/office/drawing/2014/main" val="3341788482"/>
                    </a:ext>
                  </a:extLst>
                </a:gridCol>
                <a:gridCol w="116840">
                  <a:extLst>
                    <a:ext uri="{9D8B030D-6E8A-4147-A177-3AD203B41FA5}">
                      <a16:colId xmlns:a16="http://schemas.microsoft.com/office/drawing/2014/main" val="2203560235"/>
                    </a:ext>
                  </a:extLst>
                </a:gridCol>
                <a:gridCol w="116840">
                  <a:extLst>
                    <a:ext uri="{9D8B030D-6E8A-4147-A177-3AD203B41FA5}">
                      <a16:colId xmlns:a16="http://schemas.microsoft.com/office/drawing/2014/main" val="945821448"/>
                    </a:ext>
                  </a:extLst>
                </a:gridCol>
                <a:gridCol w="116840">
                  <a:extLst>
                    <a:ext uri="{9D8B030D-6E8A-4147-A177-3AD203B41FA5}">
                      <a16:colId xmlns:a16="http://schemas.microsoft.com/office/drawing/2014/main" val="3752212642"/>
                    </a:ext>
                  </a:extLst>
                </a:gridCol>
              </a:tblGrid>
              <a:tr h="185420">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extLst>
                  <a:ext uri="{0D108BD9-81ED-4DB2-BD59-A6C34878D82A}">
                    <a16:rowId xmlns:a16="http://schemas.microsoft.com/office/drawing/2014/main" val="2264082571"/>
                  </a:ext>
                </a:extLst>
              </a:tr>
              <a:tr h="185420">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extLst>
                  <a:ext uri="{0D108BD9-81ED-4DB2-BD59-A6C34878D82A}">
                    <a16:rowId xmlns:a16="http://schemas.microsoft.com/office/drawing/2014/main" val="4028368594"/>
                  </a:ext>
                </a:extLst>
              </a:tr>
              <a:tr h="185420">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a:p>
                  </a:txBody>
                  <a:tcPr marL="45720" marR="45720" marT="22860" marB="22860"/>
                </a:tc>
                <a:tc>
                  <a:txBody>
                    <a:bodyPr/>
                    <a:lstStyle/>
                    <a:p>
                      <a:endParaRPr lang="en-US" sz="500" dirty="0"/>
                    </a:p>
                  </a:txBody>
                  <a:tcPr marL="45720" marR="45720" marT="22860" marB="22860"/>
                </a:tc>
                <a:extLst>
                  <a:ext uri="{0D108BD9-81ED-4DB2-BD59-A6C34878D82A}">
                    <a16:rowId xmlns:a16="http://schemas.microsoft.com/office/drawing/2014/main" val="4265061324"/>
                  </a:ext>
                </a:extLst>
              </a:tr>
            </a:tbl>
          </a:graphicData>
        </a:graphic>
      </p:graphicFrame>
      <p:graphicFrame>
        <p:nvGraphicFramePr>
          <p:cNvPr id="24" name="Table 23">
            <a:extLst>
              <a:ext uri="{FF2B5EF4-FFF2-40B4-BE49-F238E27FC236}">
                <a16:creationId xmlns:a16="http://schemas.microsoft.com/office/drawing/2014/main" id="{74D47201-5EB0-FBC4-E2F0-38837295AC3C}"/>
              </a:ext>
            </a:extLst>
          </p:cNvPr>
          <p:cNvGraphicFramePr>
            <a:graphicFrameLocks noGrp="1"/>
          </p:cNvGraphicFramePr>
          <p:nvPr/>
        </p:nvGraphicFramePr>
        <p:xfrm>
          <a:off x="235311" y="1483112"/>
          <a:ext cx="8362280" cy="2366826"/>
        </p:xfrm>
        <a:graphic>
          <a:graphicData uri="http://schemas.openxmlformats.org/drawingml/2006/table">
            <a:tbl>
              <a:tblPr firstRow="1" bandRow="1">
                <a:tableStyleId>{5C22544A-7EE6-4342-B048-85BDC9FD1C3A}</a:tableStyleId>
              </a:tblPr>
              <a:tblGrid>
                <a:gridCol w="2341323">
                  <a:extLst>
                    <a:ext uri="{9D8B030D-6E8A-4147-A177-3AD203B41FA5}">
                      <a16:colId xmlns:a16="http://schemas.microsoft.com/office/drawing/2014/main" val="1627589695"/>
                    </a:ext>
                  </a:extLst>
                </a:gridCol>
                <a:gridCol w="1839817">
                  <a:extLst>
                    <a:ext uri="{9D8B030D-6E8A-4147-A177-3AD203B41FA5}">
                      <a16:colId xmlns:a16="http://schemas.microsoft.com/office/drawing/2014/main" val="1123352723"/>
                    </a:ext>
                  </a:extLst>
                </a:gridCol>
                <a:gridCol w="2090570">
                  <a:extLst>
                    <a:ext uri="{9D8B030D-6E8A-4147-A177-3AD203B41FA5}">
                      <a16:colId xmlns:a16="http://schemas.microsoft.com/office/drawing/2014/main" val="752912774"/>
                    </a:ext>
                  </a:extLst>
                </a:gridCol>
                <a:gridCol w="2090570">
                  <a:extLst>
                    <a:ext uri="{9D8B030D-6E8A-4147-A177-3AD203B41FA5}">
                      <a16:colId xmlns:a16="http://schemas.microsoft.com/office/drawing/2014/main" val="3029779502"/>
                    </a:ext>
                  </a:extLst>
                </a:gridCol>
              </a:tblGrid>
              <a:tr h="679620">
                <a:tc>
                  <a:txBody>
                    <a:bodyPr/>
                    <a:lstStyle/>
                    <a:p>
                      <a:pPr algn="ctr"/>
                      <a:r>
                        <a:rPr lang="en-US" sz="2200" dirty="0"/>
                        <a:t>ILD</a:t>
                      </a:r>
                    </a:p>
                  </a:txBody>
                  <a:tcPr marL="45720" marR="45720" marT="22860" marB="22860" anchor="ctr"/>
                </a:tc>
                <a:tc>
                  <a:txBody>
                    <a:bodyPr/>
                    <a:lstStyle/>
                    <a:p>
                      <a:pPr algn="ctr"/>
                      <a:r>
                        <a:rPr lang="en-US" sz="2200" dirty="0" err="1"/>
                        <a:t>T-DXd</a:t>
                      </a:r>
                      <a:r>
                        <a:rPr lang="en-US" sz="2200" dirty="0" err="1">
                          <a:sym typeface="Wingdings" pitchFamily="2" charset="2"/>
                        </a:rPr>
                        <a:t></a:t>
                      </a:r>
                      <a:r>
                        <a:rPr lang="en-US" sz="2200" dirty="0" err="1"/>
                        <a:t>THP</a:t>
                      </a:r>
                      <a:endParaRPr lang="en-US" sz="2200" dirty="0"/>
                    </a:p>
                  </a:txBody>
                  <a:tcPr marL="45720" marR="45720" marT="22860" marB="22860" anchor="ctr"/>
                </a:tc>
                <a:tc>
                  <a:txBody>
                    <a:bodyPr/>
                    <a:lstStyle/>
                    <a:p>
                      <a:pPr algn="ctr"/>
                      <a:r>
                        <a:rPr lang="en-US" sz="2200" dirty="0"/>
                        <a:t>T-</a:t>
                      </a:r>
                      <a:r>
                        <a:rPr lang="en-US" sz="2200" dirty="0" err="1"/>
                        <a:t>DXd</a:t>
                      </a:r>
                      <a:endParaRPr lang="en-US" sz="2200" dirty="0"/>
                    </a:p>
                  </a:txBody>
                  <a:tcPr marL="45720" marR="45720" marT="22860" marB="22860" anchor="ctr"/>
                </a:tc>
                <a:tc>
                  <a:txBody>
                    <a:bodyPr/>
                    <a:lstStyle/>
                    <a:p>
                      <a:pPr algn="ctr"/>
                      <a:r>
                        <a:rPr lang="en-US" sz="2200" dirty="0"/>
                        <a:t>AC-THP</a:t>
                      </a:r>
                    </a:p>
                  </a:txBody>
                  <a:tcPr marL="45720" marR="45720" marT="22860" marB="22860" anchor="ctr"/>
                </a:tc>
                <a:extLst>
                  <a:ext uri="{0D108BD9-81ED-4DB2-BD59-A6C34878D82A}">
                    <a16:rowId xmlns:a16="http://schemas.microsoft.com/office/drawing/2014/main" val="2645688598"/>
                  </a:ext>
                </a:extLst>
              </a:tr>
              <a:tr h="547202">
                <a:tc>
                  <a:txBody>
                    <a:bodyPr/>
                    <a:lstStyle/>
                    <a:p>
                      <a:r>
                        <a:rPr lang="en-US" sz="2200" dirty="0"/>
                        <a:t>Total</a:t>
                      </a:r>
                    </a:p>
                  </a:txBody>
                  <a:tcPr marL="45720" marR="45720" marT="22860" marB="22860"/>
                </a:tc>
                <a:tc>
                  <a:txBody>
                    <a:bodyPr/>
                    <a:lstStyle/>
                    <a:p>
                      <a:pPr algn="ctr"/>
                      <a:r>
                        <a:rPr lang="en-US" sz="2200" dirty="0"/>
                        <a:t>14 (4.4%)</a:t>
                      </a:r>
                    </a:p>
                  </a:txBody>
                  <a:tcPr marL="45720" marR="45720" marT="22860" marB="22860" anchor="ctr"/>
                </a:tc>
                <a:tc>
                  <a:txBody>
                    <a:bodyPr/>
                    <a:lstStyle/>
                    <a:p>
                      <a:pPr algn="ctr"/>
                      <a:r>
                        <a:rPr lang="en-US" sz="2200" b="0" dirty="0"/>
                        <a:t>14 (4.9%)</a:t>
                      </a:r>
                    </a:p>
                  </a:txBody>
                  <a:tcPr marL="45720" marR="45720" marT="22860" marB="22860" anchor="ctr"/>
                </a:tc>
                <a:tc>
                  <a:txBody>
                    <a:bodyPr/>
                    <a:lstStyle/>
                    <a:p>
                      <a:pPr algn="ctr"/>
                      <a:r>
                        <a:rPr lang="en-US" sz="2200" b="1" dirty="0"/>
                        <a:t>16 (5.1%)</a:t>
                      </a:r>
                    </a:p>
                  </a:txBody>
                  <a:tcPr marL="45720" marR="45720" marT="22860" marB="22860" anchor="ctr"/>
                </a:tc>
                <a:extLst>
                  <a:ext uri="{0D108BD9-81ED-4DB2-BD59-A6C34878D82A}">
                    <a16:rowId xmlns:a16="http://schemas.microsoft.com/office/drawing/2014/main" val="2467579825"/>
                  </a:ext>
                </a:extLst>
              </a:tr>
              <a:tr h="570002">
                <a:tc>
                  <a:txBody>
                    <a:bodyPr/>
                    <a:lstStyle/>
                    <a:p>
                      <a:r>
                        <a:rPr lang="en-US" sz="2200" dirty="0"/>
                        <a:t>Grade </a:t>
                      </a:r>
                      <a:r>
                        <a:rPr lang="en-US" sz="2200" u="sng" dirty="0"/>
                        <a:t>&gt;</a:t>
                      </a:r>
                      <a:r>
                        <a:rPr lang="en-US" sz="2200" u="none" dirty="0"/>
                        <a:t>3</a:t>
                      </a:r>
                      <a:endParaRPr lang="en-US" sz="2200" dirty="0"/>
                    </a:p>
                  </a:txBody>
                  <a:tcPr marL="45720" marR="45720" marT="22860" marB="22860"/>
                </a:tc>
                <a:tc>
                  <a:txBody>
                    <a:bodyPr/>
                    <a:lstStyle/>
                    <a:p>
                      <a:pPr algn="ctr"/>
                      <a:r>
                        <a:rPr lang="en-US" sz="2200" dirty="0"/>
                        <a:t>2 (0.6%)</a:t>
                      </a:r>
                    </a:p>
                  </a:txBody>
                  <a:tcPr marL="45720" marR="45720" marT="22860" marB="22860" anchor="ctr"/>
                </a:tc>
                <a:tc>
                  <a:txBody>
                    <a:bodyPr/>
                    <a:lstStyle/>
                    <a:p>
                      <a:pPr algn="ctr"/>
                      <a:r>
                        <a:rPr lang="en-US" sz="2200" b="0" dirty="0"/>
                        <a:t>0</a:t>
                      </a:r>
                    </a:p>
                  </a:txBody>
                  <a:tcPr marL="45720" marR="45720" marT="22860" marB="22860" anchor="ctr"/>
                </a:tc>
                <a:tc>
                  <a:txBody>
                    <a:bodyPr/>
                    <a:lstStyle/>
                    <a:p>
                      <a:pPr algn="ctr"/>
                      <a:r>
                        <a:rPr lang="en-US" sz="2200" b="1" dirty="0"/>
                        <a:t>6 (1.9%)</a:t>
                      </a:r>
                    </a:p>
                  </a:txBody>
                  <a:tcPr marL="45720" marR="45720" marT="22860" marB="22860" anchor="ctr"/>
                </a:tc>
                <a:extLst>
                  <a:ext uri="{0D108BD9-81ED-4DB2-BD59-A6C34878D82A}">
                    <a16:rowId xmlns:a16="http://schemas.microsoft.com/office/drawing/2014/main" val="3446525581"/>
                  </a:ext>
                </a:extLst>
              </a:tr>
              <a:tr h="570002">
                <a:tc>
                  <a:txBody>
                    <a:bodyPr/>
                    <a:lstStyle/>
                    <a:p>
                      <a:r>
                        <a:rPr lang="en-US" sz="2200" dirty="0"/>
                        <a:t>Grade 5</a:t>
                      </a:r>
                    </a:p>
                  </a:txBody>
                  <a:tcPr marL="45720" marR="45720" marT="22860" marB="22860"/>
                </a:tc>
                <a:tc>
                  <a:txBody>
                    <a:bodyPr/>
                    <a:lstStyle/>
                    <a:p>
                      <a:pPr algn="ctr"/>
                      <a:r>
                        <a:rPr lang="en-US" sz="2200" dirty="0"/>
                        <a:t>1 (0.3%)</a:t>
                      </a:r>
                    </a:p>
                  </a:txBody>
                  <a:tcPr marL="45720" marR="45720" marT="22860" marB="22860" anchor="ctr"/>
                </a:tc>
                <a:tc>
                  <a:txBody>
                    <a:bodyPr/>
                    <a:lstStyle/>
                    <a:p>
                      <a:pPr algn="ctr"/>
                      <a:r>
                        <a:rPr lang="en-US" sz="2200" b="0" dirty="0"/>
                        <a:t>0</a:t>
                      </a:r>
                    </a:p>
                  </a:txBody>
                  <a:tcPr marL="45720" marR="45720" marT="22860" marB="22860" anchor="ctr"/>
                </a:tc>
                <a:tc>
                  <a:txBody>
                    <a:bodyPr/>
                    <a:lstStyle/>
                    <a:p>
                      <a:pPr algn="ctr"/>
                      <a:r>
                        <a:rPr lang="en-US" sz="2200" b="1" dirty="0"/>
                        <a:t>1 (0.3%)</a:t>
                      </a:r>
                    </a:p>
                  </a:txBody>
                  <a:tcPr marL="45720" marR="45720" marT="22860" marB="22860" anchor="ctr"/>
                </a:tc>
                <a:extLst>
                  <a:ext uri="{0D108BD9-81ED-4DB2-BD59-A6C34878D82A}">
                    <a16:rowId xmlns:a16="http://schemas.microsoft.com/office/drawing/2014/main" val="2008414718"/>
                  </a:ext>
                </a:extLst>
              </a:tr>
            </a:tbl>
          </a:graphicData>
        </a:graphic>
      </p:graphicFrame>
      <p:sp>
        <p:nvSpPr>
          <p:cNvPr id="2" name="TextBox 1">
            <a:extLst>
              <a:ext uri="{FF2B5EF4-FFF2-40B4-BE49-F238E27FC236}">
                <a16:creationId xmlns:a16="http://schemas.microsoft.com/office/drawing/2014/main" id="{66C78713-9B4E-1D1C-640A-7F37EA520265}"/>
              </a:ext>
            </a:extLst>
          </p:cNvPr>
          <p:cNvSpPr txBox="1"/>
          <p:nvPr/>
        </p:nvSpPr>
        <p:spPr>
          <a:xfrm>
            <a:off x="235312" y="3961999"/>
            <a:ext cx="8646483" cy="1492716"/>
          </a:xfrm>
          <a:prstGeom prst="rect">
            <a:avLst/>
          </a:prstGeom>
          <a:noFill/>
        </p:spPr>
        <p:txBody>
          <a:bodyPr wrap="square" rtlCol="0">
            <a:spAutoFit/>
          </a:bodyPr>
          <a:lstStyle/>
          <a:p>
            <a:pPr algn="ctr"/>
            <a:r>
              <a:rPr lang="en-US" sz="2200" dirty="0">
                <a:solidFill>
                  <a:srgbClr val="FF0000"/>
                </a:solidFill>
                <a:latin typeface="Calibri" panose="020F0502020204030204"/>
              </a:rPr>
              <a:t>High resolution CT performed at baseline, Q6W until end of </a:t>
            </a:r>
            <a:r>
              <a:rPr lang="en-US" sz="2200" dirty="0" err="1">
                <a:solidFill>
                  <a:srgbClr val="FF0000"/>
                </a:solidFill>
                <a:latin typeface="Calibri" panose="020F0502020204030204"/>
              </a:rPr>
              <a:t>tx</a:t>
            </a:r>
            <a:r>
              <a:rPr lang="en-US" sz="2200" dirty="0">
                <a:solidFill>
                  <a:srgbClr val="FF0000"/>
                </a:solidFill>
                <a:latin typeface="Calibri" panose="020F0502020204030204"/>
              </a:rPr>
              <a:t>, </a:t>
            </a:r>
          </a:p>
          <a:p>
            <a:pPr algn="ctr"/>
            <a:r>
              <a:rPr lang="en-US" sz="2200" dirty="0">
                <a:solidFill>
                  <a:srgbClr val="FF0000"/>
                </a:solidFill>
                <a:latin typeface="Calibri" panose="020F0502020204030204"/>
              </a:rPr>
              <a:t>at the 40-day safety follow-up, and if ILD was suspected.</a:t>
            </a:r>
          </a:p>
          <a:p>
            <a:pPr algn="ctr"/>
            <a:r>
              <a:rPr lang="en-US" sz="2200" dirty="0">
                <a:solidFill>
                  <a:srgbClr val="FF0000"/>
                </a:solidFill>
                <a:latin typeface="Calibri" panose="020F0502020204030204"/>
              </a:rPr>
              <a:t>Is this costly imaging necessary if it becomes standard?</a:t>
            </a:r>
          </a:p>
          <a:p>
            <a:pPr algn="ctr"/>
            <a:r>
              <a:rPr lang="en-US" sz="2500" dirty="0">
                <a:solidFill>
                  <a:srgbClr val="FF0000"/>
                </a:solidFill>
                <a:latin typeface="Calibri" panose="020F0502020204030204"/>
              </a:rPr>
              <a:t> </a:t>
            </a:r>
          </a:p>
        </p:txBody>
      </p:sp>
      <p:sp>
        <p:nvSpPr>
          <p:cNvPr id="3" name="TextBox 2">
            <a:extLst>
              <a:ext uri="{FF2B5EF4-FFF2-40B4-BE49-F238E27FC236}">
                <a16:creationId xmlns:a16="http://schemas.microsoft.com/office/drawing/2014/main" id="{63795212-A0B4-0BB2-A518-C8C9ED96DBE1}"/>
              </a:ext>
            </a:extLst>
          </p:cNvPr>
          <p:cNvSpPr txBox="1"/>
          <p:nvPr/>
        </p:nvSpPr>
        <p:spPr>
          <a:xfrm>
            <a:off x="1639230" y="863219"/>
            <a:ext cx="6724185" cy="553998"/>
          </a:xfrm>
          <a:prstGeom prst="rect">
            <a:avLst/>
          </a:prstGeom>
          <a:noFill/>
        </p:spPr>
        <p:txBody>
          <a:bodyPr wrap="square" rtlCol="0">
            <a:spAutoFit/>
          </a:bodyPr>
          <a:lstStyle/>
          <a:p>
            <a:r>
              <a:rPr lang="en-US" sz="3000" b="1" i="1" dirty="0">
                <a:solidFill>
                  <a:srgbClr val="FF0000"/>
                </a:solidFill>
                <a:latin typeface="Calibri" panose="020F0502020204030204" pitchFamily="34" charset="0"/>
                <a:cs typeface="Calibri" panose="020F0502020204030204" pitchFamily="34" charset="0"/>
              </a:rPr>
              <a:t>(But…only 4-8 doses of T-</a:t>
            </a:r>
            <a:r>
              <a:rPr lang="en-US" sz="3000" b="1" i="1" dirty="0" err="1">
                <a:solidFill>
                  <a:srgbClr val="FF0000"/>
                </a:solidFill>
                <a:latin typeface="Calibri" panose="020F0502020204030204" pitchFamily="34" charset="0"/>
                <a:cs typeface="Calibri" panose="020F0502020204030204" pitchFamily="34" charset="0"/>
              </a:rPr>
              <a:t>DXd</a:t>
            </a:r>
            <a:r>
              <a:rPr lang="en-US" sz="3000" b="1" i="1" dirty="0">
                <a:solidFill>
                  <a:srgbClr val="FF0000"/>
                </a:solidFill>
                <a:latin typeface="Calibri" panose="020F0502020204030204" pitchFamily="34" charset="0"/>
                <a:cs typeface="Calibri" panose="020F0502020204030204" pitchFamily="34" charset="0"/>
              </a:rPr>
              <a:t> given)</a:t>
            </a:r>
            <a:endParaRPr lang="en-US" sz="900" dirty="0">
              <a:solidFill>
                <a:prstClr val="black"/>
              </a:solidFill>
              <a:latin typeface="Calibri" panose="020F0502020204030204"/>
            </a:endParaRPr>
          </a:p>
        </p:txBody>
      </p:sp>
    </p:spTree>
    <p:extLst>
      <p:ext uri="{BB962C8B-B14F-4D97-AF65-F5344CB8AC3E}">
        <p14:creationId xmlns:p14="http://schemas.microsoft.com/office/powerpoint/2010/main" val="246317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503064" y="1440990"/>
            <a:ext cx="4707036" cy="274049"/>
          </a:xfrm>
          <a:prstGeom prst="rect">
            <a:avLst/>
          </a:prstGeom>
          <a:noFill/>
        </p:spPr>
        <p:txBody>
          <a:bodyPr wrap="square" rtlCol="0">
            <a:spAutoFit/>
          </a:bodyPr>
          <a:lstStyle/>
          <a:p>
            <a:r>
              <a:rPr lang="en-US" sz="1181" b="1" dirty="0">
                <a:solidFill>
                  <a:schemeClr val="bg1"/>
                </a:solidFill>
                <a:latin typeface="Arial" panose="020B0604020202020204" pitchFamily="34" charset="0"/>
                <a:cs typeface="Arial" panose="020B0604020202020204" pitchFamily="34" charset="0"/>
              </a:rPr>
              <a:t>KATHERINE Study Design</a:t>
            </a:r>
            <a:endParaRPr lang="en-US" sz="1181" baseline="30000" dirty="0">
              <a:solidFill>
                <a:schemeClr val="bg1"/>
              </a:solidFill>
              <a:latin typeface="Arial" panose="020B0604020202020204" pitchFamily="34" charset="0"/>
              <a:cs typeface="Arial" panose="020B0604020202020204" pitchFamily="34" charset="0"/>
            </a:endParaRPr>
          </a:p>
        </p:txBody>
      </p:sp>
      <p:sp>
        <p:nvSpPr>
          <p:cNvPr id="20" name="Rectangle 20">
            <a:extLst>
              <a:ext uri="{FF2B5EF4-FFF2-40B4-BE49-F238E27FC236}">
                <a16:creationId xmlns:a16="http://schemas.microsoft.com/office/drawing/2014/main" id="{FDDB1C80-25BF-FD4B-8062-5E91AD1261C5}"/>
              </a:ext>
            </a:extLst>
          </p:cNvPr>
          <p:cNvSpPr>
            <a:spLocks noGrp="1" noChangeArrowheads="1"/>
          </p:cNvSpPr>
          <p:nvPr>
            <p:ph type="title" idx="4294967295"/>
          </p:nvPr>
        </p:nvSpPr>
        <p:spPr>
          <a:xfrm>
            <a:off x="1228164" y="358100"/>
            <a:ext cx="6508750" cy="642937"/>
          </a:xfrm>
        </p:spPr>
        <p:txBody>
          <a:bodyPr>
            <a:normAutofit/>
          </a:bodyPr>
          <a:lstStyle/>
          <a:p>
            <a:pPr eaLnBrk="1" hangingPunct="1"/>
            <a:r>
              <a:rPr lang="en-GB" b="1" cap="all" dirty="0">
                <a:solidFill>
                  <a:srgbClr val="002060"/>
                </a:solidFill>
                <a:latin typeface="Arial" panose="020B0604020202020204" pitchFamily="34" charset="0"/>
                <a:cs typeface="Arial" panose="020B0604020202020204" pitchFamily="34" charset="0"/>
              </a:rPr>
              <a:t>KATHERINE: Study Design</a:t>
            </a:r>
          </a:p>
        </p:txBody>
      </p:sp>
      <p:sp>
        <p:nvSpPr>
          <p:cNvPr id="18" name="Rectangle 17"/>
          <p:cNvSpPr>
            <a:spLocks noChangeAspect="1"/>
          </p:cNvSpPr>
          <p:nvPr/>
        </p:nvSpPr>
        <p:spPr>
          <a:xfrm>
            <a:off x="544416" y="1287463"/>
            <a:ext cx="3663064" cy="2400638"/>
          </a:xfrm>
          <a:prstGeom prst="rect">
            <a:avLst/>
          </a:prstGeom>
          <a:solidFill>
            <a:srgbClr val="0070C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20551" indent="-72331">
              <a:spcAft>
                <a:spcPts val="254"/>
              </a:spcAft>
              <a:buFont typeface="Wingdings" panose="05000000000000000000" pitchFamily="2" charset="2"/>
              <a:buChar char="§"/>
            </a:pPr>
            <a:r>
              <a:rPr lang="en-US" sz="1050" dirty="0">
                <a:solidFill>
                  <a:schemeClr val="tx1"/>
                </a:solidFill>
                <a:latin typeface="Arial" panose="020B0604020202020204" pitchFamily="34" charset="0"/>
                <a:cs typeface="Arial" panose="020B0604020202020204" pitchFamily="34" charset="0"/>
              </a:rPr>
              <a:t>cT1-4/N0-3/M0 at presentation (cT1a-b/N0 excluded) </a:t>
            </a:r>
          </a:p>
          <a:p>
            <a:pPr marL="120551" indent="-72331">
              <a:spcAft>
                <a:spcPts val="254"/>
              </a:spcAft>
              <a:buFont typeface="Wingdings" panose="05000000000000000000" pitchFamily="2" charset="2"/>
              <a:buChar char="§"/>
            </a:pPr>
            <a:r>
              <a:rPr lang="en-US" sz="1050" dirty="0">
                <a:solidFill>
                  <a:schemeClr val="tx1"/>
                </a:solidFill>
                <a:latin typeface="Arial" panose="020B0604020202020204" pitchFamily="34" charset="0"/>
                <a:cs typeface="Arial" panose="020B0604020202020204" pitchFamily="34" charset="0"/>
              </a:rPr>
              <a:t>Centrally confirmed HER2-positive breast cancer</a:t>
            </a:r>
          </a:p>
          <a:p>
            <a:pPr marL="120551" indent="-72331">
              <a:spcAft>
                <a:spcPts val="254"/>
              </a:spcAft>
              <a:buFont typeface="Wingdings" panose="05000000000000000000" pitchFamily="2" charset="2"/>
              <a:buChar char="§"/>
            </a:pPr>
            <a:r>
              <a:rPr lang="en-US" sz="1050" dirty="0">
                <a:solidFill>
                  <a:schemeClr val="tx1"/>
                </a:solidFill>
                <a:latin typeface="Arial" panose="020B0604020202020204" pitchFamily="34" charset="0"/>
                <a:cs typeface="Arial" panose="020B0604020202020204" pitchFamily="34" charset="0"/>
              </a:rPr>
              <a:t>Neoadjuvant therapy must have consisted of </a:t>
            </a:r>
          </a:p>
          <a:p>
            <a:pPr marL="336873" lvl="1" indent="-95771">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Minimum of 6 cycles of chemotherapy</a:t>
            </a:r>
          </a:p>
          <a:p>
            <a:pPr marL="532433" lvl="2" indent="-98450">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Minimum of 9 weeks of </a:t>
            </a:r>
            <a:r>
              <a:rPr lang="en-US" sz="1050" dirty="0" err="1">
                <a:solidFill>
                  <a:schemeClr val="tx1"/>
                </a:solidFill>
                <a:latin typeface="Arial" panose="020B0604020202020204" pitchFamily="34" charset="0"/>
                <a:cs typeface="Arial" panose="020B0604020202020204" pitchFamily="34" charset="0"/>
              </a:rPr>
              <a:t>taxane</a:t>
            </a:r>
            <a:endParaRPr lang="en-US" sz="1050" dirty="0">
              <a:solidFill>
                <a:schemeClr val="tx1"/>
              </a:solidFill>
              <a:latin typeface="Arial" panose="020B0604020202020204" pitchFamily="34" charset="0"/>
              <a:cs typeface="Arial" panose="020B0604020202020204" pitchFamily="34" charset="0"/>
            </a:endParaRPr>
          </a:p>
          <a:p>
            <a:pPr marL="532433" lvl="2" indent="-98450">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Anthracyclines and alkylating agents allowed</a:t>
            </a:r>
          </a:p>
          <a:p>
            <a:pPr marL="532433" lvl="2" indent="-98450">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All chemotherapy prior to surgery</a:t>
            </a:r>
          </a:p>
          <a:p>
            <a:pPr marL="336873" lvl="1" indent="-95771">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Minimum of 9 weeks of trastuzumab</a:t>
            </a:r>
          </a:p>
          <a:p>
            <a:pPr marL="554534" lvl="2" indent="-120551">
              <a:spcAft>
                <a:spcPts val="254"/>
              </a:spcAft>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Second HER2-targeted agent allowed</a:t>
            </a:r>
          </a:p>
          <a:p>
            <a:pPr marL="120551" indent="-72331">
              <a:spcAft>
                <a:spcPts val="506"/>
              </a:spcAft>
              <a:buFont typeface="Wingdings" panose="05000000000000000000" pitchFamily="2" charset="2"/>
              <a:buChar char="§"/>
            </a:pPr>
            <a:r>
              <a:rPr lang="en-US" sz="1050" dirty="0">
                <a:solidFill>
                  <a:schemeClr val="tx1"/>
                </a:solidFill>
                <a:latin typeface="Arial" panose="020B0604020202020204" pitchFamily="34" charset="0"/>
                <a:cs typeface="Arial" panose="020B0604020202020204" pitchFamily="34" charset="0"/>
              </a:rPr>
              <a:t>Residual invasive tumor in breast or axillary nodes</a:t>
            </a:r>
          </a:p>
          <a:p>
            <a:pPr marL="120551" indent="-72331">
              <a:spcAft>
                <a:spcPts val="506"/>
              </a:spcAft>
              <a:buFont typeface="Wingdings" panose="05000000000000000000" pitchFamily="2" charset="2"/>
              <a:buChar char="§"/>
            </a:pPr>
            <a:r>
              <a:rPr lang="en-US" sz="1050" dirty="0">
                <a:solidFill>
                  <a:schemeClr val="tx1"/>
                </a:solidFill>
                <a:latin typeface="Arial" panose="020B0604020202020204" pitchFamily="34" charset="0"/>
                <a:cs typeface="Arial" panose="020B0604020202020204" pitchFamily="34" charset="0"/>
              </a:rPr>
              <a:t>Randomization within 12 weeks of surgery</a:t>
            </a:r>
          </a:p>
        </p:txBody>
      </p:sp>
      <p:sp>
        <p:nvSpPr>
          <p:cNvPr id="2" name="TextBox 1"/>
          <p:cNvSpPr txBox="1">
            <a:spLocks noChangeAspect="1"/>
          </p:cNvSpPr>
          <p:nvPr/>
        </p:nvSpPr>
        <p:spPr>
          <a:xfrm>
            <a:off x="674341" y="3706972"/>
            <a:ext cx="7772286" cy="702628"/>
          </a:xfrm>
          <a:prstGeom prst="rect">
            <a:avLst/>
          </a:prstGeom>
          <a:noFill/>
        </p:spPr>
        <p:txBody>
          <a:bodyPr wrap="square" rtlCol="0">
            <a:spAutoFit/>
          </a:bodyPr>
          <a:lstStyle/>
          <a:p>
            <a:r>
              <a:rPr lang="en-US" sz="675" dirty="0">
                <a:latin typeface="Arial" panose="020B0604020202020204" pitchFamily="34" charset="0"/>
                <a:cs typeface="Arial" panose="020B0604020202020204" pitchFamily="34" charset="0"/>
              </a:rPr>
              <a:t>Stratification factors:</a:t>
            </a:r>
          </a:p>
          <a:p>
            <a:pPr marL="120551" indent="-75010">
              <a:buFont typeface="Wingdings" panose="05000000000000000000" pitchFamily="2" charset="2"/>
              <a:buChar char="§"/>
            </a:pPr>
            <a:r>
              <a:rPr lang="en-US" sz="675" dirty="0">
                <a:latin typeface="Arial" panose="020B0604020202020204" pitchFamily="34" charset="0"/>
                <a:cs typeface="Arial" panose="020B0604020202020204" pitchFamily="34" charset="0"/>
              </a:rPr>
              <a:t> Clinical presentation: Inoperable (stage cT4 or cN2–3) vs operable (stages cT1-3N0-1</a:t>
            </a:r>
            <a:r>
              <a:rPr lang="en-US" sz="675" dirty="0"/>
              <a:t>)</a:t>
            </a:r>
            <a:endParaRPr lang="en-US" sz="675" dirty="0">
              <a:latin typeface="Arial" panose="020B0604020202020204" pitchFamily="34" charset="0"/>
              <a:cs typeface="Arial" panose="020B0604020202020204" pitchFamily="34" charset="0"/>
            </a:endParaRPr>
          </a:p>
          <a:p>
            <a:pPr marL="120551" indent="-75010">
              <a:buFont typeface="Wingdings" panose="05000000000000000000" pitchFamily="2" charset="2"/>
              <a:buChar char="§"/>
            </a:pPr>
            <a:r>
              <a:rPr lang="en-US" sz="675" dirty="0">
                <a:latin typeface="Arial" panose="020B0604020202020204" pitchFamily="34" charset="0"/>
                <a:cs typeface="Arial" panose="020B0604020202020204" pitchFamily="34" charset="0"/>
              </a:rPr>
              <a:t> Hormone receptor: ER or PR positive vs ER negative and PR negative/unknown</a:t>
            </a:r>
          </a:p>
          <a:p>
            <a:pPr marL="120551" indent="-75010">
              <a:buFont typeface="Wingdings" panose="05000000000000000000" pitchFamily="2" charset="2"/>
              <a:buChar char="§"/>
            </a:pPr>
            <a:r>
              <a:rPr lang="en-US" sz="675" dirty="0">
                <a:latin typeface="Arial" panose="020B0604020202020204" pitchFamily="34" charset="0"/>
                <a:cs typeface="Arial" panose="020B0604020202020204" pitchFamily="34" charset="0"/>
              </a:rPr>
              <a:t> Preoperative therapy: Trastuzumab vs trastuzumab plus other HER2-targeted therapy</a:t>
            </a:r>
          </a:p>
          <a:p>
            <a:pPr marL="120551" indent="-75010">
              <a:buFont typeface="Wingdings" panose="05000000000000000000" pitchFamily="2" charset="2"/>
              <a:buChar char="§"/>
            </a:pPr>
            <a:r>
              <a:rPr lang="en-US" sz="675" dirty="0">
                <a:latin typeface="Arial" panose="020B0604020202020204" pitchFamily="34" charset="0"/>
                <a:cs typeface="Arial" panose="020B0604020202020204" pitchFamily="34" charset="0"/>
              </a:rPr>
              <a:t> Pathological nodal status after neoadjuvant therapy: Positive vs negative/not done</a:t>
            </a:r>
          </a:p>
          <a:p>
            <a:endParaRPr lang="en-US" sz="591"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8" name="Group 7"/>
          <p:cNvGrpSpPr>
            <a:grpSpLocks noChangeAspect="1"/>
          </p:cNvGrpSpPr>
          <p:nvPr/>
        </p:nvGrpSpPr>
        <p:grpSpPr>
          <a:xfrm>
            <a:off x="4207478" y="1640224"/>
            <a:ext cx="3992087" cy="2121054"/>
            <a:chOff x="6096000" y="1973339"/>
            <a:chExt cx="5792524" cy="3077655"/>
          </a:xfrm>
        </p:grpSpPr>
        <p:sp>
          <p:nvSpPr>
            <p:cNvPr id="12" name="Rectangle 11">
              <a:extLst>
                <a:ext uri="{FF2B5EF4-FFF2-40B4-BE49-F238E27FC236}">
                  <a16:creationId xmlns:a16="http://schemas.microsoft.com/office/drawing/2014/main" id="{DA84BC00-F71D-4F39-BC0E-6BED71E8F1E3}"/>
                </a:ext>
              </a:extLst>
            </p:cNvPr>
            <p:cNvSpPr/>
            <p:nvPr/>
          </p:nvSpPr>
          <p:spPr>
            <a:xfrm>
              <a:off x="8305373" y="1973339"/>
              <a:ext cx="3155108" cy="1043381"/>
            </a:xfrm>
            <a:prstGeom prst="rect">
              <a:avLst/>
            </a:prstGeom>
            <a:solidFill>
              <a:srgbClr val="002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7" b="1" dirty="0">
                  <a:latin typeface="Arial" panose="020B0604020202020204" pitchFamily="34" charset="0"/>
                  <a:cs typeface="Arial" panose="020B0604020202020204" pitchFamily="34" charset="0"/>
                </a:rPr>
                <a:t>T-DM1</a:t>
              </a:r>
              <a:br>
                <a:rPr lang="en-US" sz="717" dirty="0">
                  <a:latin typeface="Arial" panose="020B0604020202020204" pitchFamily="34" charset="0"/>
                  <a:cs typeface="Arial" panose="020B0604020202020204" pitchFamily="34" charset="0"/>
                </a:rPr>
              </a:br>
              <a:r>
                <a:rPr lang="en-US" sz="717" dirty="0">
                  <a:latin typeface="Arial" panose="020B0604020202020204" pitchFamily="34" charset="0"/>
                  <a:cs typeface="Arial" panose="020B0604020202020204" pitchFamily="34" charset="0"/>
                </a:rPr>
                <a:t> 3.6 mg/kg IV Q3W</a:t>
              </a:r>
            </a:p>
            <a:p>
              <a:pPr algn="ctr"/>
              <a:r>
                <a:rPr lang="en-US" sz="717" dirty="0">
                  <a:latin typeface="Arial" panose="020B0604020202020204" pitchFamily="34" charset="0"/>
                  <a:cs typeface="Arial" panose="020B0604020202020204" pitchFamily="34" charset="0"/>
                </a:rPr>
                <a:t> 14 cycles</a:t>
              </a:r>
            </a:p>
          </p:txBody>
        </p:sp>
        <p:sp>
          <p:nvSpPr>
            <p:cNvPr id="13" name="Rectangle 12">
              <a:extLst>
                <a:ext uri="{FF2B5EF4-FFF2-40B4-BE49-F238E27FC236}">
                  <a16:creationId xmlns:a16="http://schemas.microsoft.com/office/drawing/2014/main" id="{81674816-D60D-43D8-ABDF-6724EDDBEE7B}"/>
                </a:ext>
              </a:extLst>
            </p:cNvPr>
            <p:cNvSpPr/>
            <p:nvPr/>
          </p:nvSpPr>
          <p:spPr>
            <a:xfrm>
              <a:off x="8305378" y="3315686"/>
              <a:ext cx="3155102" cy="1049529"/>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17" b="1" dirty="0">
                  <a:solidFill>
                    <a:schemeClr val="bg1"/>
                  </a:solidFill>
                  <a:latin typeface="Arial" panose="020B0604020202020204" pitchFamily="34" charset="0"/>
                  <a:cs typeface="Arial" panose="020B0604020202020204" pitchFamily="34" charset="0"/>
                </a:rPr>
                <a:t>Trastuzumab </a:t>
              </a:r>
            </a:p>
            <a:p>
              <a:pPr algn="ctr"/>
              <a:r>
                <a:rPr lang="en-US" sz="717" dirty="0">
                  <a:solidFill>
                    <a:schemeClr val="bg1"/>
                  </a:solidFill>
                  <a:latin typeface="Arial" panose="020B0604020202020204" pitchFamily="34" charset="0"/>
                  <a:cs typeface="Arial" panose="020B0604020202020204" pitchFamily="34" charset="0"/>
                </a:rPr>
                <a:t>6 mg/kg IV Q3W</a:t>
              </a:r>
            </a:p>
            <a:p>
              <a:pPr algn="ctr"/>
              <a:r>
                <a:rPr lang="en-US" sz="717" dirty="0">
                  <a:solidFill>
                    <a:schemeClr val="bg1"/>
                  </a:solidFill>
                  <a:latin typeface="Arial" panose="020B0604020202020204" pitchFamily="34" charset="0"/>
                  <a:cs typeface="Arial" panose="020B0604020202020204" pitchFamily="34" charset="0"/>
                </a:rPr>
                <a:t> 14 cycles </a:t>
              </a:r>
            </a:p>
          </p:txBody>
        </p:sp>
        <p:grpSp>
          <p:nvGrpSpPr>
            <p:cNvPr id="3" name="Group 2"/>
            <p:cNvGrpSpPr/>
            <p:nvPr/>
          </p:nvGrpSpPr>
          <p:grpSpPr>
            <a:xfrm>
              <a:off x="7406640" y="2698750"/>
              <a:ext cx="802693" cy="925703"/>
              <a:chOff x="7038337" y="2138462"/>
              <a:chExt cx="1343663" cy="925703"/>
            </a:xfrm>
          </p:grpSpPr>
          <p:cxnSp>
            <p:nvCxnSpPr>
              <p:cNvPr id="11" name="Straight Arrow Connector 10">
                <a:extLst>
                  <a:ext uri="{FF2B5EF4-FFF2-40B4-BE49-F238E27FC236}">
                    <a16:creationId xmlns:a16="http://schemas.microsoft.com/office/drawing/2014/main" id="{979F355C-8410-488F-BCC4-16FC2EA17FF2}"/>
                  </a:ext>
                </a:extLst>
              </p:cNvPr>
              <p:cNvCxnSpPr>
                <a:cxnSpLocks/>
              </p:cNvCxnSpPr>
              <p:nvPr/>
            </p:nvCxnSpPr>
            <p:spPr>
              <a:xfrm flipV="1">
                <a:off x="7038337" y="2138462"/>
                <a:ext cx="1313812" cy="506791"/>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68AAAE-978D-48C2-973F-E2DAC18E9884}"/>
                  </a:ext>
                </a:extLst>
              </p:cNvPr>
              <p:cNvCxnSpPr>
                <a:cxnSpLocks/>
              </p:cNvCxnSpPr>
              <p:nvPr/>
            </p:nvCxnSpPr>
            <p:spPr>
              <a:xfrm>
                <a:off x="7038337" y="2647393"/>
                <a:ext cx="1343663" cy="416772"/>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20A09D94-56A4-4F6B-B2C5-DD0C548A5663}"/>
                </a:ext>
              </a:extLst>
            </p:cNvPr>
            <p:cNvSpPr txBox="1"/>
            <p:nvPr/>
          </p:nvSpPr>
          <p:spPr>
            <a:xfrm>
              <a:off x="8305372" y="4691308"/>
              <a:ext cx="3583152" cy="359686"/>
            </a:xfrm>
            <a:prstGeom prst="rect">
              <a:avLst/>
            </a:prstGeom>
            <a:noFill/>
          </p:spPr>
          <p:txBody>
            <a:bodyPr wrap="square" rtlCol="0">
              <a:spAutoFit/>
            </a:bodyPr>
            <a:lstStyle/>
            <a:p>
              <a:pPr>
                <a:lnSpc>
                  <a:spcPts val="591"/>
                </a:lnSpc>
                <a:spcBef>
                  <a:spcPts val="169"/>
                </a:spcBef>
                <a:spcAft>
                  <a:spcPts val="127"/>
                </a:spcAft>
              </a:pPr>
              <a:r>
                <a:rPr lang="en-US" sz="717" dirty="0">
                  <a:latin typeface="Arial" panose="020B0604020202020204" pitchFamily="34" charset="0"/>
                  <a:cs typeface="Arial" panose="020B0604020202020204" pitchFamily="34" charset="0"/>
                </a:rPr>
                <a:t>Radiation and endocrine therapy per protocol and local guidelines</a:t>
              </a:r>
            </a:p>
          </p:txBody>
        </p:sp>
        <p:cxnSp>
          <p:nvCxnSpPr>
            <p:cNvPr id="32" name="Straight Connector 31"/>
            <p:cNvCxnSpPr/>
            <p:nvPr/>
          </p:nvCxnSpPr>
          <p:spPr>
            <a:xfrm flipH="1">
              <a:off x="6096000" y="3208081"/>
              <a:ext cx="1320800" cy="1"/>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647009" y="2411777"/>
              <a:ext cx="638591" cy="659494"/>
              <a:chOff x="6179506" y="1980679"/>
              <a:chExt cx="638591" cy="659494"/>
            </a:xfrm>
          </p:grpSpPr>
          <p:sp>
            <p:nvSpPr>
              <p:cNvPr id="6" name="Oval 5"/>
              <p:cNvSpPr/>
              <p:nvPr/>
            </p:nvSpPr>
            <p:spPr>
              <a:xfrm>
                <a:off x="6179506" y="1980679"/>
                <a:ext cx="638591" cy="659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p>
            </p:txBody>
          </p:sp>
          <p:sp>
            <p:nvSpPr>
              <p:cNvPr id="33" name="TextBox 32"/>
              <p:cNvSpPr txBox="1"/>
              <p:nvPr/>
            </p:nvSpPr>
            <p:spPr>
              <a:xfrm>
                <a:off x="6281944" y="2008061"/>
                <a:ext cx="419139" cy="397833"/>
              </a:xfrm>
              <a:prstGeom prst="rect">
                <a:avLst/>
              </a:prstGeom>
              <a:noFill/>
            </p:spPr>
            <p:txBody>
              <a:bodyPr wrap="none" rtlCol="0">
                <a:spAutoFit/>
              </a:bodyPr>
              <a:lstStyle/>
              <a:p>
                <a:pPr algn="ctr"/>
                <a:r>
                  <a:rPr lang="en-US" sz="591" dirty="0">
                    <a:solidFill>
                      <a:schemeClr val="bg1"/>
                    </a:solidFill>
                    <a:latin typeface="Arial" panose="020B0604020202020204" pitchFamily="34" charset="0"/>
                    <a:cs typeface="Arial" panose="020B0604020202020204" pitchFamily="34" charset="0"/>
                  </a:rPr>
                  <a:t>R</a:t>
                </a:r>
                <a:br>
                  <a:rPr lang="en-US" sz="591" dirty="0">
                    <a:solidFill>
                      <a:schemeClr val="bg1"/>
                    </a:solidFill>
                    <a:latin typeface="Arial" panose="020B0604020202020204" pitchFamily="34" charset="0"/>
                    <a:cs typeface="Arial" panose="020B0604020202020204" pitchFamily="34" charset="0"/>
                  </a:rPr>
                </a:br>
                <a:r>
                  <a:rPr lang="en-US" sz="591" dirty="0">
                    <a:solidFill>
                      <a:schemeClr val="bg1"/>
                    </a:solidFill>
                    <a:latin typeface="Arial" panose="020B0604020202020204" pitchFamily="34" charset="0"/>
                    <a:cs typeface="Arial" panose="020B0604020202020204" pitchFamily="34" charset="0"/>
                  </a:rPr>
                  <a:t>1:1</a:t>
                </a:r>
              </a:p>
            </p:txBody>
          </p:sp>
        </p:grpSp>
        <p:sp>
          <p:nvSpPr>
            <p:cNvPr id="5" name="TextBox 4"/>
            <p:cNvSpPr txBox="1"/>
            <p:nvPr/>
          </p:nvSpPr>
          <p:spPr>
            <a:xfrm>
              <a:off x="6608212" y="3323107"/>
              <a:ext cx="712210" cy="284698"/>
            </a:xfrm>
            <a:prstGeom prst="rect">
              <a:avLst/>
            </a:prstGeom>
            <a:noFill/>
          </p:spPr>
          <p:txBody>
            <a:bodyPr wrap="none" rtlCol="0">
              <a:spAutoFit/>
            </a:bodyPr>
            <a:lstStyle/>
            <a:p>
              <a:pPr algn="ctr"/>
              <a:r>
                <a:rPr lang="en-US" sz="675" dirty="0">
                  <a:solidFill>
                    <a:schemeClr val="tx1">
                      <a:lumMod val="85000"/>
                      <a:lumOff val="15000"/>
                    </a:schemeClr>
                  </a:solidFill>
                  <a:latin typeface="Arial" panose="020B0604020202020204" pitchFamily="34" charset="0"/>
                  <a:cs typeface="Arial" panose="020B0604020202020204" pitchFamily="34" charset="0"/>
                </a:rPr>
                <a:t>N=1486</a:t>
              </a:r>
            </a:p>
          </p:txBody>
        </p:sp>
      </p:grpSp>
      <p:sp>
        <p:nvSpPr>
          <p:cNvPr id="9" name="Text Box 11">
            <a:extLst>
              <a:ext uri="{FF2B5EF4-FFF2-40B4-BE49-F238E27FC236}">
                <a16:creationId xmlns:a16="http://schemas.microsoft.com/office/drawing/2014/main" id="{C36CB87B-CE5A-5574-7392-0EEC87B4E7EE}"/>
              </a:ext>
            </a:extLst>
          </p:cNvPr>
          <p:cNvSpPr txBox="1">
            <a:spLocks noChangeArrowheads="1"/>
          </p:cNvSpPr>
          <p:nvPr/>
        </p:nvSpPr>
        <p:spPr bwMode="auto">
          <a:xfrm>
            <a:off x="5552316" y="4720942"/>
            <a:ext cx="35916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eaLnBrk="1" hangingPunct="1">
              <a:lnSpc>
                <a:spcPct val="100000"/>
              </a:lnSpc>
              <a:spcBef>
                <a:spcPct val="0"/>
              </a:spcBef>
              <a:spcAft>
                <a:spcPct val="0"/>
              </a:spcAft>
              <a:buClrTx/>
              <a:buNone/>
            </a:pPr>
            <a:r>
              <a:rPr lang="en-US" altLang="en-US" sz="1100" dirty="0">
                <a:solidFill>
                  <a:srgbClr val="191917"/>
                </a:solidFill>
                <a:latin typeface="+mn-lt"/>
                <a:cs typeface="Arial" panose="020B0604020202020204" pitchFamily="34" charset="0"/>
              </a:rPr>
              <a:t>Geyer C, et al. SABCS 2018. Abstract GS1-10.</a:t>
            </a:r>
          </a:p>
          <a:p>
            <a:pPr algn="r" eaLnBrk="1" hangingPunct="1">
              <a:lnSpc>
                <a:spcPct val="100000"/>
              </a:lnSpc>
              <a:spcBef>
                <a:spcPct val="0"/>
              </a:spcBef>
              <a:spcAft>
                <a:spcPct val="0"/>
              </a:spcAft>
              <a:buClrTx/>
              <a:buNone/>
            </a:pPr>
            <a:r>
              <a:rPr lang="en-US" altLang="en-US" sz="1100" dirty="0">
                <a:solidFill>
                  <a:srgbClr val="191917"/>
                </a:solidFill>
                <a:latin typeface="+mn-lt"/>
                <a:cs typeface="Arial" panose="020B0604020202020204" pitchFamily="34" charset="0"/>
              </a:rPr>
              <a:t>von Minckwitz G, et al. </a:t>
            </a:r>
            <a:r>
              <a:rPr lang="en-US" altLang="en-US" sz="1100" i="1" dirty="0">
                <a:solidFill>
                  <a:srgbClr val="191917"/>
                </a:solidFill>
                <a:latin typeface="+mn-lt"/>
                <a:cs typeface="Arial" panose="020B0604020202020204" pitchFamily="34" charset="0"/>
              </a:rPr>
              <a:t>N </a:t>
            </a:r>
            <a:r>
              <a:rPr lang="en-US" altLang="en-US" sz="1100" i="1" dirty="0" err="1">
                <a:solidFill>
                  <a:srgbClr val="191917"/>
                </a:solidFill>
                <a:latin typeface="+mn-lt"/>
                <a:cs typeface="Arial" panose="020B0604020202020204" pitchFamily="34" charset="0"/>
              </a:rPr>
              <a:t>Engl</a:t>
            </a:r>
            <a:r>
              <a:rPr lang="en-US" altLang="en-US" sz="1100" i="1" dirty="0">
                <a:solidFill>
                  <a:srgbClr val="191917"/>
                </a:solidFill>
                <a:latin typeface="+mn-lt"/>
                <a:cs typeface="Arial" panose="020B0604020202020204" pitchFamily="34" charset="0"/>
              </a:rPr>
              <a:t> J Med. </a:t>
            </a:r>
            <a:r>
              <a:rPr lang="en-US" altLang="en-US" sz="1100" dirty="0">
                <a:solidFill>
                  <a:srgbClr val="191917"/>
                </a:solidFill>
                <a:latin typeface="+mn-lt"/>
                <a:cs typeface="Arial" panose="020B0604020202020204" pitchFamily="34" charset="0"/>
              </a:rPr>
              <a:t>2019;380(7) 617-628.</a:t>
            </a:r>
          </a:p>
        </p:txBody>
      </p:sp>
      <p:sp>
        <p:nvSpPr>
          <p:cNvPr id="10" name="Rectangle 9">
            <a:extLst>
              <a:ext uri="{FF2B5EF4-FFF2-40B4-BE49-F238E27FC236}">
                <a16:creationId xmlns:a16="http://schemas.microsoft.com/office/drawing/2014/main" id="{BF1B8603-7EE3-7145-F3B9-E1FF4F23EAC4}"/>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5" name="Picture 14">
            <a:extLst>
              <a:ext uri="{FF2B5EF4-FFF2-40B4-BE49-F238E27FC236}">
                <a16:creationId xmlns:a16="http://schemas.microsoft.com/office/drawing/2014/main" id="{C529DC28-7698-D1DC-B0BE-40CFEF69C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16" name="Picture 15" descr="Blue text on a black background&#10;&#10;Description automatically generated">
            <a:extLst>
              <a:ext uri="{FF2B5EF4-FFF2-40B4-BE49-F238E27FC236}">
                <a16:creationId xmlns:a16="http://schemas.microsoft.com/office/drawing/2014/main" id="{11303E08-350E-44B0-AE29-21640091C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7" name="Rectangle 16">
            <a:extLst>
              <a:ext uri="{FF2B5EF4-FFF2-40B4-BE49-F238E27FC236}">
                <a16:creationId xmlns:a16="http://schemas.microsoft.com/office/drawing/2014/main" id="{CD289D6A-4539-7787-34F1-43F6A838CD81}"/>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77505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A3B53-15C2-B60A-F555-DE10818B0B01}"/>
              </a:ext>
            </a:extLst>
          </p:cNvPr>
          <p:cNvSpPr txBox="1"/>
          <p:nvPr/>
        </p:nvSpPr>
        <p:spPr>
          <a:xfrm>
            <a:off x="0" y="4829145"/>
            <a:ext cx="9143999"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presentation is the intellectual property of the authors. Contact Sibylle.Loibl@gbg.de for permission to reprint and/or distribute</a:t>
            </a:r>
          </a:p>
        </p:txBody>
      </p:sp>
      <p:sp>
        <p:nvSpPr>
          <p:cNvPr id="83" name="TextBox 82">
            <a:extLst>
              <a:ext uri="{FF2B5EF4-FFF2-40B4-BE49-F238E27FC236}">
                <a16:creationId xmlns:a16="http://schemas.microsoft.com/office/drawing/2014/main" id="{AC3EC53A-33FD-F932-7020-35584A480CD8}"/>
              </a:ext>
            </a:extLst>
          </p:cNvPr>
          <p:cNvSpPr txBox="1"/>
          <p:nvPr/>
        </p:nvSpPr>
        <p:spPr>
          <a:xfrm>
            <a:off x="5216577" y="4339699"/>
            <a:ext cx="3827154" cy="4154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85">
            <a:extLst>
              <a:ext uri="{FF2B5EF4-FFF2-40B4-BE49-F238E27FC236}">
                <a16:creationId xmlns:a16="http://schemas.microsoft.com/office/drawing/2014/main" id="{C870F3BE-3BBB-AFAD-68F7-84354FD476EE}"/>
              </a:ext>
            </a:extLst>
          </p:cNvPr>
          <p:cNvGraphicFramePr>
            <a:graphicFrameLocks noGrp="1"/>
          </p:cNvGraphicFramePr>
          <p:nvPr/>
        </p:nvGraphicFramePr>
        <p:xfrm>
          <a:off x="1088151" y="2698455"/>
          <a:ext cx="4950464" cy="980094"/>
        </p:xfrm>
        <a:graphic>
          <a:graphicData uri="http://schemas.openxmlformats.org/drawingml/2006/table">
            <a:tbl>
              <a:tblPr firstRow="1" bandRow="1">
                <a:tableStyleId>{5C22544A-7EE6-4342-B048-85BDC9FD1C3A}</a:tableStyleId>
              </a:tblPr>
              <a:tblGrid>
                <a:gridCol w="1749902">
                  <a:extLst>
                    <a:ext uri="{9D8B030D-6E8A-4147-A177-3AD203B41FA5}">
                      <a16:colId xmlns:a16="http://schemas.microsoft.com/office/drawing/2014/main" val="3796416001"/>
                    </a:ext>
                  </a:extLst>
                </a:gridCol>
                <a:gridCol w="1600281">
                  <a:extLst>
                    <a:ext uri="{9D8B030D-6E8A-4147-A177-3AD203B41FA5}">
                      <a16:colId xmlns:a16="http://schemas.microsoft.com/office/drawing/2014/main" val="1700144335"/>
                    </a:ext>
                  </a:extLst>
                </a:gridCol>
                <a:gridCol w="1600281">
                  <a:extLst>
                    <a:ext uri="{9D8B030D-6E8A-4147-A177-3AD203B41FA5}">
                      <a16:colId xmlns:a16="http://schemas.microsoft.com/office/drawing/2014/main" val="3104089326"/>
                    </a:ext>
                  </a:extLst>
                </a:gridCol>
              </a:tblGrid>
              <a:tr h="291927">
                <a:tc>
                  <a:txBody>
                    <a:bodyPr/>
                    <a:lstStyle/>
                    <a:p>
                      <a:endParaRPr lang="en-GB" sz="10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dirty="0">
                          <a:solidFill>
                            <a:srgbClr val="F79646"/>
                          </a:solidFill>
                          <a:latin typeface="Arial" panose="020B0604020202020204" pitchFamily="34" charset="0"/>
                          <a:cs typeface="Arial" panose="020B0604020202020204" pitchFamily="34" charset="0"/>
                        </a:rPr>
                        <a:t>Trastuzumab</a:t>
                      </a:r>
                      <a:br>
                        <a:rPr lang="en-GB" sz="1000" dirty="0">
                          <a:solidFill>
                            <a:srgbClr val="F79646"/>
                          </a:solidFill>
                          <a:latin typeface="Arial" panose="020B0604020202020204" pitchFamily="34" charset="0"/>
                          <a:cs typeface="Arial" panose="020B0604020202020204" pitchFamily="34" charset="0"/>
                        </a:rPr>
                      </a:br>
                      <a:r>
                        <a:rPr lang="en-GB" sz="1000" dirty="0">
                          <a:solidFill>
                            <a:srgbClr val="F79646"/>
                          </a:solidFill>
                          <a:latin typeface="Arial" panose="020B0604020202020204" pitchFamily="34" charset="0"/>
                          <a:cs typeface="Arial" panose="020B0604020202020204" pitchFamily="34" charset="0"/>
                        </a:rPr>
                        <a:t>(n = 743)</a:t>
                      </a:r>
                      <a:endParaRPr lang="en-GB" sz="2400" dirty="0">
                        <a:solidFill>
                          <a:srgbClr val="F7964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rgbClr val="1F497D"/>
                          </a:solidFill>
                          <a:latin typeface="Arial" panose="020B0604020202020204" pitchFamily="34" charset="0"/>
                          <a:cs typeface="Arial" panose="020B0604020202020204" pitchFamily="34" charset="0"/>
                        </a:rPr>
                        <a:t>T-DM1</a:t>
                      </a:r>
                      <a:br>
                        <a:rPr lang="en-GB" sz="1000" dirty="0">
                          <a:solidFill>
                            <a:srgbClr val="1F497D"/>
                          </a:solidFill>
                          <a:latin typeface="Arial" panose="020B0604020202020204" pitchFamily="34" charset="0"/>
                          <a:cs typeface="Arial" panose="020B0604020202020204" pitchFamily="34" charset="0"/>
                        </a:rPr>
                      </a:br>
                      <a:r>
                        <a:rPr lang="en-GB" sz="1000" dirty="0">
                          <a:solidFill>
                            <a:srgbClr val="1F497D"/>
                          </a:solidFill>
                          <a:latin typeface="Arial" panose="020B0604020202020204" pitchFamily="34" charset="0"/>
                          <a:cs typeface="Arial" panose="020B0604020202020204" pitchFamily="34" charset="0"/>
                        </a:rPr>
                        <a:t>(n = 743)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149985"/>
                  </a:ext>
                </a:extLst>
              </a:tr>
              <a:tr h="291927">
                <a:tc>
                  <a:txBody>
                    <a:bodyPr/>
                    <a:lstStyle/>
                    <a:p>
                      <a:r>
                        <a:rPr lang="en-GB" sz="1000" dirty="0">
                          <a:solidFill>
                            <a:schemeClr val="tx1"/>
                          </a:solidFill>
                          <a:latin typeface="Arial" panose="020B0604020202020204" pitchFamily="34" charset="0"/>
                          <a:cs typeface="Arial" panose="020B0604020202020204" pitchFamily="34" charset="0"/>
                        </a:rPr>
                        <a:t>IDFS events, no.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239 (32.2)</a:t>
                      </a:r>
                      <a:endParaRPr lang="en-GB"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146 (19.7)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127914"/>
                  </a:ext>
                </a:extLst>
              </a:tr>
              <a:tr h="291927">
                <a:tc gridSpan="3">
                  <a:txBody>
                    <a:bodyPr/>
                    <a:lstStyle/>
                    <a:p>
                      <a:pPr algn="ctr"/>
                      <a:r>
                        <a:rPr lang="en-GB" sz="1000" b="1" dirty="0">
                          <a:solidFill>
                            <a:schemeClr val="tx1"/>
                          </a:solidFill>
                          <a:latin typeface="Arial" panose="020B0604020202020204" pitchFamily="34" charset="0"/>
                          <a:cs typeface="Arial" panose="020B0604020202020204" pitchFamily="34" charset="0"/>
                        </a:rPr>
                        <a:t>Unstratified hazard ratio 0.54 (95% CI = 0.44, 0.66); p &lt; 0.0001*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10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246465253"/>
                  </a:ext>
                </a:extLst>
              </a:tr>
            </a:tbl>
          </a:graphicData>
        </a:graphic>
      </p:graphicFrame>
      <p:grpSp>
        <p:nvGrpSpPr>
          <p:cNvPr id="23" name="Group 22">
            <a:extLst>
              <a:ext uri="{FF2B5EF4-FFF2-40B4-BE49-F238E27FC236}">
                <a16:creationId xmlns:a16="http://schemas.microsoft.com/office/drawing/2014/main" id="{FE232326-8BC1-29B7-108F-23B3520066C1}"/>
              </a:ext>
            </a:extLst>
          </p:cNvPr>
          <p:cNvGrpSpPr/>
          <p:nvPr/>
        </p:nvGrpSpPr>
        <p:grpSpPr>
          <a:xfrm>
            <a:off x="273287" y="1014005"/>
            <a:ext cx="8338900" cy="3483978"/>
            <a:chOff x="273287" y="1192516"/>
            <a:chExt cx="8338900" cy="2817730"/>
          </a:xfrm>
        </p:grpSpPr>
        <p:grpSp>
          <p:nvGrpSpPr>
            <p:cNvPr id="749" name="Group 748">
              <a:extLst>
                <a:ext uri="{FF2B5EF4-FFF2-40B4-BE49-F238E27FC236}">
                  <a16:creationId xmlns:a16="http://schemas.microsoft.com/office/drawing/2014/main" id="{4A4B640B-A50F-4532-71CF-9964D0B34DEE}"/>
                </a:ext>
              </a:extLst>
            </p:cNvPr>
            <p:cNvGrpSpPr/>
            <p:nvPr/>
          </p:nvGrpSpPr>
          <p:grpSpPr>
            <a:xfrm>
              <a:off x="273287" y="1236633"/>
              <a:ext cx="8338900" cy="2773613"/>
              <a:chOff x="616597" y="1236633"/>
              <a:chExt cx="5447832" cy="2773613"/>
            </a:xfrm>
          </p:grpSpPr>
          <p:grpSp>
            <p:nvGrpSpPr>
              <p:cNvPr id="225" name="Group 224">
                <a:extLst>
                  <a:ext uri="{FF2B5EF4-FFF2-40B4-BE49-F238E27FC236}">
                    <a16:creationId xmlns:a16="http://schemas.microsoft.com/office/drawing/2014/main" id="{F5A4CC53-D251-4DC1-3B04-E7F33AF60526}"/>
                  </a:ext>
                </a:extLst>
              </p:cNvPr>
              <p:cNvGrpSpPr/>
              <p:nvPr/>
            </p:nvGrpSpPr>
            <p:grpSpPr>
              <a:xfrm>
                <a:off x="616597" y="1236633"/>
                <a:ext cx="5447832" cy="2773613"/>
                <a:chOff x="616597" y="1236633"/>
                <a:chExt cx="5447832" cy="2773613"/>
              </a:xfrm>
            </p:grpSpPr>
            <p:grpSp>
              <p:nvGrpSpPr>
                <p:cNvPr id="115" name="Group 114">
                  <a:extLst>
                    <a:ext uri="{FF2B5EF4-FFF2-40B4-BE49-F238E27FC236}">
                      <a16:creationId xmlns:a16="http://schemas.microsoft.com/office/drawing/2014/main" id="{FD2F7DB4-6444-2909-7977-0E2F2DA187EA}"/>
                    </a:ext>
                  </a:extLst>
                </p:cNvPr>
                <p:cNvGrpSpPr/>
                <p:nvPr/>
              </p:nvGrpSpPr>
              <p:grpSpPr>
                <a:xfrm>
                  <a:off x="683592" y="1236633"/>
                  <a:ext cx="5380837" cy="2773612"/>
                  <a:chOff x="897328" y="951651"/>
                  <a:chExt cx="5738523" cy="3501707"/>
                </a:xfrm>
              </p:grpSpPr>
              <p:sp>
                <p:nvSpPr>
                  <p:cNvPr id="119" name="Freeform 5">
                    <a:extLst>
                      <a:ext uri="{FF2B5EF4-FFF2-40B4-BE49-F238E27FC236}">
                        <a16:creationId xmlns:a16="http://schemas.microsoft.com/office/drawing/2014/main" id="{6CFF8D9D-59C0-66B2-4408-78627258C10A}"/>
                      </a:ext>
                    </a:extLst>
                  </p:cNvPr>
                  <p:cNvSpPr>
                    <a:spLocks/>
                  </p:cNvSpPr>
                  <p:nvPr/>
                </p:nvSpPr>
                <p:spPr bwMode="auto">
                  <a:xfrm>
                    <a:off x="1230888" y="986349"/>
                    <a:ext cx="5404963" cy="2682748"/>
                  </a:xfrm>
                  <a:custGeom>
                    <a:avLst/>
                    <a:gdLst>
                      <a:gd name="T0" fmla="*/ 0 w 5420"/>
                      <a:gd name="T1" fmla="*/ 0 h 2776"/>
                      <a:gd name="T2" fmla="*/ 0 w 5420"/>
                      <a:gd name="T3" fmla="*/ 2776 h 2776"/>
                      <a:gd name="T4" fmla="*/ 5420 w 5420"/>
                      <a:gd name="T5" fmla="*/ 2776 h 2776"/>
                    </a:gdLst>
                    <a:ahLst/>
                    <a:cxnLst>
                      <a:cxn ang="0">
                        <a:pos x="T0" y="T1"/>
                      </a:cxn>
                      <a:cxn ang="0">
                        <a:pos x="T2" y="T3"/>
                      </a:cxn>
                      <a:cxn ang="0">
                        <a:pos x="T4" y="T5"/>
                      </a:cxn>
                    </a:cxnLst>
                    <a:rect l="0" t="0" r="r" b="b"/>
                    <a:pathLst>
                      <a:path w="5420" h="2776">
                        <a:moveTo>
                          <a:pt x="0" y="0"/>
                        </a:moveTo>
                        <a:lnTo>
                          <a:pt x="0" y="2776"/>
                        </a:lnTo>
                        <a:lnTo>
                          <a:pt x="5420" y="2776"/>
                        </a:ln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 name="Line 6">
                    <a:extLst>
                      <a:ext uri="{FF2B5EF4-FFF2-40B4-BE49-F238E27FC236}">
                        <a16:creationId xmlns:a16="http://schemas.microsoft.com/office/drawing/2014/main" id="{5B3E4351-6E4A-B3EF-010B-1832855F04C3}"/>
                      </a:ext>
                    </a:extLst>
                  </p:cNvPr>
                  <p:cNvSpPr>
                    <a:spLocks noChangeShapeType="1"/>
                  </p:cNvSpPr>
                  <p:nvPr/>
                </p:nvSpPr>
                <p:spPr bwMode="auto">
                  <a:xfrm>
                    <a:off x="140787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 name="Line 7">
                    <a:extLst>
                      <a:ext uri="{FF2B5EF4-FFF2-40B4-BE49-F238E27FC236}">
                        <a16:creationId xmlns:a16="http://schemas.microsoft.com/office/drawing/2014/main" id="{50EED62C-67FA-168F-10B4-2D00E94999A4}"/>
                      </a:ext>
                    </a:extLst>
                  </p:cNvPr>
                  <p:cNvSpPr>
                    <a:spLocks noChangeShapeType="1"/>
                  </p:cNvSpPr>
                  <p:nvPr/>
                </p:nvSpPr>
                <p:spPr bwMode="auto">
                  <a:xfrm>
                    <a:off x="165818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 name="Line 8">
                    <a:extLst>
                      <a:ext uri="{FF2B5EF4-FFF2-40B4-BE49-F238E27FC236}">
                        <a16:creationId xmlns:a16="http://schemas.microsoft.com/office/drawing/2014/main" id="{073B5FB8-30ED-15CB-FB8E-1E0B9BB3E677}"/>
                      </a:ext>
                    </a:extLst>
                  </p:cNvPr>
                  <p:cNvSpPr>
                    <a:spLocks noChangeShapeType="1"/>
                  </p:cNvSpPr>
                  <p:nvPr/>
                </p:nvSpPr>
                <p:spPr bwMode="auto">
                  <a:xfrm>
                    <a:off x="1908484"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 name="Line 9">
                    <a:extLst>
                      <a:ext uri="{FF2B5EF4-FFF2-40B4-BE49-F238E27FC236}">
                        <a16:creationId xmlns:a16="http://schemas.microsoft.com/office/drawing/2014/main" id="{0CA00EC6-C904-F882-2416-117D9599EB9A}"/>
                      </a:ext>
                    </a:extLst>
                  </p:cNvPr>
                  <p:cNvSpPr>
                    <a:spLocks noChangeShapeType="1"/>
                  </p:cNvSpPr>
                  <p:nvPr/>
                </p:nvSpPr>
                <p:spPr bwMode="auto">
                  <a:xfrm>
                    <a:off x="2158788"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 name="Line 10">
                    <a:extLst>
                      <a:ext uri="{FF2B5EF4-FFF2-40B4-BE49-F238E27FC236}">
                        <a16:creationId xmlns:a16="http://schemas.microsoft.com/office/drawing/2014/main" id="{573F8AFB-2F8B-5FD9-4F6C-71E6ECCDD006}"/>
                      </a:ext>
                    </a:extLst>
                  </p:cNvPr>
                  <p:cNvSpPr>
                    <a:spLocks noChangeShapeType="1"/>
                  </p:cNvSpPr>
                  <p:nvPr/>
                </p:nvSpPr>
                <p:spPr bwMode="auto">
                  <a:xfrm>
                    <a:off x="240909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 name="Line 11">
                    <a:extLst>
                      <a:ext uri="{FF2B5EF4-FFF2-40B4-BE49-F238E27FC236}">
                        <a16:creationId xmlns:a16="http://schemas.microsoft.com/office/drawing/2014/main" id="{F605173E-96BA-5D9F-BD3B-0C485818C6E1}"/>
                      </a:ext>
                    </a:extLst>
                  </p:cNvPr>
                  <p:cNvSpPr>
                    <a:spLocks noChangeShapeType="1"/>
                  </p:cNvSpPr>
                  <p:nvPr/>
                </p:nvSpPr>
                <p:spPr bwMode="auto">
                  <a:xfrm>
                    <a:off x="2659395"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 name="Line 12">
                    <a:extLst>
                      <a:ext uri="{FF2B5EF4-FFF2-40B4-BE49-F238E27FC236}">
                        <a16:creationId xmlns:a16="http://schemas.microsoft.com/office/drawing/2014/main" id="{4C1385A7-33A4-A57D-0272-7EB7F0579733}"/>
                      </a:ext>
                    </a:extLst>
                  </p:cNvPr>
                  <p:cNvSpPr>
                    <a:spLocks noChangeShapeType="1"/>
                  </p:cNvSpPr>
                  <p:nvPr/>
                </p:nvSpPr>
                <p:spPr bwMode="auto">
                  <a:xfrm>
                    <a:off x="2909698"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 name="Line 13">
                    <a:extLst>
                      <a:ext uri="{FF2B5EF4-FFF2-40B4-BE49-F238E27FC236}">
                        <a16:creationId xmlns:a16="http://schemas.microsoft.com/office/drawing/2014/main" id="{5D75864E-E7E7-AE4D-E425-ACCE53FD54ED}"/>
                      </a:ext>
                    </a:extLst>
                  </p:cNvPr>
                  <p:cNvSpPr>
                    <a:spLocks noChangeShapeType="1"/>
                  </p:cNvSpPr>
                  <p:nvPr/>
                </p:nvSpPr>
                <p:spPr bwMode="auto">
                  <a:xfrm>
                    <a:off x="3160002"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 name="Line 14">
                    <a:extLst>
                      <a:ext uri="{FF2B5EF4-FFF2-40B4-BE49-F238E27FC236}">
                        <a16:creationId xmlns:a16="http://schemas.microsoft.com/office/drawing/2014/main" id="{216925EF-A40C-CA91-188A-68D93420E5CB}"/>
                      </a:ext>
                    </a:extLst>
                  </p:cNvPr>
                  <p:cNvSpPr>
                    <a:spLocks noChangeShapeType="1"/>
                  </p:cNvSpPr>
                  <p:nvPr/>
                </p:nvSpPr>
                <p:spPr bwMode="auto">
                  <a:xfrm>
                    <a:off x="3410306"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 name="Line 15">
                    <a:extLst>
                      <a:ext uri="{FF2B5EF4-FFF2-40B4-BE49-F238E27FC236}">
                        <a16:creationId xmlns:a16="http://schemas.microsoft.com/office/drawing/2014/main" id="{F17139E4-83E3-2592-0B34-8D73AC834156}"/>
                      </a:ext>
                    </a:extLst>
                  </p:cNvPr>
                  <p:cNvSpPr>
                    <a:spLocks noChangeShapeType="1"/>
                  </p:cNvSpPr>
                  <p:nvPr/>
                </p:nvSpPr>
                <p:spPr bwMode="auto">
                  <a:xfrm>
                    <a:off x="3660609"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 name="Line 16">
                    <a:extLst>
                      <a:ext uri="{FF2B5EF4-FFF2-40B4-BE49-F238E27FC236}">
                        <a16:creationId xmlns:a16="http://schemas.microsoft.com/office/drawing/2014/main" id="{5C425F72-4C24-517C-FB52-3C2D4DD27623}"/>
                      </a:ext>
                    </a:extLst>
                  </p:cNvPr>
                  <p:cNvSpPr>
                    <a:spLocks noChangeShapeType="1"/>
                  </p:cNvSpPr>
                  <p:nvPr/>
                </p:nvSpPr>
                <p:spPr bwMode="auto">
                  <a:xfrm>
                    <a:off x="3910913"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 name="Line 17">
                    <a:extLst>
                      <a:ext uri="{FF2B5EF4-FFF2-40B4-BE49-F238E27FC236}">
                        <a16:creationId xmlns:a16="http://schemas.microsoft.com/office/drawing/2014/main" id="{3C73608F-C749-2C6B-8D8B-001105FD5546}"/>
                      </a:ext>
                    </a:extLst>
                  </p:cNvPr>
                  <p:cNvSpPr>
                    <a:spLocks noChangeShapeType="1"/>
                  </p:cNvSpPr>
                  <p:nvPr/>
                </p:nvSpPr>
                <p:spPr bwMode="auto">
                  <a:xfrm flipH="1">
                    <a:off x="1193082" y="1034670"/>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2" name="Line 18">
                    <a:extLst>
                      <a:ext uri="{FF2B5EF4-FFF2-40B4-BE49-F238E27FC236}">
                        <a16:creationId xmlns:a16="http://schemas.microsoft.com/office/drawing/2014/main" id="{4AD56EEC-043F-3559-DBD0-B747872605B9}"/>
                      </a:ext>
                    </a:extLst>
                  </p:cNvPr>
                  <p:cNvSpPr>
                    <a:spLocks noChangeShapeType="1"/>
                  </p:cNvSpPr>
                  <p:nvPr/>
                </p:nvSpPr>
                <p:spPr bwMode="auto">
                  <a:xfrm flipH="1">
                    <a:off x="1193082" y="1548798"/>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3" name="Line 19">
                    <a:extLst>
                      <a:ext uri="{FF2B5EF4-FFF2-40B4-BE49-F238E27FC236}">
                        <a16:creationId xmlns:a16="http://schemas.microsoft.com/office/drawing/2014/main" id="{73A42607-D8A1-EFEC-4AE6-30A4D581EAAF}"/>
                      </a:ext>
                    </a:extLst>
                  </p:cNvPr>
                  <p:cNvSpPr>
                    <a:spLocks noChangeShapeType="1"/>
                  </p:cNvSpPr>
                  <p:nvPr/>
                </p:nvSpPr>
                <p:spPr bwMode="auto">
                  <a:xfrm flipH="1">
                    <a:off x="1193082" y="2070658"/>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4" name="Line 20">
                    <a:extLst>
                      <a:ext uri="{FF2B5EF4-FFF2-40B4-BE49-F238E27FC236}">
                        <a16:creationId xmlns:a16="http://schemas.microsoft.com/office/drawing/2014/main" id="{8ACF48AA-8F00-5D9E-AA0C-1F7FEF53FB4F}"/>
                      </a:ext>
                    </a:extLst>
                  </p:cNvPr>
                  <p:cNvSpPr>
                    <a:spLocks noChangeShapeType="1"/>
                  </p:cNvSpPr>
                  <p:nvPr/>
                </p:nvSpPr>
                <p:spPr bwMode="auto">
                  <a:xfrm flipH="1">
                    <a:off x="1193082" y="2591553"/>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5" name="Line 21">
                    <a:extLst>
                      <a:ext uri="{FF2B5EF4-FFF2-40B4-BE49-F238E27FC236}">
                        <a16:creationId xmlns:a16="http://schemas.microsoft.com/office/drawing/2014/main" id="{91B2B514-D1AC-A77B-DF6B-817FC3111513}"/>
                      </a:ext>
                    </a:extLst>
                  </p:cNvPr>
                  <p:cNvSpPr>
                    <a:spLocks noChangeShapeType="1"/>
                  </p:cNvSpPr>
                  <p:nvPr/>
                </p:nvSpPr>
                <p:spPr bwMode="auto">
                  <a:xfrm flipH="1">
                    <a:off x="1193082" y="3113412"/>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6" name="Line 22">
                    <a:extLst>
                      <a:ext uri="{FF2B5EF4-FFF2-40B4-BE49-F238E27FC236}">
                        <a16:creationId xmlns:a16="http://schemas.microsoft.com/office/drawing/2014/main" id="{E7FF8F5D-278A-8CA0-CAE7-DAE01DB30180}"/>
                      </a:ext>
                    </a:extLst>
                  </p:cNvPr>
                  <p:cNvSpPr>
                    <a:spLocks noChangeShapeType="1"/>
                  </p:cNvSpPr>
                  <p:nvPr/>
                </p:nvSpPr>
                <p:spPr bwMode="auto">
                  <a:xfrm flipH="1">
                    <a:off x="1193082" y="3628507"/>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7" name="Rectangle 23">
                    <a:extLst>
                      <a:ext uri="{FF2B5EF4-FFF2-40B4-BE49-F238E27FC236}">
                        <a16:creationId xmlns:a16="http://schemas.microsoft.com/office/drawing/2014/main" id="{02565033-3135-EF13-FB37-342BD836D98E}"/>
                      </a:ext>
                    </a:extLst>
                  </p:cNvPr>
                  <p:cNvSpPr>
                    <a:spLocks noChangeArrowheads="1"/>
                  </p:cNvSpPr>
                  <p:nvPr/>
                </p:nvSpPr>
                <p:spPr bwMode="auto">
                  <a:xfrm>
                    <a:off x="1034806" y="951651"/>
                    <a:ext cx="134023"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38" name="Rectangle 72">
                    <a:extLst>
                      <a:ext uri="{FF2B5EF4-FFF2-40B4-BE49-F238E27FC236}">
                        <a16:creationId xmlns:a16="http://schemas.microsoft.com/office/drawing/2014/main" id="{0D6442D6-E012-B94C-70D3-018863913B63}"/>
                      </a:ext>
                    </a:extLst>
                  </p:cNvPr>
                  <p:cNvSpPr>
                    <a:spLocks noChangeArrowheads="1"/>
                  </p:cNvSpPr>
                  <p:nvPr/>
                </p:nvSpPr>
                <p:spPr bwMode="auto">
                  <a:xfrm>
                    <a:off x="1079479" y="1473511"/>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39" name="Rectangle 73">
                    <a:extLst>
                      <a:ext uri="{FF2B5EF4-FFF2-40B4-BE49-F238E27FC236}">
                        <a16:creationId xmlns:a16="http://schemas.microsoft.com/office/drawing/2014/main" id="{EBD9794C-0E9C-416C-9432-9A42AE68E621}"/>
                      </a:ext>
                    </a:extLst>
                  </p:cNvPr>
                  <p:cNvSpPr>
                    <a:spLocks noChangeArrowheads="1"/>
                  </p:cNvSpPr>
                  <p:nvPr/>
                </p:nvSpPr>
                <p:spPr bwMode="auto">
                  <a:xfrm>
                    <a:off x="1079479" y="1987638"/>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0" name="Rectangle 74">
                    <a:extLst>
                      <a:ext uri="{FF2B5EF4-FFF2-40B4-BE49-F238E27FC236}">
                        <a16:creationId xmlns:a16="http://schemas.microsoft.com/office/drawing/2014/main" id="{A6B501D7-5CDC-31BD-733A-FCDEA242A7A3}"/>
                      </a:ext>
                    </a:extLst>
                  </p:cNvPr>
                  <p:cNvSpPr>
                    <a:spLocks noChangeArrowheads="1"/>
                  </p:cNvSpPr>
                  <p:nvPr/>
                </p:nvSpPr>
                <p:spPr bwMode="auto">
                  <a:xfrm>
                    <a:off x="1079479" y="2509501"/>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1" name="Rectangle 75">
                    <a:extLst>
                      <a:ext uri="{FF2B5EF4-FFF2-40B4-BE49-F238E27FC236}">
                        <a16:creationId xmlns:a16="http://schemas.microsoft.com/office/drawing/2014/main" id="{ADCC217F-8E4D-125B-C392-F011A6E5C172}"/>
                      </a:ext>
                    </a:extLst>
                  </p:cNvPr>
                  <p:cNvSpPr>
                    <a:spLocks noChangeArrowheads="1"/>
                  </p:cNvSpPr>
                  <p:nvPr/>
                </p:nvSpPr>
                <p:spPr bwMode="auto">
                  <a:xfrm>
                    <a:off x="1079479" y="3030394"/>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2" name="Rectangle 76">
                    <a:extLst>
                      <a:ext uri="{FF2B5EF4-FFF2-40B4-BE49-F238E27FC236}">
                        <a16:creationId xmlns:a16="http://schemas.microsoft.com/office/drawing/2014/main" id="{7EBD5544-0CFB-9E1F-B9CF-B35BEEA04C32}"/>
                      </a:ext>
                    </a:extLst>
                  </p:cNvPr>
                  <p:cNvSpPr>
                    <a:spLocks noChangeArrowheads="1"/>
                  </p:cNvSpPr>
                  <p:nvPr/>
                </p:nvSpPr>
                <p:spPr bwMode="auto">
                  <a:xfrm>
                    <a:off x="1124155" y="3552254"/>
                    <a:ext cx="44674"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nvGrpSpPr>
                  <p:cNvPr id="143" name="Group 142">
                    <a:extLst>
                      <a:ext uri="{FF2B5EF4-FFF2-40B4-BE49-F238E27FC236}">
                        <a16:creationId xmlns:a16="http://schemas.microsoft.com/office/drawing/2014/main" id="{77B43083-D355-747F-458C-9979955FDF35}"/>
                      </a:ext>
                    </a:extLst>
                  </p:cNvPr>
                  <p:cNvGrpSpPr/>
                  <p:nvPr/>
                </p:nvGrpSpPr>
                <p:grpSpPr>
                  <a:xfrm>
                    <a:off x="1272616" y="4119404"/>
                    <a:ext cx="5165740" cy="333954"/>
                    <a:chOff x="2433811" y="6148775"/>
                    <a:chExt cx="7448860" cy="491869"/>
                  </a:xfrm>
                </p:grpSpPr>
                <p:sp>
                  <p:nvSpPr>
                    <p:cNvPr id="161" name="Rectangle 77">
                      <a:extLst>
                        <a:ext uri="{FF2B5EF4-FFF2-40B4-BE49-F238E27FC236}">
                          <a16:creationId xmlns:a16="http://schemas.microsoft.com/office/drawing/2014/main" id="{03916E3F-64B2-1E5C-2CF2-25B1598DAA52}"/>
                        </a:ext>
                      </a:extLst>
                    </p:cNvPr>
                    <p:cNvSpPr>
                      <a:spLocks noChangeArrowheads="1"/>
                    </p:cNvSpPr>
                    <p:nvPr/>
                  </p:nvSpPr>
                  <p:spPr bwMode="auto">
                    <a:xfrm>
                      <a:off x="2433811" y="6152708"/>
                      <a:ext cx="399915" cy="22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2" name="Rectangle 78">
                      <a:extLst>
                        <a:ext uri="{FF2B5EF4-FFF2-40B4-BE49-F238E27FC236}">
                          <a16:creationId xmlns:a16="http://schemas.microsoft.com/office/drawing/2014/main" id="{DD6F7038-E12B-DDEA-DEC3-D644AB42846A}"/>
                        </a:ext>
                      </a:extLst>
                    </p:cNvPr>
                    <p:cNvSpPr>
                      <a:spLocks noChangeArrowheads="1"/>
                    </p:cNvSpPr>
                    <p:nvPr/>
                  </p:nvSpPr>
                  <p:spPr bwMode="auto">
                    <a:xfrm>
                      <a:off x="2433811" y="6411720"/>
                      <a:ext cx="399915" cy="2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4" name="Rectangle 91">
                      <a:extLst>
                        <a:ext uri="{FF2B5EF4-FFF2-40B4-BE49-F238E27FC236}">
                          <a16:creationId xmlns:a16="http://schemas.microsoft.com/office/drawing/2014/main" id="{4DCA2719-AB8E-33AE-DEDF-A890CCC0423A}"/>
                        </a:ext>
                      </a:extLst>
                    </p:cNvPr>
                    <p:cNvSpPr>
                      <a:spLocks noChangeArrowheads="1"/>
                    </p:cNvSpPr>
                    <p:nvPr/>
                  </p:nvSpPr>
                  <p:spPr bwMode="auto">
                    <a:xfrm>
                      <a:off x="3221857"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636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5" name="Rectangle 92">
                      <a:extLst>
                        <a:ext uri="{FF2B5EF4-FFF2-40B4-BE49-F238E27FC236}">
                          <a16:creationId xmlns:a16="http://schemas.microsoft.com/office/drawing/2014/main" id="{DAD8F818-09AC-5202-1048-F6A21A4B3421}"/>
                        </a:ext>
                      </a:extLst>
                    </p:cNvPr>
                    <p:cNvSpPr>
                      <a:spLocks noChangeArrowheads="1"/>
                    </p:cNvSpPr>
                    <p:nvPr/>
                  </p:nvSpPr>
                  <p:spPr bwMode="auto">
                    <a:xfrm>
                      <a:off x="3221857"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682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6" name="Rectangle 93">
                      <a:extLst>
                        <a:ext uri="{FF2B5EF4-FFF2-40B4-BE49-F238E27FC236}">
                          <a16:creationId xmlns:a16="http://schemas.microsoft.com/office/drawing/2014/main" id="{BD467C92-B1AD-6EAC-CEA7-A07AC08B031E}"/>
                        </a:ext>
                      </a:extLst>
                    </p:cNvPr>
                    <p:cNvSpPr>
                      <a:spLocks noChangeArrowheads="1"/>
                    </p:cNvSpPr>
                    <p:nvPr/>
                  </p:nvSpPr>
                  <p:spPr bwMode="auto">
                    <a:xfrm>
                      <a:off x="3933771"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556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7" name="Rectangle 94">
                      <a:extLst>
                        <a:ext uri="{FF2B5EF4-FFF2-40B4-BE49-F238E27FC236}">
                          <a16:creationId xmlns:a16="http://schemas.microsoft.com/office/drawing/2014/main" id="{21EA1494-AB16-E298-2384-88B10EAFF55F}"/>
                        </a:ext>
                      </a:extLst>
                    </p:cNvPr>
                    <p:cNvSpPr>
                      <a:spLocks noChangeArrowheads="1"/>
                    </p:cNvSpPr>
                    <p:nvPr/>
                  </p:nvSpPr>
                  <p:spPr bwMode="auto">
                    <a:xfrm>
                      <a:off x="3933771"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637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8" name="Rectangle 95">
                      <a:extLst>
                        <a:ext uri="{FF2B5EF4-FFF2-40B4-BE49-F238E27FC236}">
                          <a16:creationId xmlns:a16="http://schemas.microsoft.com/office/drawing/2014/main" id="{8EDDFC47-B4F1-6CEB-DB5C-34E8EFDD41D9}"/>
                        </a:ext>
                      </a:extLst>
                    </p:cNvPr>
                    <p:cNvSpPr>
                      <a:spLocks noChangeArrowheads="1"/>
                    </p:cNvSpPr>
                    <p:nvPr/>
                  </p:nvSpPr>
                  <p:spPr bwMode="auto">
                    <a:xfrm>
                      <a:off x="4653045"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511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9" name="Rectangle 96">
                      <a:extLst>
                        <a:ext uri="{FF2B5EF4-FFF2-40B4-BE49-F238E27FC236}">
                          <a16:creationId xmlns:a16="http://schemas.microsoft.com/office/drawing/2014/main" id="{628E7D46-3881-E47C-0D54-62A0CFAF0B84}"/>
                        </a:ext>
                      </a:extLst>
                    </p:cNvPr>
                    <p:cNvSpPr>
                      <a:spLocks noChangeArrowheads="1"/>
                    </p:cNvSpPr>
                    <p:nvPr/>
                  </p:nvSpPr>
                  <p:spPr bwMode="auto">
                    <a:xfrm>
                      <a:off x="4653045"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0" name="Rectangle 97">
                      <a:extLst>
                        <a:ext uri="{FF2B5EF4-FFF2-40B4-BE49-F238E27FC236}">
                          <a16:creationId xmlns:a16="http://schemas.microsoft.com/office/drawing/2014/main" id="{EE7EAAB8-EDF4-75FB-3700-54D1FC9A8AC9}"/>
                        </a:ext>
                      </a:extLst>
                    </p:cNvPr>
                    <p:cNvSpPr>
                      <a:spLocks noChangeArrowheads="1"/>
                    </p:cNvSpPr>
                    <p:nvPr/>
                  </p:nvSpPr>
                  <p:spPr bwMode="auto">
                    <a:xfrm>
                      <a:off x="5407397"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485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1" name="Rectangle 98">
                      <a:extLst>
                        <a:ext uri="{FF2B5EF4-FFF2-40B4-BE49-F238E27FC236}">
                          <a16:creationId xmlns:a16="http://schemas.microsoft.com/office/drawing/2014/main" id="{B6813616-7B97-5403-EBEF-F50E254B5163}"/>
                        </a:ext>
                      </a:extLst>
                    </p:cNvPr>
                    <p:cNvSpPr>
                      <a:spLocks noChangeArrowheads="1"/>
                    </p:cNvSpPr>
                    <p:nvPr/>
                  </p:nvSpPr>
                  <p:spPr bwMode="auto">
                    <a:xfrm>
                      <a:off x="5407397"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574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2" name="Rectangle 99">
                      <a:extLst>
                        <a:ext uri="{FF2B5EF4-FFF2-40B4-BE49-F238E27FC236}">
                          <a16:creationId xmlns:a16="http://schemas.microsoft.com/office/drawing/2014/main" id="{8160F68B-C5BF-A231-B6F4-ACCE640E1411}"/>
                        </a:ext>
                      </a:extLst>
                    </p:cNvPr>
                    <p:cNvSpPr>
                      <a:spLocks noChangeArrowheads="1"/>
                    </p:cNvSpPr>
                    <p:nvPr/>
                  </p:nvSpPr>
                  <p:spPr bwMode="auto">
                    <a:xfrm>
                      <a:off x="6117214"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460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3" name="Rectangle 100">
                      <a:extLst>
                        <a:ext uri="{FF2B5EF4-FFF2-40B4-BE49-F238E27FC236}">
                          <a16:creationId xmlns:a16="http://schemas.microsoft.com/office/drawing/2014/main" id="{5F667063-5354-0DFD-0F47-46E38716BFDF}"/>
                        </a:ext>
                      </a:extLst>
                    </p:cNvPr>
                    <p:cNvSpPr>
                      <a:spLocks noChangeArrowheads="1"/>
                    </p:cNvSpPr>
                    <p:nvPr/>
                  </p:nvSpPr>
                  <p:spPr bwMode="auto">
                    <a:xfrm>
                      <a:off x="6117214"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4" name="Rectangle 101">
                      <a:extLst>
                        <a:ext uri="{FF2B5EF4-FFF2-40B4-BE49-F238E27FC236}">
                          <a16:creationId xmlns:a16="http://schemas.microsoft.com/office/drawing/2014/main" id="{C798133A-AB5E-AA0B-D33D-E78D5170FCDC}"/>
                        </a:ext>
                      </a:extLst>
                    </p:cNvPr>
                    <p:cNvSpPr>
                      <a:spLocks noChangeArrowheads="1"/>
                    </p:cNvSpPr>
                    <p:nvPr/>
                  </p:nvSpPr>
                  <p:spPr bwMode="auto">
                    <a:xfrm>
                      <a:off x="6832246"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431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5" name="Rectangle 102">
                      <a:extLst>
                        <a:ext uri="{FF2B5EF4-FFF2-40B4-BE49-F238E27FC236}">
                          <a16:creationId xmlns:a16="http://schemas.microsoft.com/office/drawing/2014/main" id="{3EA3C507-EBA0-7E28-6B89-CB3F27E9F935}"/>
                        </a:ext>
                      </a:extLst>
                    </p:cNvPr>
                    <p:cNvSpPr>
                      <a:spLocks noChangeArrowheads="1"/>
                    </p:cNvSpPr>
                    <p:nvPr/>
                  </p:nvSpPr>
                  <p:spPr bwMode="auto">
                    <a:xfrm>
                      <a:off x="6832246"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521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6" name="Rectangle 103">
                      <a:extLst>
                        <a:ext uri="{FF2B5EF4-FFF2-40B4-BE49-F238E27FC236}">
                          <a16:creationId xmlns:a16="http://schemas.microsoft.com/office/drawing/2014/main" id="{54744937-CD7B-B962-305B-8501E0D529CA}"/>
                        </a:ext>
                      </a:extLst>
                    </p:cNvPr>
                    <p:cNvSpPr>
                      <a:spLocks noChangeArrowheads="1"/>
                    </p:cNvSpPr>
                    <p:nvPr/>
                  </p:nvSpPr>
                  <p:spPr bwMode="auto">
                    <a:xfrm>
                      <a:off x="7557108"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397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7" name="Rectangle 104">
                      <a:extLst>
                        <a:ext uri="{FF2B5EF4-FFF2-40B4-BE49-F238E27FC236}">
                          <a16:creationId xmlns:a16="http://schemas.microsoft.com/office/drawing/2014/main" id="{2833A535-AE63-7651-36B6-51E24B3B938A}"/>
                        </a:ext>
                      </a:extLst>
                    </p:cNvPr>
                    <p:cNvSpPr>
                      <a:spLocks noChangeArrowheads="1"/>
                    </p:cNvSpPr>
                    <p:nvPr/>
                  </p:nvSpPr>
                  <p:spPr bwMode="auto">
                    <a:xfrm>
                      <a:off x="7557108"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481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8" name="Rectangle 105">
                      <a:extLst>
                        <a:ext uri="{FF2B5EF4-FFF2-40B4-BE49-F238E27FC236}">
                          <a16:creationId xmlns:a16="http://schemas.microsoft.com/office/drawing/2014/main" id="{E8FD2B41-95D3-CF6C-0A62-312CBE15C572}"/>
                        </a:ext>
                      </a:extLst>
                    </p:cNvPr>
                    <p:cNvSpPr>
                      <a:spLocks noChangeArrowheads="1"/>
                    </p:cNvSpPr>
                    <p:nvPr/>
                  </p:nvSpPr>
                  <p:spPr bwMode="auto">
                    <a:xfrm>
                      <a:off x="8250439"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238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79" name="Rectangle 106">
                      <a:extLst>
                        <a:ext uri="{FF2B5EF4-FFF2-40B4-BE49-F238E27FC236}">
                          <a16:creationId xmlns:a16="http://schemas.microsoft.com/office/drawing/2014/main" id="{73069427-4B8A-CBC5-32A5-46DE253738EA}"/>
                        </a:ext>
                      </a:extLst>
                    </p:cNvPr>
                    <p:cNvSpPr>
                      <a:spLocks noChangeArrowheads="1"/>
                    </p:cNvSpPr>
                    <p:nvPr/>
                  </p:nvSpPr>
                  <p:spPr bwMode="auto">
                    <a:xfrm>
                      <a:off x="8250439"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281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80" name="Rectangle 107">
                      <a:extLst>
                        <a:ext uri="{FF2B5EF4-FFF2-40B4-BE49-F238E27FC236}">
                          <a16:creationId xmlns:a16="http://schemas.microsoft.com/office/drawing/2014/main" id="{A226D9A8-CC71-2F8A-FC5A-607F198B4740}"/>
                        </a:ext>
                      </a:extLst>
                    </p:cNvPr>
                    <p:cNvSpPr>
                      <a:spLocks noChangeArrowheads="1"/>
                    </p:cNvSpPr>
                    <p:nvPr/>
                  </p:nvSpPr>
                  <p:spPr bwMode="auto">
                    <a:xfrm>
                      <a:off x="9041765" y="6152706"/>
                      <a:ext cx="177490"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81" name="Rectangle 108">
                      <a:extLst>
                        <a:ext uri="{FF2B5EF4-FFF2-40B4-BE49-F238E27FC236}">
                          <a16:creationId xmlns:a16="http://schemas.microsoft.com/office/drawing/2014/main" id="{8B230D3E-C9E9-B482-4CDF-B8423835F41C}"/>
                        </a:ext>
                      </a:extLst>
                    </p:cNvPr>
                    <p:cNvSpPr>
                      <a:spLocks noChangeArrowheads="1"/>
                    </p:cNvSpPr>
                    <p:nvPr/>
                  </p:nvSpPr>
                  <p:spPr bwMode="auto">
                    <a:xfrm>
                      <a:off x="9034437" y="6411717"/>
                      <a:ext cx="177490"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89</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82" name="Rectangle 109">
                      <a:extLst>
                        <a:ext uri="{FF2B5EF4-FFF2-40B4-BE49-F238E27FC236}">
                          <a16:creationId xmlns:a16="http://schemas.microsoft.com/office/drawing/2014/main" id="{64F9E88D-BDA6-EBF7-3CD6-86987BAD00D0}"/>
                        </a:ext>
                      </a:extLst>
                    </p:cNvPr>
                    <p:cNvSpPr>
                      <a:spLocks noChangeArrowheads="1"/>
                    </p:cNvSpPr>
                    <p:nvPr/>
                  </p:nvSpPr>
                  <p:spPr bwMode="auto">
                    <a:xfrm>
                      <a:off x="9824694" y="6148775"/>
                      <a:ext cx="57977"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83" name="Rectangle 110">
                      <a:extLst>
                        <a:ext uri="{FF2B5EF4-FFF2-40B4-BE49-F238E27FC236}">
                          <a16:creationId xmlns:a16="http://schemas.microsoft.com/office/drawing/2014/main" id="{1365AAB7-4315-B1EC-A352-4CAD505E3161}"/>
                        </a:ext>
                      </a:extLst>
                    </p:cNvPr>
                    <p:cNvSpPr>
                      <a:spLocks noChangeArrowheads="1"/>
                    </p:cNvSpPr>
                    <p:nvPr/>
                  </p:nvSpPr>
                  <p:spPr bwMode="auto">
                    <a:xfrm>
                      <a:off x="9824694" y="6411717"/>
                      <a:ext cx="57977"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5" name="Rectangle 91">
                      <a:extLst>
                        <a:ext uri="{FF2B5EF4-FFF2-40B4-BE49-F238E27FC236}">
                          <a16:creationId xmlns:a16="http://schemas.microsoft.com/office/drawing/2014/main" id="{CFC55FC3-7614-CFFB-5236-93EC1D761B45}"/>
                        </a:ext>
                      </a:extLst>
                    </p:cNvPr>
                    <p:cNvSpPr>
                      <a:spLocks noChangeArrowheads="1"/>
                    </p:cNvSpPr>
                    <p:nvPr/>
                  </p:nvSpPr>
                  <p:spPr bwMode="auto">
                    <a:xfrm>
                      <a:off x="2856667"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677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6" name="Rectangle 92">
                      <a:extLst>
                        <a:ext uri="{FF2B5EF4-FFF2-40B4-BE49-F238E27FC236}">
                          <a16:creationId xmlns:a16="http://schemas.microsoft.com/office/drawing/2014/main" id="{28AC7936-1551-FA30-1373-CE0534FB3DC9}"/>
                        </a:ext>
                      </a:extLst>
                    </p:cNvPr>
                    <p:cNvSpPr>
                      <a:spLocks noChangeArrowheads="1"/>
                    </p:cNvSpPr>
                    <p:nvPr/>
                  </p:nvSpPr>
                  <p:spPr bwMode="auto">
                    <a:xfrm>
                      <a:off x="2856667"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708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7" name="Rectangle 93">
                      <a:extLst>
                        <a:ext uri="{FF2B5EF4-FFF2-40B4-BE49-F238E27FC236}">
                          <a16:creationId xmlns:a16="http://schemas.microsoft.com/office/drawing/2014/main" id="{17B34F87-1CE7-92D7-DCD8-A09E15B58B65}"/>
                        </a:ext>
                      </a:extLst>
                    </p:cNvPr>
                    <p:cNvSpPr>
                      <a:spLocks noChangeArrowheads="1"/>
                    </p:cNvSpPr>
                    <p:nvPr/>
                  </p:nvSpPr>
                  <p:spPr bwMode="auto">
                    <a:xfrm>
                      <a:off x="3568581"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595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8" name="Rectangle 94">
                      <a:extLst>
                        <a:ext uri="{FF2B5EF4-FFF2-40B4-BE49-F238E27FC236}">
                          <a16:creationId xmlns:a16="http://schemas.microsoft.com/office/drawing/2014/main" id="{372854BE-0070-3BB2-2464-BBD5B2CA6640}"/>
                        </a:ext>
                      </a:extLst>
                    </p:cNvPr>
                    <p:cNvSpPr>
                      <a:spLocks noChangeArrowheads="1"/>
                    </p:cNvSpPr>
                    <p:nvPr/>
                  </p:nvSpPr>
                  <p:spPr bwMode="auto">
                    <a:xfrm>
                      <a:off x="3568581"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658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9" name="Rectangle 95">
                      <a:extLst>
                        <a:ext uri="{FF2B5EF4-FFF2-40B4-BE49-F238E27FC236}">
                          <a16:creationId xmlns:a16="http://schemas.microsoft.com/office/drawing/2014/main" id="{CCB38DA0-8D10-EAE0-814C-F8C305A00C0B}"/>
                        </a:ext>
                      </a:extLst>
                    </p:cNvPr>
                    <p:cNvSpPr>
                      <a:spLocks noChangeArrowheads="1"/>
                    </p:cNvSpPr>
                    <p:nvPr/>
                  </p:nvSpPr>
                  <p:spPr bwMode="auto">
                    <a:xfrm>
                      <a:off x="4287855"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0" name="Rectangle 96">
                      <a:extLst>
                        <a:ext uri="{FF2B5EF4-FFF2-40B4-BE49-F238E27FC236}">
                          <a16:creationId xmlns:a16="http://schemas.microsoft.com/office/drawing/2014/main" id="{F178BF87-4231-F96A-75E2-009BF7C75AF2}"/>
                        </a:ext>
                      </a:extLst>
                    </p:cNvPr>
                    <p:cNvSpPr>
                      <a:spLocks noChangeArrowheads="1"/>
                    </p:cNvSpPr>
                    <p:nvPr/>
                  </p:nvSpPr>
                  <p:spPr bwMode="auto">
                    <a:xfrm>
                      <a:off x="4287855"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620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1" name="Rectangle 97">
                      <a:extLst>
                        <a:ext uri="{FF2B5EF4-FFF2-40B4-BE49-F238E27FC236}">
                          <a16:creationId xmlns:a16="http://schemas.microsoft.com/office/drawing/2014/main" id="{96E2A983-E600-E601-07F7-F11939616780}"/>
                        </a:ext>
                      </a:extLst>
                    </p:cNvPr>
                    <p:cNvSpPr>
                      <a:spLocks noChangeArrowheads="1"/>
                    </p:cNvSpPr>
                    <p:nvPr/>
                  </p:nvSpPr>
                  <p:spPr bwMode="auto">
                    <a:xfrm>
                      <a:off x="5042207"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495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2" name="Rectangle 98">
                      <a:extLst>
                        <a:ext uri="{FF2B5EF4-FFF2-40B4-BE49-F238E27FC236}">
                          <a16:creationId xmlns:a16="http://schemas.microsoft.com/office/drawing/2014/main" id="{36E62B3F-8AF2-7E63-2D0A-A3550AB660A1}"/>
                        </a:ext>
                      </a:extLst>
                    </p:cNvPr>
                    <p:cNvSpPr>
                      <a:spLocks noChangeArrowheads="1"/>
                    </p:cNvSpPr>
                    <p:nvPr/>
                  </p:nvSpPr>
                  <p:spPr bwMode="auto">
                    <a:xfrm>
                      <a:off x="5042207"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591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3" name="Rectangle 99">
                      <a:extLst>
                        <a:ext uri="{FF2B5EF4-FFF2-40B4-BE49-F238E27FC236}">
                          <a16:creationId xmlns:a16="http://schemas.microsoft.com/office/drawing/2014/main" id="{A0E3415E-E094-F7B5-12BD-3AC79737C1A1}"/>
                        </a:ext>
                      </a:extLst>
                    </p:cNvPr>
                    <p:cNvSpPr>
                      <a:spLocks noChangeArrowheads="1"/>
                    </p:cNvSpPr>
                    <p:nvPr/>
                  </p:nvSpPr>
                  <p:spPr bwMode="auto">
                    <a:xfrm>
                      <a:off x="5752025"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475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4" name="Rectangle 100">
                      <a:extLst>
                        <a:ext uri="{FF2B5EF4-FFF2-40B4-BE49-F238E27FC236}">
                          <a16:creationId xmlns:a16="http://schemas.microsoft.com/office/drawing/2014/main" id="{46EDE738-0A45-43E7-5A6C-398B6AEDD992}"/>
                        </a:ext>
                      </a:extLst>
                    </p:cNvPr>
                    <p:cNvSpPr>
                      <a:spLocks noChangeArrowheads="1"/>
                    </p:cNvSpPr>
                    <p:nvPr/>
                  </p:nvSpPr>
                  <p:spPr bwMode="auto">
                    <a:xfrm>
                      <a:off x="5685185" y="6411719"/>
                      <a:ext cx="399915" cy="22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561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5" name="Rectangle 101">
                      <a:extLst>
                        <a:ext uri="{FF2B5EF4-FFF2-40B4-BE49-F238E27FC236}">
                          <a16:creationId xmlns:a16="http://schemas.microsoft.com/office/drawing/2014/main" id="{14B9C571-070E-3B84-F0F3-7066DF73E571}"/>
                        </a:ext>
                      </a:extLst>
                    </p:cNvPr>
                    <p:cNvSpPr>
                      <a:spLocks noChangeArrowheads="1"/>
                    </p:cNvSpPr>
                    <p:nvPr/>
                  </p:nvSpPr>
                  <p:spPr bwMode="auto">
                    <a:xfrm>
                      <a:off x="6467056"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444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6" name="Rectangle 102">
                      <a:extLst>
                        <a:ext uri="{FF2B5EF4-FFF2-40B4-BE49-F238E27FC236}">
                          <a16:creationId xmlns:a16="http://schemas.microsoft.com/office/drawing/2014/main" id="{5AE7362F-4AFD-00FF-3CF0-C99C4FFCA847}"/>
                        </a:ext>
                      </a:extLst>
                    </p:cNvPr>
                    <p:cNvSpPr>
                      <a:spLocks noChangeArrowheads="1"/>
                    </p:cNvSpPr>
                    <p:nvPr/>
                  </p:nvSpPr>
                  <p:spPr bwMode="auto">
                    <a:xfrm>
                      <a:off x="6467056"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537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7" name="Rectangle 103">
                      <a:extLst>
                        <a:ext uri="{FF2B5EF4-FFF2-40B4-BE49-F238E27FC236}">
                          <a16:creationId xmlns:a16="http://schemas.microsoft.com/office/drawing/2014/main" id="{FE158903-A072-A510-847D-3B897596314D}"/>
                        </a:ext>
                      </a:extLst>
                    </p:cNvPr>
                    <p:cNvSpPr>
                      <a:spLocks noChangeArrowheads="1"/>
                    </p:cNvSpPr>
                    <p:nvPr/>
                  </p:nvSpPr>
                  <p:spPr bwMode="auto">
                    <a:xfrm>
                      <a:off x="7191919"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421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8" name="Rectangle 104">
                      <a:extLst>
                        <a:ext uri="{FF2B5EF4-FFF2-40B4-BE49-F238E27FC236}">
                          <a16:creationId xmlns:a16="http://schemas.microsoft.com/office/drawing/2014/main" id="{752E2A33-2891-DBDF-826C-02C1D1049A44}"/>
                        </a:ext>
                      </a:extLst>
                    </p:cNvPr>
                    <p:cNvSpPr>
                      <a:spLocks noChangeArrowheads="1"/>
                    </p:cNvSpPr>
                    <p:nvPr/>
                  </p:nvSpPr>
                  <p:spPr bwMode="auto">
                    <a:xfrm>
                      <a:off x="7191919"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516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19" name="Rectangle 105">
                      <a:extLst>
                        <a:ext uri="{FF2B5EF4-FFF2-40B4-BE49-F238E27FC236}">
                          <a16:creationId xmlns:a16="http://schemas.microsoft.com/office/drawing/2014/main" id="{AE866B5F-62B1-022E-B2C8-755601BBBACB}"/>
                        </a:ext>
                      </a:extLst>
                    </p:cNvPr>
                    <p:cNvSpPr>
                      <a:spLocks noChangeArrowheads="1"/>
                    </p:cNvSpPr>
                    <p:nvPr/>
                  </p:nvSpPr>
                  <p:spPr bwMode="auto">
                    <a:xfrm>
                      <a:off x="7885250"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368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0" name="Rectangle 106">
                      <a:extLst>
                        <a:ext uri="{FF2B5EF4-FFF2-40B4-BE49-F238E27FC236}">
                          <a16:creationId xmlns:a16="http://schemas.microsoft.com/office/drawing/2014/main" id="{72673A03-4300-B9CB-3EA3-DC0FAEAF3EB5}"/>
                        </a:ext>
                      </a:extLst>
                    </p:cNvPr>
                    <p:cNvSpPr>
                      <a:spLocks noChangeArrowheads="1"/>
                    </p:cNvSpPr>
                    <p:nvPr/>
                  </p:nvSpPr>
                  <p:spPr bwMode="auto">
                    <a:xfrm>
                      <a:off x="7885250"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1" name="Rectangle 107">
                      <a:extLst>
                        <a:ext uri="{FF2B5EF4-FFF2-40B4-BE49-F238E27FC236}">
                          <a16:creationId xmlns:a16="http://schemas.microsoft.com/office/drawing/2014/main" id="{81993914-EFC4-91D8-C550-BA6B591D4A18}"/>
                        </a:ext>
                      </a:extLst>
                    </p:cNvPr>
                    <p:cNvSpPr>
                      <a:spLocks noChangeArrowheads="1"/>
                    </p:cNvSpPr>
                    <p:nvPr/>
                  </p:nvSpPr>
                  <p:spPr bwMode="auto">
                    <a:xfrm>
                      <a:off x="8632203" y="6152706"/>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187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2" name="Rectangle 108">
                      <a:extLst>
                        <a:ext uri="{FF2B5EF4-FFF2-40B4-BE49-F238E27FC236}">
                          <a16:creationId xmlns:a16="http://schemas.microsoft.com/office/drawing/2014/main" id="{196B9770-D98C-1AB9-5845-D83CC668B9D4}"/>
                        </a:ext>
                      </a:extLst>
                    </p:cNvPr>
                    <p:cNvSpPr>
                      <a:spLocks noChangeArrowheads="1"/>
                    </p:cNvSpPr>
                    <p:nvPr/>
                  </p:nvSpPr>
                  <p:spPr bwMode="auto">
                    <a:xfrm>
                      <a:off x="8624875" y="6411717"/>
                      <a:ext cx="266235"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236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3" name="Rectangle 109">
                      <a:extLst>
                        <a:ext uri="{FF2B5EF4-FFF2-40B4-BE49-F238E27FC236}">
                          <a16:creationId xmlns:a16="http://schemas.microsoft.com/office/drawing/2014/main" id="{57E4EC38-0E94-B483-3FCA-443C76771853}"/>
                        </a:ext>
                      </a:extLst>
                    </p:cNvPr>
                    <p:cNvSpPr>
                      <a:spLocks noChangeArrowheads="1"/>
                    </p:cNvSpPr>
                    <p:nvPr/>
                  </p:nvSpPr>
                  <p:spPr bwMode="auto">
                    <a:xfrm>
                      <a:off x="9444122" y="6148775"/>
                      <a:ext cx="177490"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4" name="Rectangle 110">
                      <a:extLst>
                        <a:ext uri="{FF2B5EF4-FFF2-40B4-BE49-F238E27FC236}">
                          <a16:creationId xmlns:a16="http://schemas.microsoft.com/office/drawing/2014/main" id="{46AD74EB-080B-72EA-5F6C-8F3614B524A8}"/>
                        </a:ext>
                      </a:extLst>
                    </p:cNvPr>
                    <p:cNvSpPr>
                      <a:spLocks noChangeArrowheads="1"/>
                    </p:cNvSpPr>
                    <p:nvPr/>
                  </p:nvSpPr>
                  <p:spPr bwMode="auto">
                    <a:xfrm>
                      <a:off x="9399749" y="6411717"/>
                      <a:ext cx="177490" cy="2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144" name="Rectangle 111">
                    <a:extLst>
                      <a:ext uri="{FF2B5EF4-FFF2-40B4-BE49-F238E27FC236}">
                        <a16:creationId xmlns:a16="http://schemas.microsoft.com/office/drawing/2014/main" id="{6DEC3B6C-4F96-0F85-1B42-7C37E5D8B165}"/>
                      </a:ext>
                    </a:extLst>
                  </p:cNvPr>
                  <p:cNvSpPr>
                    <a:spLocks noChangeArrowheads="1"/>
                  </p:cNvSpPr>
                  <p:nvPr/>
                </p:nvSpPr>
                <p:spPr bwMode="auto">
                  <a:xfrm>
                    <a:off x="1373686" y="3718985"/>
                    <a:ext cx="68382"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5" name="Rectangle 112">
                    <a:extLst>
                      <a:ext uri="{FF2B5EF4-FFF2-40B4-BE49-F238E27FC236}">
                        <a16:creationId xmlns:a16="http://schemas.microsoft.com/office/drawing/2014/main" id="{BA36626B-72E9-184D-E048-D4E75C13244A}"/>
                      </a:ext>
                    </a:extLst>
                  </p:cNvPr>
                  <p:cNvSpPr>
                    <a:spLocks noChangeArrowheads="1"/>
                  </p:cNvSpPr>
                  <p:nvPr/>
                </p:nvSpPr>
                <p:spPr bwMode="auto">
                  <a:xfrm>
                    <a:off x="1625231" y="3718985"/>
                    <a:ext cx="68382"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6" name="Rectangle 113">
                    <a:extLst>
                      <a:ext uri="{FF2B5EF4-FFF2-40B4-BE49-F238E27FC236}">
                        <a16:creationId xmlns:a16="http://schemas.microsoft.com/office/drawing/2014/main" id="{10A2A44F-9DB3-0858-C60B-8C420FF3377A}"/>
                      </a:ext>
                    </a:extLst>
                  </p:cNvPr>
                  <p:cNvSpPr>
                    <a:spLocks noChangeArrowheads="1"/>
                  </p:cNvSpPr>
                  <p:nvPr/>
                </p:nvSpPr>
                <p:spPr bwMode="auto">
                  <a:xfrm>
                    <a:off x="1841102"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7" name="Rectangle 114">
                    <a:extLst>
                      <a:ext uri="{FF2B5EF4-FFF2-40B4-BE49-F238E27FC236}">
                        <a16:creationId xmlns:a16="http://schemas.microsoft.com/office/drawing/2014/main" id="{F05CE8D9-0305-E605-69F3-1D2FFCC196FB}"/>
                      </a:ext>
                    </a:extLst>
                  </p:cNvPr>
                  <p:cNvSpPr>
                    <a:spLocks noChangeArrowheads="1"/>
                  </p:cNvSpPr>
                  <p:nvPr/>
                </p:nvSpPr>
                <p:spPr bwMode="auto">
                  <a:xfrm>
                    <a:off x="20914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8" name="Rectangle 115">
                    <a:extLst>
                      <a:ext uri="{FF2B5EF4-FFF2-40B4-BE49-F238E27FC236}">
                        <a16:creationId xmlns:a16="http://schemas.microsoft.com/office/drawing/2014/main" id="{B0227863-A67D-84AA-2EA4-4F11847EB9EA}"/>
                      </a:ext>
                    </a:extLst>
                  </p:cNvPr>
                  <p:cNvSpPr>
                    <a:spLocks noChangeArrowheads="1"/>
                  </p:cNvSpPr>
                  <p:nvPr/>
                </p:nvSpPr>
                <p:spPr bwMode="auto">
                  <a:xfrm>
                    <a:off x="23417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9" name="Rectangle 116">
                    <a:extLst>
                      <a:ext uri="{FF2B5EF4-FFF2-40B4-BE49-F238E27FC236}">
                        <a16:creationId xmlns:a16="http://schemas.microsoft.com/office/drawing/2014/main" id="{D5D21417-C26A-5918-B515-1C4A15615C3C}"/>
                      </a:ext>
                    </a:extLst>
                  </p:cNvPr>
                  <p:cNvSpPr>
                    <a:spLocks noChangeArrowheads="1"/>
                  </p:cNvSpPr>
                  <p:nvPr/>
                </p:nvSpPr>
                <p:spPr bwMode="auto">
                  <a:xfrm>
                    <a:off x="25920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0" name="Rectangle 117">
                    <a:extLst>
                      <a:ext uri="{FF2B5EF4-FFF2-40B4-BE49-F238E27FC236}">
                        <a16:creationId xmlns:a16="http://schemas.microsoft.com/office/drawing/2014/main" id="{69EA3581-0A72-C005-F7BC-0375137B61AE}"/>
                      </a:ext>
                    </a:extLst>
                  </p:cNvPr>
                  <p:cNvSpPr>
                    <a:spLocks noChangeArrowheads="1"/>
                  </p:cNvSpPr>
                  <p:nvPr/>
                </p:nvSpPr>
                <p:spPr bwMode="auto">
                  <a:xfrm>
                    <a:off x="3640055" y="3904816"/>
                    <a:ext cx="553963"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Time (months)</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1" name="Rectangle 125">
                    <a:extLst>
                      <a:ext uri="{FF2B5EF4-FFF2-40B4-BE49-F238E27FC236}">
                        <a16:creationId xmlns:a16="http://schemas.microsoft.com/office/drawing/2014/main" id="{2A9E0ED6-1EA7-8F53-C299-3DD2580DF509}"/>
                      </a:ext>
                    </a:extLst>
                  </p:cNvPr>
                  <p:cNvSpPr>
                    <a:spLocks noChangeArrowheads="1"/>
                  </p:cNvSpPr>
                  <p:nvPr/>
                </p:nvSpPr>
                <p:spPr bwMode="auto">
                  <a:xfrm rot="16200000">
                    <a:off x="492245" y="2306047"/>
                    <a:ext cx="906664" cy="9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IDFS rate (%)</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2" name="Rectangle 134">
                    <a:extLst>
                      <a:ext uri="{FF2B5EF4-FFF2-40B4-BE49-F238E27FC236}">
                        <a16:creationId xmlns:a16="http://schemas.microsoft.com/office/drawing/2014/main" id="{391538D0-7300-1A10-49F0-E652FFC12BB7}"/>
                      </a:ext>
                    </a:extLst>
                  </p:cNvPr>
                  <p:cNvSpPr>
                    <a:spLocks noChangeArrowheads="1"/>
                  </p:cNvSpPr>
                  <p:nvPr/>
                </p:nvSpPr>
                <p:spPr bwMode="auto">
                  <a:xfrm>
                    <a:off x="28423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3" name="Rectangle 135">
                    <a:extLst>
                      <a:ext uri="{FF2B5EF4-FFF2-40B4-BE49-F238E27FC236}">
                        <a16:creationId xmlns:a16="http://schemas.microsoft.com/office/drawing/2014/main" id="{F4482DCA-28DB-E71D-9A7A-72B21EC3204D}"/>
                      </a:ext>
                    </a:extLst>
                  </p:cNvPr>
                  <p:cNvSpPr>
                    <a:spLocks noChangeArrowheads="1"/>
                  </p:cNvSpPr>
                  <p:nvPr/>
                </p:nvSpPr>
                <p:spPr bwMode="auto">
                  <a:xfrm>
                    <a:off x="30926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4" name="Rectangle 136">
                    <a:extLst>
                      <a:ext uri="{FF2B5EF4-FFF2-40B4-BE49-F238E27FC236}">
                        <a16:creationId xmlns:a16="http://schemas.microsoft.com/office/drawing/2014/main" id="{A61A498A-E012-94BB-CE23-66BCAAB77FBB}"/>
                      </a:ext>
                    </a:extLst>
                  </p:cNvPr>
                  <p:cNvSpPr>
                    <a:spLocks noChangeArrowheads="1"/>
                  </p:cNvSpPr>
                  <p:nvPr/>
                </p:nvSpPr>
                <p:spPr bwMode="auto">
                  <a:xfrm>
                    <a:off x="33429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5" name="Rectangle 137">
                    <a:extLst>
                      <a:ext uri="{FF2B5EF4-FFF2-40B4-BE49-F238E27FC236}">
                        <a16:creationId xmlns:a16="http://schemas.microsoft.com/office/drawing/2014/main" id="{86457C25-21AA-C44C-58A2-B2F1D7A24494}"/>
                      </a:ext>
                    </a:extLst>
                  </p:cNvPr>
                  <p:cNvSpPr>
                    <a:spLocks noChangeArrowheads="1"/>
                  </p:cNvSpPr>
                  <p:nvPr/>
                </p:nvSpPr>
                <p:spPr bwMode="auto">
                  <a:xfrm>
                    <a:off x="35932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6" name="Rectangle 138">
                    <a:extLst>
                      <a:ext uri="{FF2B5EF4-FFF2-40B4-BE49-F238E27FC236}">
                        <a16:creationId xmlns:a16="http://schemas.microsoft.com/office/drawing/2014/main" id="{3B3273E8-EDF2-D4EB-AC2C-D92AD4F83523}"/>
                      </a:ext>
                    </a:extLst>
                  </p:cNvPr>
                  <p:cNvSpPr>
                    <a:spLocks noChangeArrowheads="1"/>
                  </p:cNvSpPr>
                  <p:nvPr/>
                </p:nvSpPr>
                <p:spPr bwMode="auto">
                  <a:xfrm>
                    <a:off x="38435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85" name="Line 7">
                    <a:extLst>
                      <a:ext uri="{FF2B5EF4-FFF2-40B4-BE49-F238E27FC236}">
                        <a16:creationId xmlns:a16="http://schemas.microsoft.com/office/drawing/2014/main" id="{5293F1C2-1786-DFEC-D9AF-714B2D389422}"/>
                      </a:ext>
                    </a:extLst>
                  </p:cNvPr>
                  <p:cNvSpPr>
                    <a:spLocks noChangeShapeType="1"/>
                  </p:cNvSpPr>
                  <p:nvPr/>
                </p:nvSpPr>
                <p:spPr bwMode="auto">
                  <a:xfrm>
                    <a:off x="4161216"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86" name="Line 8">
                    <a:extLst>
                      <a:ext uri="{FF2B5EF4-FFF2-40B4-BE49-F238E27FC236}">
                        <a16:creationId xmlns:a16="http://schemas.microsoft.com/office/drawing/2014/main" id="{99F40759-6CA3-8C64-B13B-AAD4FCC70B6F}"/>
                      </a:ext>
                    </a:extLst>
                  </p:cNvPr>
                  <p:cNvSpPr>
                    <a:spLocks noChangeShapeType="1"/>
                  </p:cNvSpPr>
                  <p:nvPr/>
                </p:nvSpPr>
                <p:spPr bwMode="auto">
                  <a:xfrm>
                    <a:off x="4411520"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87" name="Line 9">
                    <a:extLst>
                      <a:ext uri="{FF2B5EF4-FFF2-40B4-BE49-F238E27FC236}">
                        <a16:creationId xmlns:a16="http://schemas.microsoft.com/office/drawing/2014/main" id="{CA0C6E1C-721F-C796-D858-EA515C1891C4}"/>
                      </a:ext>
                    </a:extLst>
                  </p:cNvPr>
                  <p:cNvSpPr>
                    <a:spLocks noChangeShapeType="1"/>
                  </p:cNvSpPr>
                  <p:nvPr/>
                </p:nvSpPr>
                <p:spPr bwMode="auto">
                  <a:xfrm>
                    <a:off x="4661823"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88" name="Line 10">
                    <a:extLst>
                      <a:ext uri="{FF2B5EF4-FFF2-40B4-BE49-F238E27FC236}">
                        <a16:creationId xmlns:a16="http://schemas.microsoft.com/office/drawing/2014/main" id="{8C218AC7-C06D-E2FC-9FE6-362DEA2FD81F}"/>
                      </a:ext>
                    </a:extLst>
                  </p:cNvPr>
                  <p:cNvSpPr>
                    <a:spLocks noChangeShapeType="1"/>
                  </p:cNvSpPr>
                  <p:nvPr/>
                </p:nvSpPr>
                <p:spPr bwMode="auto">
                  <a:xfrm>
                    <a:off x="491212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89" name="Line 11">
                    <a:extLst>
                      <a:ext uri="{FF2B5EF4-FFF2-40B4-BE49-F238E27FC236}">
                        <a16:creationId xmlns:a16="http://schemas.microsoft.com/office/drawing/2014/main" id="{3D9141B0-FAB6-8AB0-4274-6D5CE6B125B1}"/>
                      </a:ext>
                    </a:extLst>
                  </p:cNvPr>
                  <p:cNvSpPr>
                    <a:spLocks noChangeShapeType="1"/>
                  </p:cNvSpPr>
                  <p:nvPr/>
                </p:nvSpPr>
                <p:spPr bwMode="auto">
                  <a:xfrm>
                    <a:off x="5162430"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0" name="Line 12">
                    <a:extLst>
                      <a:ext uri="{FF2B5EF4-FFF2-40B4-BE49-F238E27FC236}">
                        <a16:creationId xmlns:a16="http://schemas.microsoft.com/office/drawing/2014/main" id="{B9F43E18-81A4-8620-9CAE-238E48BE34FB}"/>
                      </a:ext>
                    </a:extLst>
                  </p:cNvPr>
                  <p:cNvSpPr>
                    <a:spLocks noChangeShapeType="1"/>
                  </p:cNvSpPr>
                  <p:nvPr/>
                </p:nvSpPr>
                <p:spPr bwMode="auto">
                  <a:xfrm>
                    <a:off x="5412734"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1" name="Line 13">
                    <a:extLst>
                      <a:ext uri="{FF2B5EF4-FFF2-40B4-BE49-F238E27FC236}">
                        <a16:creationId xmlns:a16="http://schemas.microsoft.com/office/drawing/2014/main" id="{985C2AFB-381F-52B5-C073-549E58001333}"/>
                      </a:ext>
                    </a:extLst>
                  </p:cNvPr>
                  <p:cNvSpPr>
                    <a:spLocks noChangeShapeType="1"/>
                  </p:cNvSpPr>
                  <p:nvPr/>
                </p:nvSpPr>
                <p:spPr bwMode="auto">
                  <a:xfrm>
                    <a:off x="566303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2" name="Line 14">
                    <a:extLst>
                      <a:ext uri="{FF2B5EF4-FFF2-40B4-BE49-F238E27FC236}">
                        <a16:creationId xmlns:a16="http://schemas.microsoft.com/office/drawing/2014/main" id="{1CC914EB-A979-163D-F35C-DF9495C55898}"/>
                      </a:ext>
                    </a:extLst>
                  </p:cNvPr>
                  <p:cNvSpPr>
                    <a:spLocks noChangeShapeType="1"/>
                  </p:cNvSpPr>
                  <p:nvPr/>
                </p:nvSpPr>
                <p:spPr bwMode="auto">
                  <a:xfrm>
                    <a:off x="591334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3" name="Line 15">
                    <a:extLst>
                      <a:ext uri="{FF2B5EF4-FFF2-40B4-BE49-F238E27FC236}">
                        <a16:creationId xmlns:a16="http://schemas.microsoft.com/office/drawing/2014/main" id="{DD43A467-CF5C-8D0E-891D-8A51A12F545A}"/>
                      </a:ext>
                    </a:extLst>
                  </p:cNvPr>
                  <p:cNvSpPr>
                    <a:spLocks noChangeShapeType="1"/>
                  </p:cNvSpPr>
                  <p:nvPr/>
                </p:nvSpPr>
                <p:spPr bwMode="auto">
                  <a:xfrm>
                    <a:off x="6163645"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4" name="Line 16">
                    <a:extLst>
                      <a:ext uri="{FF2B5EF4-FFF2-40B4-BE49-F238E27FC236}">
                        <a16:creationId xmlns:a16="http://schemas.microsoft.com/office/drawing/2014/main" id="{AA9A8CAC-DA70-CEB2-AE04-CCF0321453AF}"/>
                      </a:ext>
                    </a:extLst>
                  </p:cNvPr>
                  <p:cNvSpPr>
                    <a:spLocks noChangeShapeType="1"/>
                  </p:cNvSpPr>
                  <p:nvPr/>
                </p:nvSpPr>
                <p:spPr bwMode="auto">
                  <a:xfrm>
                    <a:off x="6413942"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95" name="Rectangle 112">
                    <a:extLst>
                      <a:ext uri="{FF2B5EF4-FFF2-40B4-BE49-F238E27FC236}">
                        <a16:creationId xmlns:a16="http://schemas.microsoft.com/office/drawing/2014/main" id="{D38D4287-8DC9-1665-DE2A-D62D86165612}"/>
                      </a:ext>
                    </a:extLst>
                  </p:cNvPr>
                  <p:cNvSpPr>
                    <a:spLocks noChangeArrowheads="1"/>
                  </p:cNvSpPr>
                  <p:nvPr/>
                </p:nvSpPr>
                <p:spPr bwMode="auto">
                  <a:xfrm>
                    <a:off x="40938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96" name="Rectangle 113">
                    <a:extLst>
                      <a:ext uri="{FF2B5EF4-FFF2-40B4-BE49-F238E27FC236}">
                        <a16:creationId xmlns:a16="http://schemas.microsoft.com/office/drawing/2014/main" id="{4A7B0B2A-C3D8-071A-D19B-914819C539E2}"/>
                      </a:ext>
                    </a:extLst>
                  </p:cNvPr>
                  <p:cNvSpPr>
                    <a:spLocks noChangeArrowheads="1"/>
                  </p:cNvSpPr>
                  <p:nvPr/>
                </p:nvSpPr>
                <p:spPr bwMode="auto">
                  <a:xfrm>
                    <a:off x="43441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97" name="Rectangle 114">
                    <a:extLst>
                      <a:ext uri="{FF2B5EF4-FFF2-40B4-BE49-F238E27FC236}">
                        <a16:creationId xmlns:a16="http://schemas.microsoft.com/office/drawing/2014/main" id="{30C99FF6-E0C9-1410-1A6E-8C624A40C151}"/>
                      </a:ext>
                    </a:extLst>
                  </p:cNvPr>
                  <p:cNvSpPr>
                    <a:spLocks noChangeArrowheads="1"/>
                  </p:cNvSpPr>
                  <p:nvPr/>
                </p:nvSpPr>
                <p:spPr bwMode="auto">
                  <a:xfrm>
                    <a:off x="45944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98" name="Rectangle 115">
                    <a:extLst>
                      <a:ext uri="{FF2B5EF4-FFF2-40B4-BE49-F238E27FC236}">
                        <a16:creationId xmlns:a16="http://schemas.microsoft.com/office/drawing/2014/main" id="{D9000FCD-B0E5-FF7F-2B50-FD5F2EFC4897}"/>
                      </a:ext>
                    </a:extLst>
                  </p:cNvPr>
                  <p:cNvSpPr>
                    <a:spLocks noChangeArrowheads="1"/>
                  </p:cNvSpPr>
                  <p:nvPr/>
                </p:nvSpPr>
                <p:spPr bwMode="auto">
                  <a:xfrm>
                    <a:off x="48447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99" name="Rectangle 116">
                    <a:extLst>
                      <a:ext uri="{FF2B5EF4-FFF2-40B4-BE49-F238E27FC236}">
                        <a16:creationId xmlns:a16="http://schemas.microsoft.com/office/drawing/2014/main" id="{820DD7CF-70D2-5CA3-DFF0-4A233482D48D}"/>
                      </a:ext>
                    </a:extLst>
                  </p:cNvPr>
                  <p:cNvSpPr>
                    <a:spLocks noChangeArrowheads="1"/>
                  </p:cNvSpPr>
                  <p:nvPr/>
                </p:nvSpPr>
                <p:spPr bwMode="auto">
                  <a:xfrm>
                    <a:off x="5095007"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90</a:t>
                    </a:r>
                  </a:p>
                </p:txBody>
              </p:sp>
              <p:sp>
                <p:nvSpPr>
                  <p:cNvPr id="200" name="Rectangle 134">
                    <a:extLst>
                      <a:ext uri="{FF2B5EF4-FFF2-40B4-BE49-F238E27FC236}">
                        <a16:creationId xmlns:a16="http://schemas.microsoft.com/office/drawing/2014/main" id="{354E6439-31D1-A136-E621-DF7418BB00E7}"/>
                      </a:ext>
                    </a:extLst>
                  </p:cNvPr>
                  <p:cNvSpPr>
                    <a:spLocks noChangeArrowheads="1"/>
                  </p:cNvSpPr>
                  <p:nvPr/>
                </p:nvSpPr>
                <p:spPr bwMode="auto">
                  <a:xfrm>
                    <a:off x="5345311"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1" name="Rectangle 135">
                    <a:extLst>
                      <a:ext uri="{FF2B5EF4-FFF2-40B4-BE49-F238E27FC236}">
                        <a16:creationId xmlns:a16="http://schemas.microsoft.com/office/drawing/2014/main" id="{7C19C068-E0E3-C319-84A9-B1C82DBD23AE}"/>
                      </a:ext>
                    </a:extLst>
                  </p:cNvPr>
                  <p:cNvSpPr>
                    <a:spLocks noChangeArrowheads="1"/>
                  </p:cNvSpPr>
                  <p:nvPr/>
                </p:nvSpPr>
                <p:spPr bwMode="auto">
                  <a:xfrm>
                    <a:off x="5560650"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2" name="Rectangle 136">
                    <a:extLst>
                      <a:ext uri="{FF2B5EF4-FFF2-40B4-BE49-F238E27FC236}">
                        <a16:creationId xmlns:a16="http://schemas.microsoft.com/office/drawing/2014/main" id="{A01BF0C0-F98B-3CE8-6A77-09D4A1A1B34E}"/>
                      </a:ext>
                    </a:extLst>
                  </p:cNvPr>
                  <p:cNvSpPr>
                    <a:spLocks noChangeArrowheads="1"/>
                  </p:cNvSpPr>
                  <p:nvPr/>
                </p:nvSpPr>
                <p:spPr bwMode="auto">
                  <a:xfrm>
                    <a:off x="581119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3" name="Rectangle 137">
                    <a:extLst>
                      <a:ext uri="{FF2B5EF4-FFF2-40B4-BE49-F238E27FC236}">
                        <a16:creationId xmlns:a16="http://schemas.microsoft.com/office/drawing/2014/main" id="{C842F8FA-AB3D-BB57-ABEB-06498F1ACE3B}"/>
                      </a:ext>
                    </a:extLst>
                  </p:cNvPr>
                  <p:cNvSpPr>
                    <a:spLocks noChangeArrowheads="1"/>
                  </p:cNvSpPr>
                  <p:nvPr/>
                </p:nvSpPr>
                <p:spPr bwMode="auto">
                  <a:xfrm>
                    <a:off x="606174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114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4" name="Rectangle 138">
                    <a:extLst>
                      <a:ext uri="{FF2B5EF4-FFF2-40B4-BE49-F238E27FC236}">
                        <a16:creationId xmlns:a16="http://schemas.microsoft.com/office/drawing/2014/main" id="{7DF9BA7B-7403-B904-C4F1-D8904370BD4F}"/>
                      </a:ext>
                    </a:extLst>
                  </p:cNvPr>
                  <p:cNvSpPr>
                    <a:spLocks noChangeArrowheads="1"/>
                  </p:cNvSpPr>
                  <p:nvPr/>
                </p:nvSpPr>
                <p:spPr bwMode="auto">
                  <a:xfrm>
                    <a:off x="631229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9" name="Rectangle 81">
                  <a:extLst>
                    <a:ext uri="{FF2B5EF4-FFF2-40B4-BE49-F238E27FC236}">
                      <a16:creationId xmlns:a16="http://schemas.microsoft.com/office/drawing/2014/main" id="{AFF6F4C5-C2BA-EDBC-D6A0-4EDAF4E1AE7B}"/>
                    </a:ext>
                  </a:extLst>
                </p:cNvPr>
                <p:cNvSpPr>
                  <a:spLocks noChangeArrowheads="1"/>
                </p:cNvSpPr>
                <p:nvPr/>
              </p:nvSpPr>
              <p:spPr bwMode="auto">
                <a:xfrm>
                  <a:off x="805102" y="3887135"/>
                  <a:ext cx="204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endParaRPr kumimoji="0" lang="en-US" altLang="en-US"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6" name="Rectangle 81">
                  <a:extLst>
                    <a:ext uri="{FF2B5EF4-FFF2-40B4-BE49-F238E27FC236}">
                      <a16:creationId xmlns:a16="http://schemas.microsoft.com/office/drawing/2014/main" id="{324AAFA8-B5C1-1EEB-E54A-2E7A356BBE3E}"/>
                    </a:ext>
                  </a:extLst>
                </p:cNvPr>
                <p:cNvSpPr>
                  <a:spLocks noChangeArrowheads="1"/>
                </p:cNvSpPr>
                <p:nvPr/>
              </p:nvSpPr>
              <p:spPr bwMode="auto">
                <a:xfrm>
                  <a:off x="616597" y="3747847"/>
                  <a:ext cx="3927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227" name="Rectangle 81">
                  <a:extLst>
                    <a:ext uri="{FF2B5EF4-FFF2-40B4-BE49-F238E27FC236}">
                      <a16:creationId xmlns:a16="http://schemas.microsoft.com/office/drawing/2014/main" id="{0C4A0CC7-58EC-C9A4-8021-FCAF26E6FD0D}"/>
                    </a:ext>
                  </a:extLst>
                </p:cNvPr>
                <p:cNvSpPr>
                  <a:spLocks noChangeArrowheads="1"/>
                </p:cNvSpPr>
                <p:nvPr/>
              </p:nvSpPr>
              <p:spPr bwMode="auto">
                <a:xfrm>
                  <a:off x="706661" y="3625342"/>
                  <a:ext cx="3026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No. at risk</a:t>
                  </a:r>
                </a:p>
              </p:txBody>
            </p:sp>
          </p:grpSp>
          <p:grpSp>
            <p:nvGrpSpPr>
              <p:cNvPr id="748" name="Group 747">
                <a:extLst>
                  <a:ext uri="{FF2B5EF4-FFF2-40B4-BE49-F238E27FC236}">
                    <a16:creationId xmlns:a16="http://schemas.microsoft.com/office/drawing/2014/main" id="{F88373AA-FACF-88E3-B7DC-8A0ECB6791AE}"/>
                  </a:ext>
                </a:extLst>
              </p:cNvPr>
              <p:cNvGrpSpPr/>
              <p:nvPr/>
            </p:nvGrpSpPr>
            <p:grpSpPr>
              <a:xfrm>
                <a:off x="1139403" y="1283430"/>
                <a:ext cx="4855922" cy="802752"/>
                <a:chOff x="1139403" y="1283430"/>
                <a:chExt cx="4855922" cy="802752"/>
              </a:xfrm>
            </p:grpSpPr>
            <p:sp>
              <p:nvSpPr>
                <p:cNvPr id="233" name="Freeform: Shape 232">
                  <a:extLst>
                    <a:ext uri="{FF2B5EF4-FFF2-40B4-BE49-F238E27FC236}">
                      <a16:creationId xmlns:a16="http://schemas.microsoft.com/office/drawing/2014/main" id="{B5DE78B4-86F7-DF83-F4B6-F16F6B2EC967}"/>
                    </a:ext>
                  </a:extLst>
                </p:cNvPr>
                <p:cNvSpPr/>
                <p:nvPr/>
              </p:nvSpPr>
              <p:spPr>
                <a:xfrm>
                  <a:off x="1139403" y="1309097"/>
                  <a:ext cx="4855922" cy="753202"/>
                </a:xfrm>
                <a:custGeom>
                  <a:avLst/>
                  <a:gdLst>
                    <a:gd name="connsiteX0" fmla="*/ 0 w 4870145"/>
                    <a:gd name="connsiteY0" fmla="*/ 0 h 755408"/>
                    <a:gd name="connsiteX1" fmla="*/ 64467 w 4870145"/>
                    <a:gd name="connsiteY1" fmla="*/ 0 h 755408"/>
                    <a:gd name="connsiteX2" fmla="*/ 64467 w 4870145"/>
                    <a:gd name="connsiteY2" fmla="*/ 14661 h 755408"/>
                    <a:gd name="connsiteX3" fmla="*/ 107389 w 4870145"/>
                    <a:gd name="connsiteY3" fmla="*/ 14661 h 755408"/>
                    <a:gd name="connsiteX4" fmla="*/ 107389 w 4870145"/>
                    <a:gd name="connsiteY4" fmla="*/ 22504 h 755408"/>
                    <a:gd name="connsiteX5" fmla="*/ 130808 w 4870145"/>
                    <a:gd name="connsiteY5" fmla="*/ 22504 h 755408"/>
                    <a:gd name="connsiteX6" fmla="*/ 130808 w 4870145"/>
                    <a:gd name="connsiteY6" fmla="*/ 28300 h 755408"/>
                    <a:gd name="connsiteX7" fmla="*/ 151332 w 4870145"/>
                    <a:gd name="connsiteY7" fmla="*/ 28300 h 755408"/>
                    <a:gd name="connsiteX8" fmla="*/ 151332 w 4870145"/>
                    <a:gd name="connsiteY8" fmla="*/ 34523 h 755408"/>
                    <a:gd name="connsiteX9" fmla="*/ 183268 w 4870145"/>
                    <a:gd name="connsiteY9" fmla="*/ 34523 h 755408"/>
                    <a:gd name="connsiteX10" fmla="*/ 183268 w 4870145"/>
                    <a:gd name="connsiteY10" fmla="*/ 38103 h 755408"/>
                    <a:gd name="connsiteX11" fmla="*/ 202430 w 4870145"/>
                    <a:gd name="connsiteY11" fmla="*/ 38103 h 755408"/>
                    <a:gd name="connsiteX12" fmla="*/ 202430 w 4870145"/>
                    <a:gd name="connsiteY12" fmla="*/ 44325 h 755408"/>
                    <a:gd name="connsiteX13" fmla="*/ 216396 w 4870145"/>
                    <a:gd name="connsiteY13" fmla="*/ 44325 h 755408"/>
                    <a:gd name="connsiteX14" fmla="*/ 216396 w 4870145"/>
                    <a:gd name="connsiteY14" fmla="*/ 51145 h 755408"/>
                    <a:gd name="connsiteX15" fmla="*/ 229085 w 4870145"/>
                    <a:gd name="connsiteY15" fmla="*/ 51145 h 755408"/>
                    <a:gd name="connsiteX16" fmla="*/ 247991 w 4870145"/>
                    <a:gd name="connsiteY16" fmla="*/ 51145 h 755408"/>
                    <a:gd name="connsiteX17" fmla="*/ 247991 w 4870145"/>
                    <a:gd name="connsiteY17" fmla="*/ 59925 h 755408"/>
                    <a:gd name="connsiteX18" fmla="*/ 265279 w 4870145"/>
                    <a:gd name="connsiteY18" fmla="*/ 59925 h 755408"/>
                    <a:gd name="connsiteX19" fmla="*/ 265279 w 4870145"/>
                    <a:gd name="connsiteY19" fmla="*/ 67085 h 755408"/>
                    <a:gd name="connsiteX20" fmla="*/ 279586 w 4870145"/>
                    <a:gd name="connsiteY20" fmla="*/ 67085 h 755408"/>
                    <a:gd name="connsiteX21" fmla="*/ 279586 w 4870145"/>
                    <a:gd name="connsiteY21" fmla="*/ 74927 h 755408"/>
                    <a:gd name="connsiteX22" fmla="*/ 299088 w 4870145"/>
                    <a:gd name="connsiteY22" fmla="*/ 74927 h 755408"/>
                    <a:gd name="connsiteX23" fmla="*/ 299088 w 4870145"/>
                    <a:gd name="connsiteY23" fmla="*/ 89589 h 755408"/>
                    <a:gd name="connsiteX24" fmla="*/ 315354 w 4870145"/>
                    <a:gd name="connsiteY24" fmla="*/ 89589 h 755408"/>
                    <a:gd name="connsiteX25" fmla="*/ 315354 w 4870145"/>
                    <a:gd name="connsiteY25" fmla="*/ 99050 h 755408"/>
                    <a:gd name="connsiteX26" fmla="*/ 355039 w 4870145"/>
                    <a:gd name="connsiteY26" fmla="*/ 99050 h 755408"/>
                    <a:gd name="connsiteX27" fmla="*/ 355039 w 4870145"/>
                    <a:gd name="connsiteY27" fmla="*/ 107148 h 755408"/>
                    <a:gd name="connsiteX28" fmla="*/ 361938 w 4870145"/>
                    <a:gd name="connsiteY28" fmla="*/ 107148 h 755408"/>
                    <a:gd name="connsiteX29" fmla="*/ 361938 w 4870145"/>
                    <a:gd name="connsiteY29" fmla="*/ 112689 h 755408"/>
                    <a:gd name="connsiteX30" fmla="*/ 388253 w 4870145"/>
                    <a:gd name="connsiteY30" fmla="*/ 112689 h 755408"/>
                    <a:gd name="connsiteX31" fmla="*/ 388253 w 4870145"/>
                    <a:gd name="connsiteY31" fmla="*/ 117889 h 755408"/>
                    <a:gd name="connsiteX32" fmla="*/ 398983 w 4870145"/>
                    <a:gd name="connsiteY32" fmla="*/ 117889 h 755408"/>
                    <a:gd name="connsiteX33" fmla="*/ 417548 w 4870145"/>
                    <a:gd name="connsiteY33" fmla="*/ 117889 h 755408"/>
                    <a:gd name="connsiteX34" fmla="*/ 417548 w 4870145"/>
                    <a:gd name="connsiteY34" fmla="*/ 124111 h 755408"/>
                    <a:gd name="connsiteX35" fmla="*/ 426320 w 4870145"/>
                    <a:gd name="connsiteY35" fmla="*/ 124111 h 755408"/>
                    <a:gd name="connsiteX36" fmla="*/ 426320 w 4870145"/>
                    <a:gd name="connsiteY36" fmla="*/ 133573 h 755408"/>
                    <a:gd name="connsiteX37" fmla="*/ 433218 w 4870145"/>
                    <a:gd name="connsiteY37" fmla="*/ 133573 h 755408"/>
                    <a:gd name="connsiteX38" fmla="*/ 433218 w 4870145"/>
                    <a:gd name="connsiteY38" fmla="*/ 142353 h 755408"/>
                    <a:gd name="connsiteX39" fmla="*/ 448121 w 4870145"/>
                    <a:gd name="connsiteY39" fmla="*/ 142353 h 755408"/>
                    <a:gd name="connsiteX40" fmla="*/ 448121 w 4870145"/>
                    <a:gd name="connsiteY40" fmla="*/ 150195 h 755408"/>
                    <a:gd name="connsiteX41" fmla="*/ 490106 w 4870145"/>
                    <a:gd name="connsiteY41" fmla="*/ 150195 h 755408"/>
                    <a:gd name="connsiteX42" fmla="*/ 490106 w 4870145"/>
                    <a:gd name="connsiteY42" fmla="*/ 156673 h 755408"/>
                    <a:gd name="connsiteX43" fmla="*/ 503136 w 4870145"/>
                    <a:gd name="connsiteY43" fmla="*/ 156673 h 755408"/>
                    <a:gd name="connsiteX44" fmla="*/ 503136 w 4870145"/>
                    <a:gd name="connsiteY44" fmla="*/ 166135 h 755408"/>
                    <a:gd name="connsiteX45" fmla="*/ 510034 w 4870145"/>
                    <a:gd name="connsiteY45" fmla="*/ 166135 h 755408"/>
                    <a:gd name="connsiteX46" fmla="*/ 510034 w 4870145"/>
                    <a:gd name="connsiteY46" fmla="*/ 175938 h 755408"/>
                    <a:gd name="connsiteX47" fmla="*/ 546739 w 4870145"/>
                    <a:gd name="connsiteY47" fmla="*/ 175938 h 755408"/>
                    <a:gd name="connsiteX48" fmla="*/ 546739 w 4870145"/>
                    <a:gd name="connsiteY48" fmla="*/ 181138 h 755408"/>
                    <a:gd name="connsiteX49" fmla="*/ 565304 w 4870145"/>
                    <a:gd name="connsiteY49" fmla="*/ 181138 h 755408"/>
                    <a:gd name="connsiteX50" fmla="*/ 565304 w 4870145"/>
                    <a:gd name="connsiteY50" fmla="*/ 191878 h 755408"/>
                    <a:gd name="connsiteX51" fmla="*/ 571180 w 4870145"/>
                    <a:gd name="connsiteY51" fmla="*/ 191878 h 755408"/>
                    <a:gd name="connsiteX52" fmla="*/ 571180 w 4870145"/>
                    <a:gd name="connsiteY52" fmla="*/ 196140 h 755408"/>
                    <a:gd name="connsiteX53" fmla="*/ 577652 w 4870145"/>
                    <a:gd name="connsiteY53" fmla="*/ 196140 h 755408"/>
                    <a:gd name="connsiteX54" fmla="*/ 577652 w 4870145"/>
                    <a:gd name="connsiteY54" fmla="*/ 201937 h 755408"/>
                    <a:gd name="connsiteX55" fmla="*/ 603712 w 4870145"/>
                    <a:gd name="connsiteY55" fmla="*/ 201937 h 755408"/>
                    <a:gd name="connsiteX56" fmla="*/ 603712 w 4870145"/>
                    <a:gd name="connsiteY56" fmla="*/ 207818 h 755408"/>
                    <a:gd name="connsiteX57" fmla="*/ 628494 w 4870145"/>
                    <a:gd name="connsiteY57" fmla="*/ 207818 h 755408"/>
                    <a:gd name="connsiteX58" fmla="*/ 628494 w 4870145"/>
                    <a:gd name="connsiteY58" fmla="*/ 212080 h 755408"/>
                    <a:gd name="connsiteX59" fmla="*/ 643738 w 4870145"/>
                    <a:gd name="connsiteY59" fmla="*/ 212080 h 755408"/>
                    <a:gd name="connsiteX60" fmla="*/ 643738 w 4870145"/>
                    <a:gd name="connsiteY60" fmla="*/ 220519 h 755408"/>
                    <a:gd name="connsiteX61" fmla="*/ 665880 w 4870145"/>
                    <a:gd name="connsiteY61" fmla="*/ 220519 h 755408"/>
                    <a:gd name="connsiteX62" fmla="*/ 669457 w 4870145"/>
                    <a:gd name="connsiteY62" fmla="*/ 220519 h 755408"/>
                    <a:gd name="connsiteX63" fmla="*/ 669457 w 4870145"/>
                    <a:gd name="connsiteY63" fmla="*/ 231089 h 755408"/>
                    <a:gd name="connsiteX64" fmla="*/ 701392 w 4870145"/>
                    <a:gd name="connsiteY64" fmla="*/ 231089 h 755408"/>
                    <a:gd name="connsiteX65" fmla="*/ 701392 w 4870145"/>
                    <a:gd name="connsiteY65" fmla="*/ 242682 h 755408"/>
                    <a:gd name="connsiteX66" fmla="*/ 731284 w 4870145"/>
                    <a:gd name="connsiteY66" fmla="*/ 242682 h 755408"/>
                    <a:gd name="connsiteX67" fmla="*/ 731284 w 4870145"/>
                    <a:gd name="connsiteY67" fmla="*/ 252655 h 755408"/>
                    <a:gd name="connsiteX68" fmla="*/ 746443 w 4870145"/>
                    <a:gd name="connsiteY68" fmla="*/ 252655 h 755408"/>
                    <a:gd name="connsiteX69" fmla="*/ 763390 w 4870145"/>
                    <a:gd name="connsiteY69" fmla="*/ 252655 h 755408"/>
                    <a:gd name="connsiteX70" fmla="*/ 763390 w 4870145"/>
                    <a:gd name="connsiteY70" fmla="*/ 260412 h 755408"/>
                    <a:gd name="connsiteX71" fmla="*/ 770373 w 4870145"/>
                    <a:gd name="connsiteY71" fmla="*/ 260412 h 755408"/>
                    <a:gd name="connsiteX72" fmla="*/ 770373 w 4870145"/>
                    <a:gd name="connsiteY72" fmla="*/ 265782 h 755408"/>
                    <a:gd name="connsiteX73" fmla="*/ 792686 w 4870145"/>
                    <a:gd name="connsiteY73" fmla="*/ 265782 h 755408"/>
                    <a:gd name="connsiteX74" fmla="*/ 796433 w 4870145"/>
                    <a:gd name="connsiteY74" fmla="*/ 265782 h 755408"/>
                    <a:gd name="connsiteX75" fmla="*/ 796433 w 4870145"/>
                    <a:gd name="connsiteY75" fmla="*/ 276437 h 755408"/>
                    <a:gd name="connsiteX76" fmla="*/ 809122 w 4870145"/>
                    <a:gd name="connsiteY76" fmla="*/ 276437 h 755408"/>
                    <a:gd name="connsiteX77" fmla="*/ 809122 w 4870145"/>
                    <a:gd name="connsiteY77" fmla="*/ 289138 h 755408"/>
                    <a:gd name="connsiteX78" fmla="*/ 817042 w 4870145"/>
                    <a:gd name="connsiteY78" fmla="*/ 289138 h 755408"/>
                    <a:gd name="connsiteX79" fmla="*/ 817042 w 4870145"/>
                    <a:gd name="connsiteY79" fmla="*/ 299026 h 755408"/>
                    <a:gd name="connsiteX80" fmla="*/ 834160 w 4870145"/>
                    <a:gd name="connsiteY80" fmla="*/ 299026 h 755408"/>
                    <a:gd name="connsiteX81" fmla="*/ 834160 w 4870145"/>
                    <a:gd name="connsiteY81" fmla="*/ 305760 h 755408"/>
                    <a:gd name="connsiteX82" fmla="*/ 841313 w 4870145"/>
                    <a:gd name="connsiteY82" fmla="*/ 305760 h 755408"/>
                    <a:gd name="connsiteX83" fmla="*/ 841313 w 4870145"/>
                    <a:gd name="connsiteY83" fmla="*/ 311727 h 755408"/>
                    <a:gd name="connsiteX84" fmla="*/ 848637 w 4870145"/>
                    <a:gd name="connsiteY84" fmla="*/ 311727 h 755408"/>
                    <a:gd name="connsiteX85" fmla="*/ 848637 w 4870145"/>
                    <a:gd name="connsiteY85" fmla="*/ 317950 h 755408"/>
                    <a:gd name="connsiteX86" fmla="*/ 856642 w 4870145"/>
                    <a:gd name="connsiteY86" fmla="*/ 317950 h 755408"/>
                    <a:gd name="connsiteX87" fmla="*/ 856642 w 4870145"/>
                    <a:gd name="connsiteY87" fmla="*/ 322638 h 755408"/>
                    <a:gd name="connsiteX88" fmla="*/ 909528 w 4870145"/>
                    <a:gd name="connsiteY88" fmla="*/ 322638 h 755408"/>
                    <a:gd name="connsiteX89" fmla="*/ 922217 w 4870145"/>
                    <a:gd name="connsiteY89" fmla="*/ 322638 h 755408"/>
                    <a:gd name="connsiteX90" fmla="*/ 922217 w 4870145"/>
                    <a:gd name="connsiteY90" fmla="*/ 339431 h 755408"/>
                    <a:gd name="connsiteX91" fmla="*/ 929711 w 4870145"/>
                    <a:gd name="connsiteY91" fmla="*/ 339431 h 755408"/>
                    <a:gd name="connsiteX92" fmla="*/ 929711 w 4870145"/>
                    <a:gd name="connsiteY92" fmla="*/ 345994 h 755408"/>
                    <a:gd name="connsiteX93" fmla="*/ 1025007 w 4870145"/>
                    <a:gd name="connsiteY93" fmla="*/ 345994 h 755408"/>
                    <a:gd name="connsiteX94" fmla="*/ 1025007 w 4870145"/>
                    <a:gd name="connsiteY94" fmla="*/ 351791 h 755408"/>
                    <a:gd name="connsiteX95" fmla="*/ 1041784 w 4870145"/>
                    <a:gd name="connsiteY95" fmla="*/ 351791 h 755408"/>
                    <a:gd name="connsiteX96" fmla="*/ 1043913 w 4870145"/>
                    <a:gd name="connsiteY96" fmla="*/ 351791 h 755408"/>
                    <a:gd name="connsiteX97" fmla="*/ 1043913 w 4870145"/>
                    <a:gd name="connsiteY97" fmla="*/ 357672 h 755408"/>
                    <a:gd name="connsiteX98" fmla="*/ 1057454 w 4870145"/>
                    <a:gd name="connsiteY98" fmla="*/ 357672 h 755408"/>
                    <a:gd name="connsiteX99" fmla="*/ 1057454 w 4870145"/>
                    <a:gd name="connsiteY99" fmla="*/ 363554 h 755408"/>
                    <a:gd name="connsiteX100" fmla="*/ 1101823 w 4870145"/>
                    <a:gd name="connsiteY100" fmla="*/ 363554 h 755408"/>
                    <a:gd name="connsiteX101" fmla="*/ 1101823 w 4870145"/>
                    <a:gd name="connsiteY101" fmla="*/ 368413 h 755408"/>
                    <a:gd name="connsiteX102" fmla="*/ 1112128 w 4870145"/>
                    <a:gd name="connsiteY102" fmla="*/ 368413 h 755408"/>
                    <a:gd name="connsiteX103" fmla="*/ 1112128 w 4870145"/>
                    <a:gd name="connsiteY103" fmla="*/ 376255 h 755408"/>
                    <a:gd name="connsiteX104" fmla="*/ 1142019 w 4870145"/>
                    <a:gd name="connsiteY104" fmla="*/ 376255 h 755408"/>
                    <a:gd name="connsiteX105" fmla="*/ 1142019 w 4870145"/>
                    <a:gd name="connsiteY105" fmla="*/ 380347 h 755408"/>
                    <a:gd name="connsiteX106" fmla="*/ 1158456 w 4870145"/>
                    <a:gd name="connsiteY106" fmla="*/ 380347 h 755408"/>
                    <a:gd name="connsiteX107" fmla="*/ 1158456 w 4870145"/>
                    <a:gd name="connsiteY107" fmla="*/ 386825 h 755408"/>
                    <a:gd name="connsiteX108" fmla="*/ 1167909 w 4870145"/>
                    <a:gd name="connsiteY108" fmla="*/ 386825 h 755408"/>
                    <a:gd name="connsiteX109" fmla="*/ 1182727 w 4870145"/>
                    <a:gd name="connsiteY109" fmla="*/ 386825 h 755408"/>
                    <a:gd name="connsiteX110" fmla="*/ 1182727 w 4870145"/>
                    <a:gd name="connsiteY110" fmla="*/ 391257 h 755408"/>
                    <a:gd name="connsiteX111" fmla="*/ 1243873 w 4870145"/>
                    <a:gd name="connsiteY111" fmla="*/ 391257 h 755408"/>
                    <a:gd name="connsiteX112" fmla="*/ 1243873 w 4870145"/>
                    <a:gd name="connsiteY112" fmla="*/ 397906 h 755408"/>
                    <a:gd name="connsiteX113" fmla="*/ 1252815 w 4870145"/>
                    <a:gd name="connsiteY113" fmla="*/ 397906 h 755408"/>
                    <a:gd name="connsiteX114" fmla="*/ 1252815 w 4870145"/>
                    <a:gd name="connsiteY114" fmla="*/ 403447 h 755408"/>
                    <a:gd name="connsiteX115" fmla="*/ 1278874 w 4870145"/>
                    <a:gd name="connsiteY115" fmla="*/ 403447 h 755408"/>
                    <a:gd name="connsiteX116" fmla="*/ 1278874 w 4870145"/>
                    <a:gd name="connsiteY116" fmla="*/ 409840 h 755408"/>
                    <a:gd name="connsiteX117" fmla="*/ 1286198 w 4870145"/>
                    <a:gd name="connsiteY117" fmla="*/ 409840 h 755408"/>
                    <a:gd name="connsiteX118" fmla="*/ 1286198 w 4870145"/>
                    <a:gd name="connsiteY118" fmla="*/ 419899 h 755408"/>
                    <a:gd name="connsiteX119" fmla="*/ 1292585 w 4870145"/>
                    <a:gd name="connsiteY119" fmla="*/ 419899 h 755408"/>
                    <a:gd name="connsiteX120" fmla="*/ 1292585 w 4870145"/>
                    <a:gd name="connsiteY120" fmla="*/ 426121 h 755408"/>
                    <a:gd name="connsiteX121" fmla="*/ 1298291 w 4870145"/>
                    <a:gd name="connsiteY121" fmla="*/ 426121 h 755408"/>
                    <a:gd name="connsiteX122" fmla="*/ 1318900 w 4870145"/>
                    <a:gd name="connsiteY122" fmla="*/ 426121 h 755408"/>
                    <a:gd name="connsiteX123" fmla="*/ 1318900 w 4870145"/>
                    <a:gd name="connsiteY123" fmla="*/ 432770 h 755408"/>
                    <a:gd name="connsiteX124" fmla="*/ 1368720 w 4870145"/>
                    <a:gd name="connsiteY124" fmla="*/ 432770 h 755408"/>
                    <a:gd name="connsiteX125" fmla="*/ 1368720 w 4870145"/>
                    <a:gd name="connsiteY125" fmla="*/ 449562 h 755408"/>
                    <a:gd name="connsiteX126" fmla="*/ 1398952 w 4870145"/>
                    <a:gd name="connsiteY126" fmla="*/ 449562 h 755408"/>
                    <a:gd name="connsiteX127" fmla="*/ 1398952 w 4870145"/>
                    <a:gd name="connsiteY127" fmla="*/ 458513 h 755408"/>
                    <a:gd name="connsiteX128" fmla="*/ 1417007 w 4870145"/>
                    <a:gd name="connsiteY128" fmla="*/ 458513 h 755408"/>
                    <a:gd name="connsiteX129" fmla="*/ 1417007 w 4870145"/>
                    <a:gd name="connsiteY129" fmla="*/ 466185 h 755408"/>
                    <a:gd name="connsiteX130" fmla="*/ 1428929 w 4870145"/>
                    <a:gd name="connsiteY130" fmla="*/ 466185 h 755408"/>
                    <a:gd name="connsiteX131" fmla="*/ 1442726 w 4870145"/>
                    <a:gd name="connsiteY131" fmla="*/ 466185 h 755408"/>
                    <a:gd name="connsiteX132" fmla="*/ 1442726 w 4870145"/>
                    <a:gd name="connsiteY132" fmla="*/ 473515 h 755408"/>
                    <a:gd name="connsiteX133" fmla="*/ 1524736 w 4870145"/>
                    <a:gd name="connsiteY133" fmla="*/ 473515 h 755408"/>
                    <a:gd name="connsiteX134" fmla="*/ 1524736 w 4870145"/>
                    <a:gd name="connsiteY134" fmla="*/ 479056 h 755408"/>
                    <a:gd name="connsiteX135" fmla="*/ 1548241 w 4870145"/>
                    <a:gd name="connsiteY135" fmla="*/ 479056 h 755408"/>
                    <a:gd name="connsiteX136" fmla="*/ 1548241 w 4870145"/>
                    <a:gd name="connsiteY136" fmla="*/ 486046 h 755408"/>
                    <a:gd name="connsiteX137" fmla="*/ 1554032 w 4870145"/>
                    <a:gd name="connsiteY137" fmla="*/ 486046 h 755408"/>
                    <a:gd name="connsiteX138" fmla="*/ 1554032 w 4870145"/>
                    <a:gd name="connsiteY138" fmla="*/ 489967 h 755408"/>
                    <a:gd name="connsiteX139" fmla="*/ 1563655 w 4870145"/>
                    <a:gd name="connsiteY139" fmla="*/ 489967 h 755408"/>
                    <a:gd name="connsiteX140" fmla="*/ 1644559 w 4870145"/>
                    <a:gd name="connsiteY140" fmla="*/ 489967 h 755408"/>
                    <a:gd name="connsiteX141" fmla="*/ 1644559 w 4870145"/>
                    <a:gd name="connsiteY141" fmla="*/ 495337 h 755408"/>
                    <a:gd name="connsiteX142" fmla="*/ 1662784 w 4870145"/>
                    <a:gd name="connsiteY142" fmla="*/ 495337 h 755408"/>
                    <a:gd name="connsiteX143" fmla="*/ 1662784 w 4870145"/>
                    <a:gd name="connsiteY143" fmla="*/ 502327 h 755408"/>
                    <a:gd name="connsiteX144" fmla="*/ 1668319 w 4870145"/>
                    <a:gd name="connsiteY144" fmla="*/ 502327 h 755408"/>
                    <a:gd name="connsiteX145" fmla="*/ 1668319 w 4870145"/>
                    <a:gd name="connsiteY145" fmla="*/ 509487 h 755408"/>
                    <a:gd name="connsiteX146" fmla="*/ 1678198 w 4870145"/>
                    <a:gd name="connsiteY146" fmla="*/ 509487 h 755408"/>
                    <a:gd name="connsiteX147" fmla="*/ 1678198 w 4870145"/>
                    <a:gd name="connsiteY147" fmla="*/ 513067 h 755408"/>
                    <a:gd name="connsiteX148" fmla="*/ 1692675 w 4870145"/>
                    <a:gd name="connsiteY148" fmla="*/ 513067 h 755408"/>
                    <a:gd name="connsiteX149" fmla="*/ 1736619 w 4870145"/>
                    <a:gd name="connsiteY149" fmla="*/ 513067 h 755408"/>
                    <a:gd name="connsiteX150" fmla="*/ 1736619 w 4870145"/>
                    <a:gd name="connsiteY150" fmla="*/ 520568 h 755408"/>
                    <a:gd name="connsiteX151" fmla="*/ 1779115 w 4870145"/>
                    <a:gd name="connsiteY151" fmla="*/ 520568 h 755408"/>
                    <a:gd name="connsiteX152" fmla="*/ 1857208 w 4870145"/>
                    <a:gd name="connsiteY152" fmla="*/ 520568 h 755408"/>
                    <a:gd name="connsiteX153" fmla="*/ 1857208 w 4870145"/>
                    <a:gd name="connsiteY153" fmla="*/ 524831 h 755408"/>
                    <a:gd name="connsiteX154" fmla="*/ 1892039 w 4870145"/>
                    <a:gd name="connsiteY154" fmla="*/ 524831 h 755408"/>
                    <a:gd name="connsiteX155" fmla="*/ 1892039 w 4870145"/>
                    <a:gd name="connsiteY155" fmla="*/ 530201 h 755408"/>
                    <a:gd name="connsiteX156" fmla="*/ 1911541 w 4870145"/>
                    <a:gd name="connsiteY156" fmla="*/ 530201 h 755408"/>
                    <a:gd name="connsiteX157" fmla="*/ 1960254 w 4870145"/>
                    <a:gd name="connsiteY157" fmla="*/ 530201 h 755408"/>
                    <a:gd name="connsiteX158" fmla="*/ 1960254 w 4870145"/>
                    <a:gd name="connsiteY158" fmla="*/ 536338 h 755408"/>
                    <a:gd name="connsiteX159" fmla="*/ 1969536 w 4870145"/>
                    <a:gd name="connsiteY159" fmla="*/ 536338 h 755408"/>
                    <a:gd name="connsiteX160" fmla="*/ 1969536 w 4870145"/>
                    <a:gd name="connsiteY160" fmla="*/ 542220 h 755408"/>
                    <a:gd name="connsiteX161" fmla="*/ 1994744 w 4870145"/>
                    <a:gd name="connsiteY161" fmla="*/ 542220 h 755408"/>
                    <a:gd name="connsiteX162" fmla="*/ 2083397 w 4870145"/>
                    <a:gd name="connsiteY162" fmla="*/ 542220 h 755408"/>
                    <a:gd name="connsiteX163" fmla="*/ 2083397 w 4870145"/>
                    <a:gd name="connsiteY163" fmla="*/ 547760 h 755408"/>
                    <a:gd name="connsiteX164" fmla="*/ 2097875 w 4870145"/>
                    <a:gd name="connsiteY164" fmla="*/ 547760 h 755408"/>
                    <a:gd name="connsiteX165" fmla="*/ 2097875 w 4870145"/>
                    <a:gd name="connsiteY165" fmla="*/ 553301 h 755408"/>
                    <a:gd name="connsiteX166" fmla="*/ 2112864 w 4870145"/>
                    <a:gd name="connsiteY166" fmla="*/ 553301 h 755408"/>
                    <a:gd name="connsiteX167" fmla="*/ 2194448 w 4870145"/>
                    <a:gd name="connsiteY167" fmla="*/ 553301 h 755408"/>
                    <a:gd name="connsiteX168" fmla="*/ 2194448 w 4870145"/>
                    <a:gd name="connsiteY168" fmla="*/ 559524 h 755408"/>
                    <a:gd name="connsiteX169" fmla="*/ 2250570 w 4870145"/>
                    <a:gd name="connsiteY169" fmla="*/ 559524 h 755408"/>
                    <a:gd name="connsiteX170" fmla="*/ 2250570 w 4870145"/>
                    <a:gd name="connsiteY170" fmla="*/ 565832 h 755408"/>
                    <a:gd name="connsiteX171" fmla="*/ 2287871 w 4870145"/>
                    <a:gd name="connsiteY171" fmla="*/ 565832 h 755408"/>
                    <a:gd name="connsiteX172" fmla="*/ 2365964 w 4870145"/>
                    <a:gd name="connsiteY172" fmla="*/ 565832 h 755408"/>
                    <a:gd name="connsiteX173" fmla="*/ 2365964 w 4870145"/>
                    <a:gd name="connsiteY173" fmla="*/ 570946 h 755408"/>
                    <a:gd name="connsiteX174" fmla="*/ 2405054 w 4870145"/>
                    <a:gd name="connsiteY174" fmla="*/ 570946 h 755408"/>
                    <a:gd name="connsiteX175" fmla="*/ 2405054 w 4870145"/>
                    <a:gd name="connsiteY175" fmla="*/ 578533 h 755408"/>
                    <a:gd name="connsiteX176" fmla="*/ 2436563 w 4870145"/>
                    <a:gd name="connsiteY176" fmla="*/ 578533 h 755408"/>
                    <a:gd name="connsiteX177" fmla="*/ 2436563 w 4870145"/>
                    <a:gd name="connsiteY177" fmla="*/ 582709 h 755408"/>
                    <a:gd name="connsiteX178" fmla="*/ 2457513 w 4870145"/>
                    <a:gd name="connsiteY178" fmla="*/ 582709 h 755408"/>
                    <a:gd name="connsiteX179" fmla="*/ 2457513 w 4870145"/>
                    <a:gd name="connsiteY179" fmla="*/ 588847 h 755408"/>
                    <a:gd name="connsiteX180" fmla="*/ 2465348 w 4870145"/>
                    <a:gd name="connsiteY180" fmla="*/ 588847 h 755408"/>
                    <a:gd name="connsiteX181" fmla="*/ 2465348 w 4870145"/>
                    <a:gd name="connsiteY181" fmla="*/ 593961 h 755408"/>
                    <a:gd name="connsiteX182" fmla="*/ 2483658 w 4870145"/>
                    <a:gd name="connsiteY182" fmla="*/ 593961 h 755408"/>
                    <a:gd name="connsiteX183" fmla="*/ 2538587 w 4870145"/>
                    <a:gd name="connsiteY183" fmla="*/ 593961 h 755408"/>
                    <a:gd name="connsiteX184" fmla="*/ 2538587 w 4870145"/>
                    <a:gd name="connsiteY184" fmla="*/ 604957 h 755408"/>
                    <a:gd name="connsiteX185" fmla="*/ 2601777 w 4870145"/>
                    <a:gd name="connsiteY185" fmla="*/ 604957 h 755408"/>
                    <a:gd name="connsiteX186" fmla="*/ 2601777 w 4870145"/>
                    <a:gd name="connsiteY186" fmla="*/ 611777 h 755408"/>
                    <a:gd name="connsiteX187" fmla="*/ 2624771 w 4870145"/>
                    <a:gd name="connsiteY187" fmla="*/ 611777 h 755408"/>
                    <a:gd name="connsiteX188" fmla="*/ 2688642 w 4870145"/>
                    <a:gd name="connsiteY188" fmla="*/ 611777 h 755408"/>
                    <a:gd name="connsiteX189" fmla="*/ 2688642 w 4870145"/>
                    <a:gd name="connsiteY189" fmla="*/ 617999 h 755408"/>
                    <a:gd name="connsiteX190" fmla="*/ 2788878 w 4870145"/>
                    <a:gd name="connsiteY190" fmla="*/ 617999 h 755408"/>
                    <a:gd name="connsiteX191" fmla="*/ 2788878 w 4870145"/>
                    <a:gd name="connsiteY191" fmla="*/ 622858 h 755408"/>
                    <a:gd name="connsiteX192" fmla="*/ 2859136 w 4870145"/>
                    <a:gd name="connsiteY192" fmla="*/ 622858 h 755408"/>
                    <a:gd name="connsiteX193" fmla="*/ 2859136 w 4870145"/>
                    <a:gd name="connsiteY193" fmla="*/ 629336 h 755408"/>
                    <a:gd name="connsiteX194" fmla="*/ 2975382 w 4870145"/>
                    <a:gd name="connsiteY194" fmla="*/ 629336 h 755408"/>
                    <a:gd name="connsiteX195" fmla="*/ 2975382 w 4870145"/>
                    <a:gd name="connsiteY195" fmla="*/ 635218 h 755408"/>
                    <a:gd name="connsiteX196" fmla="*/ 3008510 w 4870145"/>
                    <a:gd name="connsiteY196" fmla="*/ 635218 h 755408"/>
                    <a:gd name="connsiteX197" fmla="*/ 3008510 w 4870145"/>
                    <a:gd name="connsiteY197" fmla="*/ 640077 h 755408"/>
                    <a:gd name="connsiteX198" fmla="*/ 3041723 w 4870145"/>
                    <a:gd name="connsiteY198" fmla="*/ 640077 h 755408"/>
                    <a:gd name="connsiteX199" fmla="*/ 3041723 w 4870145"/>
                    <a:gd name="connsiteY199" fmla="*/ 645958 h 755408"/>
                    <a:gd name="connsiteX200" fmla="*/ 3122115 w 4870145"/>
                    <a:gd name="connsiteY200" fmla="*/ 645958 h 755408"/>
                    <a:gd name="connsiteX201" fmla="*/ 3122115 w 4870145"/>
                    <a:gd name="connsiteY201" fmla="*/ 651158 h 755408"/>
                    <a:gd name="connsiteX202" fmla="*/ 3157969 w 4870145"/>
                    <a:gd name="connsiteY202" fmla="*/ 651158 h 755408"/>
                    <a:gd name="connsiteX203" fmla="*/ 3157969 w 4870145"/>
                    <a:gd name="connsiteY203" fmla="*/ 657722 h 755408"/>
                    <a:gd name="connsiteX204" fmla="*/ 3182666 w 4870145"/>
                    <a:gd name="connsiteY204" fmla="*/ 657722 h 755408"/>
                    <a:gd name="connsiteX205" fmla="*/ 3182666 w 4870145"/>
                    <a:gd name="connsiteY205" fmla="*/ 663262 h 755408"/>
                    <a:gd name="connsiteX206" fmla="*/ 3196292 w 4870145"/>
                    <a:gd name="connsiteY206" fmla="*/ 663262 h 755408"/>
                    <a:gd name="connsiteX207" fmla="*/ 3196292 w 4870145"/>
                    <a:gd name="connsiteY207" fmla="*/ 669400 h 755408"/>
                    <a:gd name="connsiteX208" fmla="*/ 3316114 w 4870145"/>
                    <a:gd name="connsiteY208" fmla="*/ 669400 h 755408"/>
                    <a:gd name="connsiteX209" fmla="*/ 3316114 w 4870145"/>
                    <a:gd name="connsiteY209" fmla="*/ 676901 h 755408"/>
                    <a:gd name="connsiteX210" fmla="*/ 3351541 w 4870145"/>
                    <a:gd name="connsiteY210" fmla="*/ 676901 h 755408"/>
                    <a:gd name="connsiteX211" fmla="*/ 3351541 w 4870145"/>
                    <a:gd name="connsiteY211" fmla="*/ 681845 h 755408"/>
                    <a:gd name="connsiteX212" fmla="*/ 3377601 w 4870145"/>
                    <a:gd name="connsiteY212" fmla="*/ 681845 h 755408"/>
                    <a:gd name="connsiteX213" fmla="*/ 3377601 w 4870145"/>
                    <a:gd name="connsiteY213" fmla="*/ 687386 h 755408"/>
                    <a:gd name="connsiteX214" fmla="*/ 3400084 w 4870145"/>
                    <a:gd name="connsiteY214" fmla="*/ 687386 h 755408"/>
                    <a:gd name="connsiteX215" fmla="*/ 3400084 w 4870145"/>
                    <a:gd name="connsiteY215" fmla="*/ 691563 h 755408"/>
                    <a:gd name="connsiteX216" fmla="*/ 3485331 w 4870145"/>
                    <a:gd name="connsiteY216" fmla="*/ 691563 h 755408"/>
                    <a:gd name="connsiteX217" fmla="*/ 3485331 w 4870145"/>
                    <a:gd name="connsiteY217" fmla="*/ 696166 h 755408"/>
                    <a:gd name="connsiteX218" fmla="*/ 3535746 w 4870145"/>
                    <a:gd name="connsiteY218" fmla="*/ 696166 h 755408"/>
                    <a:gd name="connsiteX219" fmla="*/ 3535746 w 4870145"/>
                    <a:gd name="connsiteY219" fmla="*/ 703667 h 755408"/>
                    <a:gd name="connsiteX220" fmla="*/ 3550394 w 4870145"/>
                    <a:gd name="connsiteY220" fmla="*/ 703667 h 755408"/>
                    <a:gd name="connsiteX221" fmla="*/ 3550394 w 4870145"/>
                    <a:gd name="connsiteY221" fmla="*/ 711168 h 755408"/>
                    <a:gd name="connsiteX222" fmla="*/ 3583607 w 4870145"/>
                    <a:gd name="connsiteY222" fmla="*/ 711168 h 755408"/>
                    <a:gd name="connsiteX223" fmla="*/ 3583607 w 4870145"/>
                    <a:gd name="connsiteY223" fmla="*/ 718584 h 755408"/>
                    <a:gd name="connsiteX224" fmla="*/ 3593401 w 4870145"/>
                    <a:gd name="connsiteY224" fmla="*/ 718584 h 755408"/>
                    <a:gd name="connsiteX225" fmla="*/ 3593401 w 4870145"/>
                    <a:gd name="connsiteY225" fmla="*/ 722249 h 755408"/>
                    <a:gd name="connsiteX226" fmla="*/ 3610007 w 4870145"/>
                    <a:gd name="connsiteY226" fmla="*/ 722249 h 755408"/>
                    <a:gd name="connsiteX227" fmla="*/ 3610007 w 4870145"/>
                    <a:gd name="connsiteY227" fmla="*/ 726426 h 755408"/>
                    <a:gd name="connsiteX228" fmla="*/ 3637344 w 4870145"/>
                    <a:gd name="connsiteY228" fmla="*/ 726426 h 755408"/>
                    <a:gd name="connsiteX229" fmla="*/ 3790976 w 4870145"/>
                    <a:gd name="connsiteY229" fmla="*/ 726426 h 755408"/>
                    <a:gd name="connsiteX230" fmla="*/ 3790976 w 4870145"/>
                    <a:gd name="connsiteY230" fmla="*/ 732308 h 755408"/>
                    <a:gd name="connsiteX231" fmla="*/ 3807242 w 4870145"/>
                    <a:gd name="connsiteY231" fmla="*/ 732308 h 755408"/>
                    <a:gd name="connsiteX232" fmla="*/ 3807242 w 4870145"/>
                    <a:gd name="connsiteY232" fmla="*/ 738530 h 755408"/>
                    <a:gd name="connsiteX233" fmla="*/ 3817972 w 4870145"/>
                    <a:gd name="connsiteY233" fmla="*/ 738530 h 755408"/>
                    <a:gd name="connsiteX234" fmla="*/ 3817972 w 4870145"/>
                    <a:gd name="connsiteY234" fmla="*/ 746032 h 755408"/>
                    <a:gd name="connsiteX235" fmla="*/ 3886954 w 4870145"/>
                    <a:gd name="connsiteY235" fmla="*/ 746032 h 755408"/>
                    <a:gd name="connsiteX236" fmla="*/ 3886954 w 4870145"/>
                    <a:gd name="connsiteY236" fmla="*/ 749271 h 755408"/>
                    <a:gd name="connsiteX237" fmla="*/ 3897684 w 4870145"/>
                    <a:gd name="connsiteY237" fmla="*/ 749271 h 755408"/>
                    <a:gd name="connsiteX238" fmla="*/ 3979354 w 4870145"/>
                    <a:gd name="connsiteY238" fmla="*/ 749271 h 755408"/>
                    <a:gd name="connsiteX239" fmla="*/ 3979354 w 4870145"/>
                    <a:gd name="connsiteY239" fmla="*/ 755408 h 755408"/>
                    <a:gd name="connsiteX240" fmla="*/ 4055574 w 4870145"/>
                    <a:gd name="connsiteY240" fmla="*/ 755408 h 755408"/>
                    <a:gd name="connsiteX241" fmla="*/ 4236202 w 4870145"/>
                    <a:gd name="connsiteY241" fmla="*/ 755408 h 755408"/>
                    <a:gd name="connsiteX242" fmla="*/ 4415808 w 4870145"/>
                    <a:gd name="connsiteY242" fmla="*/ 755408 h 755408"/>
                    <a:gd name="connsiteX243" fmla="*/ 4870146 w 4870145"/>
                    <a:gd name="connsiteY243" fmla="*/ 755408 h 75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870145" h="755408">
                      <a:moveTo>
                        <a:pt x="0" y="0"/>
                      </a:moveTo>
                      <a:lnTo>
                        <a:pt x="64467" y="0"/>
                      </a:lnTo>
                      <a:lnTo>
                        <a:pt x="64467" y="14661"/>
                      </a:lnTo>
                      <a:lnTo>
                        <a:pt x="107389" y="14661"/>
                      </a:lnTo>
                      <a:lnTo>
                        <a:pt x="107389" y="22504"/>
                      </a:lnTo>
                      <a:lnTo>
                        <a:pt x="130808" y="22504"/>
                      </a:lnTo>
                      <a:lnTo>
                        <a:pt x="130808" y="28300"/>
                      </a:lnTo>
                      <a:lnTo>
                        <a:pt x="151332" y="28300"/>
                      </a:lnTo>
                      <a:lnTo>
                        <a:pt x="151332" y="34523"/>
                      </a:lnTo>
                      <a:lnTo>
                        <a:pt x="183268" y="34523"/>
                      </a:lnTo>
                      <a:lnTo>
                        <a:pt x="183268" y="38103"/>
                      </a:lnTo>
                      <a:lnTo>
                        <a:pt x="202430" y="38103"/>
                      </a:lnTo>
                      <a:lnTo>
                        <a:pt x="202430" y="44325"/>
                      </a:lnTo>
                      <a:lnTo>
                        <a:pt x="216396" y="44325"/>
                      </a:lnTo>
                      <a:lnTo>
                        <a:pt x="216396" y="51145"/>
                      </a:lnTo>
                      <a:lnTo>
                        <a:pt x="229085" y="51145"/>
                      </a:lnTo>
                      <a:lnTo>
                        <a:pt x="247991" y="51145"/>
                      </a:lnTo>
                      <a:lnTo>
                        <a:pt x="247991" y="59925"/>
                      </a:lnTo>
                      <a:lnTo>
                        <a:pt x="265279" y="59925"/>
                      </a:lnTo>
                      <a:lnTo>
                        <a:pt x="265279" y="67085"/>
                      </a:lnTo>
                      <a:lnTo>
                        <a:pt x="279586" y="67085"/>
                      </a:lnTo>
                      <a:lnTo>
                        <a:pt x="279586" y="74927"/>
                      </a:lnTo>
                      <a:lnTo>
                        <a:pt x="299088" y="74927"/>
                      </a:lnTo>
                      <a:lnTo>
                        <a:pt x="299088" y="89589"/>
                      </a:lnTo>
                      <a:lnTo>
                        <a:pt x="315354" y="89589"/>
                      </a:lnTo>
                      <a:lnTo>
                        <a:pt x="315354" y="99050"/>
                      </a:lnTo>
                      <a:lnTo>
                        <a:pt x="355039" y="99050"/>
                      </a:lnTo>
                      <a:lnTo>
                        <a:pt x="355039" y="107148"/>
                      </a:lnTo>
                      <a:lnTo>
                        <a:pt x="361938" y="107148"/>
                      </a:lnTo>
                      <a:lnTo>
                        <a:pt x="361938" y="112689"/>
                      </a:lnTo>
                      <a:lnTo>
                        <a:pt x="388253" y="112689"/>
                      </a:lnTo>
                      <a:lnTo>
                        <a:pt x="388253" y="117889"/>
                      </a:lnTo>
                      <a:lnTo>
                        <a:pt x="398983" y="117889"/>
                      </a:lnTo>
                      <a:lnTo>
                        <a:pt x="417548" y="117889"/>
                      </a:lnTo>
                      <a:lnTo>
                        <a:pt x="417548" y="124111"/>
                      </a:lnTo>
                      <a:lnTo>
                        <a:pt x="426320" y="124111"/>
                      </a:lnTo>
                      <a:lnTo>
                        <a:pt x="426320" y="133573"/>
                      </a:lnTo>
                      <a:lnTo>
                        <a:pt x="433218" y="133573"/>
                      </a:lnTo>
                      <a:lnTo>
                        <a:pt x="433218" y="142353"/>
                      </a:lnTo>
                      <a:lnTo>
                        <a:pt x="448121" y="142353"/>
                      </a:lnTo>
                      <a:lnTo>
                        <a:pt x="448121" y="150195"/>
                      </a:lnTo>
                      <a:lnTo>
                        <a:pt x="490106" y="150195"/>
                      </a:lnTo>
                      <a:lnTo>
                        <a:pt x="490106" y="156673"/>
                      </a:lnTo>
                      <a:lnTo>
                        <a:pt x="503136" y="156673"/>
                      </a:lnTo>
                      <a:lnTo>
                        <a:pt x="503136" y="166135"/>
                      </a:lnTo>
                      <a:lnTo>
                        <a:pt x="510034" y="166135"/>
                      </a:lnTo>
                      <a:lnTo>
                        <a:pt x="510034" y="175938"/>
                      </a:lnTo>
                      <a:lnTo>
                        <a:pt x="546739" y="175938"/>
                      </a:lnTo>
                      <a:lnTo>
                        <a:pt x="546739" y="181138"/>
                      </a:lnTo>
                      <a:lnTo>
                        <a:pt x="565304" y="181138"/>
                      </a:lnTo>
                      <a:lnTo>
                        <a:pt x="565304" y="191878"/>
                      </a:lnTo>
                      <a:lnTo>
                        <a:pt x="571180" y="191878"/>
                      </a:lnTo>
                      <a:lnTo>
                        <a:pt x="571180" y="196140"/>
                      </a:lnTo>
                      <a:lnTo>
                        <a:pt x="577652" y="196140"/>
                      </a:lnTo>
                      <a:lnTo>
                        <a:pt x="577652" y="201937"/>
                      </a:lnTo>
                      <a:lnTo>
                        <a:pt x="603712" y="201937"/>
                      </a:lnTo>
                      <a:lnTo>
                        <a:pt x="603712" y="207818"/>
                      </a:lnTo>
                      <a:lnTo>
                        <a:pt x="628494" y="207818"/>
                      </a:lnTo>
                      <a:lnTo>
                        <a:pt x="628494" y="212080"/>
                      </a:lnTo>
                      <a:lnTo>
                        <a:pt x="643738" y="212080"/>
                      </a:lnTo>
                      <a:lnTo>
                        <a:pt x="643738" y="220519"/>
                      </a:lnTo>
                      <a:lnTo>
                        <a:pt x="665880" y="220519"/>
                      </a:lnTo>
                      <a:lnTo>
                        <a:pt x="669457" y="220519"/>
                      </a:lnTo>
                      <a:lnTo>
                        <a:pt x="669457" y="231089"/>
                      </a:lnTo>
                      <a:lnTo>
                        <a:pt x="701392" y="231089"/>
                      </a:lnTo>
                      <a:lnTo>
                        <a:pt x="701392" y="242682"/>
                      </a:lnTo>
                      <a:lnTo>
                        <a:pt x="731284" y="242682"/>
                      </a:lnTo>
                      <a:lnTo>
                        <a:pt x="731284" y="252655"/>
                      </a:lnTo>
                      <a:lnTo>
                        <a:pt x="746443" y="252655"/>
                      </a:lnTo>
                      <a:lnTo>
                        <a:pt x="763390" y="252655"/>
                      </a:lnTo>
                      <a:lnTo>
                        <a:pt x="763390" y="260412"/>
                      </a:lnTo>
                      <a:lnTo>
                        <a:pt x="770373" y="260412"/>
                      </a:lnTo>
                      <a:lnTo>
                        <a:pt x="770373" y="265782"/>
                      </a:lnTo>
                      <a:lnTo>
                        <a:pt x="792686" y="265782"/>
                      </a:lnTo>
                      <a:lnTo>
                        <a:pt x="796433" y="265782"/>
                      </a:lnTo>
                      <a:lnTo>
                        <a:pt x="796433" y="276437"/>
                      </a:lnTo>
                      <a:lnTo>
                        <a:pt x="809122" y="276437"/>
                      </a:lnTo>
                      <a:lnTo>
                        <a:pt x="809122" y="289138"/>
                      </a:lnTo>
                      <a:lnTo>
                        <a:pt x="817042" y="289138"/>
                      </a:lnTo>
                      <a:lnTo>
                        <a:pt x="817042" y="299026"/>
                      </a:lnTo>
                      <a:lnTo>
                        <a:pt x="834160" y="299026"/>
                      </a:lnTo>
                      <a:lnTo>
                        <a:pt x="834160" y="305760"/>
                      </a:lnTo>
                      <a:lnTo>
                        <a:pt x="841313" y="305760"/>
                      </a:lnTo>
                      <a:lnTo>
                        <a:pt x="841313" y="311727"/>
                      </a:lnTo>
                      <a:lnTo>
                        <a:pt x="848637" y="311727"/>
                      </a:lnTo>
                      <a:lnTo>
                        <a:pt x="848637" y="317950"/>
                      </a:lnTo>
                      <a:lnTo>
                        <a:pt x="856642" y="317950"/>
                      </a:lnTo>
                      <a:lnTo>
                        <a:pt x="856642" y="322638"/>
                      </a:lnTo>
                      <a:lnTo>
                        <a:pt x="909528" y="322638"/>
                      </a:lnTo>
                      <a:lnTo>
                        <a:pt x="922217" y="322638"/>
                      </a:lnTo>
                      <a:lnTo>
                        <a:pt x="922217" y="339431"/>
                      </a:lnTo>
                      <a:lnTo>
                        <a:pt x="929711" y="339431"/>
                      </a:lnTo>
                      <a:lnTo>
                        <a:pt x="929711" y="345994"/>
                      </a:lnTo>
                      <a:lnTo>
                        <a:pt x="1025007" y="345994"/>
                      </a:lnTo>
                      <a:lnTo>
                        <a:pt x="1025007" y="351791"/>
                      </a:lnTo>
                      <a:lnTo>
                        <a:pt x="1041784" y="351791"/>
                      </a:lnTo>
                      <a:lnTo>
                        <a:pt x="1043913" y="351791"/>
                      </a:lnTo>
                      <a:lnTo>
                        <a:pt x="1043913" y="357672"/>
                      </a:lnTo>
                      <a:lnTo>
                        <a:pt x="1057454" y="357672"/>
                      </a:lnTo>
                      <a:lnTo>
                        <a:pt x="1057454" y="363554"/>
                      </a:lnTo>
                      <a:lnTo>
                        <a:pt x="1101823" y="363554"/>
                      </a:lnTo>
                      <a:lnTo>
                        <a:pt x="1101823" y="368413"/>
                      </a:lnTo>
                      <a:lnTo>
                        <a:pt x="1112128" y="368413"/>
                      </a:lnTo>
                      <a:lnTo>
                        <a:pt x="1112128" y="376255"/>
                      </a:lnTo>
                      <a:lnTo>
                        <a:pt x="1142019" y="376255"/>
                      </a:lnTo>
                      <a:lnTo>
                        <a:pt x="1142019" y="380347"/>
                      </a:lnTo>
                      <a:lnTo>
                        <a:pt x="1158456" y="380347"/>
                      </a:lnTo>
                      <a:lnTo>
                        <a:pt x="1158456" y="386825"/>
                      </a:lnTo>
                      <a:lnTo>
                        <a:pt x="1167909" y="386825"/>
                      </a:lnTo>
                      <a:lnTo>
                        <a:pt x="1182727" y="386825"/>
                      </a:lnTo>
                      <a:lnTo>
                        <a:pt x="1182727" y="391257"/>
                      </a:lnTo>
                      <a:lnTo>
                        <a:pt x="1243873" y="391257"/>
                      </a:lnTo>
                      <a:lnTo>
                        <a:pt x="1243873" y="397906"/>
                      </a:lnTo>
                      <a:lnTo>
                        <a:pt x="1252815" y="397906"/>
                      </a:lnTo>
                      <a:lnTo>
                        <a:pt x="1252815" y="403447"/>
                      </a:lnTo>
                      <a:lnTo>
                        <a:pt x="1278874" y="403447"/>
                      </a:lnTo>
                      <a:lnTo>
                        <a:pt x="1278874" y="409840"/>
                      </a:lnTo>
                      <a:lnTo>
                        <a:pt x="1286198" y="409840"/>
                      </a:lnTo>
                      <a:lnTo>
                        <a:pt x="1286198" y="419899"/>
                      </a:lnTo>
                      <a:lnTo>
                        <a:pt x="1292585" y="419899"/>
                      </a:lnTo>
                      <a:lnTo>
                        <a:pt x="1292585" y="426121"/>
                      </a:lnTo>
                      <a:lnTo>
                        <a:pt x="1298291" y="426121"/>
                      </a:lnTo>
                      <a:lnTo>
                        <a:pt x="1318900" y="426121"/>
                      </a:lnTo>
                      <a:lnTo>
                        <a:pt x="1318900" y="432770"/>
                      </a:lnTo>
                      <a:lnTo>
                        <a:pt x="1368720" y="432770"/>
                      </a:lnTo>
                      <a:lnTo>
                        <a:pt x="1368720" y="449562"/>
                      </a:lnTo>
                      <a:lnTo>
                        <a:pt x="1398952" y="449562"/>
                      </a:lnTo>
                      <a:lnTo>
                        <a:pt x="1398952" y="458513"/>
                      </a:lnTo>
                      <a:lnTo>
                        <a:pt x="1417007" y="458513"/>
                      </a:lnTo>
                      <a:lnTo>
                        <a:pt x="1417007" y="466185"/>
                      </a:lnTo>
                      <a:lnTo>
                        <a:pt x="1428929" y="466185"/>
                      </a:lnTo>
                      <a:lnTo>
                        <a:pt x="1442726" y="466185"/>
                      </a:lnTo>
                      <a:lnTo>
                        <a:pt x="1442726" y="473515"/>
                      </a:lnTo>
                      <a:lnTo>
                        <a:pt x="1524736" y="473515"/>
                      </a:lnTo>
                      <a:lnTo>
                        <a:pt x="1524736" y="479056"/>
                      </a:lnTo>
                      <a:lnTo>
                        <a:pt x="1548241" y="479056"/>
                      </a:lnTo>
                      <a:lnTo>
                        <a:pt x="1548241" y="486046"/>
                      </a:lnTo>
                      <a:lnTo>
                        <a:pt x="1554032" y="486046"/>
                      </a:lnTo>
                      <a:lnTo>
                        <a:pt x="1554032" y="489967"/>
                      </a:lnTo>
                      <a:lnTo>
                        <a:pt x="1563655" y="489967"/>
                      </a:lnTo>
                      <a:lnTo>
                        <a:pt x="1644559" y="489967"/>
                      </a:lnTo>
                      <a:lnTo>
                        <a:pt x="1644559" y="495337"/>
                      </a:lnTo>
                      <a:lnTo>
                        <a:pt x="1662784" y="495337"/>
                      </a:lnTo>
                      <a:lnTo>
                        <a:pt x="1662784" y="502327"/>
                      </a:lnTo>
                      <a:lnTo>
                        <a:pt x="1668319" y="502327"/>
                      </a:lnTo>
                      <a:lnTo>
                        <a:pt x="1668319" y="509487"/>
                      </a:lnTo>
                      <a:lnTo>
                        <a:pt x="1678198" y="509487"/>
                      </a:lnTo>
                      <a:lnTo>
                        <a:pt x="1678198" y="513067"/>
                      </a:lnTo>
                      <a:lnTo>
                        <a:pt x="1692675" y="513067"/>
                      </a:lnTo>
                      <a:lnTo>
                        <a:pt x="1736619" y="513067"/>
                      </a:lnTo>
                      <a:lnTo>
                        <a:pt x="1736619" y="520568"/>
                      </a:lnTo>
                      <a:lnTo>
                        <a:pt x="1779115" y="520568"/>
                      </a:lnTo>
                      <a:lnTo>
                        <a:pt x="1857208" y="520568"/>
                      </a:lnTo>
                      <a:lnTo>
                        <a:pt x="1857208" y="524831"/>
                      </a:lnTo>
                      <a:lnTo>
                        <a:pt x="1892039" y="524831"/>
                      </a:lnTo>
                      <a:lnTo>
                        <a:pt x="1892039" y="530201"/>
                      </a:lnTo>
                      <a:lnTo>
                        <a:pt x="1911541" y="530201"/>
                      </a:lnTo>
                      <a:lnTo>
                        <a:pt x="1960254" y="530201"/>
                      </a:lnTo>
                      <a:lnTo>
                        <a:pt x="1960254" y="536338"/>
                      </a:lnTo>
                      <a:lnTo>
                        <a:pt x="1969536" y="536338"/>
                      </a:lnTo>
                      <a:lnTo>
                        <a:pt x="1969536" y="542220"/>
                      </a:lnTo>
                      <a:lnTo>
                        <a:pt x="1994744" y="542220"/>
                      </a:lnTo>
                      <a:lnTo>
                        <a:pt x="2083397" y="542220"/>
                      </a:lnTo>
                      <a:lnTo>
                        <a:pt x="2083397" y="547760"/>
                      </a:lnTo>
                      <a:lnTo>
                        <a:pt x="2097875" y="547760"/>
                      </a:lnTo>
                      <a:lnTo>
                        <a:pt x="2097875" y="553301"/>
                      </a:lnTo>
                      <a:lnTo>
                        <a:pt x="2112864" y="553301"/>
                      </a:lnTo>
                      <a:lnTo>
                        <a:pt x="2194448" y="553301"/>
                      </a:lnTo>
                      <a:lnTo>
                        <a:pt x="2194448" y="559524"/>
                      </a:lnTo>
                      <a:lnTo>
                        <a:pt x="2250570" y="559524"/>
                      </a:lnTo>
                      <a:lnTo>
                        <a:pt x="2250570" y="565832"/>
                      </a:lnTo>
                      <a:lnTo>
                        <a:pt x="2287871" y="565832"/>
                      </a:lnTo>
                      <a:lnTo>
                        <a:pt x="2365964" y="565832"/>
                      </a:lnTo>
                      <a:lnTo>
                        <a:pt x="2365964" y="570946"/>
                      </a:lnTo>
                      <a:lnTo>
                        <a:pt x="2405054" y="570946"/>
                      </a:lnTo>
                      <a:lnTo>
                        <a:pt x="2405054" y="578533"/>
                      </a:lnTo>
                      <a:lnTo>
                        <a:pt x="2436563" y="578533"/>
                      </a:lnTo>
                      <a:lnTo>
                        <a:pt x="2436563" y="582709"/>
                      </a:lnTo>
                      <a:lnTo>
                        <a:pt x="2457513" y="582709"/>
                      </a:lnTo>
                      <a:lnTo>
                        <a:pt x="2457513" y="588847"/>
                      </a:lnTo>
                      <a:lnTo>
                        <a:pt x="2465348" y="588847"/>
                      </a:lnTo>
                      <a:lnTo>
                        <a:pt x="2465348" y="593961"/>
                      </a:lnTo>
                      <a:lnTo>
                        <a:pt x="2483658" y="593961"/>
                      </a:lnTo>
                      <a:lnTo>
                        <a:pt x="2538587" y="593961"/>
                      </a:lnTo>
                      <a:lnTo>
                        <a:pt x="2538587" y="604957"/>
                      </a:lnTo>
                      <a:lnTo>
                        <a:pt x="2601777" y="604957"/>
                      </a:lnTo>
                      <a:lnTo>
                        <a:pt x="2601777" y="611777"/>
                      </a:lnTo>
                      <a:lnTo>
                        <a:pt x="2624771" y="611777"/>
                      </a:lnTo>
                      <a:lnTo>
                        <a:pt x="2688642" y="611777"/>
                      </a:lnTo>
                      <a:lnTo>
                        <a:pt x="2688642" y="617999"/>
                      </a:lnTo>
                      <a:lnTo>
                        <a:pt x="2788878" y="617999"/>
                      </a:lnTo>
                      <a:lnTo>
                        <a:pt x="2788878" y="622858"/>
                      </a:lnTo>
                      <a:lnTo>
                        <a:pt x="2859136" y="622858"/>
                      </a:lnTo>
                      <a:lnTo>
                        <a:pt x="2859136" y="629336"/>
                      </a:lnTo>
                      <a:lnTo>
                        <a:pt x="2975382" y="629336"/>
                      </a:lnTo>
                      <a:lnTo>
                        <a:pt x="2975382" y="635218"/>
                      </a:lnTo>
                      <a:lnTo>
                        <a:pt x="3008510" y="635218"/>
                      </a:lnTo>
                      <a:lnTo>
                        <a:pt x="3008510" y="640077"/>
                      </a:lnTo>
                      <a:lnTo>
                        <a:pt x="3041723" y="640077"/>
                      </a:lnTo>
                      <a:lnTo>
                        <a:pt x="3041723" y="645958"/>
                      </a:lnTo>
                      <a:lnTo>
                        <a:pt x="3122115" y="645958"/>
                      </a:lnTo>
                      <a:lnTo>
                        <a:pt x="3122115" y="651158"/>
                      </a:lnTo>
                      <a:lnTo>
                        <a:pt x="3157969" y="651158"/>
                      </a:lnTo>
                      <a:lnTo>
                        <a:pt x="3157969" y="657722"/>
                      </a:lnTo>
                      <a:lnTo>
                        <a:pt x="3182666" y="657722"/>
                      </a:lnTo>
                      <a:lnTo>
                        <a:pt x="3182666" y="663262"/>
                      </a:lnTo>
                      <a:lnTo>
                        <a:pt x="3196292" y="663262"/>
                      </a:lnTo>
                      <a:lnTo>
                        <a:pt x="3196292" y="669400"/>
                      </a:lnTo>
                      <a:lnTo>
                        <a:pt x="3316114" y="669400"/>
                      </a:lnTo>
                      <a:lnTo>
                        <a:pt x="3316114" y="676901"/>
                      </a:lnTo>
                      <a:lnTo>
                        <a:pt x="3351541" y="676901"/>
                      </a:lnTo>
                      <a:lnTo>
                        <a:pt x="3351541" y="681845"/>
                      </a:lnTo>
                      <a:lnTo>
                        <a:pt x="3377601" y="681845"/>
                      </a:lnTo>
                      <a:lnTo>
                        <a:pt x="3377601" y="687386"/>
                      </a:lnTo>
                      <a:lnTo>
                        <a:pt x="3400084" y="687386"/>
                      </a:lnTo>
                      <a:lnTo>
                        <a:pt x="3400084" y="691563"/>
                      </a:lnTo>
                      <a:lnTo>
                        <a:pt x="3485331" y="691563"/>
                      </a:lnTo>
                      <a:lnTo>
                        <a:pt x="3485331" y="696166"/>
                      </a:lnTo>
                      <a:lnTo>
                        <a:pt x="3535746" y="696166"/>
                      </a:lnTo>
                      <a:lnTo>
                        <a:pt x="3535746" y="703667"/>
                      </a:lnTo>
                      <a:lnTo>
                        <a:pt x="3550394" y="703667"/>
                      </a:lnTo>
                      <a:lnTo>
                        <a:pt x="3550394" y="711168"/>
                      </a:lnTo>
                      <a:lnTo>
                        <a:pt x="3583607" y="711168"/>
                      </a:lnTo>
                      <a:lnTo>
                        <a:pt x="3583607" y="718584"/>
                      </a:lnTo>
                      <a:lnTo>
                        <a:pt x="3593401" y="718584"/>
                      </a:lnTo>
                      <a:lnTo>
                        <a:pt x="3593401" y="722249"/>
                      </a:lnTo>
                      <a:lnTo>
                        <a:pt x="3610007" y="722249"/>
                      </a:lnTo>
                      <a:lnTo>
                        <a:pt x="3610007" y="726426"/>
                      </a:lnTo>
                      <a:lnTo>
                        <a:pt x="3637344" y="726426"/>
                      </a:lnTo>
                      <a:lnTo>
                        <a:pt x="3790976" y="726426"/>
                      </a:lnTo>
                      <a:lnTo>
                        <a:pt x="3790976" y="732308"/>
                      </a:lnTo>
                      <a:lnTo>
                        <a:pt x="3807242" y="732308"/>
                      </a:lnTo>
                      <a:lnTo>
                        <a:pt x="3807242" y="738530"/>
                      </a:lnTo>
                      <a:lnTo>
                        <a:pt x="3817972" y="738530"/>
                      </a:lnTo>
                      <a:lnTo>
                        <a:pt x="3817972" y="746032"/>
                      </a:lnTo>
                      <a:lnTo>
                        <a:pt x="3886954" y="746032"/>
                      </a:lnTo>
                      <a:lnTo>
                        <a:pt x="3886954" y="749271"/>
                      </a:lnTo>
                      <a:lnTo>
                        <a:pt x="3897684" y="749271"/>
                      </a:lnTo>
                      <a:lnTo>
                        <a:pt x="3979354" y="749271"/>
                      </a:lnTo>
                      <a:lnTo>
                        <a:pt x="3979354" y="755408"/>
                      </a:lnTo>
                      <a:lnTo>
                        <a:pt x="4055574" y="755408"/>
                      </a:lnTo>
                      <a:lnTo>
                        <a:pt x="4236202" y="755408"/>
                      </a:lnTo>
                      <a:lnTo>
                        <a:pt x="4415808" y="755408"/>
                      </a:lnTo>
                      <a:lnTo>
                        <a:pt x="4870146" y="755408"/>
                      </a:lnTo>
                    </a:path>
                  </a:pathLst>
                </a:custGeom>
                <a:noFill/>
                <a:ln w="2857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nvGrpSpPr>
                <p:cNvPr id="234" name="Graphic 230">
                  <a:extLst>
                    <a:ext uri="{FF2B5EF4-FFF2-40B4-BE49-F238E27FC236}">
                      <a16:creationId xmlns:a16="http://schemas.microsoft.com/office/drawing/2014/main" id="{49F8AA1F-6D7F-8C52-8007-B1605FC54946}"/>
                    </a:ext>
                  </a:extLst>
                </p:cNvPr>
                <p:cNvGrpSpPr/>
                <p:nvPr/>
              </p:nvGrpSpPr>
              <p:grpSpPr>
                <a:xfrm>
                  <a:off x="1169291" y="1283430"/>
                  <a:ext cx="4803361" cy="802752"/>
                  <a:chOff x="1160234" y="1286477"/>
                  <a:chExt cx="4817430" cy="805103"/>
                </a:xfrm>
              </p:grpSpPr>
              <p:sp>
                <p:nvSpPr>
                  <p:cNvPr id="235" name="Freeform: Shape 234">
                    <a:extLst>
                      <a:ext uri="{FF2B5EF4-FFF2-40B4-BE49-F238E27FC236}">
                        <a16:creationId xmlns:a16="http://schemas.microsoft.com/office/drawing/2014/main" id="{6661739F-D48E-0260-053D-8BA339078D31}"/>
                      </a:ext>
                    </a:extLst>
                  </p:cNvPr>
                  <p:cNvSpPr/>
                  <p:nvPr/>
                </p:nvSpPr>
                <p:spPr>
                  <a:xfrm>
                    <a:off x="597766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36" name="Freeform: Shape 235">
                    <a:extLst>
                      <a:ext uri="{FF2B5EF4-FFF2-40B4-BE49-F238E27FC236}">
                        <a16:creationId xmlns:a16="http://schemas.microsoft.com/office/drawing/2014/main" id="{5C1F0474-37FA-D9D8-BA76-9378DAC007BF}"/>
                      </a:ext>
                    </a:extLst>
                  </p:cNvPr>
                  <p:cNvSpPr/>
                  <p:nvPr/>
                </p:nvSpPr>
                <p:spPr>
                  <a:xfrm>
                    <a:off x="587870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37" name="Freeform: Shape 236">
                    <a:extLst>
                      <a:ext uri="{FF2B5EF4-FFF2-40B4-BE49-F238E27FC236}">
                        <a16:creationId xmlns:a16="http://schemas.microsoft.com/office/drawing/2014/main" id="{71F3EF51-0882-E0AC-494B-DCFF0108E740}"/>
                      </a:ext>
                    </a:extLst>
                  </p:cNvPr>
                  <p:cNvSpPr/>
                  <p:nvPr/>
                </p:nvSpPr>
                <p:spPr>
                  <a:xfrm>
                    <a:off x="585205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38" name="Freeform: Shape 237">
                    <a:extLst>
                      <a:ext uri="{FF2B5EF4-FFF2-40B4-BE49-F238E27FC236}">
                        <a16:creationId xmlns:a16="http://schemas.microsoft.com/office/drawing/2014/main" id="{C98531E6-ADF5-FFE5-2F98-701D7C22C973}"/>
                      </a:ext>
                    </a:extLst>
                  </p:cNvPr>
                  <p:cNvSpPr/>
                  <p:nvPr/>
                </p:nvSpPr>
                <p:spPr>
                  <a:xfrm>
                    <a:off x="583246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39" name="Freeform: Shape 238">
                    <a:extLst>
                      <a:ext uri="{FF2B5EF4-FFF2-40B4-BE49-F238E27FC236}">
                        <a16:creationId xmlns:a16="http://schemas.microsoft.com/office/drawing/2014/main" id="{4B34E2D4-81B3-1B40-CEA9-D61AF8CFF217}"/>
                      </a:ext>
                    </a:extLst>
                  </p:cNvPr>
                  <p:cNvSpPr/>
                  <p:nvPr/>
                </p:nvSpPr>
                <p:spPr>
                  <a:xfrm>
                    <a:off x="582471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0" name="Freeform: Shape 239">
                    <a:extLst>
                      <a:ext uri="{FF2B5EF4-FFF2-40B4-BE49-F238E27FC236}">
                        <a16:creationId xmlns:a16="http://schemas.microsoft.com/office/drawing/2014/main" id="{34F09757-1840-B36E-9FCB-E4D32E168D98}"/>
                      </a:ext>
                    </a:extLst>
                  </p:cNvPr>
                  <p:cNvSpPr/>
                  <p:nvPr/>
                </p:nvSpPr>
                <p:spPr>
                  <a:xfrm>
                    <a:off x="5817476"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1" name="Freeform: Shape 240">
                    <a:extLst>
                      <a:ext uri="{FF2B5EF4-FFF2-40B4-BE49-F238E27FC236}">
                        <a16:creationId xmlns:a16="http://schemas.microsoft.com/office/drawing/2014/main" id="{F03F6B47-0EEA-8BEB-7684-8B00E2795E28}"/>
                      </a:ext>
                    </a:extLst>
                  </p:cNvPr>
                  <p:cNvSpPr/>
                  <p:nvPr/>
                </p:nvSpPr>
                <p:spPr>
                  <a:xfrm>
                    <a:off x="581100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2" name="Freeform: Shape 241">
                    <a:extLst>
                      <a:ext uri="{FF2B5EF4-FFF2-40B4-BE49-F238E27FC236}">
                        <a16:creationId xmlns:a16="http://schemas.microsoft.com/office/drawing/2014/main" id="{622BFFCB-2947-3DFF-9DF8-C07873B3CDE9}"/>
                      </a:ext>
                    </a:extLst>
                  </p:cNvPr>
                  <p:cNvSpPr/>
                  <p:nvPr/>
                </p:nvSpPr>
                <p:spPr>
                  <a:xfrm>
                    <a:off x="580316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3" name="Freeform: Shape 242">
                    <a:extLst>
                      <a:ext uri="{FF2B5EF4-FFF2-40B4-BE49-F238E27FC236}">
                        <a16:creationId xmlns:a16="http://schemas.microsoft.com/office/drawing/2014/main" id="{2BCC331D-46D4-8A29-96D4-F8CC3D3FEE1C}"/>
                      </a:ext>
                    </a:extLst>
                  </p:cNvPr>
                  <p:cNvSpPr/>
                  <p:nvPr/>
                </p:nvSpPr>
                <p:spPr>
                  <a:xfrm>
                    <a:off x="579601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4" name="Freeform: Shape 243">
                    <a:extLst>
                      <a:ext uri="{FF2B5EF4-FFF2-40B4-BE49-F238E27FC236}">
                        <a16:creationId xmlns:a16="http://schemas.microsoft.com/office/drawing/2014/main" id="{F20451F4-69A6-907C-61E6-7BDCE415F808}"/>
                      </a:ext>
                    </a:extLst>
                  </p:cNvPr>
                  <p:cNvSpPr/>
                  <p:nvPr/>
                </p:nvSpPr>
                <p:spPr>
                  <a:xfrm>
                    <a:off x="579013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5" name="Freeform: Shape 244">
                    <a:extLst>
                      <a:ext uri="{FF2B5EF4-FFF2-40B4-BE49-F238E27FC236}">
                        <a16:creationId xmlns:a16="http://schemas.microsoft.com/office/drawing/2014/main" id="{07563132-6849-5072-BE58-BF45C4D06385}"/>
                      </a:ext>
                    </a:extLst>
                  </p:cNvPr>
                  <p:cNvSpPr/>
                  <p:nvPr/>
                </p:nvSpPr>
                <p:spPr>
                  <a:xfrm>
                    <a:off x="578238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6" name="Freeform: Shape 245">
                    <a:extLst>
                      <a:ext uri="{FF2B5EF4-FFF2-40B4-BE49-F238E27FC236}">
                        <a16:creationId xmlns:a16="http://schemas.microsoft.com/office/drawing/2014/main" id="{9BADC015-C895-9252-A310-3BE3C4C71FA2}"/>
                      </a:ext>
                    </a:extLst>
                  </p:cNvPr>
                  <p:cNvSpPr/>
                  <p:nvPr/>
                </p:nvSpPr>
                <p:spPr>
                  <a:xfrm>
                    <a:off x="576612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7" name="Freeform: Shape 246">
                    <a:extLst>
                      <a:ext uri="{FF2B5EF4-FFF2-40B4-BE49-F238E27FC236}">
                        <a16:creationId xmlns:a16="http://schemas.microsoft.com/office/drawing/2014/main" id="{1CDF156D-05D0-A08A-DF72-FAE7A611F553}"/>
                      </a:ext>
                    </a:extLst>
                  </p:cNvPr>
                  <p:cNvSpPr/>
                  <p:nvPr/>
                </p:nvSpPr>
                <p:spPr>
                  <a:xfrm>
                    <a:off x="5745940"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8" name="Freeform: Shape 247">
                    <a:extLst>
                      <a:ext uri="{FF2B5EF4-FFF2-40B4-BE49-F238E27FC236}">
                        <a16:creationId xmlns:a16="http://schemas.microsoft.com/office/drawing/2014/main" id="{9BAFC1D2-3C36-0B0B-D5FA-F080FFDC33ED}"/>
                      </a:ext>
                    </a:extLst>
                  </p:cNvPr>
                  <p:cNvSpPr/>
                  <p:nvPr/>
                </p:nvSpPr>
                <p:spPr>
                  <a:xfrm>
                    <a:off x="5738786"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49" name="Freeform: Shape 248">
                    <a:extLst>
                      <a:ext uri="{FF2B5EF4-FFF2-40B4-BE49-F238E27FC236}">
                        <a16:creationId xmlns:a16="http://schemas.microsoft.com/office/drawing/2014/main" id="{D9E51BAB-804D-EC9F-8C54-C172E810AA29}"/>
                      </a:ext>
                    </a:extLst>
                  </p:cNvPr>
                  <p:cNvSpPr/>
                  <p:nvPr/>
                </p:nvSpPr>
                <p:spPr>
                  <a:xfrm>
                    <a:off x="572575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0" name="Freeform: Shape 249">
                    <a:extLst>
                      <a:ext uri="{FF2B5EF4-FFF2-40B4-BE49-F238E27FC236}">
                        <a16:creationId xmlns:a16="http://schemas.microsoft.com/office/drawing/2014/main" id="{8EB5F6DA-1841-B084-5AF6-E5BAFD8A2348}"/>
                      </a:ext>
                    </a:extLst>
                  </p:cNvPr>
                  <p:cNvSpPr/>
                  <p:nvPr/>
                </p:nvSpPr>
                <p:spPr>
                  <a:xfrm>
                    <a:off x="569186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1" name="Freeform: Shape 250">
                    <a:extLst>
                      <a:ext uri="{FF2B5EF4-FFF2-40B4-BE49-F238E27FC236}">
                        <a16:creationId xmlns:a16="http://schemas.microsoft.com/office/drawing/2014/main" id="{B4788066-CBC3-0101-3750-EEB50D0EAA83}"/>
                      </a:ext>
                    </a:extLst>
                  </p:cNvPr>
                  <p:cNvSpPr/>
                  <p:nvPr/>
                </p:nvSpPr>
                <p:spPr>
                  <a:xfrm>
                    <a:off x="5672360"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2" name="Freeform: Shape 251">
                    <a:extLst>
                      <a:ext uri="{FF2B5EF4-FFF2-40B4-BE49-F238E27FC236}">
                        <a16:creationId xmlns:a16="http://schemas.microsoft.com/office/drawing/2014/main" id="{4BAF6055-8AC5-E252-79DA-6853C02FA11A}"/>
                      </a:ext>
                    </a:extLst>
                  </p:cNvPr>
                  <p:cNvSpPr/>
                  <p:nvPr/>
                </p:nvSpPr>
                <p:spPr>
                  <a:xfrm>
                    <a:off x="557212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3" name="Freeform: Shape 252">
                    <a:extLst>
                      <a:ext uri="{FF2B5EF4-FFF2-40B4-BE49-F238E27FC236}">
                        <a16:creationId xmlns:a16="http://schemas.microsoft.com/office/drawing/2014/main" id="{3A1A980F-E8B3-7DEF-CD4F-B2DCBBCA83BC}"/>
                      </a:ext>
                    </a:extLst>
                  </p:cNvPr>
                  <p:cNvSpPr/>
                  <p:nvPr/>
                </p:nvSpPr>
                <p:spPr>
                  <a:xfrm>
                    <a:off x="5648941"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4" name="Freeform: Shape 253">
                    <a:extLst>
                      <a:ext uri="{FF2B5EF4-FFF2-40B4-BE49-F238E27FC236}">
                        <a16:creationId xmlns:a16="http://schemas.microsoft.com/office/drawing/2014/main" id="{B704FA6A-7243-0CA5-557A-BC7EFEFBD1A8}"/>
                      </a:ext>
                    </a:extLst>
                  </p:cNvPr>
                  <p:cNvSpPr/>
                  <p:nvPr/>
                </p:nvSpPr>
                <p:spPr>
                  <a:xfrm>
                    <a:off x="5641106"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5" name="Freeform: Shape 254">
                    <a:extLst>
                      <a:ext uri="{FF2B5EF4-FFF2-40B4-BE49-F238E27FC236}">
                        <a16:creationId xmlns:a16="http://schemas.microsoft.com/office/drawing/2014/main" id="{793D94D2-AAA0-2881-2C69-C191241FE4AD}"/>
                      </a:ext>
                    </a:extLst>
                  </p:cNvPr>
                  <p:cNvSpPr/>
                  <p:nvPr/>
                </p:nvSpPr>
                <p:spPr>
                  <a:xfrm>
                    <a:off x="563395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6" name="Freeform: Shape 255">
                    <a:extLst>
                      <a:ext uri="{FF2B5EF4-FFF2-40B4-BE49-F238E27FC236}">
                        <a16:creationId xmlns:a16="http://schemas.microsoft.com/office/drawing/2014/main" id="{A834941D-0E92-10FB-C1AB-3A2378C56016}"/>
                      </a:ext>
                    </a:extLst>
                  </p:cNvPr>
                  <p:cNvSpPr/>
                  <p:nvPr/>
                </p:nvSpPr>
                <p:spPr>
                  <a:xfrm>
                    <a:off x="5613088"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7" name="Freeform: Shape 256">
                    <a:extLst>
                      <a:ext uri="{FF2B5EF4-FFF2-40B4-BE49-F238E27FC236}">
                        <a16:creationId xmlns:a16="http://schemas.microsoft.com/office/drawing/2014/main" id="{1927CAF3-D73D-74C2-21FB-CD3C62EBC867}"/>
                      </a:ext>
                    </a:extLst>
                  </p:cNvPr>
                  <p:cNvSpPr/>
                  <p:nvPr/>
                </p:nvSpPr>
                <p:spPr>
                  <a:xfrm>
                    <a:off x="561964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8" name="Freeform: Shape 257">
                    <a:extLst>
                      <a:ext uri="{FF2B5EF4-FFF2-40B4-BE49-F238E27FC236}">
                        <a16:creationId xmlns:a16="http://schemas.microsoft.com/office/drawing/2014/main" id="{AC74CC34-721B-C24C-9C7F-A7849C43E4F7}"/>
                      </a:ext>
                    </a:extLst>
                  </p:cNvPr>
                  <p:cNvSpPr/>
                  <p:nvPr/>
                </p:nvSpPr>
                <p:spPr>
                  <a:xfrm>
                    <a:off x="556037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59" name="Freeform: Shape 258">
                    <a:extLst>
                      <a:ext uri="{FF2B5EF4-FFF2-40B4-BE49-F238E27FC236}">
                        <a16:creationId xmlns:a16="http://schemas.microsoft.com/office/drawing/2014/main" id="{A34A3383-2A46-8412-0663-7701E28D25B6}"/>
                      </a:ext>
                    </a:extLst>
                  </p:cNvPr>
                  <p:cNvSpPr/>
                  <p:nvPr/>
                </p:nvSpPr>
                <p:spPr>
                  <a:xfrm>
                    <a:off x="5499908"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0" name="Freeform: Shape 259">
                    <a:extLst>
                      <a:ext uri="{FF2B5EF4-FFF2-40B4-BE49-F238E27FC236}">
                        <a16:creationId xmlns:a16="http://schemas.microsoft.com/office/drawing/2014/main" id="{C6DF4B05-F1D8-91E7-7BC2-F1A99DFB4F00}"/>
                      </a:ext>
                    </a:extLst>
                  </p:cNvPr>
                  <p:cNvSpPr/>
                  <p:nvPr/>
                </p:nvSpPr>
                <p:spPr>
                  <a:xfrm>
                    <a:off x="549207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1" name="Freeform: Shape 260">
                    <a:extLst>
                      <a:ext uri="{FF2B5EF4-FFF2-40B4-BE49-F238E27FC236}">
                        <a16:creationId xmlns:a16="http://schemas.microsoft.com/office/drawing/2014/main" id="{4A9A1B8A-F868-1436-C5E9-C0BF24D9AA99}"/>
                      </a:ext>
                    </a:extLst>
                  </p:cNvPr>
                  <p:cNvSpPr/>
                  <p:nvPr/>
                </p:nvSpPr>
                <p:spPr>
                  <a:xfrm>
                    <a:off x="548491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2" name="Freeform: Shape 261">
                    <a:extLst>
                      <a:ext uri="{FF2B5EF4-FFF2-40B4-BE49-F238E27FC236}">
                        <a16:creationId xmlns:a16="http://schemas.microsoft.com/office/drawing/2014/main" id="{335736E8-1548-2BFA-0494-9CBFCED8593C}"/>
                      </a:ext>
                    </a:extLst>
                  </p:cNvPr>
                  <p:cNvSpPr/>
                  <p:nvPr/>
                </p:nvSpPr>
                <p:spPr>
                  <a:xfrm>
                    <a:off x="5525286"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3" name="Freeform: Shape 262">
                    <a:extLst>
                      <a:ext uri="{FF2B5EF4-FFF2-40B4-BE49-F238E27FC236}">
                        <a16:creationId xmlns:a16="http://schemas.microsoft.com/office/drawing/2014/main" id="{A6EE00E0-A344-E411-26DD-86B2335A0DA9}"/>
                      </a:ext>
                    </a:extLst>
                  </p:cNvPr>
                  <p:cNvSpPr/>
                  <p:nvPr/>
                </p:nvSpPr>
                <p:spPr>
                  <a:xfrm>
                    <a:off x="551813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4" name="Freeform: Shape 263">
                    <a:extLst>
                      <a:ext uri="{FF2B5EF4-FFF2-40B4-BE49-F238E27FC236}">
                        <a16:creationId xmlns:a16="http://schemas.microsoft.com/office/drawing/2014/main" id="{118A99EA-348C-DA80-2C2C-3795D3440528}"/>
                      </a:ext>
                    </a:extLst>
                  </p:cNvPr>
                  <p:cNvSpPr/>
                  <p:nvPr/>
                </p:nvSpPr>
                <p:spPr>
                  <a:xfrm>
                    <a:off x="545102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5" name="Freeform: Shape 264">
                    <a:extLst>
                      <a:ext uri="{FF2B5EF4-FFF2-40B4-BE49-F238E27FC236}">
                        <a16:creationId xmlns:a16="http://schemas.microsoft.com/office/drawing/2014/main" id="{08FA7B16-6DAB-6929-CA2D-54A55E718223}"/>
                      </a:ext>
                    </a:extLst>
                  </p:cNvPr>
                  <p:cNvSpPr/>
                  <p:nvPr/>
                </p:nvSpPr>
                <p:spPr>
                  <a:xfrm>
                    <a:off x="544327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6" name="Freeform: Shape 265">
                    <a:extLst>
                      <a:ext uri="{FF2B5EF4-FFF2-40B4-BE49-F238E27FC236}">
                        <a16:creationId xmlns:a16="http://schemas.microsoft.com/office/drawing/2014/main" id="{B556346B-DD8C-9E3D-399E-2F4688622248}"/>
                      </a:ext>
                    </a:extLst>
                  </p:cNvPr>
                  <p:cNvSpPr/>
                  <p:nvPr/>
                </p:nvSpPr>
                <p:spPr>
                  <a:xfrm>
                    <a:off x="543612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7" name="Freeform: Shape 266">
                    <a:extLst>
                      <a:ext uri="{FF2B5EF4-FFF2-40B4-BE49-F238E27FC236}">
                        <a16:creationId xmlns:a16="http://schemas.microsoft.com/office/drawing/2014/main" id="{24C268EA-A79A-C3AF-71E9-705958A77D59}"/>
                      </a:ext>
                    </a:extLst>
                  </p:cNvPr>
                  <p:cNvSpPr/>
                  <p:nvPr/>
                </p:nvSpPr>
                <p:spPr>
                  <a:xfrm>
                    <a:off x="542828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8" name="Freeform: Shape 267">
                    <a:extLst>
                      <a:ext uri="{FF2B5EF4-FFF2-40B4-BE49-F238E27FC236}">
                        <a16:creationId xmlns:a16="http://schemas.microsoft.com/office/drawing/2014/main" id="{BCB01F1F-55AF-016D-31DF-9AA32A9385D5}"/>
                      </a:ext>
                    </a:extLst>
                  </p:cNvPr>
                  <p:cNvSpPr/>
                  <p:nvPr/>
                </p:nvSpPr>
                <p:spPr>
                  <a:xfrm>
                    <a:off x="540546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69" name="Freeform: Shape 268">
                    <a:extLst>
                      <a:ext uri="{FF2B5EF4-FFF2-40B4-BE49-F238E27FC236}">
                        <a16:creationId xmlns:a16="http://schemas.microsoft.com/office/drawing/2014/main" id="{3A2067DA-D67F-3512-B73B-54046013A8B5}"/>
                      </a:ext>
                    </a:extLst>
                  </p:cNvPr>
                  <p:cNvSpPr/>
                  <p:nvPr/>
                </p:nvSpPr>
                <p:spPr>
                  <a:xfrm>
                    <a:off x="538400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0" name="Freeform: Shape 269">
                    <a:extLst>
                      <a:ext uri="{FF2B5EF4-FFF2-40B4-BE49-F238E27FC236}">
                        <a16:creationId xmlns:a16="http://schemas.microsoft.com/office/drawing/2014/main" id="{6C03EB96-7D68-AE61-0F56-6DCF5E43726A}"/>
                      </a:ext>
                    </a:extLst>
                  </p:cNvPr>
                  <p:cNvSpPr/>
                  <p:nvPr/>
                </p:nvSpPr>
                <p:spPr>
                  <a:xfrm>
                    <a:off x="5376168"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1" name="Freeform: Shape 270">
                    <a:extLst>
                      <a:ext uri="{FF2B5EF4-FFF2-40B4-BE49-F238E27FC236}">
                        <a16:creationId xmlns:a16="http://schemas.microsoft.com/office/drawing/2014/main" id="{E544D306-D478-4B12-87B4-A27CD6D0D613}"/>
                      </a:ext>
                    </a:extLst>
                  </p:cNvPr>
                  <p:cNvSpPr/>
                  <p:nvPr/>
                </p:nvSpPr>
                <p:spPr>
                  <a:xfrm>
                    <a:off x="536901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2" name="Freeform: Shape 271">
                    <a:extLst>
                      <a:ext uri="{FF2B5EF4-FFF2-40B4-BE49-F238E27FC236}">
                        <a16:creationId xmlns:a16="http://schemas.microsoft.com/office/drawing/2014/main" id="{7A631048-4ADC-AFB6-A185-FD94A1D2D19E}"/>
                      </a:ext>
                    </a:extLst>
                  </p:cNvPr>
                  <p:cNvSpPr/>
                  <p:nvPr/>
                </p:nvSpPr>
                <p:spPr>
                  <a:xfrm>
                    <a:off x="536254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3" name="Freeform: Shape 272">
                    <a:extLst>
                      <a:ext uri="{FF2B5EF4-FFF2-40B4-BE49-F238E27FC236}">
                        <a16:creationId xmlns:a16="http://schemas.microsoft.com/office/drawing/2014/main" id="{AB147FE3-EFED-6253-853D-1FA19944C7C3}"/>
                      </a:ext>
                    </a:extLst>
                  </p:cNvPr>
                  <p:cNvSpPr/>
                  <p:nvPr/>
                </p:nvSpPr>
                <p:spPr>
                  <a:xfrm>
                    <a:off x="535470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4" name="Freeform: Shape 273">
                    <a:extLst>
                      <a:ext uri="{FF2B5EF4-FFF2-40B4-BE49-F238E27FC236}">
                        <a16:creationId xmlns:a16="http://schemas.microsoft.com/office/drawing/2014/main" id="{108496F3-9E41-AEA3-C9E9-7278CF94FBDF}"/>
                      </a:ext>
                    </a:extLst>
                  </p:cNvPr>
                  <p:cNvSpPr/>
                  <p:nvPr/>
                </p:nvSpPr>
                <p:spPr>
                  <a:xfrm>
                    <a:off x="534755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5" name="Freeform: Shape 274">
                    <a:extLst>
                      <a:ext uri="{FF2B5EF4-FFF2-40B4-BE49-F238E27FC236}">
                        <a16:creationId xmlns:a16="http://schemas.microsoft.com/office/drawing/2014/main" id="{278B53F2-01EA-D835-4893-5699DBDD8277}"/>
                      </a:ext>
                    </a:extLst>
                  </p:cNvPr>
                  <p:cNvSpPr/>
                  <p:nvPr/>
                </p:nvSpPr>
                <p:spPr>
                  <a:xfrm>
                    <a:off x="534167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6" name="Freeform: Shape 275">
                    <a:extLst>
                      <a:ext uri="{FF2B5EF4-FFF2-40B4-BE49-F238E27FC236}">
                        <a16:creationId xmlns:a16="http://schemas.microsoft.com/office/drawing/2014/main" id="{E1C7E4E9-927D-850F-C329-0E54C5E1E1F7}"/>
                      </a:ext>
                    </a:extLst>
                  </p:cNvPr>
                  <p:cNvSpPr/>
                  <p:nvPr/>
                </p:nvSpPr>
                <p:spPr>
                  <a:xfrm>
                    <a:off x="533392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7" name="Freeform: Shape 276">
                    <a:extLst>
                      <a:ext uri="{FF2B5EF4-FFF2-40B4-BE49-F238E27FC236}">
                        <a16:creationId xmlns:a16="http://schemas.microsoft.com/office/drawing/2014/main" id="{9DE0619D-ED26-22AA-AA3C-7A812F036953}"/>
                      </a:ext>
                    </a:extLst>
                  </p:cNvPr>
                  <p:cNvSpPr/>
                  <p:nvPr/>
                </p:nvSpPr>
                <p:spPr>
                  <a:xfrm>
                    <a:off x="532668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8" name="Freeform: Shape 277">
                    <a:extLst>
                      <a:ext uri="{FF2B5EF4-FFF2-40B4-BE49-F238E27FC236}">
                        <a16:creationId xmlns:a16="http://schemas.microsoft.com/office/drawing/2014/main" id="{22849FEC-3514-F2F1-0DD9-7B1F58B2BD64}"/>
                      </a:ext>
                    </a:extLst>
                  </p:cNvPr>
                  <p:cNvSpPr/>
                  <p:nvPr/>
                </p:nvSpPr>
                <p:spPr>
                  <a:xfrm>
                    <a:off x="531893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79" name="Freeform: Shape 278">
                    <a:extLst>
                      <a:ext uri="{FF2B5EF4-FFF2-40B4-BE49-F238E27FC236}">
                        <a16:creationId xmlns:a16="http://schemas.microsoft.com/office/drawing/2014/main" id="{7116FC15-D7F2-2D7F-4BE7-B8D3B20A42F7}"/>
                      </a:ext>
                    </a:extLst>
                  </p:cNvPr>
                  <p:cNvSpPr/>
                  <p:nvPr/>
                </p:nvSpPr>
                <p:spPr>
                  <a:xfrm>
                    <a:off x="5311785"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0" name="Freeform: Shape 279">
                    <a:extLst>
                      <a:ext uri="{FF2B5EF4-FFF2-40B4-BE49-F238E27FC236}">
                        <a16:creationId xmlns:a16="http://schemas.microsoft.com/office/drawing/2014/main" id="{34C95342-626C-2E2E-D772-5DC81EA6265D}"/>
                      </a:ext>
                    </a:extLst>
                  </p:cNvPr>
                  <p:cNvSpPr/>
                  <p:nvPr/>
                </p:nvSpPr>
                <p:spPr>
                  <a:xfrm>
                    <a:off x="5305228"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1" name="Freeform: Shape 280">
                    <a:extLst>
                      <a:ext uri="{FF2B5EF4-FFF2-40B4-BE49-F238E27FC236}">
                        <a16:creationId xmlns:a16="http://schemas.microsoft.com/office/drawing/2014/main" id="{4DFD0963-E5DE-6BC5-5845-393F7C8F105D}"/>
                      </a:ext>
                    </a:extLst>
                  </p:cNvPr>
                  <p:cNvSpPr/>
                  <p:nvPr/>
                </p:nvSpPr>
                <p:spPr>
                  <a:xfrm>
                    <a:off x="529739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2" name="Freeform: Shape 281">
                    <a:extLst>
                      <a:ext uri="{FF2B5EF4-FFF2-40B4-BE49-F238E27FC236}">
                        <a16:creationId xmlns:a16="http://schemas.microsoft.com/office/drawing/2014/main" id="{88B7A1FD-DDB9-50AD-8732-CFDF54307D89}"/>
                      </a:ext>
                    </a:extLst>
                  </p:cNvPr>
                  <p:cNvSpPr/>
                  <p:nvPr/>
                </p:nvSpPr>
                <p:spPr>
                  <a:xfrm>
                    <a:off x="529023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3" name="Freeform: Shape 282">
                    <a:extLst>
                      <a:ext uri="{FF2B5EF4-FFF2-40B4-BE49-F238E27FC236}">
                        <a16:creationId xmlns:a16="http://schemas.microsoft.com/office/drawing/2014/main" id="{82E5E035-33C7-8A16-1832-4D4F825B93E4}"/>
                      </a:ext>
                    </a:extLst>
                  </p:cNvPr>
                  <p:cNvSpPr/>
                  <p:nvPr/>
                </p:nvSpPr>
                <p:spPr>
                  <a:xfrm>
                    <a:off x="5284448"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4" name="Freeform: Shape 283">
                    <a:extLst>
                      <a:ext uri="{FF2B5EF4-FFF2-40B4-BE49-F238E27FC236}">
                        <a16:creationId xmlns:a16="http://schemas.microsoft.com/office/drawing/2014/main" id="{E5387C7F-542E-C3F8-4960-A8B9F095989F}"/>
                      </a:ext>
                    </a:extLst>
                  </p:cNvPr>
                  <p:cNvSpPr/>
                  <p:nvPr/>
                </p:nvSpPr>
                <p:spPr>
                  <a:xfrm>
                    <a:off x="527661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5" name="Freeform: Shape 284">
                    <a:extLst>
                      <a:ext uri="{FF2B5EF4-FFF2-40B4-BE49-F238E27FC236}">
                        <a16:creationId xmlns:a16="http://schemas.microsoft.com/office/drawing/2014/main" id="{E0B63CA2-9D66-BE22-3F8E-E8BF18AE168D}"/>
                      </a:ext>
                    </a:extLst>
                  </p:cNvPr>
                  <p:cNvSpPr/>
                  <p:nvPr/>
                </p:nvSpPr>
                <p:spPr>
                  <a:xfrm>
                    <a:off x="5254471"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6" name="Freeform: Shape 285">
                    <a:extLst>
                      <a:ext uri="{FF2B5EF4-FFF2-40B4-BE49-F238E27FC236}">
                        <a16:creationId xmlns:a16="http://schemas.microsoft.com/office/drawing/2014/main" id="{183DFD30-67C4-CA10-BBC4-D4B6EF6EAA0B}"/>
                      </a:ext>
                    </a:extLst>
                  </p:cNvPr>
                  <p:cNvSpPr/>
                  <p:nvPr/>
                </p:nvSpPr>
                <p:spPr>
                  <a:xfrm>
                    <a:off x="524663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7" name="Freeform: Shape 286">
                    <a:extLst>
                      <a:ext uri="{FF2B5EF4-FFF2-40B4-BE49-F238E27FC236}">
                        <a16:creationId xmlns:a16="http://schemas.microsoft.com/office/drawing/2014/main" id="{16B2B63B-FC77-A694-D404-42D25C4347FE}"/>
                      </a:ext>
                    </a:extLst>
                  </p:cNvPr>
                  <p:cNvSpPr/>
                  <p:nvPr/>
                </p:nvSpPr>
                <p:spPr>
                  <a:xfrm>
                    <a:off x="523948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8" name="Freeform: Shape 287">
                    <a:extLst>
                      <a:ext uri="{FF2B5EF4-FFF2-40B4-BE49-F238E27FC236}">
                        <a16:creationId xmlns:a16="http://schemas.microsoft.com/office/drawing/2014/main" id="{AD5B911B-3130-074D-AD35-3057A252D32E}"/>
                      </a:ext>
                    </a:extLst>
                  </p:cNvPr>
                  <p:cNvSpPr/>
                  <p:nvPr/>
                </p:nvSpPr>
                <p:spPr>
                  <a:xfrm>
                    <a:off x="5198861"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89" name="Freeform: Shape 288">
                    <a:extLst>
                      <a:ext uri="{FF2B5EF4-FFF2-40B4-BE49-F238E27FC236}">
                        <a16:creationId xmlns:a16="http://schemas.microsoft.com/office/drawing/2014/main" id="{B5EDA78E-A096-FD47-4D53-426B9A054ECF}"/>
                      </a:ext>
                    </a:extLst>
                  </p:cNvPr>
                  <p:cNvSpPr/>
                  <p:nvPr/>
                </p:nvSpPr>
                <p:spPr>
                  <a:xfrm>
                    <a:off x="5225176"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0" name="Freeform: Shape 289">
                    <a:extLst>
                      <a:ext uri="{FF2B5EF4-FFF2-40B4-BE49-F238E27FC236}">
                        <a16:creationId xmlns:a16="http://schemas.microsoft.com/office/drawing/2014/main" id="{EA22D6B7-2239-77B8-2C5D-2361D38572EA}"/>
                      </a:ext>
                    </a:extLst>
                  </p:cNvPr>
                  <p:cNvSpPr/>
                  <p:nvPr/>
                </p:nvSpPr>
                <p:spPr>
                  <a:xfrm>
                    <a:off x="5218022"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1" name="Freeform: Shape 290">
                    <a:extLst>
                      <a:ext uri="{FF2B5EF4-FFF2-40B4-BE49-F238E27FC236}">
                        <a16:creationId xmlns:a16="http://schemas.microsoft.com/office/drawing/2014/main" id="{73412B37-CA91-945D-EC2C-489EF1F94CA3}"/>
                      </a:ext>
                    </a:extLst>
                  </p:cNvPr>
                  <p:cNvSpPr/>
                  <p:nvPr/>
                </p:nvSpPr>
                <p:spPr>
                  <a:xfrm>
                    <a:off x="519196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2" name="Freeform: Shape 291">
                    <a:extLst>
                      <a:ext uri="{FF2B5EF4-FFF2-40B4-BE49-F238E27FC236}">
                        <a16:creationId xmlns:a16="http://schemas.microsoft.com/office/drawing/2014/main" id="{69CBC65E-E06B-0DB9-B13D-EA15CA5593A5}"/>
                      </a:ext>
                    </a:extLst>
                  </p:cNvPr>
                  <p:cNvSpPr/>
                  <p:nvPr/>
                </p:nvSpPr>
                <p:spPr>
                  <a:xfrm>
                    <a:off x="5204311"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3" name="Freeform: Shape 292">
                    <a:extLst>
                      <a:ext uri="{FF2B5EF4-FFF2-40B4-BE49-F238E27FC236}">
                        <a16:creationId xmlns:a16="http://schemas.microsoft.com/office/drawing/2014/main" id="{7B608AA6-4C67-CB50-5AAA-36716B95316C}"/>
                      </a:ext>
                    </a:extLst>
                  </p:cNvPr>
                  <p:cNvSpPr/>
                  <p:nvPr/>
                </p:nvSpPr>
                <p:spPr>
                  <a:xfrm>
                    <a:off x="518463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4" name="Freeform: Shape 293">
                    <a:extLst>
                      <a:ext uri="{FF2B5EF4-FFF2-40B4-BE49-F238E27FC236}">
                        <a16:creationId xmlns:a16="http://schemas.microsoft.com/office/drawing/2014/main" id="{6B1D59A3-B1B2-BE3F-6172-79C0140D8E89}"/>
                      </a:ext>
                    </a:extLst>
                  </p:cNvPr>
                  <p:cNvSpPr/>
                  <p:nvPr/>
                </p:nvSpPr>
                <p:spPr>
                  <a:xfrm>
                    <a:off x="5176889"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5" name="Freeform: Shape 294">
                    <a:extLst>
                      <a:ext uri="{FF2B5EF4-FFF2-40B4-BE49-F238E27FC236}">
                        <a16:creationId xmlns:a16="http://schemas.microsoft.com/office/drawing/2014/main" id="{79F26210-6E55-F899-FEA8-5D7EF4F88E2B}"/>
                      </a:ext>
                    </a:extLst>
                  </p:cNvPr>
                  <p:cNvSpPr/>
                  <p:nvPr/>
                </p:nvSpPr>
                <p:spPr>
                  <a:xfrm>
                    <a:off x="511097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6" name="Freeform: Shape 295">
                    <a:extLst>
                      <a:ext uri="{FF2B5EF4-FFF2-40B4-BE49-F238E27FC236}">
                        <a16:creationId xmlns:a16="http://schemas.microsoft.com/office/drawing/2014/main" id="{FB193C89-6250-1FF8-61E2-4C10914C3869}"/>
                      </a:ext>
                    </a:extLst>
                  </p:cNvPr>
                  <p:cNvSpPr/>
                  <p:nvPr/>
                </p:nvSpPr>
                <p:spPr>
                  <a:xfrm>
                    <a:off x="5092409"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7" name="Freeform: Shape 296">
                    <a:extLst>
                      <a:ext uri="{FF2B5EF4-FFF2-40B4-BE49-F238E27FC236}">
                        <a16:creationId xmlns:a16="http://schemas.microsoft.com/office/drawing/2014/main" id="{8E6BD482-4DEB-5508-BB77-E66BD1B9AC73}"/>
                      </a:ext>
                    </a:extLst>
                  </p:cNvPr>
                  <p:cNvSpPr/>
                  <p:nvPr/>
                </p:nvSpPr>
                <p:spPr>
                  <a:xfrm>
                    <a:off x="515534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8" name="Freeform: Shape 297">
                    <a:extLst>
                      <a:ext uri="{FF2B5EF4-FFF2-40B4-BE49-F238E27FC236}">
                        <a16:creationId xmlns:a16="http://schemas.microsoft.com/office/drawing/2014/main" id="{7C1ECBCE-93AE-CF81-8C5E-A8F7171B7F76}"/>
                      </a:ext>
                    </a:extLst>
                  </p:cNvPr>
                  <p:cNvSpPr/>
                  <p:nvPr/>
                </p:nvSpPr>
                <p:spPr>
                  <a:xfrm>
                    <a:off x="5148190"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9" name="Freeform: Shape 298">
                    <a:extLst>
                      <a:ext uri="{FF2B5EF4-FFF2-40B4-BE49-F238E27FC236}">
                        <a16:creationId xmlns:a16="http://schemas.microsoft.com/office/drawing/2014/main" id="{48633E19-B065-C637-3229-1E618FCA8C71}"/>
                      </a:ext>
                    </a:extLst>
                  </p:cNvPr>
                  <p:cNvSpPr/>
                  <p:nvPr/>
                </p:nvSpPr>
                <p:spPr>
                  <a:xfrm>
                    <a:off x="5142313"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0" name="Freeform: Shape 299">
                    <a:extLst>
                      <a:ext uri="{FF2B5EF4-FFF2-40B4-BE49-F238E27FC236}">
                        <a16:creationId xmlns:a16="http://schemas.microsoft.com/office/drawing/2014/main" id="{DCA1DCED-21A4-0E95-2223-8760E6C31B4F}"/>
                      </a:ext>
                    </a:extLst>
                  </p:cNvPr>
                  <p:cNvSpPr/>
                  <p:nvPr/>
                </p:nvSpPr>
                <p:spPr>
                  <a:xfrm>
                    <a:off x="5118724"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1" name="Freeform: Shape 300">
                    <a:extLst>
                      <a:ext uri="{FF2B5EF4-FFF2-40B4-BE49-F238E27FC236}">
                        <a16:creationId xmlns:a16="http://schemas.microsoft.com/office/drawing/2014/main" id="{7D024CC9-13D2-F2E7-AA05-FA7E29BC53A9}"/>
                      </a:ext>
                    </a:extLst>
                  </p:cNvPr>
                  <p:cNvSpPr/>
                  <p:nvPr/>
                </p:nvSpPr>
                <p:spPr>
                  <a:xfrm>
                    <a:off x="5085170"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2" name="Freeform: Shape 301">
                    <a:extLst>
                      <a:ext uri="{FF2B5EF4-FFF2-40B4-BE49-F238E27FC236}">
                        <a16:creationId xmlns:a16="http://schemas.microsoft.com/office/drawing/2014/main" id="{446BC893-DB8D-FDFA-277E-B1A13E5B6986}"/>
                      </a:ext>
                    </a:extLst>
                  </p:cNvPr>
                  <p:cNvSpPr/>
                  <p:nvPr/>
                </p:nvSpPr>
                <p:spPr>
                  <a:xfrm>
                    <a:off x="5077335"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3" name="Freeform: Shape 302">
                    <a:extLst>
                      <a:ext uri="{FF2B5EF4-FFF2-40B4-BE49-F238E27FC236}">
                        <a16:creationId xmlns:a16="http://schemas.microsoft.com/office/drawing/2014/main" id="{D911E04D-225D-D316-B954-25D940B777CD}"/>
                      </a:ext>
                    </a:extLst>
                  </p:cNvPr>
                  <p:cNvSpPr/>
                  <p:nvPr/>
                </p:nvSpPr>
                <p:spPr>
                  <a:xfrm>
                    <a:off x="5070181"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4" name="Freeform: Shape 303">
                    <a:extLst>
                      <a:ext uri="{FF2B5EF4-FFF2-40B4-BE49-F238E27FC236}">
                        <a16:creationId xmlns:a16="http://schemas.microsoft.com/office/drawing/2014/main" id="{B84AF78E-40B2-7FB2-BEB4-9E81890B773A}"/>
                      </a:ext>
                    </a:extLst>
                  </p:cNvPr>
                  <p:cNvSpPr/>
                  <p:nvPr/>
                </p:nvSpPr>
                <p:spPr>
                  <a:xfrm>
                    <a:off x="5063709"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5" name="Freeform: Shape 304">
                    <a:extLst>
                      <a:ext uri="{FF2B5EF4-FFF2-40B4-BE49-F238E27FC236}">
                        <a16:creationId xmlns:a16="http://schemas.microsoft.com/office/drawing/2014/main" id="{5D3717AD-334C-D3B6-F71C-15A4E8CBE7D2}"/>
                      </a:ext>
                    </a:extLst>
                  </p:cNvPr>
                  <p:cNvSpPr/>
                  <p:nvPr/>
                </p:nvSpPr>
                <p:spPr>
                  <a:xfrm>
                    <a:off x="5018659"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6" name="Freeform: Shape 305">
                    <a:extLst>
                      <a:ext uri="{FF2B5EF4-FFF2-40B4-BE49-F238E27FC236}">
                        <a16:creationId xmlns:a16="http://schemas.microsoft.com/office/drawing/2014/main" id="{F23164BA-8316-4490-94AD-EA1ABFF1FD6B}"/>
                      </a:ext>
                    </a:extLst>
                  </p:cNvPr>
                  <p:cNvSpPr/>
                  <p:nvPr/>
                </p:nvSpPr>
                <p:spPr>
                  <a:xfrm>
                    <a:off x="4985956"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7" name="Freeform: Shape 306">
                    <a:extLst>
                      <a:ext uri="{FF2B5EF4-FFF2-40B4-BE49-F238E27FC236}">
                        <a16:creationId xmlns:a16="http://schemas.microsoft.com/office/drawing/2014/main" id="{BAA64E3D-51E1-1D21-26C2-92170E76FADD}"/>
                      </a:ext>
                    </a:extLst>
                  </p:cNvPr>
                  <p:cNvSpPr/>
                  <p:nvPr/>
                </p:nvSpPr>
                <p:spPr>
                  <a:xfrm>
                    <a:off x="5042845" y="20378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8" name="Freeform: Shape 307">
                    <a:extLst>
                      <a:ext uri="{FF2B5EF4-FFF2-40B4-BE49-F238E27FC236}">
                        <a16:creationId xmlns:a16="http://schemas.microsoft.com/office/drawing/2014/main" id="{CFEC60D7-5A28-3620-9157-9E065E74461C}"/>
                      </a:ext>
                    </a:extLst>
                  </p:cNvPr>
                  <p:cNvSpPr/>
                  <p:nvPr/>
                </p:nvSpPr>
                <p:spPr>
                  <a:xfrm>
                    <a:off x="4992769"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09" name="Freeform: Shape 308">
                    <a:extLst>
                      <a:ext uri="{FF2B5EF4-FFF2-40B4-BE49-F238E27FC236}">
                        <a16:creationId xmlns:a16="http://schemas.microsoft.com/office/drawing/2014/main" id="{394C124E-D429-BCDC-5532-AC20C81302DF}"/>
                      </a:ext>
                    </a:extLst>
                  </p:cNvPr>
                  <p:cNvSpPr/>
                  <p:nvPr/>
                </p:nvSpPr>
                <p:spPr>
                  <a:xfrm>
                    <a:off x="4925151"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0" name="Freeform: Shape 309">
                    <a:extLst>
                      <a:ext uri="{FF2B5EF4-FFF2-40B4-BE49-F238E27FC236}">
                        <a16:creationId xmlns:a16="http://schemas.microsoft.com/office/drawing/2014/main" id="{391D3FEF-CEDD-29B1-B644-01D9A941CA92}"/>
                      </a:ext>
                    </a:extLst>
                  </p:cNvPr>
                  <p:cNvSpPr/>
                  <p:nvPr/>
                </p:nvSpPr>
                <p:spPr>
                  <a:xfrm>
                    <a:off x="4917316"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1" name="Freeform: Shape 310">
                    <a:extLst>
                      <a:ext uri="{FF2B5EF4-FFF2-40B4-BE49-F238E27FC236}">
                        <a16:creationId xmlns:a16="http://schemas.microsoft.com/office/drawing/2014/main" id="{93678C21-7F48-B927-5B6B-7D4CD6336410}"/>
                      </a:ext>
                    </a:extLst>
                  </p:cNvPr>
                  <p:cNvSpPr/>
                  <p:nvPr/>
                </p:nvSpPr>
                <p:spPr>
                  <a:xfrm>
                    <a:off x="4910162"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2" name="Freeform: Shape 311">
                    <a:extLst>
                      <a:ext uri="{FF2B5EF4-FFF2-40B4-BE49-F238E27FC236}">
                        <a16:creationId xmlns:a16="http://schemas.microsoft.com/office/drawing/2014/main" id="{4645827F-9950-279C-6549-DE2F150257D8}"/>
                      </a:ext>
                    </a:extLst>
                  </p:cNvPr>
                  <p:cNvSpPr/>
                  <p:nvPr/>
                </p:nvSpPr>
                <p:spPr>
                  <a:xfrm>
                    <a:off x="4903605"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3" name="Freeform: Shape 312">
                    <a:extLst>
                      <a:ext uri="{FF2B5EF4-FFF2-40B4-BE49-F238E27FC236}">
                        <a16:creationId xmlns:a16="http://schemas.microsoft.com/office/drawing/2014/main" id="{7FD887F9-878B-7615-F1E7-473F1223469F}"/>
                      </a:ext>
                    </a:extLst>
                  </p:cNvPr>
                  <p:cNvSpPr/>
                  <p:nvPr/>
                </p:nvSpPr>
                <p:spPr>
                  <a:xfrm>
                    <a:off x="4895855"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4" name="Freeform: Shape 313">
                    <a:extLst>
                      <a:ext uri="{FF2B5EF4-FFF2-40B4-BE49-F238E27FC236}">
                        <a16:creationId xmlns:a16="http://schemas.microsoft.com/office/drawing/2014/main" id="{38A12693-3BD0-5A1E-A32F-578B64B09B41}"/>
                      </a:ext>
                    </a:extLst>
                  </p:cNvPr>
                  <p:cNvSpPr/>
                  <p:nvPr/>
                </p:nvSpPr>
                <p:spPr>
                  <a:xfrm>
                    <a:off x="4888617"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5" name="Freeform: Shape 314">
                    <a:extLst>
                      <a:ext uri="{FF2B5EF4-FFF2-40B4-BE49-F238E27FC236}">
                        <a16:creationId xmlns:a16="http://schemas.microsoft.com/office/drawing/2014/main" id="{F28A42A8-D2AD-33A1-DF37-3151F0A4ABC5}"/>
                      </a:ext>
                    </a:extLst>
                  </p:cNvPr>
                  <p:cNvSpPr/>
                  <p:nvPr/>
                </p:nvSpPr>
                <p:spPr>
                  <a:xfrm>
                    <a:off x="4882826"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6" name="Freeform: Shape 315">
                    <a:extLst>
                      <a:ext uri="{FF2B5EF4-FFF2-40B4-BE49-F238E27FC236}">
                        <a16:creationId xmlns:a16="http://schemas.microsoft.com/office/drawing/2014/main" id="{2E262D12-B11B-299F-4BB1-B61B6A651527}"/>
                      </a:ext>
                    </a:extLst>
                  </p:cNvPr>
                  <p:cNvSpPr/>
                  <p:nvPr/>
                </p:nvSpPr>
                <p:spPr>
                  <a:xfrm>
                    <a:off x="5546747" y="20452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7" name="Freeform: Shape 316">
                    <a:extLst>
                      <a:ext uri="{FF2B5EF4-FFF2-40B4-BE49-F238E27FC236}">
                        <a16:creationId xmlns:a16="http://schemas.microsoft.com/office/drawing/2014/main" id="{0F34874D-ABBC-DB08-5871-72A0A8C5D308}"/>
                      </a:ext>
                    </a:extLst>
                  </p:cNvPr>
                  <p:cNvSpPr/>
                  <p:nvPr/>
                </p:nvSpPr>
                <p:spPr>
                  <a:xfrm>
                    <a:off x="4875672"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8" name="Freeform: Shape 317">
                    <a:extLst>
                      <a:ext uri="{FF2B5EF4-FFF2-40B4-BE49-F238E27FC236}">
                        <a16:creationId xmlns:a16="http://schemas.microsoft.com/office/drawing/2014/main" id="{80089A57-7BC1-E4AD-3FC3-9B3E021C368E}"/>
                      </a:ext>
                    </a:extLst>
                  </p:cNvPr>
                  <p:cNvSpPr/>
                  <p:nvPr/>
                </p:nvSpPr>
                <p:spPr>
                  <a:xfrm>
                    <a:off x="4867837"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9" name="Freeform: Shape 318">
                    <a:extLst>
                      <a:ext uri="{FF2B5EF4-FFF2-40B4-BE49-F238E27FC236}">
                        <a16:creationId xmlns:a16="http://schemas.microsoft.com/office/drawing/2014/main" id="{7D1A58A1-9895-A79C-57CA-23AC694243C9}"/>
                      </a:ext>
                    </a:extLst>
                  </p:cNvPr>
                  <p:cNvSpPr/>
                  <p:nvPr/>
                </p:nvSpPr>
                <p:spPr>
                  <a:xfrm>
                    <a:off x="4860683"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0" name="Freeform: Shape 319">
                    <a:extLst>
                      <a:ext uri="{FF2B5EF4-FFF2-40B4-BE49-F238E27FC236}">
                        <a16:creationId xmlns:a16="http://schemas.microsoft.com/office/drawing/2014/main" id="{4C444B8A-E900-7DF9-A569-E55E8F49F563}"/>
                      </a:ext>
                    </a:extLst>
                  </p:cNvPr>
                  <p:cNvSpPr/>
                  <p:nvPr/>
                </p:nvSpPr>
                <p:spPr>
                  <a:xfrm>
                    <a:off x="4854126"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1" name="Freeform: Shape 320">
                    <a:extLst>
                      <a:ext uri="{FF2B5EF4-FFF2-40B4-BE49-F238E27FC236}">
                        <a16:creationId xmlns:a16="http://schemas.microsoft.com/office/drawing/2014/main" id="{1EF19DE7-2D49-24B4-DAD1-5B8A3655E367}"/>
                      </a:ext>
                    </a:extLst>
                  </p:cNvPr>
                  <p:cNvSpPr/>
                  <p:nvPr/>
                </p:nvSpPr>
                <p:spPr>
                  <a:xfrm>
                    <a:off x="4846376"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2" name="Freeform: Shape 321">
                    <a:extLst>
                      <a:ext uri="{FF2B5EF4-FFF2-40B4-BE49-F238E27FC236}">
                        <a16:creationId xmlns:a16="http://schemas.microsoft.com/office/drawing/2014/main" id="{E2962899-9791-47B5-95AE-1D39151B8784}"/>
                      </a:ext>
                    </a:extLst>
                  </p:cNvPr>
                  <p:cNvSpPr/>
                  <p:nvPr/>
                </p:nvSpPr>
                <p:spPr>
                  <a:xfrm>
                    <a:off x="4839223"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3" name="Freeform: Shape 322">
                    <a:extLst>
                      <a:ext uri="{FF2B5EF4-FFF2-40B4-BE49-F238E27FC236}">
                        <a16:creationId xmlns:a16="http://schemas.microsoft.com/office/drawing/2014/main" id="{2AF001CA-7421-E3E7-B431-A0EC1A46B606}"/>
                      </a:ext>
                    </a:extLst>
                  </p:cNvPr>
                  <p:cNvSpPr/>
                  <p:nvPr/>
                </p:nvSpPr>
                <p:spPr>
                  <a:xfrm>
                    <a:off x="4833347"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4" name="Freeform: Shape 323">
                    <a:extLst>
                      <a:ext uri="{FF2B5EF4-FFF2-40B4-BE49-F238E27FC236}">
                        <a16:creationId xmlns:a16="http://schemas.microsoft.com/office/drawing/2014/main" id="{21507D14-5ED9-E0CA-2DE7-0E90707B4A1C}"/>
                      </a:ext>
                    </a:extLst>
                  </p:cNvPr>
                  <p:cNvSpPr/>
                  <p:nvPr/>
                </p:nvSpPr>
                <p:spPr>
                  <a:xfrm>
                    <a:off x="4825512"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5" name="Freeform: Shape 324">
                    <a:extLst>
                      <a:ext uri="{FF2B5EF4-FFF2-40B4-BE49-F238E27FC236}">
                        <a16:creationId xmlns:a16="http://schemas.microsoft.com/office/drawing/2014/main" id="{5EA9803A-7117-8878-5D10-C792FC30F5B7}"/>
                      </a:ext>
                    </a:extLst>
                  </p:cNvPr>
                  <p:cNvSpPr/>
                  <p:nvPr/>
                </p:nvSpPr>
                <p:spPr>
                  <a:xfrm>
                    <a:off x="4819039"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6" name="Freeform: Shape 325">
                    <a:extLst>
                      <a:ext uri="{FF2B5EF4-FFF2-40B4-BE49-F238E27FC236}">
                        <a16:creationId xmlns:a16="http://schemas.microsoft.com/office/drawing/2014/main" id="{E1B26441-919F-8FD8-87EF-D8C278A0AAAD}"/>
                      </a:ext>
                    </a:extLst>
                  </p:cNvPr>
                  <p:cNvSpPr/>
                  <p:nvPr/>
                </p:nvSpPr>
                <p:spPr>
                  <a:xfrm>
                    <a:off x="4811205"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7" name="Freeform: Shape 326">
                    <a:extLst>
                      <a:ext uri="{FF2B5EF4-FFF2-40B4-BE49-F238E27FC236}">
                        <a16:creationId xmlns:a16="http://schemas.microsoft.com/office/drawing/2014/main" id="{4D247493-8933-F3C1-9D62-BDA303E262E7}"/>
                      </a:ext>
                    </a:extLst>
                  </p:cNvPr>
                  <p:cNvSpPr/>
                  <p:nvPr/>
                </p:nvSpPr>
                <p:spPr>
                  <a:xfrm>
                    <a:off x="4804051"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8" name="Freeform: Shape 327">
                    <a:extLst>
                      <a:ext uri="{FF2B5EF4-FFF2-40B4-BE49-F238E27FC236}">
                        <a16:creationId xmlns:a16="http://schemas.microsoft.com/office/drawing/2014/main" id="{E99FDD9A-EDB1-30DC-14AE-9C2A7F70945F}"/>
                      </a:ext>
                    </a:extLst>
                  </p:cNvPr>
                  <p:cNvSpPr/>
                  <p:nvPr/>
                </p:nvSpPr>
                <p:spPr>
                  <a:xfrm>
                    <a:off x="4797493"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29" name="Freeform: Shape 328">
                    <a:extLst>
                      <a:ext uri="{FF2B5EF4-FFF2-40B4-BE49-F238E27FC236}">
                        <a16:creationId xmlns:a16="http://schemas.microsoft.com/office/drawing/2014/main" id="{6AD30403-B072-3580-FF85-8270B00F1374}"/>
                      </a:ext>
                    </a:extLst>
                  </p:cNvPr>
                  <p:cNvSpPr/>
                  <p:nvPr/>
                </p:nvSpPr>
                <p:spPr>
                  <a:xfrm>
                    <a:off x="4789744"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0" name="Freeform: Shape 329">
                    <a:extLst>
                      <a:ext uri="{FF2B5EF4-FFF2-40B4-BE49-F238E27FC236}">
                        <a16:creationId xmlns:a16="http://schemas.microsoft.com/office/drawing/2014/main" id="{233CF930-3E6B-5EED-BE78-0695B4D26220}"/>
                      </a:ext>
                    </a:extLst>
                  </p:cNvPr>
                  <p:cNvSpPr/>
                  <p:nvPr/>
                </p:nvSpPr>
                <p:spPr>
                  <a:xfrm>
                    <a:off x="4782590"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1" name="Freeform: Shape 330">
                    <a:extLst>
                      <a:ext uri="{FF2B5EF4-FFF2-40B4-BE49-F238E27FC236}">
                        <a16:creationId xmlns:a16="http://schemas.microsoft.com/office/drawing/2014/main" id="{57223591-186D-6153-5DC3-CEC60DD12D4C}"/>
                      </a:ext>
                    </a:extLst>
                  </p:cNvPr>
                  <p:cNvSpPr/>
                  <p:nvPr/>
                </p:nvSpPr>
                <p:spPr>
                  <a:xfrm>
                    <a:off x="4975907"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2" name="Freeform: Shape 331">
                    <a:extLst>
                      <a:ext uri="{FF2B5EF4-FFF2-40B4-BE49-F238E27FC236}">
                        <a16:creationId xmlns:a16="http://schemas.microsoft.com/office/drawing/2014/main" id="{7CADB8CB-1DB2-BB88-5AE2-ACD1393A12E0}"/>
                      </a:ext>
                    </a:extLst>
                  </p:cNvPr>
                  <p:cNvSpPr/>
                  <p:nvPr/>
                </p:nvSpPr>
                <p:spPr>
                  <a:xfrm>
                    <a:off x="4768879" y="20219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3" name="Freeform: Shape 332">
                    <a:extLst>
                      <a:ext uri="{FF2B5EF4-FFF2-40B4-BE49-F238E27FC236}">
                        <a16:creationId xmlns:a16="http://schemas.microsoft.com/office/drawing/2014/main" id="{0EA2DF20-6ADB-B097-BB7F-BDA03FF85691}"/>
                      </a:ext>
                    </a:extLst>
                  </p:cNvPr>
                  <p:cNvSpPr/>
                  <p:nvPr/>
                </p:nvSpPr>
                <p:spPr>
                  <a:xfrm>
                    <a:off x="4980932"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4" name="Freeform: Shape 333">
                    <a:extLst>
                      <a:ext uri="{FF2B5EF4-FFF2-40B4-BE49-F238E27FC236}">
                        <a16:creationId xmlns:a16="http://schemas.microsoft.com/office/drawing/2014/main" id="{44BC5B74-2E2B-D3BA-8FF0-6DF95B3C903B}"/>
                      </a:ext>
                    </a:extLst>
                  </p:cNvPr>
                  <p:cNvSpPr/>
                  <p:nvPr/>
                </p:nvSpPr>
                <p:spPr>
                  <a:xfrm>
                    <a:off x="4930942" y="202722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5" name="Freeform: Shape 334">
                    <a:extLst>
                      <a:ext uri="{FF2B5EF4-FFF2-40B4-BE49-F238E27FC236}">
                        <a16:creationId xmlns:a16="http://schemas.microsoft.com/office/drawing/2014/main" id="{1525A4FE-ECE7-1E72-5502-5A512815CFF9}"/>
                      </a:ext>
                    </a:extLst>
                  </p:cNvPr>
                  <p:cNvSpPr/>
                  <p:nvPr/>
                </p:nvSpPr>
                <p:spPr>
                  <a:xfrm>
                    <a:off x="4936818"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6" name="Freeform: Shape 335">
                    <a:extLst>
                      <a:ext uri="{FF2B5EF4-FFF2-40B4-BE49-F238E27FC236}">
                        <a16:creationId xmlns:a16="http://schemas.microsoft.com/office/drawing/2014/main" id="{22108D01-2D9D-AE30-4174-DC8356BC2E8F}"/>
                      </a:ext>
                    </a:extLst>
                  </p:cNvPr>
                  <p:cNvSpPr/>
                  <p:nvPr/>
                </p:nvSpPr>
                <p:spPr>
                  <a:xfrm>
                    <a:off x="4958960"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7" name="Freeform: Shape 336">
                    <a:extLst>
                      <a:ext uri="{FF2B5EF4-FFF2-40B4-BE49-F238E27FC236}">
                        <a16:creationId xmlns:a16="http://schemas.microsoft.com/office/drawing/2014/main" id="{31B07316-8875-0B43-3F5D-8AF893014E8E}"/>
                      </a:ext>
                    </a:extLst>
                  </p:cNvPr>
                  <p:cNvSpPr/>
                  <p:nvPr/>
                </p:nvSpPr>
                <p:spPr>
                  <a:xfrm>
                    <a:off x="4951125"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8" name="Freeform: Shape 337">
                    <a:extLst>
                      <a:ext uri="{FF2B5EF4-FFF2-40B4-BE49-F238E27FC236}">
                        <a16:creationId xmlns:a16="http://schemas.microsoft.com/office/drawing/2014/main" id="{E90115D5-77D0-1B01-3DE2-FD72F3D7614C}"/>
                      </a:ext>
                    </a:extLst>
                  </p:cNvPr>
                  <p:cNvSpPr/>
                  <p:nvPr/>
                </p:nvSpPr>
                <p:spPr>
                  <a:xfrm>
                    <a:off x="4943972" y="203199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39" name="Freeform: Shape 338">
                    <a:extLst>
                      <a:ext uri="{FF2B5EF4-FFF2-40B4-BE49-F238E27FC236}">
                        <a16:creationId xmlns:a16="http://schemas.microsoft.com/office/drawing/2014/main" id="{B70E6BC7-42C6-3586-6912-AEF7598D1CB0}"/>
                      </a:ext>
                    </a:extLst>
                  </p:cNvPr>
                  <p:cNvSpPr/>
                  <p:nvPr/>
                </p:nvSpPr>
                <p:spPr>
                  <a:xfrm>
                    <a:off x="4738987" y="20147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0" name="Freeform: Shape 339">
                    <a:extLst>
                      <a:ext uri="{FF2B5EF4-FFF2-40B4-BE49-F238E27FC236}">
                        <a16:creationId xmlns:a16="http://schemas.microsoft.com/office/drawing/2014/main" id="{6C0E435F-375E-BC9C-45C5-6546F0907143}"/>
                      </a:ext>
                    </a:extLst>
                  </p:cNvPr>
                  <p:cNvSpPr/>
                  <p:nvPr/>
                </p:nvSpPr>
                <p:spPr>
                  <a:xfrm>
                    <a:off x="4731152" y="20147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1" name="Freeform: Shape 340">
                    <a:extLst>
                      <a:ext uri="{FF2B5EF4-FFF2-40B4-BE49-F238E27FC236}">
                        <a16:creationId xmlns:a16="http://schemas.microsoft.com/office/drawing/2014/main" id="{A1DF7A64-7E8A-9749-BEA0-358C0194E881}"/>
                      </a:ext>
                    </a:extLst>
                  </p:cNvPr>
                  <p:cNvSpPr/>
                  <p:nvPr/>
                </p:nvSpPr>
                <p:spPr>
                  <a:xfrm>
                    <a:off x="4712247" y="200889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2" name="Freeform: Shape 341">
                    <a:extLst>
                      <a:ext uri="{FF2B5EF4-FFF2-40B4-BE49-F238E27FC236}">
                        <a16:creationId xmlns:a16="http://schemas.microsoft.com/office/drawing/2014/main" id="{19948F7B-5C97-1454-66A5-FBCC2E53B296}"/>
                      </a:ext>
                    </a:extLst>
                  </p:cNvPr>
                  <p:cNvSpPr/>
                  <p:nvPr/>
                </p:nvSpPr>
                <p:spPr>
                  <a:xfrm>
                    <a:off x="4679715" y="20013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3" name="Freeform: Shape 342">
                    <a:extLst>
                      <a:ext uri="{FF2B5EF4-FFF2-40B4-BE49-F238E27FC236}">
                        <a16:creationId xmlns:a16="http://schemas.microsoft.com/office/drawing/2014/main" id="{256AFE0A-D738-D5A3-6796-9CA967AE07C9}"/>
                      </a:ext>
                    </a:extLst>
                  </p:cNvPr>
                  <p:cNvSpPr/>
                  <p:nvPr/>
                </p:nvSpPr>
                <p:spPr>
                  <a:xfrm>
                    <a:off x="4707052" y="20013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4" name="Freeform: Shape 343">
                    <a:extLst>
                      <a:ext uri="{FF2B5EF4-FFF2-40B4-BE49-F238E27FC236}">
                        <a16:creationId xmlns:a16="http://schemas.microsoft.com/office/drawing/2014/main" id="{1F6B2C73-5160-2D3B-D9F5-C47109021970}"/>
                      </a:ext>
                    </a:extLst>
                  </p:cNvPr>
                  <p:cNvSpPr/>
                  <p:nvPr/>
                </p:nvSpPr>
                <p:spPr>
                  <a:xfrm>
                    <a:off x="4699217" y="20013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5" name="Freeform: Shape 344">
                    <a:extLst>
                      <a:ext uri="{FF2B5EF4-FFF2-40B4-BE49-F238E27FC236}">
                        <a16:creationId xmlns:a16="http://schemas.microsoft.com/office/drawing/2014/main" id="{01D2104F-0FB6-63BE-19B0-AE439F5450D8}"/>
                      </a:ext>
                    </a:extLst>
                  </p:cNvPr>
                  <p:cNvSpPr/>
                  <p:nvPr/>
                </p:nvSpPr>
                <p:spPr>
                  <a:xfrm>
                    <a:off x="4607157" y="198102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6" name="Freeform: Shape 345">
                    <a:extLst>
                      <a:ext uri="{FF2B5EF4-FFF2-40B4-BE49-F238E27FC236}">
                        <a16:creationId xmlns:a16="http://schemas.microsoft.com/office/drawing/2014/main" id="{0FDE7ADA-B9C6-C39B-37FF-156627CCF853}"/>
                      </a:ext>
                    </a:extLst>
                  </p:cNvPr>
                  <p:cNvSpPr/>
                  <p:nvPr/>
                </p:nvSpPr>
                <p:spPr>
                  <a:xfrm>
                    <a:off x="4599322" y="198102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7" name="Freeform: Shape 346">
                    <a:extLst>
                      <a:ext uri="{FF2B5EF4-FFF2-40B4-BE49-F238E27FC236}">
                        <a16:creationId xmlns:a16="http://schemas.microsoft.com/office/drawing/2014/main" id="{08D7FACE-2F4B-B20C-B2B6-93A37AFB599B}"/>
                      </a:ext>
                    </a:extLst>
                  </p:cNvPr>
                  <p:cNvSpPr/>
                  <p:nvPr/>
                </p:nvSpPr>
                <p:spPr>
                  <a:xfrm>
                    <a:off x="4619846" y="1985796"/>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8" name="Freeform: Shape 347">
                    <a:extLst>
                      <a:ext uri="{FF2B5EF4-FFF2-40B4-BE49-F238E27FC236}">
                        <a16:creationId xmlns:a16="http://schemas.microsoft.com/office/drawing/2014/main" id="{37058EF1-C5D7-0C7E-2326-855D222167AB}"/>
                      </a:ext>
                    </a:extLst>
                  </p:cNvPr>
                  <p:cNvSpPr/>
                  <p:nvPr/>
                </p:nvSpPr>
                <p:spPr>
                  <a:xfrm>
                    <a:off x="4639348" y="1985796"/>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49" name="Freeform: Shape 348">
                    <a:extLst>
                      <a:ext uri="{FF2B5EF4-FFF2-40B4-BE49-F238E27FC236}">
                        <a16:creationId xmlns:a16="http://schemas.microsoft.com/office/drawing/2014/main" id="{91C8C363-1B7A-2717-20AF-4CCA47ACC9FA}"/>
                      </a:ext>
                    </a:extLst>
                  </p:cNvPr>
                  <p:cNvSpPr/>
                  <p:nvPr/>
                </p:nvSpPr>
                <p:spPr>
                  <a:xfrm>
                    <a:off x="4659531" y="199534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0" name="Freeform: Shape 349">
                    <a:extLst>
                      <a:ext uri="{FF2B5EF4-FFF2-40B4-BE49-F238E27FC236}">
                        <a16:creationId xmlns:a16="http://schemas.microsoft.com/office/drawing/2014/main" id="{558F8FF8-39A8-4F5A-7269-45D14601BE61}"/>
                      </a:ext>
                    </a:extLst>
                  </p:cNvPr>
                  <p:cNvSpPr/>
                  <p:nvPr/>
                </p:nvSpPr>
                <p:spPr>
                  <a:xfrm>
                    <a:off x="4552142" y="198102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1" name="Freeform: Shape 350">
                    <a:extLst>
                      <a:ext uri="{FF2B5EF4-FFF2-40B4-BE49-F238E27FC236}">
                        <a16:creationId xmlns:a16="http://schemas.microsoft.com/office/drawing/2014/main" id="{FD49897C-9184-C666-6F6E-749E849F4176}"/>
                      </a:ext>
                    </a:extLst>
                  </p:cNvPr>
                  <p:cNvSpPr/>
                  <p:nvPr/>
                </p:nvSpPr>
                <p:spPr>
                  <a:xfrm>
                    <a:off x="4568408" y="198102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2" name="Freeform: Shape 351">
                    <a:extLst>
                      <a:ext uri="{FF2B5EF4-FFF2-40B4-BE49-F238E27FC236}">
                        <a16:creationId xmlns:a16="http://schemas.microsoft.com/office/drawing/2014/main" id="{DFE0B889-12DC-3B4E-F094-CDD2336FE450}"/>
                      </a:ext>
                    </a:extLst>
                  </p:cNvPr>
                  <p:cNvSpPr/>
                  <p:nvPr/>
                </p:nvSpPr>
                <p:spPr>
                  <a:xfrm>
                    <a:off x="4485716" y="196849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3" name="Freeform: Shape 352">
                    <a:extLst>
                      <a:ext uri="{FF2B5EF4-FFF2-40B4-BE49-F238E27FC236}">
                        <a16:creationId xmlns:a16="http://schemas.microsoft.com/office/drawing/2014/main" id="{C607CA75-9B77-B443-8C90-6F1387915D21}"/>
                      </a:ext>
                    </a:extLst>
                  </p:cNvPr>
                  <p:cNvSpPr/>
                  <p:nvPr/>
                </p:nvSpPr>
                <p:spPr>
                  <a:xfrm>
                    <a:off x="4513053" y="19782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4" name="Freeform: Shape 353">
                    <a:extLst>
                      <a:ext uri="{FF2B5EF4-FFF2-40B4-BE49-F238E27FC236}">
                        <a16:creationId xmlns:a16="http://schemas.microsoft.com/office/drawing/2014/main" id="{C75796A1-AE32-A2F9-541B-A7D27056E2DD}"/>
                      </a:ext>
                    </a:extLst>
                  </p:cNvPr>
                  <p:cNvSpPr/>
                  <p:nvPr/>
                </p:nvSpPr>
                <p:spPr>
                  <a:xfrm>
                    <a:off x="4505303" y="19782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5" name="Freeform: Shape 354">
                    <a:extLst>
                      <a:ext uri="{FF2B5EF4-FFF2-40B4-BE49-F238E27FC236}">
                        <a16:creationId xmlns:a16="http://schemas.microsoft.com/office/drawing/2014/main" id="{D0B13732-CA79-F04B-3637-663755D5F1B9}"/>
                      </a:ext>
                    </a:extLst>
                  </p:cNvPr>
                  <p:cNvSpPr/>
                  <p:nvPr/>
                </p:nvSpPr>
                <p:spPr>
                  <a:xfrm>
                    <a:off x="4467492" y="196849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6" name="Freeform: Shape 355">
                    <a:extLst>
                      <a:ext uri="{FF2B5EF4-FFF2-40B4-BE49-F238E27FC236}">
                        <a16:creationId xmlns:a16="http://schemas.microsoft.com/office/drawing/2014/main" id="{F0A7F307-FDA6-36BE-DEAA-32159A5866CA}"/>
                      </a:ext>
                    </a:extLst>
                  </p:cNvPr>
                  <p:cNvSpPr/>
                  <p:nvPr/>
                </p:nvSpPr>
                <p:spPr>
                  <a:xfrm>
                    <a:off x="4452503" y="196849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7" name="Freeform: Shape 356">
                    <a:extLst>
                      <a:ext uri="{FF2B5EF4-FFF2-40B4-BE49-F238E27FC236}">
                        <a16:creationId xmlns:a16="http://schemas.microsoft.com/office/drawing/2014/main" id="{FD5100F4-F347-03FE-D309-633531AB106F}"/>
                      </a:ext>
                    </a:extLst>
                  </p:cNvPr>
                  <p:cNvSpPr/>
                  <p:nvPr/>
                </p:nvSpPr>
                <p:spPr>
                  <a:xfrm>
                    <a:off x="4420653"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8" name="Freeform: Shape 357">
                    <a:extLst>
                      <a:ext uri="{FF2B5EF4-FFF2-40B4-BE49-F238E27FC236}">
                        <a16:creationId xmlns:a16="http://schemas.microsoft.com/office/drawing/2014/main" id="{16564107-3FA1-D6E5-E81F-D82430DD3961}"/>
                      </a:ext>
                    </a:extLst>
                  </p:cNvPr>
                  <p:cNvSpPr/>
                  <p:nvPr/>
                </p:nvSpPr>
                <p:spPr>
                  <a:xfrm>
                    <a:off x="4406345"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59" name="Freeform: Shape 358">
                    <a:extLst>
                      <a:ext uri="{FF2B5EF4-FFF2-40B4-BE49-F238E27FC236}">
                        <a16:creationId xmlns:a16="http://schemas.microsoft.com/office/drawing/2014/main" id="{7EFAAC07-0461-0507-D0B9-B3F74972EE0C}"/>
                      </a:ext>
                    </a:extLst>
                  </p:cNvPr>
                  <p:cNvSpPr/>
                  <p:nvPr/>
                </p:nvSpPr>
                <p:spPr>
                  <a:xfrm>
                    <a:off x="4433001"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0" name="Freeform: Shape 359">
                    <a:extLst>
                      <a:ext uri="{FF2B5EF4-FFF2-40B4-BE49-F238E27FC236}">
                        <a16:creationId xmlns:a16="http://schemas.microsoft.com/office/drawing/2014/main" id="{1E9E0CF3-44F5-89B2-F777-3F3E4DBF9B10}"/>
                      </a:ext>
                    </a:extLst>
                  </p:cNvPr>
                  <p:cNvSpPr/>
                  <p:nvPr/>
                </p:nvSpPr>
                <p:spPr>
                  <a:xfrm>
                    <a:off x="4425166"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1" name="Freeform: Shape 360">
                    <a:extLst>
                      <a:ext uri="{FF2B5EF4-FFF2-40B4-BE49-F238E27FC236}">
                        <a16:creationId xmlns:a16="http://schemas.microsoft.com/office/drawing/2014/main" id="{CB23C483-8967-AA9A-56C0-61EF84EAD29B}"/>
                      </a:ext>
                    </a:extLst>
                  </p:cNvPr>
                  <p:cNvSpPr/>
                  <p:nvPr/>
                </p:nvSpPr>
                <p:spPr>
                  <a:xfrm>
                    <a:off x="4384885"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2" name="Freeform: Shape 361">
                    <a:extLst>
                      <a:ext uri="{FF2B5EF4-FFF2-40B4-BE49-F238E27FC236}">
                        <a16:creationId xmlns:a16="http://schemas.microsoft.com/office/drawing/2014/main" id="{F6316B41-5E76-5A8E-A146-CC332B88B0FE}"/>
                      </a:ext>
                    </a:extLst>
                  </p:cNvPr>
                  <p:cNvSpPr/>
                  <p:nvPr/>
                </p:nvSpPr>
                <p:spPr>
                  <a:xfrm>
                    <a:off x="4377050"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3" name="Freeform: Shape 362">
                    <a:extLst>
                      <a:ext uri="{FF2B5EF4-FFF2-40B4-BE49-F238E27FC236}">
                        <a16:creationId xmlns:a16="http://schemas.microsoft.com/office/drawing/2014/main" id="{32197275-659B-6B3F-65DA-246CD1857E41}"/>
                      </a:ext>
                    </a:extLst>
                  </p:cNvPr>
                  <p:cNvSpPr/>
                  <p:nvPr/>
                </p:nvSpPr>
                <p:spPr>
                  <a:xfrm>
                    <a:off x="4377050"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4" name="Freeform: Shape 363">
                    <a:extLst>
                      <a:ext uri="{FF2B5EF4-FFF2-40B4-BE49-F238E27FC236}">
                        <a16:creationId xmlns:a16="http://schemas.microsoft.com/office/drawing/2014/main" id="{B550FEAD-8D5C-1C80-2B59-584FD8103B73}"/>
                      </a:ext>
                    </a:extLst>
                  </p:cNvPr>
                  <p:cNvSpPr/>
                  <p:nvPr/>
                </p:nvSpPr>
                <p:spPr>
                  <a:xfrm>
                    <a:off x="4369215" y="196261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5" name="Freeform: Shape 364">
                    <a:extLst>
                      <a:ext uri="{FF2B5EF4-FFF2-40B4-BE49-F238E27FC236}">
                        <a16:creationId xmlns:a16="http://schemas.microsoft.com/office/drawing/2014/main" id="{19EB952C-4B48-AF28-7D2A-227911CAD554}"/>
                      </a:ext>
                    </a:extLst>
                  </p:cNvPr>
                  <p:cNvSpPr/>
                  <p:nvPr/>
                </p:nvSpPr>
                <p:spPr>
                  <a:xfrm>
                    <a:off x="4279369" y="194539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6" name="Freeform: Shape 365">
                    <a:extLst>
                      <a:ext uri="{FF2B5EF4-FFF2-40B4-BE49-F238E27FC236}">
                        <a16:creationId xmlns:a16="http://schemas.microsoft.com/office/drawing/2014/main" id="{C32DE93F-08CF-5487-1954-E168A750A16A}"/>
                      </a:ext>
                    </a:extLst>
                  </p:cNvPr>
                  <p:cNvSpPr/>
                  <p:nvPr/>
                </p:nvSpPr>
                <p:spPr>
                  <a:xfrm>
                    <a:off x="4106235" y="1922291"/>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7" name="Freeform: Shape 366">
                    <a:extLst>
                      <a:ext uri="{FF2B5EF4-FFF2-40B4-BE49-F238E27FC236}">
                        <a16:creationId xmlns:a16="http://schemas.microsoft.com/office/drawing/2014/main" id="{479F70B5-DB9D-FF8F-0A1B-69B810E6D3A4}"/>
                      </a:ext>
                    </a:extLst>
                  </p:cNvPr>
                  <p:cNvSpPr/>
                  <p:nvPr/>
                </p:nvSpPr>
                <p:spPr>
                  <a:xfrm>
                    <a:off x="3993652" y="191641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8" name="Freeform: Shape 367">
                    <a:extLst>
                      <a:ext uri="{FF2B5EF4-FFF2-40B4-BE49-F238E27FC236}">
                        <a16:creationId xmlns:a16="http://schemas.microsoft.com/office/drawing/2014/main" id="{33C15250-615C-B023-EBFA-6C56F6F91688}"/>
                      </a:ext>
                    </a:extLst>
                  </p:cNvPr>
                  <p:cNvSpPr/>
                  <p:nvPr/>
                </p:nvSpPr>
                <p:spPr>
                  <a:xfrm>
                    <a:off x="3985817" y="191641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69" name="Freeform: Shape 368">
                    <a:extLst>
                      <a:ext uri="{FF2B5EF4-FFF2-40B4-BE49-F238E27FC236}">
                        <a16:creationId xmlns:a16="http://schemas.microsoft.com/office/drawing/2014/main" id="{76C24A0E-6179-2406-86F9-A7710A4C6F46}"/>
                      </a:ext>
                    </a:extLst>
                  </p:cNvPr>
                  <p:cNvSpPr/>
                  <p:nvPr/>
                </p:nvSpPr>
                <p:spPr>
                  <a:xfrm>
                    <a:off x="4052243" y="191641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0" name="Freeform: Shape 369">
                    <a:extLst>
                      <a:ext uri="{FF2B5EF4-FFF2-40B4-BE49-F238E27FC236}">
                        <a16:creationId xmlns:a16="http://schemas.microsoft.com/office/drawing/2014/main" id="{FC424739-E774-3DCC-8561-6E19A11B6A93}"/>
                      </a:ext>
                    </a:extLst>
                  </p:cNvPr>
                  <p:cNvSpPr/>
                  <p:nvPr/>
                </p:nvSpPr>
                <p:spPr>
                  <a:xfrm>
                    <a:off x="3938978" y="191641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1" name="Freeform: Shape 370">
                    <a:extLst>
                      <a:ext uri="{FF2B5EF4-FFF2-40B4-BE49-F238E27FC236}">
                        <a16:creationId xmlns:a16="http://schemas.microsoft.com/office/drawing/2014/main" id="{3B99D922-63EE-5848-038A-C69E0D3F0012}"/>
                      </a:ext>
                    </a:extLst>
                  </p:cNvPr>
                  <p:cNvSpPr/>
                  <p:nvPr/>
                </p:nvSpPr>
                <p:spPr>
                  <a:xfrm>
                    <a:off x="3880386" y="190541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2" name="Freeform: Shape 371">
                    <a:extLst>
                      <a:ext uri="{FF2B5EF4-FFF2-40B4-BE49-F238E27FC236}">
                        <a16:creationId xmlns:a16="http://schemas.microsoft.com/office/drawing/2014/main" id="{D4025B7C-873A-7B6A-6A91-8E6A011A0504}"/>
                      </a:ext>
                    </a:extLst>
                  </p:cNvPr>
                  <p:cNvSpPr/>
                  <p:nvPr/>
                </p:nvSpPr>
                <p:spPr>
                  <a:xfrm>
                    <a:off x="3859522" y="190541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3" name="Freeform: Shape 372">
                    <a:extLst>
                      <a:ext uri="{FF2B5EF4-FFF2-40B4-BE49-F238E27FC236}">
                        <a16:creationId xmlns:a16="http://schemas.microsoft.com/office/drawing/2014/main" id="{D84AD401-BB01-4EDF-08BC-C8F3D17BB61B}"/>
                      </a:ext>
                    </a:extLst>
                  </p:cNvPr>
                  <p:cNvSpPr/>
                  <p:nvPr/>
                </p:nvSpPr>
                <p:spPr>
                  <a:xfrm>
                    <a:off x="3919731" y="191641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4" name="Freeform: Shape 373">
                    <a:extLst>
                      <a:ext uri="{FF2B5EF4-FFF2-40B4-BE49-F238E27FC236}">
                        <a16:creationId xmlns:a16="http://schemas.microsoft.com/office/drawing/2014/main" id="{2E6278FC-F306-A93A-375C-01E5D462C3AF}"/>
                      </a:ext>
                    </a:extLst>
                  </p:cNvPr>
                  <p:cNvSpPr/>
                  <p:nvPr/>
                </p:nvSpPr>
                <p:spPr>
                  <a:xfrm>
                    <a:off x="3899888" y="190541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5" name="Freeform: Shape 374">
                    <a:extLst>
                      <a:ext uri="{FF2B5EF4-FFF2-40B4-BE49-F238E27FC236}">
                        <a16:creationId xmlns:a16="http://schemas.microsoft.com/office/drawing/2014/main" id="{684C977E-6372-6CD7-CBEA-EB74C3D3FDCF}"/>
                      </a:ext>
                    </a:extLst>
                  </p:cNvPr>
                  <p:cNvSpPr/>
                  <p:nvPr/>
                </p:nvSpPr>
                <p:spPr>
                  <a:xfrm>
                    <a:off x="3913770" y="1910016"/>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6" name="Freeform: Shape 375">
                    <a:extLst>
                      <a:ext uri="{FF2B5EF4-FFF2-40B4-BE49-F238E27FC236}">
                        <a16:creationId xmlns:a16="http://schemas.microsoft.com/office/drawing/2014/main" id="{9A99EF7E-9899-9DDB-A756-7C43971DF829}"/>
                      </a:ext>
                    </a:extLst>
                  </p:cNvPr>
                  <p:cNvSpPr/>
                  <p:nvPr/>
                </p:nvSpPr>
                <p:spPr>
                  <a:xfrm>
                    <a:off x="3905935" y="1910016"/>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7" name="Freeform: Shape 376">
                    <a:extLst>
                      <a:ext uri="{FF2B5EF4-FFF2-40B4-BE49-F238E27FC236}">
                        <a16:creationId xmlns:a16="http://schemas.microsoft.com/office/drawing/2014/main" id="{B444E4C3-29BE-7FB5-65DB-67BC6BC092E4}"/>
                      </a:ext>
                    </a:extLst>
                  </p:cNvPr>
                  <p:cNvSpPr/>
                  <p:nvPr/>
                </p:nvSpPr>
                <p:spPr>
                  <a:xfrm>
                    <a:off x="3710489" y="189322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8" name="Freeform: Shape 377">
                    <a:extLst>
                      <a:ext uri="{FF2B5EF4-FFF2-40B4-BE49-F238E27FC236}">
                        <a16:creationId xmlns:a16="http://schemas.microsoft.com/office/drawing/2014/main" id="{171BDAF7-07A3-9DCD-10DD-F9CF05235F7E}"/>
                      </a:ext>
                    </a:extLst>
                  </p:cNvPr>
                  <p:cNvSpPr/>
                  <p:nvPr/>
                </p:nvSpPr>
                <p:spPr>
                  <a:xfrm>
                    <a:off x="3702654" y="189322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79" name="Freeform: Shape 378">
                    <a:extLst>
                      <a:ext uri="{FF2B5EF4-FFF2-40B4-BE49-F238E27FC236}">
                        <a16:creationId xmlns:a16="http://schemas.microsoft.com/office/drawing/2014/main" id="{1608F0D2-E863-2438-AF7E-EC3734A026E7}"/>
                      </a:ext>
                    </a:extLst>
                  </p:cNvPr>
                  <p:cNvSpPr/>
                  <p:nvPr/>
                </p:nvSpPr>
                <p:spPr>
                  <a:xfrm>
                    <a:off x="3776234" y="189910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0" name="Freeform: Shape 379">
                    <a:extLst>
                      <a:ext uri="{FF2B5EF4-FFF2-40B4-BE49-F238E27FC236}">
                        <a16:creationId xmlns:a16="http://schemas.microsoft.com/office/drawing/2014/main" id="{1CD29B06-4A08-6878-FE7C-ECCFCF2E8B46}"/>
                      </a:ext>
                    </a:extLst>
                  </p:cNvPr>
                  <p:cNvSpPr/>
                  <p:nvPr/>
                </p:nvSpPr>
                <p:spPr>
                  <a:xfrm>
                    <a:off x="3460539" y="185290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1" name="Freeform: Shape 380">
                    <a:extLst>
                      <a:ext uri="{FF2B5EF4-FFF2-40B4-BE49-F238E27FC236}">
                        <a16:creationId xmlns:a16="http://schemas.microsoft.com/office/drawing/2014/main" id="{D08BFF66-00FC-1885-B2BD-58397DEC2455}"/>
                      </a:ext>
                    </a:extLst>
                  </p:cNvPr>
                  <p:cNvSpPr/>
                  <p:nvPr/>
                </p:nvSpPr>
                <p:spPr>
                  <a:xfrm>
                    <a:off x="3500224" y="185912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2" name="Freeform: Shape 381">
                    <a:extLst>
                      <a:ext uri="{FF2B5EF4-FFF2-40B4-BE49-F238E27FC236}">
                        <a16:creationId xmlns:a16="http://schemas.microsoft.com/office/drawing/2014/main" id="{6628187B-2CDF-9CBA-D9DE-608D7BBDB644}"/>
                      </a:ext>
                    </a:extLst>
                  </p:cNvPr>
                  <p:cNvSpPr/>
                  <p:nvPr/>
                </p:nvSpPr>
                <p:spPr>
                  <a:xfrm>
                    <a:off x="3492475" y="185912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3" name="Freeform: Shape 382">
                    <a:extLst>
                      <a:ext uri="{FF2B5EF4-FFF2-40B4-BE49-F238E27FC236}">
                        <a16:creationId xmlns:a16="http://schemas.microsoft.com/office/drawing/2014/main" id="{C7EC4555-2496-E9BE-28CB-804EA51E4E94}"/>
                      </a:ext>
                    </a:extLst>
                  </p:cNvPr>
                  <p:cNvSpPr/>
                  <p:nvPr/>
                </p:nvSpPr>
                <p:spPr>
                  <a:xfrm>
                    <a:off x="3540591" y="186373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4" name="Freeform: Shape 383">
                    <a:extLst>
                      <a:ext uri="{FF2B5EF4-FFF2-40B4-BE49-F238E27FC236}">
                        <a16:creationId xmlns:a16="http://schemas.microsoft.com/office/drawing/2014/main" id="{13BA0CD7-3BAB-B508-0506-C29D21DAF82C}"/>
                      </a:ext>
                    </a:extLst>
                  </p:cNvPr>
                  <p:cNvSpPr/>
                  <p:nvPr/>
                </p:nvSpPr>
                <p:spPr>
                  <a:xfrm>
                    <a:off x="3532756" y="186373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5" name="Freeform: Shape 384">
                    <a:extLst>
                      <a:ext uri="{FF2B5EF4-FFF2-40B4-BE49-F238E27FC236}">
                        <a16:creationId xmlns:a16="http://schemas.microsoft.com/office/drawing/2014/main" id="{A247B813-D44B-06FE-0DDD-348D926E20E5}"/>
                      </a:ext>
                    </a:extLst>
                  </p:cNvPr>
                  <p:cNvSpPr/>
                  <p:nvPr/>
                </p:nvSpPr>
                <p:spPr>
                  <a:xfrm>
                    <a:off x="3476464" y="185290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6" name="Freeform: Shape 385">
                    <a:extLst>
                      <a:ext uri="{FF2B5EF4-FFF2-40B4-BE49-F238E27FC236}">
                        <a16:creationId xmlns:a16="http://schemas.microsoft.com/office/drawing/2014/main" id="{85736F13-C42F-2510-6309-B084B662DA00}"/>
                      </a:ext>
                    </a:extLst>
                  </p:cNvPr>
                  <p:cNvSpPr/>
                  <p:nvPr/>
                </p:nvSpPr>
                <p:spPr>
                  <a:xfrm>
                    <a:off x="3526284" y="185912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7" name="Freeform: Shape 386">
                    <a:extLst>
                      <a:ext uri="{FF2B5EF4-FFF2-40B4-BE49-F238E27FC236}">
                        <a16:creationId xmlns:a16="http://schemas.microsoft.com/office/drawing/2014/main" id="{87B1D050-1476-496D-C08F-A327EABFA0EE}"/>
                      </a:ext>
                    </a:extLst>
                  </p:cNvPr>
                  <p:cNvSpPr/>
                  <p:nvPr/>
                </p:nvSpPr>
                <p:spPr>
                  <a:xfrm>
                    <a:off x="3426730" y="185290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8" name="Freeform: Shape 387">
                    <a:extLst>
                      <a:ext uri="{FF2B5EF4-FFF2-40B4-BE49-F238E27FC236}">
                        <a16:creationId xmlns:a16="http://schemas.microsoft.com/office/drawing/2014/main" id="{9BD20BD8-A24E-8C89-10BF-29FD9DF71B6F}"/>
                      </a:ext>
                    </a:extLst>
                  </p:cNvPr>
                  <p:cNvSpPr/>
                  <p:nvPr/>
                </p:nvSpPr>
                <p:spPr>
                  <a:xfrm>
                    <a:off x="3400670" y="185290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89" name="Freeform: Shape 388">
                    <a:extLst>
                      <a:ext uri="{FF2B5EF4-FFF2-40B4-BE49-F238E27FC236}">
                        <a16:creationId xmlns:a16="http://schemas.microsoft.com/office/drawing/2014/main" id="{7D635D1D-B00A-DBD4-0131-E4D30BC88408}"/>
                      </a:ext>
                    </a:extLst>
                  </p:cNvPr>
                  <p:cNvSpPr/>
                  <p:nvPr/>
                </p:nvSpPr>
                <p:spPr>
                  <a:xfrm>
                    <a:off x="3372652" y="184702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0" name="Freeform: Shape 389">
                    <a:extLst>
                      <a:ext uri="{FF2B5EF4-FFF2-40B4-BE49-F238E27FC236}">
                        <a16:creationId xmlns:a16="http://schemas.microsoft.com/office/drawing/2014/main" id="{9DEF95D0-262A-AB34-D603-3D1A2703461B}"/>
                      </a:ext>
                    </a:extLst>
                  </p:cNvPr>
                  <p:cNvSpPr/>
                  <p:nvPr/>
                </p:nvSpPr>
                <p:spPr>
                  <a:xfrm>
                    <a:off x="3353831" y="184702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1" name="Freeform: Shape 390">
                    <a:extLst>
                      <a:ext uri="{FF2B5EF4-FFF2-40B4-BE49-F238E27FC236}">
                        <a16:creationId xmlns:a16="http://schemas.microsoft.com/office/drawing/2014/main" id="{E8A6FB10-2DF4-8129-DF55-3DD41095A6BE}"/>
                      </a:ext>
                    </a:extLst>
                  </p:cNvPr>
                  <p:cNvSpPr/>
                  <p:nvPr/>
                </p:nvSpPr>
                <p:spPr>
                  <a:xfrm>
                    <a:off x="3323854" y="184702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2" name="Freeform: Shape 391">
                    <a:extLst>
                      <a:ext uri="{FF2B5EF4-FFF2-40B4-BE49-F238E27FC236}">
                        <a16:creationId xmlns:a16="http://schemas.microsoft.com/office/drawing/2014/main" id="{044E2129-14DE-AB70-0355-3535B54AE8FD}"/>
                      </a:ext>
                    </a:extLst>
                  </p:cNvPr>
                  <p:cNvSpPr/>
                  <p:nvPr/>
                </p:nvSpPr>
                <p:spPr>
                  <a:xfrm>
                    <a:off x="3213825" y="183602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3" name="Freeform: Shape 392">
                    <a:extLst>
                      <a:ext uri="{FF2B5EF4-FFF2-40B4-BE49-F238E27FC236}">
                        <a16:creationId xmlns:a16="http://schemas.microsoft.com/office/drawing/2014/main" id="{7591986A-BEBB-BFF9-5E91-F1A18F05D59B}"/>
                      </a:ext>
                    </a:extLst>
                  </p:cNvPr>
                  <p:cNvSpPr/>
                  <p:nvPr/>
                </p:nvSpPr>
                <p:spPr>
                  <a:xfrm>
                    <a:off x="3185892" y="18297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4" name="Freeform: Shape 393">
                    <a:extLst>
                      <a:ext uri="{FF2B5EF4-FFF2-40B4-BE49-F238E27FC236}">
                        <a16:creationId xmlns:a16="http://schemas.microsoft.com/office/drawing/2014/main" id="{0E9418E3-D961-FBBC-A6D7-3FA8B7BF1292}"/>
                      </a:ext>
                    </a:extLst>
                  </p:cNvPr>
                  <p:cNvSpPr/>
                  <p:nvPr/>
                </p:nvSpPr>
                <p:spPr>
                  <a:xfrm>
                    <a:off x="2991894" y="181292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5" name="Freeform: Shape 394">
                    <a:extLst>
                      <a:ext uri="{FF2B5EF4-FFF2-40B4-BE49-F238E27FC236}">
                        <a16:creationId xmlns:a16="http://schemas.microsoft.com/office/drawing/2014/main" id="{C7B09F6D-1968-C5E3-B2D3-8F5BE54378F1}"/>
                      </a:ext>
                    </a:extLst>
                  </p:cNvPr>
                  <p:cNvSpPr/>
                  <p:nvPr/>
                </p:nvSpPr>
                <p:spPr>
                  <a:xfrm>
                    <a:off x="2957403" y="18066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6" name="Freeform: Shape 395">
                    <a:extLst>
                      <a:ext uri="{FF2B5EF4-FFF2-40B4-BE49-F238E27FC236}">
                        <a16:creationId xmlns:a16="http://schemas.microsoft.com/office/drawing/2014/main" id="{C62BD21E-19A8-6513-482B-076F2DC37353}"/>
                      </a:ext>
                    </a:extLst>
                  </p:cNvPr>
                  <p:cNvSpPr/>
                  <p:nvPr/>
                </p:nvSpPr>
                <p:spPr>
                  <a:xfrm>
                    <a:off x="2939179" y="18066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7" name="Freeform: Shape 396">
                    <a:extLst>
                      <a:ext uri="{FF2B5EF4-FFF2-40B4-BE49-F238E27FC236}">
                        <a16:creationId xmlns:a16="http://schemas.microsoft.com/office/drawing/2014/main" id="{A41AEBE2-C634-F6EE-84D9-354373147457}"/>
                      </a:ext>
                    </a:extLst>
                  </p:cNvPr>
                  <p:cNvSpPr/>
                  <p:nvPr/>
                </p:nvSpPr>
                <p:spPr>
                  <a:xfrm>
                    <a:off x="2892936" y="18066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8" name="Freeform: Shape 397">
                    <a:extLst>
                      <a:ext uri="{FF2B5EF4-FFF2-40B4-BE49-F238E27FC236}">
                        <a16:creationId xmlns:a16="http://schemas.microsoft.com/office/drawing/2014/main" id="{AD1589A9-A4E4-37EE-AF68-9C5F1D69CA6C}"/>
                      </a:ext>
                    </a:extLst>
                  </p:cNvPr>
                  <p:cNvSpPr/>
                  <p:nvPr/>
                </p:nvSpPr>
                <p:spPr>
                  <a:xfrm>
                    <a:off x="2730873" y="177448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99" name="Freeform: Shape 398">
                    <a:extLst>
                      <a:ext uri="{FF2B5EF4-FFF2-40B4-BE49-F238E27FC236}">
                        <a16:creationId xmlns:a16="http://schemas.microsoft.com/office/drawing/2014/main" id="{91DAD469-EF2F-E6C8-17D3-B14F17BF0F70}"/>
                      </a:ext>
                    </a:extLst>
                  </p:cNvPr>
                  <p:cNvSpPr/>
                  <p:nvPr/>
                </p:nvSpPr>
                <p:spPr>
                  <a:xfrm>
                    <a:off x="2620248" y="176033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0" name="Freeform: Shape 399">
                    <a:extLst>
                      <a:ext uri="{FF2B5EF4-FFF2-40B4-BE49-F238E27FC236}">
                        <a16:creationId xmlns:a16="http://schemas.microsoft.com/office/drawing/2014/main" id="{AA2D2685-3A34-690A-AABB-0A9E73858F9F}"/>
                      </a:ext>
                    </a:extLst>
                  </p:cNvPr>
                  <p:cNvSpPr/>
                  <p:nvPr/>
                </p:nvSpPr>
                <p:spPr>
                  <a:xfrm>
                    <a:off x="2575282" y="176033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1" name="Freeform: Shape 400">
                    <a:extLst>
                      <a:ext uri="{FF2B5EF4-FFF2-40B4-BE49-F238E27FC236}">
                        <a16:creationId xmlns:a16="http://schemas.microsoft.com/office/drawing/2014/main" id="{CE561721-90F0-E2AC-10F9-20F8307C1008}"/>
                      </a:ext>
                    </a:extLst>
                  </p:cNvPr>
                  <p:cNvSpPr/>
                  <p:nvPr/>
                </p:nvSpPr>
                <p:spPr>
                  <a:xfrm>
                    <a:off x="2546668" y="175138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2" name="Freeform: Shape 401">
                    <a:extLst>
                      <a:ext uri="{FF2B5EF4-FFF2-40B4-BE49-F238E27FC236}">
                        <a16:creationId xmlns:a16="http://schemas.microsoft.com/office/drawing/2014/main" id="{69B0C47F-1FD7-B5CD-42AA-62583CF6CEDB}"/>
                      </a:ext>
                    </a:extLst>
                  </p:cNvPr>
                  <p:cNvSpPr/>
                  <p:nvPr/>
                </p:nvSpPr>
                <p:spPr>
                  <a:xfrm>
                    <a:off x="2497189" y="173723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3" name="Freeform: Shape 402">
                    <a:extLst>
                      <a:ext uri="{FF2B5EF4-FFF2-40B4-BE49-F238E27FC236}">
                        <a16:creationId xmlns:a16="http://schemas.microsoft.com/office/drawing/2014/main" id="{E75B420D-82E8-3FC3-78DA-ED7B70A3BFC7}"/>
                      </a:ext>
                    </a:extLst>
                  </p:cNvPr>
                  <p:cNvSpPr/>
                  <p:nvPr/>
                </p:nvSpPr>
                <p:spPr>
                  <a:xfrm>
                    <a:off x="2486799" y="172564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4" name="Freeform: Shape 403">
                    <a:extLst>
                      <a:ext uri="{FF2B5EF4-FFF2-40B4-BE49-F238E27FC236}">
                        <a16:creationId xmlns:a16="http://schemas.microsoft.com/office/drawing/2014/main" id="{2522F48F-64EF-E776-1582-5D422A87687C}"/>
                      </a:ext>
                    </a:extLst>
                  </p:cNvPr>
                  <p:cNvSpPr/>
                  <p:nvPr/>
                </p:nvSpPr>
                <p:spPr>
                  <a:xfrm>
                    <a:off x="2478964" y="172564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5" name="Freeform: Shape 404">
                    <a:extLst>
                      <a:ext uri="{FF2B5EF4-FFF2-40B4-BE49-F238E27FC236}">
                        <a16:creationId xmlns:a16="http://schemas.microsoft.com/office/drawing/2014/main" id="{696F762C-F374-7801-0342-9B295AF73EC8}"/>
                      </a:ext>
                    </a:extLst>
                  </p:cNvPr>
                  <p:cNvSpPr/>
                  <p:nvPr/>
                </p:nvSpPr>
                <p:spPr>
                  <a:xfrm>
                    <a:off x="2478964" y="172231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6" name="Freeform: Shape 405">
                    <a:extLst>
                      <a:ext uri="{FF2B5EF4-FFF2-40B4-BE49-F238E27FC236}">
                        <a16:creationId xmlns:a16="http://schemas.microsoft.com/office/drawing/2014/main" id="{1B8D708E-1216-751A-5BC6-BEF4F75F941A}"/>
                      </a:ext>
                    </a:extLst>
                  </p:cNvPr>
                  <p:cNvSpPr/>
                  <p:nvPr/>
                </p:nvSpPr>
                <p:spPr>
                  <a:xfrm>
                    <a:off x="2471130" y="172231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7" name="Freeform: Shape 406">
                    <a:extLst>
                      <a:ext uri="{FF2B5EF4-FFF2-40B4-BE49-F238E27FC236}">
                        <a16:creationId xmlns:a16="http://schemas.microsoft.com/office/drawing/2014/main" id="{02819BFC-8170-F7FA-A7C7-A07CFD0CB19A}"/>
                      </a:ext>
                    </a:extLst>
                  </p:cNvPr>
                  <p:cNvSpPr/>
                  <p:nvPr/>
                </p:nvSpPr>
                <p:spPr>
                  <a:xfrm>
                    <a:off x="2061757" y="1632471"/>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8" name="Freeform: Shape 407">
                    <a:extLst>
                      <a:ext uri="{FF2B5EF4-FFF2-40B4-BE49-F238E27FC236}">
                        <a16:creationId xmlns:a16="http://schemas.microsoft.com/office/drawing/2014/main" id="{0A7885EA-E71E-0057-0476-F1E9788D43FA}"/>
                      </a:ext>
                    </a:extLst>
                  </p:cNvPr>
                  <p:cNvSpPr/>
                  <p:nvPr/>
                </p:nvSpPr>
                <p:spPr>
                  <a:xfrm>
                    <a:off x="2053922" y="1632471"/>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09" name="Freeform: Shape 408">
                    <a:extLst>
                      <a:ext uri="{FF2B5EF4-FFF2-40B4-BE49-F238E27FC236}">
                        <a16:creationId xmlns:a16="http://schemas.microsoft.com/office/drawing/2014/main" id="{8C127D6E-3745-5742-20AE-9340B4D1D3C4}"/>
                      </a:ext>
                    </a:extLst>
                  </p:cNvPr>
                  <p:cNvSpPr/>
                  <p:nvPr/>
                </p:nvSpPr>
                <p:spPr>
                  <a:xfrm>
                    <a:off x="2042170" y="160928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0" name="Freeform: Shape 409">
                    <a:extLst>
                      <a:ext uri="{FF2B5EF4-FFF2-40B4-BE49-F238E27FC236}">
                        <a16:creationId xmlns:a16="http://schemas.microsoft.com/office/drawing/2014/main" id="{1D946B46-C78B-521C-B2A6-766BEB9E79FA}"/>
                      </a:ext>
                    </a:extLst>
                  </p:cNvPr>
                  <p:cNvSpPr/>
                  <p:nvPr/>
                </p:nvSpPr>
                <p:spPr>
                  <a:xfrm>
                    <a:off x="2034420" y="160928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1" name="Freeform: Shape 410">
                    <a:extLst>
                      <a:ext uri="{FF2B5EF4-FFF2-40B4-BE49-F238E27FC236}">
                        <a16:creationId xmlns:a16="http://schemas.microsoft.com/office/drawing/2014/main" id="{2F34A899-015E-A90B-6B39-83133CAFA2E9}"/>
                      </a:ext>
                    </a:extLst>
                  </p:cNvPr>
                  <p:cNvSpPr/>
                  <p:nvPr/>
                </p:nvSpPr>
                <p:spPr>
                  <a:xfrm>
                    <a:off x="1993372" y="160928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2" name="Freeform: Shape 411">
                    <a:extLst>
                      <a:ext uri="{FF2B5EF4-FFF2-40B4-BE49-F238E27FC236}">
                        <a16:creationId xmlns:a16="http://schemas.microsoft.com/office/drawing/2014/main" id="{60083896-7739-A467-C84B-03099D9473E4}"/>
                      </a:ext>
                    </a:extLst>
                  </p:cNvPr>
                  <p:cNvSpPr/>
                  <p:nvPr/>
                </p:nvSpPr>
                <p:spPr>
                  <a:xfrm>
                    <a:off x="1900290" y="155779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3" name="Freeform: Shape 412">
                    <a:extLst>
                      <a:ext uri="{FF2B5EF4-FFF2-40B4-BE49-F238E27FC236}">
                        <a16:creationId xmlns:a16="http://schemas.microsoft.com/office/drawing/2014/main" id="{8BE77C77-D5DE-B46F-0668-DC32A9085B42}"/>
                      </a:ext>
                    </a:extLst>
                  </p:cNvPr>
                  <p:cNvSpPr/>
                  <p:nvPr/>
                </p:nvSpPr>
                <p:spPr>
                  <a:xfrm>
                    <a:off x="1927627" y="155779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4" name="Freeform: Shape 413">
                    <a:extLst>
                      <a:ext uri="{FF2B5EF4-FFF2-40B4-BE49-F238E27FC236}">
                        <a16:creationId xmlns:a16="http://schemas.microsoft.com/office/drawing/2014/main" id="{56C8EA3B-6DFA-10FF-5C64-0B5A62827048}"/>
                      </a:ext>
                    </a:extLst>
                  </p:cNvPr>
                  <p:cNvSpPr/>
                  <p:nvPr/>
                </p:nvSpPr>
                <p:spPr>
                  <a:xfrm>
                    <a:off x="1919792" y="155779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5" name="Freeform: Shape 414">
                    <a:extLst>
                      <a:ext uri="{FF2B5EF4-FFF2-40B4-BE49-F238E27FC236}">
                        <a16:creationId xmlns:a16="http://schemas.microsoft.com/office/drawing/2014/main" id="{25811545-2D4C-D90A-7D6A-4CEFD3E068B4}"/>
                      </a:ext>
                    </a:extLst>
                  </p:cNvPr>
                  <p:cNvSpPr/>
                  <p:nvPr/>
                </p:nvSpPr>
                <p:spPr>
                  <a:xfrm>
                    <a:off x="1835227" y="15255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6" name="Freeform: Shape 415">
                    <a:extLst>
                      <a:ext uri="{FF2B5EF4-FFF2-40B4-BE49-F238E27FC236}">
                        <a16:creationId xmlns:a16="http://schemas.microsoft.com/office/drawing/2014/main" id="{AC65ED64-AEE2-488A-E3BB-62BBAA32D7B6}"/>
                      </a:ext>
                    </a:extLst>
                  </p:cNvPr>
                  <p:cNvSpPr/>
                  <p:nvPr/>
                </p:nvSpPr>
                <p:spPr>
                  <a:xfrm>
                    <a:off x="1827392" y="15255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7" name="Freeform: Shape 416">
                    <a:extLst>
                      <a:ext uri="{FF2B5EF4-FFF2-40B4-BE49-F238E27FC236}">
                        <a16:creationId xmlns:a16="http://schemas.microsoft.com/office/drawing/2014/main" id="{7ECFA981-658C-4FA2-703F-13EA7C35C795}"/>
                      </a:ext>
                    </a:extLst>
                  </p:cNvPr>
                  <p:cNvSpPr/>
                  <p:nvPr/>
                </p:nvSpPr>
                <p:spPr>
                  <a:xfrm>
                    <a:off x="1867758" y="154185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8" name="Freeform: Shape 417">
                    <a:extLst>
                      <a:ext uri="{FF2B5EF4-FFF2-40B4-BE49-F238E27FC236}">
                        <a16:creationId xmlns:a16="http://schemas.microsoft.com/office/drawing/2014/main" id="{6C6B3567-B500-D443-6EDB-00D02FE08D31}"/>
                      </a:ext>
                    </a:extLst>
                  </p:cNvPr>
                  <p:cNvSpPr/>
                  <p:nvPr/>
                </p:nvSpPr>
                <p:spPr>
                  <a:xfrm>
                    <a:off x="1800736" y="151875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19" name="Freeform: Shape 418">
                    <a:extLst>
                      <a:ext uri="{FF2B5EF4-FFF2-40B4-BE49-F238E27FC236}">
                        <a16:creationId xmlns:a16="http://schemas.microsoft.com/office/drawing/2014/main" id="{E2DD7D9F-3771-02AA-F6EC-2C8B5B9B436C}"/>
                      </a:ext>
                    </a:extLst>
                  </p:cNvPr>
                  <p:cNvSpPr/>
                  <p:nvPr/>
                </p:nvSpPr>
                <p:spPr>
                  <a:xfrm>
                    <a:off x="1775358" y="15060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0" name="Freeform: Shape 419">
                    <a:extLst>
                      <a:ext uri="{FF2B5EF4-FFF2-40B4-BE49-F238E27FC236}">
                        <a16:creationId xmlns:a16="http://schemas.microsoft.com/office/drawing/2014/main" id="{0FE78F3D-930D-7B61-ADF6-7BFB359D07BD}"/>
                      </a:ext>
                    </a:extLst>
                  </p:cNvPr>
                  <p:cNvSpPr/>
                  <p:nvPr/>
                </p:nvSpPr>
                <p:spPr>
                  <a:xfrm>
                    <a:off x="1767523" y="15060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1" name="Freeform: Shape 420">
                    <a:extLst>
                      <a:ext uri="{FF2B5EF4-FFF2-40B4-BE49-F238E27FC236}">
                        <a16:creationId xmlns:a16="http://schemas.microsoft.com/office/drawing/2014/main" id="{5840E310-2001-719F-330E-5A21F50D8EE2}"/>
                      </a:ext>
                    </a:extLst>
                  </p:cNvPr>
                  <p:cNvSpPr/>
                  <p:nvPr/>
                </p:nvSpPr>
                <p:spPr>
                  <a:xfrm>
                    <a:off x="1739505" y="150247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2" name="Freeform: Shape 421">
                    <a:extLst>
                      <a:ext uri="{FF2B5EF4-FFF2-40B4-BE49-F238E27FC236}">
                        <a16:creationId xmlns:a16="http://schemas.microsoft.com/office/drawing/2014/main" id="{AF6ACFC0-3009-92D4-D9DE-258EF9BC892B}"/>
                      </a:ext>
                    </a:extLst>
                  </p:cNvPr>
                  <p:cNvSpPr/>
                  <p:nvPr/>
                </p:nvSpPr>
                <p:spPr>
                  <a:xfrm>
                    <a:off x="1680913"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3" name="Freeform: Shape 422">
                    <a:extLst>
                      <a:ext uri="{FF2B5EF4-FFF2-40B4-BE49-F238E27FC236}">
                        <a16:creationId xmlns:a16="http://schemas.microsoft.com/office/drawing/2014/main" id="{0DD88898-04B6-75F5-D92E-E5BE3958E529}"/>
                      </a:ext>
                    </a:extLst>
                  </p:cNvPr>
                  <p:cNvSpPr/>
                  <p:nvPr/>
                </p:nvSpPr>
                <p:spPr>
                  <a:xfrm>
                    <a:off x="1672482"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4" name="Freeform: Shape 423">
                    <a:extLst>
                      <a:ext uri="{FF2B5EF4-FFF2-40B4-BE49-F238E27FC236}">
                        <a16:creationId xmlns:a16="http://schemas.microsoft.com/office/drawing/2014/main" id="{83B3BF72-F0EF-2AE3-11C9-4D0053758B5C}"/>
                      </a:ext>
                    </a:extLst>
                  </p:cNvPr>
                  <p:cNvSpPr/>
                  <p:nvPr/>
                </p:nvSpPr>
                <p:spPr>
                  <a:xfrm>
                    <a:off x="1664648"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5" name="Freeform: Shape 424">
                    <a:extLst>
                      <a:ext uri="{FF2B5EF4-FFF2-40B4-BE49-F238E27FC236}">
                        <a16:creationId xmlns:a16="http://schemas.microsoft.com/office/drawing/2014/main" id="{D5007039-9F85-C250-31B0-0C122D60EC79}"/>
                      </a:ext>
                    </a:extLst>
                  </p:cNvPr>
                  <p:cNvSpPr/>
                  <p:nvPr/>
                </p:nvSpPr>
                <p:spPr>
                  <a:xfrm>
                    <a:off x="1642506"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6" name="Freeform: Shape 425">
                    <a:extLst>
                      <a:ext uri="{FF2B5EF4-FFF2-40B4-BE49-F238E27FC236}">
                        <a16:creationId xmlns:a16="http://schemas.microsoft.com/office/drawing/2014/main" id="{74F965E9-476E-6DDC-0CF3-240EE3515E96}"/>
                      </a:ext>
                    </a:extLst>
                  </p:cNvPr>
                  <p:cNvSpPr/>
                  <p:nvPr/>
                </p:nvSpPr>
                <p:spPr>
                  <a:xfrm>
                    <a:off x="1634756"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7" name="Freeform: Shape 426">
                    <a:extLst>
                      <a:ext uri="{FF2B5EF4-FFF2-40B4-BE49-F238E27FC236}">
                        <a16:creationId xmlns:a16="http://schemas.microsoft.com/office/drawing/2014/main" id="{67FD4699-8EB5-9969-DA2A-D38EFE823BF7}"/>
                      </a:ext>
                    </a:extLst>
                  </p:cNvPr>
                  <p:cNvSpPr/>
                  <p:nvPr/>
                </p:nvSpPr>
                <p:spPr>
                  <a:xfrm>
                    <a:off x="1587832" y="14441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8" name="Freeform: Shape 427">
                    <a:extLst>
                      <a:ext uri="{FF2B5EF4-FFF2-40B4-BE49-F238E27FC236}">
                        <a16:creationId xmlns:a16="http://schemas.microsoft.com/office/drawing/2014/main" id="{DBBE458B-F313-F493-3152-39E318848E4F}"/>
                      </a:ext>
                    </a:extLst>
                  </p:cNvPr>
                  <p:cNvSpPr/>
                  <p:nvPr/>
                </p:nvSpPr>
                <p:spPr>
                  <a:xfrm>
                    <a:off x="1580082" y="14441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29" name="Freeform: Shape 428">
                    <a:extLst>
                      <a:ext uri="{FF2B5EF4-FFF2-40B4-BE49-F238E27FC236}">
                        <a16:creationId xmlns:a16="http://schemas.microsoft.com/office/drawing/2014/main" id="{9E8C8BE1-9EE1-18EA-16AD-D146689A61F2}"/>
                      </a:ext>
                    </a:extLst>
                  </p:cNvPr>
                  <p:cNvSpPr/>
                  <p:nvPr/>
                </p:nvSpPr>
                <p:spPr>
                  <a:xfrm>
                    <a:off x="1561176" y="142789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0" name="Freeform: Shape 429">
                    <a:extLst>
                      <a:ext uri="{FF2B5EF4-FFF2-40B4-BE49-F238E27FC236}">
                        <a16:creationId xmlns:a16="http://schemas.microsoft.com/office/drawing/2014/main" id="{6D5F0B82-266F-D89F-DC00-7DB9F8DE3D11}"/>
                      </a:ext>
                    </a:extLst>
                  </p:cNvPr>
                  <p:cNvSpPr/>
                  <p:nvPr/>
                </p:nvSpPr>
                <p:spPr>
                  <a:xfrm>
                    <a:off x="1553341" y="142789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1" name="Freeform: Shape 430">
                    <a:extLst>
                      <a:ext uri="{FF2B5EF4-FFF2-40B4-BE49-F238E27FC236}">
                        <a16:creationId xmlns:a16="http://schemas.microsoft.com/office/drawing/2014/main" id="{5924907D-98D7-F44A-D504-BDB81794E127}"/>
                      </a:ext>
                    </a:extLst>
                  </p:cNvPr>
                  <p:cNvSpPr/>
                  <p:nvPr/>
                </p:nvSpPr>
                <p:spPr>
                  <a:xfrm>
                    <a:off x="1547465" y="141485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2" name="Freeform: Shape 431">
                    <a:extLst>
                      <a:ext uri="{FF2B5EF4-FFF2-40B4-BE49-F238E27FC236}">
                        <a16:creationId xmlns:a16="http://schemas.microsoft.com/office/drawing/2014/main" id="{362DFC6D-53FC-1D5D-6900-5A5A7514A7A1}"/>
                      </a:ext>
                    </a:extLst>
                  </p:cNvPr>
                  <p:cNvSpPr/>
                  <p:nvPr/>
                </p:nvSpPr>
                <p:spPr>
                  <a:xfrm>
                    <a:off x="1521491" y="140828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3" name="Freeform: Shape 432">
                    <a:extLst>
                      <a:ext uri="{FF2B5EF4-FFF2-40B4-BE49-F238E27FC236}">
                        <a16:creationId xmlns:a16="http://schemas.microsoft.com/office/drawing/2014/main" id="{168B4CAB-6A4A-B2E6-4B8D-F382656C0CDA}"/>
                      </a:ext>
                    </a:extLst>
                  </p:cNvPr>
                  <p:cNvSpPr/>
                  <p:nvPr/>
                </p:nvSpPr>
                <p:spPr>
                  <a:xfrm>
                    <a:off x="1487596" y="139788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4" name="Freeform: Shape 433">
                    <a:extLst>
                      <a:ext uri="{FF2B5EF4-FFF2-40B4-BE49-F238E27FC236}">
                        <a16:creationId xmlns:a16="http://schemas.microsoft.com/office/drawing/2014/main" id="{C6074B05-8F59-A62A-5C8C-EADBAE3CAECA}"/>
                      </a:ext>
                    </a:extLst>
                  </p:cNvPr>
                  <p:cNvSpPr/>
                  <p:nvPr/>
                </p:nvSpPr>
                <p:spPr>
                  <a:xfrm>
                    <a:off x="1676741" y="14672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5" name="Freeform: Shape 434">
                    <a:extLst>
                      <a:ext uri="{FF2B5EF4-FFF2-40B4-BE49-F238E27FC236}">
                        <a16:creationId xmlns:a16="http://schemas.microsoft.com/office/drawing/2014/main" id="{F187640C-D44B-A06D-A2FD-D3FA226E960A}"/>
                      </a:ext>
                    </a:extLst>
                  </p:cNvPr>
                  <p:cNvSpPr/>
                  <p:nvPr/>
                </p:nvSpPr>
                <p:spPr>
                  <a:xfrm>
                    <a:off x="1447911" y="138518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6" name="Freeform: Shape 435">
                    <a:extLst>
                      <a:ext uri="{FF2B5EF4-FFF2-40B4-BE49-F238E27FC236}">
                        <a16:creationId xmlns:a16="http://schemas.microsoft.com/office/drawing/2014/main" id="{C676B13A-0FF3-631A-2309-BF373CD28A77}"/>
                      </a:ext>
                    </a:extLst>
                  </p:cNvPr>
                  <p:cNvSpPr/>
                  <p:nvPr/>
                </p:nvSpPr>
                <p:spPr>
                  <a:xfrm>
                    <a:off x="1413420" y="135714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7" name="Freeform: Shape 436">
                    <a:extLst>
                      <a:ext uri="{FF2B5EF4-FFF2-40B4-BE49-F238E27FC236}">
                        <a16:creationId xmlns:a16="http://schemas.microsoft.com/office/drawing/2014/main" id="{6550A42C-C207-0225-0333-0A05E68AADFA}"/>
                      </a:ext>
                    </a:extLst>
                  </p:cNvPr>
                  <p:cNvSpPr/>
                  <p:nvPr/>
                </p:nvSpPr>
                <p:spPr>
                  <a:xfrm>
                    <a:off x="1361301" y="134384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8" name="Freeform: Shape 437">
                    <a:extLst>
                      <a:ext uri="{FF2B5EF4-FFF2-40B4-BE49-F238E27FC236}">
                        <a16:creationId xmlns:a16="http://schemas.microsoft.com/office/drawing/2014/main" id="{CA5511A7-2FF4-0058-6EEB-2A261A8392B6}"/>
                      </a:ext>
                    </a:extLst>
                  </p:cNvPr>
                  <p:cNvSpPr/>
                  <p:nvPr/>
                </p:nvSpPr>
                <p:spPr>
                  <a:xfrm>
                    <a:off x="1294279" y="132492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9" name="Freeform: Shape 438">
                    <a:extLst>
                      <a:ext uri="{FF2B5EF4-FFF2-40B4-BE49-F238E27FC236}">
                        <a16:creationId xmlns:a16="http://schemas.microsoft.com/office/drawing/2014/main" id="{4E69AC49-42E4-8A6B-6A0E-5573EDCBA48E}"/>
                      </a:ext>
                    </a:extLst>
                  </p:cNvPr>
                  <p:cNvSpPr/>
                  <p:nvPr/>
                </p:nvSpPr>
                <p:spPr>
                  <a:xfrm>
                    <a:off x="1219422" y="13063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0" name="Freeform: Shape 439">
                    <a:extLst>
                      <a:ext uri="{FF2B5EF4-FFF2-40B4-BE49-F238E27FC236}">
                        <a16:creationId xmlns:a16="http://schemas.microsoft.com/office/drawing/2014/main" id="{C54D5345-88F1-1A45-6442-B5928C8C4F73}"/>
                      </a:ext>
                    </a:extLst>
                  </p:cNvPr>
                  <p:cNvSpPr/>
                  <p:nvPr/>
                </p:nvSpPr>
                <p:spPr>
                  <a:xfrm>
                    <a:off x="1281249" y="132065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1" name="Freeform: Shape 440">
                    <a:extLst>
                      <a:ext uri="{FF2B5EF4-FFF2-40B4-BE49-F238E27FC236}">
                        <a16:creationId xmlns:a16="http://schemas.microsoft.com/office/drawing/2014/main" id="{1DAD2521-7EC1-D3B6-174C-85990AA48778}"/>
                      </a:ext>
                    </a:extLst>
                  </p:cNvPr>
                  <p:cNvSpPr/>
                  <p:nvPr/>
                </p:nvSpPr>
                <p:spPr>
                  <a:xfrm>
                    <a:off x="1320935" y="13294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2" name="Freeform: Shape 441">
                    <a:extLst>
                      <a:ext uri="{FF2B5EF4-FFF2-40B4-BE49-F238E27FC236}">
                        <a16:creationId xmlns:a16="http://schemas.microsoft.com/office/drawing/2014/main" id="{29CC1DC8-B2ED-CB52-DD6E-CC7C56BB5A7C}"/>
                      </a:ext>
                    </a:extLst>
                  </p:cNvPr>
                  <p:cNvSpPr/>
                  <p:nvPr/>
                </p:nvSpPr>
                <p:spPr>
                  <a:xfrm>
                    <a:off x="1313185" y="132943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3" name="Freeform: Shape 442">
                    <a:extLst>
                      <a:ext uri="{FF2B5EF4-FFF2-40B4-BE49-F238E27FC236}">
                        <a16:creationId xmlns:a16="http://schemas.microsoft.com/office/drawing/2014/main" id="{274E614C-1F77-0A03-7460-D422237B02B8}"/>
                      </a:ext>
                    </a:extLst>
                  </p:cNvPr>
                  <p:cNvSpPr/>
                  <p:nvPr/>
                </p:nvSpPr>
                <p:spPr>
                  <a:xfrm>
                    <a:off x="1268220" y="13122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4" name="Freeform: Shape 443">
                    <a:extLst>
                      <a:ext uri="{FF2B5EF4-FFF2-40B4-BE49-F238E27FC236}">
                        <a16:creationId xmlns:a16="http://schemas.microsoft.com/office/drawing/2014/main" id="{F9278C7F-3FDF-42A0-059D-1AEC52B31D2A}"/>
                      </a:ext>
                    </a:extLst>
                  </p:cNvPr>
                  <p:cNvSpPr/>
                  <p:nvPr/>
                </p:nvSpPr>
                <p:spPr>
                  <a:xfrm>
                    <a:off x="1260470" y="13122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5" name="Freeform: Shape 444">
                    <a:extLst>
                      <a:ext uri="{FF2B5EF4-FFF2-40B4-BE49-F238E27FC236}">
                        <a16:creationId xmlns:a16="http://schemas.microsoft.com/office/drawing/2014/main" id="{CB8442D0-EC6C-5176-C67B-F092E6CF0B78}"/>
                      </a:ext>
                    </a:extLst>
                  </p:cNvPr>
                  <p:cNvSpPr/>
                  <p:nvPr/>
                </p:nvSpPr>
                <p:spPr>
                  <a:xfrm>
                    <a:off x="1186209" y="1289119"/>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6" name="Freeform: Shape 445">
                    <a:extLst>
                      <a:ext uri="{FF2B5EF4-FFF2-40B4-BE49-F238E27FC236}">
                        <a16:creationId xmlns:a16="http://schemas.microsoft.com/office/drawing/2014/main" id="{2979A3EC-4378-8157-3810-0F14FCCCD28A}"/>
                      </a:ext>
                    </a:extLst>
                  </p:cNvPr>
                  <p:cNvSpPr/>
                  <p:nvPr/>
                </p:nvSpPr>
                <p:spPr>
                  <a:xfrm>
                    <a:off x="1160234" y="128647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7" name="Freeform: Shape 446">
                    <a:extLst>
                      <a:ext uri="{FF2B5EF4-FFF2-40B4-BE49-F238E27FC236}">
                        <a16:creationId xmlns:a16="http://schemas.microsoft.com/office/drawing/2014/main" id="{650F138E-7E28-7C5F-EDA2-980FB1BEEB74}"/>
                      </a:ext>
                    </a:extLst>
                  </p:cNvPr>
                  <p:cNvSpPr/>
                  <p:nvPr/>
                </p:nvSpPr>
                <p:spPr>
                  <a:xfrm>
                    <a:off x="1173860" y="128647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48" name="Freeform: Shape 447">
                    <a:extLst>
                      <a:ext uri="{FF2B5EF4-FFF2-40B4-BE49-F238E27FC236}">
                        <a16:creationId xmlns:a16="http://schemas.microsoft.com/office/drawing/2014/main" id="{5FB1EBF9-0066-6D5B-51C6-E0F3D24B7A7E}"/>
                      </a:ext>
                    </a:extLst>
                  </p:cNvPr>
                  <p:cNvSpPr/>
                  <p:nvPr/>
                </p:nvSpPr>
                <p:spPr>
                  <a:xfrm>
                    <a:off x="1166025" y="128647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sp>
              <p:nvSpPr>
                <p:cNvPr id="449" name="Freeform: Shape 448">
                  <a:extLst>
                    <a:ext uri="{FF2B5EF4-FFF2-40B4-BE49-F238E27FC236}">
                      <a16:creationId xmlns:a16="http://schemas.microsoft.com/office/drawing/2014/main" id="{5466D076-5B48-3860-7294-279BD5E7D5BC}"/>
                    </a:ext>
                  </a:extLst>
                </p:cNvPr>
                <p:cNvSpPr/>
                <p:nvPr/>
              </p:nvSpPr>
              <p:spPr>
                <a:xfrm>
                  <a:off x="1139403" y="1305187"/>
                  <a:ext cx="4806333" cy="500859"/>
                </a:xfrm>
                <a:custGeom>
                  <a:avLst/>
                  <a:gdLst>
                    <a:gd name="connsiteX0" fmla="*/ 0 w 4820411"/>
                    <a:gd name="connsiteY0" fmla="*/ 0 h 502326"/>
                    <a:gd name="connsiteX1" fmla="*/ 27337 w 4820411"/>
                    <a:gd name="connsiteY1" fmla="*/ 0 h 502326"/>
                    <a:gd name="connsiteX2" fmla="*/ 27337 w 4820411"/>
                    <a:gd name="connsiteY2" fmla="*/ 9803 h 502326"/>
                    <a:gd name="connsiteX3" fmla="*/ 139921 w 4820411"/>
                    <a:gd name="connsiteY3" fmla="*/ 9803 h 502326"/>
                    <a:gd name="connsiteX4" fmla="*/ 139921 w 4820411"/>
                    <a:gd name="connsiteY4" fmla="*/ 15599 h 502326"/>
                    <a:gd name="connsiteX5" fmla="*/ 201748 w 4820411"/>
                    <a:gd name="connsiteY5" fmla="*/ 15599 h 502326"/>
                    <a:gd name="connsiteX6" fmla="*/ 201748 w 4820411"/>
                    <a:gd name="connsiteY6" fmla="*/ 24123 h 502326"/>
                    <a:gd name="connsiteX7" fmla="*/ 276605 w 4820411"/>
                    <a:gd name="connsiteY7" fmla="*/ 24123 h 502326"/>
                    <a:gd name="connsiteX8" fmla="*/ 276605 w 4820411"/>
                    <a:gd name="connsiteY8" fmla="*/ 30005 h 502326"/>
                    <a:gd name="connsiteX9" fmla="*/ 283163 w 4820411"/>
                    <a:gd name="connsiteY9" fmla="*/ 30005 h 502326"/>
                    <a:gd name="connsiteX10" fmla="*/ 283163 w 4820411"/>
                    <a:gd name="connsiteY10" fmla="*/ 34523 h 502326"/>
                    <a:gd name="connsiteX11" fmla="*/ 352825 w 4820411"/>
                    <a:gd name="connsiteY11" fmla="*/ 34523 h 502326"/>
                    <a:gd name="connsiteX12" fmla="*/ 352825 w 4820411"/>
                    <a:gd name="connsiteY12" fmla="*/ 39722 h 502326"/>
                    <a:gd name="connsiteX13" fmla="*/ 389274 w 4820411"/>
                    <a:gd name="connsiteY13" fmla="*/ 39722 h 502326"/>
                    <a:gd name="connsiteX14" fmla="*/ 389274 w 4820411"/>
                    <a:gd name="connsiteY14" fmla="*/ 46286 h 502326"/>
                    <a:gd name="connsiteX15" fmla="*/ 398387 w 4820411"/>
                    <a:gd name="connsiteY15" fmla="*/ 46286 h 502326"/>
                    <a:gd name="connsiteX16" fmla="*/ 398387 w 4820411"/>
                    <a:gd name="connsiteY16" fmla="*/ 51486 h 502326"/>
                    <a:gd name="connsiteX17" fmla="*/ 442586 w 4820411"/>
                    <a:gd name="connsiteY17" fmla="*/ 51486 h 502326"/>
                    <a:gd name="connsiteX18" fmla="*/ 442586 w 4820411"/>
                    <a:gd name="connsiteY18" fmla="*/ 59328 h 502326"/>
                    <a:gd name="connsiteX19" fmla="*/ 455615 w 4820411"/>
                    <a:gd name="connsiteY19" fmla="*/ 59328 h 502326"/>
                    <a:gd name="connsiteX20" fmla="*/ 455615 w 4820411"/>
                    <a:gd name="connsiteY20" fmla="*/ 68449 h 502326"/>
                    <a:gd name="connsiteX21" fmla="*/ 518805 w 4820411"/>
                    <a:gd name="connsiteY21" fmla="*/ 68449 h 502326"/>
                    <a:gd name="connsiteX22" fmla="*/ 518805 w 4820411"/>
                    <a:gd name="connsiteY22" fmla="*/ 73989 h 502326"/>
                    <a:gd name="connsiteX23" fmla="*/ 535071 w 4820411"/>
                    <a:gd name="connsiteY23" fmla="*/ 73989 h 502326"/>
                    <a:gd name="connsiteX24" fmla="*/ 535071 w 4820411"/>
                    <a:gd name="connsiteY24" fmla="*/ 80809 h 502326"/>
                    <a:gd name="connsiteX25" fmla="*/ 560450 w 4820411"/>
                    <a:gd name="connsiteY25" fmla="*/ 80809 h 502326"/>
                    <a:gd name="connsiteX26" fmla="*/ 560450 w 4820411"/>
                    <a:gd name="connsiteY26" fmla="*/ 86690 h 502326"/>
                    <a:gd name="connsiteX27" fmla="*/ 577993 w 4820411"/>
                    <a:gd name="connsiteY27" fmla="*/ 86690 h 502326"/>
                    <a:gd name="connsiteX28" fmla="*/ 577993 w 4820411"/>
                    <a:gd name="connsiteY28" fmla="*/ 90867 h 502326"/>
                    <a:gd name="connsiteX29" fmla="*/ 589064 w 4820411"/>
                    <a:gd name="connsiteY29" fmla="*/ 90867 h 502326"/>
                    <a:gd name="connsiteX30" fmla="*/ 589064 w 4820411"/>
                    <a:gd name="connsiteY30" fmla="*/ 97431 h 502326"/>
                    <a:gd name="connsiteX31" fmla="*/ 596218 w 4820411"/>
                    <a:gd name="connsiteY31" fmla="*/ 97431 h 502326"/>
                    <a:gd name="connsiteX32" fmla="*/ 596218 w 4820411"/>
                    <a:gd name="connsiteY32" fmla="*/ 101949 h 502326"/>
                    <a:gd name="connsiteX33" fmla="*/ 611547 w 4820411"/>
                    <a:gd name="connsiteY33" fmla="*/ 101949 h 502326"/>
                    <a:gd name="connsiteX34" fmla="*/ 611547 w 4820411"/>
                    <a:gd name="connsiteY34" fmla="*/ 108512 h 502326"/>
                    <a:gd name="connsiteX35" fmla="*/ 630708 w 4820411"/>
                    <a:gd name="connsiteY35" fmla="*/ 108512 h 502326"/>
                    <a:gd name="connsiteX36" fmla="*/ 630708 w 4820411"/>
                    <a:gd name="connsiteY36" fmla="*/ 117633 h 502326"/>
                    <a:gd name="connsiteX37" fmla="*/ 661962 w 4820411"/>
                    <a:gd name="connsiteY37" fmla="*/ 117633 h 502326"/>
                    <a:gd name="connsiteX38" fmla="*/ 711441 w 4820411"/>
                    <a:gd name="connsiteY38" fmla="*/ 117633 h 502326"/>
                    <a:gd name="connsiteX39" fmla="*/ 711441 w 4820411"/>
                    <a:gd name="connsiteY39" fmla="*/ 130675 h 502326"/>
                    <a:gd name="connsiteX40" fmla="*/ 757684 w 4820411"/>
                    <a:gd name="connsiteY40" fmla="*/ 130675 h 502326"/>
                    <a:gd name="connsiteX41" fmla="*/ 757684 w 4820411"/>
                    <a:gd name="connsiteY41" fmla="*/ 137494 h 502326"/>
                    <a:gd name="connsiteX42" fmla="*/ 809377 w 4820411"/>
                    <a:gd name="connsiteY42" fmla="*/ 137494 h 502326"/>
                    <a:gd name="connsiteX43" fmla="*/ 809377 w 4820411"/>
                    <a:gd name="connsiteY43" fmla="*/ 143376 h 502326"/>
                    <a:gd name="connsiteX44" fmla="*/ 857238 w 4820411"/>
                    <a:gd name="connsiteY44" fmla="*/ 143376 h 502326"/>
                    <a:gd name="connsiteX45" fmla="*/ 857238 w 4820411"/>
                    <a:gd name="connsiteY45" fmla="*/ 148235 h 502326"/>
                    <a:gd name="connsiteX46" fmla="*/ 892070 w 4820411"/>
                    <a:gd name="connsiteY46" fmla="*/ 148235 h 502326"/>
                    <a:gd name="connsiteX47" fmla="*/ 892070 w 4820411"/>
                    <a:gd name="connsiteY47" fmla="*/ 158293 h 502326"/>
                    <a:gd name="connsiteX48" fmla="*/ 926219 w 4820411"/>
                    <a:gd name="connsiteY48" fmla="*/ 158293 h 502326"/>
                    <a:gd name="connsiteX49" fmla="*/ 964031 w 4820411"/>
                    <a:gd name="connsiteY49" fmla="*/ 158293 h 502326"/>
                    <a:gd name="connsiteX50" fmla="*/ 964031 w 4820411"/>
                    <a:gd name="connsiteY50" fmla="*/ 169715 h 502326"/>
                    <a:gd name="connsiteX51" fmla="*/ 1019982 w 4820411"/>
                    <a:gd name="connsiteY51" fmla="*/ 169715 h 502326"/>
                    <a:gd name="connsiteX52" fmla="*/ 1019982 w 4820411"/>
                    <a:gd name="connsiteY52" fmla="*/ 176535 h 502326"/>
                    <a:gd name="connsiteX53" fmla="*/ 1079255 w 4820411"/>
                    <a:gd name="connsiteY53" fmla="*/ 176535 h 502326"/>
                    <a:gd name="connsiteX54" fmla="*/ 1103271 w 4820411"/>
                    <a:gd name="connsiteY54" fmla="*/ 176535 h 502326"/>
                    <a:gd name="connsiteX55" fmla="*/ 1103271 w 4820411"/>
                    <a:gd name="connsiteY55" fmla="*/ 193498 h 502326"/>
                    <a:gd name="connsiteX56" fmla="*/ 1151813 w 4820411"/>
                    <a:gd name="connsiteY56" fmla="*/ 193498 h 502326"/>
                    <a:gd name="connsiteX57" fmla="*/ 1151813 w 4820411"/>
                    <a:gd name="connsiteY57" fmla="*/ 204238 h 502326"/>
                    <a:gd name="connsiteX58" fmla="*/ 1185963 w 4820411"/>
                    <a:gd name="connsiteY58" fmla="*/ 204238 h 502326"/>
                    <a:gd name="connsiteX59" fmla="*/ 1218495 w 4820411"/>
                    <a:gd name="connsiteY59" fmla="*/ 204238 h 502326"/>
                    <a:gd name="connsiteX60" fmla="*/ 1218495 w 4820411"/>
                    <a:gd name="connsiteY60" fmla="*/ 212421 h 502326"/>
                    <a:gd name="connsiteX61" fmla="*/ 1270273 w 4820411"/>
                    <a:gd name="connsiteY61" fmla="*/ 212421 h 502326"/>
                    <a:gd name="connsiteX62" fmla="*/ 1270273 w 4820411"/>
                    <a:gd name="connsiteY62" fmla="*/ 223162 h 502326"/>
                    <a:gd name="connsiteX63" fmla="*/ 1339595 w 4820411"/>
                    <a:gd name="connsiteY63" fmla="*/ 223162 h 502326"/>
                    <a:gd name="connsiteX64" fmla="*/ 1339595 w 4820411"/>
                    <a:gd name="connsiteY64" fmla="*/ 229299 h 502326"/>
                    <a:gd name="connsiteX65" fmla="*/ 1418965 w 4820411"/>
                    <a:gd name="connsiteY65" fmla="*/ 229299 h 502326"/>
                    <a:gd name="connsiteX66" fmla="*/ 1418965 w 4820411"/>
                    <a:gd name="connsiteY66" fmla="*/ 235522 h 502326"/>
                    <a:gd name="connsiteX67" fmla="*/ 1445366 w 4820411"/>
                    <a:gd name="connsiteY67" fmla="*/ 235522 h 502326"/>
                    <a:gd name="connsiteX68" fmla="*/ 1445366 w 4820411"/>
                    <a:gd name="connsiteY68" fmla="*/ 242085 h 502326"/>
                    <a:gd name="connsiteX69" fmla="*/ 1470744 w 4820411"/>
                    <a:gd name="connsiteY69" fmla="*/ 242085 h 502326"/>
                    <a:gd name="connsiteX70" fmla="*/ 1470744 w 4820411"/>
                    <a:gd name="connsiteY70" fmla="*/ 245921 h 502326"/>
                    <a:gd name="connsiteX71" fmla="*/ 1499699 w 4820411"/>
                    <a:gd name="connsiteY71" fmla="*/ 245921 h 502326"/>
                    <a:gd name="connsiteX72" fmla="*/ 1499699 w 4820411"/>
                    <a:gd name="connsiteY72" fmla="*/ 251462 h 502326"/>
                    <a:gd name="connsiteX73" fmla="*/ 1568084 w 4820411"/>
                    <a:gd name="connsiteY73" fmla="*/ 251462 h 502326"/>
                    <a:gd name="connsiteX74" fmla="*/ 1618840 w 4820411"/>
                    <a:gd name="connsiteY74" fmla="*/ 251462 h 502326"/>
                    <a:gd name="connsiteX75" fmla="*/ 1618840 w 4820411"/>
                    <a:gd name="connsiteY75" fmla="*/ 258025 h 502326"/>
                    <a:gd name="connsiteX76" fmla="*/ 1643282 w 4820411"/>
                    <a:gd name="connsiteY76" fmla="*/ 258025 h 502326"/>
                    <a:gd name="connsiteX77" fmla="*/ 1643282 w 4820411"/>
                    <a:gd name="connsiteY77" fmla="*/ 263225 h 502326"/>
                    <a:gd name="connsiteX78" fmla="*/ 1699233 w 4820411"/>
                    <a:gd name="connsiteY78" fmla="*/ 263225 h 502326"/>
                    <a:gd name="connsiteX79" fmla="*/ 1731424 w 4820411"/>
                    <a:gd name="connsiteY79" fmla="*/ 263225 h 502326"/>
                    <a:gd name="connsiteX80" fmla="*/ 1731424 w 4820411"/>
                    <a:gd name="connsiteY80" fmla="*/ 268766 h 502326"/>
                    <a:gd name="connsiteX81" fmla="*/ 1757824 w 4820411"/>
                    <a:gd name="connsiteY81" fmla="*/ 268766 h 502326"/>
                    <a:gd name="connsiteX82" fmla="*/ 1757824 w 4820411"/>
                    <a:gd name="connsiteY82" fmla="*/ 276267 h 502326"/>
                    <a:gd name="connsiteX83" fmla="*/ 1808240 w 4820411"/>
                    <a:gd name="connsiteY83" fmla="*/ 276267 h 502326"/>
                    <a:gd name="connsiteX84" fmla="*/ 1816415 w 4820411"/>
                    <a:gd name="connsiteY84" fmla="*/ 276267 h 502326"/>
                    <a:gd name="connsiteX85" fmla="*/ 1816415 w 4820411"/>
                    <a:gd name="connsiteY85" fmla="*/ 280785 h 502326"/>
                    <a:gd name="connsiteX86" fmla="*/ 1878583 w 4820411"/>
                    <a:gd name="connsiteY86" fmla="*/ 280785 h 502326"/>
                    <a:gd name="connsiteX87" fmla="*/ 1878583 w 4820411"/>
                    <a:gd name="connsiteY87" fmla="*/ 287689 h 502326"/>
                    <a:gd name="connsiteX88" fmla="*/ 1889314 w 4820411"/>
                    <a:gd name="connsiteY88" fmla="*/ 287689 h 502326"/>
                    <a:gd name="connsiteX89" fmla="*/ 1889314 w 4820411"/>
                    <a:gd name="connsiteY89" fmla="*/ 293486 h 502326"/>
                    <a:gd name="connsiteX90" fmla="*/ 1944925 w 4820411"/>
                    <a:gd name="connsiteY90" fmla="*/ 293486 h 502326"/>
                    <a:gd name="connsiteX91" fmla="*/ 1979415 w 4820411"/>
                    <a:gd name="connsiteY91" fmla="*/ 293486 h 502326"/>
                    <a:gd name="connsiteX92" fmla="*/ 1979415 w 4820411"/>
                    <a:gd name="connsiteY92" fmla="*/ 299026 h 502326"/>
                    <a:gd name="connsiteX93" fmla="*/ 2005134 w 4820411"/>
                    <a:gd name="connsiteY93" fmla="*/ 299026 h 502326"/>
                    <a:gd name="connsiteX94" fmla="*/ 2029916 w 4820411"/>
                    <a:gd name="connsiteY94" fmla="*/ 299026 h 502326"/>
                    <a:gd name="connsiteX95" fmla="*/ 2029916 w 4820411"/>
                    <a:gd name="connsiteY95" fmla="*/ 305249 h 502326"/>
                    <a:gd name="connsiteX96" fmla="*/ 2089103 w 4820411"/>
                    <a:gd name="connsiteY96" fmla="*/ 305249 h 502326"/>
                    <a:gd name="connsiteX97" fmla="*/ 2089103 w 4820411"/>
                    <a:gd name="connsiteY97" fmla="*/ 310790 h 502326"/>
                    <a:gd name="connsiteX98" fmla="*/ 2148717 w 4820411"/>
                    <a:gd name="connsiteY98" fmla="*/ 310790 h 502326"/>
                    <a:gd name="connsiteX99" fmla="*/ 2269135 w 4820411"/>
                    <a:gd name="connsiteY99" fmla="*/ 310790 h 502326"/>
                    <a:gd name="connsiteX100" fmla="*/ 2269135 w 4820411"/>
                    <a:gd name="connsiteY100" fmla="*/ 316330 h 502326"/>
                    <a:gd name="connsiteX101" fmla="*/ 2337435 w 4820411"/>
                    <a:gd name="connsiteY101" fmla="*/ 316330 h 502326"/>
                    <a:gd name="connsiteX102" fmla="*/ 2337435 w 4820411"/>
                    <a:gd name="connsiteY102" fmla="*/ 322468 h 502326"/>
                    <a:gd name="connsiteX103" fmla="*/ 2376865 w 4820411"/>
                    <a:gd name="connsiteY103" fmla="*/ 322468 h 502326"/>
                    <a:gd name="connsiteX104" fmla="*/ 2471820 w 4820411"/>
                    <a:gd name="connsiteY104" fmla="*/ 322468 h 502326"/>
                    <a:gd name="connsiteX105" fmla="*/ 2471820 w 4820411"/>
                    <a:gd name="connsiteY105" fmla="*/ 326730 h 502326"/>
                    <a:gd name="connsiteX106" fmla="*/ 2490045 w 4820411"/>
                    <a:gd name="connsiteY106" fmla="*/ 326730 h 502326"/>
                    <a:gd name="connsiteX107" fmla="*/ 2490045 w 4820411"/>
                    <a:gd name="connsiteY107" fmla="*/ 333549 h 502326"/>
                    <a:gd name="connsiteX108" fmla="*/ 2546678 w 4820411"/>
                    <a:gd name="connsiteY108" fmla="*/ 333549 h 502326"/>
                    <a:gd name="connsiteX109" fmla="*/ 2546678 w 4820411"/>
                    <a:gd name="connsiteY109" fmla="*/ 344375 h 502326"/>
                    <a:gd name="connsiteX110" fmla="*/ 2647594 w 4820411"/>
                    <a:gd name="connsiteY110" fmla="*/ 344375 h 502326"/>
                    <a:gd name="connsiteX111" fmla="*/ 2694178 w 4820411"/>
                    <a:gd name="connsiteY111" fmla="*/ 344375 h 502326"/>
                    <a:gd name="connsiteX112" fmla="*/ 2694178 w 4820411"/>
                    <a:gd name="connsiteY112" fmla="*/ 356394 h 502326"/>
                    <a:gd name="connsiteX113" fmla="*/ 2712062 w 4820411"/>
                    <a:gd name="connsiteY113" fmla="*/ 356394 h 502326"/>
                    <a:gd name="connsiteX114" fmla="*/ 2712062 w 4820411"/>
                    <a:gd name="connsiteY114" fmla="*/ 361594 h 502326"/>
                    <a:gd name="connsiteX115" fmla="*/ 2776785 w 4820411"/>
                    <a:gd name="connsiteY115" fmla="*/ 361594 h 502326"/>
                    <a:gd name="connsiteX116" fmla="*/ 2776785 w 4820411"/>
                    <a:gd name="connsiteY116" fmla="*/ 366793 h 502326"/>
                    <a:gd name="connsiteX117" fmla="*/ 2789814 w 4820411"/>
                    <a:gd name="connsiteY117" fmla="*/ 366793 h 502326"/>
                    <a:gd name="connsiteX118" fmla="*/ 2789814 w 4820411"/>
                    <a:gd name="connsiteY118" fmla="*/ 377278 h 502326"/>
                    <a:gd name="connsiteX119" fmla="*/ 2895926 w 4820411"/>
                    <a:gd name="connsiteY119" fmla="*/ 377278 h 502326"/>
                    <a:gd name="connsiteX120" fmla="*/ 3102273 w 4820411"/>
                    <a:gd name="connsiteY120" fmla="*/ 377278 h 502326"/>
                    <a:gd name="connsiteX121" fmla="*/ 3102273 w 4820411"/>
                    <a:gd name="connsiteY121" fmla="*/ 384694 h 502326"/>
                    <a:gd name="connsiteX122" fmla="*/ 3149112 w 4820411"/>
                    <a:gd name="connsiteY122" fmla="*/ 384694 h 502326"/>
                    <a:gd name="connsiteX123" fmla="*/ 3202849 w 4820411"/>
                    <a:gd name="connsiteY123" fmla="*/ 384694 h 502326"/>
                    <a:gd name="connsiteX124" fmla="*/ 3202849 w 4820411"/>
                    <a:gd name="connsiteY124" fmla="*/ 391598 h 502326"/>
                    <a:gd name="connsiteX125" fmla="*/ 3246792 w 4820411"/>
                    <a:gd name="connsiteY125" fmla="*/ 391598 h 502326"/>
                    <a:gd name="connsiteX126" fmla="*/ 3246792 w 4820411"/>
                    <a:gd name="connsiteY126" fmla="*/ 395775 h 502326"/>
                    <a:gd name="connsiteX127" fmla="*/ 3270893 w 4820411"/>
                    <a:gd name="connsiteY127" fmla="*/ 395775 h 502326"/>
                    <a:gd name="connsiteX128" fmla="*/ 3270893 w 4820411"/>
                    <a:gd name="connsiteY128" fmla="*/ 399696 h 502326"/>
                    <a:gd name="connsiteX129" fmla="*/ 3397103 w 4820411"/>
                    <a:gd name="connsiteY129" fmla="*/ 399696 h 502326"/>
                    <a:gd name="connsiteX130" fmla="*/ 3429039 w 4820411"/>
                    <a:gd name="connsiteY130" fmla="*/ 399696 h 502326"/>
                    <a:gd name="connsiteX131" fmla="*/ 3429039 w 4820411"/>
                    <a:gd name="connsiteY131" fmla="*/ 405578 h 502326"/>
                    <a:gd name="connsiteX132" fmla="*/ 3504577 w 4820411"/>
                    <a:gd name="connsiteY132" fmla="*/ 405578 h 502326"/>
                    <a:gd name="connsiteX133" fmla="*/ 3504577 w 4820411"/>
                    <a:gd name="connsiteY133" fmla="*/ 413761 h 502326"/>
                    <a:gd name="connsiteX134" fmla="*/ 3534469 w 4820411"/>
                    <a:gd name="connsiteY134" fmla="*/ 413761 h 502326"/>
                    <a:gd name="connsiteX135" fmla="*/ 3534469 w 4820411"/>
                    <a:gd name="connsiteY135" fmla="*/ 418961 h 502326"/>
                    <a:gd name="connsiteX136" fmla="*/ 3601832 w 4820411"/>
                    <a:gd name="connsiteY136" fmla="*/ 418961 h 502326"/>
                    <a:gd name="connsiteX137" fmla="*/ 3601832 w 4820411"/>
                    <a:gd name="connsiteY137" fmla="*/ 423479 h 502326"/>
                    <a:gd name="connsiteX138" fmla="*/ 3646797 w 4820411"/>
                    <a:gd name="connsiteY138" fmla="*/ 423479 h 502326"/>
                    <a:gd name="connsiteX139" fmla="*/ 3687760 w 4820411"/>
                    <a:gd name="connsiteY139" fmla="*/ 423479 h 502326"/>
                    <a:gd name="connsiteX140" fmla="*/ 3687760 w 4820411"/>
                    <a:gd name="connsiteY140" fmla="*/ 429701 h 502326"/>
                    <a:gd name="connsiteX141" fmla="*/ 3724209 w 4820411"/>
                    <a:gd name="connsiteY141" fmla="*/ 429701 h 502326"/>
                    <a:gd name="connsiteX142" fmla="*/ 3724209 w 4820411"/>
                    <a:gd name="connsiteY142" fmla="*/ 436521 h 502326"/>
                    <a:gd name="connsiteX143" fmla="*/ 3843010 w 4820411"/>
                    <a:gd name="connsiteY143" fmla="*/ 436521 h 502326"/>
                    <a:gd name="connsiteX144" fmla="*/ 4025937 w 4820411"/>
                    <a:gd name="connsiteY144" fmla="*/ 436521 h 502326"/>
                    <a:gd name="connsiteX145" fmla="*/ 4025937 w 4820411"/>
                    <a:gd name="connsiteY145" fmla="*/ 442743 h 502326"/>
                    <a:gd name="connsiteX146" fmla="*/ 4219255 w 4820411"/>
                    <a:gd name="connsiteY146" fmla="*/ 442743 h 502326"/>
                    <a:gd name="connsiteX147" fmla="*/ 4219255 w 4820411"/>
                    <a:gd name="connsiteY147" fmla="*/ 452461 h 502326"/>
                    <a:gd name="connsiteX148" fmla="*/ 4222831 w 4820411"/>
                    <a:gd name="connsiteY148" fmla="*/ 452461 h 502326"/>
                    <a:gd name="connsiteX149" fmla="*/ 4222831 w 4820411"/>
                    <a:gd name="connsiteY149" fmla="*/ 460985 h 502326"/>
                    <a:gd name="connsiteX150" fmla="*/ 4228708 w 4820411"/>
                    <a:gd name="connsiteY150" fmla="*/ 460985 h 502326"/>
                    <a:gd name="connsiteX151" fmla="*/ 4228708 w 4820411"/>
                    <a:gd name="connsiteY151" fmla="*/ 469424 h 502326"/>
                    <a:gd name="connsiteX152" fmla="*/ 4242674 w 4820411"/>
                    <a:gd name="connsiteY152" fmla="*/ 469424 h 502326"/>
                    <a:gd name="connsiteX153" fmla="*/ 4242674 w 4820411"/>
                    <a:gd name="connsiteY153" fmla="*/ 482807 h 502326"/>
                    <a:gd name="connsiteX154" fmla="*/ 4315913 w 4820411"/>
                    <a:gd name="connsiteY154" fmla="*/ 482807 h 502326"/>
                    <a:gd name="connsiteX155" fmla="*/ 4315913 w 4820411"/>
                    <a:gd name="connsiteY155" fmla="*/ 502327 h 502326"/>
                    <a:gd name="connsiteX156" fmla="*/ 4437269 w 4820411"/>
                    <a:gd name="connsiteY156" fmla="*/ 502327 h 502326"/>
                    <a:gd name="connsiteX157" fmla="*/ 4820412 w 4820411"/>
                    <a:gd name="connsiteY157" fmla="*/ 502327 h 5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820411" h="502326">
                      <a:moveTo>
                        <a:pt x="0" y="0"/>
                      </a:moveTo>
                      <a:lnTo>
                        <a:pt x="27337" y="0"/>
                      </a:lnTo>
                      <a:lnTo>
                        <a:pt x="27337" y="9803"/>
                      </a:lnTo>
                      <a:lnTo>
                        <a:pt x="139921" y="9803"/>
                      </a:lnTo>
                      <a:lnTo>
                        <a:pt x="139921" y="15599"/>
                      </a:lnTo>
                      <a:lnTo>
                        <a:pt x="201748" y="15599"/>
                      </a:lnTo>
                      <a:lnTo>
                        <a:pt x="201748" y="24123"/>
                      </a:lnTo>
                      <a:lnTo>
                        <a:pt x="276605" y="24123"/>
                      </a:lnTo>
                      <a:lnTo>
                        <a:pt x="276605" y="30005"/>
                      </a:lnTo>
                      <a:lnTo>
                        <a:pt x="283163" y="30005"/>
                      </a:lnTo>
                      <a:lnTo>
                        <a:pt x="283163" y="34523"/>
                      </a:lnTo>
                      <a:lnTo>
                        <a:pt x="352825" y="34523"/>
                      </a:lnTo>
                      <a:lnTo>
                        <a:pt x="352825" y="39722"/>
                      </a:lnTo>
                      <a:lnTo>
                        <a:pt x="389274" y="39722"/>
                      </a:lnTo>
                      <a:lnTo>
                        <a:pt x="389274" y="46286"/>
                      </a:lnTo>
                      <a:lnTo>
                        <a:pt x="398387" y="46286"/>
                      </a:lnTo>
                      <a:lnTo>
                        <a:pt x="398387" y="51486"/>
                      </a:lnTo>
                      <a:lnTo>
                        <a:pt x="442586" y="51486"/>
                      </a:lnTo>
                      <a:lnTo>
                        <a:pt x="442586" y="59328"/>
                      </a:lnTo>
                      <a:lnTo>
                        <a:pt x="455615" y="59328"/>
                      </a:lnTo>
                      <a:lnTo>
                        <a:pt x="455615" y="68449"/>
                      </a:lnTo>
                      <a:lnTo>
                        <a:pt x="518805" y="68449"/>
                      </a:lnTo>
                      <a:lnTo>
                        <a:pt x="518805" y="73989"/>
                      </a:lnTo>
                      <a:lnTo>
                        <a:pt x="535071" y="73989"/>
                      </a:lnTo>
                      <a:lnTo>
                        <a:pt x="535071" y="80809"/>
                      </a:lnTo>
                      <a:lnTo>
                        <a:pt x="560450" y="80809"/>
                      </a:lnTo>
                      <a:lnTo>
                        <a:pt x="560450" y="86690"/>
                      </a:lnTo>
                      <a:lnTo>
                        <a:pt x="577993" y="86690"/>
                      </a:lnTo>
                      <a:lnTo>
                        <a:pt x="577993" y="90867"/>
                      </a:lnTo>
                      <a:lnTo>
                        <a:pt x="589064" y="90867"/>
                      </a:lnTo>
                      <a:lnTo>
                        <a:pt x="589064" y="97431"/>
                      </a:lnTo>
                      <a:lnTo>
                        <a:pt x="596218" y="97431"/>
                      </a:lnTo>
                      <a:lnTo>
                        <a:pt x="596218" y="101949"/>
                      </a:lnTo>
                      <a:lnTo>
                        <a:pt x="611547" y="101949"/>
                      </a:lnTo>
                      <a:lnTo>
                        <a:pt x="611547" y="108512"/>
                      </a:lnTo>
                      <a:lnTo>
                        <a:pt x="630708" y="108512"/>
                      </a:lnTo>
                      <a:lnTo>
                        <a:pt x="630708" y="117633"/>
                      </a:lnTo>
                      <a:lnTo>
                        <a:pt x="661962" y="117633"/>
                      </a:lnTo>
                      <a:lnTo>
                        <a:pt x="711441" y="117633"/>
                      </a:lnTo>
                      <a:lnTo>
                        <a:pt x="711441" y="130675"/>
                      </a:lnTo>
                      <a:lnTo>
                        <a:pt x="757684" y="130675"/>
                      </a:lnTo>
                      <a:lnTo>
                        <a:pt x="757684" y="137494"/>
                      </a:lnTo>
                      <a:lnTo>
                        <a:pt x="809377" y="137494"/>
                      </a:lnTo>
                      <a:lnTo>
                        <a:pt x="809377" y="143376"/>
                      </a:lnTo>
                      <a:lnTo>
                        <a:pt x="857238" y="143376"/>
                      </a:lnTo>
                      <a:lnTo>
                        <a:pt x="857238" y="148235"/>
                      </a:lnTo>
                      <a:lnTo>
                        <a:pt x="892070" y="148235"/>
                      </a:lnTo>
                      <a:lnTo>
                        <a:pt x="892070" y="158293"/>
                      </a:lnTo>
                      <a:lnTo>
                        <a:pt x="926219" y="158293"/>
                      </a:lnTo>
                      <a:lnTo>
                        <a:pt x="964031" y="158293"/>
                      </a:lnTo>
                      <a:lnTo>
                        <a:pt x="964031" y="169715"/>
                      </a:lnTo>
                      <a:lnTo>
                        <a:pt x="1019982" y="169715"/>
                      </a:lnTo>
                      <a:lnTo>
                        <a:pt x="1019982" y="176535"/>
                      </a:lnTo>
                      <a:lnTo>
                        <a:pt x="1079255" y="176535"/>
                      </a:lnTo>
                      <a:lnTo>
                        <a:pt x="1103271" y="176535"/>
                      </a:lnTo>
                      <a:lnTo>
                        <a:pt x="1103271" y="193498"/>
                      </a:lnTo>
                      <a:lnTo>
                        <a:pt x="1151813" y="193498"/>
                      </a:lnTo>
                      <a:lnTo>
                        <a:pt x="1151813" y="204238"/>
                      </a:lnTo>
                      <a:lnTo>
                        <a:pt x="1185963" y="204238"/>
                      </a:lnTo>
                      <a:lnTo>
                        <a:pt x="1218495" y="204238"/>
                      </a:lnTo>
                      <a:lnTo>
                        <a:pt x="1218495" y="212421"/>
                      </a:lnTo>
                      <a:lnTo>
                        <a:pt x="1270273" y="212421"/>
                      </a:lnTo>
                      <a:lnTo>
                        <a:pt x="1270273" y="223162"/>
                      </a:lnTo>
                      <a:lnTo>
                        <a:pt x="1339595" y="223162"/>
                      </a:lnTo>
                      <a:lnTo>
                        <a:pt x="1339595" y="229299"/>
                      </a:lnTo>
                      <a:lnTo>
                        <a:pt x="1418965" y="229299"/>
                      </a:lnTo>
                      <a:lnTo>
                        <a:pt x="1418965" y="235522"/>
                      </a:lnTo>
                      <a:lnTo>
                        <a:pt x="1445366" y="235522"/>
                      </a:lnTo>
                      <a:lnTo>
                        <a:pt x="1445366" y="242085"/>
                      </a:lnTo>
                      <a:lnTo>
                        <a:pt x="1470744" y="242085"/>
                      </a:lnTo>
                      <a:lnTo>
                        <a:pt x="1470744" y="245921"/>
                      </a:lnTo>
                      <a:lnTo>
                        <a:pt x="1499699" y="245921"/>
                      </a:lnTo>
                      <a:lnTo>
                        <a:pt x="1499699" y="251462"/>
                      </a:lnTo>
                      <a:lnTo>
                        <a:pt x="1568084" y="251462"/>
                      </a:lnTo>
                      <a:lnTo>
                        <a:pt x="1618840" y="251462"/>
                      </a:lnTo>
                      <a:lnTo>
                        <a:pt x="1618840" y="258025"/>
                      </a:lnTo>
                      <a:lnTo>
                        <a:pt x="1643282" y="258025"/>
                      </a:lnTo>
                      <a:lnTo>
                        <a:pt x="1643282" y="263225"/>
                      </a:lnTo>
                      <a:lnTo>
                        <a:pt x="1699233" y="263225"/>
                      </a:lnTo>
                      <a:lnTo>
                        <a:pt x="1731424" y="263225"/>
                      </a:lnTo>
                      <a:lnTo>
                        <a:pt x="1731424" y="268766"/>
                      </a:lnTo>
                      <a:lnTo>
                        <a:pt x="1757824" y="268766"/>
                      </a:lnTo>
                      <a:lnTo>
                        <a:pt x="1757824" y="276267"/>
                      </a:lnTo>
                      <a:lnTo>
                        <a:pt x="1808240" y="276267"/>
                      </a:lnTo>
                      <a:lnTo>
                        <a:pt x="1816415" y="276267"/>
                      </a:lnTo>
                      <a:lnTo>
                        <a:pt x="1816415" y="280785"/>
                      </a:lnTo>
                      <a:lnTo>
                        <a:pt x="1878583" y="280785"/>
                      </a:lnTo>
                      <a:lnTo>
                        <a:pt x="1878583" y="287689"/>
                      </a:lnTo>
                      <a:lnTo>
                        <a:pt x="1889314" y="287689"/>
                      </a:lnTo>
                      <a:lnTo>
                        <a:pt x="1889314" y="293486"/>
                      </a:lnTo>
                      <a:lnTo>
                        <a:pt x="1944925" y="293486"/>
                      </a:lnTo>
                      <a:lnTo>
                        <a:pt x="1979415" y="293486"/>
                      </a:lnTo>
                      <a:lnTo>
                        <a:pt x="1979415" y="299026"/>
                      </a:lnTo>
                      <a:lnTo>
                        <a:pt x="2005134" y="299026"/>
                      </a:lnTo>
                      <a:lnTo>
                        <a:pt x="2029916" y="299026"/>
                      </a:lnTo>
                      <a:lnTo>
                        <a:pt x="2029916" y="305249"/>
                      </a:lnTo>
                      <a:lnTo>
                        <a:pt x="2089103" y="305249"/>
                      </a:lnTo>
                      <a:lnTo>
                        <a:pt x="2089103" y="310790"/>
                      </a:lnTo>
                      <a:lnTo>
                        <a:pt x="2148717" y="310790"/>
                      </a:lnTo>
                      <a:lnTo>
                        <a:pt x="2269135" y="310790"/>
                      </a:lnTo>
                      <a:lnTo>
                        <a:pt x="2269135" y="316330"/>
                      </a:lnTo>
                      <a:lnTo>
                        <a:pt x="2337435" y="316330"/>
                      </a:lnTo>
                      <a:lnTo>
                        <a:pt x="2337435" y="322468"/>
                      </a:lnTo>
                      <a:lnTo>
                        <a:pt x="2376865" y="322468"/>
                      </a:lnTo>
                      <a:lnTo>
                        <a:pt x="2471820" y="322468"/>
                      </a:lnTo>
                      <a:lnTo>
                        <a:pt x="2471820" y="326730"/>
                      </a:lnTo>
                      <a:lnTo>
                        <a:pt x="2490045" y="326730"/>
                      </a:lnTo>
                      <a:lnTo>
                        <a:pt x="2490045" y="333549"/>
                      </a:lnTo>
                      <a:lnTo>
                        <a:pt x="2546678" y="333549"/>
                      </a:lnTo>
                      <a:lnTo>
                        <a:pt x="2546678" y="344375"/>
                      </a:lnTo>
                      <a:lnTo>
                        <a:pt x="2647594" y="344375"/>
                      </a:lnTo>
                      <a:lnTo>
                        <a:pt x="2694178" y="344375"/>
                      </a:lnTo>
                      <a:lnTo>
                        <a:pt x="2694178" y="356394"/>
                      </a:lnTo>
                      <a:lnTo>
                        <a:pt x="2712062" y="356394"/>
                      </a:lnTo>
                      <a:lnTo>
                        <a:pt x="2712062" y="361594"/>
                      </a:lnTo>
                      <a:lnTo>
                        <a:pt x="2776785" y="361594"/>
                      </a:lnTo>
                      <a:lnTo>
                        <a:pt x="2776785" y="366793"/>
                      </a:lnTo>
                      <a:lnTo>
                        <a:pt x="2789814" y="366793"/>
                      </a:lnTo>
                      <a:lnTo>
                        <a:pt x="2789814" y="377278"/>
                      </a:lnTo>
                      <a:lnTo>
                        <a:pt x="2895926" y="377278"/>
                      </a:lnTo>
                      <a:lnTo>
                        <a:pt x="3102273" y="377278"/>
                      </a:lnTo>
                      <a:lnTo>
                        <a:pt x="3102273" y="384694"/>
                      </a:lnTo>
                      <a:lnTo>
                        <a:pt x="3149112" y="384694"/>
                      </a:lnTo>
                      <a:lnTo>
                        <a:pt x="3202849" y="384694"/>
                      </a:lnTo>
                      <a:lnTo>
                        <a:pt x="3202849" y="391598"/>
                      </a:lnTo>
                      <a:lnTo>
                        <a:pt x="3246792" y="391598"/>
                      </a:lnTo>
                      <a:lnTo>
                        <a:pt x="3246792" y="395775"/>
                      </a:lnTo>
                      <a:lnTo>
                        <a:pt x="3270893" y="395775"/>
                      </a:lnTo>
                      <a:lnTo>
                        <a:pt x="3270893" y="399696"/>
                      </a:lnTo>
                      <a:lnTo>
                        <a:pt x="3397103" y="399696"/>
                      </a:lnTo>
                      <a:lnTo>
                        <a:pt x="3429039" y="399696"/>
                      </a:lnTo>
                      <a:lnTo>
                        <a:pt x="3429039" y="405578"/>
                      </a:lnTo>
                      <a:lnTo>
                        <a:pt x="3504577" y="405578"/>
                      </a:lnTo>
                      <a:lnTo>
                        <a:pt x="3504577" y="413761"/>
                      </a:lnTo>
                      <a:lnTo>
                        <a:pt x="3534469" y="413761"/>
                      </a:lnTo>
                      <a:lnTo>
                        <a:pt x="3534469" y="418961"/>
                      </a:lnTo>
                      <a:lnTo>
                        <a:pt x="3601832" y="418961"/>
                      </a:lnTo>
                      <a:lnTo>
                        <a:pt x="3601832" y="423479"/>
                      </a:lnTo>
                      <a:lnTo>
                        <a:pt x="3646797" y="423479"/>
                      </a:lnTo>
                      <a:lnTo>
                        <a:pt x="3687760" y="423479"/>
                      </a:lnTo>
                      <a:lnTo>
                        <a:pt x="3687760" y="429701"/>
                      </a:lnTo>
                      <a:lnTo>
                        <a:pt x="3724209" y="429701"/>
                      </a:lnTo>
                      <a:lnTo>
                        <a:pt x="3724209" y="436521"/>
                      </a:lnTo>
                      <a:lnTo>
                        <a:pt x="3843010" y="436521"/>
                      </a:lnTo>
                      <a:lnTo>
                        <a:pt x="4025937" y="436521"/>
                      </a:lnTo>
                      <a:lnTo>
                        <a:pt x="4025937" y="442743"/>
                      </a:lnTo>
                      <a:lnTo>
                        <a:pt x="4219255" y="442743"/>
                      </a:lnTo>
                      <a:lnTo>
                        <a:pt x="4219255" y="452461"/>
                      </a:lnTo>
                      <a:lnTo>
                        <a:pt x="4222831" y="452461"/>
                      </a:lnTo>
                      <a:lnTo>
                        <a:pt x="4222831" y="460985"/>
                      </a:lnTo>
                      <a:lnTo>
                        <a:pt x="4228708" y="460985"/>
                      </a:lnTo>
                      <a:lnTo>
                        <a:pt x="4228708" y="469424"/>
                      </a:lnTo>
                      <a:lnTo>
                        <a:pt x="4242674" y="469424"/>
                      </a:lnTo>
                      <a:lnTo>
                        <a:pt x="4242674" y="482807"/>
                      </a:lnTo>
                      <a:lnTo>
                        <a:pt x="4315913" y="482807"/>
                      </a:lnTo>
                      <a:lnTo>
                        <a:pt x="4315913" y="502327"/>
                      </a:lnTo>
                      <a:lnTo>
                        <a:pt x="4437269" y="502327"/>
                      </a:lnTo>
                      <a:lnTo>
                        <a:pt x="4820412" y="502327"/>
                      </a:lnTo>
                    </a:path>
                  </a:pathLst>
                </a:custGeom>
                <a:noFill/>
                <a:ln w="2857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nvGrpSpPr>
                <p:cNvPr id="450" name="Graphic 230">
                  <a:extLst>
                    <a:ext uri="{FF2B5EF4-FFF2-40B4-BE49-F238E27FC236}">
                      <a16:creationId xmlns:a16="http://schemas.microsoft.com/office/drawing/2014/main" id="{DE966BFD-508C-00E8-CD0D-1B507FB3208B}"/>
                    </a:ext>
                  </a:extLst>
                </p:cNvPr>
                <p:cNvGrpSpPr/>
                <p:nvPr/>
              </p:nvGrpSpPr>
              <p:grpSpPr>
                <a:xfrm>
                  <a:off x="1180330" y="1290399"/>
                  <a:ext cx="4740016" cy="538511"/>
                  <a:chOff x="1171305" y="1293466"/>
                  <a:chExt cx="4753900" cy="540088"/>
                </a:xfrm>
              </p:grpSpPr>
              <p:sp>
                <p:nvSpPr>
                  <p:cNvPr id="451" name="Freeform: Shape 450">
                    <a:extLst>
                      <a:ext uri="{FF2B5EF4-FFF2-40B4-BE49-F238E27FC236}">
                        <a16:creationId xmlns:a16="http://schemas.microsoft.com/office/drawing/2014/main" id="{1454C29C-A5EE-FC7F-F307-23FF3515BC13}"/>
                      </a:ext>
                    </a:extLst>
                  </p:cNvPr>
                  <p:cNvSpPr/>
                  <p:nvPr/>
                </p:nvSpPr>
                <p:spPr>
                  <a:xfrm>
                    <a:off x="584711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2" name="Freeform: Shape 451">
                    <a:extLst>
                      <a:ext uri="{FF2B5EF4-FFF2-40B4-BE49-F238E27FC236}">
                        <a16:creationId xmlns:a16="http://schemas.microsoft.com/office/drawing/2014/main" id="{607811E8-94E9-7071-AF24-DB16B5F42C26}"/>
                      </a:ext>
                    </a:extLst>
                  </p:cNvPr>
                  <p:cNvSpPr/>
                  <p:nvPr/>
                </p:nvSpPr>
                <p:spPr>
                  <a:xfrm>
                    <a:off x="584021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3" name="Freeform: Shape 452">
                    <a:extLst>
                      <a:ext uri="{FF2B5EF4-FFF2-40B4-BE49-F238E27FC236}">
                        <a16:creationId xmlns:a16="http://schemas.microsoft.com/office/drawing/2014/main" id="{E8A4E32D-992D-28EB-368C-5B90E5B14DBA}"/>
                      </a:ext>
                    </a:extLst>
                  </p:cNvPr>
                  <p:cNvSpPr/>
                  <p:nvPr/>
                </p:nvSpPr>
                <p:spPr>
                  <a:xfrm>
                    <a:off x="5892078"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4" name="Freeform: Shape 453">
                    <a:extLst>
                      <a:ext uri="{FF2B5EF4-FFF2-40B4-BE49-F238E27FC236}">
                        <a16:creationId xmlns:a16="http://schemas.microsoft.com/office/drawing/2014/main" id="{31F49744-9C4F-895D-7944-0BAD309CE9F7}"/>
                      </a:ext>
                    </a:extLst>
                  </p:cNvPr>
                  <p:cNvSpPr/>
                  <p:nvPr/>
                </p:nvSpPr>
                <p:spPr>
                  <a:xfrm>
                    <a:off x="587300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5" name="Freeform: Shape 454">
                    <a:extLst>
                      <a:ext uri="{FF2B5EF4-FFF2-40B4-BE49-F238E27FC236}">
                        <a16:creationId xmlns:a16="http://schemas.microsoft.com/office/drawing/2014/main" id="{C279EA23-D7B3-11B6-7069-B5BC6E63375A}"/>
                      </a:ext>
                    </a:extLst>
                  </p:cNvPr>
                  <p:cNvSpPr/>
                  <p:nvPr/>
                </p:nvSpPr>
                <p:spPr>
                  <a:xfrm>
                    <a:off x="5925206"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6" name="Freeform: Shape 455">
                    <a:extLst>
                      <a:ext uri="{FF2B5EF4-FFF2-40B4-BE49-F238E27FC236}">
                        <a16:creationId xmlns:a16="http://schemas.microsoft.com/office/drawing/2014/main" id="{928EB6C8-B08C-FFD1-7AAF-CA91C1B65526}"/>
                      </a:ext>
                    </a:extLst>
                  </p:cNvPr>
                  <p:cNvSpPr/>
                  <p:nvPr/>
                </p:nvSpPr>
                <p:spPr>
                  <a:xfrm>
                    <a:off x="5631823"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7" name="Freeform: Shape 456">
                    <a:extLst>
                      <a:ext uri="{FF2B5EF4-FFF2-40B4-BE49-F238E27FC236}">
                        <a16:creationId xmlns:a16="http://schemas.microsoft.com/office/drawing/2014/main" id="{BC1BCE37-956F-18FC-A4E7-2782CD8A6392}"/>
                      </a:ext>
                    </a:extLst>
                  </p:cNvPr>
                  <p:cNvSpPr/>
                  <p:nvPr/>
                </p:nvSpPr>
                <p:spPr>
                  <a:xfrm>
                    <a:off x="583323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8" name="Freeform: Shape 457">
                    <a:extLst>
                      <a:ext uri="{FF2B5EF4-FFF2-40B4-BE49-F238E27FC236}">
                        <a16:creationId xmlns:a16="http://schemas.microsoft.com/office/drawing/2014/main" id="{96ACAC92-FCC7-79B1-326C-0C35BF116700}"/>
                      </a:ext>
                    </a:extLst>
                  </p:cNvPr>
                  <p:cNvSpPr/>
                  <p:nvPr/>
                </p:nvSpPr>
                <p:spPr>
                  <a:xfrm>
                    <a:off x="5826333"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59" name="Freeform: Shape 458">
                    <a:extLst>
                      <a:ext uri="{FF2B5EF4-FFF2-40B4-BE49-F238E27FC236}">
                        <a16:creationId xmlns:a16="http://schemas.microsoft.com/office/drawing/2014/main" id="{6268E795-FC7A-415F-C929-D1A2C121C901}"/>
                      </a:ext>
                    </a:extLst>
                  </p:cNvPr>
                  <p:cNvSpPr/>
                  <p:nvPr/>
                </p:nvSpPr>
                <p:spPr>
                  <a:xfrm>
                    <a:off x="5819435"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0" name="Freeform: Shape 459">
                    <a:extLst>
                      <a:ext uri="{FF2B5EF4-FFF2-40B4-BE49-F238E27FC236}">
                        <a16:creationId xmlns:a16="http://schemas.microsoft.com/office/drawing/2014/main" id="{57126390-0B39-7907-595D-C72D43BC21AE}"/>
                      </a:ext>
                    </a:extLst>
                  </p:cNvPr>
                  <p:cNvSpPr/>
                  <p:nvPr/>
                </p:nvSpPr>
                <p:spPr>
                  <a:xfrm>
                    <a:off x="581245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1" name="Freeform: Shape 460">
                    <a:extLst>
                      <a:ext uri="{FF2B5EF4-FFF2-40B4-BE49-F238E27FC236}">
                        <a16:creationId xmlns:a16="http://schemas.microsoft.com/office/drawing/2014/main" id="{AFAB3A04-EE7F-C0B6-1B2D-2EDEB2EFDB83}"/>
                      </a:ext>
                    </a:extLst>
                  </p:cNvPr>
                  <p:cNvSpPr/>
                  <p:nvPr/>
                </p:nvSpPr>
                <p:spPr>
                  <a:xfrm>
                    <a:off x="581543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2" name="Freeform: Shape 461">
                    <a:extLst>
                      <a:ext uri="{FF2B5EF4-FFF2-40B4-BE49-F238E27FC236}">
                        <a16:creationId xmlns:a16="http://schemas.microsoft.com/office/drawing/2014/main" id="{4712E1D0-2E7B-A87A-1FA9-78B4D3041787}"/>
                      </a:ext>
                    </a:extLst>
                  </p:cNvPr>
                  <p:cNvSpPr/>
                  <p:nvPr/>
                </p:nvSpPr>
                <p:spPr>
                  <a:xfrm>
                    <a:off x="5808449"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3" name="Freeform: Shape 462">
                    <a:extLst>
                      <a:ext uri="{FF2B5EF4-FFF2-40B4-BE49-F238E27FC236}">
                        <a16:creationId xmlns:a16="http://schemas.microsoft.com/office/drawing/2014/main" id="{CB7AAB3B-6782-814C-730A-CB9E50CCBC5E}"/>
                      </a:ext>
                    </a:extLst>
                  </p:cNvPr>
                  <p:cNvSpPr/>
                  <p:nvPr/>
                </p:nvSpPr>
                <p:spPr>
                  <a:xfrm>
                    <a:off x="580155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4" name="Freeform: Shape 463">
                    <a:extLst>
                      <a:ext uri="{FF2B5EF4-FFF2-40B4-BE49-F238E27FC236}">
                        <a16:creationId xmlns:a16="http://schemas.microsoft.com/office/drawing/2014/main" id="{8841E7B1-D296-2EA3-5054-D5BAE46DE0C0}"/>
                      </a:ext>
                    </a:extLst>
                  </p:cNvPr>
                  <p:cNvSpPr/>
                  <p:nvPr/>
                </p:nvSpPr>
                <p:spPr>
                  <a:xfrm>
                    <a:off x="5794567"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5" name="Freeform: Shape 464">
                    <a:extLst>
                      <a:ext uri="{FF2B5EF4-FFF2-40B4-BE49-F238E27FC236}">
                        <a16:creationId xmlns:a16="http://schemas.microsoft.com/office/drawing/2014/main" id="{4B61F379-CE51-4AC9-CCCF-2555CF24A9C5}"/>
                      </a:ext>
                    </a:extLst>
                  </p:cNvPr>
                  <p:cNvSpPr/>
                  <p:nvPr/>
                </p:nvSpPr>
                <p:spPr>
                  <a:xfrm>
                    <a:off x="5787669"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6" name="Freeform: Shape 465">
                    <a:extLst>
                      <a:ext uri="{FF2B5EF4-FFF2-40B4-BE49-F238E27FC236}">
                        <a16:creationId xmlns:a16="http://schemas.microsoft.com/office/drawing/2014/main" id="{11406D64-460D-516D-E65D-44EA38220F1A}"/>
                      </a:ext>
                    </a:extLst>
                  </p:cNvPr>
                  <p:cNvSpPr/>
                  <p:nvPr/>
                </p:nvSpPr>
                <p:spPr>
                  <a:xfrm>
                    <a:off x="578077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7" name="Freeform: Shape 466">
                    <a:extLst>
                      <a:ext uri="{FF2B5EF4-FFF2-40B4-BE49-F238E27FC236}">
                        <a16:creationId xmlns:a16="http://schemas.microsoft.com/office/drawing/2014/main" id="{1ABEEE68-7D15-0E03-31D9-841D448C82A5}"/>
                      </a:ext>
                    </a:extLst>
                  </p:cNvPr>
                  <p:cNvSpPr/>
                  <p:nvPr/>
                </p:nvSpPr>
                <p:spPr>
                  <a:xfrm>
                    <a:off x="5764420"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8" name="Freeform: Shape 467">
                    <a:extLst>
                      <a:ext uri="{FF2B5EF4-FFF2-40B4-BE49-F238E27FC236}">
                        <a16:creationId xmlns:a16="http://schemas.microsoft.com/office/drawing/2014/main" id="{C5299A14-2687-A64A-C593-D9914AB43E09}"/>
                      </a:ext>
                    </a:extLst>
                  </p:cNvPr>
                  <p:cNvSpPr/>
                  <p:nvPr/>
                </p:nvSpPr>
                <p:spPr>
                  <a:xfrm>
                    <a:off x="575752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69" name="Freeform: Shape 468">
                    <a:extLst>
                      <a:ext uri="{FF2B5EF4-FFF2-40B4-BE49-F238E27FC236}">
                        <a16:creationId xmlns:a16="http://schemas.microsoft.com/office/drawing/2014/main" id="{836E0189-37BD-4D0F-E0F6-77B920DAE1E6}"/>
                      </a:ext>
                    </a:extLst>
                  </p:cNvPr>
                  <p:cNvSpPr/>
                  <p:nvPr/>
                </p:nvSpPr>
                <p:spPr>
                  <a:xfrm>
                    <a:off x="5750539"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0" name="Freeform: Shape 469">
                    <a:extLst>
                      <a:ext uri="{FF2B5EF4-FFF2-40B4-BE49-F238E27FC236}">
                        <a16:creationId xmlns:a16="http://schemas.microsoft.com/office/drawing/2014/main" id="{55995998-58C8-417C-81BC-24B8B1E6F2A4}"/>
                      </a:ext>
                    </a:extLst>
                  </p:cNvPr>
                  <p:cNvSpPr/>
                  <p:nvPr/>
                </p:nvSpPr>
                <p:spPr>
                  <a:xfrm>
                    <a:off x="574364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1" name="Freeform: Shape 470">
                    <a:extLst>
                      <a:ext uri="{FF2B5EF4-FFF2-40B4-BE49-F238E27FC236}">
                        <a16:creationId xmlns:a16="http://schemas.microsoft.com/office/drawing/2014/main" id="{F4DA91A7-23E8-6EA4-5AD2-2C942B1253E4}"/>
                      </a:ext>
                    </a:extLst>
                  </p:cNvPr>
                  <p:cNvSpPr/>
                  <p:nvPr/>
                </p:nvSpPr>
                <p:spPr>
                  <a:xfrm>
                    <a:off x="570608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2" name="Freeform: Shape 471">
                    <a:extLst>
                      <a:ext uri="{FF2B5EF4-FFF2-40B4-BE49-F238E27FC236}">
                        <a16:creationId xmlns:a16="http://schemas.microsoft.com/office/drawing/2014/main" id="{2D8BC88C-0020-517C-58FB-7982851211A7}"/>
                      </a:ext>
                    </a:extLst>
                  </p:cNvPr>
                  <p:cNvSpPr/>
                  <p:nvPr/>
                </p:nvSpPr>
                <p:spPr>
                  <a:xfrm>
                    <a:off x="569910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3" name="Freeform: Shape 472">
                    <a:extLst>
                      <a:ext uri="{FF2B5EF4-FFF2-40B4-BE49-F238E27FC236}">
                        <a16:creationId xmlns:a16="http://schemas.microsoft.com/office/drawing/2014/main" id="{A9C8557D-8B80-6324-44F5-3B96BABA4ED3}"/>
                      </a:ext>
                    </a:extLst>
                  </p:cNvPr>
                  <p:cNvSpPr/>
                  <p:nvPr/>
                </p:nvSpPr>
                <p:spPr>
                  <a:xfrm>
                    <a:off x="5712897"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4" name="Freeform: Shape 473">
                    <a:extLst>
                      <a:ext uri="{FF2B5EF4-FFF2-40B4-BE49-F238E27FC236}">
                        <a16:creationId xmlns:a16="http://schemas.microsoft.com/office/drawing/2014/main" id="{D43F9795-3502-AF64-E673-B260B91A7C37}"/>
                      </a:ext>
                    </a:extLst>
                  </p:cNvPr>
                  <p:cNvSpPr/>
                  <p:nvPr/>
                </p:nvSpPr>
                <p:spPr>
                  <a:xfrm>
                    <a:off x="5682069"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5" name="Freeform: Shape 474">
                    <a:extLst>
                      <a:ext uri="{FF2B5EF4-FFF2-40B4-BE49-F238E27FC236}">
                        <a16:creationId xmlns:a16="http://schemas.microsoft.com/office/drawing/2014/main" id="{98490985-3CC0-6A4B-31B3-5C61CB12A69F}"/>
                      </a:ext>
                    </a:extLst>
                  </p:cNvPr>
                  <p:cNvSpPr/>
                  <p:nvPr/>
                </p:nvSpPr>
                <p:spPr>
                  <a:xfrm>
                    <a:off x="5675085"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6" name="Freeform: Shape 475">
                    <a:extLst>
                      <a:ext uri="{FF2B5EF4-FFF2-40B4-BE49-F238E27FC236}">
                        <a16:creationId xmlns:a16="http://schemas.microsoft.com/office/drawing/2014/main" id="{5565B6BF-A8C2-1114-926F-72E3DDC5AEDF}"/>
                      </a:ext>
                    </a:extLst>
                  </p:cNvPr>
                  <p:cNvSpPr/>
                  <p:nvPr/>
                </p:nvSpPr>
                <p:spPr>
                  <a:xfrm>
                    <a:off x="5668187"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7" name="Freeform: Shape 476">
                    <a:extLst>
                      <a:ext uri="{FF2B5EF4-FFF2-40B4-BE49-F238E27FC236}">
                        <a16:creationId xmlns:a16="http://schemas.microsoft.com/office/drawing/2014/main" id="{1580B848-7165-1282-8A2E-65053052E6DF}"/>
                      </a:ext>
                    </a:extLst>
                  </p:cNvPr>
                  <p:cNvSpPr/>
                  <p:nvPr/>
                </p:nvSpPr>
                <p:spPr>
                  <a:xfrm>
                    <a:off x="566120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8" name="Freeform: Shape 477">
                    <a:extLst>
                      <a:ext uri="{FF2B5EF4-FFF2-40B4-BE49-F238E27FC236}">
                        <a16:creationId xmlns:a16="http://schemas.microsoft.com/office/drawing/2014/main" id="{3CF93BDA-9978-467D-B7FE-9CC285AD4D84}"/>
                      </a:ext>
                    </a:extLst>
                  </p:cNvPr>
                  <p:cNvSpPr/>
                  <p:nvPr/>
                </p:nvSpPr>
                <p:spPr>
                  <a:xfrm>
                    <a:off x="5654306"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79" name="Freeform: Shape 478">
                    <a:extLst>
                      <a:ext uri="{FF2B5EF4-FFF2-40B4-BE49-F238E27FC236}">
                        <a16:creationId xmlns:a16="http://schemas.microsoft.com/office/drawing/2014/main" id="{9E674672-2F76-9DA7-FEB9-AB122BE3234A}"/>
                      </a:ext>
                    </a:extLst>
                  </p:cNvPr>
                  <p:cNvSpPr/>
                  <p:nvPr/>
                </p:nvSpPr>
                <p:spPr>
                  <a:xfrm>
                    <a:off x="5725586"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0" name="Freeform: Shape 479">
                    <a:extLst>
                      <a:ext uri="{FF2B5EF4-FFF2-40B4-BE49-F238E27FC236}">
                        <a16:creationId xmlns:a16="http://schemas.microsoft.com/office/drawing/2014/main" id="{92BCA948-DEA0-D610-E5B2-02727793F431}"/>
                      </a:ext>
                    </a:extLst>
                  </p:cNvPr>
                  <p:cNvSpPr/>
                  <p:nvPr/>
                </p:nvSpPr>
                <p:spPr>
                  <a:xfrm>
                    <a:off x="5718603"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1" name="Freeform: Shape 480">
                    <a:extLst>
                      <a:ext uri="{FF2B5EF4-FFF2-40B4-BE49-F238E27FC236}">
                        <a16:creationId xmlns:a16="http://schemas.microsoft.com/office/drawing/2014/main" id="{0A486AB3-AF6D-C5D1-D7BD-4CD84D48460D}"/>
                      </a:ext>
                    </a:extLst>
                  </p:cNvPr>
                  <p:cNvSpPr/>
                  <p:nvPr/>
                </p:nvSpPr>
                <p:spPr>
                  <a:xfrm>
                    <a:off x="557161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2" name="Freeform: Shape 481">
                    <a:extLst>
                      <a:ext uri="{FF2B5EF4-FFF2-40B4-BE49-F238E27FC236}">
                        <a16:creationId xmlns:a16="http://schemas.microsoft.com/office/drawing/2014/main" id="{9E7D66D8-FC6F-D071-6E6F-4A5F6DCBD37A}"/>
                      </a:ext>
                    </a:extLst>
                  </p:cNvPr>
                  <p:cNvSpPr/>
                  <p:nvPr/>
                </p:nvSpPr>
                <p:spPr>
                  <a:xfrm>
                    <a:off x="556463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3" name="Freeform: Shape 482">
                    <a:extLst>
                      <a:ext uri="{FF2B5EF4-FFF2-40B4-BE49-F238E27FC236}">
                        <a16:creationId xmlns:a16="http://schemas.microsoft.com/office/drawing/2014/main" id="{000D8512-9BC2-A6A7-AC29-C0B50039C1CA}"/>
                      </a:ext>
                    </a:extLst>
                  </p:cNvPr>
                  <p:cNvSpPr/>
                  <p:nvPr/>
                </p:nvSpPr>
                <p:spPr>
                  <a:xfrm>
                    <a:off x="5557733"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4" name="Freeform: Shape 483">
                    <a:extLst>
                      <a:ext uri="{FF2B5EF4-FFF2-40B4-BE49-F238E27FC236}">
                        <a16:creationId xmlns:a16="http://schemas.microsoft.com/office/drawing/2014/main" id="{42D15AFE-A989-6D41-B42E-CAFBA41F78EB}"/>
                      </a:ext>
                    </a:extLst>
                  </p:cNvPr>
                  <p:cNvSpPr/>
                  <p:nvPr/>
                </p:nvSpPr>
                <p:spPr>
                  <a:xfrm>
                    <a:off x="555083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5" name="Freeform: Shape 484">
                    <a:extLst>
                      <a:ext uri="{FF2B5EF4-FFF2-40B4-BE49-F238E27FC236}">
                        <a16:creationId xmlns:a16="http://schemas.microsoft.com/office/drawing/2014/main" id="{14344BD8-383A-61E9-F56C-0E80ACE0777B}"/>
                      </a:ext>
                    </a:extLst>
                  </p:cNvPr>
                  <p:cNvSpPr/>
                  <p:nvPr/>
                </p:nvSpPr>
                <p:spPr>
                  <a:xfrm>
                    <a:off x="5479980"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6" name="Freeform: Shape 485">
                    <a:extLst>
                      <a:ext uri="{FF2B5EF4-FFF2-40B4-BE49-F238E27FC236}">
                        <a16:creationId xmlns:a16="http://schemas.microsoft.com/office/drawing/2014/main" id="{FB4F6573-2E2B-602B-2893-A2D5C35FE64E}"/>
                      </a:ext>
                    </a:extLst>
                  </p:cNvPr>
                  <p:cNvSpPr/>
                  <p:nvPr/>
                </p:nvSpPr>
                <p:spPr>
                  <a:xfrm>
                    <a:off x="547308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7" name="Freeform: Shape 486">
                    <a:extLst>
                      <a:ext uri="{FF2B5EF4-FFF2-40B4-BE49-F238E27FC236}">
                        <a16:creationId xmlns:a16="http://schemas.microsoft.com/office/drawing/2014/main" id="{DA8A1BAA-9996-AA9A-EDF3-093E7701DD28}"/>
                      </a:ext>
                    </a:extLst>
                  </p:cNvPr>
                  <p:cNvSpPr/>
                  <p:nvPr/>
                </p:nvSpPr>
                <p:spPr>
                  <a:xfrm>
                    <a:off x="546618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8" name="Freeform: Shape 487">
                    <a:extLst>
                      <a:ext uri="{FF2B5EF4-FFF2-40B4-BE49-F238E27FC236}">
                        <a16:creationId xmlns:a16="http://schemas.microsoft.com/office/drawing/2014/main" id="{A9315379-A40B-D4B3-F1F7-92A5AA864C7F}"/>
                      </a:ext>
                    </a:extLst>
                  </p:cNvPr>
                  <p:cNvSpPr/>
                  <p:nvPr/>
                </p:nvSpPr>
                <p:spPr>
                  <a:xfrm>
                    <a:off x="5459200"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89" name="Freeform: Shape 488">
                    <a:extLst>
                      <a:ext uri="{FF2B5EF4-FFF2-40B4-BE49-F238E27FC236}">
                        <a16:creationId xmlns:a16="http://schemas.microsoft.com/office/drawing/2014/main" id="{382AFAE3-5615-AA26-A7FA-D01270DD03EE}"/>
                      </a:ext>
                    </a:extLst>
                  </p:cNvPr>
                  <p:cNvSpPr/>
                  <p:nvPr/>
                </p:nvSpPr>
                <p:spPr>
                  <a:xfrm>
                    <a:off x="545230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0" name="Freeform: Shape 489">
                    <a:extLst>
                      <a:ext uri="{FF2B5EF4-FFF2-40B4-BE49-F238E27FC236}">
                        <a16:creationId xmlns:a16="http://schemas.microsoft.com/office/drawing/2014/main" id="{7EC08F6C-FD3B-2563-C244-D7EEABE851AC}"/>
                      </a:ext>
                    </a:extLst>
                  </p:cNvPr>
                  <p:cNvSpPr/>
                  <p:nvPr/>
                </p:nvSpPr>
                <p:spPr>
                  <a:xfrm>
                    <a:off x="5445319"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1" name="Freeform: Shape 490">
                    <a:extLst>
                      <a:ext uri="{FF2B5EF4-FFF2-40B4-BE49-F238E27FC236}">
                        <a16:creationId xmlns:a16="http://schemas.microsoft.com/office/drawing/2014/main" id="{BF5CD6CD-0F9C-66C3-E24A-5D67237F716F}"/>
                      </a:ext>
                    </a:extLst>
                  </p:cNvPr>
                  <p:cNvSpPr/>
                  <p:nvPr/>
                </p:nvSpPr>
                <p:spPr>
                  <a:xfrm>
                    <a:off x="5524945"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2" name="Freeform: Shape 491">
                    <a:extLst>
                      <a:ext uri="{FF2B5EF4-FFF2-40B4-BE49-F238E27FC236}">
                        <a16:creationId xmlns:a16="http://schemas.microsoft.com/office/drawing/2014/main" id="{3D7A1C2F-425E-CF35-7DDC-93251966C87B}"/>
                      </a:ext>
                    </a:extLst>
                  </p:cNvPr>
                  <p:cNvSpPr/>
                  <p:nvPr/>
                </p:nvSpPr>
                <p:spPr>
                  <a:xfrm>
                    <a:off x="5619645"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3" name="Freeform: Shape 492">
                    <a:extLst>
                      <a:ext uri="{FF2B5EF4-FFF2-40B4-BE49-F238E27FC236}">
                        <a16:creationId xmlns:a16="http://schemas.microsoft.com/office/drawing/2014/main" id="{EAAF685C-E3AF-B274-0BA6-FE9615F67F1F}"/>
                      </a:ext>
                    </a:extLst>
                  </p:cNvPr>
                  <p:cNvSpPr/>
                  <p:nvPr/>
                </p:nvSpPr>
                <p:spPr>
                  <a:xfrm>
                    <a:off x="559963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4" name="Freeform: Shape 493">
                    <a:extLst>
                      <a:ext uri="{FF2B5EF4-FFF2-40B4-BE49-F238E27FC236}">
                        <a16:creationId xmlns:a16="http://schemas.microsoft.com/office/drawing/2014/main" id="{4C6AF9B4-559E-190A-7333-3EE3DD7DC007}"/>
                      </a:ext>
                    </a:extLst>
                  </p:cNvPr>
                  <p:cNvSpPr/>
                  <p:nvPr/>
                </p:nvSpPr>
                <p:spPr>
                  <a:xfrm>
                    <a:off x="5518814"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5" name="Freeform: Shape 494">
                    <a:extLst>
                      <a:ext uri="{FF2B5EF4-FFF2-40B4-BE49-F238E27FC236}">
                        <a16:creationId xmlns:a16="http://schemas.microsoft.com/office/drawing/2014/main" id="{33C5F7C9-C88D-ACD9-DFA3-525A330738ED}"/>
                      </a:ext>
                    </a:extLst>
                  </p:cNvPr>
                  <p:cNvSpPr/>
                  <p:nvPr/>
                </p:nvSpPr>
                <p:spPr>
                  <a:xfrm>
                    <a:off x="5486367"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6" name="Freeform: Shape 495">
                    <a:extLst>
                      <a:ext uri="{FF2B5EF4-FFF2-40B4-BE49-F238E27FC236}">
                        <a16:creationId xmlns:a16="http://schemas.microsoft.com/office/drawing/2014/main" id="{2850FD19-E2E6-D3A2-9F2C-ECA300FF0656}"/>
                      </a:ext>
                    </a:extLst>
                  </p:cNvPr>
                  <p:cNvSpPr/>
                  <p:nvPr/>
                </p:nvSpPr>
                <p:spPr>
                  <a:xfrm>
                    <a:off x="5504932"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7" name="Freeform: Shape 496">
                    <a:extLst>
                      <a:ext uri="{FF2B5EF4-FFF2-40B4-BE49-F238E27FC236}">
                        <a16:creationId xmlns:a16="http://schemas.microsoft.com/office/drawing/2014/main" id="{CAAD6774-5BCB-180C-49F2-D8FFC8CEC80D}"/>
                      </a:ext>
                    </a:extLst>
                  </p:cNvPr>
                  <p:cNvSpPr/>
                  <p:nvPr/>
                </p:nvSpPr>
                <p:spPr>
                  <a:xfrm>
                    <a:off x="5543511" y="178726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8" name="Freeform: Shape 497">
                    <a:extLst>
                      <a:ext uri="{FF2B5EF4-FFF2-40B4-BE49-F238E27FC236}">
                        <a16:creationId xmlns:a16="http://schemas.microsoft.com/office/drawing/2014/main" id="{C379CFAE-56A5-5FAD-014D-B2B105F7502B}"/>
                      </a:ext>
                    </a:extLst>
                  </p:cNvPr>
                  <p:cNvSpPr/>
                  <p:nvPr/>
                </p:nvSpPr>
                <p:spPr>
                  <a:xfrm>
                    <a:off x="5445319"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99" name="Freeform: Shape 498">
                    <a:extLst>
                      <a:ext uri="{FF2B5EF4-FFF2-40B4-BE49-F238E27FC236}">
                        <a16:creationId xmlns:a16="http://schemas.microsoft.com/office/drawing/2014/main" id="{7E3FFAE6-50AA-49DA-D41D-C4E1CDFAC78B}"/>
                      </a:ext>
                    </a:extLst>
                  </p:cNvPr>
                  <p:cNvSpPr/>
                  <p:nvPr/>
                </p:nvSpPr>
                <p:spPr>
                  <a:xfrm>
                    <a:off x="5381277" y="176110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0" name="Freeform: Shape 499">
                    <a:extLst>
                      <a:ext uri="{FF2B5EF4-FFF2-40B4-BE49-F238E27FC236}">
                        <a16:creationId xmlns:a16="http://schemas.microsoft.com/office/drawing/2014/main" id="{D3660B40-3827-F083-216F-4004FF5900A8}"/>
                      </a:ext>
                    </a:extLst>
                  </p:cNvPr>
                  <p:cNvSpPr/>
                  <p:nvPr/>
                </p:nvSpPr>
                <p:spPr>
                  <a:xfrm>
                    <a:off x="5374379" y="176110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1" name="Freeform: Shape 500">
                    <a:extLst>
                      <a:ext uri="{FF2B5EF4-FFF2-40B4-BE49-F238E27FC236}">
                        <a16:creationId xmlns:a16="http://schemas.microsoft.com/office/drawing/2014/main" id="{F2A28095-7E58-BC50-714B-1792C521FE14}"/>
                      </a:ext>
                    </a:extLst>
                  </p:cNvPr>
                  <p:cNvSpPr/>
                  <p:nvPr/>
                </p:nvSpPr>
                <p:spPr>
                  <a:xfrm>
                    <a:off x="5367481" y="176110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2" name="Freeform: Shape 501">
                    <a:extLst>
                      <a:ext uri="{FF2B5EF4-FFF2-40B4-BE49-F238E27FC236}">
                        <a16:creationId xmlns:a16="http://schemas.microsoft.com/office/drawing/2014/main" id="{F6699EA4-0271-09B0-A2AF-BD3DE10A354C}"/>
                      </a:ext>
                    </a:extLst>
                  </p:cNvPr>
                  <p:cNvSpPr/>
                  <p:nvPr/>
                </p:nvSpPr>
                <p:spPr>
                  <a:xfrm>
                    <a:off x="5360498" y="176110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3" name="Freeform: Shape 502">
                    <a:extLst>
                      <a:ext uri="{FF2B5EF4-FFF2-40B4-BE49-F238E27FC236}">
                        <a16:creationId xmlns:a16="http://schemas.microsoft.com/office/drawing/2014/main" id="{007EA7EC-EE4C-3994-E659-9D6DD36CA924}"/>
                      </a:ext>
                    </a:extLst>
                  </p:cNvPr>
                  <p:cNvSpPr/>
                  <p:nvPr/>
                </p:nvSpPr>
                <p:spPr>
                  <a:xfrm>
                    <a:off x="5402142"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4" name="Freeform: Shape 503">
                    <a:extLst>
                      <a:ext uri="{FF2B5EF4-FFF2-40B4-BE49-F238E27FC236}">
                        <a16:creationId xmlns:a16="http://schemas.microsoft.com/office/drawing/2014/main" id="{3BEED7CA-8DAA-EFDD-70EB-071B95B5025E}"/>
                      </a:ext>
                    </a:extLst>
                  </p:cNvPr>
                  <p:cNvSpPr/>
                  <p:nvPr/>
                </p:nvSpPr>
                <p:spPr>
                  <a:xfrm>
                    <a:off x="5439017"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5" name="Freeform: Shape 504">
                    <a:extLst>
                      <a:ext uri="{FF2B5EF4-FFF2-40B4-BE49-F238E27FC236}">
                        <a16:creationId xmlns:a16="http://schemas.microsoft.com/office/drawing/2014/main" id="{FE566796-1F30-1A3F-1E2B-42835AD4DC4B}"/>
                      </a:ext>
                    </a:extLst>
                  </p:cNvPr>
                  <p:cNvSpPr/>
                  <p:nvPr/>
                </p:nvSpPr>
                <p:spPr>
                  <a:xfrm>
                    <a:off x="5388261"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6" name="Freeform: Shape 505">
                    <a:extLst>
                      <a:ext uri="{FF2B5EF4-FFF2-40B4-BE49-F238E27FC236}">
                        <a16:creationId xmlns:a16="http://schemas.microsoft.com/office/drawing/2014/main" id="{D8679177-FDA7-6DA4-84FE-28FFE8DB3676}"/>
                      </a:ext>
                    </a:extLst>
                  </p:cNvPr>
                  <p:cNvSpPr/>
                  <p:nvPr/>
                </p:nvSpPr>
                <p:spPr>
                  <a:xfrm>
                    <a:off x="5381277"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7" name="Freeform: Shape 506">
                    <a:extLst>
                      <a:ext uri="{FF2B5EF4-FFF2-40B4-BE49-F238E27FC236}">
                        <a16:creationId xmlns:a16="http://schemas.microsoft.com/office/drawing/2014/main" id="{EF084DEB-CB07-2ECA-B73C-4E2A708BBE9F}"/>
                      </a:ext>
                    </a:extLst>
                  </p:cNvPr>
                  <p:cNvSpPr/>
                  <p:nvPr/>
                </p:nvSpPr>
                <p:spPr>
                  <a:xfrm>
                    <a:off x="5374379"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8" name="Freeform: Shape 507">
                    <a:extLst>
                      <a:ext uri="{FF2B5EF4-FFF2-40B4-BE49-F238E27FC236}">
                        <a16:creationId xmlns:a16="http://schemas.microsoft.com/office/drawing/2014/main" id="{CCF1B9F9-93A8-0B7C-3ADD-0532FE7A0CA4}"/>
                      </a:ext>
                    </a:extLst>
                  </p:cNvPr>
                  <p:cNvSpPr/>
                  <p:nvPr/>
                </p:nvSpPr>
                <p:spPr>
                  <a:xfrm>
                    <a:off x="5367481"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09" name="Freeform: Shape 508">
                    <a:extLst>
                      <a:ext uri="{FF2B5EF4-FFF2-40B4-BE49-F238E27FC236}">
                        <a16:creationId xmlns:a16="http://schemas.microsoft.com/office/drawing/2014/main" id="{8DF499B7-5C42-3D47-22FC-E3E8F6A6E4F9}"/>
                      </a:ext>
                    </a:extLst>
                  </p:cNvPr>
                  <p:cNvSpPr/>
                  <p:nvPr/>
                </p:nvSpPr>
                <p:spPr>
                  <a:xfrm>
                    <a:off x="5426328"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0" name="Freeform: Shape 509">
                    <a:extLst>
                      <a:ext uri="{FF2B5EF4-FFF2-40B4-BE49-F238E27FC236}">
                        <a16:creationId xmlns:a16="http://schemas.microsoft.com/office/drawing/2014/main" id="{F4919551-2B69-ACD4-A44F-4C24637E550E}"/>
                      </a:ext>
                    </a:extLst>
                  </p:cNvPr>
                  <p:cNvSpPr/>
                  <p:nvPr/>
                </p:nvSpPr>
                <p:spPr>
                  <a:xfrm>
                    <a:off x="5419345"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1" name="Freeform: Shape 510">
                    <a:extLst>
                      <a:ext uri="{FF2B5EF4-FFF2-40B4-BE49-F238E27FC236}">
                        <a16:creationId xmlns:a16="http://schemas.microsoft.com/office/drawing/2014/main" id="{BF17CE9D-2EC4-D14C-702F-3ED24BC385B8}"/>
                      </a:ext>
                    </a:extLst>
                  </p:cNvPr>
                  <p:cNvSpPr/>
                  <p:nvPr/>
                </p:nvSpPr>
                <p:spPr>
                  <a:xfrm>
                    <a:off x="5412447"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2" name="Freeform: Shape 511">
                    <a:extLst>
                      <a:ext uri="{FF2B5EF4-FFF2-40B4-BE49-F238E27FC236}">
                        <a16:creationId xmlns:a16="http://schemas.microsoft.com/office/drawing/2014/main" id="{9D052040-02E9-790A-3A93-02A46E73EC6E}"/>
                      </a:ext>
                    </a:extLst>
                  </p:cNvPr>
                  <p:cNvSpPr/>
                  <p:nvPr/>
                </p:nvSpPr>
                <p:spPr>
                  <a:xfrm>
                    <a:off x="5405548"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3" name="Freeform: Shape 512">
                    <a:extLst>
                      <a:ext uri="{FF2B5EF4-FFF2-40B4-BE49-F238E27FC236}">
                        <a16:creationId xmlns:a16="http://schemas.microsoft.com/office/drawing/2014/main" id="{22ABD47B-3F43-06A7-2CEB-949E157B2384}"/>
                      </a:ext>
                    </a:extLst>
                  </p:cNvPr>
                  <p:cNvSpPr/>
                  <p:nvPr/>
                </p:nvSpPr>
                <p:spPr>
                  <a:xfrm>
                    <a:off x="5398565"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4" name="Freeform: Shape 513">
                    <a:extLst>
                      <a:ext uri="{FF2B5EF4-FFF2-40B4-BE49-F238E27FC236}">
                        <a16:creationId xmlns:a16="http://schemas.microsoft.com/office/drawing/2014/main" id="{A419A647-D40A-915E-C60C-1FA62229A434}"/>
                      </a:ext>
                    </a:extLst>
                  </p:cNvPr>
                  <p:cNvSpPr/>
                  <p:nvPr/>
                </p:nvSpPr>
                <p:spPr>
                  <a:xfrm>
                    <a:off x="5391667" y="17694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5" name="Freeform: Shape 514">
                    <a:extLst>
                      <a:ext uri="{FF2B5EF4-FFF2-40B4-BE49-F238E27FC236}">
                        <a16:creationId xmlns:a16="http://schemas.microsoft.com/office/drawing/2014/main" id="{46F7C5D2-5114-656C-9D62-8324C2C916CB}"/>
                      </a:ext>
                    </a:extLst>
                  </p:cNvPr>
                  <p:cNvSpPr/>
                  <p:nvPr/>
                </p:nvSpPr>
                <p:spPr>
                  <a:xfrm>
                    <a:off x="5338952"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6" name="Freeform: Shape 515">
                    <a:extLst>
                      <a:ext uri="{FF2B5EF4-FFF2-40B4-BE49-F238E27FC236}">
                        <a16:creationId xmlns:a16="http://schemas.microsoft.com/office/drawing/2014/main" id="{7A50080F-78EC-44C6-3CE8-108A505DF4D0}"/>
                      </a:ext>
                    </a:extLst>
                  </p:cNvPr>
                  <p:cNvSpPr/>
                  <p:nvPr/>
                </p:nvSpPr>
                <p:spPr>
                  <a:xfrm>
                    <a:off x="5331969"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7" name="Freeform: Shape 516">
                    <a:extLst>
                      <a:ext uri="{FF2B5EF4-FFF2-40B4-BE49-F238E27FC236}">
                        <a16:creationId xmlns:a16="http://schemas.microsoft.com/office/drawing/2014/main" id="{3B26DDFF-9BF7-3DA5-24AD-5EBD2C3BF841}"/>
                      </a:ext>
                    </a:extLst>
                  </p:cNvPr>
                  <p:cNvSpPr/>
                  <p:nvPr/>
                </p:nvSpPr>
                <p:spPr>
                  <a:xfrm>
                    <a:off x="5325071"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8" name="Freeform: Shape 517">
                    <a:extLst>
                      <a:ext uri="{FF2B5EF4-FFF2-40B4-BE49-F238E27FC236}">
                        <a16:creationId xmlns:a16="http://schemas.microsoft.com/office/drawing/2014/main" id="{3F672A48-E5AB-9C53-C1D9-F0802206E326}"/>
                      </a:ext>
                    </a:extLst>
                  </p:cNvPr>
                  <p:cNvSpPr/>
                  <p:nvPr/>
                </p:nvSpPr>
                <p:spPr>
                  <a:xfrm>
                    <a:off x="5318172"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19" name="Freeform: Shape 518">
                    <a:extLst>
                      <a:ext uri="{FF2B5EF4-FFF2-40B4-BE49-F238E27FC236}">
                        <a16:creationId xmlns:a16="http://schemas.microsoft.com/office/drawing/2014/main" id="{FA3F6D52-FA54-4BF7-7DAD-C7BE2DC0F43A}"/>
                      </a:ext>
                    </a:extLst>
                  </p:cNvPr>
                  <p:cNvSpPr/>
                  <p:nvPr/>
                </p:nvSpPr>
                <p:spPr>
                  <a:xfrm>
                    <a:off x="5311189"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0" name="Freeform: Shape 519">
                    <a:extLst>
                      <a:ext uri="{FF2B5EF4-FFF2-40B4-BE49-F238E27FC236}">
                        <a16:creationId xmlns:a16="http://schemas.microsoft.com/office/drawing/2014/main" id="{36D3D209-307D-2445-5541-FC583FB8D023}"/>
                      </a:ext>
                    </a:extLst>
                  </p:cNvPr>
                  <p:cNvSpPr/>
                  <p:nvPr/>
                </p:nvSpPr>
                <p:spPr>
                  <a:xfrm>
                    <a:off x="5345254"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1" name="Freeform: Shape 520">
                    <a:extLst>
                      <a:ext uri="{FF2B5EF4-FFF2-40B4-BE49-F238E27FC236}">
                        <a16:creationId xmlns:a16="http://schemas.microsoft.com/office/drawing/2014/main" id="{6956CC2E-9306-DB44-B50F-AA7F70EF1A95}"/>
                      </a:ext>
                    </a:extLst>
                  </p:cNvPr>
                  <p:cNvSpPr/>
                  <p:nvPr/>
                </p:nvSpPr>
                <p:spPr>
                  <a:xfrm>
                    <a:off x="5354962" y="17500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2" name="Freeform: Shape 521">
                    <a:extLst>
                      <a:ext uri="{FF2B5EF4-FFF2-40B4-BE49-F238E27FC236}">
                        <a16:creationId xmlns:a16="http://schemas.microsoft.com/office/drawing/2014/main" id="{DC55DD2B-289B-0C14-49AF-BB2CC9FB09B8}"/>
                      </a:ext>
                    </a:extLst>
                  </p:cNvPr>
                  <p:cNvSpPr/>
                  <p:nvPr/>
                </p:nvSpPr>
                <p:spPr>
                  <a:xfrm>
                    <a:off x="5351556" y="1738000"/>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3" name="Freeform: Shape 522">
                    <a:extLst>
                      <a:ext uri="{FF2B5EF4-FFF2-40B4-BE49-F238E27FC236}">
                        <a16:creationId xmlns:a16="http://schemas.microsoft.com/office/drawing/2014/main" id="{59E05D18-D33A-A6EB-E282-9564E03520EB}"/>
                      </a:ext>
                    </a:extLst>
                  </p:cNvPr>
                  <p:cNvSpPr/>
                  <p:nvPr/>
                </p:nvSpPr>
                <p:spPr>
                  <a:xfrm>
                    <a:off x="5298415"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4" name="Freeform: Shape 523">
                    <a:extLst>
                      <a:ext uri="{FF2B5EF4-FFF2-40B4-BE49-F238E27FC236}">
                        <a16:creationId xmlns:a16="http://schemas.microsoft.com/office/drawing/2014/main" id="{902B5226-CF24-0489-F9C3-789976ABD344}"/>
                      </a:ext>
                    </a:extLst>
                  </p:cNvPr>
                  <p:cNvSpPr/>
                  <p:nvPr/>
                </p:nvSpPr>
                <p:spPr>
                  <a:xfrm>
                    <a:off x="5291517"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5" name="Freeform: Shape 524">
                    <a:extLst>
                      <a:ext uri="{FF2B5EF4-FFF2-40B4-BE49-F238E27FC236}">
                        <a16:creationId xmlns:a16="http://schemas.microsoft.com/office/drawing/2014/main" id="{27A965ED-721F-F8B3-9E19-E4A1FEF2EF7D}"/>
                      </a:ext>
                    </a:extLst>
                  </p:cNvPr>
                  <p:cNvSpPr/>
                  <p:nvPr/>
                </p:nvSpPr>
                <p:spPr>
                  <a:xfrm>
                    <a:off x="5284534"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6" name="Freeform: Shape 525">
                    <a:extLst>
                      <a:ext uri="{FF2B5EF4-FFF2-40B4-BE49-F238E27FC236}">
                        <a16:creationId xmlns:a16="http://schemas.microsoft.com/office/drawing/2014/main" id="{6F4AD066-36A9-066F-2DAE-E30E40AC2C4B}"/>
                      </a:ext>
                    </a:extLst>
                  </p:cNvPr>
                  <p:cNvSpPr/>
                  <p:nvPr/>
                </p:nvSpPr>
                <p:spPr>
                  <a:xfrm>
                    <a:off x="5277635"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7" name="Freeform: Shape 526">
                    <a:extLst>
                      <a:ext uri="{FF2B5EF4-FFF2-40B4-BE49-F238E27FC236}">
                        <a16:creationId xmlns:a16="http://schemas.microsoft.com/office/drawing/2014/main" id="{6D51ACE2-716B-F4F1-B84D-4ABF2AC1EF20}"/>
                      </a:ext>
                    </a:extLst>
                  </p:cNvPr>
                  <p:cNvSpPr/>
                  <p:nvPr/>
                </p:nvSpPr>
                <p:spPr>
                  <a:xfrm>
                    <a:off x="5270652"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8" name="Freeform: Shape 527">
                    <a:extLst>
                      <a:ext uri="{FF2B5EF4-FFF2-40B4-BE49-F238E27FC236}">
                        <a16:creationId xmlns:a16="http://schemas.microsoft.com/office/drawing/2014/main" id="{82260358-FD60-8967-44A7-448A388BFA16}"/>
                      </a:ext>
                    </a:extLst>
                  </p:cNvPr>
                  <p:cNvSpPr/>
                  <p:nvPr/>
                </p:nvSpPr>
                <p:spPr>
                  <a:xfrm>
                    <a:off x="5304717"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29" name="Freeform: Shape 528">
                    <a:extLst>
                      <a:ext uri="{FF2B5EF4-FFF2-40B4-BE49-F238E27FC236}">
                        <a16:creationId xmlns:a16="http://schemas.microsoft.com/office/drawing/2014/main" id="{58FF7D6B-1DBC-5F69-9F61-E0CA1A6BB7A0}"/>
                      </a:ext>
                    </a:extLst>
                  </p:cNvPr>
                  <p:cNvSpPr/>
                  <p:nvPr/>
                </p:nvSpPr>
                <p:spPr>
                  <a:xfrm>
                    <a:off x="5267161"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0" name="Freeform: Shape 529">
                    <a:extLst>
                      <a:ext uri="{FF2B5EF4-FFF2-40B4-BE49-F238E27FC236}">
                        <a16:creationId xmlns:a16="http://schemas.microsoft.com/office/drawing/2014/main" id="{FAF35724-956F-7066-FDFC-0A2DFC9F0FA3}"/>
                      </a:ext>
                    </a:extLst>
                  </p:cNvPr>
                  <p:cNvSpPr/>
                  <p:nvPr/>
                </p:nvSpPr>
                <p:spPr>
                  <a:xfrm>
                    <a:off x="5260262"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1" name="Freeform: Shape 530">
                    <a:extLst>
                      <a:ext uri="{FF2B5EF4-FFF2-40B4-BE49-F238E27FC236}">
                        <a16:creationId xmlns:a16="http://schemas.microsoft.com/office/drawing/2014/main" id="{5F5BE89E-9744-2B22-0FFC-8374DD48C777}"/>
                      </a:ext>
                    </a:extLst>
                  </p:cNvPr>
                  <p:cNvSpPr/>
                  <p:nvPr/>
                </p:nvSpPr>
                <p:spPr>
                  <a:xfrm>
                    <a:off x="5253279"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2" name="Freeform: Shape 531">
                    <a:extLst>
                      <a:ext uri="{FF2B5EF4-FFF2-40B4-BE49-F238E27FC236}">
                        <a16:creationId xmlns:a16="http://schemas.microsoft.com/office/drawing/2014/main" id="{799AF7D4-30D9-A5FB-E277-2A72CF472AE8}"/>
                      </a:ext>
                    </a:extLst>
                  </p:cNvPr>
                  <p:cNvSpPr/>
                  <p:nvPr/>
                </p:nvSpPr>
                <p:spPr>
                  <a:xfrm>
                    <a:off x="5246381"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3" name="Freeform: Shape 532">
                    <a:extLst>
                      <a:ext uri="{FF2B5EF4-FFF2-40B4-BE49-F238E27FC236}">
                        <a16:creationId xmlns:a16="http://schemas.microsoft.com/office/drawing/2014/main" id="{B841F7B5-C416-E833-9B9E-27D5CE3FC4DE}"/>
                      </a:ext>
                    </a:extLst>
                  </p:cNvPr>
                  <p:cNvSpPr/>
                  <p:nvPr/>
                </p:nvSpPr>
                <p:spPr>
                  <a:xfrm>
                    <a:off x="5239398"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4" name="Freeform: Shape 533">
                    <a:extLst>
                      <a:ext uri="{FF2B5EF4-FFF2-40B4-BE49-F238E27FC236}">
                        <a16:creationId xmlns:a16="http://schemas.microsoft.com/office/drawing/2014/main" id="{BE8BED29-6ACA-9C97-E489-0F7B1DDDA5D0}"/>
                      </a:ext>
                    </a:extLst>
                  </p:cNvPr>
                  <p:cNvSpPr/>
                  <p:nvPr/>
                </p:nvSpPr>
                <p:spPr>
                  <a:xfrm>
                    <a:off x="5205163"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5" name="Freeform: Shape 534">
                    <a:extLst>
                      <a:ext uri="{FF2B5EF4-FFF2-40B4-BE49-F238E27FC236}">
                        <a16:creationId xmlns:a16="http://schemas.microsoft.com/office/drawing/2014/main" id="{FC2A6121-D65D-C401-A9D5-49FCEF944D0F}"/>
                      </a:ext>
                    </a:extLst>
                  </p:cNvPr>
                  <p:cNvSpPr/>
                  <p:nvPr/>
                </p:nvSpPr>
                <p:spPr>
                  <a:xfrm>
                    <a:off x="5219129"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6" name="Freeform: Shape 535">
                    <a:extLst>
                      <a:ext uri="{FF2B5EF4-FFF2-40B4-BE49-F238E27FC236}">
                        <a16:creationId xmlns:a16="http://schemas.microsoft.com/office/drawing/2014/main" id="{36CF987C-038B-11CE-5D28-728110A97832}"/>
                      </a:ext>
                    </a:extLst>
                  </p:cNvPr>
                  <p:cNvSpPr/>
                  <p:nvPr/>
                </p:nvSpPr>
                <p:spPr>
                  <a:xfrm>
                    <a:off x="5192985"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7" name="Freeform: Shape 536">
                    <a:extLst>
                      <a:ext uri="{FF2B5EF4-FFF2-40B4-BE49-F238E27FC236}">
                        <a16:creationId xmlns:a16="http://schemas.microsoft.com/office/drawing/2014/main" id="{7BA5AE5B-39EB-9497-F87C-ECD79C6D270F}"/>
                      </a:ext>
                    </a:extLst>
                  </p:cNvPr>
                  <p:cNvSpPr/>
                  <p:nvPr/>
                </p:nvSpPr>
                <p:spPr>
                  <a:xfrm>
                    <a:off x="5186001"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8" name="Freeform: Shape 537">
                    <a:extLst>
                      <a:ext uri="{FF2B5EF4-FFF2-40B4-BE49-F238E27FC236}">
                        <a16:creationId xmlns:a16="http://schemas.microsoft.com/office/drawing/2014/main" id="{31830C72-1899-194F-1ABC-73CF63E9328A}"/>
                      </a:ext>
                    </a:extLst>
                  </p:cNvPr>
                  <p:cNvSpPr/>
                  <p:nvPr/>
                </p:nvSpPr>
                <p:spPr>
                  <a:xfrm>
                    <a:off x="5179103"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39" name="Freeform: Shape 538">
                    <a:extLst>
                      <a:ext uri="{FF2B5EF4-FFF2-40B4-BE49-F238E27FC236}">
                        <a16:creationId xmlns:a16="http://schemas.microsoft.com/office/drawing/2014/main" id="{F619739E-0B81-8630-CDA6-6407DA6C28CD}"/>
                      </a:ext>
                    </a:extLst>
                  </p:cNvPr>
                  <p:cNvSpPr/>
                  <p:nvPr/>
                </p:nvSpPr>
                <p:spPr>
                  <a:xfrm>
                    <a:off x="5172205"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0" name="Freeform: Shape 539">
                    <a:extLst>
                      <a:ext uri="{FF2B5EF4-FFF2-40B4-BE49-F238E27FC236}">
                        <a16:creationId xmlns:a16="http://schemas.microsoft.com/office/drawing/2014/main" id="{FBF6A38A-9EC8-FED4-FBA5-C87E99407BEE}"/>
                      </a:ext>
                    </a:extLst>
                  </p:cNvPr>
                  <p:cNvSpPr/>
                  <p:nvPr/>
                </p:nvSpPr>
                <p:spPr>
                  <a:xfrm>
                    <a:off x="5225516"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1" name="Freeform: Shape 540">
                    <a:extLst>
                      <a:ext uri="{FF2B5EF4-FFF2-40B4-BE49-F238E27FC236}">
                        <a16:creationId xmlns:a16="http://schemas.microsoft.com/office/drawing/2014/main" id="{46242AA9-EB02-85F1-1EDF-4126C28D9A75}"/>
                      </a:ext>
                    </a:extLst>
                  </p:cNvPr>
                  <p:cNvSpPr/>
                  <p:nvPr/>
                </p:nvSpPr>
                <p:spPr>
                  <a:xfrm>
                    <a:off x="5113869"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2" name="Freeform: Shape 541">
                    <a:extLst>
                      <a:ext uri="{FF2B5EF4-FFF2-40B4-BE49-F238E27FC236}">
                        <a16:creationId xmlns:a16="http://schemas.microsoft.com/office/drawing/2014/main" id="{53C26F65-FD94-B06D-8F78-1963586A54EA}"/>
                      </a:ext>
                    </a:extLst>
                  </p:cNvPr>
                  <p:cNvSpPr/>
                  <p:nvPr/>
                </p:nvSpPr>
                <p:spPr>
                  <a:xfrm>
                    <a:off x="5106971"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3" name="Freeform: Shape 542">
                    <a:extLst>
                      <a:ext uri="{FF2B5EF4-FFF2-40B4-BE49-F238E27FC236}">
                        <a16:creationId xmlns:a16="http://schemas.microsoft.com/office/drawing/2014/main" id="{1D3CC275-DB9F-9E1E-EB50-534577AB0303}"/>
                      </a:ext>
                    </a:extLst>
                  </p:cNvPr>
                  <p:cNvSpPr/>
                  <p:nvPr/>
                </p:nvSpPr>
                <p:spPr>
                  <a:xfrm>
                    <a:off x="5099988"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4" name="Freeform: Shape 543">
                    <a:extLst>
                      <a:ext uri="{FF2B5EF4-FFF2-40B4-BE49-F238E27FC236}">
                        <a16:creationId xmlns:a16="http://schemas.microsoft.com/office/drawing/2014/main" id="{26F7A063-DCB9-7E6C-5ACB-5845C0334F8B}"/>
                      </a:ext>
                    </a:extLst>
                  </p:cNvPr>
                  <p:cNvSpPr/>
                  <p:nvPr/>
                </p:nvSpPr>
                <p:spPr>
                  <a:xfrm>
                    <a:off x="5093090"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5" name="Freeform: Shape 544">
                    <a:extLst>
                      <a:ext uri="{FF2B5EF4-FFF2-40B4-BE49-F238E27FC236}">
                        <a16:creationId xmlns:a16="http://schemas.microsoft.com/office/drawing/2014/main" id="{A05BB803-A584-C0B8-0785-103FD2EC10EE}"/>
                      </a:ext>
                    </a:extLst>
                  </p:cNvPr>
                  <p:cNvSpPr/>
                  <p:nvPr/>
                </p:nvSpPr>
                <p:spPr>
                  <a:xfrm>
                    <a:off x="5086107"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6" name="Freeform: Shape 545">
                    <a:extLst>
                      <a:ext uri="{FF2B5EF4-FFF2-40B4-BE49-F238E27FC236}">
                        <a16:creationId xmlns:a16="http://schemas.microsoft.com/office/drawing/2014/main" id="{37BCC019-2196-5425-17E9-6A7585B133CF}"/>
                      </a:ext>
                    </a:extLst>
                  </p:cNvPr>
                  <p:cNvSpPr/>
                  <p:nvPr/>
                </p:nvSpPr>
                <p:spPr>
                  <a:xfrm>
                    <a:off x="5120257"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7" name="Freeform: Shape 546">
                    <a:extLst>
                      <a:ext uri="{FF2B5EF4-FFF2-40B4-BE49-F238E27FC236}">
                        <a16:creationId xmlns:a16="http://schemas.microsoft.com/office/drawing/2014/main" id="{AE14400E-4ED0-8733-73EB-7DFF098D5D38}"/>
                      </a:ext>
                    </a:extLst>
                  </p:cNvPr>
                  <p:cNvSpPr/>
                  <p:nvPr/>
                </p:nvSpPr>
                <p:spPr>
                  <a:xfrm>
                    <a:off x="4959130"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8" name="Freeform: Shape 547">
                    <a:extLst>
                      <a:ext uri="{FF2B5EF4-FFF2-40B4-BE49-F238E27FC236}">
                        <a16:creationId xmlns:a16="http://schemas.microsoft.com/office/drawing/2014/main" id="{63B83506-EBC1-8905-CE93-CCD6AEEF6630}"/>
                      </a:ext>
                    </a:extLst>
                  </p:cNvPr>
                  <p:cNvSpPr/>
                  <p:nvPr/>
                </p:nvSpPr>
                <p:spPr>
                  <a:xfrm>
                    <a:off x="4952147"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49" name="Freeform: Shape 548">
                    <a:extLst>
                      <a:ext uri="{FF2B5EF4-FFF2-40B4-BE49-F238E27FC236}">
                        <a16:creationId xmlns:a16="http://schemas.microsoft.com/office/drawing/2014/main" id="{DFEE2DD2-FB16-ACF3-9598-79978073C87B}"/>
                      </a:ext>
                    </a:extLst>
                  </p:cNvPr>
                  <p:cNvSpPr/>
                  <p:nvPr/>
                </p:nvSpPr>
                <p:spPr>
                  <a:xfrm>
                    <a:off x="4945249"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0" name="Freeform: Shape 549">
                    <a:extLst>
                      <a:ext uri="{FF2B5EF4-FFF2-40B4-BE49-F238E27FC236}">
                        <a16:creationId xmlns:a16="http://schemas.microsoft.com/office/drawing/2014/main" id="{8D71E6F8-75C0-7568-73E1-F64D404316FF}"/>
                      </a:ext>
                    </a:extLst>
                  </p:cNvPr>
                  <p:cNvSpPr/>
                  <p:nvPr/>
                </p:nvSpPr>
                <p:spPr>
                  <a:xfrm>
                    <a:off x="4938351"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1" name="Freeform: Shape 550">
                    <a:extLst>
                      <a:ext uri="{FF2B5EF4-FFF2-40B4-BE49-F238E27FC236}">
                        <a16:creationId xmlns:a16="http://schemas.microsoft.com/office/drawing/2014/main" id="{58C57014-5051-CB84-B11B-C0FFC3201A85}"/>
                      </a:ext>
                    </a:extLst>
                  </p:cNvPr>
                  <p:cNvSpPr/>
                  <p:nvPr/>
                </p:nvSpPr>
                <p:spPr>
                  <a:xfrm>
                    <a:off x="4931368"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2" name="Freeform: Shape 551">
                    <a:extLst>
                      <a:ext uri="{FF2B5EF4-FFF2-40B4-BE49-F238E27FC236}">
                        <a16:creationId xmlns:a16="http://schemas.microsoft.com/office/drawing/2014/main" id="{6A461875-F812-B067-CEFF-DEE67CD90A90}"/>
                      </a:ext>
                    </a:extLst>
                  </p:cNvPr>
                  <p:cNvSpPr/>
                  <p:nvPr/>
                </p:nvSpPr>
                <p:spPr>
                  <a:xfrm>
                    <a:off x="4965432"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3" name="Freeform: Shape 552">
                    <a:extLst>
                      <a:ext uri="{FF2B5EF4-FFF2-40B4-BE49-F238E27FC236}">
                        <a16:creationId xmlns:a16="http://schemas.microsoft.com/office/drawing/2014/main" id="{676C6256-F6E3-A495-B304-48999F2940F3}"/>
                      </a:ext>
                    </a:extLst>
                  </p:cNvPr>
                  <p:cNvSpPr/>
                  <p:nvPr/>
                </p:nvSpPr>
                <p:spPr>
                  <a:xfrm>
                    <a:off x="4917657"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4" name="Freeform: Shape 553">
                    <a:extLst>
                      <a:ext uri="{FF2B5EF4-FFF2-40B4-BE49-F238E27FC236}">
                        <a16:creationId xmlns:a16="http://schemas.microsoft.com/office/drawing/2014/main" id="{4DEDE663-5D70-DAE4-9628-8A20C2951043}"/>
                      </a:ext>
                    </a:extLst>
                  </p:cNvPr>
                  <p:cNvSpPr/>
                  <p:nvPr/>
                </p:nvSpPr>
                <p:spPr>
                  <a:xfrm>
                    <a:off x="4910673"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5" name="Freeform: Shape 554">
                    <a:extLst>
                      <a:ext uri="{FF2B5EF4-FFF2-40B4-BE49-F238E27FC236}">
                        <a16:creationId xmlns:a16="http://schemas.microsoft.com/office/drawing/2014/main" id="{204AC3B3-284A-6B46-6E4B-A17F73783DA2}"/>
                      </a:ext>
                    </a:extLst>
                  </p:cNvPr>
                  <p:cNvSpPr/>
                  <p:nvPr/>
                </p:nvSpPr>
                <p:spPr>
                  <a:xfrm>
                    <a:off x="4903775"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6" name="Freeform: Shape 555">
                    <a:extLst>
                      <a:ext uri="{FF2B5EF4-FFF2-40B4-BE49-F238E27FC236}">
                        <a16:creationId xmlns:a16="http://schemas.microsoft.com/office/drawing/2014/main" id="{E56525B3-A779-ACF9-2089-80E30E0EDB33}"/>
                      </a:ext>
                    </a:extLst>
                  </p:cNvPr>
                  <p:cNvSpPr/>
                  <p:nvPr/>
                </p:nvSpPr>
                <p:spPr>
                  <a:xfrm>
                    <a:off x="5036713" y="172069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7" name="Freeform: Shape 556">
                    <a:extLst>
                      <a:ext uri="{FF2B5EF4-FFF2-40B4-BE49-F238E27FC236}">
                        <a16:creationId xmlns:a16="http://schemas.microsoft.com/office/drawing/2014/main" id="{9CD67406-734A-73F4-6F27-677C21F73BAE}"/>
                      </a:ext>
                    </a:extLst>
                  </p:cNvPr>
                  <p:cNvSpPr/>
                  <p:nvPr/>
                </p:nvSpPr>
                <p:spPr>
                  <a:xfrm>
                    <a:off x="5131924"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8" name="Freeform: Shape 557">
                    <a:extLst>
                      <a:ext uri="{FF2B5EF4-FFF2-40B4-BE49-F238E27FC236}">
                        <a16:creationId xmlns:a16="http://schemas.microsoft.com/office/drawing/2014/main" id="{74AA4CC8-6A42-797D-98DE-4F9FFB47C8E2}"/>
                      </a:ext>
                    </a:extLst>
                  </p:cNvPr>
                  <p:cNvSpPr/>
                  <p:nvPr/>
                </p:nvSpPr>
                <p:spPr>
                  <a:xfrm>
                    <a:off x="4923959"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59" name="Freeform: Shape 558">
                    <a:extLst>
                      <a:ext uri="{FF2B5EF4-FFF2-40B4-BE49-F238E27FC236}">
                        <a16:creationId xmlns:a16="http://schemas.microsoft.com/office/drawing/2014/main" id="{27B49B89-451B-1391-6A35-5B43F04B762C}"/>
                      </a:ext>
                    </a:extLst>
                  </p:cNvPr>
                  <p:cNvSpPr/>
                  <p:nvPr/>
                </p:nvSpPr>
                <p:spPr>
                  <a:xfrm>
                    <a:off x="4894152"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0" name="Freeform: Shape 559">
                    <a:extLst>
                      <a:ext uri="{FF2B5EF4-FFF2-40B4-BE49-F238E27FC236}">
                        <a16:creationId xmlns:a16="http://schemas.microsoft.com/office/drawing/2014/main" id="{A94E509C-2C9A-15D4-24C9-5959A7D50A95}"/>
                      </a:ext>
                    </a:extLst>
                  </p:cNvPr>
                  <p:cNvSpPr/>
                  <p:nvPr/>
                </p:nvSpPr>
                <p:spPr>
                  <a:xfrm>
                    <a:off x="4887254"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1" name="Freeform: Shape 560">
                    <a:extLst>
                      <a:ext uri="{FF2B5EF4-FFF2-40B4-BE49-F238E27FC236}">
                        <a16:creationId xmlns:a16="http://schemas.microsoft.com/office/drawing/2014/main" id="{D202081F-F0FB-CC7F-1B21-494110055DCC}"/>
                      </a:ext>
                    </a:extLst>
                  </p:cNvPr>
                  <p:cNvSpPr/>
                  <p:nvPr/>
                </p:nvSpPr>
                <p:spPr>
                  <a:xfrm>
                    <a:off x="4880356"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2" name="Freeform: Shape 561">
                    <a:extLst>
                      <a:ext uri="{FF2B5EF4-FFF2-40B4-BE49-F238E27FC236}">
                        <a16:creationId xmlns:a16="http://schemas.microsoft.com/office/drawing/2014/main" id="{96CE4014-D99A-D655-946A-3845EAF1DC18}"/>
                      </a:ext>
                    </a:extLst>
                  </p:cNvPr>
                  <p:cNvSpPr/>
                  <p:nvPr/>
                </p:nvSpPr>
                <p:spPr>
                  <a:xfrm>
                    <a:off x="4873373"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3" name="Freeform: Shape 562">
                    <a:extLst>
                      <a:ext uri="{FF2B5EF4-FFF2-40B4-BE49-F238E27FC236}">
                        <a16:creationId xmlns:a16="http://schemas.microsoft.com/office/drawing/2014/main" id="{98991FBC-4C4E-4B3E-B2EF-1F2326D9BE69}"/>
                      </a:ext>
                    </a:extLst>
                  </p:cNvPr>
                  <p:cNvSpPr/>
                  <p:nvPr/>
                </p:nvSpPr>
                <p:spPr>
                  <a:xfrm>
                    <a:off x="4866474"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4" name="Freeform: Shape 563">
                    <a:extLst>
                      <a:ext uri="{FF2B5EF4-FFF2-40B4-BE49-F238E27FC236}">
                        <a16:creationId xmlns:a16="http://schemas.microsoft.com/office/drawing/2014/main" id="{55F6CAA3-2B5B-F8DF-D77D-59C33EDE9AFF}"/>
                      </a:ext>
                    </a:extLst>
                  </p:cNvPr>
                  <p:cNvSpPr/>
                  <p:nvPr/>
                </p:nvSpPr>
                <p:spPr>
                  <a:xfrm>
                    <a:off x="4900539"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5" name="Freeform: Shape 564">
                    <a:extLst>
                      <a:ext uri="{FF2B5EF4-FFF2-40B4-BE49-F238E27FC236}">
                        <a16:creationId xmlns:a16="http://schemas.microsoft.com/office/drawing/2014/main" id="{237CEF05-03F9-F5EA-96C4-D21DC87BDBE4}"/>
                      </a:ext>
                    </a:extLst>
                  </p:cNvPr>
                  <p:cNvSpPr/>
                  <p:nvPr/>
                </p:nvSpPr>
                <p:spPr>
                  <a:xfrm>
                    <a:off x="5160283"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6" name="Freeform: Shape 565">
                    <a:extLst>
                      <a:ext uri="{FF2B5EF4-FFF2-40B4-BE49-F238E27FC236}">
                        <a16:creationId xmlns:a16="http://schemas.microsoft.com/office/drawing/2014/main" id="{C5FA674B-9CE7-68AB-1F93-1D4C7D0D3DAF}"/>
                      </a:ext>
                    </a:extLst>
                  </p:cNvPr>
                  <p:cNvSpPr/>
                  <p:nvPr/>
                </p:nvSpPr>
                <p:spPr>
                  <a:xfrm>
                    <a:off x="5152959"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7" name="Freeform: Shape 566">
                    <a:extLst>
                      <a:ext uri="{FF2B5EF4-FFF2-40B4-BE49-F238E27FC236}">
                        <a16:creationId xmlns:a16="http://schemas.microsoft.com/office/drawing/2014/main" id="{660AB30E-5B84-EA30-38AA-146CD58BB7CE}"/>
                      </a:ext>
                    </a:extLst>
                  </p:cNvPr>
                  <p:cNvSpPr/>
                  <p:nvPr/>
                </p:nvSpPr>
                <p:spPr>
                  <a:xfrm>
                    <a:off x="5066009" y="172069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8" name="Freeform: Shape 567">
                    <a:extLst>
                      <a:ext uri="{FF2B5EF4-FFF2-40B4-BE49-F238E27FC236}">
                        <a16:creationId xmlns:a16="http://schemas.microsoft.com/office/drawing/2014/main" id="{B141AA58-5268-0870-8EC6-863A0759072C}"/>
                      </a:ext>
                    </a:extLst>
                  </p:cNvPr>
                  <p:cNvSpPr/>
                  <p:nvPr/>
                </p:nvSpPr>
                <p:spPr>
                  <a:xfrm>
                    <a:off x="5059110" y="172069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69" name="Freeform: Shape 568">
                    <a:extLst>
                      <a:ext uri="{FF2B5EF4-FFF2-40B4-BE49-F238E27FC236}">
                        <a16:creationId xmlns:a16="http://schemas.microsoft.com/office/drawing/2014/main" id="{95C3D62E-8D9B-29D3-9E4E-F7B6F816A1AB}"/>
                      </a:ext>
                    </a:extLst>
                  </p:cNvPr>
                  <p:cNvSpPr/>
                  <p:nvPr/>
                </p:nvSpPr>
                <p:spPr>
                  <a:xfrm>
                    <a:off x="5052127" y="172069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0" name="Freeform: Shape 569">
                    <a:extLst>
                      <a:ext uri="{FF2B5EF4-FFF2-40B4-BE49-F238E27FC236}">
                        <a16:creationId xmlns:a16="http://schemas.microsoft.com/office/drawing/2014/main" id="{0067BEF2-66C8-6F42-A560-73A6478CB5F1}"/>
                      </a:ext>
                    </a:extLst>
                  </p:cNvPr>
                  <p:cNvSpPr/>
                  <p:nvPr/>
                </p:nvSpPr>
                <p:spPr>
                  <a:xfrm>
                    <a:off x="5166585" y="17269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1" name="Freeform: Shape 570">
                    <a:extLst>
                      <a:ext uri="{FF2B5EF4-FFF2-40B4-BE49-F238E27FC236}">
                        <a16:creationId xmlns:a16="http://schemas.microsoft.com/office/drawing/2014/main" id="{3DD9C966-5155-1935-5BBA-7FB4A009EA94}"/>
                      </a:ext>
                    </a:extLst>
                  </p:cNvPr>
                  <p:cNvSpPr/>
                  <p:nvPr/>
                </p:nvSpPr>
                <p:spPr>
                  <a:xfrm>
                    <a:off x="5005033"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2" name="Freeform: Shape 571">
                    <a:extLst>
                      <a:ext uri="{FF2B5EF4-FFF2-40B4-BE49-F238E27FC236}">
                        <a16:creationId xmlns:a16="http://schemas.microsoft.com/office/drawing/2014/main" id="{ECEF1691-B516-B55B-D734-4965A64223A6}"/>
                      </a:ext>
                    </a:extLst>
                  </p:cNvPr>
                  <p:cNvSpPr/>
                  <p:nvPr/>
                </p:nvSpPr>
                <p:spPr>
                  <a:xfrm>
                    <a:off x="4998049"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3" name="Freeform: Shape 572">
                    <a:extLst>
                      <a:ext uri="{FF2B5EF4-FFF2-40B4-BE49-F238E27FC236}">
                        <a16:creationId xmlns:a16="http://schemas.microsoft.com/office/drawing/2014/main" id="{C8F30845-22E6-2ED2-91BB-C4E9C71ABFC4}"/>
                      </a:ext>
                    </a:extLst>
                  </p:cNvPr>
                  <p:cNvSpPr/>
                  <p:nvPr/>
                </p:nvSpPr>
                <p:spPr>
                  <a:xfrm>
                    <a:off x="4991151" y="172316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4" name="Freeform: Shape 573">
                    <a:extLst>
                      <a:ext uri="{FF2B5EF4-FFF2-40B4-BE49-F238E27FC236}">
                        <a16:creationId xmlns:a16="http://schemas.microsoft.com/office/drawing/2014/main" id="{EB941003-9557-6FFC-FE5C-D5BD9B634159}"/>
                      </a:ext>
                    </a:extLst>
                  </p:cNvPr>
                  <p:cNvSpPr/>
                  <p:nvPr/>
                </p:nvSpPr>
                <p:spPr>
                  <a:xfrm>
                    <a:off x="4860087"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5" name="Freeform: Shape 574">
                    <a:extLst>
                      <a:ext uri="{FF2B5EF4-FFF2-40B4-BE49-F238E27FC236}">
                        <a16:creationId xmlns:a16="http://schemas.microsoft.com/office/drawing/2014/main" id="{D54C290A-D29C-2E75-0C2D-E6F2CE52D3F6}"/>
                      </a:ext>
                    </a:extLst>
                  </p:cNvPr>
                  <p:cNvSpPr/>
                  <p:nvPr/>
                </p:nvSpPr>
                <p:spPr>
                  <a:xfrm>
                    <a:off x="4853189"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6" name="Freeform: Shape 575">
                    <a:extLst>
                      <a:ext uri="{FF2B5EF4-FFF2-40B4-BE49-F238E27FC236}">
                        <a16:creationId xmlns:a16="http://schemas.microsoft.com/office/drawing/2014/main" id="{A28E0C0E-8DD0-7EDC-2C34-747AAFE9A247}"/>
                      </a:ext>
                    </a:extLst>
                  </p:cNvPr>
                  <p:cNvSpPr/>
                  <p:nvPr/>
                </p:nvSpPr>
                <p:spPr>
                  <a:xfrm>
                    <a:off x="4846291"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7" name="Freeform: Shape 576">
                    <a:extLst>
                      <a:ext uri="{FF2B5EF4-FFF2-40B4-BE49-F238E27FC236}">
                        <a16:creationId xmlns:a16="http://schemas.microsoft.com/office/drawing/2014/main" id="{D2C75C25-065E-4645-C019-FAA346880206}"/>
                      </a:ext>
                    </a:extLst>
                  </p:cNvPr>
                  <p:cNvSpPr/>
                  <p:nvPr/>
                </p:nvSpPr>
                <p:spPr>
                  <a:xfrm>
                    <a:off x="4839308"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8" name="Freeform: Shape 577">
                    <a:extLst>
                      <a:ext uri="{FF2B5EF4-FFF2-40B4-BE49-F238E27FC236}">
                        <a16:creationId xmlns:a16="http://schemas.microsoft.com/office/drawing/2014/main" id="{40CD0D20-4F28-6287-4276-92607E1CACC0}"/>
                      </a:ext>
                    </a:extLst>
                  </p:cNvPr>
                  <p:cNvSpPr/>
                  <p:nvPr/>
                </p:nvSpPr>
                <p:spPr>
                  <a:xfrm>
                    <a:off x="4832410"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79" name="Freeform: Shape 578">
                    <a:extLst>
                      <a:ext uri="{FF2B5EF4-FFF2-40B4-BE49-F238E27FC236}">
                        <a16:creationId xmlns:a16="http://schemas.microsoft.com/office/drawing/2014/main" id="{43925169-C573-DB58-CBDF-52B9C0D753D3}"/>
                      </a:ext>
                    </a:extLst>
                  </p:cNvPr>
                  <p:cNvSpPr/>
                  <p:nvPr/>
                </p:nvSpPr>
                <p:spPr>
                  <a:xfrm>
                    <a:off x="4866474"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0" name="Freeform: Shape 579">
                    <a:extLst>
                      <a:ext uri="{FF2B5EF4-FFF2-40B4-BE49-F238E27FC236}">
                        <a16:creationId xmlns:a16="http://schemas.microsoft.com/office/drawing/2014/main" id="{842EC949-932D-F2AB-FD31-5EE1D5F29426}"/>
                      </a:ext>
                    </a:extLst>
                  </p:cNvPr>
                  <p:cNvSpPr/>
                  <p:nvPr/>
                </p:nvSpPr>
                <p:spPr>
                  <a:xfrm>
                    <a:off x="4825001" y="171515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1" name="Freeform: Shape 580">
                    <a:extLst>
                      <a:ext uri="{FF2B5EF4-FFF2-40B4-BE49-F238E27FC236}">
                        <a16:creationId xmlns:a16="http://schemas.microsoft.com/office/drawing/2014/main" id="{201FA8D4-4ED9-4A57-D343-0F94FFE1740A}"/>
                      </a:ext>
                    </a:extLst>
                  </p:cNvPr>
                  <p:cNvSpPr/>
                  <p:nvPr/>
                </p:nvSpPr>
                <p:spPr>
                  <a:xfrm>
                    <a:off x="4821424"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2" name="Freeform: Shape 581">
                    <a:extLst>
                      <a:ext uri="{FF2B5EF4-FFF2-40B4-BE49-F238E27FC236}">
                        <a16:creationId xmlns:a16="http://schemas.microsoft.com/office/drawing/2014/main" id="{127BF112-32DA-DCA9-B68F-984D94AD75F2}"/>
                      </a:ext>
                    </a:extLst>
                  </p:cNvPr>
                  <p:cNvSpPr/>
                  <p:nvPr/>
                </p:nvSpPr>
                <p:spPr>
                  <a:xfrm>
                    <a:off x="4814526"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3" name="Freeform: Shape 582">
                    <a:extLst>
                      <a:ext uri="{FF2B5EF4-FFF2-40B4-BE49-F238E27FC236}">
                        <a16:creationId xmlns:a16="http://schemas.microsoft.com/office/drawing/2014/main" id="{52845D29-3B21-894D-AD48-C7CC2C3C9ADB}"/>
                      </a:ext>
                    </a:extLst>
                  </p:cNvPr>
                  <p:cNvSpPr/>
                  <p:nvPr/>
                </p:nvSpPr>
                <p:spPr>
                  <a:xfrm>
                    <a:off x="4807628"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4" name="Freeform: Shape 583">
                    <a:extLst>
                      <a:ext uri="{FF2B5EF4-FFF2-40B4-BE49-F238E27FC236}">
                        <a16:creationId xmlns:a16="http://schemas.microsoft.com/office/drawing/2014/main" id="{C328805F-996F-14BD-E288-BD2C0B954080}"/>
                      </a:ext>
                    </a:extLst>
                  </p:cNvPr>
                  <p:cNvSpPr/>
                  <p:nvPr/>
                </p:nvSpPr>
                <p:spPr>
                  <a:xfrm>
                    <a:off x="4800644"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5" name="Freeform: Shape 584">
                    <a:extLst>
                      <a:ext uri="{FF2B5EF4-FFF2-40B4-BE49-F238E27FC236}">
                        <a16:creationId xmlns:a16="http://schemas.microsoft.com/office/drawing/2014/main" id="{61CCEF3F-F8F1-38DE-4EB1-4F2405EC44E1}"/>
                      </a:ext>
                    </a:extLst>
                  </p:cNvPr>
                  <p:cNvSpPr/>
                  <p:nvPr/>
                </p:nvSpPr>
                <p:spPr>
                  <a:xfrm>
                    <a:off x="4793746"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6" name="Freeform: Shape 585">
                    <a:extLst>
                      <a:ext uri="{FF2B5EF4-FFF2-40B4-BE49-F238E27FC236}">
                        <a16:creationId xmlns:a16="http://schemas.microsoft.com/office/drawing/2014/main" id="{5AA21408-9448-FD34-DA73-41D1BEE2DD76}"/>
                      </a:ext>
                    </a:extLst>
                  </p:cNvPr>
                  <p:cNvSpPr/>
                  <p:nvPr/>
                </p:nvSpPr>
                <p:spPr>
                  <a:xfrm>
                    <a:off x="4827811"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7" name="Freeform: Shape 586">
                    <a:extLst>
                      <a:ext uri="{FF2B5EF4-FFF2-40B4-BE49-F238E27FC236}">
                        <a16:creationId xmlns:a16="http://schemas.microsoft.com/office/drawing/2014/main" id="{657C0F88-7F51-A309-472C-1E3C944BDAD0}"/>
                      </a:ext>
                    </a:extLst>
                  </p:cNvPr>
                  <p:cNvSpPr/>
                  <p:nvPr/>
                </p:nvSpPr>
                <p:spPr>
                  <a:xfrm>
                    <a:off x="4786337"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8" name="Freeform: Shape 587">
                    <a:extLst>
                      <a:ext uri="{FF2B5EF4-FFF2-40B4-BE49-F238E27FC236}">
                        <a16:creationId xmlns:a16="http://schemas.microsoft.com/office/drawing/2014/main" id="{146B954E-0D65-3DB8-F30B-16465A7D4A2E}"/>
                      </a:ext>
                    </a:extLst>
                  </p:cNvPr>
                  <p:cNvSpPr/>
                  <p:nvPr/>
                </p:nvSpPr>
                <p:spPr>
                  <a:xfrm>
                    <a:off x="4426018"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89" name="Freeform: Shape 588">
                    <a:extLst>
                      <a:ext uri="{FF2B5EF4-FFF2-40B4-BE49-F238E27FC236}">
                        <a16:creationId xmlns:a16="http://schemas.microsoft.com/office/drawing/2014/main" id="{9498D1F1-7F68-D1E5-5272-078E5E1D8B18}"/>
                      </a:ext>
                    </a:extLst>
                  </p:cNvPr>
                  <p:cNvSpPr/>
                  <p:nvPr/>
                </p:nvSpPr>
                <p:spPr>
                  <a:xfrm>
                    <a:off x="4419120"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0" name="Freeform: Shape 589">
                    <a:extLst>
                      <a:ext uri="{FF2B5EF4-FFF2-40B4-BE49-F238E27FC236}">
                        <a16:creationId xmlns:a16="http://schemas.microsoft.com/office/drawing/2014/main" id="{A74D5619-EC5F-2627-BFB6-89CD35DC4647}"/>
                      </a:ext>
                    </a:extLst>
                  </p:cNvPr>
                  <p:cNvSpPr/>
                  <p:nvPr/>
                </p:nvSpPr>
                <p:spPr>
                  <a:xfrm>
                    <a:off x="4412136"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1" name="Freeform: Shape 590">
                    <a:extLst>
                      <a:ext uri="{FF2B5EF4-FFF2-40B4-BE49-F238E27FC236}">
                        <a16:creationId xmlns:a16="http://schemas.microsoft.com/office/drawing/2014/main" id="{54AB441C-D411-42BA-0DD5-4D209606DFF5}"/>
                      </a:ext>
                    </a:extLst>
                  </p:cNvPr>
                  <p:cNvSpPr/>
                  <p:nvPr/>
                </p:nvSpPr>
                <p:spPr>
                  <a:xfrm>
                    <a:off x="4405238"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2" name="Freeform: Shape 591">
                    <a:extLst>
                      <a:ext uri="{FF2B5EF4-FFF2-40B4-BE49-F238E27FC236}">
                        <a16:creationId xmlns:a16="http://schemas.microsoft.com/office/drawing/2014/main" id="{9D2C2349-A591-E13B-7ACE-B081B91A7901}"/>
                      </a:ext>
                    </a:extLst>
                  </p:cNvPr>
                  <p:cNvSpPr/>
                  <p:nvPr/>
                </p:nvSpPr>
                <p:spPr>
                  <a:xfrm>
                    <a:off x="4398255"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3" name="Freeform: Shape 592">
                    <a:extLst>
                      <a:ext uri="{FF2B5EF4-FFF2-40B4-BE49-F238E27FC236}">
                        <a16:creationId xmlns:a16="http://schemas.microsoft.com/office/drawing/2014/main" id="{F5B1A495-380F-AED7-274F-0652A75B91E2}"/>
                      </a:ext>
                    </a:extLst>
                  </p:cNvPr>
                  <p:cNvSpPr/>
                  <p:nvPr/>
                </p:nvSpPr>
                <p:spPr>
                  <a:xfrm>
                    <a:off x="4432405"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4" name="Freeform: Shape 593">
                    <a:extLst>
                      <a:ext uri="{FF2B5EF4-FFF2-40B4-BE49-F238E27FC236}">
                        <a16:creationId xmlns:a16="http://schemas.microsoft.com/office/drawing/2014/main" id="{B6FC22E0-D985-5EE6-D4A1-3AB8F56D8ADF}"/>
                      </a:ext>
                    </a:extLst>
                  </p:cNvPr>
                  <p:cNvSpPr/>
                  <p:nvPr/>
                </p:nvSpPr>
                <p:spPr>
                  <a:xfrm>
                    <a:off x="4390846"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5" name="Freeform: Shape 594">
                    <a:extLst>
                      <a:ext uri="{FF2B5EF4-FFF2-40B4-BE49-F238E27FC236}">
                        <a16:creationId xmlns:a16="http://schemas.microsoft.com/office/drawing/2014/main" id="{45DA490A-3A36-AEC7-6C8E-2BFA31770C3A}"/>
                      </a:ext>
                    </a:extLst>
                  </p:cNvPr>
                  <p:cNvSpPr/>
                  <p:nvPr/>
                </p:nvSpPr>
                <p:spPr>
                  <a:xfrm>
                    <a:off x="4639859"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6" name="Freeform: Shape 595">
                    <a:extLst>
                      <a:ext uri="{FF2B5EF4-FFF2-40B4-BE49-F238E27FC236}">
                        <a16:creationId xmlns:a16="http://schemas.microsoft.com/office/drawing/2014/main" id="{643A1123-C921-EF3C-D63C-D4811EDB7C33}"/>
                      </a:ext>
                    </a:extLst>
                  </p:cNvPr>
                  <p:cNvSpPr/>
                  <p:nvPr/>
                </p:nvSpPr>
                <p:spPr>
                  <a:xfrm>
                    <a:off x="4632876"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7" name="Freeform: Shape 596">
                    <a:extLst>
                      <a:ext uri="{FF2B5EF4-FFF2-40B4-BE49-F238E27FC236}">
                        <a16:creationId xmlns:a16="http://schemas.microsoft.com/office/drawing/2014/main" id="{DF3CA85A-EB27-0491-A0C9-12D2171ECE62}"/>
                      </a:ext>
                    </a:extLst>
                  </p:cNvPr>
                  <p:cNvSpPr/>
                  <p:nvPr/>
                </p:nvSpPr>
                <p:spPr>
                  <a:xfrm>
                    <a:off x="4625978"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8" name="Freeform: Shape 597">
                    <a:extLst>
                      <a:ext uri="{FF2B5EF4-FFF2-40B4-BE49-F238E27FC236}">
                        <a16:creationId xmlns:a16="http://schemas.microsoft.com/office/drawing/2014/main" id="{B78A83B9-40F0-220E-038E-74936E0AB16B}"/>
                      </a:ext>
                    </a:extLst>
                  </p:cNvPr>
                  <p:cNvSpPr/>
                  <p:nvPr/>
                </p:nvSpPr>
                <p:spPr>
                  <a:xfrm>
                    <a:off x="4619080"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599" name="Freeform: Shape 598">
                    <a:extLst>
                      <a:ext uri="{FF2B5EF4-FFF2-40B4-BE49-F238E27FC236}">
                        <a16:creationId xmlns:a16="http://schemas.microsoft.com/office/drawing/2014/main" id="{924DF1E5-F7F7-8A65-B3FB-B924F482387F}"/>
                      </a:ext>
                    </a:extLst>
                  </p:cNvPr>
                  <p:cNvSpPr/>
                  <p:nvPr/>
                </p:nvSpPr>
                <p:spPr>
                  <a:xfrm>
                    <a:off x="4612096"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0" name="Freeform: Shape 599">
                    <a:extLst>
                      <a:ext uri="{FF2B5EF4-FFF2-40B4-BE49-F238E27FC236}">
                        <a16:creationId xmlns:a16="http://schemas.microsoft.com/office/drawing/2014/main" id="{30831D11-2E28-2DAA-BBC6-3C2DFA0E3FE7}"/>
                      </a:ext>
                    </a:extLst>
                  </p:cNvPr>
                  <p:cNvSpPr/>
                  <p:nvPr/>
                </p:nvSpPr>
                <p:spPr>
                  <a:xfrm>
                    <a:off x="4646161"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1" name="Freeform: Shape 600">
                    <a:extLst>
                      <a:ext uri="{FF2B5EF4-FFF2-40B4-BE49-F238E27FC236}">
                        <a16:creationId xmlns:a16="http://schemas.microsoft.com/office/drawing/2014/main" id="{22CDD447-843B-E140-6E20-5C839FFDEA67}"/>
                      </a:ext>
                    </a:extLst>
                  </p:cNvPr>
                  <p:cNvSpPr/>
                  <p:nvPr/>
                </p:nvSpPr>
                <p:spPr>
                  <a:xfrm>
                    <a:off x="4604687"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2" name="Freeform: Shape 601">
                    <a:extLst>
                      <a:ext uri="{FF2B5EF4-FFF2-40B4-BE49-F238E27FC236}">
                        <a16:creationId xmlns:a16="http://schemas.microsoft.com/office/drawing/2014/main" id="{7E641BAA-F1DD-E1FF-C56D-EBEA6A80AD06}"/>
                      </a:ext>
                    </a:extLst>
                  </p:cNvPr>
                  <p:cNvSpPr/>
                  <p:nvPr/>
                </p:nvSpPr>
                <p:spPr>
                  <a:xfrm>
                    <a:off x="4593446" y="169205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3" name="Freeform: Shape 602">
                    <a:extLst>
                      <a:ext uri="{FF2B5EF4-FFF2-40B4-BE49-F238E27FC236}">
                        <a16:creationId xmlns:a16="http://schemas.microsoft.com/office/drawing/2014/main" id="{10A4F939-9F71-8274-BA80-EF54460DCF0E}"/>
                      </a:ext>
                    </a:extLst>
                  </p:cNvPr>
                  <p:cNvSpPr/>
                  <p:nvPr/>
                </p:nvSpPr>
                <p:spPr>
                  <a:xfrm>
                    <a:off x="4586548" y="169205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4" name="Freeform: Shape 603">
                    <a:extLst>
                      <a:ext uri="{FF2B5EF4-FFF2-40B4-BE49-F238E27FC236}">
                        <a16:creationId xmlns:a16="http://schemas.microsoft.com/office/drawing/2014/main" id="{3AA27C96-2B41-FC72-7906-BE0F8A52650C}"/>
                      </a:ext>
                    </a:extLst>
                  </p:cNvPr>
                  <p:cNvSpPr/>
                  <p:nvPr/>
                </p:nvSpPr>
                <p:spPr>
                  <a:xfrm>
                    <a:off x="4673072"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5" name="Freeform: Shape 604">
                    <a:extLst>
                      <a:ext uri="{FF2B5EF4-FFF2-40B4-BE49-F238E27FC236}">
                        <a16:creationId xmlns:a16="http://schemas.microsoft.com/office/drawing/2014/main" id="{01693134-5B85-981F-7D0B-D4AE4318C8FF}"/>
                      </a:ext>
                    </a:extLst>
                  </p:cNvPr>
                  <p:cNvSpPr/>
                  <p:nvPr/>
                </p:nvSpPr>
                <p:spPr>
                  <a:xfrm>
                    <a:off x="4766324"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6" name="Freeform: Shape 605">
                    <a:extLst>
                      <a:ext uri="{FF2B5EF4-FFF2-40B4-BE49-F238E27FC236}">
                        <a16:creationId xmlns:a16="http://schemas.microsoft.com/office/drawing/2014/main" id="{F131B8B7-A499-D405-3298-DB02E6A09C1D}"/>
                      </a:ext>
                    </a:extLst>
                  </p:cNvPr>
                  <p:cNvSpPr/>
                  <p:nvPr/>
                </p:nvSpPr>
                <p:spPr>
                  <a:xfrm>
                    <a:off x="4759341"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7" name="Freeform: Shape 606">
                    <a:extLst>
                      <a:ext uri="{FF2B5EF4-FFF2-40B4-BE49-F238E27FC236}">
                        <a16:creationId xmlns:a16="http://schemas.microsoft.com/office/drawing/2014/main" id="{58068483-5372-0F9B-1668-92391732CEE8}"/>
                      </a:ext>
                    </a:extLst>
                  </p:cNvPr>
                  <p:cNvSpPr/>
                  <p:nvPr/>
                </p:nvSpPr>
                <p:spPr>
                  <a:xfrm>
                    <a:off x="4599833" y="16975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8" name="Freeform: Shape 607">
                    <a:extLst>
                      <a:ext uri="{FF2B5EF4-FFF2-40B4-BE49-F238E27FC236}">
                        <a16:creationId xmlns:a16="http://schemas.microsoft.com/office/drawing/2014/main" id="{AB3BA0E1-B75B-CC4B-2251-55F2ECE20AFA}"/>
                      </a:ext>
                    </a:extLst>
                  </p:cNvPr>
                  <p:cNvSpPr/>
                  <p:nvPr/>
                </p:nvSpPr>
                <p:spPr>
                  <a:xfrm>
                    <a:off x="4751932" y="170935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09" name="Freeform: Shape 608">
                    <a:extLst>
                      <a:ext uri="{FF2B5EF4-FFF2-40B4-BE49-F238E27FC236}">
                        <a16:creationId xmlns:a16="http://schemas.microsoft.com/office/drawing/2014/main" id="{6966A5BB-F4EE-2F0E-D3DB-3EB2065548D4}"/>
                      </a:ext>
                    </a:extLst>
                  </p:cNvPr>
                  <p:cNvSpPr/>
                  <p:nvPr/>
                </p:nvSpPr>
                <p:spPr>
                  <a:xfrm>
                    <a:off x="4714035"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0" name="Freeform: Shape 609">
                    <a:extLst>
                      <a:ext uri="{FF2B5EF4-FFF2-40B4-BE49-F238E27FC236}">
                        <a16:creationId xmlns:a16="http://schemas.microsoft.com/office/drawing/2014/main" id="{F5782A25-61B1-61C0-2421-4EBE6A00777B}"/>
                      </a:ext>
                    </a:extLst>
                  </p:cNvPr>
                  <p:cNvSpPr/>
                  <p:nvPr/>
                </p:nvSpPr>
                <p:spPr>
                  <a:xfrm>
                    <a:off x="4707137"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1" name="Freeform: Shape 610">
                    <a:extLst>
                      <a:ext uri="{FF2B5EF4-FFF2-40B4-BE49-F238E27FC236}">
                        <a16:creationId xmlns:a16="http://schemas.microsoft.com/office/drawing/2014/main" id="{FF30C362-0921-CE89-E775-F8624DE8D7E3}"/>
                      </a:ext>
                    </a:extLst>
                  </p:cNvPr>
                  <p:cNvSpPr/>
                  <p:nvPr/>
                </p:nvSpPr>
                <p:spPr>
                  <a:xfrm>
                    <a:off x="4700154"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2" name="Freeform: Shape 611">
                    <a:extLst>
                      <a:ext uri="{FF2B5EF4-FFF2-40B4-BE49-F238E27FC236}">
                        <a16:creationId xmlns:a16="http://schemas.microsoft.com/office/drawing/2014/main" id="{0B7477C9-0509-B93C-D527-326C9F90F3FB}"/>
                      </a:ext>
                    </a:extLst>
                  </p:cNvPr>
                  <p:cNvSpPr/>
                  <p:nvPr/>
                </p:nvSpPr>
                <p:spPr>
                  <a:xfrm>
                    <a:off x="4693255"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3" name="Freeform: Shape 612">
                    <a:extLst>
                      <a:ext uri="{FF2B5EF4-FFF2-40B4-BE49-F238E27FC236}">
                        <a16:creationId xmlns:a16="http://schemas.microsoft.com/office/drawing/2014/main" id="{0AEB0FF7-02FB-34C6-3D63-D8B2944B22F2}"/>
                      </a:ext>
                    </a:extLst>
                  </p:cNvPr>
                  <p:cNvSpPr/>
                  <p:nvPr/>
                </p:nvSpPr>
                <p:spPr>
                  <a:xfrm>
                    <a:off x="4746311"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4" name="Freeform: Shape 613">
                    <a:extLst>
                      <a:ext uri="{FF2B5EF4-FFF2-40B4-BE49-F238E27FC236}">
                        <a16:creationId xmlns:a16="http://schemas.microsoft.com/office/drawing/2014/main" id="{3EBE6BF9-E13A-2161-9CC0-943A99CE7B69}"/>
                      </a:ext>
                    </a:extLst>
                  </p:cNvPr>
                  <p:cNvSpPr/>
                  <p:nvPr/>
                </p:nvSpPr>
                <p:spPr>
                  <a:xfrm>
                    <a:off x="4720422"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5" name="Freeform: Shape 614">
                    <a:extLst>
                      <a:ext uri="{FF2B5EF4-FFF2-40B4-BE49-F238E27FC236}">
                        <a16:creationId xmlns:a16="http://schemas.microsoft.com/office/drawing/2014/main" id="{1AB89C3D-33CB-1043-A0BC-5DD62972AB6A}"/>
                      </a:ext>
                    </a:extLst>
                  </p:cNvPr>
                  <p:cNvSpPr/>
                  <p:nvPr/>
                </p:nvSpPr>
                <p:spPr>
                  <a:xfrm>
                    <a:off x="4738817" y="17034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6" name="Freeform: Shape 615">
                    <a:extLst>
                      <a:ext uri="{FF2B5EF4-FFF2-40B4-BE49-F238E27FC236}">
                        <a16:creationId xmlns:a16="http://schemas.microsoft.com/office/drawing/2014/main" id="{2F3B036F-7CF2-9DE9-C30F-616182879EB7}"/>
                      </a:ext>
                    </a:extLst>
                  </p:cNvPr>
                  <p:cNvSpPr/>
                  <p:nvPr/>
                </p:nvSpPr>
                <p:spPr>
                  <a:xfrm>
                    <a:off x="4553931"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7" name="Freeform: Shape 616">
                    <a:extLst>
                      <a:ext uri="{FF2B5EF4-FFF2-40B4-BE49-F238E27FC236}">
                        <a16:creationId xmlns:a16="http://schemas.microsoft.com/office/drawing/2014/main" id="{0E34249F-7A3A-4D73-766E-81DFE786B7F5}"/>
                      </a:ext>
                    </a:extLst>
                  </p:cNvPr>
                  <p:cNvSpPr/>
                  <p:nvPr/>
                </p:nvSpPr>
                <p:spPr>
                  <a:xfrm>
                    <a:off x="4547033"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8" name="Freeform: Shape 617">
                    <a:extLst>
                      <a:ext uri="{FF2B5EF4-FFF2-40B4-BE49-F238E27FC236}">
                        <a16:creationId xmlns:a16="http://schemas.microsoft.com/office/drawing/2014/main" id="{DF207313-5876-9E36-F6CB-748896177DFF}"/>
                      </a:ext>
                    </a:extLst>
                  </p:cNvPr>
                  <p:cNvSpPr/>
                  <p:nvPr/>
                </p:nvSpPr>
                <p:spPr>
                  <a:xfrm>
                    <a:off x="4540049"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19" name="Freeform: Shape 618">
                    <a:extLst>
                      <a:ext uri="{FF2B5EF4-FFF2-40B4-BE49-F238E27FC236}">
                        <a16:creationId xmlns:a16="http://schemas.microsoft.com/office/drawing/2014/main" id="{A1C87944-B4CD-5F17-EC27-7A41830FBD09}"/>
                      </a:ext>
                    </a:extLst>
                  </p:cNvPr>
                  <p:cNvSpPr/>
                  <p:nvPr/>
                </p:nvSpPr>
                <p:spPr>
                  <a:xfrm>
                    <a:off x="4533151"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0" name="Freeform: Shape 619">
                    <a:extLst>
                      <a:ext uri="{FF2B5EF4-FFF2-40B4-BE49-F238E27FC236}">
                        <a16:creationId xmlns:a16="http://schemas.microsoft.com/office/drawing/2014/main" id="{B4FB385E-6BCA-0A8A-EEB1-C1F1BAD4EB8E}"/>
                      </a:ext>
                    </a:extLst>
                  </p:cNvPr>
                  <p:cNvSpPr/>
                  <p:nvPr/>
                </p:nvSpPr>
                <p:spPr>
                  <a:xfrm>
                    <a:off x="4492444"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1" name="Freeform: Shape 620">
                    <a:extLst>
                      <a:ext uri="{FF2B5EF4-FFF2-40B4-BE49-F238E27FC236}">
                        <a16:creationId xmlns:a16="http://schemas.microsoft.com/office/drawing/2014/main" id="{8A4EAFE5-3A76-B8A9-2A69-ECDF339299D9}"/>
                      </a:ext>
                    </a:extLst>
                  </p:cNvPr>
                  <p:cNvSpPr/>
                  <p:nvPr/>
                </p:nvSpPr>
                <p:spPr>
                  <a:xfrm>
                    <a:off x="4573433" y="168617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2" name="Freeform: Shape 621">
                    <a:extLst>
                      <a:ext uri="{FF2B5EF4-FFF2-40B4-BE49-F238E27FC236}">
                        <a16:creationId xmlns:a16="http://schemas.microsoft.com/office/drawing/2014/main" id="{1F25E419-7DC8-AF4F-6E83-F8D4FBEB841B}"/>
                      </a:ext>
                    </a:extLst>
                  </p:cNvPr>
                  <p:cNvSpPr/>
                  <p:nvPr/>
                </p:nvSpPr>
                <p:spPr>
                  <a:xfrm>
                    <a:off x="4450885"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3" name="Freeform: Shape 622">
                    <a:extLst>
                      <a:ext uri="{FF2B5EF4-FFF2-40B4-BE49-F238E27FC236}">
                        <a16:creationId xmlns:a16="http://schemas.microsoft.com/office/drawing/2014/main" id="{4AF4B6E0-EE6E-40AC-337E-20B2E15C3D88}"/>
                      </a:ext>
                    </a:extLst>
                  </p:cNvPr>
                  <p:cNvSpPr/>
                  <p:nvPr/>
                </p:nvSpPr>
                <p:spPr>
                  <a:xfrm>
                    <a:off x="4464596"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4" name="Freeform: Shape 623">
                    <a:extLst>
                      <a:ext uri="{FF2B5EF4-FFF2-40B4-BE49-F238E27FC236}">
                        <a16:creationId xmlns:a16="http://schemas.microsoft.com/office/drawing/2014/main" id="{6B7E640B-4EC4-1030-0801-85E1347D20A8}"/>
                      </a:ext>
                    </a:extLst>
                  </p:cNvPr>
                  <p:cNvSpPr/>
                  <p:nvPr/>
                </p:nvSpPr>
                <p:spPr>
                  <a:xfrm>
                    <a:off x="4457613"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5" name="Freeform: Shape 624">
                    <a:extLst>
                      <a:ext uri="{FF2B5EF4-FFF2-40B4-BE49-F238E27FC236}">
                        <a16:creationId xmlns:a16="http://schemas.microsoft.com/office/drawing/2014/main" id="{E6740A63-05A7-020E-892F-C0F37188955D}"/>
                      </a:ext>
                    </a:extLst>
                  </p:cNvPr>
                  <p:cNvSpPr/>
                  <p:nvPr/>
                </p:nvSpPr>
                <p:spPr>
                  <a:xfrm>
                    <a:off x="4385481" y="167688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6" name="Freeform: Shape 625">
                    <a:extLst>
                      <a:ext uri="{FF2B5EF4-FFF2-40B4-BE49-F238E27FC236}">
                        <a16:creationId xmlns:a16="http://schemas.microsoft.com/office/drawing/2014/main" id="{3C3D753A-59C6-6C8F-F955-A7F1D72EA296}"/>
                      </a:ext>
                    </a:extLst>
                  </p:cNvPr>
                  <p:cNvSpPr/>
                  <p:nvPr/>
                </p:nvSpPr>
                <p:spPr>
                  <a:xfrm>
                    <a:off x="4378583" y="167688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7" name="Freeform: Shape 626">
                    <a:extLst>
                      <a:ext uri="{FF2B5EF4-FFF2-40B4-BE49-F238E27FC236}">
                        <a16:creationId xmlns:a16="http://schemas.microsoft.com/office/drawing/2014/main" id="{E548218E-C7AF-A429-E722-111038DAF695}"/>
                      </a:ext>
                    </a:extLst>
                  </p:cNvPr>
                  <p:cNvSpPr/>
                  <p:nvPr/>
                </p:nvSpPr>
                <p:spPr>
                  <a:xfrm>
                    <a:off x="4359592" y="167688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8" name="Freeform: Shape 627">
                    <a:extLst>
                      <a:ext uri="{FF2B5EF4-FFF2-40B4-BE49-F238E27FC236}">
                        <a16:creationId xmlns:a16="http://schemas.microsoft.com/office/drawing/2014/main" id="{F111D19E-704F-5E89-FA6D-69563538DE15}"/>
                      </a:ext>
                    </a:extLst>
                  </p:cNvPr>
                  <p:cNvSpPr/>
                  <p:nvPr/>
                </p:nvSpPr>
                <p:spPr>
                  <a:xfrm>
                    <a:off x="4470898" y="16838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9" name="Freeform: Shape 628">
                    <a:extLst>
                      <a:ext uri="{FF2B5EF4-FFF2-40B4-BE49-F238E27FC236}">
                        <a16:creationId xmlns:a16="http://schemas.microsoft.com/office/drawing/2014/main" id="{B0C3DBF0-BA02-C77C-BC6D-F26F5A79A336}"/>
                      </a:ext>
                    </a:extLst>
                  </p:cNvPr>
                  <p:cNvSpPr/>
                  <p:nvPr/>
                </p:nvSpPr>
                <p:spPr>
                  <a:xfrm>
                    <a:off x="4352183" y="167688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0" name="Freeform: Shape 629">
                    <a:extLst>
                      <a:ext uri="{FF2B5EF4-FFF2-40B4-BE49-F238E27FC236}">
                        <a16:creationId xmlns:a16="http://schemas.microsoft.com/office/drawing/2014/main" id="{B02A7357-D271-A751-C422-1C5E28BEA1CB}"/>
                      </a:ext>
                    </a:extLst>
                  </p:cNvPr>
                  <p:cNvSpPr/>
                  <p:nvPr/>
                </p:nvSpPr>
                <p:spPr>
                  <a:xfrm>
                    <a:off x="4228783"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1" name="Freeform: Shape 630">
                    <a:extLst>
                      <a:ext uri="{FF2B5EF4-FFF2-40B4-BE49-F238E27FC236}">
                        <a16:creationId xmlns:a16="http://schemas.microsoft.com/office/drawing/2014/main" id="{DBBDDCDE-DFCA-901F-CDE8-D0B6B814E3E9}"/>
                      </a:ext>
                    </a:extLst>
                  </p:cNvPr>
                  <p:cNvSpPr/>
                  <p:nvPr/>
                </p:nvSpPr>
                <p:spPr>
                  <a:xfrm>
                    <a:off x="4221885"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2" name="Freeform: Shape 631">
                    <a:extLst>
                      <a:ext uri="{FF2B5EF4-FFF2-40B4-BE49-F238E27FC236}">
                        <a16:creationId xmlns:a16="http://schemas.microsoft.com/office/drawing/2014/main" id="{73A99DE8-BD8A-3DFF-AC33-87B73C4AA9A9}"/>
                      </a:ext>
                    </a:extLst>
                  </p:cNvPr>
                  <p:cNvSpPr/>
                  <p:nvPr/>
                </p:nvSpPr>
                <p:spPr>
                  <a:xfrm>
                    <a:off x="4313775" y="16689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3" name="Freeform: Shape 632">
                    <a:extLst>
                      <a:ext uri="{FF2B5EF4-FFF2-40B4-BE49-F238E27FC236}">
                        <a16:creationId xmlns:a16="http://schemas.microsoft.com/office/drawing/2014/main" id="{74012F06-D801-E515-40F7-0A986BD2B01C}"/>
                      </a:ext>
                    </a:extLst>
                  </p:cNvPr>
                  <p:cNvSpPr/>
                  <p:nvPr/>
                </p:nvSpPr>
                <p:spPr>
                  <a:xfrm>
                    <a:off x="4259016" y="166895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4" name="Freeform: Shape 633">
                    <a:extLst>
                      <a:ext uri="{FF2B5EF4-FFF2-40B4-BE49-F238E27FC236}">
                        <a16:creationId xmlns:a16="http://schemas.microsoft.com/office/drawing/2014/main" id="{83A83A1F-9E84-1FF4-F658-341949FE4625}"/>
                      </a:ext>
                    </a:extLst>
                  </p:cNvPr>
                  <p:cNvSpPr/>
                  <p:nvPr/>
                </p:nvSpPr>
                <p:spPr>
                  <a:xfrm>
                    <a:off x="4179475"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5" name="Freeform: Shape 634">
                    <a:extLst>
                      <a:ext uri="{FF2B5EF4-FFF2-40B4-BE49-F238E27FC236}">
                        <a16:creationId xmlns:a16="http://schemas.microsoft.com/office/drawing/2014/main" id="{EB025345-A97C-163E-C89A-6094713E5417}"/>
                      </a:ext>
                    </a:extLst>
                  </p:cNvPr>
                  <p:cNvSpPr/>
                  <p:nvPr/>
                </p:nvSpPr>
                <p:spPr>
                  <a:xfrm>
                    <a:off x="4235170"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6" name="Freeform: Shape 635">
                    <a:extLst>
                      <a:ext uri="{FF2B5EF4-FFF2-40B4-BE49-F238E27FC236}">
                        <a16:creationId xmlns:a16="http://schemas.microsoft.com/office/drawing/2014/main" id="{C7C5356D-7C5E-5FA0-0AD5-A3E5AE0B2CF6}"/>
                      </a:ext>
                    </a:extLst>
                  </p:cNvPr>
                  <p:cNvSpPr/>
                  <p:nvPr/>
                </p:nvSpPr>
                <p:spPr>
                  <a:xfrm>
                    <a:off x="3840190" y="163988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7" name="Freeform: Shape 636">
                    <a:extLst>
                      <a:ext uri="{FF2B5EF4-FFF2-40B4-BE49-F238E27FC236}">
                        <a16:creationId xmlns:a16="http://schemas.microsoft.com/office/drawing/2014/main" id="{1731A88D-B543-8657-7A1E-95DBEFDC5579}"/>
                      </a:ext>
                    </a:extLst>
                  </p:cNvPr>
                  <p:cNvSpPr/>
                  <p:nvPr/>
                </p:nvSpPr>
                <p:spPr>
                  <a:xfrm>
                    <a:off x="3925607" y="16607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8" name="Freeform: Shape 637">
                    <a:extLst>
                      <a:ext uri="{FF2B5EF4-FFF2-40B4-BE49-F238E27FC236}">
                        <a16:creationId xmlns:a16="http://schemas.microsoft.com/office/drawing/2014/main" id="{0769E756-ABA3-BE3A-85D7-037D5365ACE7}"/>
                      </a:ext>
                    </a:extLst>
                  </p:cNvPr>
                  <p:cNvSpPr/>
                  <p:nvPr/>
                </p:nvSpPr>
                <p:spPr>
                  <a:xfrm>
                    <a:off x="3886092" y="1643211"/>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9" name="Freeform: Shape 638">
                    <a:extLst>
                      <a:ext uri="{FF2B5EF4-FFF2-40B4-BE49-F238E27FC236}">
                        <a16:creationId xmlns:a16="http://schemas.microsoft.com/office/drawing/2014/main" id="{F1880684-A0CA-71F9-2229-B765FBEE155B}"/>
                      </a:ext>
                    </a:extLst>
                  </p:cNvPr>
                  <p:cNvSpPr/>
                  <p:nvPr/>
                </p:nvSpPr>
                <p:spPr>
                  <a:xfrm>
                    <a:off x="3970573" y="166307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0" name="Freeform: Shape 639">
                    <a:extLst>
                      <a:ext uri="{FF2B5EF4-FFF2-40B4-BE49-F238E27FC236}">
                        <a16:creationId xmlns:a16="http://schemas.microsoft.com/office/drawing/2014/main" id="{62D4E8B8-5A2A-4664-08C8-192432D922E3}"/>
                      </a:ext>
                    </a:extLst>
                  </p:cNvPr>
                  <p:cNvSpPr/>
                  <p:nvPr/>
                </p:nvSpPr>
                <p:spPr>
                  <a:xfrm>
                    <a:off x="3967081" y="166307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1" name="Freeform: Shape 640">
                    <a:extLst>
                      <a:ext uri="{FF2B5EF4-FFF2-40B4-BE49-F238E27FC236}">
                        <a16:creationId xmlns:a16="http://schemas.microsoft.com/office/drawing/2014/main" id="{1BAFB5BA-00E2-DE2F-7161-B267AAE1F633}"/>
                      </a:ext>
                    </a:extLst>
                  </p:cNvPr>
                  <p:cNvSpPr/>
                  <p:nvPr/>
                </p:nvSpPr>
                <p:spPr>
                  <a:xfrm>
                    <a:off x="4166785"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2" name="Freeform: Shape 641">
                    <a:extLst>
                      <a:ext uri="{FF2B5EF4-FFF2-40B4-BE49-F238E27FC236}">
                        <a16:creationId xmlns:a16="http://schemas.microsoft.com/office/drawing/2014/main" id="{EC05B8D3-1A72-C331-56FB-BAA4E207ACE3}"/>
                      </a:ext>
                    </a:extLst>
                  </p:cNvPr>
                  <p:cNvSpPr/>
                  <p:nvPr/>
                </p:nvSpPr>
                <p:spPr>
                  <a:xfrm>
                    <a:off x="3931994" y="16607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3" name="Freeform: Shape 642">
                    <a:extLst>
                      <a:ext uri="{FF2B5EF4-FFF2-40B4-BE49-F238E27FC236}">
                        <a16:creationId xmlns:a16="http://schemas.microsoft.com/office/drawing/2014/main" id="{88CC80AE-3EAB-C8E8-DA15-3D071E1E10B4}"/>
                      </a:ext>
                    </a:extLst>
                  </p:cNvPr>
                  <p:cNvSpPr/>
                  <p:nvPr/>
                </p:nvSpPr>
                <p:spPr>
                  <a:xfrm>
                    <a:off x="4159376" y="166631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4" name="Freeform: Shape 643">
                    <a:extLst>
                      <a:ext uri="{FF2B5EF4-FFF2-40B4-BE49-F238E27FC236}">
                        <a16:creationId xmlns:a16="http://schemas.microsoft.com/office/drawing/2014/main" id="{E751F016-FADD-E7A0-9E55-05268ECC4329}"/>
                      </a:ext>
                    </a:extLst>
                  </p:cNvPr>
                  <p:cNvSpPr/>
                  <p:nvPr/>
                </p:nvSpPr>
                <p:spPr>
                  <a:xfrm>
                    <a:off x="3900229" y="16491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5" name="Freeform: Shape 644">
                    <a:extLst>
                      <a:ext uri="{FF2B5EF4-FFF2-40B4-BE49-F238E27FC236}">
                        <a16:creationId xmlns:a16="http://schemas.microsoft.com/office/drawing/2014/main" id="{CE4CEAD5-E9F8-E86F-EF37-230973A11AD4}"/>
                      </a:ext>
                    </a:extLst>
                  </p:cNvPr>
                  <p:cNvSpPr/>
                  <p:nvPr/>
                </p:nvSpPr>
                <p:spPr>
                  <a:xfrm>
                    <a:off x="3906616" y="164917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6" name="Freeform: Shape 645">
                    <a:extLst>
                      <a:ext uri="{FF2B5EF4-FFF2-40B4-BE49-F238E27FC236}">
                        <a16:creationId xmlns:a16="http://schemas.microsoft.com/office/drawing/2014/main" id="{2DFEC2C8-F64A-96DB-A4FE-E5758FD09D8E}"/>
                      </a:ext>
                    </a:extLst>
                  </p:cNvPr>
                  <p:cNvSpPr/>
                  <p:nvPr/>
                </p:nvSpPr>
                <p:spPr>
                  <a:xfrm>
                    <a:off x="3912918" y="16555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7" name="Freeform: Shape 646">
                    <a:extLst>
                      <a:ext uri="{FF2B5EF4-FFF2-40B4-BE49-F238E27FC236}">
                        <a16:creationId xmlns:a16="http://schemas.microsoft.com/office/drawing/2014/main" id="{81B72FBF-34A1-1421-E547-B249E9F42D78}"/>
                      </a:ext>
                    </a:extLst>
                  </p:cNvPr>
                  <p:cNvSpPr/>
                  <p:nvPr/>
                </p:nvSpPr>
                <p:spPr>
                  <a:xfrm>
                    <a:off x="3919305" y="1655571"/>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8" name="Freeform: Shape 647">
                    <a:extLst>
                      <a:ext uri="{FF2B5EF4-FFF2-40B4-BE49-F238E27FC236}">
                        <a16:creationId xmlns:a16="http://schemas.microsoft.com/office/drawing/2014/main" id="{21E455A2-10ED-7E4F-D2A6-8C6C0EEBD1F5}"/>
                      </a:ext>
                    </a:extLst>
                  </p:cNvPr>
                  <p:cNvSpPr/>
                  <p:nvPr/>
                </p:nvSpPr>
                <p:spPr>
                  <a:xfrm>
                    <a:off x="3640486" y="162002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9" name="Freeform: Shape 648">
                    <a:extLst>
                      <a:ext uri="{FF2B5EF4-FFF2-40B4-BE49-F238E27FC236}">
                        <a16:creationId xmlns:a16="http://schemas.microsoft.com/office/drawing/2014/main" id="{0B07A452-1040-0CC4-A8E0-F80B1C3BF149}"/>
                      </a:ext>
                    </a:extLst>
                  </p:cNvPr>
                  <p:cNvSpPr/>
                  <p:nvPr/>
                </p:nvSpPr>
                <p:spPr>
                  <a:xfrm>
                    <a:off x="3646873" y="162002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0" name="Freeform: Shape 649">
                    <a:extLst>
                      <a:ext uri="{FF2B5EF4-FFF2-40B4-BE49-F238E27FC236}">
                        <a16:creationId xmlns:a16="http://schemas.microsoft.com/office/drawing/2014/main" id="{12375270-1D8A-4DE0-F2EF-4C75777BB557}"/>
                      </a:ext>
                    </a:extLst>
                  </p:cNvPr>
                  <p:cNvSpPr/>
                  <p:nvPr/>
                </p:nvSpPr>
                <p:spPr>
                  <a:xfrm>
                    <a:off x="3573123" y="160672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1" name="Freeform: Shape 650">
                    <a:extLst>
                      <a:ext uri="{FF2B5EF4-FFF2-40B4-BE49-F238E27FC236}">
                        <a16:creationId xmlns:a16="http://schemas.microsoft.com/office/drawing/2014/main" id="{96752AE7-472B-33C6-FFE5-58874A1F5838}"/>
                      </a:ext>
                    </a:extLst>
                  </p:cNvPr>
                  <p:cNvSpPr/>
                  <p:nvPr/>
                </p:nvSpPr>
                <p:spPr>
                  <a:xfrm>
                    <a:off x="3579510" y="160672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2" name="Freeform: Shape 651">
                    <a:extLst>
                      <a:ext uri="{FF2B5EF4-FFF2-40B4-BE49-F238E27FC236}">
                        <a16:creationId xmlns:a16="http://schemas.microsoft.com/office/drawing/2014/main" id="{E3BC57D3-5A7A-8339-DD5A-6DD87F4E1E38}"/>
                      </a:ext>
                    </a:extLst>
                  </p:cNvPr>
                  <p:cNvSpPr/>
                  <p:nvPr/>
                </p:nvSpPr>
                <p:spPr>
                  <a:xfrm>
                    <a:off x="3492560" y="160672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3" name="Freeform: Shape 652">
                    <a:extLst>
                      <a:ext uri="{FF2B5EF4-FFF2-40B4-BE49-F238E27FC236}">
                        <a16:creationId xmlns:a16="http://schemas.microsoft.com/office/drawing/2014/main" id="{EC82DF68-1D28-E87B-A7FD-8D353084DCDE}"/>
                      </a:ext>
                    </a:extLst>
                  </p:cNvPr>
                  <p:cNvSpPr/>
                  <p:nvPr/>
                </p:nvSpPr>
                <p:spPr>
                  <a:xfrm>
                    <a:off x="3513595" y="1606728"/>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4" name="Freeform: Shape 653">
                    <a:extLst>
                      <a:ext uri="{FF2B5EF4-FFF2-40B4-BE49-F238E27FC236}">
                        <a16:creationId xmlns:a16="http://schemas.microsoft.com/office/drawing/2014/main" id="{F54DBA50-DDC6-0E2D-FB83-2944E860B5FD}"/>
                      </a:ext>
                    </a:extLst>
                  </p:cNvPr>
                  <p:cNvSpPr/>
                  <p:nvPr/>
                </p:nvSpPr>
                <p:spPr>
                  <a:xfrm>
                    <a:off x="3419832" y="16029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5" name="Freeform: Shape 654">
                    <a:extLst>
                      <a:ext uri="{FF2B5EF4-FFF2-40B4-BE49-F238E27FC236}">
                        <a16:creationId xmlns:a16="http://schemas.microsoft.com/office/drawing/2014/main" id="{3801D81F-B921-BB03-3F52-B11768FA766B}"/>
                      </a:ext>
                    </a:extLst>
                  </p:cNvPr>
                  <p:cNvSpPr/>
                  <p:nvPr/>
                </p:nvSpPr>
                <p:spPr>
                  <a:xfrm>
                    <a:off x="3465734" y="1602977"/>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6" name="Freeform: Shape 655">
                    <a:extLst>
                      <a:ext uri="{FF2B5EF4-FFF2-40B4-BE49-F238E27FC236}">
                        <a16:creationId xmlns:a16="http://schemas.microsoft.com/office/drawing/2014/main" id="{DBAF1194-8CC5-48E4-7E12-6F23D56B73B7}"/>
                      </a:ext>
                    </a:extLst>
                  </p:cNvPr>
                  <p:cNvSpPr/>
                  <p:nvPr/>
                </p:nvSpPr>
                <p:spPr>
                  <a:xfrm>
                    <a:off x="3347103"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7" name="Freeform: Shape 656">
                    <a:extLst>
                      <a:ext uri="{FF2B5EF4-FFF2-40B4-BE49-F238E27FC236}">
                        <a16:creationId xmlns:a16="http://schemas.microsoft.com/office/drawing/2014/main" id="{2CE8A01B-AAF6-5D34-69F9-1C119F6ACBB0}"/>
                      </a:ext>
                    </a:extLst>
                  </p:cNvPr>
                  <p:cNvSpPr/>
                  <p:nvPr/>
                </p:nvSpPr>
                <p:spPr>
                  <a:xfrm>
                    <a:off x="3353491"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8" name="Freeform: Shape 657">
                    <a:extLst>
                      <a:ext uri="{FF2B5EF4-FFF2-40B4-BE49-F238E27FC236}">
                        <a16:creationId xmlns:a16="http://schemas.microsoft.com/office/drawing/2014/main" id="{480BBCCD-2FCF-8B35-2136-39D72C3F2E3D}"/>
                      </a:ext>
                    </a:extLst>
                  </p:cNvPr>
                  <p:cNvSpPr/>
                  <p:nvPr/>
                </p:nvSpPr>
                <p:spPr>
                  <a:xfrm>
                    <a:off x="3319766"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59" name="Freeform: Shape 658">
                    <a:extLst>
                      <a:ext uri="{FF2B5EF4-FFF2-40B4-BE49-F238E27FC236}">
                        <a16:creationId xmlns:a16="http://schemas.microsoft.com/office/drawing/2014/main" id="{FE2F672B-0053-4D15-5545-26DDA5C9890D}"/>
                      </a:ext>
                    </a:extLst>
                  </p:cNvPr>
                  <p:cNvSpPr/>
                  <p:nvPr/>
                </p:nvSpPr>
                <p:spPr>
                  <a:xfrm>
                    <a:off x="3326154"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0" name="Freeform: Shape 659">
                    <a:extLst>
                      <a:ext uri="{FF2B5EF4-FFF2-40B4-BE49-F238E27FC236}">
                        <a16:creationId xmlns:a16="http://schemas.microsoft.com/office/drawing/2014/main" id="{ABA5AA53-864C-7906-961F-3951839DCAFC}"/>
                      </a:ext>
                    </a:extLst>
                  </p:cNvPr>
                  <p:cNvSpPr/>
                  <p:nvPr/>
                </p:nvSpPr>
                <p:spPr>
                  <a:xfrm>
                    <a:off x="3273864"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1" name="Freeform: Shape 660">
                    <a:extLst>
                      <a:ext uri="{FF2B5EF4-FFF2-40B4-BE49-F238E27FC236}">
                        <a16:creationId xmlns:a16="http://schemas.microsoft.com/office/drawing/2014/main" id="{585B5120-E304-D7A6-5CF6-1E55E2CC1D53}"/>
                      </a:ext>
                    </a:extLst>
                  </p:cNvPr>
                  <p:cNvSpPr/>
                  <p:nvPr/>
                </p:nvSpPr>
                <p:spPr>
                  <a:xfrm>
                    <a:off x="3280251"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2" name="Freeform: Shape 661">
                    <a:extLst>
                      <a:ext uri="{FF2B5EF4-FFF2-40B4-BE49-F238E27FC236}">
                        <a16:creationId xmlns:a16="http://schemas.microsoft.com/office/drawing/2014/main" id="{A0BB8D72-60A1-0034-2B79-75D430092F0A}"/>
                      </a:ext>
                    </a:extLst>
                  </p:cNvPr>
                  <p:cNvSpPr/>
                  <p:nvPr/>
                </p:nvSpPr>
                <p:spPr>
                  <a:xfrm>
                    <a:off x="3240225"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3" name="Freeform: Shape 662">
                    <a:extLst>
                      <a:ext uri="{FF2B5EF4-FFF2-40B4-BE49-F238E27FC236}">
                        <a16:creationId xmlns:a16="http://schemas.microsoft.com/office/drawing/2014/main" id="{71D058C3-8D64-BBEF-6EAF-FCA46DDF6986}"/>
                      </a:ext>
                    </a:extLst>
                  </p:cNvPr>
                  <p:cNvSpPr/>
                  <p:nvPr/>
                </p:nvSpPr>
                <p:spPr>
                  <a:xfrm>
                    <a:off x="3253425"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4" name="Freeform: Shape 663">
                    <a:extLst>
                      <a:ext uri="{FF2B5EF4-FFF2-40B4-BE49-F238E27FC236}">
                        <a16:creationId xmlns:a16="http://schemas.microsoft.com/office/drawing/2014/main" id="{18837EC6-01A2-CF04-DAB0-B9F137C1140C}"/>
                      </a:ext>
                    </a:extLst>
                  </p:cNvPr>
                  <p:cNvSpPr/>
                  <p:nvPr/>
                </p:nvSpPr>
                <p:spPr>
                  <a:xfrm>
                    <a:off x="3026384" y="1575956"/>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5" name="Freeform: Shape 664">
                    <a:extLst>
                      <a:ext uri="{FF2B5EF4-FFF2-40B4-BE49-F238E27FC236}">
                        <a16:creationId xmlns:a16="http://schemas.microsoft.com/office/drawing/2014/main" id="{BAC2B9DC-0294-AEAF-98B6-3104231FFAB7}"/>
                      </a:ext>
                    </a:extLst>
                  </p:cNvPr>
                  <p:cNvSpPr/>
                  <p:nvPr/>
                </p:nvSpPr>
                <p:spPr>
                  <a:xfrm>
                    <a:off x="3314912" y="15935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6" name="Freeform: Shape 665">
                    <a:extLst>
                      <a:ext uri="{FF2B5EF4-FFF2-40B4-BE49-F238E27FC236}">
                        <a16:creationId xmlns:a16="http://schemas.microsoft.com/office/drawing/2014/main" id="{B473BAC6-9504-4125-514B-7C3AAC81A99B}"/>
                      </a:ext>
                    </a:extLst>
                  </p:cNvPr>
                  <p:cNvSpPr/>
                  <p:nvPr/>
                </p:nvSpPr>
                <p:spPr>
                  <a:xfrm>
                    <a:off x="3199177" y="15908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7" name="Freeform: Shape 666">
                    <a:extLst>
                      <a:ext uri="{FF2B5EF4-FFF2-40B4-BE49-F238E27FC236}">
                        <a16:creationId xmlns:a16="http://schemas.microsoft.com/office/drawing/2014/main" id="{E754A62D-E29D-C709-7EA6-CE08686D4C2B}"/>
                      </a:ext>
                    </a:extLst>
                  </p:cNvPr>
                  <p:cNvSpPr/>
                  <p:nvPr/>
                </p:nvSpPr>
                <p:spPr>
                  <a:xfrm>
                    <a:off x="3205565" y="15908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8" name="Freeform: Shape 667">
                    <a:extLst>
                      <a:ext uri="{FF2B5EF4-FFF2-40B4-BE49-F238E27FC236}">
                        <a16:creationId xmlns:a16="http://schemas.microsoft.com/office/drawing/2014/main" id="{655BAB8B-3184-843F-2BAB-2D9D8CCC491F}"/>
                      </a:ext>
                    </a:extLst>
                  </p:cNvPr>
                  <p:cNvSpPr/>
                  <p:nvPr/>
                </p:nvSpPr>
                <p:spPr>
                  <a:xfrm>
                    <a:off x="3213399" y="15908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9" name="Freeform: Shape 668">
                    <a:extLst>
                      <a:ext uri="{FF2B5EF4-FFF2-40B4-BE49-F238E27FC236}">
                        <a16:creationId xmlns:a16="http://schemas.microsoft.com/office/drawing/2014/main" id="{B286A5EC-B2A5-F520-780B-CB417B1ACE7A}"/>
                      </a:ext>
                    </a:extLst>
                  </p:cNvPr>
                  <p:cNvSpPr/>
                  <p:nvPr/>
                </p:nvSpPr>
                <p:spPr>
                  <a:xfrm>
                    <a:off x="3219701" y="1590873"/>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0" name="Freeform: Shape 669">
                    <a:extLst>
                      <a:ext uri="{FF2B5EF4-FFF2-40B4-BE49-F238E27FC236}">
                        <a16:creationId xmlns:a16="http://schemas.microsoft.com/office/drawing/2014/main" id="{B7250B0B-5C76-D2FB-FF25-EED117D99EF3}"/>
                      </a:ext>
                    </a:extLst>
                  </p:cNvPr>
                  <p:cNvSpPr/>
                  <p:nvPr/>
                </p:nvSpPr>
                <p:spPr>
                  <a:xfrm>
                    <a:off x="2979545" y="156768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1" name="Freeform: Shape 670">
                    <a:extLst>
                      <a:ext uri="{FF2B5EF4-FFF2-40B4-BE49-F238E27FC236}">
                        <a16:creationId xmlns:a16="http://schemas.microsoft.com/office/drawing/2014/main" id="{2397B4CE-D35D-7EB0-8FED-F3282E6A1724}"/>
                      </a:ext>
                    </a:extLst>
                  </p:cNvPr>
                  <p:cNvSpPr/>
                  <p:nvPr/>
                </p:nvSpPr>
                <p:spPr>
                  <a:xfrm>
                    <a:off x="2985847" y="156768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2" name="Freeform: Shape 671">
                    <a:extLst>
                      <a:ext uri="{FF2B5EF4-FFF2-40B4-BE49-F238E27FC236}">
                        <a16:creationId xmlns:a16="http://schemas.microsoft.com/office/drawing/2014/main" id="{E59CAB9B-7264-75D0-6105-5B62783B7906}"/>
                      </a:ext>
                    </a:extLst>
                  </p:cNvPr>
                  <p:cNvSpPr/>
                  <p:nvPr/>
                </p:nvSpPr>
                <p:spPr>
                  <a:xfrm>
                    <a:off x="2926830" y="155950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3" name="Freeform: Shape 672">
                    <a:extLst>
                      <a:ext uri="{FF2B5EF4-FFF2-40B4-BE49-F238E27FC236}">
                        <a16:creationId xmlns:a16="http://schemas.microsoft.com/office/drawing/2014/main" id="{CABF8D83-3C16-2738-38AC-97C121023353}"/>
                      </a:ext>
                    </a:extLst>
                  </p:cNvPr>
                  <p:cNvSpPr/>
                  <p:nvPr/>
                </p:nvSpPr>
                <p:spPr>
                  <a:xfrm>
                    <a:off x="2973158" y="156768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4" name="Freeform: Shape 673">
                    <a:extLst>
                      <a:ext uri="{FF2B5EF4-FFF2-40B4-BE49-F238E27FC236}">
                        <a16:creationId xmlns:a16="http://schemas.microsoft.com/office/drawing/2014/main" id="{F6C136A5-8C87-DC11-AFEA-2A0784CCEEA7}"/>
                      </a:ext>
                    </a:extLst>
                  </p:cNvPr>
                  <p:cNvSpPr/>
                  <p:nvPr/>
                </p:nvSpPr>
                <p:spPr>
                  <a:xfrm>
                    <a:off x="2833067" y="155277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5" name="Freeform: Shape 674">
                    <a:extLst>
                      <a:ext uri="{FF2B5EF4-FFF2-40B4-BE49-F238E27FC236}">
                        <a16:creationId xmlns:a16="http://schemas.microsoft.com/office/drawing/2014/main" id="{0E855392-E05E-2555-964E-91F16A51EEC0}"/>
                      </a:ext>
                    </a:extLst>
                  </p:cNvPr>
                  <p:cNvSpPr/>
                  <p:nvPr/>
                </p:nvSpPr>
                <p:spPr>
                  <a:xfrm>
                    <a:off x="2859893" y="155277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6" name="Freeform: Shape 675">
                    <a:extLst>
                      <a:ext uri="{FF2B5EF4-FFF2-40B4-BE49-F238E27FC236}">
                        <a16:creationId xmlns:a16="http://schemas.microsoft.com/office/drawing/2014/main" id="{921F4151-6656-86BA-8688-946681755BD6}"/>
                      </a:ext>
                    </a:extLst>
                  </p:cNvPr>
                  <p:cNvSpPr/>
                  <p:nvPr/>
                </p:nvSpPr>
                <p:spPr>
                  <a:xfrm>
                    <a:off x="2800365" y="154705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7" name="Freeform: Shape 676">
                    <a:extLst>
                      <a:ext uri="{FF2B5EF4-FFF2-40B4-BE49-F238E27FC236}">
                        <a16:creationId xmlns:a16="http://schemas.microsoft.com/office/drawing/2014/main" id="{E013E1F2-D55C-8289-B031-E651BBE06F59}"/>
                      </a:ext>
                    </a:extLst>
                  </p:cNvPr>
                  <p:cNvSpPr/>
                  <p:nvPr/>
                </p:nvSpPr>
                <p:spPr>
                  <a:xfrm>
                    <a:off x="2806667" y="154705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8" name="Freeform: Shape 677">
                    <a:extLst>
                      <a:ext uri="{FF2B5EF4-FFF2-40B4-BE49-F238E27FC236}">
                        <a16:creationId xmlns:a16="http://schemas.microsoft.com/office/drawing/2014/main" id="{1D1BBA0E-3EBF-900B-FA37-1BF41FE3A033}"/>
                      </a:ext>
                    </a:extLst>
                  </p:cNvPr>
                  <p:cNvSpPr/>
                  <p:nvPr/>
                </p:nvSpPr>
                <p:spPr>
                  <a:xfrm>
                    <a:off x="2739815" y="153930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9" name="Freeform: Shape 678">
                    <a:extLst>
                      <a:ext uri="{FF2B5EF4-FFF2-40B4-BE49-F238E27FC236}">
                        <a16:creationId xmlns:a16="http://schemas.microsoft.com/office/drawing/2014/main" id="{24DE235B-5150-B564-3F8A-B028BF3B5F9B}"/>
                      </a:ext>
                    </a:extLst>
                  </p:cNvPr>
                  <p:cNvSpPr/>
                  <p:nvPr/>
                </p:nvSpPr>
                <p:spPr>
                  <a:xfrm>
                    <a:off x="2746202" y="153930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0" name="Freeform: Shape 679">
                    <a:extLst>
                      <a:ext uri="{FF2B5EF4-FFF2-40B4-BE49-F238E27FC236}">
                        <a16:creationId xmlns:a16="http://schemas.microsoft.com/office/drawing/2014/main" id="{6D7A5D54-52AB-5046-FD87-64356E9668C3}"/>
                      </a:ext>
                    </a:extLst>
                  </p:cNvPr>
                  <p:cNvSpPr/>
                  <p:nvPr/>
                </p:nvSpPr>
                <p:spPr>
                  <a:xfrm>
                    <a:off x="2712989" y="15363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1" name="Freeform: Shape 680">
                    <a:extLst>
                      <a:ext uri="{FF2B5EF4-FFF2-40B4-BE49-F238E27FC236}">
                        <a16:creationId xmlns:a16="http://schemas.microsoft.com/office/drawing/2014/main" id="{1E295853-2121-2152-376C-7A9450D08207}"/>
                      </a:ext>
                    </a:extLst>
                  </p:cNvPr>
                  <p:cNvSpPr/>
                  <p:nvPr/>
                </p:nvSpPr>
                <p:spPr>
                  <a:xfrm>
                    <a:off x="2719291" y="153930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2" name="Freeform: Shape 681">
                    <a:extLst>
                      <a:ext uri="{FF2B5EF4-FFF2-40B4-BE49-F238E27FC236}">
                        <a16:creationId xmlns:a16="http://schemas.microsoft.com/office/drawing/2014/main" id="{9F497C89-E9A9-2588-D358-E3D74F41F9E4}"/>
                      </a:ext>
                    </a:extLst>
                  </p:cNvPr>
                  <p:cNvSpPr/>
                  <p:nvPr/>
                </p:nvSpPr>
                <p:spPr>
                  <a:xfrm>
                    <a:off x="2672452" y="15363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3" name="Freeform: Shape 682">
                    <a:extLst>
                      <a:ext uri="{FF2B5EF4-FFF2-40B4-BE49-F238E27FC236}">
                        <a16:creationId xmlns:a16="http://schemas.microsoft.com/office/drawing/2014/main" id="{870A75D2-EFBB-6466-9CDD-53C75B63F4B9}"/>
                      </a:ext>
                    </a:extLst>
                  </p:cNvPr>
                  <p:cNvSpPr/>
                  <p:nvPr/>
                </p:nvSpPr>
                <p:spPr>
                  <a:xfrm>
                    <a:off x="2678754" y="153631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4" name="Freeform: Shape 683">
                    <a:extLst>
                      <a:ext uri="{FF2B5EF4-FFF2-40B4-BE49-F238E27FC236}">
                        <a16:creationId xmlns:a16="http://schemas.microsoft.com/office/drawing/2014/main" id="{A4EF742B-116E-CAC2-7FB5-47347A34E3C8}"/>
                      </a:ext>
                    </a:extLst>
                  </p:cNvPr>
                  <p:cNvSpPr/>
                  <p:nvPr/>
                </p:nvSpPr>
                <p:spPr>
                  <a:xfrm>
                    <a:off x="2540622" y="15161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5" name="Freeform: Shape 684">
                    <a:extLst>
                      <a:ext uri="{FF2B5EF4-FFF2-40B4-BE49-F238E27FC236}">
                        <a16:creationId xmlns:a16="http://schemas.microsoft.com/office/drawing/2014/main" id="{F8673FB2-643D-E3AD-3BD6-C0EDB15407EF}"/>
                      </a:ext>
                    </a:extLst>
                  </p:cNvPr>
                  <p:cNvSpPr/>
                  <p:nvPr/>
                </p:nvSpPr>
                <p:spPr>
                  <a:xfrm>
                    <a:off x="2593848" y="152967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6" name="Freeform: Shape 685">
                    <a:extLst>
                      <a:ext uri="{FF2B5EF4-FFF2-40B4-BE49-F238E27FC236}">
                        <a16:creationId xmlns:a16="http://schemas.microsoft.com/office/drawing/2014/main" id="{E2BEEE90-DC71-F6FA-872B-295EC4358102}"/>
                      </a:ext>
                    </a:extLst>
                  </p:cNvPr>
                  <p:cNvSpPr/>
                  <p:nvPr/>
                </p:nvSpPr>
                <p:spPr>
                  <a:xfrm>
                    <a:off x="2500595" y="15132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7" name="Freeform: Shape 686">
                    <a:extLst>
                      <a:ext uri="{FF2B5EF4-FFF2-40B4-BE49-F238E27FC236}">
                        <a16:creationId xmlns:a16="http://schemas.microsoft.com/office/drawing/2014/main" id="{0D3A226A-F204-7E06-9F13-FD0C4B85840D}"/>
                      </a:ext>
                    </a:extLst>
                  </p:cNvPr>
                  <p:cNvSpPr/>
                  <p:nvPr/>
                </p:nvSpPr>
                <p:spPr>
                  <a:xfrm>
                    <a:off x="2506983" y="15132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8" name="Freeform: Shape 687">
                    <a:extLst>
                      <a:ext uri="{FF2B5EF4-FFF2-40B4-BE49-F238E27FC236}">
                        <a16:creationId xmlns:a16="http://schemas.microsoft.com/office/drawing/2014/main" id="{E8BA8FD8-AEBF-928F-4EAE-A2BEE4BC6D8D}"/>
                      </a:ext>
                    </a:extLst>
                  </p:cNvPr>
                  <p:cNvSpPr/>
                  <p:nvPr/>
                </p:nvSpPr>
                <p:spPr>
                  <a:xfrm>
                    <a:off x="2473259" y="15132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89" name="Freeform: Shape 688">
                    <a:extLst>
                      <a:ext uri="{FF2B5EF4-FFF2-40B4-BE49-F238E27FC236}">
                        <a16:creationId xmlns:a16="http://schemas.microsoft.com/office/drawing/2014/main" id="{B88244CC-6F5D-39C3-2697-6ECA43D1BF45}"/>
                      </a:ext>
                    </a:extLst>
                  </p:cNvPr>
                  <p:cNvSpPr/>
                  <p:nvPr/>
                </p:nvSpPr>
                <p:spPr>
                  <a:xfrm>
                    <a:off x="2479646" y="15132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0" name="Freeform: Shape 689">
                    <a:extLst>
                      <a:ext uri="{FF2B5EF4-FFF2-40B4-BE49-F238E27FC236}">
                        <a16:creationId xmlns:a16="http://schemas.microsoft.com/office/drawing/2014/main" id="{0D002C8E-4CB2-7CF0-0891-BF2B9561EF98}"/>
                      </a:ext>
                    </a:extLst>
                  </p:cNvPr>
                  <p:cNvSpPr/>
                  <p:nvPr/>
                </p:nvSpPr>
                <p:spPr>
                  <a:xfrm>
                    <a:off x="2327291" y="14930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1" name="Freeform: Shape 690">
                    <a:extLst>
                      <a:ext uri="{FF2B5EF4-FFF2-40B4-BE49-F238E27FC236}">
                        <a16:creationId xmlns:a16="http://schemas.microsoft.com/office/drawing/2014/main" id="{EA015516-9A0A-9EF6-ABEC-3061A1559F03}"/>
                      </a:ext>
                    </a:extLst>
                  </p:cNvPr>
                  <p:cNvSpPr/>
                  <p:nvPr/>
                </p:nvSpPr>
                <p:spPr>
                  <a:xfrm>
                    <a:off x="2333678" y="149301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2" name="Freeform: Shape 691">
                    <a:extLst>
                      <a:ext uri="{FF2B5EF4-FFF2-40B4-BE49-F238E27FC236}">
                        <a16:creationId xmlns:a16="http://schemas.microsoft.com/office/drawing/2014/main" id="{C2FE2B8F-D447-8D84-4D1C-01D37E976A5A}"/>
                      </a:ext>
                    </a:extLst>
                  </p:cNvPr>
                  <p:cNvSpPr/>
                  <p:nvPr/>
                </p:nvSpPr>
                <p:spPr>
                  <a:xfrm>
                    <a:off x="2253541" y="148014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3" name="Freeform: Shape 692">
                    <a:extLst>
                      <a:ext uri="{FF2B5EF4-FFF2-40B4-BE49-F238E27FC236}">
                        <a16:creationId xmlns:a16="http://schemas.microsoft.com/office/drawing/2014/main" id="{A9F8C9E8-5899-0155-6822-D3710202F2F4}"/>
                      </a:ext>
                    </a:extLst>
                  </p:cNvPr>
                  <p:cNvSpPr/>
                  <p:nvPr/>
                </p:nvSpPr>
                <p:spPr>
                  <a:xfrm>
                    <a:off x="2259928" y="148014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4" name="Freeform: Shape 693">
                    <a:extLst>
                      <a:ext uri="{FF2B5EF4-FFF2-40B4-BE49-F238E27FC236}">
                        <a16:creationId xmlns:a16="http://schemas.microsoft.com/office/drawing/2014/main" id="{9686FD1C-F4F6-CB6B-3083-881B695793B1}"/>
                      </a:ext>
                    </a:extLst>
                  </p:cNvPr>
                  <p:cNvSpPr/>
                  <p:nvPr/>
                </p:nvSpPr>
                <p:spPr>
                  <a:xfrm>
                    <a:off x="2235061" y="148014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5" name="Freeform: Shape 694">
                    <a:extLst>
                      <a:ext uri="{FF2B5EF4-FFF2-40B4-BE49-F238E27FC236}">
                        <a16:creationId xmlns:a16="http://schemas.microsoft.com/office/drawing/2014/main" id="{3F029B2D-1AF8-1C59-7176-420618AF7DE5}"/>
                      </a:ext>
                    </a:extLst>
                  </p:cNvPr>
                  <p:cNvSpPr/>
                  <p:nvPr/>
                </p:nvSpPr>
                <p:spPr>
                  <a:xfrm>
                    <a:off x="2053411" y="144400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6" name="Freeform: Shape 695">
                    <a:extLst>
                      <a:ext uri="{FF2B5EF4-FFF2-40B4-BE49-F238E27FC236}">
                        <a16:creationId xmlns:a16="http://schemas.microsoft.com/office/drawing/2014/main" id="{26F0B382-392D-7771-12B1-419217CA6844}"/>
                      </a:ext>
                    </a:extLst>
                  </p:cNvPr>
                  <p:cNvSpPr/>
                  <p:nvPr/>
                </p:nvSpPr>
                <p:spPr>
                  <a:xfrm>
                    <a:off x="1980683" y="142814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7" name="Freeform: Shape 696">
                    <a:extLst>
                      <a:ext uri="{FF2B5EF4-FFF2-40B4-BE49-F238E27FC236}">
                        <a16:creationId xmlns:a16="http://schemas.microsoft.com/office/drawing/2014/main" id="{D138C28D-BDFE-D8C6-266E-756B10F47526}"/>
                      </a:ext>
                    </a:extLst>
                  </p:cNvPr>
                  <p:cNvSpPr/>
                  <p:nvPr/>
                </p:nvSpPr>
                <p:spPr>
                  <a:xfrm>
                    <a:off x="2194013" y="1457044"/>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8" name="Freeform: Shape 697">
                    <a:extLst>
                      <a:ext uri="{FF2B5EF4-FFF2-40B4-BE49-F238E27FC236}">
                        <a16:creationId xmlns:a16="http://schemas.microsoft.com/office/drawing/2014/main" id="{46249F44-9476-7296-D1AD-B38CF896F09A}"/>
                      </a:ext>
                    </a:extLst>
                  </p:cNvPr>
                  <p:cNvSpPr/>
                  <p:nvPr/>
                </p:nvSpPr>
                <p:spPr>
                  <a:xfrm>
                    <a:off x="1907444" y="1420817"/>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99" name="Freeform: Shape 698">
                    <a:extLst>
                      <a:ext uri="{FF2B5EF4-FFF2-40B4-BE49-F238E27FC236}">
                        <a16:creationId xmlns:a16="http://schemas.microsoft.com/office/drawing/2014/main" id="{509F9A8D-E5D2-DB29-5C7D-22D67866676A}"/>
                      </a:ext>
                    </a:extLst>
                  </p:cNvPr>
                  <p:cNvSpPr/>
                  <p:nvPr/>
                </p:nvSpPr>
                <p:spPr>
                  <a:xfrm>
                    <a:off x="1960670" y="142542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0" name="Freeform: Shape 699">
                    <a:extLst>
                      <a:ext uri="{FF2B5EF4-FFF2-40B4-BE49-F238E27FC236}">
                        <a16:creationId xmlns:a16="http://schemas.microsoft.com/office/drawing/2014/main" id="{37AD9C1F-E5C8-DFC9-A031-8C1887C8111F}"/>
                      </a:ext>
                    </a:extLst>
                  </p:cNvPr>
                  <p:cNvSpPr/>
                  <p:nvPr/>
                </p:nvSpPr>
                <p:spPr>
                  <a:xfrm>
                    <a:off x="1930863" y="142542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1" name="Freeform: Shape 700">
                    <a:extLst>
                      <a:ext uri="{FF2B5EF4-FFF2-40B4-BE49-F238E27FC236}">
                        <a16:creationId xmlns:a16="http://schemas.microsoft.com/office/drawing/2014/main" id="{E0DBD786-0B03-D1CC-4686-DC51E3933D49}"/>
                      </a:ext>
                    </a:extLst>
                  </p:cNvPr>
                  <p:cNvSpPr/>
                  <p:nvPr/>
                </p:nvSpPr>
                <p:spPr>
                  <a:xfrm>
                    <a:off x="1937250" y="1425420"/>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2" name="Freeform: Shape 701">
                    <a:extLst>
                      <a:ext uri="{FF2B5EF4-FFF2-40B4-BE49-F238E27FC236}">
                        <a16:creationId xmlns:a16="http://schemas.microsoft.com/office/drawing/2014/main" id="{D1B3BCF8-4971-A080-B13D-980C0A97C4B4}"/>
                      </a:ext>
                    </a:extLst>
                  </p:cNvPr>
                  <p:cNvSpPr/>
                  <p:nvPr/>
                </p:nvSpPr>
                <p:spPr>
                  <a:xfrm>
                    <a:off x="1740016" y="1391494"/>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3" name="Freeform: Shape 702">
                    <a:extLst>
                      <a:ext uri="{FF2B5EF4-FFF2-40B4-BE49-F238E27FC236}">
                        <a16:creationId xmlns:a16="http://schemas.microsoft.com/office/drawing/2014/main" id="{8F329303-B0E9-D627-7E52-924F68CCB235}"/>
                      </a:ext>
                    </a:extLst>
                  </p:cNvPr>
                  <p:cNvSpPr/>
                  <p:nvPr/>
                </p:nvSpPr>
                <p:spPr>
                  <a:xfrm>
                    <a:off x="1874231" y="1414679"/>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4" name="Freeform: Shape 703">
                    <a:extLst>
                      <a:ext uri="{FF2B5EF4-FFF2-40B4-BE49-F238E27FC236}">
                        <a16:creationId xmlns:a16="http://schemas.microsoft.com/office/drawing/2014/main" id="{5A9366D0-6759-960F-83E2-C3A190178668}"/>
                      </a:ext>
                    </a:extLst>
                  </p:cNvPr>
                  <p:cNvSpPr/>
                  <p:nvPr/>
                </p:nvSpPr>
                <p:spPr>
                  <a:xfrm>
                    <a:off x="1680488" y="13706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5" name="Freeform: Shape 704">
                    <a:extLst>
                      <a:ext uri="{FF2B5EF4-FFF2-40B4-BE49-F238E27FC236}">
                        <a16:creationId xmlns:a16="http://schemas.microsoft.com/office/drawing/2014/main" id="{2570AAEF-C81D-DBAC-0DD0-1F94691509BB}"/>
                      </a:ext>
                    </a:extLst>
                  </p:cNvPr>
                  <p:cNvSpPr/>
                  <p:nvPr/>
                </p:nvSpPr>
                <p:spPr>
                  <a:xfrm>
                    <a:off x="1686790" y="137069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6" name="Freeform: Shape 705">
                    <a:extLst>
                      <a:ext uri="{FF2B5EF4-FFF2-40B4-BE49-F238E27FC236}">
                        <a16:creationId xmlns:a16="http://schemas.microsoft.com/office/drawing/2014/main" id="{A2F5BA4D-D78C-C6B5-17F1-12EBC4042DBF}"/>
                      </a:ext>
                    </a:extLst>
                  </p:cNvPr>
                  <p:cNvSpPr/>
                  <p:nvPr/>
                </p:nvSpPr>
                <p:spPr>
                  <a:xfrm>
                    <a:off x="1614998" y="135117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7" name="Freeform: Shape 706">
                    <a:extLst>
                      <a:ext uri="{FF2B5EF4-FFF2-40B4-BE49-F238E27FC236}">
                        <a16:creationId xmlns:a16="http://schemas.microsoft.com/office/drawing/2014/main" id="{2BD1F56F-1370-BD7F-98FF-1424087543E7}"/>
                      </a:ext>
                    </a:extLst>
                  </p:cNvPr>
                  <p:cNvSpPr/>
                  <p:nvPr/>
                </p:nvSpPr>
                <p:spPr>
                  <a:xfrm>
                    <a:off x="1621385" y="1351175"/>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8" name="Freeform: Shape 707">
                    <a:extLst>
                      <a:ext uri="{FF2B5EF4-FFF2-40B4-BE49-F238E27FC236}">
                        <a16:creationId xmlns:a16="http://schemas.microsoft.com/office/drawing/2014/main" id="{1C4A277E-5388-42F3-BC98-1C105EA87924}"/>
                      </a:ext>
                    </a:extLst>
                  </p:cNvPr>
                  <p:cNvSpPr/>
                  <p:nvPr/>
                </p:nvSpPr>
                <p:spPr>
                  <a:xfrm>
                    <a:off x="1527196" y="13330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09" name="Freeform: Shape 708">
                    <a:extLst>
                      <a:ext uri="{FF2B5EF4-FFF2-40B4-BE49-F238E27FC236}">
                        <a16:creationId xmlns:a16="http://schemas.microsoft.com/office/drawing/2014/main" id="{A443DE4D-6C5B-1552-D089-8D58E8B4CAC5}"/>
                      </a:ext>
                    </a:extLst>
                  </p:cNvPr>
                  <p:cNvSpPr/>
                  <p:nvPr/>
                </p:nvSpPr>
                <p:spPr>
                  <a:xfrm>
                    <a:off x="1667713" y="1362853"/>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0" name="Freeform: Shape 709">
                    <a:extLst>
                      <a:ext uri="{FF2B5EF4-FFF2-40B4-BE49-F238E27FC236}">
                        <a16:creationId xmlns:a16="http://schemas.microsoft.com/office/drawing/2014/main" id="{D6D6F306-C8EB-E6F2-C661-FE1FF5A4E5F9}"/>
                      </a:ext>
                    </a:extLst>
                  </p:cNvPr>
                  <p:cNvSpPr/>
                  <p:nvPr/>
                </p:nvSpPr>
                <p:spPr>
                  <a:xfrm>
                    <a:off x="1561091" y="133975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1" name="Freeform: Shape 710">
                    <a:extLst>
                      <a:ext uri="{FF2B5EF4-FFF2-40B4-BE49-F238E27FC236}">
                        <a16:creationId xmlns:a16="http://schemas.microsoft.com/office/drawing/2014/main" id="{C3317AA0-39E9-7D3A-5B7C-A78F78B3903D}"/>
                      </a:ext>
                    </a:extLst>
                  </p:cNvPr>
                  <p:cNvSpPr/>
                  <p:nvPr/>
                </p:nvSpPr>
                <p:spPr>
                  <a:xfrm>
                    <a:off x="1567393" y="1339752"/>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2" name="Freeform: Shape 711">
                    <a:extLst>
                      <a:ext uri="{FF2B5EF4-FFF2-40B4-BE49-F238E27FC236}">
                        <a16:creationId xmlns:a16="http://schemas.microsoft.com/office/drawing/2014/main" id="{0AF0365A-B61E-C5C8-771E-23983D8D3101}"/>
                      </a:ext>
                    </a:extLst>
                  </p:cNvPr>
                  <p:cNvSpPr/>
                  <p:nvPr/>
                </p:nvSpPr>
                <p:spPr>
                  <a:xfrm>
                    <a:off x="1407033" y="131665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3" name="Freeform: Shape 712">
                    <a:extLst>
                      <a:ext uri="{FF2B5EF4-FFF2-40B4-BE49-F238E27FC236}">
                        <a16:creationId xmlns:a16="http://schemas.microsoft.com/office/drawing/2014/main" id="{7B3B90DF-A2DB-ED2E-3CF5-63F72863006F}"/>
                      </a:ext>
                    </a:extLst>
                  </p:cNvPr>
                  <p:cNvSpPr/>
                  <p:nvPr/>
                </p:nvSpPr>
                <p:spPr>
                  <a:xfrm>
                    <a:off x="1547210" y="133301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4" name="Freeform: Shape 713">
                    <a:extLst>
                      <a:ext uri="{FF2B5EF4-FFF2-40B4-BE49-F238E27FC236}">
                        <a16:creationId xmlns:a16="http://schemas.microsoft.com/office/drawing/2014/main" id="{6C4198D4-7372-4D20-7744-DFCA6891DBFF}"/>
                      </a:ext>
                    </a:extLst>
                  </p:cNvPr>
                  <p:cNvSpPr/>
                  <p:nvPr/>
                </p:nvSpPr>
                <p:spPr>
                  <a:xfrm>
                    <a:off x="1453957" y="131665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5" name="Freeform: Shape 714">
                    <a:extLst>
                      <a:ext uri="{FF2B5EF4-FFF2-40B4-BE49-F238E27FC236}">
                        <a16:creationId xmlns:a16="http://schemas.microsoft.com/office/drawing/2014/main" id="{7DEA0930-2036-EC8B-8B86-808F11170812}"/>
                      </a:ext>
                    </a:extLst>
                  </p:cNvPr>
                  <p:cNvSpPr/>
                  <p:nvPr/>
                </p:nvSpPr>
                <p:spPr>
                  <a:xfrm>
                    <a:off x="1460259" y="131665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6" name="Freeform: Shape 715">
                    <a:extLst>
                      <a:ext uri="{FF2B5EF4-FFF2-40B4-BE49-F238E27FC236}">
                        <a16:creationId xmlns:a16="http://schemas.microsoft.com/office/drawing/2014/main" id="{BE114651-F064-BE65-5CFC-E02157480128}"/>
                      </a:ext>
                    </a:extLst>
                  </p:cNvPr>
                  <p:cNvSpPr/>
                  <p:nvPr/>
                </p:nvSpPr>
                <p:spPr>
                  <a:xfrm>
                    <a:off x="1441268" y="131665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7" name="Freeform: Shape 716">
                    <a:extLst>
                      <a:ext uri="{FF2B5EF4-FFF2-40B4-BE49-F238E27FC236}">
                        <a16:creationId xmlns:a16="http://schemas.microsoft.com/office/drawing/2014/main" id="{792395C4-9A9C-55EE-4CB7-13B3FE437AA6}"/>
                      </a:ext>
                    </a:extLst>
                  </p:cNvPr>
                  <p:cNvSpPr/>
                  <p:nvPr/>
                </p:nvSpPr>
                <p:spPr>
                  <a:xfrm>
                    <a:off x="1447570" y="1316652"/>
                    <a:ext cx="8516" cy="46200"/>
                  </a:xfrm>
                  <a:custGeom>
                    <a:avLst/>
                    <a:gdLst>
                      <a:gd name="connsiteX0" fmla="*/ 0 w 8516"/>
                      <a:gd name="connsiteY0" fmla="*/ 0 h 46200"/>
                      <a:gd name="connsiteX1" fmla="*/ 0 w 8516"/>
                      <a:gd name="connsiteY1" fmla="*/ 46201 h 46200"/>
                    </a:gdLst>
                    <a:ahLst/>
                    <a:cxnLst>
                      <a:cxn ang="0">
                        <a:pos x="connsiteX0" y="connsiteY0"/>
                      </a:cxn>
                      <a:cxn ang="0">
                        <a:pos x="connsiteX1" y="connsiteY1"/>
                      </a:cxn>
                    </a:cxnLst>
                    <a:rect l="l" t="t" r="r" b="b"/>
                    <a:pathLst>
                      <a:path w="8516" h="46200">
                        <a:moveTo>
                          <a:pt x="0" y="0"/>
                        </a:moveTo>
                        <a:lnTo>
                          <a:pt x="0" y="46201"/>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8" name="Freeform: Shape 717">
                    <a:extLst>
                      <a:ext uri="{FF2B5EF4-FFF2-40B4-BE49-F238E27FC236}">
                        <a16:creationId xmlns:a16="http://schemas.microsoft.com/office/drawing/2014/main" id="{B139D9A8-ED7F-6BC5-02D5-F4DCF93B1F2B}"/>
                      </a:ext>
                    </a:extLst>
                  </p:cNvPr>
                  <p:cNvSpPr/>
                  <p:nvPr/>
                </p:nvSpPr>
                <p:spPr>
                  <a:xfrm>
                    <a:off x="1381144" y="130488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19" name="Freeform: Shape 718">
                    <a:extLst>
                      <a:ext uri="{FF2B5EF4-FFF2-40B4-BE49-F238E27FC236}">
                        <a16:creationId xmlns:a16="http://schemas.microsoft.com/office/drawing/2014/main" id="{4DFBE768-2285-2BE2-82B8-C34110DD87E6}"/>
                      </a:ext>
                    </a:extLst>
                  </p:cNvPr>
                  <p:cNvSpPr/>
                  <p:nvPr/>
                </p:nvSpPr>
                <p:spPr>
                  <a:xfrm>
                    <a:off x="1387531" y="130488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0" name="Freeform: Shape 719">
                    <a:extLst>
                      <a:ext uri="{FF2B5EF4-FFF2-40B4-BE49-F238E27FC236}">
                        <a16:creationId xmlns:a16="http://schemas.microsoft.com/office/drawing/2014/main" id="{F4B44DD3-B63E-8C6F-B2F8-03D9790720F5}"/>
                      </a:ext>
                    </a:extLst>
                  </p:cNvPr>
                  <p:cNvSpPr/>
                  <p:nvPr/>
                </p:nvSpPr>
                <p:spPr>
                  <a:xfrm>
                    <a:off x="1171305" y="129346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1" name="Freeform: Shape 720">
                    <a:extLst>
                      <a:ext uri="{FF2B5EF4-FFF2-40B4-BE49-F238E27FC236}">
                        <a16:creationId xmlns:a16="http://schemas.microsoft.com/office/drawing/2014/main" id="{14E18D84-56E1-0EA6-3EFC-7E7E97AA05BC}"/>
                      </a:ext>
                    </a:extLst>
                  </p:cNvPr>
                  <p:cNvSpPr/>
                  <p:nvPr/>
                </p:nvSpPr>
                <p:spPr>
                  <a:xfrm>
                    <a:off x="1177607" y="129346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2" name="Freeform: Shape 721">
                    <a:extLst>
                      <a:ext uri="{FF2B5EF4-FFF2-40B4-BE49-F238E27FC236}">
                        <a16:creationId xmlns:a16="http://schemas.microsoft.com/office/drawing/2014/main" id="{782B4763-65A5-313C-680C-CBEF41486DCA}"/>
                      </a:ext>
                    </a:extLst>
                  </p:cNvPr>
                  <p:cNvSpPr/>
                  <p:nvPr/>
                </p:nvSpPr>
                <p:spPr>
                  <a:xfrm>
                    <a:off x="1183484" y="129346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3" name="Freeform: Shape 722">
                    <a:extLst>
                      <a:ext uri="{FF2B5EF4-FFF2-40B4-BE49-F238E27FC236}">
                        <a16:creationId xmlns:a16="http://schemas.microsoft.com/office/drawing/2014/main" id="{EB17A00C-EB9F-77F1-A604-EF85A8530156}"/>
                      </a:ext>
                    </a:extLst>
                  </p:cNvPr>
                  <p:cNvSpPr/>
                  <p:nvPr/>
                </p:nvSpPr>
                <p:spPr>
                  <a:xfrm>
                    <a:off x="1189786" y="1293466"/>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4" name="Freeform: Shape 723">
                    <a:extLst>
                      <a:ext uri="{FF2B5EF4-FFF2-40B4-BE49-F238E27FC236}">
                        <a16:creationId xmlns:a16="http://schemas.microsoft.com/office/drawing/2014/main" id="{2868724D-1D69-7D08-4B88-FA9D095410AE}"/>
                      </a:ext>
                    </a:extLst>
                  </p:cNvPr>
                  <p:cNvSpPr/>
                  <p:nvPr/>
                </p:nvSpPr>
                <p:spPr>
                  <a:xfrm>
                    <a:off x="1320168" y="130488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5" name="Freeform: Shape 724">
                    <a:extLst>
                      <a:ext uri="{FF2B5EF4-FFF2-40B4-BE49-F238E27FC236}">
                        <a16:creationId xmlns:a16="http://schemas.microsoft.com/office/drawing/2014/main" id="{28197319-F3C7-B87D-D215-20A6571187B5}"/>
                      </a:ext>
                    </a:extLst>
                  </p:cNvPr>
                  <p:cNvSpPr/>
                  <p:nvPr/>
                </p:nvSpPr>
                <p:spPr>
                  <a:xfrm>
                    <a:off x="1326470" y="1304889"/>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6" name="Freeform: Shape 725">
                    <a:extLst>
                      <a:ext uri="{FF2B5EF4-FFF2-40B4-BE49-F238E27FC236}">
                        <a16:creationId xmlns:a16="http://schemas.microsoft.com/office/drawing/2014/main" id="{E35A0BE1-8AF1-E57F-754F-E79D65A74D29}"/>
                      </a:ext>
                    </a:extLst>
                  </p:cNvPr>
                  <p:cNvSpPr/>
                  <p:nvPr/>
                </p:nvSpPr>
                <p:spPr>
                  <a:xfrm>
                    <a:off x="1294279" y="130275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7" name="Freeform: Shape 726">
                    <a:extLst>
                      <a:ext uri="{FF2B5EF4-FFF2-40B4-BE49-F238E27FC236}">
                        <a16:creationId xmlns:a16="http://schemas.microsoft.com/office/drawing/2014/main" id="{2ED1EE5A-E07E-8308-8195-09B1A154F312}"/>
                      </a:ext>
                    </a:extLst>
                  </p:cNvPr>
                  <p:cNvSpPr/>
                  <p:nvPr/>
                </p:nvSpPr>
                <p:spPr>
                  <a:xfrm>
                    <a:off x="1300666" y="1302758"/>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8" name="Freeform: Shape 727">
                    <a:extLst>
                      <a:ext uri="{FF2B5EF4-FFF2-40B4-BE49-F238E27FC236}">
                        <a16:creationId xmlns:a16="http://schemas.microsoft.com/office/drawing/2014/main" id="{0F1FA374-08D0-505D-0F81-B16123215914}"/>
                      </a:ext>
                    </a:extLst>
                  </p:cNvPr>
                  <p:cNvSpPr/>
                  <p:nvPr/>
                </p:nvSpPr>
                <p:spPr>
                  <a:xfrm>
                    <a:off x="1241053" y="129832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29" name="Freeform: Shape 728">
                    <a:extLst>
                      <a:ext uri="{FF2B5EF4-FFF2-40B4-BE49-F238E27FC236}">
                        <a16:creationId xmlns:a16="http://schemas.microsoft.com/office/drawing/2014/main" id="{0D4EDCA5-5148-FFC2-7F96-57D11BEE764B}"/>
                      </a:ext>
                    </a:extLst>
                  </p:cNvPr>
                  <p:cNvSpPr/>
                  <p:nvPr/>
                </p:nvSpPr>
                <p:spPr>
                  <a:xfrm>
                    <a:off x="1266431" y="1298325"/>
                    <a:ext cx="8516" cy="46286"/>
                  </a:xfrm>
                  <a:custGeom>
                    <a:avLst/>
                    <a:gdLst>
                      <a:gd name="connsiteX0" fmla="*/ 0 w 8516"/>
                      <a:gd name="connsiteY0" fmla="*/ 0 h 46286"/>
                      <a:gd name="connsiteX1" fmla="*/ 0 w 8516"/>
                      <a:gd name="connsiteY1" fmla="*/ 46286 h 46286"/>
                    </a:gdLst>
                    <a:ahLst/>
                    <a:cxnLst>
                      <a:cxn ang="0">
                        <a:pos x="connsiteX0" y="connsiteY0"/>
                      </a:cxn>
                      <a:cxn ang="0">
                        <a:pos x="connsiteX1" y="connsiteY1"/>
                      </a:cxn>
                    </a:cxnLst>
                    <a:rect l="l" t="t" r="r" b="b"/>
                    <a:pathLst>
                      <a:path w="8516" h="46286">
                        <a:moveTo>
                          <a:pt x="0" y="0"/>
                        </a:moveTo>
                        <a:lnTo>
                          <a:pt x="0" y="46286"/>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grpSp>
        </p:grpSp>
        <p:grpSp>
          <p:nvGrpSpPr>
            <p:cNvPr id="22" name="Group 21">
              <a:extLst>
                <a:ext uri="{FF2B5EF4-FFF2-40B4-BE49-F238E27FC236}">
                  <a16:creationId xmlns:a16="http://schemas.microsoft.com/office/drawing/2014/main" id="{7F9D7E30-AEB0-F13F-BDF4-0071EC4E2963}"/>
                </a:ext>
              </a:extLst>
            </p:cNvPr>
            <p:cNvGrpSpPr/>
            <p:nvPr/>
          </p:nvGrpSpPr>
          <p:grpSpPr>
            <a:xfrm>
              <a:off x="3078690" y="1192516"/>
              <a:ext cx="3307053" cy="959447"/>
              <a:chOff x="3078690" y="1192516"/>
              <a:chExt cx="3307053" cy="959447"/>
            </a:xfrm>
          </p:grpSpPr>
          <p:grpSp>
            <p:nvGrpSpPr>
              <p:cNvPr id="10" name="Group 9">
                <a:extLst>
                  <a:ext uri="{FF2B5EF4-FFF2-40B4-BE49-F238E27FC236}">
                    <a16:creationId xmlns:a16="http://schemas.microsoft.com/office/drawing/2014/main" id="{869D5FD8-212A-4644-F4E9-51908357BE5A}"/>
                  </a:ext>
                </a:extLst>
              </p:cNvPr>
              <p:cNvGrpSpPr/>
              <p:nvPr/>
            </p:nvGrpSpPr>
            <p:grpSpPr>
              <a:xfrm>
                <a:off x="3078690" y="1192516"/>
                <a:ext cx="485710" cy="764400"/>
                <a:chOff x="2449377" y="1192516"/>
                <a:chExt cx="317316" cy="764400"/>
              </a:xfrm>
            </p:grpSpPr>
            <p:sp>
              <p:nvSpPr>
                <p:cNvPr id="11" name="Rectangle 74">
                  <a:extLst>
                    <a:ext uri="{FF2B5EF4-FFF2-40B4-BE49-F238E27FC236}">
                      <a16:creationId xmlns:a16="http://schemas.microsoft.com/office/drawing/2014/main" id="{CB5B5A28-7BBB-D22A-7538-481704F0B416}"/>
                    </a:ext>
                  </a:extLst>
                </p:cNvPr>
                <p:cNvSpPr>
                  <a:spLocks noChangeArrowheads="1"/>
                </p:cNvSpPr>
                <p:nvPr/>
              </p:nvSpPr>
              <p:spPr bwMode="auto">
                <a:xfrm>
                  <a:off x="2449377" y="1192516"/>
                  <a:ext cx="317316"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 years</a:t>
                  </a:r>
                  <a:endParaRPr kumimoji="0" lang="en-US" altLang="en-US" sz="1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2" name="Rectangle 74">
                  <a:extLst>
                    <a:ext uri="{FF2B5EF4-FFF2-40B4-BE49-F238E27FC236}">
                      <a16:creationId xmlns:a16="http://schemas.microsoft.com/office/drawing/2014/main" id="{977F26BB-A880-92C8-D884-DE554AC639C1}"/>
                    </a:ext>
                  </a:extLst>
                </p:cNvPr>
                <p:cNvSpPr>
                  <a:spLocks noChangeArrowheads="1"/>
                </p:cNvSpPr>
                <p:nvPr/>
              </p:nvSpPr>
              <p:spPr bwMode="auto">
                <a:xfrm>
                  <a:off x="2468164" y="1370180"/>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88.4%</a:t>
                  </a:r>
                  <a:endParaRPr kumimoji="0" lang="en-US" altLang="en-US" sz="14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13" name="Rectangle 74">
                  <a:extLst>
                    <a:ext uri="{FF2B5EF4-FFF2-40B4-BE49-F238E27FC236}">
                      <a16:creationId xmlns:a16="http://schemas.microsoft.com/office/drawing/2014/main" id="{65FA3372-ABEE-4CB1-616B-BA7AA7B3F917}"/>
                    </a:ext>
                  </a:extLst>
                </p:cNvPr>
                <p:cNvSpPr>
                  <a:spLocks noChangeArrowheads="1"/>
                </p:cNvSpPr>
                <p:nvPr/>
              </p:nvSpPr>
              <p:spPr bwMode="auto">
                <a:xfrm>
                  <a:off x="2468164" y="1820010"/>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77.1%</a:t>
                  </a:r>
                  <a:endParaRPr kumimoji="0" lang="en-US" altLang="en-US" sz="14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79A95174-1899-1DED-2F9E-CFC0ED765C76}"/>
                  </a:ext>
                </a:extLst>
              </p:cNvPr>
              <p:cNvGrpSpPr/>
              <p:nvPr/>
            </p:nvGrpSpPr>
            <p:grpSpPr>
              <a:xfrm>
                <a:off x="4430285" y="1264098"/>
                <a:ext cx="485710" cy="797291"/>
                <a:chOff x="2575825" y="1205864"/>
                <a:chExt cx="317316" cy="797291"/>
              </a:xfrm>
            </p:grpSpPr>
            <p:sp>
              <p:nvSpPr>
                <p:cNvPr id="15" name="Rectangle 74">
                  <a:extLst>
                    <a:ext uri="{FF2B5EF4-FFF2-40B4-BE49-F238E27FC236}">
                      <a16:creationId xmlns:a16="http://schemas.microsoft.com/office/drawing/2014/main" id="{318A0230-CC15-F8A8-2C7B-0B8DF4460D07}"/>
                    </a:ext>
                  </a:extLst>
                </p:cNvPr>
                <p:cNvSpPr>
                  <a:spLocks noChangeArrowheads="1"/>
                </p:cNvSpPr>
                <p:nvPr/>
              </p:nvSpPr>
              <p:spPr bwMode="auto">
                <a:xfrm>
                  <a:off x="2575825" y="1205864"/>
                  <a:ext cx="317316"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 years</a:t>
                  </a:r>
                  <a:endParaRPr kumimoji="0" lang="en-US" altLang="en-US" sz="1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 name="Rectangle 74">
                  <a:extLst>
                    <a:ext uri="{FF2B5EF4-FFF2-40B4-BE49-F238E27FC236}">
                      <a16:creationId xmlns:a16="http://schemas.microsoft.com/office/drawing/2014/main" id="{8433D5B2-6C2F-D30D-8035-2147897A2286}"/>
                    </a:ext>
                  </a:extLst>
                </p:cNvPr>
                <p:cNvSpPr>
                  <a:spLocks noChangeArrowheads="1"/>
                </p:cNvSpPr>
                <p:nvPr/>
              </p:nvSpPr>
              <p:spPr bwMode="auto">
                <a:xfrm>
                  <a:off x="2594612" y="1383528"/>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84.4%</a:t>
                  </a:r>
                  <a:endParaRPr kumimoji="0" lang="en-US" altLang="en-US" sz="14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17" name="Rectangle 74">
                  <a:extLst>
                    <a:ext uri="{FF2B5EF4-FFF2-40B4-BE49-F238E27FC236}">
                      <a16:creationId xmlns:a16="http://schemas.microsoft.com/office/drawing/2014/main" id="{3FD5B803-5BD9-4692-FFF5-3A7316E53E79}"/>
                    </a:ext>
                  </a:extLst>
                </p:cNvPr>
                <p:cNvSpPr>
                  <a:spLocks noChangeArrowheads="1"/>
                </p:cNvSpPr>
                <p:nvPr/>
              </p:nvSpPr>
              <p:spPr bwMode="auto">
                <a:xfrm>
                  <a:off x="2594612" y="1866249"/>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72.2%</a:t>
                  </a:r>
                  <a:endParaRPr kumimoji="0" lang="en-US" altLang="en-US" sz="14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FBBE8E0D-FC70-EB48-9267-3AFA0FFE6E03}"/>
                  </a:ext>
                </a:extLst>
              </p:cNvPr>
              <p:cNvGrpSpPr/>
              <p:nvPr/>
            </p:nvGrpSpPr>
            <p:grpSpPr>
              <a:xfrm>
                <a:off x="5900033" y="1359463"/>
                <a:ext cx="485710" cy="792500"/>
                <a:chOff x="2641230" y="1239234"/>
                <a:chExt cx="317316" cy="792500"/>
              </a:xfrm>
            </p:grpSpPr>
            <p:sp>
              <p:nvSpPr>
                <p:cNvPr id="19" name="Rectangle 74">
                  <a:extLst>
                    <a:ext uri="{FF2B5EF4-FFF2-40B4-BE49-F238E27FC236}">
                      <a16:creationId xmlns:a16="http://schemas.microsoft.com/office/drawing/2014/main" id="{380ECE2B-AC2E-C68F-7E24-4449C30D41B0}"/>
                    </a:ext>
                  </a:extLst>
                </p:cNvPr>
                <p:cNvSpPr>
                  <a:spLocks noChangeArrowheads="1"/>
                </p:cNvSpPr>
                <p:nvPr/>
              </p:nvSpPr>
              <p:spPr bwMode="auto">
                <a:xfrm>
                  <a:off x="2641230" y="1239234"/>
                  <a:ext cx="317316"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 years</a:t>
                  </a:r>
                  <a:endParaRPr kumimoji="0" lang="en-US" altLang="en-US" sz="1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0" name="Rectangle 74">
                  <a:extLst>
                    <a:ext uri="{FF2B5EF4-FFF2-40B4-BE49-F238E27FC236}">
                      <a16:creationId xmlns:a16="http://schemas.microsoft.com/office/drawing/2014/main" id="{BA2CF3D9-A1BD-27E5-EE1E-6B4AB39CE978}"/>
                    </a:ext>
                  </a:extLst>
                </p:cNvPr>
                <p:cNvSpPr>
                  <a:spLocks noChangeArrowheads="1"/>
                </p:cNvSpPr>
                <p:nvPr/>
              </p:nvSpPr>
              <p:spPr bwMode="auto">
                <a:xfrm>
                  <a:off x="2660017" y="1416898"/>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80.8%</a:t>
                  </a:r>
                  <a:endParaRPr kumimoji="0" lang="en-US" altLang="en-US" sz="14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21" name="Rectangle 74">
                  <a:extLst>
                    <a:ext uri="{FF2B5EF4-FFF2-40B4-BE49-F238E27FC236}">
                      <a16:creationId xmlns:a16="http://schemas.microsoft.com/office/drawing/2014/main" id="{C76BC280-A8BB-8904-AEF2-77A0E7B1263C}"/>
                    </a:ext>
                  </a:extLst>
                </p:cNvPr>
                <p:cNvSpPr>
                  <a:spLocks noChangeArrowheads="1"/>
                </p:cNvSpPr>
                <p:nvPr/>
              </p:nvSpPr>
              <p:spPr bwMode="auto">
                <a:xfrm>
                  <a:off x="2660017" y="1894828"/>
                  <a:ext cx="260765" cy="13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67.1%</a:t>
                  </a:r>
                  <a:endParaRPr kumimoji="0" lang="en-US" altLang="en-US" sz="14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grpSp>
      </p:grpSp>
      <p:sp>
        <p:nvSpPr>
          <p:cNvPr id="26" name="Text Placeholder 2">
            <a:extLst>
              <a:ext uri="{FF2B5EF4-FFF2-40B4-BE49-F238E27FC236}">
                <a16:creationId xmlns:a16="http://schemas.microsoft.com/office/drawing/2014/main" id="{5D207E61-702E-C6B0-248D-34B7DE6E8145}"/>
              </a:ext>
            </a:extLst>
          </p:cNvPr>
          <p:cNvSpPr txBox="1">
            <a:spLocks/>
          </p:cNvSpPr>
          <p:nvPr/>
        </p:nvSpPr>
        <p:spPr>
          <a:xfrm>
            <a:off x="368300" y="4586391"/>
            <a:ext cx="4392000" cy="155575"/>
          </a:xfrm>
          <a:prstGeom prst="rect">
            <a:avLst/>
          </a:prstGeom>
        </p:spPr>
        <p:txBody>
          <a:bodyPr lIns="0" tIns="0" rIns="0" bIns="0" anchor="b" anchorCtr="0"/>
          <a:lstStyle>
            <a:lvl1pPr marL="0" indent="0" algn="l" defTabSz="457200" rtl="0" eaLnBrk="1" latinLnBrk="0" hangingPunct="1">
              <a:lnSpc>
                <a:spcPct val="90000"/>
              </a:lnSpc>
              <a:spcBef>
                <a:spcPts val="0"/>
              </a:spcBef>
              <a:buFont typeface="Arial"/>
              <a:buNone/>
              <a:defRPr sz="700" kern="1200">
                <a:solidFill>
                  <a:schemeClr val="tx1"/>
                </a:solidFill>
                <a:latin typeface="+mn-lt"/>
                <a:ea typeface="+mn-ea"/>
                <a:cs typeface="+mn-cs"/>
              </a:defRPr>
            </a:lvl1pPr>
            <a:lvl2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2pPr>
            <a:lvl3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3pPr>
            <a:lvl4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4pPr>
            <a:lvl5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p-value for IDFS is now exploratory given the statistical significance was established at the primary analysis.</a:t>
            </a: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 confidence interval; IDFS, invasive disease-free survival; T-DM1, ado-trastuzumab emtansine.</a:t>
            </a:r>
          </a:p>
        </p:txBody>
      </p:sp>
      <p:sp>
        <p:nvSpPr>
          <p:cNvPr id="29" name="Title 28">
            <a:extLst>
              <a:ext uri="{FF2B5EF4-FFF2-40B4-BE49-F238E27FC236}">
                <a16:creationId xmlns:a16="http://schemas.microsoft.com/office/drawing/2014/main" id="{C2BFF41F-6BE4-5435-D9C2-34426EF06908}"/>
              </a:ext>
            </a:extLst>
          </p:cNvPr>
          <p:cNvSpPr>
            <a:spLocks noGrp="1"/>
          </p:cNvSpPr>
          <p:nvPr>
            <p:ph type="title"/>
          </p:nvPr>
        </p:nvSpPr>
        <p:spPr>
          <a:xfrm>
            <a:off x="364858" y="13184"/>
            <a:ext cx="8229599" cy="712236"/>
          </a:xfrm>
        </p:spPr>
        <p:txBody>
          <a:bodyPr/>
          <a:lstStyle/>
          <a:p>
            <a:r>
              <a:rPr lang="en-GB" sz="1700" dirty="0">
                <a:solidFill>
                  <a:srgbClr val="002060"/>
                </a:solidFill>
              </a:rPr>
              <a:t>KATHERINE IDFS Final Analysis; Median Follow-up 8.4 Years (101 months)</a:t>
            </a:r>
          </a:p>
        </p:txBody>
      </p:sp>
      <p:grpSp>
        <p:nvGrpSpPr>
          <p:cNvPr id="28" name="Group 27">
            <a:extLst>
              <a:ext uri="{FF2B5EF4-FFF2-40B4-BE49-F238E27FC236}">
                <a16:creationId xmlns:a16="http://schemas.microsoft.com/office/drawing/2014/main" id="{A0CDD2D9-0D10-EBA5-8EA3-C6CF3E265857}"/>
              </a:ext>
            </a:extLst>
          </p:cNvPr>
          <p:cNvGrpSpPr/>
          <p:nvPr/>
        </p:nvGrpSpPr>
        <p:grpSpPr>
          <a:xfrm>
            <a:off x="7441954" y="2724632"/>
            <a:ext cx="911226" cy="285555"/>
            <a:chOff x="7441954" y="2724632"/>
            <a:chExt cx="911226" cy="285555"/>
          </a:xfrm>
        </p:grpSpPr>
        <p:sp>
          <p:nvSpPr>
            <p:cNvPr id="30" name="Rectangle 24">
              <a:extLst>
                <a:ext uri="{FF2B5EF4-FFF2-40B4-BE49-F238E27FC236}">
                  <a16:creationId xmlns:a16="http://schemas.microsoft.com/office/drawing/2014/main" id="{1A34CF9E-281C-BF81-C9C4-88F08A1B8884}"/>
                </a:ext>
              </a:extLst>
            </p:cNvPr>
            <p:cNvSpPr>
              <a:spLocks noChangeArrowheads="1"/>
            </p:cNvSpPr>
            <p:nvPr/>
          </p:nvSpPr>
          <p:spPr bwMode="auto">
            <a:xfrm>
              <a:off x="7679919" y="2724632"/>
              <a:ext cx="673261" cy="28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31" name="Line 139">
              <a:extLst>
                <a:ext uri="{FF2B5EF4-FFF2-40B4-BE49-F238E27FC236}">
                  <a16:creationId xmlns:a16="http://schemas.microsoft.com/office/drawing/2014/main" id="{C4F5226C-01F2-BE10-1DDD-C9FB2E19F89D}"/>
                </a:ext>
              </a:extLst>
            </p:cNvPr>
            <p:cNvSpPr>
              <a:spLocks noChangeShapeType="1"/>
            </p:cNvSpPr>
            <p:nvPr/>
          </p:nvSpPr>
          <p:spPr bwMode="auto">
            <a:xfrm flipH="1">
              <a:off x="7441954" y="2803316"/>
              <a:ext cx="206900" cy="0"/>
            </a:xfrm>
            <a:prstGeom prst="line">
              <a:avLst/>
            </a:prstGeom>
            <a:noFill/>
            <a:ln w="28575" cap="flat">
              <a:solidFill>
                <a:srgbClr val="1F4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 name="Line 140">
              <a:extLst>
                <a:ext uri="{FF2B5EF4-FFF2-40B4-BE49-F238E27FC236}">
                  <a16:creationId xmlns:a16="http://schemas.microsoft.com/office/drawing/2014/main" id="{BD6DF21A-D3AA-6212-6516-C86A10C3D77B}"/>
                </a:ext>
              </a:extLst>
            </p:cNvPr>
            <p:cNvSpPr>
              <a:spLocks noChangeShapeType="1"/>
            </p:cNvSpPr>
            <p:nvPr/>
          </p:nvSpPr>
          <p:spPr bwMode="auto">
            <a:xfrm flipH="1">
              <a:off x="7441954" y="2936676"/>
              <a:ext cx="206900" cy="0"/>
            </a:xfrm>
            <a:prstGeom prst="line">
              <a:avLst/>
            </a:prstGeom>
            <a:noFill/>
            <a:ln w="28575" cap="flat">
              <a:solidFill>
                <a:srgbClr val="F7964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sp>
        <p:nvSpPr>
          <p:cNvPr id="730" name="Rounded Rectangle 4">
            <a:extLst>
              <a:ext uri="{FF2B5EF4-FFF2-40B4-BE49-F238E27FC236}">
                <a16:creationId xmlns:a16="http://schemas.microsoft.com/office/drawing/2014/main" id="{4CE10592-0C75-8210-4A4D-9171821CE3F9}"/>
              </a:ext>
            </a:extLst>
          </p:cNvPr>
          <p:cNvSpPr/>
          <p:nvPr/>
        </p:nvSpPr>
        <p:spPr>
          <a:xfrm>
            <a:off x="6463630" y="873314"/>
            <a:ext cx="1504606" cy="452053"/>
          </a:xfrm>
          <a:prstGeom prst="roundRect">
            <a:avLst>
              <a:gd name="adj" fmla="val 3102"/>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mn-cs"/>
              </a:rPr>
              <a:t>Absolute IDFS benefit of 13.7 % at 7 years</a:t>
            </a:r>
          </a:p>
        </p:txBody>
      </p:sp>
      <p:sp>
        <p:nvSpPr>
          <p:cNvPr id="3" name="Text Box 11">
            <a:extLst>
              <a:ext uri="{FF2B5EF4-FFF2-40B4-BE49-F238E27FC236}">
                <a16:creationId xmlns:a16="http://schemas.microsoft.com/office/drawing/2014/main" id="{1708BB3C-347C-B516-E196-C95291258964}"/>
              </a:ext>
            </a:extLst>
          </p:cNvPr>
          <p:cNvSpPr txBox="1">
            <a:spLocks noChangeArrowheads="1"/>
          </p:cNvSpPr>
          <p:nvPr/>
        </p:nvSpPr>
        <p:spPr bwMode="auto">
          <a:xfrm>
            <a:off x="6955509" y="4871184"/>
            <a:ext cx="2078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dirty="0" err="1">
                <a:ln>
                  <a:noFill/>
                </a:ln>
                <a:solidFill>
                  <a:srgbClr val="191917"/>
                </a:solidFill>
                <a:effectLst/>
                <a:uLnTx/>
                <a:uFillTx/>
                <a:latin typeface="Arial" panose="020B0604020202020204" pitchFamily="34" charset="0"/>
                <a:ea typeface="+mn-ea"/>
                <a:cs typeface="Arial" panose="020B0604020202020204" pitchFamily="34" charset="0"/>
              </a:rPr>
              <a:t>Loibl</a:t>
            </a:r>
            <a:r>
              <a:rPr kumimoji="0" lang="en-US" altLang="en-US" sz="900" b="0" i="0" u="none" strike="noStrike" kern="1200" cap="none" spc="0" normalizeH="0" baseline="0" noProof="0" dirty="0">
                <a:ln>
                  <a:noFill/>
                </a:ln>
                <a:solidFill>
                  <a:srgbClr val="191917"/>
                </a:solidFill>
                <a:effectLst/>
                <a:uLnTx/>
                <a:uFillTx/>
                <a:latin typeface="Arial" panose="020B0604020202020204" pitchFamily="34" charset="0"/>
                <a:ea typeface="+mn-ea"/>
                <a:cs typeface="Arial" panose="020B0604020202020204" pitchFamily="34" charset="0"/>
              </a:rPr>
              <a:t> S et al. 2023 SABCS. GS03-12.</a:t>
            </a:r>
          </a:p>
        </p:txBody>
      </p:sp>
      <p:sp>
        <p:nvSpPr>
          <p:cNvPr id="4" name="Rectangle 3">
            <a:extLst>
              <a:ext uri="{FF2B5EF4-FFF2-40B4-BE49-F238E27FC236}">
                <a16:creationId xmlns:a16="http://schemas.microsoft.com/office/drawing/2014/main" id="{EF7C9761-7623-B84C-C3A0-809B1908ED77}"/>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015A09D8-2C61-A5F6-03A4-D32BB9DAC2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816761ED-6E3B-3677-B7FE-E7DA52D49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8" name="Rectangle 7">
            <a:extLst>
              <a:ext uri="{FF2B5EF4-FFF2-40B4-BE49-F238E27FC236}">
                <a16:creationId xmlns:a16="http://schemas.microsoft.com/office/drawing/2014/main" id="{386CE8E2-9339-EB64-2C45-0E2575DF64AD}"/>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0229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E8077FC-C31F-3CD7-13C5-58AFB8016D96}"/>
              </a:ext>
            </a:extLst>
          </p:cNvPr>
          <p:cNvGrpSpPr/>
          <p:nvPr/>
        </p:nvGrpSpPr>
        <p:grpSpPr>
          <a:xfrm>
            <a:off x="239403" y="895336"/>
            <a:ext cx="8468185" cy="3653885"/>
            <a:chOff x="281805" y="1138905"/>
            <a:chExt cx="8336755" cy="3112260"/>
          </a:xfrm>
        </p:grpSpPr>
        <p:graphicFrame>
          <p:nvGraphicFramePr>
            <p:cNvPr id="18" name="Chart 17">
              <a:extLst>
                <a:ext uri="{FF2B5EF4-FFF2-40B4-BE49-F238E27FC236}">
                  <a16:creationId xmlns:a16="http://schemas.microsoft.com/office/drawing/2014/main" id="{B318FA37-12DD-4161-BC62-441CF26D8383}"/>
                </a:ext>
              </a:extLst>
            </p:cNvPr>
            <p:cNvGraphicFramePr/>
            <p:nvPr/>
          </p:nvGraphicFramePr>
          <p:xfrm>
            <a:off x="281805" y="1138905"/>
            <a:ext cx="8336755" cy="3112260"/>
          </p:xfrm>
          <a:graphic>
            <a:graphicData uri="http://schemas.openxmlformats.org/drawingml/2006/chart">
              <c:chart xmlns:c="http://schemas.openxmlformats.org/drawingml/2006/chart" xmlns:r="http://schemas.openxmlformats.org/officeDocument/2006/relationships" r:id="rId2"/>
            </a:graphicData>
          </a:graphic>
        </p:graphicFrame>
        <p:grpSp>
          <p:nvGrpSpPr>
            <p:cNvPr id="30" name="Group 29">
              <a:extLst>
                <a:ext uri="{FF2B5EF4-FFF2-40B4-BE49-F238E27FC236}">
                  <a16:creationId xmlns:a16="http://schemas.microsoft.com/office/drawing/2014/main" id="{BE4AD163-8E23-B0C9-F150-69CDCACE32F2}"/>
                </a:ext>
              </a:extLst>
            </p:cNvPr>
            <p:cNvGrpSpPr/>
            <p:nvPr/>
          </p:nvGrpSpPr>
          <p:grpSpPr>
            <a:xfrm>
              <a:off x="984773" y="1273531"/>
              <a:ext cx="7377300" cy="2803500"/>
              <a:chOff x="984773" y="1273531"/>
              <a:chExt cx="7377300" cy="2803500"/>
            </a:xfrm>
          </p:grpSpPr>
          <p:sp>
            <p:nvSpPr>
              <p:cNvPr id="24" name="TextBox 23">
                <a:extLst>
                  <a:ext uri="{FF2B5EF4-FFF2-40B4-BE49-F238E27FC236}">
                    <a16:creationId xmlns:a16="http://schemas.microsoft.com/office/drawing/2014/main" id="{8CC5373F-6B71-4C6A-340E-A11A36184A95}"/>
                  </a:ext>
                </a:extLst>
              </p:cNvPr>
              <p:cNvSpPr txBox="1"/>
              <p:nvPr/>
            </p:nvSpPr>
            <p:spPr>
              <a:xfrm>
                <a:off x="984773" y="3710015"/>
                <a:ext cx="1338565" cy="36701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Total patients with </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IDFS event</a:t>
                </a:r>
                <a:endParaRPr kumimoji="0" lang="en-GB" sz="1100" b="0" i="0" u="none" strike="noStrike" kern="1200" cap="none" spc="0" normalizeH="0" baseline="0" noProof="0" dirty="0">
                  <a:ln>
                    <a:noFill/>
                  </a:ln>
                  <a:solidFill>
                    <a:srgbClr val="FFFFFF">
                      <a:lumMod val="10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ECB791-8C89-A567-FE9D-1E030CA8593B}"/>
                  </a:ext>
                </a:extLst>
              </p:cNvPr>
              <p:cNvSpPr txBox="1"/>
              <p:nvPr/>
            </p:nvSpPr>
            <p:spPr>
              <a:xfrm>
                <a:off x="2771777" y="3710015"/>
                <a:ext cx="844612" cy="36701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Distant </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recurrence</a:t>
                </a:r>
              </a:p>
            </p:txBody>
          </p:sp>
          <p:sp>
            <p:nvSpPr>
              <p:cNvPr id="26" name="TextBox 25">
                <a:extLst>
                  <a:ext uri="{FF2B5EF4-FFF2-40B4-BE49-F238E27FC236}">
                    <a16:creationId xmlns:a16="http://schemas.microsoft.com/office/drawing/2014/main" id="{4D623C3A-6C99-D071-3E74-04E5902FBC8C}"/>
                  </a:ext>
                </a:extLst>
              </p:cNvPr>
              <p:cNvSpPr txBox="1"/>
              <p:nvPr/>
            </p:nvSpPr>
            <p:spPr>
              <a:xfrm>
                <a:off x="4246685" y="3710014"/>
                <a:ext cx="978753" cy="36701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Locoregional</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recurrence</a:t>
                </a:r>
              </a:p>
            </p:txBody>
          </p:sp>
          <p:sp>
            <p:nvSpPr>
              <p:cNvPr id="27" name="TextBox 26">
                <a:extLst>
                  <a:ext uri="{FF2B5EF4-FFF2-40B4-BE49-F238E27FC236}">
                    <a16:creationId xmlns:a16="http://schemas.microsoft.com/office/drawing/2014/main" id="{2035B7A8-3984-2C90-7A79-7DF6664A1AA0}"/>
                  </a:ext>
                </a:extLst>
              </p:cNvPr>
              <p:cNvSpPr txBox="1"/>
              <p:nvPr/>
            </p:nvSpPr>
            <p:spPr>
              <a:xfrm>
                <a:off x="5768433" y="3710014"/>
                <a:ext cx="1021361" cy="36701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Contralateral</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breast cancer</a:t>
                </a:r>
              </a:p>
            </p:txBody>
          </p:sp>
          <p:sp>
            <p:nvSpPr>
              <p:cNvPr id="28" name="TextBox 27">
                <a:extLst>
                  <a:ext uri="{FF2B5EF4-FFF2-40B4-BE49-F238E27FC236}">
                    <a16:creationId xmlns:a16="http://schemas.microsoft.com/office/drawing/2014/main" id="{20702892-9D4C-1B51-E6E8-54015722798F}"/>
                  </a:ext>
                </a:extLst>
              </p:cNvPr>
              <p:cNvSpPr txBox="1"/>
              <p:nvPr/>
            </p:nvSpPr>
            <p:spPr>
              <a:xfrm>
                <a:off x="7331242" y="3710014"/>
                <a:ext cx="1030831" cy="36701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Death without</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prior event</a:t>
                </a:r>
              </a:p>
            </p:txBody>
          </p:sp>
          <p:sp>
            <p:nvSpPr>
              <p:cNvPr id="43" name="TextBox 42">
                <a:extLst>
                  <a:ext uri="{FF2B5EF4-FFF2-40B4-BE49-F238E27FC236}">
                    <a16:creationId xmlns:a16="http://schemas.microsoft.com/office/drawing/2014/main" id="{71F346B1-A4E2-1E5D-481E-0935172CF182}"/>
                  </a:ext>
                </a:extLst>
              </p:cNvPr>
              <p:cNvSpPr txBox="1"/>
              <p:nvPr/>
            </p:nvSpPr>
            <p:spPr>
              <a:xfrm>
                <a:off x="1304982" y="1273531"/>
                <a:ext cx="377172"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239</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32.2%</a:t>
                </a:r>
              </a:p>
            </p:txBody>
          </p:sp>
          <p:sp>
            <p:nvSpPr>
              <p:cNvPr id="47" name="TextBox 46">
                <a:extLst>
                  <a:ext uri="{FF2B5EF4-FFF2-40B4-BE49-F238E27FC236}">
                    <a16:creationId xmlns:a16="http://schemas.microsoft.com/office/drawing/2014/main" id="{BAEA4D3F-4B85-50A9-DDA1-0A4E2C9123A1}"/>
                  </a:ext>
                </a:extLst>
              </p:cNvPr>
              <p:cNvSpPr txBox="1"/>
              <p:nvPr/>
            </p:nvSpPr>
            <p:spPr>
              <a:xfrm>
                <a:off x="1675863" y="2114070"/>
                <a:ext cx="377172"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146</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19.7%</a:t>
                </a:r>
              </a:p>
            </p:txBody>
          </p:sp>
          <p:sp>
            <p:nvSpPr>
              <p:cNvPr id="48" name="TextBox 47">
                <a:extLst>
                  <a:ext uri="{FF2B5EF4-FFF2-40B4-BE49-F238E27FC236}">
                    <a16:creationId xmlns:a16="http://schemas.microsoft.com/office/drawing/2014/main" id="{7C503BD8-5E4E-C758-FA57-FC0B5A85AC6D}"/>
                  </a:ext>
                </a:extLst>
              </p:cNvPr>
              <p:cNvSpPr txBox="1"/>
              <p:nvPr/>
            </p:nvSpPr>
            <p:spPr>
              <a:xfrm>
                <a:off x="2824221" y="1971453"/>
                <a:ext cx="377172"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160</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21.5%</a:t>
                </a:r>
              </a:p>
            </p:txBody>
          </p:sp>
          <p:sp>
            <p:nvSpPr>
              <p:cNvPr id="49" name="TextBox 48">
                <a:extLst>
                  <a:ext uri="{FF2B5EF4-FFF2-40B4-BE49-F238E27FC236}">
                    <a16:creationId xmlns:a16="http://schemas.microsoft.com/office/drawing/2014/main" id="{046C7BF2-8FFE-2573-D487-AFD722417AB0}"/>
                  </a:ext>
                </a:extLst>
              </p:cNvPr>
              <p:cNvSpPr txBox="1"/>
              <p:nvPr/>
            </p:nvSpPr>
            <p:spPr>
              <a:xfrm>
                <a:off x="3198076" y="2447610"/>
                <a:ext cx="377172"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109</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14.7%</a:t>
                </a:r>
              </a:p>
            </p:txBody>
          </p:sp>
          <p:sp>
            <p:nvSpPr>
              <p:cNvPr id="50" name="TextBox 49">
                <a:extLst>
                  <a:ext uri="{FF2B5EF4-FFF2-40B4-BE49-F238E27FC236}">
                    <a16:creationId xmlns:a16="http://schemas.microsoft.com/office/drawing/2014/main" id="{C7F82DED-E924-4A6A-5763-18D48B7A618B}"/>
                  </a:ext>
                </a:extLst>
              </p:cNvPr>
              <p:cNvSpPr txBox="1"/>
              <p:nvPr/>
            </p:nvSpPr>
            <p:spPr>
              <a:xfrm>
                <a:off x="4378160" y="3033418"/>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46</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6.2%</a:t>
                </a:r>
              </a:p>
            </p:txBody>
          </p:sp>
          <p:sp>
            <p:nvSpPr>
              <p:cNvPr id="51" name="TextBox 50">
                <a:extLst>
                  <a:ext uri="{FF2B5EF4-FFF2-40B4-BE49-F238E27FC236}">
                    <a16:creationId xmlns:a16="http://schemas.microsoft.com/office/drawing/2014/main" id="{F9716BEC-219E-F4C4-69C4-7D94A46A3EB8}"/>
                  </a:ext>
                </a:extLst>
              </p:cNvPr>
              <p:cNvSpPr txBox="1"/>
              <p:nvPr/>
            </p:nvSpPr>
            <p:spPr>
              <a:xfrm>
                <a:off x="4763924" y="3296029"/>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16</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2.2%</a:t>
                </a:r>
              </a:p>
            </p:txBody>
          </p:sp>
          <p:sp>
            <p:nvSpPr>
              <p:cNvPr id="52" name="TextBox 51">
                <a:extLst>
                  <a:ext uri="{FF2B5EF4-FFF2-40B4-BE49-F238E27FC236}">
                    <a16:creationId xmlns:a16="http://schemas.microsoft.com/office/drawing/2014/main" id="{E8333E63-7AE7-1726-2323-E7DECD7FAAC9}"/>
                  </a:ext>
                </a:extLst>
              </p:cNvPr>
              <p:cNvSpPr txBox="1"/>
              <p:nvPr/>
            </p:nvSpPr>
            <p:spPr>
              <a:xfrm>
                <a:off x="5895017" y="3270129"/>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19</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2.6%</a:t>
                </a:r>
              </a:p>
            </p:txBody>
          </p:sp>
          <p:sp>
            <p:nvSpPr>
              <p:cNvPr id="53" name="TextBox 52">
                <a:extLst>
                  <a:ext uri="{FF2B5EF4-FFF2-40B4-BE49-F238E27FC236}">
                    <a16:creationId xmlns:a16="http://schemas.microsoft.com/office/drawing/2014/main" id="{F8BF2829-4EB5-265E-5294-32E277EA32A9}"/>
                  </a:ext>
                </a:extLst>
              </p:cNvPr>
              <p:cNvSpPr txBox="1"/>
              <p:nvPr/>
            </p:nvSpPr>
            <p:spPr>
              <a:xfrm>
                <a:off x="6276017" y="3385722"/>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7</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0.9%</a:t>
                </a:r>
              </a:p>
            </p:txBody>
          </p:sp>
          <p:sp>
            <p:nvSpPr>
              <p:cNvPr id="54" name="TextBox 53">
                <a:extLst>
                  <a:ext uri="{FF2B5EF4-FFF2-40B4-BE49-F238E27FC236}">
                    <a16:creationId xmlns:a16="http://schemas.microsoft.com/office/drawing/2014/main" id="{8DA7B8DC-51E3-A3AC-EED4-511F8341977A}"/>
                  </a:ext>
                </a:extLst>
              </p:cNvPr>
              <p:cNvSpPr txBox="1"/>
              <p:nvPr/>
            </p:nvSpPr>
            <p:spPr>
              <a:xfrm>
                <a:off x="7416637" y="3320144"/>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14</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1.9%</a:t>
                </a:r>
              </a:p>
            </p:txBody>
          </p:sp>
          <p:sp>
            <p:nvSpPr>
              <p:cNvPr id="55" name="TextBox 54">
                <a:extLst>
                  <a:ext uri="{FF2B5EF4-FFF2-40B4-BE49-F238E27FC236}">
                    <a16:creationId xmlns:a16="http://schemas.microsoft.com/office/drawing/2014/main" id="{FCCE1A6E-8D6B-798F-486A-2B2E1C4D529D}"/>
                  </a:ext>
                </a:extLst>
              </p:cNvPr>
              <p:cNvSpPr txBox="1"/>
              <p:nvPr/>
            </p:nvSpPr>
            <p:spPr>
              <a:xfrm>
                <a:off x="7783349" y="3320144"/>
                <a:ext cx="303001" cy="27526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14</a:t>
                </a:r>
                <a:br>
                  <a:rPr kumimoji="0" lang="en-GB" sz="1050" b="0" i="0" u="none" strike="noStrike" kern="1200" cap="none" spc="0" normalizeH="0" baseline="0" noProof="0" dirty="0">
                    <a:ln>
                      <a:noFill/>
                    </a:ln>
                    <a:solidFill>
                      <a:srgbClr val="000000"/>
                    </a:solidFill>
                    <a:effectLst/>
                    <a:uLnTx/>
                    <a:uFillTx/>
                    <a:latin typeface="Arial"/>
                    <a:ea typeface="+mn-ea"/>
                    <a:cs typeface="+mn-cs"/>
                  </a:rPr>
                </a:br>
                <a:r>
                  <a:rPr kumimoji="0" lang="en-GB" sz="1050" b="0" i="0" u="none" strike="noStrike" kern="1200" cap="none" spc="0" normalizeH="0" baseline="0" noProof="0" dirty="0">
                    <a:ln>
                      <a:noFill/>
                    </a:ln>
                    <a:solidFill>
                      <a:srgbClr val="000000"/>
                    </a:solidFill>
                    <a:effectLst/>
                    <a:uLnTx/>
                    <a:uFillTx/>
                    <a:latin typeface="Arial"/>
                    <a:ea typeface="+mn-ea"/>
                    <a:cs typeface="+mn-cs"/>
                  </a:rPr>
                  <a:t>1.9%</a:t>
                </a:r>
              </a:p>
            </p:txBody>
          </p:sp>
          <p:sp>
            <p:nvSpPr>
              <p:cNvPr id="3" name="Rectangle 2">
                <a:extLst>
                  <a:ext uri="{FF2B5EF4-FFF2-40B4-BE49-F238E27FC236}">
                    <a16:creationId xmlns:a16="http://schemas.microsoft.com/office/drawing/2014/main" id="{62D6440A-B8B1-8EED-D989-F0B24E6ABE0F}"/>
                  </a:ext>
                </a:extLst>
              </p:cNvPr>
              <p:cNvSpPr/>
              <p:nvPr/>
            </p:nvSpPr>
            <p:spPr>
              <a:xfrm>
                <a:off x="2846142" y="3337046"/>
                <a:ext cx="327600" cy="358369"/>
              </a:xfrm>
              <a:prstGeom prst="rect">
                <a:avLst/>
              </a:prstGeom>
              <a:pattFill prst="dkUpDiag">
                <a:fgClr>
                  <a:srgbClr val="F7964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7613A7B7-5434-BA3B-771D-AD1388135702}"/>
                  </a:ext>
                </a:extLst>
              </p:cNvPr>
              <p:cNvSpPr/>
              <p:nvPr/>
            </p:nvSpPr>
            <p:spPr>
              <a:xfrm>
                <a:off x="3226402" y="3235069"/>
                <a:ext cx="328525" cy="460346"/>
              </a:xfrm>
              <a:prstGeom prst="rect">
                <a:avLst/>
              </a:prstGeom>
              <a:pattFill prst="dkUpDiag">
                <a:fgClr>
                  <a:srgbClr val="1F497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B2BBE1A8-8E10-71AF-D941-1C6CCE3D407F}"/>
                  </a:ext>
                </a:extLst>
              </p:cNvPr>
              <p:cNvSpPr txBox="1"/>
              <p:nvPr/>
            </p:nvSpPr>
            <p:spPr>
              <a:xfrm>
                <a:off x="2818615" y="3416415"/>
                <a:ext cx="391376" cy="275261"/>
              </a:xfrm>
              <a:prstGeom prst="rect">
                <a:avLst/>
              </a:prstGeom>
              <a:solidFill>
                <a:schemeClr val="bg1"/>
              </a:solid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CNS*</a:t>
                </a:r>
                <a:br>
                  <a:rPr kumimoji="0" lang="en-GB" sz="1050" b="1" i="0" u="none" strike="noStrike" kern="1200" cap="none" spc="0" normalizeH="0" baseline="0" noProof="0" dirty="0">
                    <a:ln>
                      <a:noFill/>
                    </a:ln>
                    <a:solidFill>
                      <a:prstClr val="black"/>
                    </a:solidFill>
                    <a:effectLst/>
                    <a:uLnTx/>
                    <a:uFillTx/>
                    <a:latin typeface="Arial"/>
                    <a:ea typeface="+mn-ea"/>
                    <a:cs typeface="+mn-cs"/>
                  </a:rPr>
                </a:br>
                <a:r>
                  <a:rPr kumimoji="0" lang="en-GB" sz="1050" b="1" i="0" u="none" strike="noStrike" kern="1200" cap="none" spc="0" normalizeH="0" baseline="0" noProof="0" dirty="0">
                    <a:ln>
                      <a:noFill/>
                    </a:ln>
                    <a:solidFill>
                      <a:prstClr val="black"/>
                    </a:solidFill>
                    <a:effectLst/>
                    <a:uLnTx/>
                    <a:uFillTx/>
                    <a:latin typeface="Arial"/>
                    <a:ea typeface="+mn-ea"/>
                    <a:cs typeface="+mn-cs"/>
                  </a:rPr>
                  <a:t>(5.1%)</a:t>
                </a:r>
              </a:p>
            </p:txBody>
          </p:sp>
          <p:sp>
            <p:nvSpPr>
              <p:cNvPr id="9" name="TextBox 8">
                <a:extLst>
                  <a:ext uri="{FF2B5EF4-FFF2-40B4-BE49-F238E27FC236}">
                    <a16:creationId xmlns:a16="http://schemas.microsoft.com/office/drawing/2014/main" id="{F607B168-4A85-B123-F887-56714D937B59}"/>
                  </a:ext>
                </a:extLst>
              </p:cNvPr>
              <p:cNvSpPr txBox="1"/>
              <p:nvPr/>
            </p:nvSpPr>
            <p:spPr>
              <a:xfrm>
                <a:off x="3193004" y="3341752"/>
                <a:ext cx="391376" cy="275261"/>
              </a:xfrm>
              <a:prstGeom prst="rect">
                <a:avLst/>
              </a:prstGeom>
              <a:solidFill>
                <a:schemeClr val="bg1"/>
              </a:solid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CNS*</a:t>
                </a:r>
                <a:br>
                  <a:rPr kumimoji="0" lang="en-GB" sz="1050" b="1" i="0" u="none" strike="noStrike" kern="1200" cap="none" spc="0" normalizeH="0" baseline="0" noProof="0" dirty="0">
                    <a:ln>
                      <a:noFill/>
                    </a:ln>
                    <a:solidFill>
                      <a:prstClr val="black"/>
                    </a:solidFill>
                    <a:effectLst/>
                    <a:uLnTx/>
                    <a:uFillTx/>
                    <a:latin typeface="Arial"/>
                    <a:ea typeface="+mn-ea"/>
                    <a:cs typeface="+mn-cs"/>
                  </a:rPr>
                </a:br>
                <a:r>
                  <a:rPr kumimoji="0" lang="en-GB" sz="1050" b="1" i="0" u="none" strike="noStrike" kern="1200" cap="none" spc="0" normalizeH="0" baseline="0" noProof="0" dirty="0">
                    <a:ln>
                      <a:noFill/>
                    </a:ln>
                    <a:solidFill>
                      <a:prstClr val="black"/>
                    </a:solidFill>
                    <a:effectLst/>
                    <a:uLnTx/>
                    <a:uFillTx/>
                    <a:latin typeface="Arial"/>
                    <a:ea typeface="+mn-ea"/>
                    <a:cs typeface="+mn-cs"/>
                  </a:rPr>
                  <a:t>(7.0%)</a:t>
                </a:r>
              </a:p>
            </p:txBody>
          </p:sp>
        </p:grpSp>
      </p:grpSp>
      <p:grpSp>
        <p:nvGrpSpPr>
          <p:cNvPr id="20" name="Group 19">
            <a:extLst>
              <a:ext uri="{FF2B5EF4-FFF2-40B4-BE49-F238E27FC236}">
                <a16:creationId xmlns:a16="http://schemas.microsoft.com/office/drawing/2014/main" id="{C0F0161C-9A68-56E7-56A3-8A65FBBF3747}"/>
              </a:ext>
            </a:extLst>
          </p:cNvPr>
          <p:cNvGrpSpPr/>
          <p:nvPr/>
        </p:nvGrpSpPr>
        <p:grpSpPr>
          <a:xfrm>
            <a:off x="6849990" y="2449472"/>
            <a:ext cx="1895379" cy="169277"/>
            <a:chOff x="6826496" y="4288333"/>
            <a:chExt cx="1393159" cy="132331"/>
          </a:xfrm>
        </p:grpSpPr>
        <p:grpSp>
          <p:nvGrpSpPr>
            <p:cNvPr id="19" name="Group 18">
              <a:extLst>
                <a:ext uri="{FF2B5EF4-FFF2-40B4-BE49-F238E27FC236}">
                  <a16:creationId xmlns:a16="http://schemas.microsoft.com/office/drawing/2014/main" id="{E04EF69A-B321-4EB0-4BBD-B8ECB6515DFC}"/>
                </a:ext>
              </a:extLst>
            </p:cNvPr>
            <p:cNvGrpSpPr/>
            <p:nvPr/>
          </p:nvGrpSpPr>
          <p:grpSpPr>
            <a:xfrm>
              <a:off x="6826496" y="4288333"/>
              <a:ext cx="773235" cy="132331"/>
              <a:chOff x="6826496" y="4288333"/>
              <a:chExt cx="773235" cy="132331"/>
            </a:xfrm>
          </p:grpSpPr>
          <p:sp>
            <p:nvSpPr>
              <p:cNvPr id="13" name="TextBox 12">
                <a:extLst>
                  <a:ext uri="{FF2B5EF4-FFF2-40B4-BE49-F238E27FC236}">
                    <a16:creationId xmlns:a16="http://schemas.microsoft.com/office/drawing/2014/main" id="{91B39B5E-1118-5435-9C23-53EA0FC81185}"/>
                  </a:ext>
                </a:extLst>
              </p:cNvPr>
              <p:cNvSpPr txBox="1"/>
              <p:nvPr/>
            </p:nvSpPr>
            <p:spPr>
              <a:xfrm>
                <a:off x="6995286" y="4288333"/>
                <a:ext cx="604445" cy="13233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15" name="Rectangle 14">
                <a:extLst>
                  <a:ext uri="{FF2B5EF4-FFF2-40B4-BE49-F238E27FC236}">
                    <a16:creationId xmlns:a16="http://schemas.microsoft.com/office/drawing/2014/main" id="{615DEE77-2ABA-0516-2038-39E0CAA5A58C}"/>
                  </a:ext>
                </a:extLst>
              </p:cNvPr>
              <p:cNvSpPr/>
              <p:nvPr/>
            </p:nvSpPr>
            <p:spPr>
              <a:xfrm>
                <a:off x="6826496" y="4292528"/>
                <a:ext cx="132202" cy="123940"/>
              </a:xfrm>
              <a:prstGeom prst="rect">
                <a:avLst/>
              </a:prstGeom>
              <a:pattFill prst="dkUpDiag">
                <a:fgClr>
                  <a:srgbClr val="F7964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78FECB76-8541-8F53-F0B9-18969E8EA2F3}"/>
                </a:ext>
              </a:extLst>
            </p:cNvPr>
            <p:cNvGrpSpPr/>
            <p:nvPr/>
          </p:nvGrpSpPr>
          <p:grpSpPr>
            <a:xfrm>
              <a:off x="7733915" y="4288333"/>
              <a:ext cx="485740" cy="132331"/>
              <a:chOff x="7733915" y="4288333"/>
              <a:chExt cx="485740" cy="132331"/>
            </a:xfrm>
          </p:grpSpPr>
          <p:sp>
            <p:nvSpPr>
              <p:cNvPr id="14" name="TextBox 13">
                <a:extLst>
                  <a:ext uri="{FF2B5EF4-FFF2-40B4-BE49-F238E27FC236}">
                    <a16:creationId xmlns:a16="http://schemas.microsoft.com/office/drawing/2014/main" id="{22BF9C2A-15AB-C90C-2F4F-438539C8612C}"/>
                  </a:ext>
                </a:extLst>
              </p:cNvPr>
              <p:cNvSpPr txBox="1"/>
              <p:nvPr/>
            </p:nvSpPr>
            <p:spPr>
              <a:xfrm>
                <a:off x="7902704" y="4288333"/>
                <a:ext cx="316951" cy="13233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p>
            </p:txBody>
          </p:sp>
          <p:sp>
            <p:nvSpPr>
              <p:cNvPr id="16" name="Rectangle 15">
                <a:extLst>
                  <a:ext uri="{FF2B5EF4-FFF2-40B4-BE49-F238E27FC236}">
                    <a16:creationId xmlns:a16="http://schemas.microsoft.com/office/drawing/2014/main" id="{C639EB27-15E5-0E16-47AD-4471F5790FF7}"/>
                  </a:ext>
                </a:extLst>
              </p:cNvPr>
              <p:cNvSpPr/>
              <p:nvPr/>
            </p:nvSpPr>
            <p:spPr>
              <a:xfrm>
                <a:off x="7733915" y="4292528"/>
                <a:ext cx="132202" cy="123938"/>
              </a:xfrm>
              <a:prstGeom prst="rect">
                <a:avLst/>
              </a:prstGeom>
              <a:pattFill prst="dkUpDiag">
                <a:fgClr>
                  <a:srgbClr val="1F497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6" name="Text Placeholder 2">
            <a:extLst>
              <a:ext uri="{FF2B5EF4-FFF2-40B4-BE49-F238E27FC236}">
                <a16:creationId xmlns:a16="http://schemas.microsoft.com/office/drawing/2014/main" id="{3522DF6D-8A58-156C-FB27-212A0FF6E3A9}"/>
              </a:ext>
            </a:extLst>
          </p:cNvPr>
          <p:cNvSpPr txBox="1">
            <a:spLocks/>
          </p:cNvSpPr>
          <p:nvPr/>
        </p:nvSpPr>
        <p:spPr>
          <a:xfrm>
            <a:off x="368299" y="4586391"/>
            <a:ext cx="5023273" cy="155575"/>
          </a:xfrm>
          <a:prstGeom prst="rect">
            <a:avLst/>
          </a:prstGeom>
        </p:spPr>
        <p:txBody>
          <a:bodyPr lIns="0" tIns="0" rIns="0" bIns="0" anchor="b" anchorCtr="0"/>
          <a:lstStyle>
            <a:lvl1pPr marL="0" indent="0" algn="l" defTabSz="457200" rtl="0" eaLnBrk="1" latinLnBrk="0" hangingPunct="1">
              <a:lnSpc>
                <a:spcPct val="90000"/>
              </a:lnSpc>
              <a:spcBef>
                <a:spcPts val="0"/>
              </a:spcBef>
              <a:buFont typeface="Arial"/>
              <a:buNone/>
              <a:defRPr sz="700" kern="1200">
                <a:solidFill>
                  <a:schemeClr val="tx1"/>
                </a:solidFill>
                <a:latin typeface="+mn-lt"/>
                <a:ea typeface="+mn-ea"/>
                <a:cs typeface="+mn-cs"/>
              </a:defRPr>
            </a:lvl1pPr>
            <a:lvl2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2pPr>
            <a:lvl3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3pPr>
            <a:lvl4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4pPr>
            <a:lvl5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CNS metastases as component of distant recurrence (isolated or with other sites).</a:t>
            </a: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CNS recurrence after first IDFS event: 19 patients (2.6%) in the trastuzumab arm and four patients (0.5%) in the T-DM1 arm.</a:t>
            </a: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CNS, central nervous system; IDFS, invasive disease-free survival; T-DM1, ado-trastuzumab emtansine.</a:t>
            </a:r>
          </a:p>
        </p:txBody>
      </p:sp>
      <p:sp>
        <p:nvSpPr>
          <p:cNvPr id="23" name="Title 22">
            <a:extLst>
              <a:ext uri="{FF2B5EF4-FFF2-40B4-BE49-F238E27FC236}">
                <a16:creationId xmlns:a16="http://schemas.microsoft.com/office/drawing/2014/main" id="{415F9035-C768-98FF-B9F9-55249B9063AE}"/>
              </a:ext>
            </a:extLst>
          </p:cNvPr>
          <p:cNvSpPr>
            <a:spLocks noGrp="1"/>
          </p:cNvSpPr>
          <p:nvPr>
            <p:ph type="title"/>
          </p:nvPr>
        </p:nvSpPr>
        <p:spPr>
          <a:xfrm>
            <a:off x="380999" y="41484"/>
            <a:ext cx="8468185" cy="712236"/>
          </a:xfrm>
        </p:spPr>
        <p:txBody>
          <a:bodyPr/>
          <a:lstStyle/>
          <a:p>
            <a:r>
              <a:rPr lang="en-GB" sz="1800" dirty="0">
                <a:solidFill>
                  <a:srgbClr val="002060"/>
                </a:solidFill>
              </a:rPr>
              <a:t>Site of First </a:t>
            </a:r>
            <a:r>
              <a:rPr lang="en-GB" dirty="0">
                <a:solidFill>
                  <a:srgbClr val="002060"/>
                </a:solidFill>
              </a:rPr>
              <a:t>O</a:t>
            </a:r>
            <a:r>
              <a:rPr lang="en-GB" sz="1800" dirty="0">
                <a:solidFill>
                  <a:srgbClr val="002060"/>
                </a:solidFill>
              </a:rPr>
              <a:t>ccurrence of an IDFS Event: No Reduction in CNS Recurrence</a:t>
            </a:r>
            <a:endParaRPr lang="en-GB" dirty="0">
              <a:solidFill>
                <a:srgbClr val="002060"/>
              </a:solidFill>
            </a:endParaRPr>
          </a:p>
        </p:txBody>
      </p:sp>
      <p:grpSp>
        <p:nvGrpSpPr>
          <p:cNvPr id="4" name="Group 3">
            <a:extLst>
              <a:ext uri="{FF2B5EF4-FFF2-40B4-BE49-F238E27FC236}">
                <a16:creationId xmlns:a16="http://schemas.microsoft.com/office/drawing/2014/main" id="{5649971F-DE90-F8FE-8C49-E6071996ED9F}"/>
              </a:ext>
            </a:extLst>
          </p:cNvPr>
          <p:cNvGrpSpPr/>
          <p:nvPr/>
        </p:nvGrpSpPr>
        <p:grpSpPr>
          <a:xfrm>
            <a:off x="7441954" y="2724632"/>
            <a:ext cx="1060306" cy="338554"/>
            <a:chOff x="7441954" y="2724632"/>
            <a:chExt cx="1060306" cy="338554"/>
          </a:xfrm>
        </p:grpSpPr>
        <p:sp>
          <p:nvSpPr>
            <p:cNvPr id="7" name="Rectangle 24">
              <a:extLst>
                <a:ext uri="{FF2B5EF4-FFF2-40B4-BE49-F238E27FC236}">
                  <a16:creationId xmlns:a16="http://schemas.microsoft.com/office/drawing/2014/main" id="{13F81EF3-8ADF-2129-EADE-9F811EAEE667}"/>
                </a:ext>
              </a:extLst>
            </p:cNvPr>
            <p:cNvSpPr>
              <a:spLocks noChangeArrowheads="1"/>
            </p:cNvSpPr>
            <p:nvPr/>
          </p:nvSpPr>
          <p:spPr bwMode="auto">
            <a:xfrm>
              <a:off x="7679919" y="2724632"/>
              <a:ext cx="8223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endParaRPr kumimoji="0" lang="en-US" altLang="en-US"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22" name="Line 139">
              <a:extLst>
                <a:ext uri="{FF2B5EF4-FFF2-40B4-BE49-F238E27FC236}">
                  <a16:creationId xmlns:a16="http://schemas.microsoft.com/office/drawing/2014/main" id="{8B5D3DD6-C5D1-9460-9C59-6A1FC9EA0300}"/>
                </a:ext>
              </a:extLst>
            </p:cNvPr>
            <p:cNvSpPr>
              <a:spLocks noChangeShapeType="1"/>
            </p:cNvSpPr>
            <p:nvPr/>
          </p:nvSpPr>
          <p:spPr bwMode="auto">
            <a:xfrm flipH="1">
              <a:off x="7441954" y="2803316"/>
              <a:ext cx="206900" cy="0"/>
            </a:xfrm>
            <a:prstGeom prst="line">
              <a:avLst/>
            </a:prstGeom>
            <a:noFill/>
            <a:ln w="28575" cap="flat">
              <a:solidFill>
                <a:srgbClr val="1F4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9" name="Line 140">
              <a:extLst>
                <a:ext uri="{FF2B5EF4-FFF2-40B4-BE49-F238E27FC236}">
                  <a16:creationId xmlns:a16="http://schemas.microsoft.com/office/drawing/2014/main" id="{63EAA384-DE89-5C57-8306-8A5ECEC6111B}"/>
                </a:ext>
              </a:extLst>
            </p:cNvPr>
            <p:cNvSpPr>
              <a:spLocks noChangeShapeType="1"/>
            </p:cNvSpPr>
            <p:nvPr/>
          </p:nvSpPr>
          <p:spPr bwMode="auto">
            <a:xfrm flipH="1">
              <a:off x="7441954" y="2936676"/>
              <a:ext cx="206900" cy="0"/>
            </a:xfrm>
            <a:prstGeom prst="line">
              <a:avLst/>
            </a:prstGeom>
            <a:noFill/>
            <a:ln w="28575" cap="flat">
              <a:solidFill>
                <a:srgbClr val="F7964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sp>
        <p:nvSpPr>
          <p:cNvPr id="2" name="Rectangle 1">
            <a:extLst>
              <a:ext uri="{FF2B5EF4-FFF2-40B4-BE49-F238E27FC236}">
                <a16:creationId xmlns:a16="http://schemas.microsoft.com/office/drawing/2014/main" id="{FFA72F68-9F27-5447-A3E5-D683AA615FD9}"/>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0" name="Picture 9">
            <a:extLst>
              <a:ext uri="{FF2B5EF4-FFF2-40B4-BE49-F238E27FC236}">
                <a16:creationId xmlns:a16="http://schemas.microsoft.com/office/drawing/2014/main" id="{0BC42018-A8EA-3B00-4CBE-3A17553436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12" name="Picture 11" descr="Blue text on a black background&#10;&#10;Description automatically generated">
            <a:extLst>
              <a:ext uri="{FF2B5EF4-FFF2-40B4-BE49-F238E27FC236}">
                <a16:creationId xmlns:a16="http://schemas.microsoft.com/office/drawing/2014/main" id="{C25DF3CA-AEAF-A99E-9C3A-CF69174E1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21" name="Rectangle 20">
            <a:extLst>
              <a:ext uri="{FF2B5EF4-FFF2-40B4-BE49-F238E27FC236}">
                <a16:creationId xmlns:a16="http://schemas.microsoft.com/office/drawing/2014/main" id="{1B849EE6-1359-9CB0-CDE9-1CD67DED2439}"/>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 Box 11">
            <a:extLst>
              <a:ext uri="{FF2B5EF4-FFF2-40B4-BE49-F238E27FC236}">
                <a16:creationId xmlns:a16="http://schemas.microsoft.com/office/drawing/2014/main" id="{BDA8B1E8-BB1A-2CFE-67E6-A92DF04436C8}"/>
              </a:ext>
            </a:extLst>
          </p:cNvPr>
          <p:cNvSpPr txBox="1">
            <a:spLocks noChangeArrowheads="1"/>
          </p:cNvSpPr>
          <p:nvPr/>
        </p:nvSpPr>
        <p:spPr bwMode="auto">
          <a:xfrm>
            <a:off x="6955509" y="4871184"/>
            <a:ext cx="2078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dirty="0" err="1">
                <a:ln>
                  <a:noFill/>
                </a:ln>
                <a:solidFill>
                  <a:srgbClr val="191917"/>
                </a:solidFill>
                <a:effectLst/>
                <a:uLnTx/>
                <a:uFillTx/>
                <a:latin typeface="Arial" panose="020B0604020202020204" pitchFamily="34" charset="0"/>
                <a:ea typeface="+mn-ea"/>
                <a:cs typeface="Arial" panose="020B0604020202020204" pitchFamily="34" charset="0"/>
              </a:rPr>
              <a:t>Loibl</a:t>
            </a:r>
            <a:r>
              <a:rPr kumimoji="0" lang="en-US" altLang="en-US" sz="900" b="0" i="0" u="none" strike="noStrike" kern="1200" cap="none" spc="0" normalizeH="0" baseline="0" noProof="0" dirty="0">
                <a:ln>
                  <a:noFill/>
                </a:ln>
                <a:solidFill>
                  <a:srgbClr val="191917"/>
                </a:solidFill>
                <a:effectLst/>
                <a:uLnTx/>
                <a:uFillTx/>
                <a:latin typeface="Arial" panose="020B0604020202020204" pitchFamily="34" charset="0"/>
                <a:ea typeface="+mn-ea"/>
                <a:cs typeface="Arial" panose="020B0604020202020204" pitchFamily="34" charset="0"/>
              </a:rPr>
              <a:t> S et al. 2023 SABCS. GS03-12.</a:t>
            </a:r>
          </a:p>
        </p:txBody>
      </p:sp>
    </p:spTree>
    <p:extLst>
      <p:ext uri="{BB962C8B-B14F-4D97-AF65-F5344CB8AC3E}">
        <p14:creationId xmlns:p14="http://schemas.microsoft.com/office/powerpoint/2010/main" val="213957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1CD655-3394-A066-8EBC-1B652B78B55C}"/>
              </a:ext>
            </a:extLst>
          </p:cNvPr>
          <p:cNvSpPr txBox="1"/>
          <p:nvPr/>
        </p:nvSpPr>
        <p:spPr>
          <a:xfrm>
            <a:off x="0" y="4829145"/>
            <a:ext cx="9143999"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presentation is the intellectual property of the authors. Contact Sibylle.Loibl@gbg.de for permission to reprint and/or distribute</a:t>
            </a:r>
          </a:p>
        </p:txBody>
      </p:sp>
      <p:graphicFrame>
        <p:nvGraphicFramePr>
          <p:cNvPr id="2" name="Table 85">
            <a:extLst>
              <a:ext uri="{FF2B5EF4-FFF2-40B4-BE49-F238E27FC236}">
                <a16:creationId xmlns:a16="http://schemas.microsoft.com/office/drawing/2014/main" id="{7E299D5B-29F4-6101-D6D5-1302EF23424F}"/>
              </a:ext>
            </a:extLst>
          </p:cNvPr>
          <p:cNvGraphicFramePr>
            <a:graphicFrameLocks noGrp="1"/>
          </p:cNvGraphicFramePr>
          <p:nvPr/>
        </p:nvGraphicFramePr>
        <p:xfrm>
          <a:off x="1088151" y="2248108"/>
          <a:ext cx="3829520" cy="1075101"/>
        </p:xfrm>
        <a:graphic>
          <a:graphicData uri="http://schemas.openxmlformats.org/drawingml/2006/table">
            <a:tbl>
              <a:tblPr firstRow="1" bandRow="1">
                <a:tableStyleId>{5C22544A-7EE6-4342-B048-85BDC9FD1C3A}</a:tableStyleId>
              </a:tblPr>
              <a:tblGrid>
                <a:gridCol w="1353668">
                  <a:extLst>
                    <a:ext uri="{9D8B030D-6E8A-4147-A177-3AD203B41FA5}">
                      <a16:colId xmlns:a16="http://schemas.microsoft.com/office/drawing/2014/main" val="3796416001"/>
                    </a:ext>
                  </a:extLst>
                </a:gridCol>
                <a:gridCol w="1237926">
                  <a:extLst>
                    <a:ext uri="{9D8B030D-6E8A-4147-A177-3AD203B41FA5}">
                      <a16:colId xmlns:a16="http://schemas.microsoft.com/office/drawing/2014/main" val="1700144335"/>
                    </a:ext>
                  </a:extLst>
                </a:gridCol>
                <a:gridCol w="1237926">
                  <a:extLst>
                    <a:ext uri="{9D8B030D-6E8A-4147-A177-3AD203B41FA5}">
                      <a16:colId xmlns:a16="http://schemas.microsoft.com/office/drawing/2014/main" val="3104089326"/>
                    </a:ext>
                  </a:extLst>
                </a:gridCol>
              </a:tblGrid>
              <a:tr h="327174">
                <a:tc>
                  <a:txBody>
                    <a:bodyPr/>
                    <a:lstStyle/>
                    <a:p>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rgbClr val="F79646"/>
                          </a:solidFill>
                          <a:latin typeface="Arial" panose="020B0604020202020204" pitchFamily="34" charset="0"/>
                          <a:cs typeface="Arial" panose="020B0604020202020204" pitchFamily="34" charset="0"/>
                        </a:rPr>
                        <a:t>Trastuzumab</a:t>
                      </a:r>
                      <a:br>
                        <a:rPr lang="en-GB" sz="800" dirty="0">
                          <a:solidFill>
                            <a:srgbClr val="F79646"/>
                          </a:solidFill>
                          <a:latin typeface="Arial" panose="020B0604020202020204" pitchFamily="34" charset="0"/>
                          <a:cs typeface="Arial" panose="020B0604020202020204" pitchFamily="34" charset="0"/>
                        </a:rPr>
                      </a:br>
                      <a:r>
                        <a:rPr lang="en-GB" sz="800" dirty="0">
                          <a:solidFill>
                            <a:srgbClr val="F79646"/>
                          </a:solidFill>
                          <a:latin typeface="Arial" panose="020B0604020202020204" pitchFamily="34" charset="0"/>
                          <a:cs typeface="Arial" panose="020B0604020202020204" pitchFamily="34" charset="0"/>
                        </a:rPr>
                        <a:t>(n = 743)</a:t>
                      </a:r>
                      <a:endParaRPr lang="en-GB" dirty="0">
                        <a:solidFill>
                          <a:srgbClr val="F7964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00" dirty="0">
                          <a:solidFill>
                            <a:srgbClr val="1F497D"/>
                          </a:solidFill>
                          <a:latin typeface="Arial" panose="020B0604020202020204" pitchFamily="34" charset="0"/>
                          <a:cs typeface="Arial" panose="020B0604020202020204" pitchFamily="34" charset="0"/>
                        </a:rPr>
                        <a:t>T-DM1</a:t>
                      </a:r>
                      <a:br>
                        <a:rPr lang="en-GB" sz="800" dirty="0">
                          <a:solidFill>
                            <a:srgbClr val="1F497D"/>
                          </a:solidFill>
                          <a:latin typeface="Arial" panose="020B0604020202020204" pitchFamily="34" charset="0"/>
                          <a:cs typeface="Arial" panose="020B0604020202020204" pitchFamily="34" charset="0"/>
                        </a:rPr>
                      </a:br>
                      <a:r>
                        <a:rPr lang="en-GB" sz="800" dirty="0">
                          <a:solidFill>
                            <a:srgbClr val="1F497D"/>
                          </a:solidFill>
                          <a:latin typeface="Arial" panose="020B0604020202020204" pitchFamily="34" charset="0"/>
                          <a:cs typeface="Arial" panose="020B0604020202020204" pitchFamily="34" charset="0"/>
                        </a:rPr>
                        <a:t>(n = 743)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149985"/>
                  </a:ext>
                </a:extLst>
              </a:tr>
              <a:tr h="246607">
                <a:tc>
                  <a:txBody>
                    <a:bodyPr/>
                    <a:lstStyle/>
                    <a:p>
                      <a:r>
                        <a:rPr lang="en-GB" sz="800" dirty="0">
                          <a:solidFill>
                            <a:schemeClr val="tx1"/>
                          </a:solidFill>
                          <a:latin typeface="Arial" panose="020B0604020202020204" pitchFamily="34" charset="0"/>
                          <a:cs typeface="Arial" panose="020B0604020202020204" pitchFamily="34" charset="0"/>
                        </a:rPr>
                        <a:t>Events, no.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126 (17.0)</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89 (12.0)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127914"/>
                  </a:ext>
                </a:extLst>
              </a:tr>
              <a:tr h="246607">
                <a:tc gridSpan="3">
                  <a:txBody>
                    <a:bodyPr/>
                    <a:lstStyle/>
                    <a:p>
                      <a:pPr algn="ctr"/>
                      <a:r>
                        <a:rPr lang="en-GB" sz="800" b="1" dirty="0">
                          <a:solidFill>
                            <a:schemeClr val="tx1"/>
                          </a:solidFill>
                          <a:latin typeface="Arial" panose="020B0604020202020204" pitchFamily="34" charset="0"/>
                          <a:cs typeface="Arial" panose="020B0604020202020204" pitchFamily="34" charset="0"/>
                        </a:rPr>
                        <a:t>Unstratified hazard ratio 0.66 (95% CI = 0.51, 0.87); p = 0.0027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tc>
                <a:tc hMerge="1">
                  <a:txBody>
                    <a:bodyPr/>
                    <a:lstStyle/>
                    <a:p>
                      <a:endParaRPr lang="en-GB" sz="10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246465253"/>
                  </a:ext>
                </a:extLst>
              </a:tr>
              <a:tr h="246607">
                <a:tc gridSpan="3">
                  <a:txBody>
                    <a:bodyPr/>
                    <a:lstStyle/>
                    <a:p>
                      <a:pPr marL="0" marR="0" lvl="0" indent="0" algn="ctr" defTabSz="457200" rtl="0" eaLnBrk="1" fontAlgn="auto" latinLnBrk="0" hangingPunct="1">
                        <a:lnSpc>
                          <a:spcPct val="100000"/>
                        </a:lnSpc>
                        <a:spcBef>
                          <a:spcPts val="200"/>
                        </a:spcBef>
                        <a:spcAft>
                          <a:spcPts val="0"/>
                        </a:spcAft>
                        <a:buClrTx/>
                        <a:buSzTx/>
                        <a:buFontTx/>
                        <a:buNone/>
                        <a:tabLst/>
                        <a:defRPr/>
                      </a:pPr>
                      <a:r>
                        <a:rPr lang="en-GB" sz="800" dirty="0">
                          <a:solidFill>
                            <a:schemeClr val="tx1"/>
                          </a:solidFill>
                          <a:latin typeface="Arial" panose="020B0604020202020204" pitchFamily="34" charset="0"/>
                          <a:cs typeface="Arial" panose="020B0604020202020204" pitchFamily="34" charset="0"/>
                        </a:rPr>
                        <a:t>Boundary for statistical significance hazard ratio &lt;0.739 or p &lt; 0.0263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1599398"/>
                  </a:ext>
                </a:extLst>
              </a:tr>
            </a:tbl>
          </a:graphicData>
        </a:graphic>
      </p:graphicFrame>
      <p:grpSp>
        <p:nvGrpSpPr>
          <p:cNvPr id="12" name="Group 11">
            <a:extLst>
              <a:ext uri="{FF2B5EF4-FFF2-40B4-BE49-F238E27FC236}">
                <a16:creationId xmlns:a16="http://schemas.microsoft.com/office/drawing/2014/main" id="{BCC37F2A-A1A2-5DC1-F7A8-BF0432CDE021}"/>
              </a:ext>
            </a:extLst>
          </p:cNvPr>
          <p:cNvGrpSpPr/>
          <p:nvPr/>
        </p:nvGrpSpPr>
        <p:grpSpPr>
          <a:xfrm>
            <a:off x="273287" y="1060249"/>
            <a:ext cx="8338900" cy="2994601"/>
            <a:chOff x="273287" y="1105369"/>
            <a:chExt cx="8338900" cy="2904877"/>
          </a:xfrm>
        </p:grpSpPr>
        <p:grpSp>
          <p:nvGrpSpPr>
            <p:cNvPr id="3" name="Group 2">
              <a:extLst>
                <a:ext uri="{FF2B5EF4-FFF2-40B4-BE49-F238E27FC236}">
                  <a16:creationId xmlns:a16="http://schemas.microsoft.com/office/drawing/2014/main" id="{38FC1F11-FF54-E666-42FE-12998CAD8161}"/>
                </a:ext>
              </a:extLst>
            </p:cNvPr>
            <p:cNvGrpSpPr/>
            <p:nvPr/>
          </p:nvGrpSpPr>
          <p:grpSpPr>
            <a:xfrm>
              <a:off x="273287" y="1236633"/>
              <a:ext cx="8338900" cy="2773613"/>
              <a:chOff x="616597" y="1236633"/>
              <a:chExt cx="5447832" cy="2773613"/>
            </a:xfrm>
          </p:grpSpPr>
          <p:grpSp>
            <p:nvGrpSpPr>
              <p:cNvPr id="618" name="Group 617">
                <a:extLst>
                  <a:ext uri="{FF2B5EF4-FFF2-40B4-BE49-F238E27FC236}">
                    <a16:creationId xmlns:a16="http://schemas.microsoft.com/office/drawing/2014/main" id="{E5AAC501-44BA-CACE-C9E1-CA5D75DEA37B}"/>
                  </a:ext>
                </a:extLst>
              </p:cNvPr>
              <p:cNvGrpSpPr/>
              <p:nvPr/>
            </p:nvGrpSpPr>
            <p:grpSpPr>
              <a:xfrm>
                <a:off x="683592" y="1236633"/>
                <a:ext cx="5380837" cy="2773612"/>
                <a:chOff x="897328" y="951651"/>
                <a:chExt cx="5738523" cy="3501707"/>
              </a:xfrm>
            </p:grpSpPr>
            <p:sp>
              <p:nvSpPr>
                <p:cNvPr id="622" name="Freeform 5">
                  <a:extLst>
                    <a:ext uri="{FF2B5EF4-FFF2-40B4-BE49-F238E27FC236}">
                      <a16:creationId xmlns:a16="http://schemas.microsoft.com/office/drawing/2014/main" id="{DC2101BF-2884-0A81-A9EC-EF92705BF84B}"/>
                    </a:ext>
                  </a:extLst>
                </p:cNvPr>
                <p:cNvSpPr>
                  <a:spLocks/>
                </p:cNvSpPr>
                <p:nvPr/>
              </p:nvSpPr>
              <p:spPr bwMode="auto">
                <a:xfrm>
                  <a:off x="1230888" y="986349"/>
                  <a:ext cx="5404963" cy="2682748"/>
                </a:xfrm>
                <a:custGeom>
                  <a:avLst/>
                  <a:gdLst>
                    <a:gd name="T0" fmla="*/ 0 w 5420"/>
                    <a:gd name="T1" fmla="*/ 0 h 2776"/>
                    <a:gd name="T2" fmla="*/ 0 w 5420"/>
                    <a:gd name="T3" fmla="*/ 2776 h 2776"/>
                    <a:gd name="T4" fmla="*/ 5420 w 5420"/>
                    <a:gd name="T5" fmla="*/ 2776 h 2776"/>
                  </a:gdLst>
                  <a:ahLst/>
                  <a:cxnLst>
                    <a:cxn ang="0">
                      <a:pos x="T0" y="T1"/>
                    </a:cxn>
                    <a:cxn ang="0">
                      <a:pos x="T2" y="T3"/>
                    </a:cxn>
                    <a:cxn ang="0">
                      <a:pos x="T4" y="T5"/>
                    </a:cxn>
                  </a:cxnLst>
                  <a:rect l="0" t="0" r="r" b="b"/>
                  <a:pathLst>
                    <a:path w="5420" h="2776">
                      <a:moveTo>
                        <a:pt x="0" y="0"/>
                      </a:moveTo>
                      <a:lnTo>
                        <a:pt x="0" y="2776"/>
                      </a:lnTo>
                      <a:lnTo>
                        <a:pt x="5420" y="2776"/>
                      </a:ln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3" name="Line 6">
                  <a:extLst>
                    <a:ext uri="{FF2B5EF4-FFF2-40B4-BE49-F238E27FC236}">
                      <a16:creationId xmlns:a16="http://schemas.microsoft.com/office/drawing/2014/main" id="{45017C6F-429D-EB77-2965-953C1B89580A}"/>
                    </a:ext>
                  </a:extLst>
                </p:cNvPr>
                <p:cNvSpPr>
                  <a:spLocks noChangeShapeType="1"/>
                </p:cNvSpPr>
                <p:nvPr/>
              </p:nvSpPr>
              <p:spPr bwMode="auto">
                <a:xfrm>
                  <a:off x="140787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4" name="Line 7">
                  <a:extLst>
                    <a:ext uri="{FF2B5EF4-FFF2-40B4-BE49-F238E27FC236}">
                      <a16:creationId xmlns:a16="http://schemas.microsoft.com/office/drawing/2014/main" id="{EC2D11AF-E7CD-1887-6098-06606798F6CB}"/>
                    </a:ext>
                  </a:extLst>
                </p:cNvPr>
                <p:cNvSpPr>
                  <a:spLocks noChangeShapeType="1"/>
                </p:cNvSpPr>
                <p:nvPr/>
              </p:nvSpPr>
              <p:spPr bwMode="auto">
                <a:xfrm>
                  <a:off x="165818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5" name="Line 8">
                  <a:extLst>
                    <a:ext uri="{FF2B5EF4-FFF2-40B4-BE49-F238E27FC236}">
                      <a16:creationId xmlns:a16="http://schemas.microsoft.com/office/drawing/2014/main" id="{DA80FF85-2EA5-3EBA-D869-32B47634A991}"/>
                    </a:ext>
                  </a:extLst>
                </p:cNvPr>
                <p:cNvSpPr>
                  <a:spLocks noChangeShapeType="1"/>
                </p:cNvSpPr>
                <p:nvPr/>
              </p:nvSpPr>
              <p:spPr bwMode="auto">
                <a:xfrm>
                  <a:off x="1908484"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6" name="Line 9">
                  <a:extLst>
                    <a:ext uri="{FF2B5EF4-FFF2-40B4-BE49-F238E27FC236}">
                      <a16:creationId xmlns:a16="http://schemas.microsoft.com/office/drawing/2014/main" id="{C016132C-2AAB-6326-8096-41C6431167EE}"/>
                    </a:ext>
                  </a:extLst>
                </p:cNvPr>
                <p:cNvSpPr>
                  <a:spLocks noChangeShapeType="1"/>
                </p:cNvSpPr>
                <p:nvPr/>
              </p:nvSpPr>
              <p:spPr bwMode="auto">
                <a:xfrm>
                  <a:off x="2158788"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7" name="Line 10">
                  <a:extLst>
                    <a:ext uri="{FF2B5EF4-FFF2-40B4-BE49-F238E27FC236}">
                      <a16:creationId xmlns:a16="http://schemas.microsoft.com/office/drawing/2014/main" id="{4B623825-71F2-ADD2-357A-A6127B6EE512}"/>
                    </a:ext>
                  </a:extLst>
                </p:cNvPr>
                <p:cNvSpPr>
                  <a:spLocks noChangeShapeType="1"/>
                </p:cNvSpPr>
                <p:nvPr/>
              </p:nvSpPr>
              <p:spPr bwMode="auto">
                <a:xfrm>
                  <a:off x="240909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8" name="Line 11">
                  <a:extLst>
                    <a:ext uri="{FF2B5EF4-FFF2-40B4-BE49-F238E27FC236}">
                      <a16:creationId xmlns:a16="http://schemas.microsoft.com/office/drawing/2014/main" id="{51078564-7633-8A63-61CA-AB53DAAF935E}"/>
                    </a:ext>
                  </a:extLst>
                </p:cNvPr>
                <p:cNvSpPr>
                  <a:spLocks noChangeShapeType="1"/>
                </p:cNvSpPr>
                <p:nvPr/>
              </p:nvSpPr>
              <p:spPr bwMode="auto">
                <a:xfrm>
                  <a:off x="2659395"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29" name="Line 12">
                  <a:extLst>
                    <a:ext uri="{FF2B5EF4-FFF2-40B4-BE49-F238E27FC236}">
                      <a16:creationId xmlns:a16="http://schemas.microsoft.com/office/drawing/2014/main" id="{2430B8BD-0CC8-45B4-6B2A-52A3F94AA770}"/>
                    </a:ext>
                  </a:extLst>
                </p:cNvPr>
                <p:cNvSpPr>
                  <a:spLocks noChangeShapeType="1"/>
                </p:cNvSpPr>
                <p:nvPr/>
              </p:nvSpPr>
              <p:spPr bwMode="auto">
                <a:xfrm>
                  <a:off x="2909698"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0" name="Line 13">
                  <a:extLst>
                    <a:ext uri="{FF2B5EF4-FFF2-40B4-BE49-F238E27FC236}">
                      <a16:creationId xmlns:a16="http://schemas.microsoft.com/office/drawing/2014/main" id="{F8C48271-970F-4D67-C69B-EB0C8652F00A}"/>
                    </a:ext>
                  </a:extLst>
                </p:cNvPr>
                <p:cNvSpPr>
                  <a:spLocks noChangeShapeType="1"/>
                </p:cNvSpPr>
                <p:nvPr/>
              </p:nvSpPr>
              <p:spPr bwMode="auto">
                <a:xfrm>
                  <a:off x="3160002"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1" name="Line 14">
                  <a:extLst>
                    <a:ext uri="{FF2B5EF4-FFF2-40B4-BE49-F238E27FC236}">
                      <a16:creationId xmlns:a16="http://schemas.microsoft.com/office/drawing/2014/main" id="{C8BD7FDF-AB89-B9A2-3A3E-1008CE98B26D}"/>
                    </a:ext>
                  </a:extLst>
                </p:cNvPr>
                <p:cNvSpPr>
                  <a:spLocks noChangeShapeType="1"/>
                </p:cNvSpPr>
                <p:nvPr/>
              </p:nvSpPr>
              <p:spPr bwMode="auto">
                <a:xfrm>
                  <a:off x="3410306"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2" name="Line 15">
                  <a:extLst>
                    <a:ext uri="{FF2B5EF4-FFF2-40B4-BE49-F238E27FC236}">
                      <a16:creationId xmlns:a16="http://schemas.microsoft.com/office/drawing/2014/main" id="{D91D3D22-BB90-4A5B-6E35-7068B24BA3FB}"/>
                    </a:ext>
                  </a:extLst>
                </p:cNvPr>
                <p:cNvSpPr>
                  <a:spLocks noChangeShapeType="1"/>
                </p:cNvSpPr>
                <p:nvPr/>
              </p:nvSpPr>
              <p:spPr bwMode="auto">
                <a:xfrm>
                  <a:off x="3660609"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3" name="Line 16">
                  <a:extLst>
                    <a:ext uri="{FF2B5EF4-FFF2-40B4-BE49-F238E27FC236}">
                      <a16:creationId xmlns:a16="http://schemas.microsoft.com/office/drawing/2014/main" id="{1B224199-E9C9-0C76-6188-0262F7360647}"/>
                    </a:ext>
                  </a:extLst>
                </p:cNvPr>
                <p:cNvSpPr>
                  <a:spLocks noChangeShapeType="1"/>
                </p:cNvSpPr>
                <p:nvPr/>
              </p:nvSpPr>
              <p:spPr bwMode="auto">
                <a:xfrm>
                  <a:off x="3910913"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4" name="Line 17">
                  <a:extLst>
                    <a:ext uri="{FF2B5EF4-FFF2-40B4-BE49-F238E27FC236}">
                      <a16:creationId xmlns:a16="http://schemas.microsoft.com/office/drawing/2014/main" id="{CBB94A64-9299-6CA2-117C-62DCA0DDABC5}"/>
                    </a:ext>
                  </a:extLst>
                </p:cNvPr>
                <p:cNvSpPr>
                  <a:spLocks noChangeShapeType="1"/>
                </p:cNvSpPr>
                <p:nvPr/>
              </p:nvSpPr>
              <p:spPr bwMode="auto">
                <a:xfrm flipH="1">
                  <a:off x="1193082" y="1034670"/>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5" name="Line 18">
                  <a:extLst>
                    <a:ext uri="{FF2B5EF4-FFF2-40B4-BE49-F238E27FC236}">
                      <a16:creationId xmlns:a16="http://schemas.microsoft.com/office/drawing/2014/main" id="{69DC5F36-D181-67B3-E7F4-5F797714CE28}"/>
                    </a:ext>
                  </a:extLst>
                </p:cNvPr>
                <p:cNvSpPr>
                  <a:spLocks noChangeShapeType="1"/>
                </p:cNvSpPr>
                <p:nvPr/>
              </p:nvSpPr>
              <p:spPr bwMode="auto">
                <a:xfrm flipH="1">
                  <a:off x="1193082" y="1548798"/>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6" name="Line 19">
                  <a:extLst>
                    <a:ext uri="{FF2B5EF4-FFF2-40B4-BE49-F238E27FC236}">
                      <a16:creationId xmlns:a16="http://schemas.microsoft.com/office/drawing/2014/main" id="{CCCD0B17-5A3A-124A-CDA6-4EC9AC383767}"/>
                    </a:ext>
                  </a:extLst>
                </p:cNvPr>
                <p:cNvSpPr>
                  <a:spLocks noChangeShapeType="1"/>
                </p:cNvSpPr>
                <p:nvPr/>
              </p:nvSpPr>
              <p:spPr bwMode="auto">
                <a:xfrm flipH="1">
                  <a:off x="1193082" y="2070658"/>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7" name="Line 20">
                  <a:extLst>
                    <a:ext uri="{FF2B5EF4-FFF2-40B4-BE49-F238E27FC236}">
                      <a16:creationId xmlns:a16="http://schemas.microsoft.com/office/drawing/2014/main" id="{00E2A3CC-452B-4EDB-40FC-303F0120BB05}"/>
                    </a:ext>
                  </a:extLst>
                </p:cNvPr>
                <p:cNvSpPr>
                  <a:spLocks noChangeShapeType="1"/>
                </p:cNvSpPr>
                <p:nvPr/>
              </p:nvSpPr>
              <p:spPr bwMode="auto">
                <a:xfrm flipH="1">
                  <a:off x="1193082" y="2591553"/>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8" name="Line 21">
                  <a:extLst>
                    <a:ext uri="{FF2B5EF4-FFF2-40B4-BE49-F238E27FC236}">
                      <a16:creationId xmlns:a16="http://schemas.microsoft.com/office/drawing/2014/main" id="{B4510D8E-F08F-D343-5F27-F8D454877072}"/>
                    </a:ext>
                  </a:extLst>
                </p:cNvPr>
                <p:cNvSpPr>
                  <a:spLocks noChangeShapeType="1"/>
                </p:cNvSpPr>
                <p:nvPr/>
              </p:nvSpPr>
              <p:spPr bwMode="auto">
                <a:xfrm flipH="1">
                  <a:off x="1193082" y="3113412"/>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39" name="Line 22">
                  <a:extLst>
                    <a:ext uri="{FF2B5EF4-FFF2-40B4-BE49-F238E27FC236}">
                      <a16:creationId xmlns:a16="http://schemas.microsoft.com/office/drawing/2014/main" id="{3BC8C03B-844E-E4C5-D207-770C4EA1D8F4}"/>
                    </a:ext>
                  </a:extLst>
                </p:cNvPr>
                <p:cNvSpPr>
                  <a:spLocks noChangeShapeType="1"/>
                </p:cNvSpPr>
                <p:nvPr/>
              </p:nvSpPr>
              <p:spPr bwMode="auto">
                <a:xfrm flipH="1">
                  <a:off x="1193082" y="3628507"/>
                  <a:ext cx="3970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40" name="Rectangle 23">
                  <a:extLst>
                    <a:ext uri="{FF2B5EF4-FFF2-40B4-BE49-F238E27FC236}">
                      <a16:creationId xmlns:a16="http://schemas.microsoft.com/office/drawing/2014/main" id="{62E8032D-B513-0398-21ED-86CCBDF8F6B3}"/>
                    </a:ext>
                  </a:extLst>
                </p:cNvPr>
                <p:cNvSpPr>
                  <a:spLocks noChangeArrowheads="1"/>
                </p:cNvSpPr>
                <p:nvPr/>
              </p:nvSpPr>
              <p:spPr bwMode="auto">
                <a:xfrm>
                  <a:off x="1034806" y="951651"/>
                  <a:ext cx="134023"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1" name="Rectangle 72">
                  <a:extLst>
                    <a:ext uri="{FF2B5EF4-FFF2-40B4-BE49-F238E27FC236}">
                      <a16:creationId xmlns:a16="http://schemas.microsoft.com/office/drawing/2014/main" id="{A5338694-5470-4845-63B2-9947F939106E}"/>
                    </a:ext>
                  </a:extLst>
                </p:cNvPr>
                <p:cNvSpPr>
                  <a:spLocks noChangeArrowheads="1"/>
                </p:cNvSpPr>
                <p:nvPr/>
              </p:nvSpPr>
              <p:spPr bwMode="auto">
                <a:xfrm>
                  <a:off x="1079479" y="1473511"/>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2" name="Rectangle 73">
                  <a:extLst>
                    <a:ext uri="{FF2B5EF4-FFF2-40B4-BE49-F238E27FC236}">
                      <a16:creationId xmlns:a16="http://schemas.microsoft.com/office/drawing/2014/main" id="{77B6B370-83EB-C494-F0DD-F2B32D8D19A6}"/>
                    </a:ext>
                  </a:extLst>
                </p:cNvPr>
                <p:cNvSpPr>
                  <a:spLocks noChangeArrowheads="1"/>
                </p:cNvSpPr>
                <p:nvPr/>
              </p:nvSpPr>
              <p:spPr bwMode="auto">
                <a:xfrm>
                  <a:off x="1079479" y="1987638"/>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3" name="Rectangle 74">
                  <a:extLst>
                    <a:ext uri="{FF2B5EF4-FFF2-40B4-BE49-F238E27FC236}">
                      <a16:creationId xmlns:a16="http://schemas.microsoft.com/office/drawing/2014/main" id="{49C131FC-30B2-23DD-0BE4-B8E571BA6881}"/>
                    </a:ext>
                  </a:extLst>
                </p:cNvPr>
                <p:cNvSpPr>
                  <a:spLocks noChangeArrowheads="1"/>
                </p:cNvSpPr>
                <p:nvPr/>
              </p:nvSpPr>
              <p:spPr bwMode="auto">
                <a:xfrm>
                  <a:off x="1079479" y="2509501"/>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4" name="Rectangle 75">
                  <a:extLst>
                    <a:ext uri="{FF2B5EF4-FFF2-40B4-BE49-F238E27FC236}">
                      <a16:creationId xmlns:a16="http://schemas.microsoft.com/office/drawing/2014/main" id="{1E87F5F5-D435-1B96-041C-E3E7DFF354E7}"/>
                    </a:ext>
                  </a:extLst>
                </p:cNvPr>
                <p:cNvSpPr>
                  <a:spLocks noChangeArrowheads="1"/>
                </p:cNvSpPr>
                <p:nvPr/>
              </p:nvSpPr>
              <p:spPr bwMode="auto">
                <a:xfrm>
                  <a:off x="1079479" y="3030394"/>
                  <a:ext cx="89349"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5" name="Rectangle 76">
                  <a:extLst>
                    <a:ext uri="{FF2B5EF4-FFF2-40B4-BE49-F238E27FC236}">
                      <a16:creationId xmlns:a16="http://schemas.microsoft.com/office/drawing/2014/main" id="{C76B26E1-F341-C1C8-2DD1-DE55983EFB6F}"/>
                    </a:ext>
                  </a:extLst>
                </p:cNvPr>
                <p:cNvSpPr>
                  <a:spLocks noChangeArrowheads="1"/>
                </p:cNvSpPr>
                <p:nvPr/>
              </p:nvSpPr>
              <p:spPr bwMode="auto">
                <a:xfrm>
                  <a:off x="1124155" y="3552254"/>
                  <a:ext cx="44674"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nvGrpSpPr>
                <p:cNvPr id="646" name="Group 645">
                  <a:extLst>
                    <a:ext uri="{FF2B5EF4-FFF2-40B4-BE49-F238E27FC236}">
                      <a16:creationId xmlns:a16="http://schemas.microsoft.com/office/drawing/2014/main" id="{CED2C768-7F8C-6EA9-1405-AB02067CEA6B}"/>
                    </a:ext>
                  </a:extLst>
                </p:cNvPr>
                <p:cNvGrpSpPr/>
                <p:nvPr/>
              </p:nvGrpSpPr>
              <p:grpSpPr>
                <a:xfrm>
                  <a:off x="1272616" y="4119404"/>
                  <a:ext cx="5185844" cy="333954"/>
                  <a:chOff x="2433811" y="6148775"/>
                  <a:chExt cx="7477849" cy="491869"/>
                </a:xfrm>
              </p:grpSpPr>
              <p:sp>
                <p:nvSpPr>
                  <p:cNvPr id="684" name="Rectangle 77">
                    <a:extLst>
                      <a:ext uri="{FF2B5EF4-FFF2-40B4-BE49-F238E27FC236}">
                        <a16:creationId xmlns:a16="http://schemas.microsoft.com/office/drawing/2014/main" id="{7DCD791B-11D4-9E64-D64E-3480E87E1755}"/>
                      </a:ext>
                    </a:extLst>
                  </p:cNvPr>
                  <p:cNvSpPr>
                    <a:spLocks noChangeArrowheads="1"/>
                  </p:cNvSpPr>
                  <p:nvPr/>
                </p:nvSpPr>
                <p:spPr bwMode="auto">
                  <a:xfrm>
                    <a:off x="2433811" y="6152708"/>
                    <a:ext cx="399915" cy="22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5" name="Rectangle 78">
                    <a:extLst>
                      <a:ext uri="{FF2B5EF4-FFF2-40B4-BE49-F238E27FC236}">
                        <a16:creationId xmlns:a16="http://schemas.microsoft.com/office/drawing/2014/main" id="{2B4C86F2-FE4F-1FA2-BE98-745A7ABA99D7}"/>
                      </a:ext>
                    </a:extLst>
                  </p:cNvPr>
                  <p:cNvSpPr>
                    <a:spLocks noChangeArrowheads="1"/>
                  </p:cNvSpPr>
                  <p:nvPr/>
                </p:nvSpPr>
                <p:spPr bwMode="auto">
                  <a:xfrm>
                    <a:off x="2433811" y="6411720"/>
                    <a:ext cx="399915" cy="2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6" name="Rectangle 91">
                    <a:extLst>
                      <a:ext uri="{FF2B5EF4-FFF2-40B4-BE49-F238E27FC236}">
                        <a16:creationId xmlns:a16="http://schemas.microsoft.com/office/drawing/2014/main" id="{FCB693C7-AD3A-2369-641C-1F08958DF3FC}"/>
                      </a:ext>
                    </a:extLst>
                  </p:cNvPr>
                  <p:cNvSpPr>
                    <a:spLocks noChangeArrowheads="1"/>
                  </p:cNvSpPr>
                  <p:nvPr/>
                </p:nvSpPr>
                <p:spPr bwMode="auto">
                  <a:xfrm>
                    <a:off x="3268009"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677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7" name="Rectangle 92">
                    <a:extLst>
                      <a:ext uri="{FF2B5EF4-FFF2-40B4-BE49-F238E27FC236}">
                        <a16:creationId xmlns:a16="http://schemas.microsoft.com/office/drawing/2014/main" id="{8C30634F-6C8E-7A10-3AC1-CDBF2A5B0E10}"/>
                      </a:ext>
                    </a:extLst>
                  </p:cNvPr>
                  <p:cNvSpPr>
                    <a:spLocks noChangeArrowheads="1"/>
                  </p:cNvSpPr>
                  <p:nvPr/>
                </p:nvSpPr>
                <p:spPr bwMode="auto">
                  <a:xfrm>
                    <a:off x="3268009"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702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8" name="Rectangle 93">
                    <a:extLst>
                      <a:ext uri="{FF2B5EF4-FFF2-40B4-BE49-F238E27FC236}">
                        <a16:creationId xmlns:a16="http://schemas.microsoft.com/office/drawing/2014/main" id="{BF9DE094-6A09-3B91-6DB7-27C60BB67CD8}"/>
                      </a:ext>
                    </a:extLst>
                  </p:cNvPr>
                  <p:cNvSpPr>
                    <a:spLocks noChangeArrowheads="1"/>
                  </p:cNvSpPr>
                  <p:nvPr/>
                </p:nvSpPr>
                <p:spPr bwMode="auto">
                  <a:xfrm>
                    <a:off x="3979922"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9" name="Rectangle 94">
                    <a:extLst>
                      <a:ext uri="{FF2B5EF4-FFF2-40B4-BE49-F238E27FC236}">
                        <a16:creationId xmlns:a16="http://schemas.microsoft.com/office/drawing/2014/main" id="{23AE766D-AEDD-4A80-0912-8EEB6B1DD08B}"/>
                      </a:ext>
                    </a:extLst>
                  </p:cNvPr>
                  <p:cNvSpPr>
                    <a:spLocks noChangeArrowheads="1"/>
                  </p:cNvSpPr>
                  <p:nvPr/>
                </p:nvSpPr>
                <p:spPr bwMode="auto">
                  <a:xfrm>
                    <a:off x="3979922"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675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0" name="Rectangle 95">
                    <a:extLst>
                      <a:ext uri="{FF2B5EF4-FFF2-40B4-BE49-F238E27FC236}">
                        <a16:creationId xmlns:a16="http://schemas.microsoft.com/office/drawing/2014/main" id="{AC1D7E05-84D1-8B55-DBB4-83A09AE695B9}"/>
                      </a:ext>
                    </a:extLst>
                  </p:cNvPr>
                  <p:cNvSpPr>
                    <a:spLocks noChangeArrowheads="1"/>
                  </p:cNvSpPr>
                  <p:nvPr/>
                </p:nvSpPr>
                <p:spPr bwMode="auto">
                  <a:xfrm>
                    <a:off x="4699196"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616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1" name="Rectangle 96">
                    <a:extLst>
                      <a:ext uri="{FF2B5EF4-FFF2-40B4-BE49-F238E27FC236}">
                        <a16:creationId xmlns:a16="http://schemas.microsoft.com/office/drawing/2014/main" id="{74DF9032-4E41-E809-E39B-6B6C10E31227}"/>
                      </a:ext>
                    </a:extLst>
                  </p:cNvPr>
                  <p:cNvSpPr>
                    <a:spLocks noChangeArrowheads="1"/>
                  </p:cNvSpPr>
                  <p:nvPr/>
                </p:nvSpPr>
                <p:spPr bwMode="auto">
                  <a:xfrm>
                    <a:off x="4699196"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649</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2" name="Rectangle 97">
                    <a:extLst>
                      <a:ext uri="{FF2B5EF4-FFF2-40B4-BE49-F238E27FC236}">
                        <a16:creationId xmlns:a16="http://schemas.microsoft.com/office/drawing/2014/main" id="{62E18549-C40E-AB52-768E-69F5362EF554}"/>
                      </a:ext>
                    </a:extLst>
                  </p:cNvPr>
                  <p:cNvSpPr>
                    <a:spLocks noChangeArrowheads="1"/>
                  </p:cNvSpPr>
                  <p:nvPr/>
                </p:nvSpPr>
                <p:spPr bwMode="auto">
                  <a:xfrm>
                    <a:off x="5453548"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586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3" name="Rectangle 98">
                    <a:extLst>
                      <a:ext uri="{FF2B5EF4-FFF2-40B4-BE49-F238E27FC236}">
                        <a16:creationId xmlns:a16="http://schemas.microsoft.com/office/drawing/2014/main" id="{BECE2AFC-AE25-7D4E-281E-C90C25BAFD76}"/>
                      </a:ext>
                    </a:extLst>
                  </p:cNvPr>
                  <p:cNvSpPr>
                    <a:spLocks noChangeArrowheads="1"/>
                  </p:cNvSpPr>
                  <p:nvPr/>
                </p:nvSpPr>
                <p:spPr bwMode="auto">
                  <a:xfrm>
                    <a:off x="5453548"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626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4" name="Rectangle 99">
                    <a:extLst>
                      <a:ext uri="{FF2B5EF4-FFF2-40B4-BE49-F238E27FC236}">
                        <a16:creationId xmlns:a16="http://schemas.microsoft.com/office/drawing/2014/main" id="{D526FCB5-84FD-6FCF-EB47-729F6256B16C}"/>
                      </a:ext>
                    </a:extLst>
                  </p:cNvPr>
                  <p:cNvSpPr>
                    <a:spLocks noChangeArrowheads="1"/>
                  </p:cNvSpPr>
                  <p:nvPr/>
                </p:nvSpPr>
                <p:spPr bwMode="auto">
                  <a:xfrm>
                    <a:off x="6163366"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558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5" name="Rectangle 100">
                    <a:extLst>
                      <a:ext uri="{FF2B5EF4-FFF2-40B4-BE49-F238E27FC236}">
                        <a16:creationId xmlns:a16="http://schemas.microsoft.com/office/drawing/2014/main" id="{C18A29BE-5ED6-D2CA-2A01-83CF0816EC77}"/>
                      </a:ext>
                    </a:extLst>
                  </p:cNvPr>
                  <p:cNvSpPr>
                    <a:spLocks noChangeArrowheads="1"/>
                  </p:cNvSpPr>
                  <p:nvPr/>
                </p:nvSpPr>
                <p:spPr bwMode="auto">
                  <a:xfrm>
                    <a:off x="6163366"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6" name="Rectangle 101">
                    <a:extLst>
                      <a:ext uri="{FF2B5EF4-FFF2-40B4-BE49-F238E27FC236}">
                        <a16:creationId xmlns:a16="http://schemas.microsoft.com/office/drawing/2014/main" id="{E60CD8E6-452B-3887-5739-BE1188ED0E4C}"/>
                      </a:ext>
                    </a:extLst>
                  </p:cNvPr>
                  <p:cNvSpPr>
                    <a:spLocks noChangeArrowheads="1"/>
                  </p:cNvSpPr>
                  <p:nvPr/>
                </p:nvSpPr>
                <p:spPr bwMode="auto">
                  <a:xfrm>
                    <a:off x="6878398"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7" name="Rectangle 102">
                    <a:extLst>
                      <a:ext uri="{FF2B5EF4-FFF2-40B4-BE49-F238E27FC236}">
                        <a16:creationId xmlns:a16="http://schemas.microsoft.com/office/drawing/2014/main" id="{24EC7432-4290-11D0-2B9C-63C8932DC613}"/>
                      </a:ext>
                    </a:extLst>
                  </p:cNvPr>
                  <p:cNvSpPr>
                    <a:spLocks noChangeArrowheads="1"/>
                  </p:cNvSpPr>
                  <p:nvPr/>
                </p:nvSpPr>
                <p:spPr bwMode="auto">
                  <a:xfrm>
                    <a:off x="6878398"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585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8" name="Rectangle 103">
                    <a:extLst>
                      <a:ext uri="{FF2B5EF4-FFF2-40B4-BE49-F238E27FC236}">
                        <a16:creationId xmlns:a16="http://schemas.microsoft.com/office/drawing/2014/main" id="{DBBC2EE3-DE6D-E963-502F-38F836242DB0}"/>
                      </a:ext>
                    </a:extLst>
                  </p:cNvPr>
                  <p:cNvSpPr>
                    <a:spLocks noChangeArrowheads="1"/>
                  </p:cNvSpPr>
                  <p:nvPr/>
                </p:nvSpPr>
                <p:spPr bwMode="auto">
                  <a:xfrm>
                    <a:off x="7603260"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511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99" name="Rectangle 104">
                    <a:extLst>
                      <a:ext uri="{FF2B5EF4-FFF2-40B4-BE49-F238E27FC236}">
                        <a16:creationId xmlns:a16="http://schemas.microsoft.com/office/drawing/2014/main" id="{034B4818-A351-6B61-1C3E-4364BC90BC34}"/>
                      </a:ext>
                    </a:extLst>
                  </p:cNvPr>
                  <p:cNvSpPr>
                    <a:spLocks noChangeArrowheads="1"/>
                  </p:cNvSpPr>
                  <p:nvPr/>
                </p:nvSpPr>
                <p:spPr bwMode="auto">
                  <a:xfrm>
                    <a:off x="7603260"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554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0" name="Rectangle 105">
                    <a:extLst>
                      <a:ext uri="{FF2B5EF4-FFF2-40B4-BE49-F238E27FC236}">
                        <a16:creationId xmlns:a16="http://schemas.microsoft.com/office/drawing/2014/main" id="{1C1AC32C-A2DC-BE47-3ACE-3E4012A35F42}"/>
                      </a:ext>
                    </a:extLst>
                  </p:cNvPr>
                  <p:cNvSpPr>
                    <a:spLocks noChangeArrowheads="1"/>
                  </p:cNvSpPr>
                  <p:nvPr/>
                </p:nvSpPr>
                <p:spPr bwMode="auto">
                  <a:xfrm>
                    <a:off x="8296590"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374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1" name="Rectangle 106">
                    <a:extLst>
                      <a:ext uri="{FF2B5EF4-FFF2-40B4-BE49-F238E27FC236}">
                        <a16:creationId xmlns:a16="http://schemas.microsoft.com/office/drawing/2014/main" id="{43150A35-699B-B4C0-2CA3-D53C59CA9517}"/>
                      </a:ext>
                    </a:extLst>
                  </p:cNvPr>
                  <p:cNvSpPr>
                    <a:spLocks noChangeArrowheads="1"/>
                  </p:cNvSpPr>
                  <p:nvPr/>
                </p:nvSpPr>
                <p:spPr bwMode="auto">
                  <a:xfrm>
                    <a:off x="8296590"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394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2" name="Rectangle 107">
                    <a:extLst>
                      <a:ext uri="{FF2B5EF4-FFF2-40B4-BE49-F238E27FC236}">
                        <a16:creationId xmlns:a16="http://schemas.microsoft.com/office/drawing/2014/main" id="{339FA22D-19BB-59C6-F13F-AE08D052DD4F}"/>
                      </a:ext>
                    </a:extLst>
                  </p:cNvPr>
                  <p:cNvSpPr>
                    <a:spLocks noChangeArrowheads="1"/>
                  </p:cNvSpPr>
                  <p:nvPr/>
                </p:nvSpPr>
                <p:spPr bwMode="auto">
                  <a:xfrm>
                    <a:off x="9043543"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146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3" name="Rectangle 108">
                    <a:extLst>
                      <a:ext uri="{FF2B5EF4-FFF2-40B4-BE49-F238E27FC236}">
                        <a16:creationId xmlns:a16="http://schemas.microsoft.com/office/drawing/2014/main" id="{A6F44CB7-51D9-8CF9-FD5E-C1399365DCB9}"/>
                      </a:ext>
                    </a:extLst>
                  </p:cNvPr>
                  <p:cNvSpPr>
                    <a:spLocks noChangeArrowheads="1"/>
                  </p:cNvSpPr>
                  <p:nvPr/>
                </p:nvSpPr>
                <p:spPr bwMode="auto">
                  <a:xfrm>
                    <a:off x="9036215"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158</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4" name="Rectangle 109">
                    <a:extLst>
                      <a:ext uri="{FF2B5EF4-FFF2-40B4-BE49-F238E27FC236}">
                        <a16:creationId xmlns:a16="http://schemas.microsoft.com/office/drawing/2014/main" id="{42BBDFD3-8B21-2D3F-A857-31CF91DDD73E}"/>
                      </a:ext>
                    </a:extLst>
                  </p:cNvPr>
                  <p:cNvSpPr>
                    <a:spLocks noChangeArrowheads="1"/>
                  </p:cNvSpPr>
                  <p:nvPr/>
                </p:nvSpPr>
                <p:spPr bwMode="auto">
                  <a:xfrm>
                    <a:off x="9824694" y="6148775"/>
                    <a:ext cx="57977"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5" name="Rectangle 110">
                    <a:extLst>
                      <a:ext uri="{FF2B5EF4-FFF2-40B4-BE49-F238E27FC236}">
                        <a16:creationId xmlns:a16="http://schemas.microsoft.com/office/drawing/2014/main" id="{BB2461BB-1A2D-A8FF-BE6F-078048A0A1F6}"/>
                      </a:ext>
                    </a:extLst>
                  </p:cNvPr>
                  <p:cNvSpPr>
                    <a:spLocks noChangeArrowheads="1"/>
                  </p:cNvSpPr>
                  <p:nvPr/>
                </p:nvSpPr>
                <p:spPr bwMode="auto">
                  <a:xfrm>
                    <a:off x="9795705" y="6411717"/>
                    <a:ext cx="115955"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6" name="Rectangle 91">
                    <a:extLst>
                      <a:ext uri="{FF2B5EF4-FFF2-40B4-BE49-F238E27FC236}">
                        <a16:creationId xmlns:a16="http://schemas.microsoft.com/office/drawing/2014/main" id="{3AF0AC6C-D2E3-414F-4ADC-21C5D7CE8324}"/>
                      </a:ext>
                    </a:extLst>
                  </p:cNvPr>
                  <p:cNvSpPr>
                    <a:spLocks noChangeArrowheads="1"/>
                  </p:cNvSpPr>
                  <p:nvPr/>
                </p:nvSpPr>
                <p:spPr bwMode="auto">
                  <a:xfrm>
                    <a:off x="2902818"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696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7" name="Rectangle 92">
                    <a:extLst>
                      <a:ext uri="{FF2B5EF4-FFF2-40B4-BE49-F238E27FC236}">
                        <a16:creationId xmlns:a16="http://schemas.microsoft.com/office/drawing/2014/main" id="{B76E1F98-B32D-D418-9AD4-C1D2EDB514EF}"/>
                      </a:ext>
                    </a:extLst>
                  </p:cNvPr>
                  <p:cNvSpPr>
                    <a:spLocks noChangeArrowheads="1"/>
                  </p:cNvSpPr>
                  <p:nvPr/>
                </p:nvSpPr>
                <p:spPr bwMode="auto">
                  <a:xfrm>
                    <a:off x="2902818"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719</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8" name="Rectangle 93">
                    <a:extLst>
                      <a:ext uri="{FF2B5EF4-FFF2-40B4-BE49-F238E27FC236}">
                        <a16:creationId xmlns:a16="http://schemas.microsoft.com/office/drawing/2014/main" id="{1A0CE066-792B-EEEE-621D-698C1443425A}"/>
                      </a:ext>
                    </a:extLst>
                  </p:cNvPr>
                  <p:cNvSpPr>
                    <a:spLocks noChangeArrowheads="1"/>
                  </p:cNvSpPr>
                  <p:nvPr/>
                </p:nvSpPr>
                <p:spPr bwMode="auto">
                  <a:xfrm>
                    <a:off x="3614733"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661</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09" name="Rectangle 94">
                    <a:extLst>
                      <a:ext uri="{FF2B5EF4-FFF2-40B4-BE49-F238E27FC236}">
                        <a16:creationId xmlns:a16="http://schemas.microsoft.com/office/drawing/2014/main" id="{CC093CEB-0B57-5793-ECB3-A75B7C5E87C6}"/>
                      </a:ext>
                    </a:extLst>
                  </p:cNvPr>
                  <p:cNvSpPr>
                    <a:spLocks noChangeArrowheads="1"/>
                  </p:cNvSpPr>
                  <p:nvPr/>
                </p:nvSpPr>
                <p:spPr bwMode="auto">
                  <a:xfrm>
                    <a:off x="3614733"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695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0" name="Rectangle 95">
                    <a:extLst>
                      <a:ext uri="{FF2B5EF4-FFF2-40B4-BE49-F238E27FC236}">
                        <a16:creationId xmlns:a16="http://schemas.microsoft.com/office/drawing/2014/main" id="{86FED136-C74B-9415-8370-A37A76481696}"/>
                      </a:ext>
                    </a:extLst>
                  </p:cNvPr>
                  <p:cNvSpPr>
                    <a:spLocks noChangeArrowheads="1"/>
                  </p:cNvSpPr>
                  <p:nvPr/>
                </p:nvSpPr>
                <p:spPr bwMode="auto">
                  <a:xfrm>
                    <a:off x="4334006"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625</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1" name="Rectangle 96">
                    <a:extLst>
                      <a:ext uri="{FF2B5EF4-FFF2-40B4-BE49-F238E27FC236}">
                        <a16:creationId xmlns:a16="http://schemas.microsoft.com/office/drawing/2014/main" id="{16FD4425-3095-23F1-8161-79BEA855AC53}"/>
                      </a:ext>
                    </a:extLst>
                  </p:cNvPr>
                  <p:cNvSpPr>
                    <a:spLocks noChangeArrowheads="1"/>
                  </p:cNvSpPr>
                  <p:nvPr/>
                </p:nvSpPr>
                <p:spPr bwMode="auto">
                  <a:xfrm>
                    <a:off x="4334006"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662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2" name="Rectangle 97">
                    <a:extLst>
                      <a:ext uri="{FF2B5EF4-FFF2-40B4-BE49-F238E27FC236}">
                        <a16:creationId xmlns:a16="http://schemas.microsoft.com/office/drawing/2014/main" id="{A84E11F7-1393-FB32-F117-E7D09DE5334F}"/>
                      </a:ext>
                    </a:extLst>
                  </p:cNvPr>
                  <p:cNvSpPr>
                    <a:spLocks noChangeArrowheads="1"/>
                  </p:cNvSpPr>
                  <p:nvPr/>
                </p:nvSpPr>
                <p:spPr bwMode="auto">
                  <a:xfrm>
                    <a:off x="5088358"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3" name="Rectangle 98">
                    <a:extLst>
                      <a:ext uri="{FF2B5EF4-FFF2-40B4-BE49-F238E27FC236}">
                        <a16:creationId xmlns:a16="http://schemas.microsoft.com/office/drawing/2014/main" id="{FF786500-B539-5B93-19EA-5D173ADCEB49}"/>
                      </a:ext>
                    </a:extLst>
                  </p:cNvPr>
                  <p:cNvSpPr>
                    <a:spLocks noChangeArrowheads="1"/>
                  </p:cNvSpPr>
                  <p:nvPr/>
                </p:nvSpPr>
                <p:spPr bwMode="auto">
                  <a:xfrm>
                    <a:off x="5088358"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642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4" name="Rectangle 99">
                    <a:extLst>
                      <a:ext uri="{FF2B5EF4-FFF2-40B4-BE49-F238E27FC236}">
                        <a16:creationId xmlns:a16="http://schemas.microsoft.com/office/drawing/2014/main" id="{8C01D8AD-064E-5DD8-6BB2-4E39547A8646}"/>
                      </a:ext>
                    </a:extLst>
                  </p:cNvPr>
                  <p:cNvSpPr>
                    <a:spLocks noChangeArrowheads="1"/>
                  </p:cNvSpPr>
                  <p:nvPr/>
                </p:nvSpPr>
                <p:spPr bwMode="auto">
                  <a:xfrm>
                    <a:off x="5798176"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576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5" name="Rectangle 100">
                    <a:extLst>
                      <a:ext uri="{FF2B5EF4-FFF2-40B4-BE49-F238E27FC236}">
                        <a16:creationId xmlns:a16="http://schemas.microsoft.com/office/drawing/2014/main" id="{704E8B6C-75F8-D9BB-1FB9-63A2B7967A4D}"/>
                      </a:ext>
                    </a:extLst>
                  </p:cNvPr>
                  <p:cNvSpPr>
                    <a:spLocks noChangeArrowheads="1"/>
                  </p:cNvSpPr>
                  <p:nvPr/>
                </p:nvSpPr>
                <p:spPr bwMode="auto">
                  <a:xfrm>
                    <a:off x="5798176"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614</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6" name="Rectangle 101">
                    <a:extLst>
                      <a:ext uri="{FF2B5EF4-FFF2-40B4-BE49-F238E27FC236}">
                        <a16:creationId xmlns:a16="http://schemas.microsoft.com/office/drawing/2014/main" id="{ABD058EC-A835-A538-720B-56A768576EAF}"/>
                      </a:ext>
                    </a:extLst>
                  </p:cNvPr>
                  <p:cNvSpPr>
                    <a:spLocks noChangeArrowheads="1"/>
                  </p:cNvSpPr>
                  <p:nvPr/>
                </p:nvSpPr>
                <p:spPr bwMode="auto">
                  <a:xfrm>
                    <a:off x="6513207"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549</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7" name="Rectangle 102">
                    <a:extLst>
                      <a:ext uri="{FF2B5EF4-FFF2-40B4-BE49-F238E27FC236}">
                        <a16:creationId xmlns:a16="http://schemas.microsoft.com/office/drawing/2014/main" id="{E54E22D5-515A-6E66-A1E9-6337F0AFA77E}"/>
                      </a:ext>
                    </a:extLst>
                  </p:cNvPr>
                  <p:cNvSpPr>
                    <a:spLocks noChangeArrowheads="1"/>
                  </p:cNvSpPr>
                  <p:nvPr/>
                </p:nvSpPr>
                <p:spPr bwMode="auto">
                  <a:xfrm>
                    <a:off x="6513207"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597</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8" name="Rectangle 103">
                    <a:extLst>
                      <a:ext uri="{FF2B5EF4-FFF2-40B4-BE49-F238E27FC236}">
                        <a16:creationId xmlns:a16="http://schemas.microsoft.com/office/drawing/2014/main" id="{1254A993-DC22-35A8-B6D4-44AA1E824D31}"/>
                      </a:ext>
                    </a:extLst>
                  </p:cNvPr>
                  <p:cNvSpPr>
                    <a:spLocks noChangeArrowheads="1"/>
                  </p:cNvSpPr>
                  <p:nvPr/>
                </p:nvSpPr>
                <p:spPr bwMode="auto">
                  <a:xfrm>
                    <a:off x="7238070"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532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19" name="Rectangle 104">
                    <a:extLst>
                      <a:ext uri="{FF2B5EF4-FFF2-40B4-BE49-F238E27FC236}">
                        <a16:creationId xmlns:a16="http://schemas.microsoft.com/office/drawing/2014/main" id="{93E57DE0-AFBB-AD96-219A-956E48185A1A}"/>
                      </a:ext>
                    </a:extLst>
                  </p:cNvPr>
                  <p:cNvSpPr>
                    <a:spLocks noChangeArrowheads="1"/>
                  </p:cNvSpPr>
                  <p:nvPr/>
                </p:nvSpPr>
                <p:spPr bwMode="auto">
                  <a:xfrm>
                    <a:off x="7238070"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576</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0" name="Rectangle 105">
                    <a:extLst>
                      <a:ext uri="{FF2B5EF4-FFF2-40B4-BE49-F238E27FC236}">
                        <a16:creationId xmlns:a16="http://schemas.microsoft.com/office/drawing/2014/main" id="{6AFA8EB3-EB9D-7446-67D4-FEDF177C1406}"/>
                      </a:ext>
                    </a:extLst>
                  </p:cNvPr>
                  <p:cNvSpPr>
                    <a:spLocks noChangeArrowheads="1"/>
                  </p:cNvSpPr>
                  <p:nvPr/>
                </p:nvSpPr>
                <p:spPr bwMode="auto">
                  <a:xfrm>
                    <a:off x="7931401"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490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1" name="Rectangle 106">
                    <a:extLst>
                      <a:ext uri="{FF2B5EF4-FFF2-40B4-BE49-F238E27FC236}">
                        <a16:creationId xmlns:a16="http://schemas.microsoft.com/office/drawing/2014/main" id="{3B5D4377-5201-1609-5E8D-F917843885B8}"/>
                      </a:ext>
                    </a:extLst>
                  </p:cNvPr>
                  <p:cNvSpPr>
                    <a:spLocks noChangeArrowheads="1"/>
                  </p:cNvSpPr>
                  <p:nvPr/>
                </p:nvSpPr>
                <p:spPr bwMode="auto">
                  <a:xfrm>
                    <a:off x="7931401"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530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2" name="Rectangle 107">
                    <a:extLst>
                      <a:ext uri="{FF2B5EF4-FFF2-40B4-BE49-F238E27FC236}">
                        <a16:creationId xmlns:a16="http://schemas.microsoft.com/office/drawing/2014/main" id="{E21849A0-945B-BED7-7CBC-49057E8197F5}"/>
                      </a:ext>
                    </a:extLst>
                  </p:cNvPr>
                  <p:cNvSpPr>
                    <a:spLocks noChangeArrowheads="1"/>
                  </p:cNvSpPr>
                  <p:nvPr/>
                </p:nvSpPr>
                <p:spPr bwMode="auto">
                  <a:xfrm>
                    <a:off x="8678355" y="6152706"/>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280</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3" name="Rectangle 108">
                    <a:extLst>
                      <a:ext uri="{FF2B5EF4-FFF2-40B4-BE49-F238E27FC236}">
                        <a16:creationId xmlns:a16="http://schemas.microsoft.com/office/drawing/2014/main" id="{9BB8B0E4-0278-B43B-8B14-57BAFFD2786F}"/>
                      </a:ext>
                    </a:extLst>
                  </p:cNvPr>
                  <p:cNvSpPr>
                    <a:spLocks noChangeArrowheads="1"/>
                  </p:cNvSpPr>
                  <p:nvPr/>
                </p:nvSpPr>
                <p:spPr bwMode="auto">
                  <a:xfrm>
                    <a:off x="8671027" y="6411717"/>
                    <a:ext cx="173932"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312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4" name="Rectangle 109">
                    <a:extLst>
                      <a:ext uri="{FF2B5EF4-FFF2-40B4-BE49-F238E27FC236}">
                        <a16:creationId xmlns:a16="http://schemas.microsoft.com/office/drawing/2014/main" id="{8365B5F3-796F-CCA2-63CA-77A612F49A1E}"/>
                      </a:ext>
                    </a:extLst>
                  </p:cNvPr>
                  <p:cNvSpPr>
                    <a:spLocks noChangeArrowheads="1"/>
                  </p:cNvSpPr>
                  <p:nvPr/>
                </p:nvSpPr>
                <p:spPr bwMode="auto">
                  <a:xfrm>
                    <a:off x="9444122" y="6148775"/>
                    <a:ext cx="115955"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72</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25" name="Rectangle 110">
                    <a:extLst>
                      <a:ext uri="{FF2B5EF4-FFF2-40B4-BE49-F238E27FC236}">
                        <a16:creationId xmlns:a16="http://schemas.microsoft.com/office/drawing/2014/main" id="{8A555A06-D45E-204D-CAD5-1C4340FB6876}"/>
                      </a:ext>
                    </a:extLst>
                  </p:cNvPr>
                  <p:cNvSpPr>
                    <a:spLocks noChangeArrowheads="1"/>
                  </p:cNvSpPr>
                  <p:nvPr/>
                </p:nvSpPr>
                <p:spPr bwMode="auto">
                  <a:xfrm>
                    <a:off x="9430516" y="6411717"/>
                    <a:ext cx="115955" cy="2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93</a:t>
                    </a:r>
                    <a:endParaRPr kumimoji="0" lang="en-US" altLang="en-US" sz="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647" name="Rectangle 111">
                  <a:extLst>
                    <a:ext uri="{FF2B5EF4-FFF2-40B4-BE49-F238E27FC236}">
                      <a16:creationId xmlns:a16="http://schemas.microsoft.com/office/drawing/2014/main" id="{258A62B1-2484-DBB7-B4B0-3748DD2E52D6}"/>
                    </a:ext>
                  </a:extLst>
                </p:cNvPr>
                <p:cNvSpPr>
                  <a:spLocks noChangeArrowheads="1"/>
                </p:cNvSpPr>
                <p:nvPr/>
              </p:nvSpPr>
              <p:spPr bwMode="auto">
                <a:xfrm>
                  <a:off x="1373686" y="3718985"/>
                  <a:ext cx="68382"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8" name="Rectangle 112">
                  <a:extLst>
                    <a:ext uri="{FF2B5EF4-FFF2-40B4-BE49-F238E27FC236}">
                      <a16:creationId xmlns:a16="http://schemas.microsoft.com/office/drawing/2014/main" id="{54C905F4-8555-5131-2EC3-BF43E21DE63A}"/>
                    </a:ext>
                  </a:extLst>
                </p:cNvPr>
                <p:cNvSpPr>
                  <a:spLocks noChangeArrowheads="1"/>
                </p:cNvSpPr>
                <p:nvPr/>
              </p:nvSpPr>
              <p:spPr bwMode="auto">
                <a:xfrm>
                  <a:off x="1625231" y="3718985"/>
                  <a:ext cx="68382"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49" name="Rectangle 113">
                  <a:extLst>
                    <a:ext uri="{FF2B5EF4-FFF2-40B4-BE49-F238E27FC236}">
                      <a16:creationId xmlns:a16="http://schemas.microsoft.com/office/drawing/2014/main" id="{13A31D9E-0451-2747-0754-CB7E1A2162FF}"/>
                    </a:ext>
                  </a:extLst>
                </p:cNvPr>
                <p:cNvSpPr>
                  <a:spLocks noChangeArrowheads="1"/>
                </p:cNvSpPr>
                <p:nvPr/>
              </p:nvSpPr>
              <p:spPr bwMode="auto">
                <a:xfrm>
                  <a:off x="1841102"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0" name="Rectangle 114">
                  <a:extLst>
                    <a:ext uri="{FF2B5EF4-FFF2-40B4-BE49-F238E27FC236}">
                      <a16:creationId xmlns:a16="http://schemas.microsoft.com/office/drawing/2014/main" id="{9AF60820-9072-FB16-BB24-D2C228D46E84}"/>
                    </a:ext>
                  </a:extLst>
                </p:cNvPr>
                <p:cNvSpPr>
                  <a:spLocks noChangeArrowheads="1"/>
                </p:cNvSpPr>
                <p:nvPr/>
              </p:nvSpPr>
              <p:spPr bwMode="auto">
                <a:xfrm>
                  <a:off x="20914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1" name="Rectangle 115">
                  <a:extLst>
                    <a:ext uri="{FF2B5EF4-FFF2-40B4-BE49-F238E27FC236}">
                      <a16:creationId xmlns:a16="http://schemas.microsoft.com/office/drawing/2014/main" id="{214A26A0-46C2-03D8-E7ED-83A13FDE19BD}"/>
                    </a:ext>
                  </a:extLst>
                </p:cNvPr>
                <p:cNvSpPr>
                  <a:spLocks noChangeArrowheads="1"/>
                </p:cNvSpPr>
                <p:nvPr/>
              </p:nvSpPr>
              <p:spPr bwMode="auto">
                <a:xfrm>
                  <a:off x="23417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2" name="Rectangle 116">
                  <a:extLst>
                    <a:ext uri="{FF2B5EF4-FFF2-40B4-BE49-F238E27FC236}">
                      <a16:creationId xmlns:a16="http://schemas.microsoft.com/office/drawing/2014/main" id="{D4CBB54E-10D2-A295-2EB6-9540E2414267}"/>
                    </a:ext>
                  </a:extLst>
                </p:cNvPr>
                <p:cNvSpPr>
                  <a:spLocks noChangeArrowheads="1"/>
                </p:cNvSpPr>
                <p:nvPr/>
              </p:nvSpPr>
              <p:spPr bwMode="auto">
                <a:xfrm>
                  <a:off x="2592003"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3" name="Rectangle 117">
                  <a:extLst>
                    <a:ext uri="{FF2B5EF4-FFF2-40B4-BE49-F238E27FC236}">
                      <a16:creationId xmlns:a16="http://schemas.microsoft.com/office/drawing/2014/main" id="{A0EFE55E-CA43-7DE7-B2EE-5AAEC39D3330}"/>
                    </a:ext>
                  </a:extLst>
                </p:cNvPr>
                <p:cNvSpPr>
                  <a:spLocks noChangeArrowheads="1"/>
                </p:cNvSpPr>
                <p:nvPr/>
              </p:nvSpPr>
              <p:spPr bwMode="auto">
                <a:xfrm>
                  <a:off x="3640055" y="3904816"/>
                  <a:ext cx="553963"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Time (months)</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4" name="Rectangle 125">
                  <a:extLst>
                    <a:ext uri="{FF2B5EF4-FFF2-40B4-BE49-F238E27FC236}">
                      <a16:creationId xmlns:a16="http://schemas.microsoft.com/office/drawing/2014/main" id="{3408E008-1BCE-7760-8E8F-417A8DA3A9D4}"/>
                    </a:ext>
                  </a:extLst>
                </p:cNvPr>
                <p:cNvSpPr>
                  <a:spLocks noChangeArrowheads="1"/>
                </p:cNvSpPr>
                <p:nvPr/>
              </p:nvSpPr>
              <p:spPr bwMode="auto">
                <a:xfrm rot="16200000">
                  <a:off x="552959" y="2306047"/>
                  <a:ext cx="785236" cy="9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OS rate (%)</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5" name="Rectangle 134">
                  <a:extLst>
                    <a:ext uri="{FF2B5EF4-FFF2-40B4-BE49-F238E27FC236}">
                      <a16:creationId xmlns:a16="http://schemas.microsoft.com/office/drawing/2014/main" id="{2720AE59-1D09-D2BC-0404-0F0CADB738C9}"/>
                    </a:ext>
                  </a:extLst>
                </p:cNvPr>
                <p:cNvSpPr>
                  <a:spLocks noChangeArrowheads="1"/>
                </p:cNvSpPr>
                <p:nvPr/>
              </p:nvSpPr>
              <p:spPr bwMode="auto">
                <a:xfrm>
                  <a:off x="28423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6" name="Rectangle 135">
                  <a:extLst>
                    <a:ext uri="{FF2B5EF4-FFF2-40B4-BE49-F238E27FC236}">
                      <a16:creationId xmlns:a16="http://schemas.microsoft.com/office/drawing/2014/main" id="{DCBC71B2-5C3B-C111-5863-9F5B3815EEA5}"/>
                    </a:ext>
                  </a:extLst>
                </p:cNvPr>
                <p:cNvSpPr>
                  <a:spLocks noChangeArrowheads="1"/>
                </p:cNvSpPr>
                <p:nvPr/>
              </p:nvSpPr>
              <p:spPr bwMode="auto">
                <a:xfrm>
                  <a:off x="30926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7" name="Rectangle 136">
                  <a:extLst>
                    <a:ext uri="{FF2B5EF4-FFF2-40B4-BE49-F238E27FC236}">
                      <a16:creationId xmlns:a16="http://schemas.microsoft.com/office/drawing/2014/main" id="{071A4179-A9AB-A2BF-9F4D-05E6319ACD17}"/>
                    </a:ext>
                  </a:extLst>
                </p:cNvPr>
                <p:cNvSpPr>
                  <a:spLocks noChangeArrowheads="1"/>
                </p:cNvSpPr>
                <p:nvPr/>
              </p:nvSpPr>
              <p:spPr bwMode="auto">
                <a:xfrm>
                  <a:off x="3342904"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8" name="Rectangle 137">
                  <a:extLst>
                    <a:ext uri="{FF2B5EF4-FFF2-40B4-BE49-F238E27FC236}">
                      <a16:creationId xmlns:a16="http://schemas.microsoft.com/office/drawing/2014/main" id="{FDD3CB8D-16B0-2B50-FFE6-9F4BFF58A808}"/>
                    </a:ext>
                  </a:extLst>
                </p:cNvPr>
                <p:cNvSpPr>
                  <a:spLocks noChangeArrowheads="1"/>
                </p:cNvSpPr>
                <p:nvPr/>
              </p:nvSpPr>
              <p:spPr bwMode="auto">
                <a:xfrm>
                  <a:off x="35932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59" name="Rectangle 138">
                  <a:extLst>
                    <a:ext uri="{FF2B5EF4-FFF2-40B4-BE49-F238E27FC236}">
                      <a16:creationId xmlns:a16="http://schemas.microsoft.com/office/drawing/2014/main" id="{186C67C9-9ECE-9F54-3DAC-623516DA236D}"/>
                    </a:ext>
                  </a:extLst>
                </p:cNvPr>
                <p:cNvSpPr>
                  <a:spLocks noChangeArrowheads="1"/>
                </p:cNvSpPr>
                <p:nvPr/>
              </p:nvSpPr>
              <p:spPr bwMode="auto">
                <a:xfrm>
                  <a:off x="38435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61" name="Line 7">
                  <a:extLst>
                    <a:ext uri="{FF2B5EF4-FFF2-40B4-BE49-F238E27FC236}">
                      <a16:creationId xmlns:a16="http://schemas.microsoft.com/office/drawing/2014/main" id="{9566CB9B-6AF4-7E2F-FD01-C6A8F7C6960D}"/>
                    </a:ext>
                  </a:extLst>
                </p:cNvPr>
                <p:cNvSpPr>
                  <a:spLocks noChangeShapeType="1"/>
                </p:cNvSpPr>
                <p:nvPr/>
              </p:nvSpPr>
              <p:spPr bwMode="auto">
                <a:xfrm>
                  <a:off x="4161216"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2" name="Line 8">
                  <a:extLst>
                    <a:ext uri="{FF2B5EF4-FFF2-40B4-BE49-F238E27FC236}">
                      <a16:creationId xmlns:a16="http://schemas.microsoft.com/office/drawing/2014/main" id="{92C06798-5FA4-AAED-838F-11257D453A74}"/>
                    </a:ext>
                  </a:extLst>
                </p:cNvPr>
                <p:cNvSpPr>
                  <a:spLocks noChangeShapeType="1"/>
                </p:cNvSpPr>
                <p:nvPr/>
              </p:nvSpPr>
              <p:spPr bwMode="auto">
                <a:xfrm>
                  <a:off x="4411520"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3" name="Line 9">
                  <a:extLst>
                    <a:ext uri="{FF2B5EF4-FFF2-40B4-BE49-F238E27FC236}">
                      <a16:creationId xmlns:a16="http://schemas.microsoft.com/office/drawing/2014/main" id="{3EF6F838-844B-0786-1C65-1443C0A4234C}"/>
                    </a:ext>
                  </a:extLst>
                </p:cNvPr>
                <p:cNvSpPr>
                  <a:spLocks noChangeShapeType="1"/>
                </p:cNvSpPr>
                <p:nvPr/>
              </p:nvSpPr>
              <p:spPr bwMode="auto">
                <a:xfrm>
                  <a:off x="4661823"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4" name="Line 10">
                  <a:extLst>
                    <a:ext uri="{FF2B5EF4-FFF2-40B4-BE49-F238E27FC236}">
                      <a16:creationId xmlns:a16="http://schemas.microsoft.com/office/drawing/2014/main" id="{DB2D3A21-6E3C-2E61-8FA3-6917390C9F3A}"/>
                    </a:ext>
                  </a:extLst>
                </p:cNvPr>
                <p:cNvSpPr>
                  <a:spLocks noChangeShapeType="1"/>
                </p:cNvSpPr>
                <p:nvPr/>
              </p:nvSpPr>
              <p:spPr bwMode="auto">
                <a:xfrm>
                  <a:off x="491212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5" name="Line 11">
                  <a:extLst>
                    <a:ext uri="{FF2B5EF4-FFF2-40B4-BE49-F238E27FC236}">
                      <a16:creationId xmlns:a16="http://schemas.microsoft.com/office/drawing/2014/main" id="{3F7CF5D6-B29A-F4DD-8AE6-D7F68868FBF4}"/>
                    </a:ext>
                  </a:extLst>
                </p:cNvPr>
                <p:cNvSpPr>
                  <a:spLocks noChangeShapeType="1"/>
                </p:cNvSpPr>
                <p:nvPr/>
              </p:nvSpPr>
              <p:spPr bwMode="auto">
                <a:xfrm>
                  <a:off x="5162430"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6" name="Line 12">
                  <a:extLst>
                    <a:ext uri="{FF2B5EF4-FFF2-40B4-BE49-F238E27FC236}">
                      <a16:creationId xmlns:a16="http://schemas.microsoft.com/office/drawing/2014/main" id="{5301B0AB-85E8-7814-D99D-BC67F6408DEE}"/>
                    </a:ext>
                  </a:extLst>
                </p:cNvPr>
                <p:cNvSpPr>
                  <a:spLocks noChangeShapeType="1"/>
                </p:cNvSpPr>
                <p:nvPr/>
              </p:nvSpPr>
              <p:spPr bwMode="auto">
                <a:xfrm>
                  <a:off x="5412734"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7" name="Line 13">
                  <a:extLst>
                    <a:ext uri="{FF2B5EF4-FFF2-40B4-BE49-F238E27FC236}">
                      <a16:creationId xmlns:a16="http://schemas.microsoft.com/office/drawing/2014/main" id="{5CDA272D-536F-E24B-86EE-F2EEB48F98D5}"/>
                    </a:ext>
                  </a:extLst>
                </p:cNvPr>
                <p:cNvSpPr>
                  <a:spLocks noChangeShapeType="1"/>
                </p:cNvSpPr>
                <p:nvPr/>
              </p:nvSpPr>
              <p:spPr bwMode="auto">
                <a:xfrm>
                  <a:off x="5663037"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8" name="Line 14">
                  <a:extLst>
                    <a:ext uri="{FF2B5EF4-FFF2-40B4-BE49-F238E27FC236}">
                      <a16:creationId xmlns:a16="http://schemas.microsoft.com/office/drawing/2014/main" id="{9BF96962-A7BC-168B-F640-5CC2040411CD}"/>
                    </a:ext>
                  </a:extLst>
                </p:cNvPr>
                <p:cNvSpPr>
                  <a:spLocks noChangeShapeType="1"/>
                </p:cNvSpPr>
                <p:nvPr/>
              </p:nvSpPr>
              <p:spPr bwMode="auto">
                <a:xfrm>
                  <a:off x="5913341"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69" name="Line 15">
                  <a:extLst>
                    <a:ext uri="{FF2B5EF4-FFF2-40B4-BE49-F238E27FC236}">
                      <a16:creationId xmlns:a16="http://schemas.microsoft.com/office/drawing/2014/main" id="{24E27CAC-A533-422D-421D-BFD2EBC8E65F}"/>
                    </a:ext>
                  </a:extLst>
                </p:cNvPr>
                <p:cNvSpPr>
                  <a:spLocks noChangeShapeType="1"/>
                </p:cNvSpPr>
                <p:nvPr/>
              </p:nvSpPr>
              <p:spPr bwMode="auto">
                <a:xfrm>
                  <a:off x="6163645"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0" name="Line 16">
                  <a:extLst>
                    <a:ext uri="{FF2B5EF4-FFF2-40B4-BE49-F238E27FC236}">
                      <a16:creationId xmlns:a16="http://schemas.microsoft.com/office/drawing/2014/main" id="{0AAD627A-F716-7EED-229C-DB9BB7F1678C}"/>
                    </a:ext>
                  </a:extLst>
                </p:cNvPr>
                <p:cNvSpPr>
                  <a:spLocks noChangeShapeType="1"/>
                </p:cNvSpPr>
                <p:nvPr/>
              </p:nvSpPr>
              <p:spPr bwMode="auto">
                <a:xfrm>
                  <a:off x="6413942" y="3669096"/>
                  <a:ext cx="0" cy="4832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71" name="Rectangle 112">
                  <a:extLst>
                    <a:ext uri="{FF2B5EF4-FFF2-40B4-BE49-F238E27FC236}">
                      <a16:creationId xmlns:a16="http://schemas.microsoft.com/office/drawing/2014/main" id="{594B9A38-6E2B-0051-4F08-4F502C337099}"/>
                    </a:ext>
                  </a:extLst>
                </p:cNvPr>
                <p:cNvSpPr>
                  <a:spLocks noChangeArrowheads="1"/>
                </p:cNvSpPr>
                <p:nvPr/>
              </p:nvSpPr>
              <p:spPr bwMode="auto">
                <a:xfrm>
                  <a:off x="4093805"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66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2" name="Rectangle 113">
                  <a:extLst>
                    <a:ext uri="{FF2B5EF4-FFF2-40B4-BE49-F238E27FC236}">
                      <a16:creationId xmlns:a16="http://schemas.microsoft.com/office/drawing/2014/main" id="{F0E8D873-62CD-58BC-1CB3-395584213D45}"/>
                    </a:ext>
                  </a:extLst>
                </p:cNvPr>
                <p:cNvSpPr>
                  <a:spLocks noChangeArrowheads="1"/>
                </p:cNvSpPr>
                <p:nvPr/>
              </p:nvSpPr>
              <p:spPr bwMode="auto">
                <a:xfrm>
                  <a:off x="43441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3" name="Rectangle 114">
                  <a:extLst>
                    <a:ext uri="{FF2B5EF4-FFF2-40B4-BE49-F238E27FC236}">
                      <a16:creationId xmlns:a16="http://schemas.microsoft.com/office/drawing/2014/main" id="{9DB2CC9E-9717-5877-BC84-61C84B140515}"/>
                    </a:ext>
                  </a:extLst>
                </p:cNvPr>
                <p:cNvSpPr>
                  <a:spLocks noChangeArrowheads="1"/>
                </p:cNvSpPr>
                <p:nvPr/>
              </p:nvSpPr>
              <p:spPr bwMode="auto">
                <a:xfrm>
                  <a:off x="45944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4" name="Rectangle 115">
                  <a:extLst>
                    <a:ext uri="{FF2B5EF4-FFF2-40B4-BE49-F238E27FC236}">
                      <a16:creationId xmlns:a16="http://schemas.microsoft.com/office/drawing/2014/main" id="{3C134D4F-782E-5FE5-0082-79E1D892FB92}"/>
                    </a:ext>
                  </a:extLst>
                </p:cNvPr>
                <p:cNvSpPr>
                  <a:spLocks noChangeArrowheads="1"/>
                </p:cNvSpPr>
                <p:nvPr/>
              </p:nvSpPr>
              <p:spPr bwMode="auto">
                <a:xfrm>
                  <a:off x="4844706"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5" name="Rectangle 116">
                  <a:extLst>
                    <a:ext uri="{FF2B5EF4-FFF2-40B4-BE49-F238E27FC236}">
                      <a16:creationId xmlns:a16="http://schemas.microsoft.com/office/drawing/2014/main" id="{F5B64593-370C-C7E5-49D8-6FAC001CBA47}"/>
                    </a:ext>
                  </a:extLst>
                </p:cNvPr>
                <p:cNvSpPr>
                  <a:spLocks noChangeArrowheads="1"/>
                </p:cNvSpPr>
                <p:nvPr/>
              </p:nvSpPr>
              <p:spPr bwMode="auto">
                <a:xfrm>
                  <a:off x="5095007"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90</a:t>
                  </a:r>
                </a:p>
              </p:txBody>
            </p:sp>
            <p:sp>
              <p:nvSpPr>
                <p:cNvPr id="676" name="Rectangle 134">
                  <a:extLst>
                    <a:ext uri="{FF2B5EF4-FFF2-40B4-BE49-F238E27FC236}">
                      <a16:creationId xmlns:a16="http://schemas.microsoft.com/office/drawing/2014/main" id="{D2720886-0C0B-C1DA-75C9-BEFECCD30792}"/>
                    </a:ext>
                  </a:extLst>
                </p:cNvPr>
                <p:cNvSpPr>
                  <a:spLocks noChangeArrowheads="1"/>
                </p:cNvSpPr>
                <p:nvPr/>
              </p:nvSpPr>
              <p:spPr bwMode="auto">
                <a:xfrm>
                  <a:off x="5345311" y="3718985"/>
                  <a:ext cx="136765"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96</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7" name="Rectangle 135">
                  <a:extLst>
                    <a:ext uri="{FF2B5EF4-FFF2-40B4-BE49-F238E27FC236}">
                      <a16:creationId xmlns:a16="http://schemas.microsoft.com/office/drawing/2014/main" id="{8B88C8D6-70CA-C7D9-6AD6-432704FD2159}"/>
                    </a:ext>
                  </a:extLst>
                </p:cNvPr>
                <p:cNvSpPr>
                  <a:spLocks noChangeArrowheads="1"/>
                </p:cNvSpPr>
                <p:nvPr/>
              </p:nvSpPr>
              <p:spPr bwMode="auto">
                <a:xfrm>
                  <a:off x="5560650"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102</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8" name="Rectangle 136">
                  <a:extLst>
                    <a:ext uri="{FF2B5EF4-FFF2-40B4-BE49-F238E27FC236}">
                      <a16:creationId xmlns:a16="http://schemas.microsoft.com/office/drawing/2014/main" id="{117AAC28-5613-422B-9730-8127D56D9D1B}"/>
                    </a:ext>
                  </a:extLst>
                </p:cNvPr>
                <p:cNvSpPr>
                  <a:spLocks noChangeArrowheads="1"/>
                </p:cNvSpPr>
                <p:nvPr/>
              </p:nvSpPr>
              <p:spPr bwMode="auto">
                <a:xfrm>
                  <a:off x="581119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108</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79" name="Rectangle 137">
                  <a:extLst>
                    <a:ext uri="{FF2B5EF4-FFF2-40B4-BE49-F238E27FC236}">
                      <a16:creationId xmlns:a16="http://schemas.microsoft.com/office/drawing/2014/main" id="{455FA9C9-1716-9EE0-105F-62E770871DB3}"/>
                    </a:ext>
                  </a:extLst>
                </p:cNvPr>
                <p:cNvSpPr>
                  <a:spLocks noChangeArrowheads="1"/>
                </p:cNvSpPr>
                <p:nvPr/>
              </p:nvSpPr>
              <p:spPr bwMode="auto">
                <a:xfrm>
                  <a:off x="606174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114</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0" name="Rectangle 138">
                  <a:extLst>
                    <a:ext uri="{FF2B5EF4-FFF2-40B4-BE49-F238E27FC236}">
                      <a16:creationId xmlns:a16="http://schemas.microsoft.com/office/drawing/2014/main" id="{F57D72FB-1EB1-1A3B-D213-12B9A7281286}"/>
                    </a:ext>
                  </a:extLst>
                </p:cNvPr>
                <p:cNvSpPr>
                  <a:spLocks noChangeArrowheads="1"/>
                </p:cNvSpPr>
                <p:nvPr/>
              </p:nvSpPr>
              <p:spPr bwMode="auto">
                <a:xfrm>
                  <a:off x="6312299" y="3718985"/>
                  <a:ext cx="205147" cy="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120</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619" name="Rectangle 81">
                <a:extLst>
                  <a:ext uri="{FF2B5EF4-FFF2-40B4-BE49-F238E27FC236}">
                    <a16:creationId xmlns:a16="http://schemas.microsoft.com/office/drawing/2014/main" id="{1BC4B873-CC9F-0F9A-BB6B-C1BAE4CBAA7D}"/>
                  </a:ext>
                </a:extLst>
              </p:cNvPr>
              <p:cNvSpPr>
                <a:spLocks noChangeArrowheads="1"/>
              </p:cNvSpPr>
              <p:nvPr/>
            </p:nvSpPr>
            <p:spPr bwMode="auto">
              <a:xfrm>
                <a:off x="805102" y="3887135"/>
                <a:ext cx="204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endParaRPr kumimoji="0" lang="en-US" altLang="en-US"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20" name="Rectangle 81">
                <a:extLst>
                  <a:ext uri="{FF2B5EF4-FFF2-40B4-BE49-F238E27FC236}">
                    <a16:creationId xmlns:a16="http://schemas.microsoft.com/office/drawing/2014/main" id="{9E1853F0-30B1-6764-8860-4DB9D666EC9C}"/>
                  </a:ext>
                </a:extLst>
              </p:cNvPr>
              <p:cNvSpPr>
                <a:spLocks noChangeArrowheads="1"/>
              </p:cNvSpPr>
              <p:nvPr/>
            </p:nvSpPr>
            <p:spPr bwMode="auto">
              <a:xfrm>
                <a:off x="616597" y="3747847"/>
                <a:ext cx="3927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621" name="Rectangle 81">
                <a:extLst>
                  <a:ext uri="{FF2B5EF4-FFF2-40B4-BE49-F238E27FC236}">
                    <a16:creationId xmlns:a16="http://schemas.microsoft.com/office/drawing/2014/main" id="{33C1D699-77A2-635A-B556-CE37E4DD846C}"/>
                  </a:ext>
                </a:extLst>
              </p:cNvPr>
              <p:cNvSpPr>
                <a:spLocks noChangeArrowheads="1"/>
              </p:cNvSpPr>
              <p:nvPr/>
            </p:nvSpPr>
            <p:spPr bwMode="auto">
              <a:xfrm>
                <a:off x="706661" y="3625342"/>
                <a:ext cx="3026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No. at risk</a:t>
                </a:r>
              </a:p>
            </p:txBody>
          </p:sp>
        </p:grpSp>
        <p:sp>
          <p:nvSpPr>
            <p:cNvPr id="729" name="Freeform: Shape 728">
              <a:extLst>
                <a:ext uri="{FF2B5EF4-FFF2-40B4-BE49-F238E27FC236}">
                  <a16:creationId xmlns:a16="http://schemas.microsoft.com/office/drawing/2014/main" id="{972EF05E-921F-E576-2957-F8CFD6904760}"/>
                </a:ext>
              </a:extLst>
            </p:cNvPr>
            <p:cNvSpPr/>
            <p:nvPr/>
          </p:nvSpPr>
          <p:spPr>
            <a:xfrm>
              <a:off x="1095217" y="1302820"/>
              <a:ext cx="7385791" cy="420879"/>
            </a:xfrm>
            <a:custGeom>
              <a:avLst/>
              <a:gdLst>
                <a:gd name="connsiteX0" fmla="*/ 0 w 7385791"/>
                <a:gd name="connsiteY0" fmla="*/ 0 h 420879"/>
                <a:gd name="connsiteX1" fmla="*/ 508809 w 7385791"/>
                <a:gd name="connsiteY1" fmla="*/ 0 h 420879"/>
                <a:gd name="connsiteX2" fmla="*/ 508809 w 7385791"/>
                <a:gd name="connsiteY2" fmla="*/ 4160 h 420879"/>
                <a:gd name="connsiteX3" fmla="*/ 543746 w 7385791"/>
                <a:gd name="connsiteY3" fmla="*/ 4160 h 420879"/>
                <a:gd name="connsiteX4" fmla="*/ 543746 w 7385791"/>
                <a:gd name="connsiteY4" fmla="*/ 9628 h 420879"/>
                <a:gd name="connsiteX5" fmla="*/ 587448 w 7385791"/>
                <a:gd name="connsiteY5" fmla="*/ 9628 h 420879"/>
                <a:gd name="connsiteX6" fmla="*/ 656560 w 7385791"/>
                <a:gd name="connsiteY6" fmla="*/ 9628 h 420879"/>
                <a:gd name="connsiteX7" fmla="*/ 656560 w 7385791"/>
                <a:gd name="connsiteY7" fmla="*/ 15689 h 420879"/>
                <a:gd name="connsiteX8" fmla="*/ 740282 w 7385791"/>
                <a:gd name="connsiteY8" fmla="*/ 15689 h 420879"/>
                <a:gd name="connsiteX9" fmla="*/ 740282 w 7385791"/>
                <a:gd name="connsiteY9" fmla="*/ 23178 h 420879"/>
                <a:gd name="connsiteX10" fmla="*/ 845982 w 7385791"/>
                <a:gd name="connsiteY10" fmla="*/ 23178 h 420879"/>
                <a:gd name="connsiteX11" fmla="*/ 845982 w 7385791"/>
                <a:gd name="connsiteY11" fmla="*/ 30071 h 420879"/>
                <a:gd name="connsiteX12" fmla="*/ 890320 w 7385791"/>
                <a:gd name="connsiteY12" fmla="*/ 30071 h 420879"/>
                <a:gd name="connsiteX13" fmla="*/ 968070 w 7385791"/>
                <a:gd name="connsiteY13" fmla="*/ 30071 h 420879"/>
                <a:gd name="connsiteX14" fmla="*/ 968070 w 7385791"/>
                <a:gd name="connsiteY14" fmla="*/ 37559 h 420879"/>
                <a:gd name="connsiteX15" fmla="*/ 1068053 w 7385791"/>
                <a:gd name="connsiteY15" fmla="*/ 37559 h 420879"/>
                <a:gd name="connsiteX16" fmla="*/ 1068053 w 7385791"/>
                <a:gd name="connsiteY16" fmla="*/ 45642 h 420879"/>
                <a:gd name="connsiteX17" fmla="*/ 1157619 w 7385791"/>
                <a:gd name="connsiteY17" fmla="*/ 45642 h 420879"/>
                <a:gd name="connsiteX18" fmla="*/ 1240705 w 7385791"/>
                <a:gd name="connsiteY18" fmla="*/ 45642 h 420879"/>
                <a:gd name="connsiteX19" fmla="*/ 1240705 w 7385791"/>
                <a:gd name="connsiteY19" fmla="*/ 51823 h 420879"/>
                <a:gd name="connsiteX20" fmla="*/ 1311977 w 7385791"/>
                <a:gd name="connsiteY20" fmla="*/ 51823 h 420879"/>
                <a:gd name="connsiteX21" fmla="*/ 1311977 w 7385791"/>
                <a:gd name="connsiteY21" fmla="*/ 60024 h 420879"/>
                <a:gd name="connsiteX22" fmla="*/ 1458458 w 7385791"/>
                <a:gd name="connsiteY22" fmla="*/ 60024 h 420879"/>
                <a:gd name="connsiteX23" fmla="*/ 1458458 w 7385791"/>
                <a:gd name="connsiteY23" fmla="*/ 66799 h 420879"/>
                <a:gd name="connsiteX24" fmla="*/ 1466461 w 7385791"/>
                <a:gd name="connsiteY24" fmla="*/ 66799 h 420879"/>
                <a:gd name="connsiteX25" fmla="*/ 1466461 w 7385791"/>
                <a:gd name="connsiteY25" fmla="*/ 73455 h 420879"/>
                <a:gd name="connsiteX26" fmla="*/ 1653596 w 7385791"/>
                <a:gd name="connsiteY26" fmla="*/ 73455 h 420879"/>
                <a:gd name="connsiteX27" fmla="*/ 1665284 w 7385791"/>
                <a:gd name="connsiteY27" fmla="*/ 73455 h 420879"/>
                <a:gd name="connsiteX28" fmla="*/ 1665284 w 7385791"/>
                <a:gd name="connsiteY28" fmla="*/ 84509 h 420879"/>
                <a:gd name="connsiteX29" fmla="*/ 1715466 w 7385791"/>
                <a:gd name="connsiteY29" fmla="*/ 84509 h 420879"/>
                <a:gd name="connsiteX30" fmla="*/ 1715466 w 7385791"/>
                <a:gd name="connsiteY30" fmla="*/ 91997 h 420879"/>
                <a:gd name="connsiteX31" fmla="*/ 1757772 w 7385791"/>
                <a:gd name="connsiteY31" fmla="*/ 91997 h 420879"/>
                <a:gd name="connsiteX32" fmla="*/ 1757772 w 7385791"/>
                <a:gd name="connsiteY32" fmla="*/ 101624 h 420879"/>
                <a:gd name="connsiteX33" fmla="*/ 1807446 w 7385791"/>
                <a:gd name="connsiteY33" fmla="*/ 101624 h 420879"/>
                <a:gd name="connsiteX34" fmla="*/ 1807446 w 7385791"/>
                <a:gd name="connsiteY34" fmla="*/ 107449 h 420879"/>
                <a:gd name="connsiteX35" fmla="*/ 1876430 w 7385791"/>
                <a:gd name="connsiteY35" fmla="*/ 107449 h 420879"/>
                <a:gd name="connsiteX36" fmla="*/ 1876430 w 7385791"/>
                <a:gd name="connsiteY36" fmla="*/ 111965 h 420879"/>
                <a:gd name="connsiteX37" fmla="*/ 1990007 w 7385791"/>
                <a:gd name="connsiteY37" fmla="*/ 111965 h 420879"/>
                <a:gd name="connsiteX38" fmla="*/ 1990007 w 7385791"/>
                <a:gd name="connsiteY38" fmla="*/ 121355 h 420879"/>
                <a:gd name="connsiteX39" fmla="*/ 2016813 w 7385791"/>
                <a:gd name="connsiteY39" fmla="*/ 121355 h 420879"/>
                <a:gd name="connsiteX40" fmla="*/ 2016813 w 7385791"/>
                <a:gd name="connsiteY40" fmla="*/ 126585 h 420879"/>
                <a:gd name="connsiteX41" fmla="*/ 2016813 w 7385791"/>
                <a:gd name="connsiteY41" fmla="*/ 129319 h 420879"/>
                <a:gd name="connsiteX42" fmla="*/ 2137123 w 7385791"/>
                <a:gd name="connsiteY42" fmla="*/ 129319 h 420879"/>
                <a:gd name="connsiteX43" fmla="*/ 2196452 w 7385791"/>
                <a:gd name="connsiteY43" fmla="*/ 129319 h 420879"/>
                <a:gd name="connsiteX44" fmla="*/ 2196452 w 7385791"/>
                <a:gd name="connsiteY44" fmla="*/ 136094 h 420879"/>
                <a:gd name="connsiteX45" fmla="*/ 2253749 w 7385791"/>
                <a:gd name="connsiteY45" fmla="*/ 136094 h 420879"/>
                <a:gd name="connsiteX46" fmla="*/ 2253749 w 7385791"/>
                <a:gd name="connsiteY46" fmla="*/ 139778 h 420879"/>
                <a:gd name="connsiteX47" fmla="*/ 2371137 w 7385791"/>
                <a:gd name="connsiteY47" fmla="*/ 139778 h 420879"/>
                <a:gd name="connsiteX48" fmla="*/ 2371137 w 7385791"/>
                <a:gd name="connsiteY48" fmla="*/ 147504 h 420879"/>
                <a:gd name="connsiteX49" fmla="*/ 2387653 w 7385791"/>
                <a:gd name="connsiteY49" fmla="*/ 147504 h 420879"/>
                <a:gd name="connsiteX50" fmla="*/ 2387653 w 7385791"/>
                <a:gd name="connsiteY50" fmla="*/ 153328 h 420879"/>
                <a:gd name="connsiteX51" fmla="*/ 2488144 w 7385791"/>
                <a:gd name="connsiteY51" fmla="*/ 153328 h 420879"/>
                <a:gd name="connsiteX52" fmla="*/ 2531847 w 7385791"/>
                <a:gd name="connsiteY52" fmla="*/ 153328 h 420879"/>
                <a:gd name="connsiteX53" fmla="*/ 2531847 w 7385791"/>
                <a:gd name="connsiteY53" fmla="*/ 160222 h 420879"/>
                <a:gd name="connsiteX54" fmla="*/ 2587746 w 7385791"/>
                <a:gd name="connsiteY54" fmla="*/ 160222 h 420879"/>
                <a:gd name="connsiteX55" fmla="*/ 2587746 w 7385791"/>
                <a:gd name="connsiteY55" fmla="*/ 166521 h 420879"/>
                <a:gd name="connsiteX56" fmla="*/ 2603245 w 7385791"/>
                <a:gd name="connsiteY56" fmla="*/ 166521 h 420879"/>
                <a:gd name="connsiteX57" fmla="*/ 2603245 w 7385791"/>
                <a:gd name="connsiteY57" fmla="*/ 171038 h 420879"/>
                <a:gd name="connsiteX58" fmla="*/ 2725588 w 7385791"/>
                <a:gd name="connsiteY58" fmla="*/ 171038 h 420879"/>
                <a:gd name="connsiteX59" fmla="*/ 2725588 w 7385791"/>
                <a:gd name="connsiteY59" fmla="*/ 178764 h 420879"/>
                <a:gd name="connsiteX60" fmla="*/ 2775643 w 7385791"/>
                <a:gd name="connsiteY60" fmla="*/ 178764 h 420879"/>
                <a:gd name="connsiteX61" fmla="*/ 2775643 w 7385791"/>
                <a:gd name="connsiteY61" fmla="*/ 184231 h 420879"/>
                <a:gd name="connsiteX62" fmla="*/ 2806642 w 7385791"/>
                <a:gd name="connsiteY62" fmla="*/ 184231 h 420879"/>
                <a:gd name="connsiteX63" fmla="*/ 2806642 w 7385791"/>
                <a:gd name="connsiteY63" fmla="*/ 189224 h 420879"/>
                <a:gd name="connsiteX64" fmla="*/ 2874229 w 7385791"/>
                <a:gd name="connsiteY64" fmla="*/ 189224 h 420879"/>
                <a:gd name="connsiteX65" fmla="*/ 2874229 w 7385791"/>
                <a:gd name="connsiteY65" fmla="*/ 192433 h 420879"/>
                <a:gd name="connsiteX66" fmla="*/ 3141655 w 7385791"/>
                <a:gd name="connsiteY66" fmla="*/ 192433 h 420879"/>
                <a:gd name="connsiteX67" fmla="*/ 3141655 w 7385791"/>
                <a:gd name="connsiteY67" fmla="*/ 202892 h 420879"/>
                <a:gd name="connsiteX68" fmla="*/ 3152326 w 7385791"/>
                <a:gd name="connsiteY68" fmla="*/ 202892 h 420879"/>
                <a:gd name="connsiteX69" fmla="*/ 3152326 w 7385791"/>
                <a:gd name="connsiteY69" fmla="*/ 206934 h 420879"/>
                <a:gd name="connsiteX70" fmla="*/ 3209623 w 7385791"/>
                <a:gd name="connsiteY70" fmla="*/ 206934 h 420879"/>
                <a:gd name="connsiteX71" fmla="*/ 3331076 w 7385791"/>
                <a:gd name="connsiteY71" fmla="*/ 206934 h 420879"/>
                <a:gd name="connsiteX72" fmla="*/ 3331076 w 7385791"/>
                <a:gd name="connsiteY72" fmla="*/ 213352 h 420879"/>
                <a:gd name="connsiteX73" fmla="*/ 3416450 w 7385791"/>
                <a:gd name="connsiteY73" fmla="*/ 213352 h 420879"/>
                <a:gd name="connsiteX74" fmla="*/ 3416450 w 7385791"/>
                <a:gd name="connsiteY74" fmla="*/ 219651 h 420879"/>
                <a:gd name="connsiteX75" fmla="*/ 3427248 w 7385791"/>
                <a:gd name="connsiteY75" fmla="*/ 219651 h 420879"/>
                <a:gd name="connsiteX76" fmla="*/ 3427248 w 7385791"/>
                <a:gd name="connsiteY76" fmla="*/ 224168 h 420879"/>
                <a:gd name="connsiteX77" fmla="*/ 3484037 w 7385791"/>
                <a:gd name="connsiteY77" fmla="*/ 224168 h 420879"/>
                <a:gd name="connsiteX78" fmla="*/ 3484037 w 7385791"/>
                <a:gd name="connsiteY78" fmla="*/ 228804 h 420879"/>
                <a:gd name="connsiteX79" fmla="*/ 3516052 w 7385791"/>
                <a:gd name="connsiteY79" fmla="*/ 228804 h 420879"/>
                <a:gd name="connsiteX80" fmla="*/ 3516052 w 7385791"/>
                <a:gd name="connsiteY80" fmla="*/ 237837 h 420879"/>
                <a:gd name="connsiteX81" fmla="*/ 3550988 w 7385791"/>
                <a:gd name="connsiteY81" fmla="*/ 237837 h 420879"/>
                <a:gd name="connsiteX82" fmla="*/ 3550988 w 7385791"/>
                <a:gd name="connsiteY82" fmla="*/ 252813 h 420879"/>
                <a:gd name="connsiteX83" fmla="*/ 3603457 w 7385791"/>
                <a:gd name="connsiteY83" fmla="*/ 252813 h 420879"/>
                <a:gd name="connsiteX84" fmla="*/ 3694674 w 7385791"/>
                <a:gd name="connsiteY84" fmla="*/ 252813 h 420879"/>
                <a:gd name="connsiteX85" fmla="*/ 3694674 w 7385791"/>
                <a:gd name="connsiteY85" fmla="*/ 257805 h 420879"/>
                <a:gd name="connsiteX86" fmla="*/ 3783986 w 7385791"/>
                <a:gd name="connsiteY86" fmla="*/ 257805 h 420879"/>
                <a:gd name="connsiteX87" fmla="*/ 3783986 w 7385791"/>
                <a:gd name="connsiteY87" fmla="*/ 264699 h 420879"/>
                <a:gd name="connsiteX88" fmla="*/ 3797580 w 7385791"/>
                <a:gd name="connsiteY88" fmla="*/ 264699 h 420879"/>
                <a:gd name="connsiteX89" fmla="*/ 3797580 w 7385791"/>
                <a:gd name="connsiteY89" fmla="*/ 273732 h 420879"/>
                <a:gd name="connsiteX90" fmla="*/ 3809267 w 7385791"/>
                <a:gd name="connsiteY90" fmla="*/ 273732 h 420879"/>
                <a:gd name="connsiteX91" fmla="*/ 3809267 w 7385791"/>
                <a:gd name="connsiteY91" fmla="*/ 276942 h 420879"/>
                <a:gd name="connsiteX92" fmla="*/ 3963244 w 7385791"/>
                <a:gd name="connsiteY92" fmla="*/ 276942 h 420879"/>
                <a:gd name="connsiteX93" fmla="*/ 3963244 w 7385791"/>
                <a:gd name="connsiteY93" fmla="*/ 281934 h 420879"/>
                <a:gd name="connsiteX94" fmla="*/ 4001611 w 7385791"/>
                <a:gd name="connsiteY94" fmla="*/ 281934 h 420879"/>
                <a:gd name="connsiteX95" fmla="*/ 4109344 w 7385791"/>
                <a:gd name="connsiteY95" fmla="*/ 281934 h 420879"/>
                <a:gd name="connsiteX96" fmla="*/ 4109344 w 7385791"/>
                <a:gd name="connsiteY96" fmla="*/ 289659 h 420879"/>
                <a:gd name="connsiteX97" fmla="*/ 4339038 w 7385791"/>
                <a:gd name="connsiteY97" fmla="*/ 289659 h 420879"/>
                <a:gd name="connsiteX98" fmla="*/ 4498732 w 7385791"/>
                <a:gd name="connsiteY98" fmla="*/ 289659 h 420879"/>
                <a:gd name="connsiteX99" fmla="*/ 4498732 w 7385791"/>
                <a:gd name="connsiteY99" fmla="*/ 294176 h 420879"/>
                <a:gd name="connsiteX100" fmla="*/ 4578769 w 7385791"/>
                <a:gd name="connsiteY100" fmla="*/ 294176 h 420879"/>
                <a:gd name="connsiteX101" fmla="*/ 4578769 w 7385791"/>
                <a:gd name="connsiteY101" fmla="*/ 297861 h 420879"/>
                <a:gd name="connsiteX102" fmla="*/ 4686121 w 7385791"/>
                <a:gd name="connsiteY102" fmla="*/ 297861 h 420879"/>
                <a:gd name="connsiteX103" fmla="*/ 4686121 w 7385791"/>
                <a:gd name="connsiteY103" fmla="*/ 304160 h 420879"/>
                <a:gd name="connsiteX104" fmla="*/ 4712800 w 7385791"/>
                <a:gd name="connsiteY104" fmla="*/ 304160 h 420879"/>
                <a:gd name="connsiteX105" fmla="*/ 4793218 w 7385791"/>
                <a:gd name="connsiteY105" fmla="*/ 304160 h 420879"/>
                <a:gd name="connsiteX106" fmla="*/ 4793218 w 7385791"/>
                <a:gd name="connsiteY106" fmla="*/ 309628 h 420879"/>
                <a:gd name="connsiteX107" fmla="*/ 4822565 w 7385791"/>
                <a:gd name="connsiteY107" fmla="*/ 309628 h 420879"/>
                <a:gd name="connsiteX108" fmla="*/ 4822565 w 7385791"/>
                <a:gd name="connsiteY108" fmla="*/ 314620 h 420879"/>
                <a:gd name="connsiteX109" fmla="*/ 5002713 w 7385791"/>
                <a:gd name="connsiteY109" fmla="*/ 314620 h 420879"/>
                <a:gd name="connsiteX110" fmla="*/ 5002713 w 7385791"/>
                <a:gd name="connsiteY110" fmla="*/ 321870 h 420879"/>
                <a:gd name="connsiteX111" fmla="*/ 5034982 w 7385791"/>
                <a:gd name="connsiteY111" fmla="*/ 321870 h 420879"/>
                <a:gd name="connsiteX112" fmla="*/ 5034982 w 7385791"/>
                <a:gd name="connsiteY112" fmla="*/ 326387 h 420879"/>
                <a:gd name="connsiteX113" fmla="*/ 5079447 w 7385791"/>
                <a:gd name="connsiteY113" fmla="*/ 326387 h 420879"/>
                <a:gd name="connsiteX114" fmla="*/ 5079447 w 7385791"/>
                <a:gd name="connsiteY114" fmla="*/ 332330 h 420879"/>
                <a:gd name="connsiteX115" fmla="*/ 5122134 w 7385791"/>
                <a:gd name="connsiteY115" fmla="*/ 332330 h 420879"/>
                <a:gd name="connsiteX116" fmla="*/ 5122134 w 7385791"/>
                <a:gd name="connsiteY116" fmla="*/ 337797 h 420879"/>
                <a:gd name="connsiteX117" fmla="*/ 5172570 w 7385791"/>
                <a:gd name="connsiteY117" fmla="*/ 337797 h 420879"/>
                <a:gd name="connsiteX118" fmla="*/ 5172570 w 7385791"/>
                <a:gd name="connsiteY118" fmla="*/ 343265 h 420879"/>
                <a:gd name="connsiteX119" fmla="*/ 5282843 w 7385791"/>
                <a:gd name="connsiteY119" fmla="*/ 343265 h 420879"/>
                <a:gd name="connsiteX120" fmla="*/ 5282843 w 7385791"/>
                <a:gd name="connsiteY120" fmla="*/ 346831 h 420879"/>
                <a:gd name="connsiteX121" fmla="*/ 5371647 w 7385791"/>
                <a:gd name="connsiteY121" fmla="*/ 346831 h 420879"/>
                <a:gd name="connsiteX122" fmla="*/ 5408616 w 7385791"/>
                <a:gd name="connsiteY122" fmla="*/ 346831 h 420879"/>
                <a:gd name="connsiteX123" fmla="*/ 5408616 w 7385791"/>
                <a:gd name="connsiteY123" fmla="*/ 354557 h 420879"/>
                <a:gd name="connsiteX124" fmla="*/ 5532865 w 7385791"/>
                <a:gd name="connsiteY124" fmla="*/ 354557 h 420879"/>
                <a:gd name="connsiteX125" fmla="*/ 5573645 w 7385791"/>
                <a:gd name="connsiteY125" fmla="*/ 354557 h 420879"/>
                <a:gd name="connsiteX126" fmla="*/ 5573645 w 7385791"/>
                <a:gd name="connsiteY126" fmla="*/ 361807 h 420879"/>
                <a:gd name="connsiteX127" fmla="*/ 5629926 w 7385791"/>
                <a:gd name="connsiteY127" fmla="*/ 361807 h 420879"/>
                <a:gd name="connsiteX128" fmla="*/ 5629926 w 7385791"/>
                <a:gd name="connsiteY128" fmla="*/ 367750 h 420879"/>
                <a:gd name="connsiteX129" fmla="*/ 5734991 w 7385791"/>
                <a:gd name="connsiteY129" fmla="*/ 367750 h 420879"/>
                <a:gd name="connsiteX130" fmla="*/ 5734991 w 7385791"/>
                <a:gd name="connsiteY130" fmla="*/ 375000 h 420879"/>
                <a:gd name="connsiteX131" fmla="*/ 5744519 w 7385791"/>
                <a:gd name="connsiteY131" fmla="*/ 375000 h 420879"/>
                <a:gd name="connsiteX132" fmla="*/ 5744519 w 7385791"/>
                <a:gd name="connsiteY132" fmla="*/ 381894 h 420879"/>
                <a:gd name="connsiteX133" fmla="*/ 5778566 w 7385791"/>
                <a:gd name="connsiteY133" fmla="*/ 381894 h 420879"/>
                <a:gd name="connsiteX134" fmla="*/ 5778566 w 7385791"/>
                <a:gd name="connsiteY134" fmla="*/ 388669 h 420879"/>
                <a:gd name="connsiteX135" fmla="*/ 5848949 w 7385791"/>
                <a:gd name="connsiteY135" fmla="*/ 388669 h 420879"/>
                <a:gd name="connsiteX136" fmla="*/ 5848949 w 7385791"/>
                <a:gd name="connsiteY136" fmla="*/ 394969 h 420879"/>
                <a:gd name="connsiteX137" fmla="*/ 5886808 w 7385791"/>
                <a:gd name="connsiteY137" fmla="*/ 394969 h 420879"/>
                <a:gd name="connsiteX138" fmla="*/ 5992635 w 7385791"/>
                <a:gd name="connsiteY138" fmla="*/ 394969 h 420879"/>
                <a:gd name="connsiteX139" fmla="*/ 5992635 w 7385791"/>
                <a:gd name="connsiteY139" fmla="*/ 407330 h 420879"/>
                <a:gd name="connsiteX140" fmla="*/ 6010675 w 7385791"/>
                <a:gd name="connsiteY140" fmla="*/ 407330 h 420879"/>
                <a:gd name="connsiteX141" fmla="*/ 6010675 w 7385791"/>
                <a:gd name="connsiteY141" fmla="*/ 411847 h 420879"/>
                <a:gd name="connsiteX142" fmla="*/ 6168463 w 7385791"/>
                <a:gd name="connsiteY142" fmla="*/ 411847 h 420879"/>
                <a:gd name="connsiteX143" fmla="*/ 6168463 w 7385791"/>
                <a:gd name="connsiteY143" fmla="*/ 420880 h 420879"/>
                <a:gd name="connsiteX144" fmla="*/ 6238845 w 7385791"/>
                <a:gd name="connsiteY144" fmla="*/ 420880 h 420879"/>
                <a:gd name="connsiteX145" fmla="*/ 6600029 w 7385791"/>
                <a:gd name="connsiteY145" fmla="*/ 420880 h 420879"/>
                <a:gd name="connsiteX146" fmla="*/ 7141869 w 7385791"/>
                <a:gd name="connsiteY146" fmla="*/ 420880 h 420879"/>
                <a:gd name="connsiteX147" fmla="*/ 7385792 w 7385791"/>
                <a:gd name="connsiteY147" fmla="*/ 420880 h 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385791" h="420879">
                  <a:moveTo>
                    <a:pt x="0" y="0"/>
                  </a:moveTo>
                  <a:lnTo>
                    <a:pt x="508809" y="0"/>
                  </a:lnTo>
                  <a:lnTo>
                    <a:pt x="508809" y="4160"/>
                  </a:lnTo>
                  <a:lnTo>
                    <a:pt x="543746" y="4160"/>
                  </a:lnTo>
                  <a:lnTo>
                    <a:pt x="543746" y="9628"/>
                  </a:lnTo>
                  <a:lnTo>
                    <a:pt x="587448" y="9628"/>
                  </a:lnTo>
                  <a:lnTo>
                    <a:pt x="656560" y="9628"/>
                  </a:lnTo>
                  <a:lnTo>
                    <a:pt x="656560" y="15689"/>
                  </a:lnTo>
                  <a:lnTo>
                    <a:pt x="740282" y="15689"/>
                  </a:lnTo>
                  <a:lnTo>
                    <a:pt x="740282" y="23178"/>
                  </a:lnTo>
                  <a:lnTo>
                    <a:pt x="845982" y="23178"/>
                  </a:lnTo>
                  <a:lnTo>
                    <a:pt x="845982" y="30071"/>
                  </a:lnTo>
                  <a:lnTo>
                    <a:pt x="890320" y="30071"/>
                  </a:lnTo>
                  <a:lnTo>
                    <a:pt x="968070" y="30071"/>
                  </a:lnTo>
                  <a:lnTo>
                    <a:pt x="968070" y="37559"/>
                  </a:lnTo>
                  <a:lnTo>
                    <a:pt x="1068053" y="37559"/>
                  </a:lnTo>
                  <a:lnTo>
                    <a:pt x="1068053" y="45642"/>
                  </a:lnTo>
                  <a:lnTo>
                    <a:pt x="1157619" y="45642"/>
                  </a:lnTo>
                  <a:lnTo>
                    <a:pt x="1240705" y="45642"/>
                  </a:lnTo>
                  <a:lnTo>
                    <a:pt x="1240705" y="51823"/>
                  </a:lnTo>
                  <a:lnTo>
                    <a:pt x="1311977" y="51823"/>
                  </a:lnTo>
                  <a:lnTo>
                    <a:pt x="1311977" y="60024"/>
                  </a:lnTo>
                  <a:lnTo>
                    <a:pt x="1458458" y="60024"/>
                  </a:lnTo>
                  <a:lnTo>
                    <a:pt x="1458458" y="66799"/>
                  </a:lnTo>
                  <a:lnTo>
                    <a:pt x="1466461" y="66799"/>
                  </a:lnTo>
                  <a:lnTo>
                    <a:pt x="1466461" y="73455"/>
                  </a:lnTo>
                  <a:lnTo>
                    <a:pt x="1653596" y="73455"/>
                  </a:lnTo>
                  <a:lnTo>
                    <a:pt x="1665284" y="73455"/>
                  </a:lnTo>
                  <a:lnTo>
                    <a:pt x="1665284" y="84509"/>
                  </a:lnTo>
                  <a:lnTo>
                    <a:pt x="1715466" y="84509"/>
                  </a:lnTo>
                  <a:lnTo>
                    <a:pt x="1715466" y="91997"/>
                  </a:lnTo>
                  <a:lnTo>
                    <a:pt x="1757772" y="91997"/>
                  </a:lnTo>
                  <a:lnTo>
                    <a:pt x="1757772" y="101624"/>
                  </a:lnTo>
                  <a:lnTo>
                    <a:pt x="1807446" y="101624"/>
                  </a:lnTo>
                  <a:lnTo>
                    <a:pt x="1807446" y="107449"/>
                  </a:lnTo>
                  <a:lnTo>
                    <a:pt x="1876430" y="107449"/>
                  </a:lnTo>
                  <a:lnTo>
                    <a:pt x="1876430" y="111965"/>
                  </a:lnTo>
                  <a:lnTo>
                    <a:pt x="1990007" y="111965"/>
                  </a:lnTo>
                  <a:lnTo>
                    <a:pt x="1990007" y="121355"/>
                  </a:lnTo>
                  <a:lnTo>
                    <a:pt x="2016813" y="121355"/>
                  </a:lnTo>
                  <a:lnTo>
                    <a:pt x="2016813" y="126585"/>
                  </a:lnTo>
                  <a:lnTo>
                    <a:pt x="2016813" y="129319"/>
                  </a:lnTo>
                  <a:lnTo>
                    <a:pt x="2137123" y="129319"/>
                  </a:lnTo>
                  <a:lnTo>
                    <a:pt x="2196452" y="129319"/>
                  </a:lnTo>
                  <a:lnTo>
                    <a:pt x="2196452" y="136094"/>
                  </a:lnTo>
                  <a:lnTo>
                    <a:pt x="2253749" y="136094"/>
                  </a:lnTo>
                  <a:lnTo>
                    <a:pt x="2253749" y="139778"/>
                  </a:lnTo>
                  <a:lnTo>
                    <a:pt x="2371137" y="139778"/>
                  </a:lnTo>
                  <a:lnTo>
                    <a:pt x="2371137" y="147504"/>
                  </a:lnTo>
                  <a:lnTo>
                    <a:pt x="2387653" y="147504"/>
                  </a:lnTo>
                  <a:lnTo>
                    <a:pt x="2387653" y="153328"/>
                  </a:lnTo>
                  <a:lnTo>
                    <a:pt x="2488144" y="153328"/>
                  </a:lnTo>
                  <a:lnTo>
                    <a:pt x="2531847" y="153328"/>
                  </a:lnTo>
                  <a:lnTo>
                    <a:pt x="2531847" y="160222"/>
                  </a:lnTo>
                  <a:lnTo>
                    <a:pt x="2587746" y="160222"/>
                  </a:lnTo>
                  <a:lnTo>
                    <a:pt x="2587746" y="166521"/>
                  </a:lnTo>
                  <a:lnTo>
                    <a:pt x="2603245" y="166521"/>
                  </a:lnTo>
                  <a:lnTo>
                    <a:pt x="2603245" y="171038"/>
                  </a:lnTo>
                  <a:lnTo>
                    <a:pt x="2725588" y="171038"/>
                  </a:lnTo>
                  <a:lnTo>
                    <a:pt x="2725588" y="178764"/>
                  </a:lnTo>
                  <a:lnTo>
                    <a:pt x="2775643" y="178764"/>
                  </a:lnTo>
                  <a:lnTo>
                    <a:pt x="2775643" y="184231"/>
                  </a:lnTo>
                  <a:lnTo>
                    <a:pt x="2806642" y="184231"/>
                  </a:lnTo>
                  <a:lnTo>
                    <a:pt x="2806642" y="189224"/>
                  </a:lnTo>
                  <a:lnTo>
                    <a:pt x="2874229" y="189224"/>
                  </a:lnTo>
                  <a:lnTo>
                    <a:pt x="2874229" y="192433"/>
                  </a:lnTo>
                  <a:lnTo>
                    <a:pt x="3141655" y="192433"/>
                  </a:lnTo>
                  <a:lnTo>
                    <a:pt x="3141655" y="202892"/>
                  </a:lnTo>
                  <a:lnTo>
                    <a:pt x="3152326" y="202892"/>
                  </a:lnTo>
                  <a:lnTo>
                    <a:pt x="3152326" y="206934"/>
                  </a:lnTo>
                  <a:lnTo>
                    <a:pt x="3209623" y="206934"/>
                  </a:lnTo>
                  <a:lnTo>
                    <a:pt x="3331076" y="206934"/>
                  </a:lnTo>
                  <a:lnTo>
                    <a:pt x="3331076" y="213352"/>
                  </a:lnTo>
                  <a:lnTo>
                    <a:pt x="3416450" y="213352"/>
                  </a:lnTo>
                  <a:lnTo>
                    <a:pt x="3416450" y="219651"/>
                  </a:lnTo>
                  <a:lnTo>
                    <a:pt x="3427248" y="219651"/>
                  </a:lnTo>
                  <a:lnTo>
                    <a:pt x="3427248" y="224168"/>
                  </a:lnTo>
                  <a:lnTo>
                    <a:pt x="3484037" y="224168"/>
                  </a:lnTo>
                  <a:lnTo>
                    <a:pt x="3484037" y="228804"/>
                  </a:lnTo>
                  <a:lnTo>
                    <a:pt x="3516052" y="228804"/>
                  </a:lnTo>
                  <a:lnTo>
                    <a:pt x="3516052" y="237837"/>
                  </a:lnTo>
                  <a:lnTo>
                    <a:pt x="3550988" y="237837"/>
                  </a:lnTo>
                  <a:lnTo>
                    <a:pt x="3550988" y="252813"/>
                  </a:lnTo>
                  <a:lnTo>
                    <a:pt x="3603457" y="252813"/>
                  </a:lnTo>
                  <a:lnTo>
                    <a:pt x="3694674" y="252813"/>
                  </a:lnTo>
                  <a:lnTo>
                    <a:pt x="3694674" y="257805"/>
                  </a:lnTo>
                  <a:lnTo>
                    <a:pt x="3783986" y="257805"/>
                  </a:lnTo>
                  <a:lnTo>
                    <a:pt x="3783986" y="264699"/>
                  </a:lnTo>
                  <a:lnTo>
                    <a:pt x="3797580" y="264699"/>
                  </a:lnTo>
                  <a:lnTo>
                    <a:pt x="3797580" y="273732"/>
                  </a:lnTo>
                  <a:lnTo>
                    <a:pt x="3809267" y="273732"/>
                  </a:lnTo>
                  <a:lnTo>
                    <a:pt x="3809267" y="276942"/>
                  </a:lnTo>
                  <a:lnTo>
                    <a:pt x="3963244" y="276942"/>
                  </a:lnTo>
                  <a:lnTo>
                    <a:pt x="3963244" y="281934"/>
                  </a:lnTo>
                  <a:lnTo>
                    <a:pt x="4001611" y="281934"/>
                  </a:lnTo>
                  <a:lnTo>
                    <a:pt x="4109344" y="281934"/>
                  </a:lnTo>
                  <a:lnTo>
                    <a:pt x="4109344" y="289659"/>
                  </a:lnTo>
                  <a:lnTo>
                    <a:pt x="4339038" y="289659"/>
                  </a:lnTo>
                  <a:lnTo>
                    <a:pt x="4498732" y="289659"/>
                  </a:lnTo>
                  <a:lnTo>
                    <a:pt x="4498732" y="294176"/>
                  </a:lnTo>
                  <a:lnTo>
                    <a:pt x="4578769" y="294176"/>
                  </a:lnTo>
                  <a:lnTo>
                    <a:pt x="4578769" y="297861"/>
                  </a:lnTo>
                  <a:lnTo>
                    <a:pt x="4686121" y="297861"/>
                  </a:lnTo>
                  <a:lnTo>
                    <a:pt x="4686121" y="304160"/>
                  </a:lnTo>
                  <a:lnTo>
                    <a:pt x="4712800" y="304160"/>
                  </a:lnTo>
                  <a:lnTo>
                    <a:pt x="4793218" y="304160"/>
                  </a:lnTo>
                  <a:lnTo>
                    <a:pt x="4793218" y="309628"/>
                  </a:lnTo>
                  <a:lnTo>
                    <a:pt x="4822565" y="309628"/>
                  </a:lnTo>
                  <a:lnTo>
                    <a:pt x="4822565" y="314620"/>
                  </a:lnTo>
                  <a:lnTo>
                    <a:pt x="5002713" y="314620"/>
                  </a:lnTo>
                  <a:lnTo>
                    <a:pt x="5002713" y="321870"/>
                  </a:lnTo>
                  <a:lnTo>
                    <a:pt x="5034982" y="321870"/>
                  </a:lnTo>
                  <a:lnTo>
                    <a:pt x="5034982" y="326387"/>
                  </a:lnTo>
                  <a:lnTo>
                    <a:pt x="5079447" y="326387"/>
                  </a:lnTo>
                  <a:lnTo>
                    <a:pt x="5079447" y="332330"/>
                  </a:lnTo>
                  <a:lnTo>
                    <a:pt x="5122134" y="332330"/>
                  </a:lnTo>
                  <a:lnTo>
                    <a:pt x="5122134" y="337797"/>
                  </a:lnTo>
                  <a:lnTo>
                    <a:pt x="5172570" y="337797"/>
                  </a:lnTo>
                  <a:lnTo>
                    <a:pt x="5172570" y="343265"/>
                  </a:lnTo>
                  <a:lnTo>
                    <a:pt x="5282843" y="343265"/>
                  </a:lnTo>
                  <a:lnTo>
                    <a:pt x="5282843" y="346831"/>
                  </a:lnTo>
                  <a:lnTo>
                    <a:pt x="5371647" y="346831"/>
                  </a:lnTo>
                  <a:lnTo>
                    <a:pt x="5408616" y="346831"/>
                  </a:lnTo>
                  <a:lnTo>
                    <a:pt x="5408616" y="354557"/>
                  </a:lnTo>
                  <a:lnTo>
                    <a:pt x="5532865" y="354557"/>
                  </a:lnTo>
                  <a:lnTo>
                    <a:pt x="5573645" y="354557"/>
                  </a:lnTo>
                  <a:lnTo>
                    <a:pt x="5573645" y="361807"/>
                  </a:lnTo>
                  <a:lnTo>
                    <a:pt x="5629926" y="361807"/>
                  </a:lnTo>
                  <a:lnTo>
                    <a:pt x="5629926" y="367750"/>
                  </a:lnTo>
                  <a:lnTo>
                    <a:pt x="5734991" y="367750"/>
                  </a:lnTo>
                  <a:lnTo>
                    <a:pt x="5734991" y="375000"/>
                  </a:lnTo>
                  <a:lnTo>
                    <a:pt x="5744519" y="375000"/>
                  </a:lnTo>
                  <a:lnTo>
                    <a:pt x="5744519" y="381894"/>
                  </a:lnTo>
                  <a:lnTo>
                    <a:pt x="5778566" y="381894"/>
                  </a:lnTo>
                  <a:lnTo>
                    <a:pt x="5778566" y="388669"/>
                  </a:lnTo>
                  <a:lnTo>
                    <a:pt x="5848949" y="388669"/>
                  </a:lnTo>
                  <a:lnTo>
                    <a:pt x="5848949" y="394969"/>
                  </a:lnTo>
                  <a:lnTo>
                    <a:pt x="5886808" y="394969"/>
                  </a:lnTo>
                  <a:lnTo>
                    <a:pt x="5992635" y="394969"/>
                  </a:lnTo>
                  <a:lnTo>
                    <a:pt x="5992635" y="407330"/>
                  </a:lnTo>
                  <a:lnTo>
                    <a:pt x="6010675" y="407330"/>
                  </a:lnTo>
                  <a:lnTo>
                    <a:pt x="6010675" y="411847"/>
                  </a:lnTo>
                  <a:lnTo>
                    <a:pt x="6168463" y="411847"/>
                  </a:lnTo>
                  <a:lnTo>
                    <a:pt x="6168463" y="420880"/>
                  </a:lnTo>
                  <a:lnTo>
                    <a:pt x="6238845" y="420880"/>
                  </a:lnTo>
                  <a:lnTo>
                    <a:pt x="6600029" y="420880"/>
                  </a:lnTo>
                  <a:lnTo>
                    <a:pt x="7141869" y="420880"/>
                  </a:lnTo>
                  <a:lnTo>
                    <a:pt x="7385792" y="420880"/>
                  </a:lnTo>
                </a:path>
              </a:pathLst>
            </a:custGeom>
            <a:noFill/>
            <a:ln w="2857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nvGrpSpPr>
            <p:cNvPr id="730" name="Graphic 726">
              <a:extLst>
                <a:ext uri="{FF2B5EF4-FFF2-40B4-BE49-F238E27FC236}">
                  <a16:creationId xmlns:a16="http://schemas.microsoft.com/office/drawing/2014/main" id="{1E086E98-8E7F-5FE8-6F09-C509CD1F7B67}"/>
                </a:ext>
              </a:extLst>
            </p:cNvPr>
            <p:cNvGrpSpPr/>
            <p:nvPr/>
          </p:nvGrpSpPr>
          <p:grpSpPr>
            <a:xfrm>
              <a:off x="1136887" y="1273343"/>
              <a:ext cx="7303340" cy="483875"/>
              <a:chOff x="1136887" y="1273343"/>
              <a:chExt cx="7303340" cy="483875"/>
            </a:xfrm>
          </p:grpSpPr>
          <p:sp>
            <p:nvSpPr>
              <p:cNvPr id="731" name="Freeform: Shape 730">
                <a:extLst>
                  <a:ext uri="{FF2B5EF4-FFF2-40B4-BE49-F238E27FC236}">
                    <a16:creationId xmlns:a16="http://schemas.microsoft.com/office/drawing/2014/main" id="{16F35B50-3955-149D-634D-BA5F75C2630B}"/>
                  </a:ext>
                </a:extLst>
              </p:cNvPr>
              <p:cNvSpPr/>
              <p:nvPr/>
            </p:nvSpPr>
            <p:spPr>
              <a:xfrm>
                <a:off x="8440227"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2" name="Freeform: Shape 731">
                <a:extLst>
                  <a:ext uri="{FF2B5EF4-FFF2-40B4-BE49-F238E27FC236}">
                    <a16:creationId xmlns:a16="http://schemas.microsoft.com/office/drawing/2014/main" id="{902252A6-3E5E-7DF2-8B6C-30029C21B6B5}"/>
                  </a:ext>
                </a:extLst>
              </p:cNvPr>
              <p:cNvSpPr/>
              <p:nvPr/>
            </p:nvSpPr>
            <p:spPr>
              <a:xfrm>
                <a:off x="840389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3" name="Freeform: Shape 732">
                <a:extLst>
                  <a:ext uri="{FF2B5EF4-FFF2-40B4-BE49-F238E27FC236}">
                    <a16:creationId xmlns:a16="http://schemas.microsoft.com/office/drawing/2014/main" id="{F44B0168-986D-44E1-24DF-1201BD700B88}"/>
                  </a:ext>
                </a:extLst>
              </p:cNvPr>
              <p:cNvSpPr/>
              <p:nvPr/>
            </p:nvSpPr>
            <p:spPr>
              <a:xfrm>
                <a:off x="8392967"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4" name="Freeform: Shape 733">
                <a:extLst>
                  <a:ext uri="{FF2B5EF4-FFF2-40B4-BE49-F238E27FC236}">
                    <a16:creationId xmlns:a16="http://schemas.microsoft.com/office/drawing/2014/main" id="{95E31785-3D93-7FC1-326F-0339EC0449CE}"/>
                  </a:ext>
                </a:extLst>
              </p:cNvPr>
              <p:cNvSpPr/>
              <p:nvPr/>
            </p:nvSpPr>
            <p:spPr>
              <a:xfrm>
                <a:off x="8374038"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5" name="Freeform: Shape 734">
                <a:extLst>
                  <a:ext uri="{FF2B5EF4-FFF2-40B4-BE49-F238E27FC236}">
                    <a16:creationId xmlns:a16="http://schemas.microsoft.com/office/drawing/2014/main" id="{8D888B87-6400-3F6F-E1C4-661D9AE16705}"/>
                  </a:ext>
                </a:extLst>
              </p:cNvPr>
              <p:cNvSpPr/>
              <p:nvPr/>
            </p:nvSpPr>
            <p:spPr>
              <a:xfrm>
                <a:off x="8356506"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6" name="Freeform: Shape 735">
                <a:extLst>
                  <a:ext uri="{FF2B5EF4-FFF2-40B4-BE49-F238E27FC236}">
                    <a16:creationId xmlns:a16="http://schemas.microsoft.com/office/drawing/2014/main" id="{BD9EC47F-389D-6248-DAC4-F8DEC5B8E1A5}"/>
                  </a:ext>
                </a:extLst>
              </p:cNvPr>
              <p:cNvSpPr/>
              <p:nvPr/>
            </p:nvSpPr>
            <p:spPr>
              <a:xfrm>
                <a:off x="8346342"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7" name="Freeform: Shape 736">
                <a:extLst>
                  <a:ext uri="{FF2B5EF4-FFF2-40B4-BE49-F238E27FC236}">
                    <a16:creationId xmlns:a16="http://schemas.microsoft.com/office/drawing/2014/main" id="{CA0C7BB1-6AA6-F8E5-0E9B-AB52AA172DF1}"/>
                  </a:ext>
                </a:extLst>
              </p:cNvPr>
              <p:cNvSpPr/>
              <p:nvPr/>
            </p:nvSpPr>
            <p:spPr>
              <a:xfrm>
                <a:off x="8280788"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8" name="Freeform: Shape 737">
                <a:extLst>
                  <a:ext uri="{FF2B5EF4-FFF2-40B4-BE49-F238E27FC236}">
                    <a16:creationId xmlns:a16="http://schemas.microsoft.com/office/drawing/2014/main" id="{A22EFB06-F11E-D8E1-8E7C-D87BA6C21EFF}"/>
                  </a:ext>
                </a:extLst>
              </p:cNvPr>
              <p:cNvSpPr/>
              <p:nvPr/>
            </p:nvSpPr>
            <p:spPr>
              <a:xfrm>
                <a:off x="8255761"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39" name="Freeform: Shape 738">
                <a:extLst>
                  <a:ext uri="{FF2B5EF4-FFF2-40B4-BE49-F238E27FC236}">
                    <a16:creationId xmlns:a16="http://schemas.microsoft.com/office/drawing/2014/main" id="{3076145B-E845-A080-18BC-025AA6DFF080}"/>
                  </a:ext>
                </a:extLst>
              </p:cNvPr>
              <p:cNvSpPr/>
              <p:nvPr/>
            </p:nvSpPr>
            <p:spPr>
              <a:xfrm>
                <a:off x="8246105"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0" name="Freeform: Shape 739">
                <a:extLst>
                  <a:ext uri="{FF2B5EF4-FFF2-40B4-BE49-F238E27FC236}">
                    <a16:creationId xmlns:a16="http://schemas.microsoft.com/office/drawing/2014/main" id="{7CAD3CEB-B75C-B988-69C9-E59C2D82867E}"/>
                  </a:ext>
                </a:extLst>
              </p:cNvPr>
              <p:cNvSpPr/>
              <p:nvPr/>
            </p:nvSpPr>
            <p:spPr>
              <a:xfrm>
                <a:off x="8217648"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1" name="Freeform: Shape 740">
                <a:extLst>
                  <a:ext uri="{FF2B5EF4-FFF2-40B4-BE49-F238E27FC236}">
                    <a16:creationId xmlns:a16="http://schemas.microsoft.com/office/drawing/2014/main" id="{68CD0790-B15E-3370-9527-2A4431F8B3C6}"/>
                  </a:ext>
                </a:extLst>
              </p:cNvPr>
              <p:cNvSpPr/>
              <p:nvPr/>
            </p:nvSpPr>
            <p:spPr>
              <a:xfrm>
                <a:off x="8199226"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2" name="Freeform: Shape 741">
                <a:extLst>
                  <a:ext uri="{FF2B5EF4-FFF2-40B4-BE49-F238E27FC236}">
                    <a16:creationId xmlns:a16="http://schemas.microsoft.com/office/drawing/2014/main" id="{7CA0895F-17AD-093F-4793-2E62B304B9AE}"/>
                  </a:ext>
                </a:extLst>
              </p:cNvPr>
              <p:cNvSpPr/>
              <p:nvPr/>
            </p:nvSpPr>
            <p:spPr>
              <a:xfrm>
                <a:off x="818906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3" name="Freeform: Shape 742">
                <a:extLst>
                  <a:ext uri="{FF2B5EF4-FFF2-40B4-BE49-F238E27FC236}">
                    <a16:creationId xmlns:a16="http://schemas.microsoft.com/office/drawing/2014/main" id="{C8A245E3-B683-FC67-E447-2798E3EB0DAF}"/>
                  </a:ext>
                </a:extLst>
              </p:cNvPr>
              <p:cNvSpPr/>
              <p:nvPr/>
            </p:nvSpPr>
            <p:spPr>
              <a:xfrm>
                <a:off x="8144344"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4" name="Freeform: Shape 743">
                <a:extLst>
                  <a:ext uri="{FF2B5EF4-FFF2-40B4-BE49-F238E27FC236}">
                    <a16:creationId xmlns:a16="http://schemas.microsoft.com/office/drawing/2014/main" id="{C01E63B4-DED6-3888-E27C-61F8B25B095E}"/>
                  </a:ext>
                </a:extLst>
              </p:cNvPr>
              <p:cNvSpPr/>
              <p:nvPr/>
            </p:nvSpPr>
            <p:spPr>
              <a:xfrm>
                <a:off x="8134180"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5" name="Freeform: Shape 744">
                <a:extLst>
                  <a:ext uri="{FF2B5EF4-FFF2-40B4-BE49-F238E27FC236}">
                    <a16:creationId xmlns:a16="http://schemas.microsoft.com/office/drawing/2014/main" id="{AC6E12EB-EB3F-9AF8-94EB-11F585D8F694}"/>
                  </a:ext>
                </a:extLst>
              </p:cNvPr>
              <p:cNvSpPr/>
              <p:nvPr/>
            </p:nvSpPr>
            <p:spPr>
              <a:xfrm>
                <a:off x="817915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6" name="Freeform: Shape 745">
                <a:extLst>
                  <a:ext uri="{FF2B5EF4-FFF2-40B4-BE49-F238E27FC236}">
                    <a16:creationId xmlns:a16="http://schemas.microsoft.com/office/drawing/2014/main" id="{3FF483C4-9CBE-2CC4-0917-57F160F4494A}"/>
                  </a:ext>
                </a:extLst>
              </p:cNvPr>
              <p:cNvSpPr/>
              <p:nvPr/>
            </p:nvSpPr>
            <p:spPr>
              <a:xfrm>
                <a:off x="816886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7" name="Freeform: Shape 746">
                <a:extLst>
                  <a:ext uri="{FF2B5EF4-FFF2-40B4-BE49-F238E27FC236}">
                    <a16:creationId xmlns:a16="http://schemas.microsoft.com/office/drawing/2014/main" id="{88C65718-DBD0-AA87-BDDE-FE3322F880BD}"/>
                  </a:ext>
                </a:extLst>
              </p:cNvPr>
              <p:cNvSpPr/>
              <p:nvPr/>
            </p:nvSpPr>
            <p:spPr>
              <a:xfrm>
                <a:off x="811258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8" name="Freeform: Shape 747">
                <a:extLst>
                  <a:ext uri="{FF2B5EF4-FFF2-40B4-BE49-F238E27FC236}">
                    <a16:creationId xmlns:a16="http://schemas.microsoft.com/office/drawing/2014/main" id="{4D755A06-DC3A-3F2A-E916-F1070CE5551D}"/>
                  </a:ext>
                </a:extLst>
              </p:cNvPr>
              <p:cNvSpPr/>
              <p:nvPr/>
            </p:nvSpPr>
            <p:spPr>
              <a:xfrm>
                <a:off x="8102292"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49" name="Freeform: Shape 748">
                <a:extLst>
                  <a:ext uri="{FF2B5EF4-FFF2-40B4-BE49-F238E27FC236}">
                    <a16:creationId xmlns:a16="http://schemas.microsoft.com/office/drawing/2014/main" id="{92040D6F-4A16-E426-BCB6-6CFA666AC5F7}"/>
                  </a:ext>
                </a:extLst>
              </p:cNvPr>
              <p:cNvSpPr/>
              <p:nvPr/>
            </p:nvSpPr>
            <p:spPr>
              <a:xfrm>
                <a:off x="8092002"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0" name="Freeform: Shape 749">
                <a:extLst>
                  <a:ext uri="{FF2B5EF4-FFF2-40B4-BE49-F238E27FC236}">
                    <a16:creationId xmlns:a16="http://schemas.microsoft.com/office/drawing/2014/main" id="{4DB0BC2F-9786-C884-5F02-FA2CBB3CC561}"/>
                  </a:ext>
                </a:extLst>
              </p:cNvPr>
              <p:cNvSpPr/>
              <p:nvPr/>
            </p:nvSpPr>
            <p:spPr>
              <a:xfrm>
                <a:off x="8081838"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1" name="Freeform: Shape 750">
                <a:extLst>
                  <a:ext uri="{FF2B5EF4-FFF2-40B4-BE49-F238E27FC236}">
                    <a16:creationId xmlns:a16="http://schemas.microsoft.com/office/drawing/2014/main" id="{C2DFEDEA-1A9B-C200-7251-368C52DDB420}"/>
                  </a:ext>
                </a:extLst>
              </p:cNvPr>
              <p:cNvSpPr/>
              <p:nvPr/>
            </p:nvSpPr>
            <p:spPr>
              <a:xfrm>
                <a:off x="8163654"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2" name="Freeform: Shape 751">
                <a:extLst>
                  <a:ext uri="{FF2B5EF4-FFF2-40B4-BE49-F238E27FC236}">
                    <a16:creationId xmlns:a16="http://schemas.microsoft.com/office/drawing/2014/main" id="{232231E8-E753-9374-0636-A6C01787D112}"/>
                  </a:ext>
                </a:extLst>
              </p:cNvPr>
              <p:cNvSpPr/>
              <p:nvPr/>
            </p:nvSpPr>
            <p:spPr>
              <a:xfrm>
                <a:off x="8153491"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3" name="Freeform: Shape 752">
                <a:extLst>
                  <a:ext uri="{FF2B5EF4-FFF2-40B4-BE49-F238E27FC236}">
                    <a16:creationId xmlns:a16="http://schemas.microsoft.com/office/drawing/2014/main" id="{C3B3D629-C975-CDCA-507E-422332DEBF4F}"/>
                  </a:ext>
                </a:extLst>
              </p:cNvPr>
              <p:cNvSpPr/>
              <p:nvPr/>
            </p:nvSpPr>
            <p:spPr>
              <a:xfrm>
                <a:off x="8051094"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4" name="Freeform: Shape 753">
                <a:extLst>
                  <a:ext uri="{FF2B5EF4-FFF2-40B4-BE49-F238E27FC236}">
                    <a16:creationId xmlns:a16="http://schemas.microsoft.com/office/drawing/2014/main" id="{228D1D40-D2EC-BE35-FD81-EB0758F7B82A}"/>
                  </a:ext>
                </a:extLst>
              </p:cNvPr>
              <p:cNvSpPr/>
              <p:nvPr/>
            </p:nvSpPr>
            <p:spPr>
              <a:xfrm>
                <a:off x="8035594"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5" name="Freeform: Shape 754">
                <a:extLst>
                  <a:ext uri="{FF2B5EF4-FFF2-40B4-BE49-F238E27FC236}">
                    <a16:creationId xmlns:a16="http://schemas.microsoft.com/office/drawing/2014/main" id="{FD08BD58-4E04-B1B5-6A4E-D18F988624C0}"/>
                  </a:ext>
                </a:extLst>
              </p:cNvPr>
              <p:cNvSpPr/>
              <p:nvPr/>
            </p:nvSpPr>
            <p:spPr>
              <a:xfrm>
                <a:off x="8025177"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6" name="Freeform: Shape 755">
                <a:extLst>
                  <a:ext uri="{FF2B5EF4-FFF2-40B4-BE49-F238E27FC236}">
                    <a16:creationId xmlns:a16="http://schemas.microsoft.com/office/drawing/2014/main" id="{44FC8639-2CF2-68D0-D6F7-BBE7570A4ECD}"/>
                  </a:ext>
                </a:extLst>
              </p:cNvPr>
              <p:cNvSpPr/>
              <p:nvPr/>
            </p:nvSpPr>
            <p:spPr>
              <a:xfrm>
                <a:off x="801501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7" name="Freeform: Shape 756">
                <a:extLst>
                  <a:ext uri="{FF2B5EF4-FFF2-40B4-BE49-F238E27FC236}">
                    <a16:creationId xmlns:a16="http://schemas.microsoft.com/office/drawing/2014/main" id="{428A8122-092B-268A-C48B-78CCC872A786}"/>
                  </a:ext>
                </a:extLst>
              </p:cNvPr>
              <p:cNvSpPr/>
              <p:nvPr/>
            </p:nvSpPr>
            <p:spPr>
              <a:xfrm>
                <a:off x="7978298" y="169160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8" name="Freeform: Shape 757">
                <a:extLst>
                  <a:ext uri="{FF2B5EF4-FFF2-40B4-BE49-F238E27FC236}">
                    <a16:creationId xmlns:a16="http://schemas.microsoft.com/office/drawing/2014/main" id="{2B9A462B-8B7F-7869-51C9-949FA3E5C1EB}"/>
                  </a:ext>
                </a:extLst>
              </p:cNvPr>
              <p:cNvSpPr/>
              <p:nvPr/>
            </p:nvSpPr>
            <p:spPr>
              <a:xfrm>
                <a:off x="7968389" y="169160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59" name="Freeform: Shape 758">
                <a:extLst>
                  <a:ext uri="{FF2B5EF4-FFF2-40B4-BE49-F238E27FC236}">
                    <a16:creationId xmlns:a16="http://schemas.microsoft.com/office/drawing/2014/main" id="{7F3BE2AC-D945-8B10-2329-CF6B17525C22}"/>
                  </a:ext>
                </a:extLst>
              </p:cNvPr>
              <p:cNvSpPr/>
              <p:nvPr/>
            </p:nvSpPr>
            <p:spPr>
              <a:xfrm>
                <a:off x="8007010"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0" name="Freeform: Shape 759">
                <a:extLst>
                  <a:ext uri="{FF2B5EF4-FFF2-40B4-BE49-F238E27FC236}">
                    <a16:creationId xmlns:a16="http://schemas.microsoft.com/office/drawing/2014/main" id="{ECD54DBD-1A14-3602-426F-2A376FB4AE13}"/>
                  </a:ext>
                </a:extLst>
              </p:cNvPr>
              <p:cNvSpPr/>
              <p:nvPr/>
            </p:nvSpPr>
            <p:spPr>
              <a:xfrm>
                <a:off x="7996719"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1" name="Freeform: Shape 760">
                <a:extLst>
                  <a:ext uri="{FF2B5EF4-FFF2-40B4-BE49-F238E27FC236}">
                    <a16:creationId xmlns:a16="http://schemas.microsoft.com/office/drawing/2014/main" id="{12A5B2F0-E572-19F9-D22C-DA5216CDA287}"/>
                  </a:ext>
                </a:extLst>
              </p:cNvPr>
              <p:cNvSpPr/>
              <p:nvPr/>
            </p:nvSpPr>
            <p:spPr>
              <a:xfrm>
                <a:off x="7958479" y="169160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2" name="Freeform: Shape 761">
                <a:extLst>
                  <a:ext uri="{FF2B5EF4-FFF2-40B4-BE49-F238E27FC236}">
                    <a16:creationId xmlns:a16="http://schemas.microsoft.com/office/drawing/2014/main" id="{A6DDA477-670C-7C3E-C338-F5D9E3CAC9B7}"/>
                  </a:ext>
                </a:extLst>
              </p:cNvPr>
              <p:cNvSpPr/>
              <p:nvPr/>
            </p:nvSpPr>
            <p:spPr>
              <a:xfrm>
                <a:off x="7948570" y="169172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3" name="Freeform: Shape 762">
                <a:extLst>
                  <a:ext uri="{FF2B5EF4-FFF2-40B4-BE49-F238E27FC236}">
                    <a16:creationId xmlns:a16="http://schemas.microsoft.com/office/drawing/2014/main" id="{7993F0C2-BCB8-0226-4E15-B9DA8DC7AB3A}"/>
                  </a:ext>
                </a:extLst>
              </p:cNvPr>
              <p:cNvSpPr/>
              <p:nvPr/>
            </p:nvSpPr>
            <p:spPr>
              <a:xfrm>
                <a:off x="7938660" y="169148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4" name="Freeform: Shape 763">
                <a:extLst>
                  <a:ext uri="{FF2B5EF4-FFF2-40B4-BE49-F238E27FC236}">
                    <a16:creationId xmlns:a16="http://schemas.microsoft.com/office/drawing/2014/main" id="{24AFEB5D-11F8-8556-FC98-8FD6636B3B83}"/>
                  </a:ext>
                </a:extLst>
              </p:cNvPr>
              <p:cNvSpPr/>
              <p:nvPr/>
            </p:nvSpPr>
            <p:spPr>
              <a:xfrm>
                <a:off x="7928878" y="169148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5" name="Freeform: Shape 764">
                <a:extLst>
                  <a:ext uri="{FF2B5EF4-FFF2-40B4-BE49-F238E27FC236}">
                    <a16:creationId xmlns:a16="http://schemas.microsoft.com/office/drawing/2014/main" id="{34D1E10C-0891-973F-936D-1DA14B89B690}"/>
                  </a:ext>
                </a:extLst>
              </p:cNvPr>
              <p:cNvSpPr/>
              <p:nvPr/>
            </p:nvSpPr>
            <p:spPr>
              <a:xfrm>
                <a:off x="7918969" y="16917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6" name="Freeform: Shape 765">
                <a:extLst>
                  <a:ext uri="{FF2B5EF4-FFF2-40B4-BE49-F238E27FC236}">
                    <a16:creationId xmlns:a16="http://schemas.microsoft.com/office/drawing/2014/main" id="{28E381E6-E92D-9DAF-3217-3AA7211EE96E}"/>
                  </a:ext>
                </a:extLst>
              </p:cNvPr>
              <p:cNvSpPr/>
              <p:nvPr/>
            </p:nvSpPr>
            <p:spPr>
              <a:xfrm>
                <a:off x="7909059" y="16917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7" name="Freeform: Shape 766">
                <a:extLst>
                  <a:ext uri="{FF2B5EF4-FFF2-40B4-BE49-F238E27FC236}">
                    <a16:creationId xmlns:a16="http://schemas.microsoft.com/office/drawing/2014/main" id="{730737BA-ED47-B6B8-D448-24DE4F7138E5}"/>
                  </a:ext>
                </a:extLst>
              </p:cNvPr>
              <p:cNvSpPr/>
              <p:nvPr/>
            </p:nvSpPr>
            <p:spPr>
              <a:xfrm>
                <a:off x="7859512" y="169184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8" name="Freeform: Shape 767">
                <a:extLst>
                  <a:ext uri="{FF2B5EF4-FFF2-40B4-BE49-F238E27FC236}">
                    <a16:creationId xmlns:a16="http://schemas.microsoft.com/office/drawing/2014/main" id="{5A8993F4-84CC-4FAE-CA0E-E0B25AA7FFED}"/>
                  </a:ext>
                </a:extLst>
              </p:cNvPr>
              <p:cNvSpPr/>
              <p:nvPr/>
            </p:nvSpPr>
            <p:spPr>
              <a:xfrm>
                <a:off x="7849603" y="16918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69" name="Freeform: Shape 768">
                <a:extLst>
                  <a:ext uri="{FF2B5EF4-FFF2-40B4-BE49-F238E27FC236}">
                    <a16:creationId xmlns:a16="http://schemas.microsoft.com/office/drawing/2014/main" id="{9D7FC880-D57E-535F-FBF3-6073532E34F3}"/>
                  </a:ext>
                </a:extLst>
              </p:cNvPr>
              <p:cNvSpPr/>
              <p:nvPr/>
            </p:nvSpPr>
            <p:spPr>
              <a:xfrm>
                <a:off x="7899150" y="16918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0" name="Freeform: Shape 769">
                <a:extLst>
                  <a:ext uri="{FF2B5EF4-FFF2-40B4-BE49-F238E27FC236}">
                    <a16:creationId xmlns:a16="http://schemas.microsoft.com/office/drawing/2014/main" id="{CD806A41-AB89-ED9F-85A9-B8B7E1B64423}"/>
                  </a:ext>
                </a:extLst>
              </p:cNvPr>
              <p:cNvSpPr/>
              <p:nvPr/>
            </p:nvSpPr>
            <p:spPr>
              <a:xfrm>
                <a:off x="7889241" y="169196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1" name="Freeform: Shape 770">
                <a:extLst>
                  <a:ext uri="{FF2B5EF4-FFF2-40B4-BE49-F238E27FC236}">
                    <a16:creationId xmlns:a16="http://schemas.microsoft.com/office/drawing/2014/main" id="{EDAB4F60-62BE-ABE3-C9F6-7A18F358CB2A}"/>
                  </a:ext>
                </a:extLst>
              </p:cNvPr>
              <p:cNvSpPr/>
              <p:nvPr/>
            </p:nvSpPr>
            <p:spPr>
              <a:xfrm>
                <a:off x="7879331"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2" name="Freeform: Shape 771">
                <a:extLst>
                  <a:ext uri="{FF2B5EF4-FFF2-40B4-BE49-F238E27FC236}">
                    <a16:creationId xmlns:a16="http://schemas.microsoft.com/office/drawing/2014/main" id="{95DF7B8C-693A-813C-44EA-74670B2C1DA8}"/>
                  </a:ext>
                </a:extLst>
              </p:cNvPr>
              <p:cNvSpPr/>
              <p:nvPr/>
            </p:nvSpPr>
            <p:spPr>
              <a:xfrm>
                <a:off x="7869422"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3" name="Freeform: Shape 772">
                <a:extLst>
                  <a:ext uri="{FF2B5EF4-FFF2-40B4-BE49-F238E27FC236}">
                    <a16:creationId xmlns:a16="http://schemas.microsoft.com/office/drawing/2014/main" id="{CC9E5234-18E4-78AC-7E6E-EA6AA2B34D99}"/>
                  </a:ext>
                </a:extLst>
              </p:cNvPr>
              <p:cNvSpPr/>
              <p:nvPr/>
            </p:nvSpPr>
            <p:spPr>
              <a:xfrm>
                <a:off x="7846046" y="169184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4" name="Freeform: Shape 773">
                <a:extLst>
                  <a:ext uri="{FF2B5EF4-FFF2-40B4-BE49-F238E27FC236}">
                    <a16:creationId xmlns:a16="http://schemas.microsoft.com/office/drawing/2014/main" id="{DB3EF0A0-5636-95A2-4014-D8E4156E2137}"/>
                  </a:ext>
                </a:extLst>
              </p:cNvPr>
              <p:cNvSpPr/>
              <p:nvPr/>
            </p:nvSpPr>
            <p:spPr>
              <a:xfrm>
                <a:off x="7836136" y="16918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5" name="Freeform: Shape 774">
                <a:extLst>
                  <a:ext uri="{FF2B5EF4-FFF2-40B4-BE49-F238E27FC236}">
                    <a16:creationId xmlns:a16="http://schemas.microsoft.com/office/drawing/2014/main" id="{4C8F368D-F175-22EF-E01B-A010385A4676}"/>
                  </a:ext>
                </a:extLst>
              </p:cNvPr>
              <p:cNvSpPr/>
              <p:nvPr/>
            </p:nvSpPr>
            <p:spPr>
              <a:xfrm>
                <a:off x="7826354" y="16918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6" name="Freeform: Shape 775">
                <a:extLst>
                  <a:ext uri="{FF2B5EF4-FFF2-40B4-BE49-F238E27FC236}">
                    <a16:creationId xmlns:a16="http://schemas.microsoft.com/office/drawing/2014/main" id="{5D62A85A-2FE0-5822-90C2-729F4E8395C3}"/>
                  </a:ext>
                </a:extLst>
              </p:cNvPr>
              <p:cNvSpPr/>
              <p:nvPr/>
            </p:nvSpPr>
            <p:spPr>
              <a:xfrm>
                <a:off x="7816445" y="169196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7" name="Freeform: Shape 776">
                <a:extLst>
                  <a:ext uri="{FF2B5EF4-FFF2-40B4-BE49-F238E27FC236}">
                    <a16:creationId xmlns:a16="http://schemas.microsoft.com/office/drawing/2014/main" id="{11B1B5F0-D7AF-3CB5-2159-C21F1CA3FB6B}"/>
                  </a:ext>
                </a:extLst>
              </p:cNvPr>
              <p:cNvSpPr/>
              <p:nvPr/>
            </p:nvSpPr>
            <p:spPr>
              <a:xfrm>
                <a:off x="7806535" y="16917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8" name="Freeform: Shape 777">
                <a:extLst>
                  <a:ext uri="{FF2B5EF4-FFF2-40B4-BE49-F238E27FC236}">
                    <a16:creationId xmlns:a16="http://schemas.microsoft.com/office/drawing/2014/main" id="{71B6F0B5-2E8F-D51E-7057-8EBE3FF0FD11}"/>
                  </a:ext>
                </a:extLst>
              </p:cNvPr>
              <p:cNvSpPr/>
              <p:nvPr/>
            </p:nvSpPr>
            <p:spPr>
              <a:xfrm>
                <a:off x="7796626" y="16917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79" name="Freeform: Shape 778">
                <a:extLst>
                  <a:ext uri="{FF2B5EF4-FFF2-40B4-BE49-F238E27FC236}">
                    <a16:creationId xmlns:a16="http://schemas.microsoft.com/office/drawing/2014/main" id="{2664C49B-E62F-8483-D1E4-536D356BC257}"/>
                  </a:ext>
                </a:extLst>
              </p:cNvPr>
              <p:cNvSpPr/>
              <p:nvPr/>
            </p:nvSpPr>
            <p:spPr>
              <a:xfrm>
                <a:off x="7786717"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0" name="Freeform: Shape 779">
                <a:extLst>
                  <a:ext uri="{FF2B5EF4-FFF2-40B4-BE49-F238E27FC236}">
                    <a16:creationId xmlns:a16="http://schemas.microsoft.com/office/drawing/2014/main" id="{788E50C9-12FF-992D-5C1C-7B1FB5BF5630}"/>
                  </a:ext>
                </a:extLst>
              </p:cNvPr>
              <p:cNvSpPr/>
              <p:nvPr/>
            </p:nvSpPr>
            <p:spPr>
              <a:xfrm>
                <a:off x="7776807"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1" name="Freeform: Shape 780">
                <a:extLst>
                  <a:ext uri="{FF2B5EF4-FFF2-40B4-BE49-F238E27FC236}">
                    <a16:creationId xmlns:a16="http://schemas.microsoft.com/office/drawing/2014/main" id="{5203FD35-D588-9643-3B16-FD9A089A43F2}"/>
                  </a:ext>
                </a:extLst>
              </p:cNvPr>
              <p:cNvSpPr/>
              <p:nvPr/>
            </p:nvSpPr>
            <p:spPr>
              <a:xfrm>
                <a:off x="7727387" y="169208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2" name="Freeform: Shape 781">
                <a:extLst>
                  <a:ext uri="{FF2B5EF4-FFF2-40B4-BE49-F238E27FC236}">
                    <a16:creationId xmlns:a16="http://schemas.microsoft.com/office/drawing/2014/main" id="{9715AC5D-4451-57B2-E204-370B1E31A7B4}"/>
                  </a:ext>
                </a:extLst>
              </p:cNvPr>
              <p:cNvSpPr/>
              <p:nvPr/>
            </p:nvSpPr>
            <p:spPr>
              <a:xfrm>
                <a:off x="7717478" y="169208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3" name="Freeform: Shape 782">
                <a:extLst>
                  <a:ext uri="{FF2B5EF4-FFF2-40B4-BE49-F238E27FC236}">
                    <a16:creationId xmlns:a16="http://schemas.microsoft.com/office/drawing/2014/main" id="{A3F30E87-E07E-AD20-CED9-8D1DEFC535EF}"/>
                  </a:ext>
                </a:extLst>
              </p:cNvPr>
              <p:cNvSpPr/>
              <p:nvPr/>
            </p:nvSpPr>
            <p:spPr>
              <a:xfrm>
                <a:off x="7766898" y="169208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4" name="Freeform: Shape 783">
                <a:extLst>
                  <a:ext uri="{FF2B5EF4-FFF2-40B4-BE49-F238E27FC236}">
                    <a16:creationId xmlns:a16="http://schemas.microsoft.com/office/drawing/2014/main" id="{86F8FC09-4F40-6084-5577-29A76F1ECACF}"/>
                  </a:ext>
                </a:extLst>
              </p:cNvPr>
              <p:cNvSpPr/>
              <p:nvPr/>
            </p:nvSpPr>
            <p:spPr>
              <a:xfrm>
                <a:off x="7756988"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5" name="Freeform: Shape 784">
                <a:extLst>
                  <a:ext uri="{FF2B5EF4-FFF2-40B4-BE49-F238E27FC236}">
                    <a16:creationId xmlns:a16="http://schemas.microsoft.com/office/drawing/2014/main" id="{69A838D2-E06A-A061-0DBF-C57EECF19E81}"/>
                  </a:ext>
                </a:extLst>
              </p:cNvPr>
              <p:cNvSpPr/>
              <p:nvPr/>
            </p:nvSpPr>
            <p:spPr>
              <a:xfrm>
                <a:off x="7747079"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6" name="Freeform: Shape 785">
                <a:extLst>
                  <a:ext uri="{FF2B5EF4-FFF2-40B4-BE49-F238E27FC236}">
                    <a16:creationId xmlns:a16="http://schemas.microsoft.com/office/drawing/2014/main" id="{C0B18032-3A6F-EA17-3B15-FA29915EFEF5}"/>
                  </a:ext>
                </a:extLst>
              </p:cNvPr>
              <p:cNvSpPr/>
              <p:nvPr/>
            </p:nvSpPr>
            <p:spPr>
              <a:xfrm>
                <a:off x="7737170" y="169232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7" name="Freeform: Shape 786">
                <a:extLst>
                  <a:ext uri="{FF2B5EF4-FFF2-40B4-BE49-F238E27FC236}">
                    <a16:creationId xmlns:a16="http://schemas.microsoft.com/office/drawing/2014/main" id="{4D967AEE-3A29-CABE-C831-850C16AF2058}"/>
                  </a:ext>
                </a:extLst>
              </p:cNvPr>
              <p:cNvSpPr/>
              <p:nvPr/>
            </p:nvSpPr>
            <p:spPr>
              <a:xfrm>
                <a:off x="7699311"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8" name="Freeform: Shape 787">
                <a:extLst>
                  <a:ext uri="{FF2B5EF4-FFF2-40B4-BE49-F238E27FC236}">
                    <a16:creationId xmlns:a16="http://schemas.microsoft.com/office/drawing/2014/main" id="{5E7412DA-17E9-BC84-9FD7-B7DB0B9B4FA3}"/>
                  </a:ext>
                </a:extLst>
              </p:cNvPr>
              <p:cNvSpPr/>
              <p:nvPr/>
            </p:nvSpPr>
            <p:spPr>
              <a:xfrm>
                <a:off x="7689401" y="169232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89" name="Freeform: Shape 788">
                <a:extLst>
                  <a:ext uri="{FF2B5EF4-FFF2-40B4-BE49-F238E27FC236}">
                    <a16:creationId xmlns:a16="http://schemas.microsoft.com/office/drawing/2014/main" id="{AE27187C-E33E-5A3E-9E78-333C0D59901B}"/>
                  </a:ext>
                </a:extLst>
              </p:cNvPr>
              <p:cNvSpPr/>
              <p:nvPr/>
            </p:nvSpPr>
            <p:spPr>
              <a:xfrm>
                <a:off x="766742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0" name="Freeform: Shape 789">
                <a:extLst>
                  <a:ext uri="{FF2B5EF4-FFF2-40B4-BE49-F238E27FC236}">
                    <a16:creationId xmlns:a16="http://schemas.microsoft.com/office/drawing/2014/main" id="{9967F0A4-D7AA-603D-673B-BF8AFEB7F198}"/>
                  </a:ext>
                </a:extLst>
              </p:cNvPr>
              <p:cNvSpPr/>
              <p:nvPr/>
            </p:nvSpPr>
            <p:spPr>
              <a:xfrm>
                <a:off x="7657513" y="16919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1" name="Freeform: Shape 790">
                <a:extLst>
                  <a:ext uri="{FF2B5EF4-FFF2-40B4-BE49-F238E27FC236}">
                    <a16:creationId xmlns:a16="http://schemas.microsoft.com/office/drawing/2014/main" id="{1BF58426-38CF-25F4-70B9-AC6986FE16AE}"/>
                  </a:ext>
                </a:extLst>
              </p:cNvPr>
              <p:cNvSpPr/>
              <p:nvPr/>
            </p:nvSpPr>
            <p:spPr>
              <a:xfrm>
                <a:off x="7647604" y="169208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2" name="Freeform: Shape 791">
                <a:extLst>
                  <a:ext uri="{FF2B5EF4-FFF2-40B4-BE49-F238E27FC236}">
                    <a16:creationId xmlns:a16="http://schemas.microsoft.com/office/drawing/2014/main" id="{72547175-90D8-907C-FA58-3D32ED71EBB3}"/>
                  </a:ext>
                </a:extLst>
              </p:cNvPr>
              <p:cNvSpPr/>
              <p:nvPr/>
            </p:nvSpPr>
            <p:spPr>
              <a:xfrm>
                <a:off x="7637695" y="169208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3" name="Freeform: Shape 792">
                <a:extLst>
                  <a:ext uri="{FF2B5EF4-FFF2-40B4-BE49-F238E27FC236}">
                    <a16:creationId xmlns:a16="http://schemas.microsoft.com/office/drawing/2014/main" id="{0C962B25-684B-0E2D-243D-E56C14C973F6}"/>
                  </a:ext>
                </a:extLst>
              </p:cNvPr>
              <p:cNvSpPr/>
              <p:nvPr/>
            </p:nvSpPr>
            <p:spPr>
              <a:xfrm>
                <a:off x="7627785" y="169196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4" name="Freeform: Shape 793">
                <a:extLst>
                  <a:ext uri="{FF2B5EF4-FFF2-40B4-BE49-F238E27FC236}">
                    <a16:creationId xmlns:a16="http://schemas.microsoft.com/office/drawing/2014/main" id="{DFDCD015-216E-23FA-49B3-FBF26D8948CE}"/>
                  </a:ext>
                </a:extLst>
              </p:cNvPr>
              <p:cNvSpPr/>
              <p:nvPr/>
            </p:nvSpPr>
            <p:spPr>
              <a:xfrm>
                <a:off x="7617876" y="16918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5" name="Freeform: Shape 794">
                <a:extLst>
                  <a:ext uri="{FF2B5EF4-FFF2-40B4-BE49-F238E27FC236}">
                    <a16:creationId xmlns:a16="http://schemas.microsoft.com/office/drawing/2014/main" id="{4A21551D-4512-CCD8-610F-A0662D935CAA}"/>
                  </a:ext>
                </a:extLst>
              </p:cNvPr>
              <p:cNvSpPr/>
              <p:nvPr/>
            </p:nvSpPr>
            <p:spPr>
              <a:xfrm>
                <a:off x="7607967" y="169208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6" name="Freeform: Shape 795">
                <a:extLst>
                  <a:ext uri="{FF2B5EF4-FFF2-40B4-BE49-F238E27FC236}">
                    <a16:creationId xmlns:a16="http://schemas.microsoft.com/office/drawing/2014/main" id="{9839AF4F-8211-DD8E-C701-6D23268259A9}"/>
                  </a:ext>
                </a:extLst>
              </p:cNvPr>
              <p:cNvSpPr/>
              <p:nvPr/>
            </p:nvSpPr>
            <p:spPr>
              <a:xfrm>
                <a:off x="7598184" y="169220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7" name="Freeform: Shape 796">
                <a:extLst>
                  <a:ext uri="{FF2B5EF4-FFF2-40B4-BE49-F238E27FC236}">
                    <a16:creationId xmlns:a16="http://schemas.microsoft.com/office/drawing/2014/main" id="{A732B68C-9C75-1194-A20C-A488854954F9}"/>
                  </a:ext>
                </a:extLst>
              </p:cNvPr>
              <p:cNvSpPr/>
              <p:nvPr/>
            </p:nvSpPr>
            <p:spPr>
              <a:xfrm>
                <a:off x="7548637"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8" name="Freeform: Shape 797">
                <a:extLst>
                  <a:ext uri="{FF2B5EF4-FFF2-40B4-BE49-F238E27FC236}">
                    <a16:creationId xmlns:a16="http://schemas.microsoft.com/office/drawing/2014/main" id="{115AFCA8-1A7C-1203-32D7-7ED91A6588CA}"/>
                  </a:ext>
                </a:extLst>
              </p:cNvPr>
              <p:cNvSpPr/>
              <p:nvPr/>
            </p:nvSpPr>
            <p:spPr>
              <a:xfrm>
                <a:off x="7538728"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799" name="Freeform: Shape 798">
                <a:extLst>
                  <a:ext uri="{FF2B5EF4-FFF2-40B4-BE49-F238E27FC236}">
                    <a16:creationId xmlns:a16="http://schemas.microsoft.com/office/drawing/2014/main" id="{8E8A58BE-570C-DA27-F2F7-88C07C253756}"/>
                  </a:ext>
                </a:extLst>
              </p:cNvPr>
              <p:cNvSpPr/>
              <p:nvPr/>
            </p:nvSpPr>
            <p:spPr>
              <a:xfrm>
                <a:off x="7588275" y="169232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0" name="Freeform: Shape 799">
                <a:extLst>
                  <a:ext uri="{FF2B5EF4-FFF2-40B4-BE49-F238E27FC236}">
                    <a16:creationId xmlns:a16="http://schemas.microsoft.com/office/drawing/2014/main" id="{1E1518E0-41FD-C655-93FC-BF88C8DD7E18}"/>
                  </a:ext>
                </a:extLst>
              </p:cNvPr>
              <p:cNvSpPr/>
              <p:nvPr/>
            </p:nvSpPr>
            <p:spPr>
              <a:xfrm>
                <a:off x="7578365"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1" name="Freeform: Shape 800">
                <a:extLst>
                  <a:ext uri="{FF2B5EF4-FFF2-40B4-BE49-F238E27FC236}">
                    <a16:creationId xmlns:a16="http://schemas.microsoft.com/office/drawing/2014/main" id="{46D9054E-8CA7-98F1-EAE5-82EACE60A3C6}"/>
                  </a:ext>
                </a:extLst>
              </p:cNvPr>
              <p:cNvSpPr/>
              <p:nvPr/>
            </p:nvSpPr>
            <p:spPr>
              <a:xfrm>
                <a:off x="7568456"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2" name="Freeform: Shape 801">
                <a:extLst>
                  <a:ext uri="{FF2B5EF4-FFF2-40B4-BE49-F238E27FC236}">
                    <a16:creationId xmlns:a16="http://schemas.microsoft.com/office/drawing/2014/main" id="{A099FC24-5B97-18C4-015B-1FC7627D6F59}"/>
                  </a:ext>
                </a:extLst>
              </p:cNvPr>
              <p:cNvSpPr/>
              <p:nvPr/>
            </p:nvSpPr>
            <p:spPr>
              <a:xfrm>
                <a:off x="7558547" y="1692439"/>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3" name="Freeform: Shape 802">
                <a:extLst>
                  <a:ext uri="{FF2B5EF4-FFF2-40B4-BE49-F238E27FC236}">
                    <a16:creationId xmlns:a16="http://schemas.microsoft.com/office/drawing/2014/main" id="{DF4A8AD5-838C-2B8B-43FA-67CCBD9B83ED}"/>
                  </a:ext>
                </a:extLst>
              </p:cNvPr>
              <p:cNvSpPr/>
              <p:nvPr/>
            </p:nvSpPr>
            <p:spPr>
              <a:xfrm>
                <a:off x="7535171"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4" name="Freeform: Shape 803">
                <a:extLst>
                  <a:ext uri="{FF2B5EF4-FFF2-40B4-BE49-F238E27FC236}">
                    <a16:creationId xmlns:a16="http://schemas.microsoft.com/office/drawing/2014/main" id="{F9EB55E6-6E27-B1F1-53AC-F5A9F99F5311}"/>
                  </a:ext>
                </a:extLst>
              </p:cNvPr>
              <p:cNvSpPr/>
              <p:nvPr/>
            </p:nvSpPr>
            <p:spPr>
              <a:xfrm>
                <a:off x="7525261" y="169232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5" name="Freeform: Shape 804">
                <a:extLst>
                  <a:ext uri="{FF2B5EF4-FFF2-40B4-BE49-F238E27FC236}">
                    <a16:creationId xmlns:a16="http://schemas.microsoft.com/office/drawing/2014/main" id="{0CA9D628-385A-FB60-752C-368EB1FC6CB0}"/>
                  </a:ext>
                </a:extLst>
              </p:cNvPr>
              <p:cNvSpPr/>
              <p:nvPr/>
            </p:nvSpPr>
            <p:spPr>
              <a:xfrm>
                <a:off x="7515352"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6" name="Freeform: Shape 805">
                <a:extLst>
                  <a:ext uri="{FF2B5EF4-FFF2-40B4-BE49-F238E27FC236}">
                    <a16:creationId xmlns:a16="http://schemas.microsoft.com/office/drawing/2014/main" id="{5B827C53-4168-2CE3-33AF-B1628A2B68F4}"/>
                  </a:ext>
                </a:extLst>
              </p:cNvPr>
              <p:cNvSpPr/>
              <p:nvPr/>
            </p:nvSpPr>
            <p:spPr>
              <a:xfrm>
                <a:off x="7505443"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7" name="Freeform: Shape 806">
                <a:extLst>
                  <a:ext uri="{FF2B5EF4-FFF2-40B4-BE49-F238E27FC236}">
                    <a16:creationId xmlns:a16="http://schemas.microsoft.com/office/drawing/2014/main" id="{24B50833-BAE5-EC0D-862D-31F467360ACE}"/>
                  </a:ext>
                </a:extLst>
              </p:cNvPr>
              <p:cNvSpPr/>
              <p:nvPr/>
            </p:nvSpPr>
            <p:spPr>
              <a:xfrm>
                <a:off x="7495660"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8" name="Freeform: Shape 807">
                <a:extLst>
                  <a:ext uri="{FF2B5EF4-FFF2-40B4-BE49-F238E27FC236}">
                    <a16:creationId xmlns:a16="http://schemas.microsoft.com/office/drawing/2014/main" id="{4DB81280-AC1C-4915-1ACD-6D553F5D0A1A}"/>
                  </a:ext>
                </a:extLst>
              </p:cNvPr>
              <p:cNvSpPr/>
              <p:nvPr/>
            </p:nvSpPr>
            <p:spPr>
              <a:xfrm>
                <a:off x="7485751" y="169220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09" name="Freeform: Shape 808">
                <a:extLst>
                  <a:ext uri="{FF2B5EF4-FFF2-40B4-BE49-F238E27FC236}">
                    <a16:creationId xmlns:a16="http://schemas.microsoft.com/office/drawing/2014/main" id="{3B52643D-E0B0-4A7B-CEFB-0C4243496F20}"/>
                  </a:ext>
                </a:extLst>
              </p:cNvPr>
              <p:cNvSpPr/>
              <p:nvPr/>
            </p:nvSpPr>
            <p:spPr>
              <a:xfrm>
                <a:off x="7475841" y="1692439"/>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0" name="Freeform: Shape 809">
                <a:extLst>
                  <a:ext uri="{FF2B5EF4-FFF2-40B4-BE49-F238E27FC236}">
                    <a16:creationId xmlns:a16="http://schemas.microsoft.com/office/drawing/2014/main" id="{E897598E-DEF8-D4BD-3ABE-FA10D5A88B6E}"/>
                  </a:ext>
                </a:extLst>
              </p:cNvPr>
              <p:cNvSpPr/>
              <p:nvPr/>
            </p:nvSpPr>
            <p:spPr>
              <a:xfrm>
                <a:off x="7465932" y="169243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1" name="Freeform: Shape 810">
                <a:extLst>
                  <a:ext uri="{FF2B5EF4-FFF2-40B4-BE49-F238E27FC236}">
                    <a16:creationId xmlns:a16="http://schemas.microsoft.com/office/drawing/2014/main" id="{4EB95361-2DD5-29B1-20FD-AA03395AF8C4}"/>
                  </a:ext>
                </a:extLst>
              </p:cNvPr>
              <p:cNvSpPr/>
              <p:nvPr/>
            </p:nvSpPr>
            <p:spPr>
              <a:xfrm>
                <a:off x="7416385" y="169243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2" name="Freeform: Shape 811">
                <a:extLst>
                  <a:ext uri="{FF2B5EF4-FFF2-40B4-BE49-F238E27FC236}">
                    <a16:creationId xmlns:a16="http://schemas.microsoft.com/office/drawing/2014/main" id="{4F434BA8-4F62-7293-8035-2F69D1E456CE}"/>
                  </a:ext>
                </a:extLst>
              </p:cNvPr>
              <p:cNvSpPr/>
              <p:nvPr/>
            </p:nvSpPr>
            <p:spPr>
              <a:xfrm>
                <a:off x="7406476" y="169255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3" name="Freeform: Shape 812">
                <a:extLst>
                  <a:ext uri="{FF2B5EF4-FFF2-40B4-BE49-F238E27FC236}">
                    <a16:creationId xmlns:a16="http://schemas.microsoft.com/office/drawing/2014/main" id="{13532CB6-251B-5393-C459-562F216E21D3}"/>
                  </a:ext>
                </a:extLst>
              </p:cNvPr>
              <p:cNvSpPr/>
              <p:nvPr/>
            </p:nvSpPr>
            <p:spPr>
              <a:xfrm>
                <a:off x="7456023" y="16925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4" name="Freeform: Shape 813">
                <a:extLst>
                  <a:ext uri="{FF2B5EF4-FFF2-40B4-BE49-F238E27FC236}">
                    <a16:creationId xmlns:a16="http://schemas.microsoft.com/office/drawing/2014/main" id="{1246B618-FF4E-7BCD-E350-022574BEE663}"/>
                  </a:ext>
                </a:extLst>
              </p:cNvPr>
              <p:cNvSpPr/>
              <p:nvPr/>
            </p:nvSpPr>
            <p:spPr>
              <a:xfrm>
                <a:off x="7446113" y="16925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5" name="Freeform: Shape 814">
                <a:extLst>
                  <a:ext uri="{FF2B5EF4-FFF2-40B4-BE49-F238E27FC236}">
                    <a16:creationId xmlns:a16="http://schemas.microsoft.com/office/drawing/2014/main" id="{7669E6CC-6FEC-642E-CA83-5C8E330510A4}"/>
                  </a:ext>
                </a:extLst>
              </p:cNvPr>
              <p:cNvSpPr/>
              <p:nvPr/>
            </p:nvSpPr>
            <p:spPr>
              <a:xfrm>
                <a:off x="7436204" y="169267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6" name="Freeform: Shape 815">
                <a:extLst>
                  <a:ext uri="{FF2B5EF4-FFF2-40B4-BE49-F238E27FC236}">
                    <a16:creationId xmlns:a16="http://schemas.microsoft.com/office/drawing/2014/main" id="{B037D642-76A5-02E2-7773-991C3C41A094}"/>
                  </a:ext>
                </a:extLst>
              </p:cNvPr>
              <p:cNvSpPr/>
              <p:nvPr/>
            </p:nvSpPr>
            <p:spPr>
              <a:xfrm>
                <a:off x="7426295" y="169267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7" name="Freeform: Shape 816">
                <a:extLst>
                  <a:ext uri="{FF2B5EF4-FFF2-40B4-BE49-F238E27FC236}">
                    <a16:creationId xmlns:a16="http://schemas.microsoft.com/office/drawing/2014/main" id="{A2E9EEA7-F02B-C1F6-0A1F-DC630A8CA427}"/>
                  </a:ext>
                </a:extLst>
              </p:cNvPr>
              <p:cNvSpPr/>
              <p:nvPr/>
            </p:nvSpPr>
            <p:spPr>
              <a:xfrm>
                <a:off x="7395550"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8" name="Freeform: Shape 817">
                <a:extLst>
                  <a:ext uri="{FF2B5EF4-FFF2-40B4-BE49-F238E27FC236}">
                    <a16:creationId xmlns:a16="http://schemas.microsoft.com/office/drawing/2014/main" id="{43CBFDCF-1B00-8886-2DA4-65ED68A0D6E9}"/>
                  </a:ext>
                </a:extLst>
              </p:cNvPr>
              <p:cNvSpPr/>
              <p:nvPr/>
            </p:nvSpPr>
            <p:spPr>
              <a:xfrm>
                <a:off x="7385641" y="1692439"/>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19" name="Freeform: Shape 818">
                <a:extLst>
                  <a:ext uri="{FF2B5EF4-FFF2-40B4-BE49-F238E27FC236}">
                    <a16:creationId xmlns:a16="http://schemas.microsoft.com/office/drawing/2014/main" id="{6A0DFBDF-9B0F-CF81-63BE-893CF346E91D}"/>
                  </a:ext>
                </a:extLst>
              </p:cNvPr>
              <p:cNvSpPr/>
              <p:nvPr/>
            </p:nvSpPr>
            <p:spPr>
              <a:xfrm>
                <a:off x="7375858" y="169243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0" name="Freeform: Shape 819">
                <a:extLst>
                  <a:ext uri="{FF2B5EF4-FFF2-40B4-BE49-F238E27FC236}">
                    <a16:creationId xmlns:a16="http://schemas.microsoft.com/office/drawing/2014/main" id="{2823219E-6C4C-916E-25B5-3F286A77EFFF}"/>
                  </a:ext>
                </a:extLst>
              </p:cNvPr>
              <p:cNvSpPr/>
              <p:nvPr/>
            </p:nvSpPr>
            <p:spPr>
              <a:xfrm>
                <a:off x="7365949" y="169243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1" name="Freeform: Shape 820">
                <a:extLst>
                  <a:ext uri="{FF2B5EF4-FFF2-40B4-BE49-F238E27FC236}">
                    <a16:creationId xmlns:a16="http://schemas.microsoft.com/office/drawing/2014/main" id="{8B305837-638C-58CE-7B86-B6F56B31DD4C}"/>
                  </a:ext>
                </a:extLst>
              </p:cNvPr>
              <p:cNvSpPr/>
              <p:nvPr/>
            </p:nvSpPr>
            <p:spPr>
              <a:xfrm>
                <a:off x="7356040"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2" name="Freeform: Shape 821">
                <a:extLst>
                  <a:ext uri="{FF2B5EF4-FFF2-40B4-BE49-F238E27FC236}">
                    <a16:creationId xmlns:a16="http://schemas.microsoft.com/office/drawing/2014/main" id="{BC9301F0-B579-1D20-306B-C4419A054CAA}"/>
                  </a:ext>
                </a:extLst>
              </p:cNvPr>
              <p:cNvSpPr/>
              <p:nvPr/>
            </p:nvSpPr>
            <p:spPr>
              <a:xfrm>
                <a:off x="7346130" y="169232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3" name="Freeform: Shape 822">
                <a:extLst>
                  <a:ext uri="{FF2B5EF4-FFF2-40B4-BE49-F238E27FC236}">
                    <a16:creationId xmlns:a16="http://schemas.microsoft.com/office/drawing/2014/main" id="{4FD05E0D-466B-D05F-1D1D-E77CAF31AB0D}"/>
                  </a:ext>
                </a:extLst>
              </p:cNvPr>
              <p:cNvSpPr/>
              <p:nvPr/>
            </p:nvSpPr>
            <p:spPr>
              <a:xfrm>
                <a:off x="7336221" y="169255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4" name="Freeform: Shape 823">
                <a:extLst>
                  <a:ext uri="{FF2B5EF4-FFF2-40B4-BE49-F238E27FC236}">
                    <a16:creationId xmlns:a16="http://schemas.microsoft.com/office/drawing/2014/main" id="{282DF3BF-9111-E5D5-1AF5-FCE9D2479133}"/>
                  </a:ext>
                </a:extLst>
              </p:cNvPr>
              <p:cNvSpPr/>
              <p:nvPr/>
            </p:nvSpPr>
            <p:spPr>
              <a:xfrm>
                <a:off x="7326311" y="16925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5" name="Freeform: Shape 824">
                <a:extLst>
                  <a:ext uri="{FF2B5EF4-FFF2-40B4-BE49-F238E27FC236}">
                    <a16:creationId xmlns:a16="http://schemas.microsoft.com/office/drawing/2014/main" id="{3411FCE2-186B-08EE-ED5E-237C06152799}"/>
                  </a:ext>
                </a:extLst>
              </p:cNvPr>
              <p:cNvSpPr/>
              <p:nvPr/>
            </p:nvSpPr>
            <p:spPr>
              <a:xfrm>
                <a:off x="7110084" y="168316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6" name="Freeform: Shape 825">
                <a:extLst>
                  <a:ext uri="{FF2B5EF4-FFF2-40B4-BE49-F238E27FC236}">
                    <a16:creationId xmlns:a16="http://schemas.microsoft.com/office/drawing/2014/main" id="{279002BA-BC0B-458F-6695-A7B24CCD2621}"/>
                  </a:ext>
                </a:extLst>
              </p:cNvPr>
              <p:cNvSpPr/>
              <p:nvPr/>
            </p:nvSpPr>
            <p:spPr>
              <a:xfrm>
                <a:off x="7100174" y="167722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7" name="Freeform: Shape 826">
                <a:extLst>
                  <a:ext uri="{FF2B5EF4-FFF2-40B4-BE49-F238E27FC236}">
                    <a16:creationId xmlns:a16="http://schemas.microsoft.com/office/drawing/2014/main" id="{F1584C1D-C973-58E4-07BB-85DC23357FD5}"/>
                  </a:ext>
                </a:extLst>
              </p:cNvPr>
              <p:cNvSpPr/>
              <p:nvPr/>
            </p:nvSpPr>
            <p:spPr>
              <a:xfrm>
                <a:off x="7139812" y="168697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8" name="Freeform: Shape 827">
                <a:extLst>
                  <a:ext uri="{FF2B5EF4-FFF2-40B4-BE49-F238E27FC236}">
                    <a16:creationId xmlns:a16="http://schemas.microsoft.com/office/drawing/2014/main" id="{E4AABB9F-087C-945A-7509-087C783F2182}"/>
                  </a:ext>
                </a:extLst>
              </p:cNvPr>
              <p:cNvSpPr/>
              <p:nvPr/>
            </p:nvSpPr>
            <p:spPr>
              <a:xfrm>
                <a:off x="7129902" y="168697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29" name="Freeform: Shape 828">
                <a:extLst>
                  <a:ext uri="{FF2B5EF4-FFF2-40B4-BE49-F238E27FC236}">
                    <a16:creationId xmlns:a16="http://schemas.microsoft.com/office/drawing/2014/main" id="{23C94259-D1C0-142D-13A7-9B06EAD98E11}"/>
                  </a:ext>
                </a:extLst>
              </p:cNvPr>
              <p:cNvSpPr/>
              <p:nvPr/>
            </p:nvSpPr>
            <p:spPr>
              <a:xfrm>
                <a:off x="7119993" y="168709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0" name="Freeform: Shape 829">
                <a:extLst>
                  <a:ext uri="{FF2B5EF4-FFF2-40B4-BE49-F238E27FC236}">
                    <a16:creationId xmlns:a16="http://schemas.microsoft.com/office/drawing/2014/main" id="{FF9FC0CC-320F-4E31-9DF9-CDFB8C957B5B}"/>
                  </a:ext>
                </a:extLst>
              </p:cNvPr>
              <p:cNvSpPr/>
              <p:nvPr/>
            </p:nvSpPr>
            <p:spPr>
              <a:xfrm>
                <a:off x="7096744" y="167722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1" name="Freeform: Shape 830">
                <a:extLst>
                  <a:ext uri="{FF2B5EF4-FFF2-40B4-BE49-F238E27FC236}">
                    <a16:creationId xmlns:a16="http://schemas.microsoft.com/office/drawing/2014/main" id="{39249063-DA90-02C2-2C5F-B4F417188378}"/>
                  </a:ext>
                </a:extLst>
              </p:cNvPr>
              <p:cNvSpPr/>
              <p:nvPr/>
            </p:nvSpPr>
            <p:spPr>
              <a:xfrm>
                <a:off x="7086835"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2" name="Freeform: Shape 831">
                <a:extLst>
                  <a:ext uri="{FF2B5EF4-FFF2-40B4-BE49-F238E27FC236}">
                    <a16:creationId xmlns:a16="http://schemas.microsoft.com/office/drawing/2014/main" id="{3EFCDCF1-6A77-B9F9-6778-F04EC0A7E3AF}"/>
                  </a:ext>
                </a:extLst>
              </p:cNvPr>
              <p:cNvSpPr/>
              <p:nvPr/>
            </p:nvSpPr>
            <p:spPr>
              <a:xfrm>
                <a:off x="7076925"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3" name="Freeform: Shape 832">
                <a:extLst>
                  <a:ext uri="{FF2B5EF4-FFF2-40B4-BE49-F238E27FC236}">
                    <a16:creationId xmlns:a16="http://schemas.microsoft.com/office/drawing/2014/main" id="{C8394BA0-B61E-33EB-43BA-F770464A07D4}"/>
                  </a:ext>
                </a:extLst>
              </p:cNvPr>
              <p:cNvSpPr/>
              <p:nvPr/>
            </p:nvSpPr>
            <p:spPr>
              <a:xfrm>
                <a:off x="7067016"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4" name="Freeform: Shape 833">
                <a:extLst>
                  <a:ext uri="{FF2B5EF4-FFF2-40B4-BE49-F238E27FC236}">
                    <a16:creationId xmlns:a16="http://schemas.microsoft.com/office/drawing/2014/main" id="{BBB5F56B-10F9-6EDF-5A02-1842EACEE28D}"/>
                  </a:ext>
                </a:extLst>
              </p:cNvPr>
              <p:cNvSpPr/>
              <p:nvPr/>
            </p:nvSpPr>
            <p:spPr>
              <a:xfrm>
                <a:off x="7057107"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5" name="Freeform: Shape 834">
                <a:extLst>
                  <a:ext uri="{FF2B5EF4-FFF2-40B4-BE49-F238E27FC236}">
                    <a16:creationId xmlns:a16="http://schemas.microsoft.com/office/drawing/2014/main" id="{65C46113-6128-B0C3-5356-6CF0AAB5C7C1}"/>
                  </a:ext>
                </a:extLst>
              </p:cNvPr>
              <p:cNvSpPr/>
              <p:nvPr/>
            </p:nvSpPr>
            <p:spPr>
              <a:xfrm>
                <a:off x="7047197"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6" name="Freeform: Shape 835">
                <a:extLst>
                  <a:ext uri="{FF2B5EF4-FFF2-40B4-BE49-F238E27FC236}">
                    <a16:creationId xmlns:a16="http://schemas.microsoft.com/office/drawing/2014/main" id="{AD63362A-FDCD-4FAA-2585-5201778B7C5E}"/>
                  </a:ext>
                </a:extLst>
              </p:cNvPr>
              <p:cNvSpPr/>
              <p:nvPr/>
            </p:nvSpPr>
            <p:spPr>
              <a:xfrm>
                <a:off x="7037288"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7" name="Freeform: Shape 836">
                <a:extLst>
                  <a:ext uri="{FF2B5EF4-FFF2-40B4-BE49-F238E27FC236}">
                    <a16:creationId xmlns:a16="http://schemas.microsoft.com/office/drawing/2014/main" id="{A70410C6-B68D-81BC-C34E-C15C73F1BB7E}"/>
                  </a:ext>
                </a:extLst>
              </p:cNvPr>
              <p:cNvSpPr/>
              <p:nvPr/>
            </p:nvSpPr>
            <p:spPr>
              <a:xfrm>
                <a:off x="7027379"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8" name="Freeform: Shape 837">
                <a:extLst>
                  <a:ext uri="{FF2B5EF4-FFF2-40B4-BE49-F238E27FC236}">
                    <a16:creationId xmlns:a16="http://schemas.microsoft.com/office/drawing/2014/main" id="{6FF69CC3-FB52-EB89-F68B-1C57F9BFA12E}"/>
                  </a:ext>
                </a:extLst>
              </p:cNvPr>
              <p:cNvSpPr/>
              <p:nvPr/>
            </p:nvSpPr>
            <p:spPr>
              <a:xfrm>
                <a:off x="6977959"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39" name="Freeform: Shape 838">
                <a:extLst>
                  <a:ext uri="{FF2B5EF4-FFF2-40B4-BE49-F238E27FC236}">
                    <a16:creationId xmlns:a16="http://schemas.microsoft.com/office/drawing/2014/main" id="{571A2197-15B3-9C54-B742-4E291C793A89}"/>
                  </a:ext>
                </a:extLst>
              </p:cNvPr>
              <p:cNvSpPr/>
              <p:nvPr/>
            </p:nvSpPr>
            <p:spPr>
              <a:xfrm>
                <a:off x="6968049"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0" name="Freeform: Shape 839">
                <a:extLst>
                  <a:ext uri="{FF2B5EF4-FFF2-40B4-BE49-F238E27FC236}">
                    <a16:creationId xmlns:a16="http://schemas.microsoft.com/office/drawing/2014/main" id="{096C507E-9576-8C01-AA58-0DBC4D0A833C}"/>
                  </a:ext>
                </a:extLst>
              </p:cNvPr>
              <p:cNvSpPr/>
              <p:nvPr/>
            </p:nvSpPr>
            <p:spPr>
              <a:xfrm>
                <a:off x="7017469"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1" name="Freeform: Shape 840">
                <a:extLst>
                  <a:ext uri="{FF2B5EF4-FFF2-40B4-BE49-F238E27FC236}">
                    <a16:creationId xmlns:a16="http://schemas.microsoft.com/office/drawing/2014/main" id="{3814134B-B8FF-6062-374A-869D45991770}"/>
                  </a:ext>
                </a:extLst>
              </p:cNvPr>
              <p:cNvSpPr/>
              <p:nvPr/>
            </p:nvSpPr>
            <p:spPr>
              <a:xfrm>
                <a:off x="7007560"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2" name="Freeform: Shape 841">
                <a:extLst>
                  <a:ext uri="{FF2B5EF4-FFF2-40B4-BE49-F238E27FC236}">
                    <a16:creationId xmlns:a16="http://schemas.microsoft.com/office/drawing/2014/main" id="{55A5AEF7-0FAA-3A85-65FA-117BAA55055A}"/>
                  </a:ext>
                </a:extLst>
              </p:cNvPr>
              <p:cNvSpPr/>
              <p:nvPr/>
            </p:nvSpPr>
            <p:spPr>
              <a:xfrm>
                <a:off x="6997650"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3" name="Freeform: Shape 842">
                <a:extLst>
                  <a:ext uri="{FF2B5EF4-FFF2-40B4-BE49-F238E27FC236}">
                    <a16:creationId xmlns:a16="http://schemas.microsoft.com/office/drawing/2014/main" id="{1389AAE8-C7CF-E0B4-FCB8-20EEA21A2440}"/>
                  </a:ext>
                </a:extLst>
              </p:cNvPr>
              <p:cNvSpPr/>
              <p:nvPr/>
            </p:nvSpPr>
            <p:spPr>
              <a:xfrm>
                <a:off x="6987868" y="16658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4" name="Freeform: Shape 843">
                <a:extLst>
                  <a:ext uri="{FF2B5EF4-FFF2-40B4-BE49-F238E27FC236}">
                    <a16:creationId xmlns:a16="http://schemas.microsoft.com/office/drawing/2014/main" id="{98144333-1586-DF14-0422-D79BBB4D5442}"/>
                  </a:ext>
                </a:extLst>
              </p:cNvPr>
              <p:cNvSpPr/>
              <p:nvPr/>
            </p:nvSpPr>
            <p:spPr>
              <a:xfrm>
                <a:off x="7263806" y="168685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5" name="Freeform: Shape 844">
                <a:extLst>
                  <a:ext uri="{FF2B5EF4-FFF2-40B4-BE49-F238E27FC236}">
                    <a16:creationId xmlns:a16="http://schemas.microsoft.com/office/drawing/2014/main" id="{97AC003E-C171-82EB-29D3-C0043EC4ECB4}"/>
                  </a:ext>
                </a:extLst>
              </p:cNvPr>
              <p:cNvSpPr/>
              <p:nvPr/>
            </p:nvSpPr>
            <p:spPr>
              <a:xfrm>
                <a:off x="7253897" y="168685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6" name="Freeform: Shape 845">
                <a:extLst>
                  <a:ext uri="{FF2B5EF4-FFF2-40B4-BE49-F238E27FC236}">
                    <a16:creationId xmlns:a16="http://schemas.microsoft.com/office/drawing/2014/main" id="{C7149E37-4007-F612-AF6E-C9364A44C8E7}"/>
                  </a:ext>
                </a:extLst>
              </p:cNvPr>
              <p:cNvSpPr/>
              <p:nvPr/>
            </p:nvSpPr>
            <p:spPr>
              <a:xfrm>
                <a:off x="7243987" y="168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7" name="Freeform: Shape 846">
                <a:extLst>
                  <a:ext uri="{FF2B5EF4-FFF2-40B4-BE49-F238E27FC236}">
                    <a16:creationId xmlns:a16="http://schemas.microsoft.com/office/drawing/2014/main" id="{E28D8EA2-CEA6-4728-9A65-2AE7CF7028E5}"/>
                  </a:ext>
                </a:extLst>
              </p:cNvPr>
              <p:cNvSpPr/>
              <p:nvPr/>
            </p:nvSpPr>
            <p:spPr>
              <a:xfrm>
                <a:off x="7234078" y="168673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8" name="Freeform: Shape 847">
                <a:extLst>
                  <a:ext uri="{FF2B5EF4-FFF2-40B4-BE49-F238E27FC236}">
                    <a16:creationId xmlns:a16="http://schemas.microsoft.com/office/drawing/2014/main" id="{D8C8265D-4349-99D6-E212-715D18B796E7}"/>
                  </a:ext>
                </a:extLst>
              </p:cNvPr>
              <p:cNvSpPr/>
              <p:nvPr/>
            </p:nvSpPr>
            <p:spPr>
              <a:xfrm>
                <a:off x="7224169" y="168673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49" name="Freeform: Shape 848">
                <a:extLst>
                  <a:ext uri="{FF2B5EF4-FFF2-40B4-BE49-F238E27FC236}">
                    <a16:creationId xmlns:a16="http://schemas.microsoft.com/office/drawing/2014/main" id="{4AAD965A-6109-964F-1582-BCC965C71D00}"/>
                  </a:ext>
                </a:extLst>
              </p:cNvPr>
              <p:cNvSpPr/>
              <p:nvPr/>
            </p:nvSpPr>
            <p:spPr>
              <a:xfrm>
                <a:off x="7214259" y="168697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0" name="Freeform: Shape 849">
                <a:extLst>
                  <a:ext uri="{FF2B5EF4-FFF2-40B4-BE49-F238E27FC236}">
                    <a16:creationId xmlns:a16="http://schemas.microsoft.com/office/drawing/2014/main" id="{EF521D5C-7E2D-FEB3-BBA7-5CB3BAFD8C8B}"/>
                  </a:ext>
                </a:extLst>
              </p:cNvPr>
              <p:cNvSpPr/>
              <p:nvPr/>
            </p:nvSpPr>
            <p:spPr>
              <a:xfrm>
                <a:off x="7204350" y="168697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1" name="Freeform: Shape 850">
                <a:extLst>
                  <a:ext uri="{FF2B5EF4-FFF2-40B4-BE49-F238E27FC236}">
                    <a16:creationId xmlns:a16="http://schemas.microsoft.com/office/drawing/2014/main" id="{0C59C11C-CF99-5695-B255-89F93D8642B8}"/>
                  </a:ext>
                </a:extLst>
              </p:cNvPr>
              <p:cNvSpPr/>
              <p:nvPr/>
            </p:nvSpPr>
            <p:spPr>
              <a:xfrm>
                <a:off x="7154930" y="168709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2" name="Freeform: Shape 851">
                <a:extLst>
                  <a:ext uri="{FF2B5EF4-FFF2-40B4-BE49-F238E27FC236}">
                    <a16:creationId xmlns:a16="http://schemas.microsoft.com/office/drawing/2014/main" id="{AD62A5C4-319D-BF51-F55D-78ED378D12EB}"/>
                  </a:ext>
                </a:extLst>
              </p:cNvPr>
              <p:cNvSpPr/>
              <p:nvPr/>
            </p:nvSpPr>
            <p:spPr>
              <a:xfrm>
                <a:off x="7145021" y="168709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3" name="Freeform: Shape 852">
                <a:extLst>
                  <a:ext uri="{FF2B5EF4-FFF2-40B4-BE49-F238E27FC236}">
                    <a16:creationId xmlns:a16="http://schemas.microsoft.com/office/drawing/2014/main" id="{ECA08CC3-62EB-0510-9431-106387BA9D85}"/>
                  </a:ext>
                </a:extLst>
              </p:cNvPr>
              <p:cNvSpPr/>
              <p:nvPr/>
            </p:nvSpPr>
            <p:spPr>
              <a:xfrm>
                <a:off x="7194441" y="168709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4" name="Freeform: Shape 853">
                <a:extLst>
                  <a:ext uri="{FF2B5EF4-FFF2-40B4-BE49-F238E27FC236}">
                    <a16:creationId xmlns:a16="http://schemas.microsoft.com/office/drawing/2014/main" id="{76678EE0-112C-47D6-B128-995FCC6DE7DC}"/>
                  </a:ext>
                </a:extLst>
              </p:cNvPr>
              <p:cNvSpPr/>
              <p:nvPr/>
            </p:nvSpPr>
            <p:spPr>
              <a:xfrm>
                <a:off x="7184658" y="1687210"/>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5" name="Freeform: Shape 854">
                <a:extLst>
                  <a:ext uri="{FF2B5EF4-FFF2-40B4-BE49-F238E27FC236}">
                    <a16:creationId xmlns:a16="http://schemas.microsoft.com/office/drawing/2014/main" id="{6982358E-8003-BD18-8306-E356A1D24B2E}"/>
                  </a:ext>
                </a:extLst>
              </p:cNvPr>
              <p:cNvSpPr/>
              <p:nvPr/>
            </p:nvSpPr>
            <p:spPr>
              <a:xfrm>
                <a:off x="7174749" y="168721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6" name="Freeform: Shape 855">
                <a:extLst>
                  <a:ext uri="{FF2B5EF4-FFF2-40B4-BE49-F238E27FC236}">
                    <a16:creationId xmlns:a16="http://schemas.microsoft.com/office/drawing/2014/main" id="{B281DDEC-F6F0-CE0E-11DC-A55FFEB852CA}"/>
                  </a:ext>
                </a:extLst>
              </p:cNvPr>
              <p:cNvSpPr/>
              <p:nvPr/>
            </p:nvSpPr>
            <p:spPr>
              <a:xfrm>
                <a:off x="7164839" y="168721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7" name="Freeform: Shape 856">
                <a:extLst>
                  <a:ext uri="{FF2B5EF4-FFF2-40B4-BE49-F238E27FC236}">
                    <a16:creationId xmlns:a16="http://schemas.microsoft.com/office/drawing/2014/main" id="{C57D4165-2D0D-7EB2-F2E2-96F08573C60F}"/>
                  </a:ext>
                </a:extLst>
              </p:cNvPr>
              <p:cNvSpPr/>
              <p:nvPr/>
            </p:nvSpPr>
            <p:spPr>
              <a:xfrm>
                <a:off x="6945436" y="16652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8" name="Freeform: Shape 857">
                <a:extLst>
                  <a:ext uri="{FF2B5EF4-FFF2-40B4-BE49-F238E27FC236}">
                    <a16:creationId xmlns:a16="http://schemas.microsoft.com/office/drawing/2014/main" id="{3FBC0853-6564-99AC-14C8-443794AA0231}"/>
                  </a:ext>
                </a:extLst>
              </p:cNvPr>
              <p:cNvSpPr/>
              <p:nvPr/>
            </p:nvSpPr>
            <p:spPr>
              <a:xfrm>
                <a:off x="6935526" y="16589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59" name="Freeform: Shape 858">
                <a:extLst>
                  <a:ext uri="{FF2B5EF4-FFF2-40B4-BE49-F238E27FC236}">
                    <a16:creationId xmlns:a16="http://schemas.microsoft.com/office/drawing/2014/main" id="{7B5ACC10-8532-738E-1961-1491D0B4E8AF}"/>
                  </a:ext>
                </a:extLst>
              </p:cNvPr>
              <p:cNvSpPr/>
              <p:nvPr/>
            </p:nvSpPr>
            <p:spPr>
              <a:xfrm>
                <a:off x="6925617" y="1659040"/>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0" name="Freeform: Shape 859">
                <a:extLst>
                  <a:ext uri="{FF2B5EF4-FFF2-40B4-BE49-F238E27FC236}">
                    <a16:creationId xmlns:a16="http://schemas.microsoft.com/office/drawing/2014/main" id="{FE3B891A-69F7-1404-9E7D-63A5C94778F7}"/>
                  </a:ext>
                </a:extLst>
              </p:cNvPr>
              <p:cNvSpPr/>
              <p:nvPr/>
            </p:nvSpPr>
            <p:spPr>
              <a:xfrm>
                <a:off x="6915707" y="16588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1" name="Freeform: Shape 860">
                <a:extLst>
                  <a:ext uri="{FF2B5EF4-FFF2-40B4-BE49-F238E27FC236}">
                    <a16:creationId xmlns:a16="http://schemas.microsoft.com/office/drawing/2014/main" id="{62FD7C98-6C6A-03E9-3D8B-56E2BB4E6E0B}"/>
                  </a:ext>
                </a:extLst>
              </p:cNvPr>
              <p:cNvSpPr/>
              <p:nvPr/>
            </p:nvSpPr>
            <p:spPr>
              <a:xfrm>
                <a:off x="6895889" y="16590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2" name="Freeform: Shape 861">
                <a:extLst>
                  <a:ext uri="{FF2B5EF4-FFF2-40B4-BE49-F238E27FC236}">
                    <a16:creationId xmlns:a16="http://schemas.microsoft.com/office/drawing/2014/main" id="{0D0FF850-DBE8-5CA4-344A-8C5E0D87F8B4}"/>
                  </a:ext>
                </a:extLst>
              </p:cNvPr>
              <p:cNvSpPr/>
              <p:nvPr/>
            </p:nvSpPr>
            <p:spPr>
              <a:xfrm>
                <a:off x="6886106" y="16590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3" name="Freeform: Shape 862">
                <a:extLst>
                  <a:ext uri="{FF2B5EF4-FFF2-40B4-BE49-F238E27FC236}">
                    <a16:creationId xmlns:a16="http://schemas.microsoft.com/office/drawing/2014/main" id="{EB4A928E-BC27-AA18-C016-8BFC3CB0C3D5}"/>
                  </a:ext>
                </a:extLst>
              </p:cNvPr>
              <p:cNvSpPr/>
              <p:nvPr/>
            </p:nvSpPr>
            <p:spPr>
              <a:xfrm>
                <a:off x="7273716"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4" name="Freeform: Shape 863">
                <a:extLst>
                  <a:ext uri="{FF2B5EF4-FFF2-40B4-BE49-F238E27FC236}">
                    <a16:creationId xmlns:a16="http://schemas.microsoft.com/office/drawing/2014/main" id="{DC1DA88F-003A-3D02-0070-8EC4102E4D93}"/>
                  </a:ext>
                </a:extLst>
              </p:cNvPr>
              <p:cNvSpPr/>
              <p:nvPr/>
            </p:nvSpPr>
            <p:spPr>
              <a:xfrm>
                <a:off x="7263806" y="169220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5" name="Freeform: Shape 864">
                <a:extLst>
                  <a:ext uri="{FF2B5EF4-FFF2-40B4-BE49-F238E27FC236}">
                    <a16:creationId xmlns:a16="http://schemas.microsoft.com/office/drawing/2014/main" id="{2E29BFC7-60F6-67A1-DF65-06942F8ED034}"/>
                  </a:ext>
                </a:extLst>
              </p:cNvPr>
              <p:cNvSpPr/>
              <p:nvPr/>
            </p:nvSpPr>
            <p:spPr>
              <a:xfrm>
                <a:off x="6876197" y="16549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6" name="Freeform: Shape 865">
                <a:extLst>
                  <a:ext uri="{FF2B5EF4-FFF2-40B4-BE49-F238E27FC236}">
                    <a16:creationId xmlns:a16="http://schemas.microsoft.com/office/drawing/2014/main" id="{9AF7F45B-0E34-297E-4293-1F67021FDEB7}"/>
                  </a:ext>
                </a:extLst>
              </p:cNvPr>
              <p:cNvSpPr/>
              <p:nvPr/>
            </p:nvSpPr>
            <p:spPr>
              <a:xfrm>
                <a:off x="7303317"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7" name="Freeform: Shape 866">
                <a:extLst>
                  <a:ext uri="{FF2B5EF4-FFF2-40B4-BE49-F238E27FC236}">
                    <a16:creationId xmlns:a16="http://schemas.microsoft.com/office/drawing/2014/main" id="{CE8E237B-0736-D89D-70A4-A815E17A64D9}"/>
                  </a:ext>
                </a:extLst>
              </p:cNvPr>
              <p:cNvSpPr/>
              <p:nvPr/>
            </p:nvSpPr>
            <p:spPr>
              <a:xfrm>
                <a:off x="7293407" y="169232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8" name="Freeform: Shape 867">
                <a:extLst>
                  <a:ext uri="{FF2B5EF4-FFF2-40B4-BE49-F238E27FC236}">
                    <a16:creationId xmlns:a16="http://schemas.microsoft.com/office/drawing/2014/main" id="{F69D0ADA-F4DE-ECBF-CDC7-206C815D316E}"/>
                  </a:ext>
                </a:extLst>
              </p:cNvPr>
              <p:cNvSpPr/>
              <p:nvPr/>
            </p:nvSpPr>
            <p:spPr>
              <a:xfrm>
                <a:off x="7283625" y="1692439"/>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69" name="Freeform: Shape 868">
                <a:extLst>
                  <a:ext uri="{FF2B5EF4-FFF2-40B4-BE49-F238E27FC236}">
                    <a16:creationId xmlns:a16="http://schemas.microsoft.com/office/drawing/2014/main" id="{4341DB72-961A-907F-592A-8E02C470547F}"/>
                  </a:ext>
                </a:extLst>
              </p:cNvPr>
              <p:cNvSpPr/>
              <p:nvPr/>
            </p:nvSpPr>
            <p:spPr>
              <a:xfrm>
                <a:off x="6866415" y="16549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0" name="Freeform: Shape 869">
                <a:extLst>
                  <a:ext uri="{FF2B5EF4-FFF2-40B4-BE49-F238E27FC236}">
                    <a16:creationId xmlns:a16="http://schemas.microsoft.com/office/drawing/2014/main" id="{A45B5FCA-AF74-0804-6793-984D643785EF}"/>
                  </a:ext>
                </a:extLst>
              </p:cNvPr>
              <p:cNvSpPr/>
              <p:nvPr/>
            </p:nvSpPr>
            <p:spPr>
              <a:xfrm>
                <a:off x="6860189" y="16549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1" name="Freeform: Shape 870">
                <a:extLst>
                  <a:ext uri="{FF2B5EF4-FFF2-40B4-BE49-F238E27FC236}">
                    <a16:creationId xmlns:a16="http://schemas.microsoft.com/office/drawing/2014/main" id="{23B8E044-36F0-F953-7932-5CE83BF54A96}"/>
                  </a:ext>
                </a:extLst>
              </p:cNvPr>
              <p:cNvSpPr/>
              <p:nvPr/>
            </p:nvSpPr>
            <p:spPr>
              <a:xfrm>
                <a:off x="6851423" y="16509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2" name="Freeform: Shape 871">
                <a:extLst>
                  <a:ext uri="{FF2B5EF4-FFF2-40B4-BE49-F238E27FC236}">
                    <a16:creationId xmlns:a16="http://schemas.microsoft.com/office/drawing/2014/main" id="{020807DA-87DA-27CF-BD07-29D3FF12DD76}"/>
                  </a:ext>
                </a:extLst>
              </p:cNvPr>
              <p:cNvSpPr/>
              <p:nvPr/>
            </p:nvSpPr>
            <p:spPr>
              <a:xfrm>
                <a:off x="6841768" y="16509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3" name="Freeform: Shape 872">
                <a:extLst>
                  <a:ext uri="{FF2B5EF4-FFF2-40B4-BE49-F238E27FC236}">
                    <a16:creationId xmlns:a16="http://schemas.microsoft.com/office/drawing/2014/main" id="{51742A7D-0C31-03BE-6A3C-9007B84C55A9}"/>
                  </a:ext>
                </a:extLst>
              </p:cNvPr>
              <p:cNvSpPr/>
              <p:nvPr/>
            </p:nvSpPr>
            <p:spPr>
              <a:xfrm>
                <a:off x="6835416" y="165095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4" name="Freeform: Shape 873">
                <a:extLst>
                  <a:ext uri="{FF2B5EF4-FFF2-40B4-BE49-F238E27FC236}">
                    <a16:creationId xmlns:a16="http://schemas.microsoft.com/office/drawing/2014/main" id="{6566F5F8-16E1-526E-015F-E1CE6C7FBABF}"/>
                  </a:ext>
                </a:extLst>
              </p:cNvPr>
              <p:cNvSpPr/>
              <p:nvPr/>
            </p:nvSpPr>
            <p:spPr>
              <a:xfrm>
                <a:off x="6833256"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5" name="Freeform: Shape 874">
                <a:extLst>
                  <a:ext uri="{FF2B5EF4-FFF2-40B4-BE49-F238E27FC236}">
                    <a16:creationId xmlns:a16="http://schemas.microsoft.com/office/drawing/2014/main" id="{FE124C8F-0DB7-F7A0-8A20-4E3CBDEC2EA0}"/>
                  </a:ext>
                </a:extLst>
              </p:cNvPr>
              <p:cNvSpPr/>
              <p:nvPr/>
            </p:nvSpPr>
            <p:spPr>
              <a:xfrm>
                <a:off x="6823347"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6" name="Freeform: Shape 875">
                <a:extLst>
                  <a:ext uri="{FF2B5EF4-FFF2-40B4-BE49-F238E27FC236}">
                    <a16:creationId xmlns:a16="http://schemas.microsoft.com/office/drawing/2014/main" id="{4EF1E005-BE2A-2F86-9C8D-71AF7277EEB8}"/>
                  </a:ext>
                </a:extLst>
              </p:cNvPr>
              <p:cNvSpPr/>
              <p:nvPr/>
            </p:nvSpPr>
            <p:spPr>
              <a:xfrm>
                <a:off x="6813438"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7" name="Freeform: Shape 876">
                <a:extLst>
                  <a:ext uri="{FF2B5EF4-FFF2-40B4-BE49-F238E27FC236}">
                    <a16:creationId xmlns:a16="http://schemas.microsoft.com/office/drawing/2014/main" id="{CBEC7FDA-47FF-10BF-C596-EC97F85E5747}"/>
                  </a:ext>
                </a:extLst>
              </p:cNvPr>
              <p:cNvSpPr/>
              <p:nvPr/>
            </p:nvSpPr>
            <p:spPr>
              <a:xfrm>
                <a:off x="6803528"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8" name="Freeform: Shape 877">
                <a:extLst>
                  <a:ext uri="{FF2B5EF4-FFF2-40B4-BE49-F238E27FC236}">
                    <a16:creationId xmlns:a16="http://schemas.microsoft.com/office/drawing/2014/main" id="{C1BCC578-95DD-10FC-B5FA-1974DFD6878F}"/>
                  </a:ext>
                </a:extLst>
              </p:cNvPr>
              <p:cNvSpPr/>
              <p:nvPr/>
            </p:nvSpPr>
            <p:spPr>
              <a:xfrm>
                <a:off x="6793746"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79" name="Freeform: Shape 878">
                <a:extLst>
                  <a:ext uri="{FF2B5EF4-FFF2-40B4-BE49-F238E27FC236}">
                    <a16:creationId xmlns:a16="http://schemas.microsoft.com/office/drawing/2014/main" id="{8BBFB3AC-45A8-A9EB-60E4-B2EE2E085DD6}"/>
                  </a:ext>
                </a:extLst>
              </p:cNvPr>
              <p:cNvSpPr/>
              <p:nvPr/>
            </p:nvSpPr>
            <p:spPr>
              <a:xfrm>
                <a:off x="6783836"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0" name="Freeform: Shape 879">
                <a:extLst>
                  <a:ext uri="{FF2B5EF4-FFF2-40B4-BE49-F238E27FC236}">
                    <a16:creationId xmlns:a16="http://schemas.microsoft.com/office/drawing/2014/main" id="{FA57D88C-613B-F40B-E151-04B6EAB3781F}"/>
                  </a:ext>
                </a:extLst>
              </p:cNvPr>
              <p:cNvSpPr/>
              <p:nvPr/>
            </p:nvSpPr>
            <p:spPr>
              <a:xfrm>
                <a:off x="6773927"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1" name="Freeform: Shape 880">
                <a:extLst>
                  <a:ext uri="{FF2B5EF4-FFF2-40B4-BE49-F238E27FC236}">
                    <a16:creationId xmlns:a16="http://schemas.microsoft.com/office/drawing/2014/main" id="{010DAB7D-76EE-5C79-FCD3-8A6FD91DD28B}"/>
                  </a:ext>
                </a:extLst>
              </p:cNvPr>
              <p:cNvSpPr/>
              <p:nvPr/>
            </p:nvSpPr>
            <p:spPr>
              <a:xfrm>
                <a:off x="6764018"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2" name="Freeform: Shape 881">
                <a:extLst>
                  <a:ext uri="{FF2B5EF4-FFF2-40B4-BE49-F238E27FC236}">
                    <a16:creationId xmlns:a16="http://schemas.microsoft.com/office/drawing/2014/main" id="{15276B93-D4E3-BA73-E6E0-5257F0F8CD3F}"/>
                  </a:ext>
                </a:extLst>
              </p:cNvPr>
              <p:cNvSpPr/>
              <p:nvPr/>
            </p:nvSpPr>
            <p:spPr>
              <a:xfrm>
                <a:off x="6754108"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3" name="Freeform: Shape 882">
                <a:extLst>
                  <a:ext uri="{FF2B5EF4-FFF2-40B4-BE49-F238E27FC236}">
                    <a16:creationId xmlns:a16="http://schemas.microsoft.com/office/drawing/2014/main" id="{7BE2AFC4-7786-BDD4-3084-21F35D13DE16}"/>
                  </a:ext>
                </a:extLst>
              </p:cNvPr>
              <p:cNvSpPr/>
              <p:nvPr/>
            </p:nvSpPr>
            <p:spPr>
              <a:xfrm>
                <a:off x="6744199" y="164501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4" name="Freeform: Shape 883">
                <a:extLst>
                  <a:ext uri="{FF2B5EF4-FFF2-40B4-BE49-F238E27FC236}">
                    <a16:creationId xmlns:a16="http://schemas.microsoft.com/office/drawing/2014/main" id="{3AB3F2FB-BF52-DED5-0E50-482A57D6A101}"/>
                  </a:ext>
                </a:extLst>
              </p:cNvPr>
              <p:cNvSpPr/>
              <p:nvPr/>
            </p:nvSpPr>
            <p:spPr>
              <a:xfrm>
                <a:off x="6726921"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5" name="Freeform: Shape 884">
                <a:extLst>
                  <a:ext uri="{FF2B5EF4-FFF2-40B4-BE49-F238E27FC236}">
                    <a16:creationId xmlns:a16="http://schemas.microsoft.com/office/drawing/2014/main" id="{97F813FE-47CD-A98A-FBBF-E14D1080805B}"/>
                  </a:ext>
                </a:extLst>
              </p:cNvPr>
              <p:cNvSpPr/>
              <p:nvPr/>
            </p:nvSpPr>
            <p:spPr>
              <a:xfrm>
                <a:off x="6736830"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6" name="Freeform: Shape 885">
                <a:extLst>
                  <a:ext uri="{FF2B5EF4-FFF2-40B4-BE49-F238E27FC236}">
                    <a16:creationId xmlns:a16="http://schemas.microsoft.com/office/drawing/2014/main" id="{DBDF739A-C7A4-2527-04EB-8CEDA9367E6A}"/>
                  </a:ext>
                </a:extLst>
              </p:cNvPr>
              <p:cNvSpPr/>
              <p:nvPr/>
            </p:nvSpPr>
            <p:spPr>
              <a:xfrm>
                <a:off x="6717393"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7" name="Freeform: Shape 886">
                <a:extLst>
                  <a:ext uri="{FF2B5EF4-FFF2-40B4-BE49-F238E27FC236}">
                    <a16:creationId xmlns:a16="http://schemas.microsoft.com/office/drawing/2014/main" id="{2B67F826-95C4-1943-394A-8B00351B806C}"/>
                  </a:ext>
                </a:extLst>
              </p:cNvPr>
              <p:cNvSpPr/>
              <p:nvPr/>
            </p:nvSpPr>
            <p:spPr>
              <a:xfrm>
                <a:off x="6707483"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8" name="Freeform: Shape 887">
                <a:extLst>
                  <a:ext uri="{FF2B5EF4-FFF2-40B4-BE49-F238E27FC236}">
                    <a16:creationId xmlns:a16="http://schemas.microsoft.com/office/drawing/2014/main" id="{FDEEFE3D-E6EF-544A-534E-6A72EF924648}"/>
                  </a:ext>
                </a:extLst>
              </p:cNvPr>
              <p:cNvSpPr/>
              <p:nvPr/>
            </p:nvSpPr>
            <p:spPr>
              <a:xfrm>
                <a:off x="6697574"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89" name="Freeform: Shape 888">
                <a:extLst>
                  <a:ext uri="{FF2B5EF4-FFF2-40B4-BE49-F238E27FC236}">
                    <a16:creationId xmlns:a16="http://schemas.microsoft.com/office/drawing/2014/main" id="{07872515-A022-D825-DCBD-FAC1E0B462CB}"/>
                  </a:ext>
                </a:extLst>
              </p:cNvPr>
              <p:cNvSpPr/>
              <p:nvPr/>
            </p:nvSpPr>
            <p:spPr>
              <a:xfrm>
                <a:off x="6687792" y="163633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0" name="Freeform: Shape 889">
                <a:extLst>
                  <a:ext uri="{FF2B5EF4-FFF2-40B4-BE49-F238E27FC236}">
                    <a16:creationId xmlns:a16="http://schemas.microsoft.com/office/drawing/2014/main" id="{472EF9E1-21A3-B284-1C68-9739CF387106}"/>
                  </a:ext>
                </a:extLst>
              </p:cNvPr>
              <p:cNvSpPr/>
              <p:nvPr/>
            </p:nvSpPr>
            <p:spPr>
              <a:xfrm>
                <a:off x="6675341" y="1633010"/>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1" name="Freeform: Shape 890">
                <a:extLst>
                  <a:ext uri="{FF2B5EF4-FFF2-40B4-BE49-F238E27FC236}">
                    <a16:creationId xmlns:a16="http://schemas.microsoft.com/office/drawing/2014/main" id="{BB53834A-CDA9-A230-3433-DD838C2C9A08}"/>
                  </a:ext>
                </a:extLst>
              </p:cNvPr>
              <p:cNvSpPr/>
              <p:nvPr/>
            </p:nvSpPr>
            <p:spPr>
              <a:xfrm>
                <a:off x="6662891"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2" name="Freeform: Shape 891">
                <a:extLst>
                  <a:ext uri="{FF2B5EF4-FFF2-40B4-BE49-F238E27FC236}">
                    <a16:creationId xmlns:a16="http://schemas.microsoft.com/office/drawing/2014/main" id="{9E914B83-FD85-A953-AEBB-AE4CDFA7E04B}"/>
                  </a:ext>
                </a:extLst>
              </p:cNvPr>
              <p:cNvSpPr/>
              <p:nvPr/>
            </p:nvSpPr>
            <p:spPr>
              <a:xfrm>
                <a:off x="6652982"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3" name="Freeform: Shape 892">
                <a:extLst>
                  <a:ext uri="{FF2B5EF4-FFF2-40B4-BE49-F238E27FC236}">
                    <a16:creationId xmlns:a16="http://schemas.microsoft.com/office/drawing/2014/main" id="{D0F7EF51-91FC-F477-4CF1-03E0DA58272C}"/>
                  </a:ext>
                </a:extLst>
              </p:cNvPr>
              <p:cNvSpPr/>
              <p:nvPr/>
            </p:nvSpPr>
            <p:spPr>
              <a:xfrm>
                <a:off x="6643072"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4" name="Freeform: Shape 893">
                <a:extLst>
                  <a:ext uri="{FF2B5EF4-FFF2-40B4-BE49-F238E27FC236}">
                    <a16:creationId xmlns:a16="http://schemas.microsoft.com/office/drawing/2014/main" id="{97ACC06A-EFE9-F114-781D-16608A5754EE}"/>
                  </a:ext>
                </a:extLst>
              </p:cNvPr>
              <p:cNvSpPr/>
              <p:nvPr/>
            </p:nvSpPr>
            <p:spPr>
              <a:xfrm>
                <a:off x="6632020"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5" name="Freeform: Shape 894">
                <a:extLst>
                  <a:ext uri="{FF2B5EF4-FFF2-40B4-BE49-F238E27FC236}">
                    <a16:creationId xmlns:a16="http://schemas.microsoft.com/office/drawing/2014/main" id="{BABC94F4-FF17-3508-B68B-DA1258335DF4}"/>
                  </a:ext>
                </a:extLst>
              </p:cNvPr>
              <p:cNvSpPr/>
              <p:nvPr/>
            </p:nvSpPr>
            <p:spPr>
              <a:xfrm>
                <a:off x="6622110"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6" name="Freeform: Shape 895">
                <a:extLst>
                  <a:ext uri="{FF2B5EF4-FFF2-40B4-BE49-F238E27FC236}">
                    <a16:creationId xmlns:a16="http://schemas.microsoft.com/office/drawing/2014/main" id="{5C6C9D05-3BA6-6575-4E42-7BAC35C5D6E4}"/>
                  </a:ext>
                </a:extLst>
              </p:cNvPr>
              <p:cNvSpPr/>
              <p:nvPr/>
            </p:nvSpPr>
            <p:spPr>
              <a:xfrm>
                <a:off x="6612201"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7" name="Freeform: Shape 896">
                <a:extLst>
                  <a:ext uri="{FF2B5EF4-FFF2-40B4-BE49-F238E27FC236}">
                    <a16:creationId xmlns:a16="http://schemas.microsoft.com/office/drawing/2014/main" id="{7CF849E2-E851-679C-F5B9-9F8120E4A11F}"/>
                  </a:ext>
                </a:extLst>
              </p:cNvPr>
              <p:cNvSpPr/>
              <p:nvPr/>
            </p:nvSpPr>
            <p:spPr>
              <a:xfrm>
                <a:off x="6604832" y="162766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8" name="Freeform: Shape 897">
                <a:extLst>
                  <a:ext uri="{FF2B5EF4-FFF2-40B4-BE49-F238E27FC236}">
                    <a16:creationId xmlns:a16="http://schemas.microsoft.com/office/drawing/2014/main" id="{A9F8099B-1804-4117-0741-F2BE54B35AF7}"/>
                  </a:ext>
                </a:extLst>
              </p:cNvPr>
              <p:cNvSpPr/>
              <p:nvPr/>
            </p:nvSpPr>
            <p:spPr>
              <a:xfrm>
                <a:off x="6540930" y="162278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899" name="Freeform: Shape 898">
                <a:extLst>
                  <a:ext uri="{FF2B5EF4-FFF2-40B4-BE49-F238E27FC236}">
                    <a16:creationId xmlns:a16="http://schemas.microsoft.com/office/drawing/2014/main" id="{89FCCABA-81C5-D0B9-699F-0796211A424E}"/>
                  </a:ext>
                </a:extLst>
              </p:cNvPr>
              <p:cNvSpPr/>
              <p:nvPr/>
            </p:nvSpPr>
            <p:spPr>
              <a:xfrm>
                <a:off x="6531020" y="162278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0" name="Freeform: Shape 899">
                <a:extLst>
                  <a:ext uri="{FF2B5EF4-FFF2-40B4-BE49-F238E27FC236}">
                    <a16:creationId xmlns:a16="http://schemas.microsoft.com/office/drawing/2014/main" id="{2EB272D8-0058-E4B7-A1E1-3786C30F23C0}"/>
                  </a:ext>
                </a:extLst>
              </p:cNvPr>
              <p:cNvSpPr/>
              <p:nvPr/>
            </p:nvSpPr>
            <p:spPr>
              <a:xfrm>
                <a:off x="6559097" y="162278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1" name="Freeform: Shape 900">
                <a:extLst>
                  <a:ext uri="{FF2B5EF4-FFF2-40B4-BE49-F238E27FC236}">
                    <a16:creationId xmlns:a16="http://schemas.microsoft.com/office/drawing/2014/main" id="{F3C862CC-02BA-F596-3D90-44404C8E5FA6}"/>
                  </a:ext>
                </a:extLst>
              </p:cNvPr>
              <p:cNvSpPr/>
              <p:nvPr/>
            </p:nvSpPr>
            <p:spPr>
              <a:xfrm>
                <a:off x="6505866" y="162278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2" name="Freeform: Shape 901">
                <a:extLst>
                  <a:ext uri="{FF2B5EF4-FFF2-40B4-BE49-F238E27FC236}">
                    <a16:creationId xmlns:a16="http://schemas.microsoft.com/office/drawing/2014/main" id="{22F46E59-C475-4E91-F17B-4327E4B522B3}"/>
                  </a:ext>
                </a:extLst>
              </p:cNvPr>
              <p:cNvSpPr/>
              <p:nvPr/>
            </p:nvSpPr>
            <p:spPr>
              <a:xfrm>
                <a:off x="6495956" y="162278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3" name="Freeform: Shape 902">
                <a:extLst>
                  <a:ext uri="{FF2B5EF4-FFF2-40B4-BE49-F238E27FC236}">
                    <a16:creationId xmlns:a16="http://schemas.microsoft.com/office/drawing/2014/main" id="{CE195323-BAFC-81E4-1661-76E3BF7FE27D}"/>
                  </a:ext>
                </a:extLst>
              </p:cNvPr>
              <p:cNvSpPr/>
              <p:nvPr/>
            </p:nvSpPr>
            <p:spPr>
              <a:xfrm>
                <a:off x="6471691" y="161874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4" name="Freeform: Shape 903">
                <a:extLst>
                  <a:ext uri="{FF2B5EF4-FFF2-40B4-BE49-F238E27FC236}">
                    <a16:creationId xmlns:a16="http://schemas.microsoft.com/office/drawing/2014/main" id="{C26425F4-DC1C-FC82-46A5-DC3EB15481B4}"/>
                  </a:ext>
                </a:extLst>
              </p:cNvPr>
              <p:cNvSpPr/>
              <p:nvPr/>
            </p:nvSpPr>
            <p:spPr>
              <a:xfrm>
                <a:off x="6444504" y="161874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5" name="Freeform: Shape 904">
                <a:extLst>
                  <a:ext uri="{FF2B5EF4-FFF2-40B4-BE49-F238E27FC236}">
                    <a16:creationId xmlns:a16="http://schemas.microsoft.com/office/drawing/2014/main" id="{433D499C-0CF9-7072-A95F-B9433C5C5DCF}"/>
                  </a:ext>
                </a:extLst>
              </p:cNvPr>
              <p:cNvSpPr/>
              <p:nvPr/>
            </p:nvSpPr>
            <p:spPr>
              <a:xfrm>
                <a:off x="6409059" y="161874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6" name="Freeform: Shape 905">
                <a:extLst>
                  <a:ext uri="{FF2B5EF4-FFF2-40B4-BE49-F238E27FC236}">
                    <a16:creationId xmlns:a16="http://schemas.microsoft.com/office/drawing/2014/main" id="{ECBE73CA-F743-2315-8FEA-B73B17B06C00}"/>
                  </a:ext>
                </a:extLst>
              </p:cNvPr>
              <p:cNvSpPr/>
              <p:nvPr/>
            </p:nvSpPr>
            <p:spPr>
              <a:xfrm>
                <a:off x="6360020" y="161280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7" name="Freeform: Shape 906">
                <a:extLst>
                  <a:ext uri="{FF2B5EF4-FFF2-40B4-BE49-F238E27FC236}">
                    <a16:creationId xmlns:a16="http://schemas.microsoft.com/office/drawing/2014/main" id="{4F40D649-BB85-4EBD-9B87-F0CC76BD1B14}"/>
                  </a:ext>
                </a:extLst>
              </p:cNvPr>
              <p:cNvSpPr/>
              <p:nvPr/>
            </p:nvSpPr>
            <p:spPr>
              <a:xfrm>
                <a:off x="6320763" y="161280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8" name="Freeform: Shape 907">
                <a:extLst>
                  <a:ext uri="{FF2B5EF4-FFF2-40B4-BE49-F238E27FC236}">
                    <a16:creationId xmlns:a16="http://schemas.microsoft.com/office/drawing/2014/main" id="{C6166151-FFA5-2702-D2D0-135B1E9EDED8}"/>
                  </a:ext>
                </a:extLst>
              </p:cNvPr>
              <p:cNvSpPr/>
              <p:nvPr/>
            </p:nvSpPr>
            <p:spPr>
              <a:xfrm>
                <a:off x="6300818" y="161280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09" name="Freeform: Shape 908">
                <a:extLst>
                  <a:ext uri="{FF2B5EF4-FFF2-40B4-BE49-F238E27FC236}">
                    <a16:creationId xmlns:a16="http://schemas.microsoft.com/office/drawing/2014/main" id="{83F3CCE9-CFE6-AEF8-60F2-B8DCFB46BBA8}"/>
                  </a:ext>
                </a:extLst>
              </p:cNvPr>
              <p:cNvSpPr/>
              <p:nvPr/>
            </p:nvSpPr>
            <p:spPr>
              <a:xfrm>
                <a:off x="6271725" y="161280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0" name="Freeform: Shape 909">
                <a:extLst>
                  <a:ext uri="{FF2B5EF4-FFF2-40B4-BE49-F238E27FC236}">
                    <a16:creationId xmlns:a16="http://schemas.microsoft.com/office/drawing/2014/main" id="{97200A3F-4E73-00DA-7DDA-AFC8FC661459}"/>
                  </a:ext>
                </a:extLst>
              </p:cNvPr>
              <p:cNvSpPr/>
              <p:nvPr/>
            </p:nvSpPr>
            <p:spPr>
              <a:xfrm>
                <a:off x="6216334" y="160400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1" name="Freeform: Shape 910">
                <a:extLst>
                  <a:ext uri="{FF2B5EF4-FFF2-40B4-BE49-F238E27FC236}">
                    <a16:creationId xmlns:a16="http://schemas.microsoft.com/office/drawing/2014/main" id="{9DF349F2-260F-1947-5172-C31ADD8F11E7}"/>
                  </a:ext>
                </a:extLst>
              </p:cNvPr>
              <p:cNvSpPr/>
              <p:nvPr/>
            </p:nvSpPr>
            <p:spPr>
              <a:xfrm>
                <a:off x="6206424" y="160400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2" name="Freeform: Shape 911">
                <a:extLst>
                  <a:ext uri="{FF2B5EF4-FFF2-40B4-BE49-F238E27FC236}">
                    <a16:creationId xmlns:a16="http://schemas.microsoft.com/office/drawing/2014/main" id="{897C5391-55A0-9A51-CBED-51FF7F6AE986}"/>
                  </a:ext>
                </a:extLst>
              </p:cNvPr>
              <p:cNvSpPr/>
              <p:nvPr/>
            </p:nvSpPr>
            <p:spPr>
              <a:xfrm>
                <a:off x="6008618"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3" name="Freeform: Shape 912">
                <a:extLst>
                  <a:ext uri="{FF2B5EF4-FFF2-40B4-BE49-F238E27FC236}">
                    <a16:creationId xmlns:a16="http://schemas.microsoft.com/office/drawing/2014/main" id="{D124A97A-01D4-F971-7036-342908F8B6E4}"/>
                  </a:ext>
                </a:extLst>
              </p:cNvPr>
              <p:cNvSpPr/>
              <p:nvPr/>
            </p:nvSpPr>
            <p:spPr>
              <a:xfrm>
                <a:off x="5998709"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4" name="Freeform: Shape 913">
                <a:extLst>
                  <a:ext uri="{FF2B5EF4-FFF2-40B4-BE49-F238E27FC236}">
                    <a16:creationId xmlns:a16="http://schemas.microsoft.com/office/drawing/2014/main" id="{AE74BDFF-0E0C-210C-8924-2D678A3FFCEA}"/>
                  </a:ext>
                </a:extLst>
              </p:cNvPr>
              <p:cNvSpPr/>
              <p:nvPr/>
            </p:nvSpPr>
            <p:spPr>
              <a:xfrm>
                <a:off x="5988799"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5" name="Freeform: Shape 914">
                <a:extLst>
                  <a:ext uri="{FF2B5EF4-FFF2-40B4-BE49-F238E27FC236}">
                    <a16:creationId xmlns:a16="http://schemas.microsoft.com/office/drawing/2014/main" id="{C83F6344-8083-61B7-5093-8ECCD568C279}"/>
                  </a:ext>
                </a:extLst>
              </p:cNvPr>
              <p:cNvSpPr/>
              <p:nvPr/>
            </p:nvSpPr>
            <p:spPr>
              <a:xfrm>
                <a:off x="6058038"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6" name="Freeform: Shape 915">
                <a:extLst>
                  <a:ext uri="{FF2B5EF4-FFF2-40B4-BE49-F238E27FC236}">
                    <a16:creationId xmlns:a16="http://schemas.microsoft.com/office/drawing/2014/main" id="{4510CEDB-5260-7B87-D885-5D83B2AE82EE}"/>
                  </a:ext>
                </a:extLst>
              </p:cNvPr>
              <p:cNvSpPr/>
              <p:nvPr/>
            </p:nvSpPr>
            <p:spPr>
              <a:xfrm>
                <a:off x="6026785"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7" name="Freeform: Shape 916">
                <a:extLst>
                  <a:ext uri="{FF2B5EF4-FFF2-40B4-BE49-F238E27FC236}">
                    <a16:creationId xmlns:a16="http://schemas.microsoft.com/office/drawing/2014/main" id="{88654731-BA89-2ADB-20B9-59FF9F864C9B}"/>
                  </a:ext>
                </a:extLst>
              </p:cNvPr>
              <p:cNvSpPr/>
              <p:nvPr/>
            </p:nvSpPr>
            <p:spPr>
              <a:xfrm>
                <a:off x="6016876"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8" name="Freeform: Shape 917">
                <a:extLst>
                  <a:ext uri="{FF2B5EF4-FFF2-40B4-BE49-F238E27FC236}">
                    <a16:creationId xmlns:a16="http://schemas.microsoft.com/office/drawing/2014/main" id="{3E7D923E-F08E-4CB3-AF74-A68889742CB6}"/>
                  </a:ext>
                </a:extLst>
              </p:cNvPr>
              <p:cNvSpPr/>
              <p:nvPr/>
            </p:nvSpPr>
            <p:spPr>
              <a:xfrm>
                <a:off x="5972665"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19" name="Freeform: Shape 918">
                <a:extLst>
                  <a:ext uri="{FF2B5EF4-FFF2-40B4-BE49-F238E27FC236}">
                    <a16:creationId xmlns:a16="http://schemas.microsoft.com/office/drawing/2014/main" id="{9A71FF33-3D0A-7D56-8BA2-22ACA0EF5E15}"/>
                  </a:ext>
                </a:extLst>
              </p:cNvPr>
              <p:cNvSpPr/>
              <p:nvPr/>
            </p:nvSpPr>
            <p:spPr>
              <a:xfrm>
                <a:off x="6086750" y="158843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0" name="Freeform: Shape 919">
                <a:extLst>
                  <a:ext uri="{FF2B5EF4-FFF2-40B4-BE49-F238E27FC236}">
                    <a16:creationId xmlns:a16="http://schemas.microsoft.com/office/drawing/2014/main" id="{719D38F1-DFAB-C95B-155E-8C810406225E}"/>
                  </a:ext>
                </a:extLst>
              </p:cNvPr>
              <p:cNvSpPr/>
              <p:nvPr/>
            </p:nvSpPr>
            <p:spPr>
              <a:xfrm>
                <a:off x="6076840" y="158451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1" name="Freeform: Shape 920">
                <a:extLst>
                  <a:ext uri="{FF2B5EF4-FFF2-40B4-BE49-F238E27FC236}">
                    <a16:creationId xmlns:a16="http://schemas.microsoft.com/office/drawing/2014/main" id="{1DDA6B1B-DCC7-8956-BC80-14F81402F474}"/>
                  </a:ext>
                </a:extLst>
              </p:cNvPr>
              <p:cNvSpPr/>
              <p:nvPr/>
            </p:nvSpPr>
            <p:spPr>
              <a:xfrm>
                <a:off x="6163103" y="160127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2" name="Freeform: Shape 921">
                <a:extLst>
                  <a:ext uri="{FF2B5EF4-FFF2-40B4-BE49-F238E27FC236}">
                    <a16:creationId xmlns:a16="http://schemas.microsoft.com/office/drawing/2014/main" id="{82696F73-4075-7F67-CA4B-B24336187FD9}"/>
                  </a:ext>
                </a:extLst>
              </p:cNvPr>
              <p:cNvSpPr/>
              <p:nvPr/>
            </p:nvSpPr>
            <p:spPr>
              <a:xfrm>
                <a:off x="6153193" y="160127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3" name="Freeform: Shape 922">
                <a:extLst>
                  <a:ext uri="{FF2B5EF4-FFF2-40B4-BE49-F238E27FC236}">
                    <a16:creationId xmlns:a16="http://schemas.microsoft.com/office/drawing/2014/main" id="{4E8E9E86-0D52-C4D6-D744-D5AF036847EA}"/>
                  </a:ext>
                </a:extLst>
              </p:cNvPr>
              <p:cNvSpPr/>
              <p:nvPr/>
            </p:nvSpPr>
            <p:spPr>
              <a:xfrm>
                <a:off x="5952211" y="15864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4" name="Freeform: Shape 923">
                <a:extLst>
                  <a:ext uri="{FF2B5EF4-FFF2-40B4-BE49-F238E27FC236}">
                    <a16:creationId xmlns:a16="http://schemas.microsoft.com/office/drawing/2014/main" id="{81AEE417-5D24-E6F8-0C56-0DDD8AC650FB}"/>
                  </a:ext>
                </a:extLst>
              </p:cNvPr>
              <p:cNvSpPr/>
              <p:nvPr/>
            </p:nvSpPr>
            <p:spPr>
              <a:xfrm>
                <a:off x="5868235" y="157857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5" name="Freeform: Shape 924">
                <a:extLst>
                  <a:ext uri="{FF2B5EF4-FFF2-40B4-BE49-F238E27FC236}">
                    <a16:creationId xmlns:a16="http://schemas.microsoft.com/office/drawing/2014/main" id="{65C3D6D0-57AA-CE7D-32DF-4D51F581CFA2}"/>
                  </a:ext>
                </a:extLst>
              </p:cNvPr>
              <p:cNvSpPr/>
              <p:nvPr/>
            </p:nvSpPr>
            <p:spPr>
              <a:xfrm>
                <a:off x="5839650" y="157179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6" name="Freeform: Shape 925">
                <a:extLst>
                  <a:ext uri="{FF2B5EF4-FFF2-40B4-BE49-F238E27FC236}">
                    <a16:creationId xmlns:a16="http://schemas.microsoft.com/office/drawing/2014/main" id="{93D81C63-B301-7B63-666B-5917136080BA}"/>
                  </a:ext>
                </a:extLst>
              </p:cNvPr>
              <p:cNvSpPr/>
              <p:nvPr/>
            </p:nvSpPr>
            <p:spPr>
              <a:xfrm>
                <a:off x="5811447" y="1571798"/>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7" name="Freeform: Shape 926">
                <a:extLst>
                  <a:ext uri="{FF2B5EF4-FFF2-40B4-BE49-F238E27FC236}">
                    <a16:creationId xmlns:a16="http://schemas.microsoft.com/office/drawing/2014/main" id="{118032DA-2B39-42AE-A8DE-F21DB4A7C0FA}"/>
                  </a:ext>
                </a:extLst>
              </p:cNvPr>
              <p:cNvSpPr/>
              <p:nvPr/>
            </p:nvSpPr>
            <p:spPr>
              <a:xfrm>
                <a:off x="5754658" y="15690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8" name="Freeform: Shape 927">
                <a:extLst>
                  <a:ext uri="{FF2B5EF4-FFF2-40B4-BE49-F238E27FC236}">
                    <a16:creationId xmlns:a16="http://schemas.microsoft.com/office/drawing/2014/main" id="{84D65369-1CB5-8B99-305C-D1FF5166E13A}"/>
                  </a:ext>
                </a:extLst>
              </p:cNvPr>
              <p:cNvSpPr/>
              <p:nvPr/>
            </p:nvSpPr>
            <p:spPr>
              <a:xfrm>
                <a:off x="5725947" y="15690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29" name="Freeform: Shape 928">
                <a:extLst>
                  <a:ext uri="{FF2B5EF4-FFF2-40B4-BE49-F238E27FC236}">
                    <a16:creationId xmlns:a16="http://schemas.microsoft.com/office/drawing/2014/main" id="{BA4A85BF-BA8C-5311-CC8E-B6BF302FB22A}"/>
                  </a:ext>
                </a:extLst>
              </p:cNvPr>
              <p:cNvSpPr/>
              <p:nvPr/>
            </p:nvSpPr>
            <p:spPr>
              <a:xfrm>
                <a:off x="5697362" y="15690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0" name="Freeform: Shape 929">
                <a:extLst>
                  <a:ext uri="{FF2B5EF4-FFF2-40B4-BE49-F238E27FC236}">
                    <a16:creationId xmlns:a16="http://schemas.microsoft.com/office/drawing/2014/main" id="{0925366D-86ED-86F3-1EA0-5DB8D9089DD7}"/>
                  </a:ext>
                </a:extLst>
              </p:cNvPr>
              <p:cNvSpPr/>
              <p:nvPr/>
            </p:nvSpPr>
            <p:spPr>
              <a:xfrm>
                <a:off x="5676908" y="156906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1" name="Freeform: Shape 930">
                <a:extLst>
                  <a:ext uri="{FF2B5EF4-FFF2-40B4-BE49-F238E27FC236}">
                    <a16:creationId xmlns:a16="http://schemas.microsoft.com/office/drawing/2014/main" id="{067DEF28-5CD4-5F2B-8F60-6E1B30E2F4C7}"/>
                  </a:ext>
                </a:extLst>
              </p:cNvPr>
              <p:cNvSpPr/>
              <p:nvPr/>
            </p:nvSpPr>
            <p:spPr>
              <a:xfrm>
                <a:off x="5621644" y="15658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2" name="Freeform: Shape 931">
                <a:extLst>
                  <a:ext uri="{FF2B5EF4-FFF2-40B4-BE49-F238E27FC236}">
                    <a16:creationId xmlns:a16="http://schemas.microsoft.com/office/drawing/2014/main" id="{BFF7A005-89FF-C560-93CC-68140A38BBAF}"/>
                  </a:ext>
                </a:extLst>
              </p:cNvPr>
              <p:cNvSpPr/>
              <p:nvPr/>
            </p:nvSpPr>
            <p:spPr>
              <a:xfrm>
                <a:off x="5602715" y="15658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3" name="Freeform: Shape 932">
                <a:extLst>
                  <a:ext uri="{FF2B5EF4-FFF2-40B4-BE49-F238E27FC236}">
                    <a16:creationId xmlns:a16="http://schemas.microsoft.com/office/drawing/2014/main" id="{D3D7C4B0-4DA6-7D0A-2575-932005CE7E5C}"/>
                  </a:ext>
                </a:extLst>
              </p:cNvPr>
              <p:cNvSpPr/>
              <p:nvPr/>
            </p:nvSpPr>
            <p:spPr>
              <a:xfrm>
                <a:off x="5360443"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4" name="Freeform: Shape 933">
                <a:extLst>
                  <a:ext uri="{FF2B5EF4-FFF2-40B4-BE49-F238E27FC236}">
                    <a16:creationId xmlns:a16="http://schemas.microsoft.com/office/drawing/2014/main" id="{7D6997D2-9311-1928-9977-AA9B047692E1}"/>
                  </a:ext>
                </a:extLst>
              </p:cNvPr>
              <p:cNvSpPr/>
              <p:nvPr/>
            </p:nvSpPr>
            <p:spPr>
              <a:xfrm>
                <a:off x="5350533"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5" name="Freeform: Shape 934">
                <a:extLst>
                  <a:ext uri="{FF2B5EF4-FFF2-40B4-BE49-F238E27FC236}">
                    <a16:creationId xmlns:a16="http://schemas.microsoft.com/office/drawing/2014/main" id="{5A4974E0-968C-448E-852D-5E03411DCA45}"/>
                  </a:ext>
                </a:extLst>
              </p:cNvPr>
              <p:cNvSpPr/>
              <p:nvPr/>
            </p:nvSpPr>
            <p:spPr>
              <a:xfrm>
                <a:off x="5340624"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6" name="Freeform: Shape 935">
                <a:extLst>
                  <a:ext uri="{FF2B5EF4-FFF2-40B4-BE49-F238E27FC236}">
                    <a16:creationId xmlns:a16="http://schemas.microsoft.com/office/drawing/2014/main" id="{7AFCDCE3-00BB-98B1-F99E-BA43C21FDFA6}"/>
                  </a:ext>
                </a:extLst>
              </p:cNvPr>
              <p:cNvSpPr/>
              <p:nvPr/>
            </p:nvSpPr>
            <p:spPr>
              <a:xfrm>
                <a:off x="5488630"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7" name="Freeform: Shape 936">
                <a:extLst>
                  <a:ext uri="{FF2B5EF4-FFF2-40B4-BE49-F238E27FC236}">
                    <a16:creationId xmlns:a16="http://schemas.microsoft.com/office/drawing/2014/main" id="{83C9BC71-4A1B-6071-F7EC-904B5AF762F5}"/>
                  </a:ext>
                </a:extLst>
              </p:cNvPr>
              <p:cNvSpPr/>
              <p:nvPr/>
            </p:nvSpPr>
            <p:spPr>
              <a:xfrm>
                <a:off x="5478720"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8" name="Freeform: Shape 937">
                <a:extLst>
                  <a:ext uri="{FF2B5EF4-FFF2-40B4-BE49-F238E27FC236}">
                    <a16:creationId xmlns:a16="http://schemas.microsoft.com/office/drawing/2014/main" id="{B2E6142A-DE14-D50B-3313-6097C408A936}"/>
                  </a:ext>
                </a:extLst>
              </p:cNvPr>
              <p:cNvSpPr/>
              <p:nvPr/>
            </p:nvSpPr>
            <p:spPr>
              <a:xfrm>
                <a:off x="5289045"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39" name="Freeform: Shape 938">
                <a:extLst>
                  <a:ext uri="{FF2B5EF4-FFF2-40B4-BE49-F238E27FC236}">
                    <a16:creationId xmlns:a16="http://schemas.microsoft.com/office/drawing/2014/main" id="{B8F767A5-B003-8A9C-E7DB-405FA6B89337}"/>
                  </a:ext>
                </a:extLst>
              </p:cNvPr>
              <p:cNvSpPr/>
              <p:nvPr/>
            </p:nvSpPr>
            <p:spPr>
              <a:xfrm>
                <a:off x="5231748" y="156014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0" name="Freeform: Shape 939">
                <a:extLst>
                  <a:ext uri="{FF2B5EF4-FFF2-40B4-BE49-F238E27FC236}">
                    <a16:creationId xmlns:a16="http://schemas.microsoft.com/office/drawing/2014/main" id="{7D803215-F5B1-1147-3950-7462F2C0BA3E}"/>
                  </a:ext>
                </a:extLst>
              </p:cNvPr>
              <p:cNvSpPr/>
              <p:nvPr/>
            </p:nvSpPr>
            <p:spPr>
              <a:xfrm>
                <a:off x="4647222" y="150999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1" name="Freeform: Shape 940">
                <a:extLst>
                  <a:ext uri="{FF2B5EF4-FFF2-40B4-BE49-F238E27FC236}">
                    <a16:creationId xmlns:a16="http://schemas.microsoft.com/office/drawing/2014/main" id="{591F43FD-BCB1-4B9C-93C4-0B75B13AC6BC}"/>
                  </a:ext>
                </a:extLst>
              </p:cNvPr>
              <p:cNvSpPr/>
              <p:nvPr/>
            </p:nvSpPr>
            <p:spPr>
              <a:xfrm>
                <a:off x="4419433" y="147504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2" name="Freeform: Shape 941">
                <a:extLst>
                  <a:ext uri="{FF2B5EF4-FFF2-40B4-BE49-F238E27FC236}">
                    <a16:creationId xmlns:a16="http://schemas.microsoft.com/office/drawing/2014/main" id="{65B271BB-D266-BFC0-88E7-940A23116B78}"/>
                  </a:ext>
                </a:extLst>
              </p:cNvPr>
              <p:cNvSpPr/>
              <p:nvPr/>
            </p:nvSpPr>
            <p:spPr>
              <a:xfrm>
                <a:off x="4459324" y="148098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3" name="Freeform: Shape 942">
                <a:extLst>
                  <a:ext uri="{FF2B5EF4-FFF2-40B4-BE49-F238E27FC236}">
                    <a16:creationId xmlns:a16="http://schemas.microsoft.com/office/drawing/2014/main" id="{2EAB3F86-EEB7-4054-A211-04D888DAE33D}"/>
                  </a:ext>
                </a:extLst>
              </p:cNvPr>
              <p:cNvSpPr/>
              <p:nvPr/>
            </p:nvSpPr>
            <p:spPr>
              <a:xfrm>
                <a:off x="4573155" y="149370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4" name="Freeform: Shape 943">
                <a:extLst>
                  <a:ext uri="{FF2B5EF4-FFF2-40B4-BE49-F238E27FC236}">
                    <a16:creationId xmlns:a16="http://schemas.microsoft.com/office/drawing/2014/main" id="{18F64ECB-2AC5-A55F-2F22-8E1D8450316A}"/>
                  </a:ext>
                </a:extLst>
              </p:cNvPr>
              <p:cNvSpPr/>
              <p:nvPr/>
            </p:nvSpPr>
            <p:spPr>
              <a:xfrm>
                <a:off x="3816485" y="14427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5" name="Freeform: Shape 944">
                <a:extLst>
                  <a:ext uri="{FF2B5EF4-FFF2-40B4-BE49-F238E27FC236}">
                    <a16:creationId xmlns:a16="http://schemas.microsoft.com/office/drawing/2014/main" id="{D031B537-845B-1383-975E-D2436E8ABBA1}"/>
                  </a:ext>
                </a:extLst>
              </p:cNvPr>
              <p:cNvSpPr/>
              <p:nvPr/>
            </p:nvSpPr>
            <p:spPr>
              <a:xfrm>
                <a:off x="4240302" y="147504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6" name="Freeform: Shape 945">
                <a:extLst>
                  <a:ext uri="{FF2B5EF4-FFF2-40B4-BE49-F238E27FC236}">
                    <a16:creationId xmlns:a16="http://schemas.microsoft.com/office/drawing/2014/main" id="{54F82241-7383-9509-2BA8-409C4AA5D434}"/>
                  </a:ext>
                </a:extLst>
              </p:cNvPr>
              <p:cNvSpPr/>
              <p:nvPr/>
            </p:nvSpPr>
            <p:spPr>
              <a:xfrm>
                <a:off x="4012132" y="146137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7" name="Freeform: Shape 946">
                <a:extLst>
                  <a:ext uri="{FF2B5EF4-FFF2-40B4-BE49-F238E27FC236}">
                    <a16:creationId xmlns:a16="http://schemas.microsoft.com/office/drawing/2014/main" id="{33B9211A-5FF3-762B-EBF1-F98819B4FFC3}"/>
                  </a:ext>
                </a:extLst>
              </p:cNvPr>
              <p:cNvSpPr/>
              <p:nvPr/>
            </p:nvSpPr>
            <p:spPr>
              <a:xfrm>
                <a:off x="4031570" y="146137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8" name="Freeform: Shape 947">
                <a:extLst>
                  <a:ext uri="{FF2B5EF4-FFF2-40B4-BE49-F238E27FC236}">
                    <a16:creationId xmlns:a16="http://schemas.microsoft.com/office/drawing/2014/main" id="{8598BF95-A11F-9E4C-13EB-06FD997E7A1A}"/>
                  </a:ext>
                </a:extLst>
              </p:cNvPr>
              <p:cNvSpPr/>
              <p:nvPr/>
            </p:nvSpPr>
            <p:spPr>
              <a:xfrm>
                <a:off x="3865524" y="145139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49" name="Freeform: Shape 948">
                <a:extLst>
                  <a:ext uri="{FF2B5EF4-FFF2-40B4-BE49-F238E27FC236}">
                    <a16:creationId xmlns:a16="http://schemas.microsoft.com/office/drawing/2014/main" id="{C48E2894-D36C-3017-A1AD-82D74C1D844F}"/>
                  </a:ext>
                </a:extLst>
              </p:cNvPr>
              <p:cNvSpPr/>
              <p:nvPr/>
            </p:nvSpPr>
            <p:spPr>
              <a:xfrm>
                <a:off x="3855615" y="145139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0" name="Freeform: Shape 949">
                <a:extLst>
                  <a:ext uri="{FF2B5EF4-FFF2-40B4-BE49-F238E27FC236}">
                    <a16:creationId xmlns:a16="http://schemas.microsoft.com/office/drawing/2014/main" id="{32734BE8-4075-213B-5320-FC66128045AC}"/>
                  </a:ext>
                </a:extLst>
              </p:cNvPr>
              <p:cNvSpPr/>
              <p:nvPr/>
            </p:nvSpPr>
            <p:spPr>
              <a:xfrm>
                <a:off x="3587807" y="142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1" name="Freeform: Shape 950">
                <a:extLst>
                  <a:ext uri="{FF2B5EF4-FFF2-40B4-BE49-F238E27FC236}">
                    <a16:creationId xmlns:a16="http://schemas.microsoft.com/office/drawing/2014/main" id="{201EF2D8-B550-FC8F-9762-B966F2D79FD6}"/>
                  </a:ext>
                </a:extLst>
              </p:cNvPr>
              <p:cNvSpPr/>
              <p:nvPr/>
            </p:nvSpPr>
            <p:spPr>
              <a:xfrm>
                <a:off x="3700368" y="14427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2" name="Freeform: Shape 951">
                <a:extLst>
                  <a:ext uri="{FF2B5EF4-FFF2-40B4-BE49-F238E27FC236}">
                    <a16:creationId xmlns:a16="http://schemas.microsoft.com/office/drawing/2014/main" id="{B8A17189-2A98-A1A3-36A1-04F4D57C2E42}"/>
                  </a:ext>
                </a:extLst>
              </p:cNvPr>
              <p:cNvSpPr/>
              <p:nvPr/>
            </p:nvSpPr>
            <p:spPr>
              <a:xfrm>
                <a:off x="3510565" y="142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3" name="Freeform: Shape 952">
                <a:extLst>
                  <a:ext uri="{FF2B5EF4-FFF2-40B4-BE49-F238E27FC236}">
                    <a16:creationId xmlns:a16="http://schemas.microsoft.com/office/drawing/2014/main" id="{3534207B-6AE3-DD7A-263E-4CE4C26FB410}"/>
                  </a:ext>
                </a:extLst>
              </p:cNvPr>
              <p:cNvSpPr/>
              <p:nvPr/>
            </p:nvSpPr>
            <p:spPr>
              <a:xfrm>
                <a:off x="3739497" y="14427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4" name="Freeform: Shape 953">
                <a:extLst>
                  <a:ext uri="{FF2B5EF4-FFF2-40B4-BE49-F238E27FC236}">
                    <a16:creationId xmlns:a16="http://schemas.microsoft.com/office/drawing/2014/main" id="{869EC0C4-5932-934A-BBF6-5E95303C3B44}"/>
                  </a:ext>
                </a:extLst>
              </p:cNvPr>
              <p:cNvSpPr/>
              <p:nvPr/>
            </p:nvSpPr>
            <p:spPr>
              <a:xfrm>
                <a:off x="3729588" y="144271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5" name="Freeform: Shape 954">
                <a:extLst>
                  <a:ext uri="{FF2B5EF4-FFF2-40B4-BE49-F238E27FC236}">
                    <a16:creationId xmlns:a16="http://schemas.microsoft.com/office/drawing/2014/main" id="{F4B309EA-6B79-2B3D-6AD5-C5220DDB00C7}"/>
                  </a:ext>
                </a:extLst>
              </p:cNvPr>
              <p:cNvSpPr/>
              <p:nvPr/>
            </p:nvSpPr>
            <p:spPr>
              <a:xfrm>
                <a:off x="3473722" y="141918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6" name="Freeform: Shape 955">
                <a:extLst>
                  <a:ext uri="{FF2B5EF4-FFF2-40B4-BE49-F238E27FC236}">
                    <a16:creationId xmlns:a16="http://schemas.microsoft.com/office/drawing/2014/main" id="{126B2BA3-31CC-2750-E5D7-113017314995}"/>
                  </a:ext>
                </a:extLst>
              </p:cNvPr>
              <p:cNvSpPr/>
              <p:nvPr/>
            </p:nvSpPr>
            <p:spPr>
              <a:xfrm>
                <a:off x="3360018" y="141193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7" name="Freeform: Shape 956">
                <a:extLst>
                  <a:ext uri="{FF2B5EF4-FFF2-40B4-BE49-F238E27FC236}">
                    <a16:creationId xmlns:a16="http://schemas.microsoft.com/office/drawing/2014/main" id="{5AD27733-249C-036E-5D5F-2A49167F646B}"/>
                  </a:ext>
                </a:extLst>
              </p:cNvPr>
              <p:cNvSpPr/>
              <p:nvPr/>
            </p:nvSpPr>
            <p:spPr>
              <a:xfrm>
                <a:off x="3350236" y="141193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8" name="Freeform: Shape 957">
                <a:extLst>
                  <a:ext uri="{FF2B5EF4-FFF2-40B4-BE49-F238E27FC236}">
                    <a16:creationId xmlns:a16="http://schemas.microsoft.com/office/drawing/2014/main" id="{AEB227FF-1DEF-5DE7-8C4E-549E65712F7E}"/>
                  </a:ext>
                </a:extLst>
              </p:cNvPr>
              <p:cNvSpPr/>
              <p:nvPr/>
            </p:nvSpPr>
            <p:spPr>
              <a:xfrm>
                <a:off x="3112411" y="139957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59" name="Freeform: Shape 958">
                <a:extLst>
                  <a:ext uri="{FF2B5EF4-FFF2-40B4-BE49-F238E27FC236}">
                    <a16:creationId xmlns:a16="http://schemas.microsoft.com/office/drawing/2014/main" id="{71187EA6-C4A7-EFB4-83B7-3EE2164424A1}"/>
                  </a:ext>
                </a:extLst>
              </p:cNvPr>
              <p:cNvSpPr/>
              <p:nvPr/>
            </p:nvSpPr>
            <p:spPr>
              <a:xfrm>
                <a:off x="3151794" y="139957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0" name="Freeform: Shape 959">
                <a:extLst>
                  <a:ext uri="{FF2B5EF4-FFF2-40B4-BE49-F238E27FC236}">
                    <a16:creationId xmlns:a16="http://schemas.microsoft.com/office/drawing/2014/main" id="{3570B7DA-0671-C6FA-0DB8-81CB9D27F33C}"/>
                  </a:ext>
                </a:extLst>
              </p:cNvPr>
              <p:cNvSpPr/>
              <p:nvPr/>
            </p:nvSpPr>
            <p:spPr>
              <a:xfrm>
                <a:off x="2904695" y="137235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1" name="Freeform: Shape 960">
                <a:extLst>
                  <a:ext uri="{FF2B5EF4-FFF2-40B4-BE49-F238E27FC236}">
                    <a16:creationId xmlns:a16="http://schemas.microsoft.com/office/drawing/2014/main" id="{B77B4C46-00B4-EECB-5CCB-38726C0906AA}"/>
                  </a:ext>
                </a:extLst>
              </p:cNvPr>
              <p:cNvSpPr/>
              <p:nvPr/>
            </p:nvSpPr>
            <p:spPr>
              <a:xfrm>
                <a:off x="2819703" y="135963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2" name="Freeform: Shape 961">
                <a:extLst>
                  <a:ext uri="{FF2B5EF4-FFF2-40B4-BE49-F238E27FC236}">
                    <a16:creationId xmlns:a16="http://schemas.microsoft.com/office/drawing/2014/main" id="{C2E31667-A7E3-5460-AB01-7F915EFED220}"/>
                  </a:ext>
                </a:extLst>
              </p:cNvPr>
              <p:cNvSpPr/>
              <p:nvPr/>
            </p:nvSpPr>
            <p:spPr>
              <a:xfrm>
                <a:off x="2793532" y="135963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3" name="Freeform: Shape 962">
                <a:extLst>
                  <a:ext uri="{FF2B5EF4-FFF2-40B4-BE49-F238E27FC236}">
                    <a16:creationId xmlns:a16="http://schemas.microsoft.com/office/drawing/2014/main" id="{EA782C9A-D98F-0380-57C1-060931C5C73B}"/>
                  </a:ext>
                </a:extLst>
              </p:cNvPr>
              <p:cNvSpPr/>
              <p:nvPr/>
            </p:nvSpPr>
            <p:spPr>
              <a:xfrm>
                <a:off x="2696852" y="13486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4" name="Freeform: Shape 963">
                <a:extLst>
                  <a:ext uri="{FF2B5EF4-FFF2-40B4-BE49-F238E27FC236}">
                    <a16:creationId xmlns:a16="http://schemas.microsoft.com/office/drawing/2014/main" id="{B30EAC2F-F5D0-F7E5-B3A9-6FD85AE24C21}"/>
                  </a:ext>
                </a:extLst>
              </p:cNvPr>
              <p:cNvSpPr/>
              <p:nvPr/>
            </p:nvSpPr>
            <p:spPr>
              <a:xfrm>
                <a:off x="2452675" y="13319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5" name="Freeform: Shape 964">
                <a:extLst>
                  <a:ext uri="{FF2B5EF4-FFF2-40B4-BE49-F238E27FC236}">
                    <a16:creationId xmlns:a16="http://schemas.microsoft.com/office/drawing/2014/main" id="{0D654EE0-264D-9BFA-91E3-E17476C39736}"/>
                  </a:ext>
                </a:extLst>
              </p:cNvPr>
              <p:cNvSpPr/>
              <p:nvPr/>
            </p:nvSpPr>
            <p:spPr>
              <a:xfrm>
                <a:off x="2405034" y="13319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6" name="Freeform: Shape 965">
                <a:extLst>
                  <a:ext uri="{FF2B5EF4-FFF2-40B4-BE49-F238E27FC236}">
                    <a16:creationId xmlns:a16="http://schemas.microsoft.com/office/drawing/2014/main" id="{51C57601-8199-82DE-DD68-A3CB1BA5B10F}"/>
                  </a:ext>
                </a:extLst>
              </p:cNvPr>
              <p:cNvSpPr/>
              <p:nvPr/>
            </p:nvSpPr>
            <p:spPr>
              <a:xfrm>
                <a:off x="2480751" y="13319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7" name="Freeform: Shape 966">
                <a:extLst>
                  <a:ext uri="{FF2B5EF4-FFF2-40B4-BE49-F238E27FC236}">
                    <a16:creationId xmlns:a16="http://schemas.microsoft.com/office/drawing/2014/main" id="{04E9FB0F-DE3C-3E95-1264-BB9BD6F9AAAE}"/>
                  </a:ext>
                </a:extLst>
              </p:cNvPr>
              <p:cNvSpPr/>
              <p:nvPr/>
            </p:nvSpPr>
            <p:spPr>
              <a:xfrm>
                <a:off x="2518737" y="133194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8" name="Freeform: Shape 967">
                <a:extLst>
                  <a:ext uri="{FF2B5EF4-FFF2-40B4-BE49-F238E27FC236}">
                    <a16:creationId xmlns:a16="http://schemas.microsoft.com/office/drawing/2014/main" id="{4085F8EC-5813-A3B4-1A31-7761C26183CA}"/>
                  </a:ext>
                </a:extLst>
              </p:cNvPr>
              <p:cNvSpPr/>
              <p:nvPr/>
            </p:nvSpPr>
            <p:spPr>
              <a:xfrm>
                <a:off x="2243435" y="13137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69" name="Freeform: Shape 968">
                <a:extLst>
                  <a:ext uri="{FF2B5EF4-FFF2-40B4-BE49-F238E27FC236}">
                    <a16:creationId xmlns:a16="http://schemas.microsoft.com/office/drawing/2014/main" id="{7482FDD1-6B44-0D92-7D90-0E775075CC5E}"/>
                  </a:ext>
                </a:extLst>
              </p:cNvPr>
              <p:cNvSpPr/>
              <p:nvPr/>
            </p:nvSpPr>
            <p:spPr>
              <a:xfrm>
                <a:off x="2219550" y="13137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0" name="Freeform: Shape 969">
                <a:extLst>
                  <a:ext uri="{FF2B5EF4-FFF2-40B4-BE49-F238E27FC236}">
                    <a16:creationId xmlns:a16="http://schemas.microsoft.com/office/drawing/2014/main" id="{ABFAFE53-BC2E-8CBB-7D10-F444F524E0A8}"/>
                  </a:ext>
                </a:extLst>
              </p:cNvPr>
              <p:cNvSpPr/>
              <p:nvPr/>
            </p:nvSpPr>
            <p:spPr>
              <a:xfrm>
                <a:off x="2273036" y="13137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1" name="Freeform: Shape 970">
                <a:extLst>
                  <a:ext uri="{FF2B5EF4-FFF2-40B4-BE49-F238E27FC236}">
                    <a16:creationId xmlns:a16="http://schemas.microsoft.com/office/drawing/2014/main" id="{36AF46A5-06F4-A74F-E72B-2BA3B1AA0E91}"/>
                  </a:ext>
                </a:extLst>
              </p:cNvPr>
              <p:cNvSpPr/>
              <p:nvPr/>
            </p:nvSpPr>
            <p:spPr>
              <a:xfrm>
                <a:off x="2300731" y="131375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2" name="Freeform: Shape 971">
                <a:extLst>
                  <a:ext uri="{FF2B5EF4-FFF2-40B4-BE49-F238E27FC236}">
                    <a16:creationId xmlns:a16="http://schemas.microsoft.com/office/drawing/2014/main" id="{941EC072-B57A-D412-08F0-B4999246EE90}"/>
                  </a:ext>
                </a:extLst>
              </p:cNvPr>
              <p:cNvSpPr/>
              <p:nvPr/>
            </p:nvSpPr>
            <p:spPr>
              <a:xfrm>
                <a:off x="1958857" y="1299729"/>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3" name="Freeform: Shape 972">
                <a:extLst>
                  <a:ext uri="{FF2B5EF4-FFF2-40B4-BE49-F238E27FC236}">
                    <a16:creationId xmlns:a16="http://schemas.microsoft.com/office/drawing/2014/main" id="{E9EF5F10-07B1-FF86-5B20-5CBAE2C8EA0E}"/>
                  </a:ext>
                </a:extLst>
              </p:cNvPr>
              <p:cNvSpPr/>
              <p:nvPr/>
            </p:nvSpPr>
            <p:spPr>
              <a:xfrm>
                <a:off x="1837023" y="1287011"/>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4" name="Freeform: Shape 973">
                <a:extLst>
                  <a:ext uri="{FF2B5EF4-FFF2-40B4-BE49-F238E27FC236}">
                    <a16:creationId xmlns:a16="http://schemas.microsoft.com/office/drawing/2014/main" id="{08E80C8C-9746-D4D7-C57E-D8B39B896E9A}"/>
                  </a:ext>
                </a:extLst>
              </p:cNvPr>
              <p:cNvSpPr/>
              <p:nvPr/>
            </p:nvSpPr>
            <p:spPr>
              <a:xfrm>
                <a:off x="2078278" y="130282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5" name="Freeform: Shape 974">
                <a:extLst>
                  <a:ext uri="{FF2B5EF4-FFF2-40B4-BE49-F238E27FC236}">
                    <a16:creationId xmlns:a16="http://schemas.microsoft.com/office/drawing/2014/main" id="{D6402627-1447-E0AD-68CA-054BA4FE2C47}"/>
                  </a:ext>
                </a:extLst>
              </p:cNvPr>
              <p:cNvSpPr/>
              <p:nvPr/>
            </p:nvSpPr>
            <p:spPr>
              <a:xfrm>
                <a:off x="2131763" y="130745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6" name="Freeform: Shape 975">
                <a:extLst>
                  <a:ext uri="{FF2B5EF4-FFF2-40B4-BE49-F238E27FC236}">
                    <a16:creationId xmlns:a16="http://schemas.microsoft.com/office/drawing/2014/main" id="{93D46AE0-4AFD-04F5-C878-FE9DA45FB934}"/>
                  </a:ext>
                </a:extLst>
              </p:cNvPr>
              <p:cNvSpPr/>
              <p:nvPr/>
            </p:nvSpPr>
            <p:spPr>
              <a:xfrm>
                <a:off x="1761305"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7" name="Freeform: Shape 976">
                <a:extLst>
                  <a:ext uri="{FF2B5EF4-FFF2-40B4-BE49-F238E27FC236}">
                    <a16:creationId xmlns:a16="http://schemas.microsoft.com/office/drawing/2014/main" id="{D18402C9-19F1-A342-B442-7D3BA90F621C}"/>
                  </a:ext>
                </a:extLst>
              </p:cNvPr>
              <p:cNvSpPr/>
              <p:nvPr/>
            </p:nvSpPr>
            <p:spPr>
              <a:xfrm>
                <a:off x="1751015"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8" name="Freeform: Shape 977">
                <a:extLst>
                  <a:ext uri="{FF2B5EF4-FFF2-40B4-BE49-F238E27FC236}">
                    <a16:creationId xmlns:a16="http://schemas.microsoft.com/office/drawing/2014/main" id="{93ECD666-2C5B-D29E-B0B2-0D206E7B15BB}"/>
                  </a:ext>
                </a:extLst>
              </p:cNvPr>
              <p:cNvSpPr/>
              <p:nvPr/>
            </p:nvSpPr>
            <p:spPr>
              <a:xfrm>
                <a:off x="1778710" y="128475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79" name="Freeform: Shape 978">
                <a:extLst>
                  <a:ext uri="{FF2B5EF4-FFF2-40B4-BE49-F238E27FC236}">
                    <a16:creationId xmlns:a16="http://schemas.microsoft.com/office/drawing/2014/main" id="{27B9A74D-3BFD-D2C5-9D83-FDADE8AFC341}"/>
                  </a:ext>
                </a:extLst>
              </p:cNvPr>
              <p:cNvSpPr/>
              <p:nvPr/>
            </p:nvSpPr>
            <p:spPr>
              <a:xfrm>
                <a:off x="1855444" y="129105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0" name="Freeform: Shape 979">
                <a:extLst>
                  <a:ext uri="{FF2B5EF4-FFF2-40B4-BE49-F238E27FC236}">
                    <a16:creationId xmlns:a16="http://schemas.microsoft.com/office/drawing/2014/main" id="{07799A3B-A5EB-F845-EF19-81E3966E9B80}"/>
                  </a:ext>
                </a:extLst>
              </p:cNvPr>
              <p:cNvSpPr/>
              <p:nvPr/>
            </p:nvSpPr>
            <p:spPr>
              <a:xfrm>
                <a:off x="1667039"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1" name="Freeform: Shape 980">
                <a:extLst>
                  <a:ext uri="{FF2B5EF4-FFF2-40B4-BE49-F238E27FC236}">
                    <a16:creationId xmlns:a16="http://schemas.microsoft.com/office/drawing/2014/main" id="{D8858A28-72EF-D764-5A8C-4A5796D664ED}"/>
                  </a:ext>
                </a:extLst>
              </p:cNvPr>
              <p:cNvSpPr/>
              <p:nvPr/>
            </p:nvSpPr>
            <p:spPr>
              <a:xfrm>
                <a:off x="1657384"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2" name="Freeform: Shape 981">
                <a:extLst>
                  <a:ext uri="{FF2B5EF4-FFF2-40B4-BE49-F238E27FC236}">
                    <a16:creationId xmlns:a16="http://schemas.microsoft.com/office/drawing/2014/main" id="{FA475931-A567-77C1-7281-6D9030534CE5}"/>
                  </a:ext>
                </a:extLst>
              </p:cNvPr>
              <p:cNvSpPr/>
              <p:nvPr/>
            </p:nvSpPr>
            <p:spPr>
              <a:xfrm>
                <a:off x="1713664"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3" name="Freeform: Shape 982">
                <a:extLst>
                  <a:ext uri="{FF2B5EF4-FFF2-40B4-BE49-F238E27FC236}">
                    <a16:creationId xmlns:a16="http://schemas.microsoft.com/office/drawing/2014/main" id="{1976C8DD-D673-A8DF-75E2-0FE532A3CFAE}"/>
                  </a:ext>
                </a:extLst>
              </p:cNvPr>
              <p:cNvSpPr/>
              <p:nvPr/>
            </p:nvSpPr>
            <p:spPr>
              <a:xfrm>
                <a:off x="1741867" y="128154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4" name="Freeform: Shape 983">
                <a:extLst>
                  <a:ext uri="{FF2B5EF4-FFF2-40B4-BE49-F238E27FC236}">
                    <a16:creationId xmlns:a16="http://schemas.microsoft.com/office/drawing/2014/main" id="{CB15792E-EEA8-4F80-AAE7-1704794095DC}"/>
                  </a:ext>
                </a:extLst>
              </p:cNvPr>
              <p:cNvSpPr/>
              <p:nvPr/>
            </p:nvSpPr>
            <p:spPr>
              <a:xfrm>
                <a:off x="156324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5" name="Freeform: Shape 984">
                <a:extLst>
                  <a:ext uri="{FF2B5EF4-FFF2-40B4-BE49-F238E27FC236}">
                    <a16:creationId xmlns:a16="http://schemas.microsoft.com/office/drawing/2014/main" id="{1B989567-D5E3-1485-EAC0-5957231026BE}"/>
                  </a:ext>
                </a:extLst>
              </p:cNvPr>
              <p:cNvSpPr/>
              <p:nvPr/>
            </p:nvSpPr>
            <p:spPr>
              <a:xfrm>
                <a:off x="1573916"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6" name="Freeform: Shape 985">
                <a:extLst>
                  <a:ext uri="{FF2B5EF4-FFF2-40B4-BE49-F238E27FC236}">
                    <a16:creationId xmlns:a16="http://schemas.microsoft.com/office/drawing/2014/main" id="{3D23D37C-B6FF-95D3-4B13-E3BF0C8563DE}"/>
                  </a:ext>
                </a:extLst>
              </p:cNvPr>
              <p:cNvSpPr/>
              <p:nvPr/>
            </p:nvSpPr>
            <p:spPr>
              <a:xfrm>
                <a:off x="1513698"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7" name="Freeform: Shape 986">
                <a:extLst>
                  <a:ext uri="{FF2B5EF4-FFF2-40B4-BE49-F238E27FC236}">
                    <a16:creationId xmlns:a16="http://schemas.microsoft.com/office/drawing/2014/main" id="{8A837B93-784A-A08B-20F1-985345D69A4E}"/>
                  </a:ext>
                </a:extLst>
              </p:cNvPr>
              <p:cNvSpPr/>
              <p:nvPr/>
            </p:nvSpPr>
            <p:spPr>
              <a:xfrm>
                <a:off x="143111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8" name="Freeform: Shape 987">
                <a:extLst>
                  <a:ext uri="{FF2B5EF4-FFF2-40B4-BE49-F238E27FC236}">
                    <a16:creationId xmlns:a16="http://schemas.microsoft.com/office/drawing/2014/main" id="{70554B9B-B28F-62C6-393A-0875B6DE6C71}"/>
                  </a:ext>
                </a:extLst>
              </p:cNvPr>
              <p:cNvSpPr/>
              <p:nvPr/>
            </p:nvSpPr>
            <p:spPr>
              <a:xfrm>
                <a:off x="1353877"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89" name="Freeform: Shape 988">
                <a:extLst>
                  <a:ext uri="{FF2B5EF4-FFF2-40B4-BE49-F238E27FC236}">
                    <a16:creationId xmlns:a16="http://schemas.microsoft.com/office/drawing/2014/main" id="{654F8AE0-D8C9-9DF6-9460-0369B6E41E55}"/>
                  </a:ext>
                </a:extLst>
              </p:cNvPr>
              <p:cNvSpPr/>
              <p:nvPr/>
            </p:nvSpPr>
            <p:spPr>
              <a:xfrm>
                <a:off x="1383097"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0" name="Freeform: Shape 989">
                <a:extLst>
                  <a:ext uri="{FF2B5EF4-FFF2-40B4-BE49-F238E27FC236}">
                    <a16:creationId xmlns:a16="http://schemas.microsoft.com/office/drawing/2014/main" id="{DCB24E98-0B7D-AB35-66BF-4C264ECDAA68}"/>
                  </a:ext>
                </a:extLst>
              </p:cNvPr>
              <p:cNvSpPr/>
              <p:nvPr/>
            </p:nvSpPr>
            <p:spPr>
              <a:xfrm>
                <a:off x="1390847"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1" name="Freeform: Shape 990">
                <a:extLst>
                  <a:ext uri="{FF2B5EF4-FFF2-40B4-BE49-F238E27FC236}">
                    <a16:creationId xmlns:a16="http://schemas.microsoft.com/office/drawing/2014/main" id="{15F97D74-A849-F0CE-640C-D42FA408B1B4}"/>
                  </a:ext>
                </a:extLst>
              </p:cNvPr>
              <p:cNvSpPr/>
              <p:nvPr/>
            </p:nvSpPr>
            <p:spPr>
              <a:xfrm>
                <a:off x="132630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2" name="Freeform: Shape 991">
                <a:extLst>
                  <a:ext uri="{FF2B5EF4-FFF2-40B4-BE49-F238E27FC236}">
                    <a16:creationId xmlns:a16="http://schemas.microsoft.com/office/drawing/2014/main" id="{65DCF950-0259-4AFA-E587-801FC32071A4}"/>
                  </a:ext>
                </a:extLst>
              </p:cNvPr>
              <p:cNvSpPr/>
              <p:nvPr/>
            </p:nvSpPr>
            <p:spPr>
              <a:xfrm>
                <a:off x="124957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3" name="Freeform: Shape 992">
                <a:extLst>
                  <a:ext uri="{FF2B5EF4-FFF2-40B4-BE49-F238E27FC236}">
                    <a16:creationId xmlns:a16="http://schemas.microsoft.com/office/drawing/2014/main" id="{FBF2862C-816C-7CE3-C1D6-908FDA8A5EEC}"/>
                  </a:ext>
                </a:extLst>
              </p:cNvPr>
              <p:cNvSpPr/>
              <p:nvPr/>
            </p:nvSpPr>
            <p:spPr>
              <a:xfrm>
                <a:off x="1258340"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4" name="Freeform: Shape 993">
                <a:extLst>
                  <a:ext uri="{FF2B5EF4-FFF2-40B4-BE49-F238E27FC236}">
                    <a16:creationId xmlns:a16="http://schemas.microsoft.com/office/drawing/2014/main" id="{CE5BA08F-340A-B948-26C6-1EC91620DD20}"/>
                  </a:ext>
                </a:extLst>
              </p:cNvPr>
              <p:cNvSpPr/>
              <p:nvPr/>
            </p:nvSpPr>
            <p:spPr>
              <a:xfrm>
                <a:off x="1266090"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5" name="Freeform: Shape 994">
                <a:extLst>
                  <a:ext uri="{FF2B5EF4-FFF2-40B4-BE49-F238E27FC236}">
                    <a16:creationId xmlns:a16="http://schemas.microsoft.com/office/drawing/2014/main" id="{015CA019-1589-07D5-547F-6EFE6F0937CE}"/>
                  </a:ext>
                </a:extLst>
              </p:cNvPr>
              <p:cNvSpPr/>
              <p:nvPr/>
            </p:nvSpPr>
            <p:spPr>
              <a:xfrm>
                <a:off x="1277270"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6" name="Freeform: Shape 995">
                <a:extLst>
                  <a:ext uri="{FF2B5EF4-FFF2-40B4-BE49-F238E27FC236}">
                    <a16:creationId xmlns:a16="http://schemas.microsoft.com/office/drawing/2014/main" id="{D6F9171B-FEA5-BA13-15C1-265E20CF5918}"/>
                  </a:ext>
                </a:extLst>
              </p:cNvPr>
              <p:cNvSpPr/>
              <p:nvPr/>
            </p:nvSpPr>
            <p:spPr>
              <a:xfrm>
                <a:off x="128590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7" name="Freeform: Shape 996">
                <a:extLst>
                  <a:ext uri="{FF2B5EF4-FFF2-40B4-BE49-F238E27FC236}">
                    <a16:creationId xmlns:a16="http://schemas.microsoft.com/office/drawing/2014/main" id="{B94E6EFF-0E23-2DD6-5A81-F588173223C7}"/>
                  </a:ext>
                </a:extLst>
              </p:cNvPr>
              <p:cNvSpPr/>
              <p:nvPr/>
            </p:nvSpPr>
            <p:spPr>
              <a:xfrm>
                <a:off x="129365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8" name="Freeform: Shape 997">
                <a:extLst>
                  <a:ext uri="{FF2B5EF4-FFF2-40B4-BE49-F238E27FC236}">
                    <a16:creationId xmlns:a16="http://schemas.microsoft.com/office/drawing/2014/main" id="{1DFE8A52-0946-106E-B371-2995DC482B12}"/>
                  </a:ext>
                </a:extLst>
              </p:cNvPr>
              <p:cNvSpPr/>
              <p:nvPr/>
            </p:nvSpPr>
            <p:spPr>
              <a:xfrm>
                <a:off x="129365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999" name="Freeform: Shape 998">
                <a:extLst>
                  <a:ext uri="{FF2B5EF4-FFF2-40B4-BE49-F238E27FC236}">
                    <a16:creationId xmlns:a16="http://schemas.microsoft.com/office/drawing/2014/main" id="{742A383B-87CB-5AF3-36E4-B0A61446AB45}"/>
                  </a:ext>
                </a:extLst>
              </p:cNvPr>
              <p:cNvSpPr/>
              <p:nvPr/>
            </p:nvSpPr>
            <p:spPr>
              <a:xfrm>
                <a:off x="1302425"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0" name="Freeform: Shape 999">
                <a:extLst>
                  <a:ext uri="{FF2B5EF4-FFF2-40B4-BE49-F238E27FC236}">
                    <a16:creationId xmlns:a16="http://schemas.microsoft.com/office/drawing/2014/main" id="{5F2EC26C-5331-F450-7135-5DFA252D876F}"/>
                  </a:ext>
                </a:extLst>
              </p:cNvPr>
              <p:cNvSpPr/>
              <p:nvPr/>
            </p:nvSpPr>
            <p:spPr>
              <a:xfrm>
                <a:off x="131017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1" name="Freeform: Shape 1000">
                <a:extLst>
                  <a:ext uri="{FF2B5EF4-FFF2-40B4-BE49-F238E27FC236}">
                    <a16:creationId xmlns:a16="http://schemas.microsoft.com/office/drawing/2014/main" id="{7BBB4046-6927-0BD6-EBFD-7A576C59F73E}"/>
                  </a:ext>
                </a:extLst>
              </p:cNvPr>
              <p:cNvSpPr/>
              <p:nvPr/>
            </p:nvSpPr>
            <p:spPr>
              <a:xfrm>
                <a:off x="1136887"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2" name="Freeform: Shape 1001">
                <a:extLst>
                  <a:ext uri="{FF2B5EF4-FFF2-40B4-BE49-F238E27FC236}">
                    <a16:creationId xmlns:a16="http://schemas.microsoft.com/office/drawing/2014/main" id="{F3D87BF6-3E9B-5F63-998A-C5DA70237B5D}"/>
                  </a:ext>
                </a:extLst>
              </p:cNvPr>
              <p:cNvSpPr/>
              <p:nvPr/>
            </p:nvSpPr>
            <p:spPr>
              <a:xfrm>
                <a:off x="1145653"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3" name="Freeform: Shape 1002">
                <a:extLst>
                  <a:ext uri="{FF2B5EF4-FFF2-40B4-BE49-F238E27FC236}">
                    <a16:creationId xmlns:a16="http://schemas.microsoft.com/office/drawing/2014/main" id="{232F7016-D6E6-36EA-8516-5242C85C38B0}"/>
                  </a:ext>
                </a:extLst>
              </p:cNvPr>
              <p:cNvSpPr/>
              <p:nvPr/>
            </p:nvSpPr>
            <p:spPr>
              <a:xfrm>
                <a:off x="1153403"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4" name="Freeform: Shape 1003">
                <a:extLst>
                  <a:ext uri="{FF2B5EF4-FFF2-40B4-BE49-F238E27FC236}">
                    <a16:creationId xmlns:a16="http://schemas.microsoft.com/office/drawing/2014/main" id="{6F342512-DE5B-1A39-E8AC-1A71B936421B}"/>
                  </a:ext>
                </a:extLst>
              </p:cNvPr>
              <p:cNvSpPr/>
              <p:nvPr/>
            </p:nvSpPr>
            <p:spPr>
              <a:xfrm>
                <a:off x="1164583"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5" name="Freeform: Shape 1004">
                <a:extLst>
                  <a:ext uri="{FF2B5EF4-FFF2-40B4-BE49-F238E27FC236}">
                    <a16:creationId xmlns:a16="http://schemas.microsoft.com/office/drawing/2014/main" id="{E665F867-3718-A980-CDF8-F752F1DD0695}"/>
                  </a:ext>
                </a:extLst>
              </p:cNvPr>
              <p:cNvSpPr/>
              <p:nvPr/>
            </p:nvSpPr>
            <p:spPr>
              <a:xfrm>
                <a:off x="1173348"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6" name="Freeform: Shape 1005">
                <a:extLst>
                  <a:ext uri="{FF2B5EF4-FFF2-40B4-BE49-F238E27FC236}">
                    <a16:creationId xmlns:a16="http://schemas.microsoft.com/office/drawing/2014/main" id="{7EA7643D-3DB8-6A42-9D0F-863AA0E35280}"/>
                  </a:ext>
                </a:extLst>
              </p:cNvPr>
              <p:cNvSpPr/>
              <p:nvPr/>
            </p:nvSpPr>
            <p:spPr>
              <a:xfrm>
                <a:off x="1181098"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7" name="Freeform: Shape 1006">
                <a:extLst>
                  <a:ext uri="{FF2B5EF4-FFF2-40B4-BE49-F238E27FC236}">
                    <a16:creationId xmlns:a16="http://schemas.microsoft.com/office/drawing/2014/main" id="{3DED6EDF-862F-01D5-5764-DEA51D5073A1}"/>
                  </a:ext>
                </a:extLst>
              </p:cNvPr>
              <p:cNvSpPr/>
              <p:nvPr/>
            </p:nvSpPr>
            <p:spPr>
              <a:xfrm>
                <a:off x="1181098"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8" name="Freeform: Shape 1007">
                <a:extLst>
                  <a:ext uri="{FF2B5EF4-FFF2-40B4-BE49-F238E27FC236}">
                    <a16:creationId xmlns:a16="http://schemas.microsoft.com/office/drawing/2014/main" id="{5EE76431-B6D8-15BF-0051-C8CCB3F2A913}"/>
                  </a:ext>
                </a:extLst>
              </p:cNvPr>
              <p:cNvSpPr/>
              <p:nvPr/>
            </p:nvSpPr>
            <p:spPr>
              <a:xfrm>
                <a:off x="118986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09" name="Freeform: Shape 1008">
                <a:extLst>
                  <a:ext uri="{FF2B5EF4-FFF2-40B4-BE49-F238E27FC236}">
                    <a16:creationId xmlns:a16="http://schemas.microsoft.com/office/drawing/2014/main" id="{561B30FA-7CF5-92EF-54C2-B20E5C8C93AA}"/>
                  </a:ext>
                </a:extLst>
              </p:cNvPr>
              <p:cNvSpPr/>
              <p:nvPr/>
            </p:nvSpPr>
            <p:spPr>
              <a:xfrm>
                <a:off x="119761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0" name="Freeform: Shape 1009">
                <a:extLst>
                  <a:ext uri="{FF2B5EF4-FFF2-40B4-BE49-F238E27FC236}">
                    <a16:creationId xmlns:a16="http://schemas.microsoft.com/office/drawing/2014/main" id="{F70EDCF4-C2B4-FC13-8458-2D23A0CB84E1}"/>
                  </a:ext>
                </a:extLst>
              </p:cNvPr>
              <p:cNvSpPr/>
              <p:nvPr/>
            </p:nvSpPr>
            <p:spPr>
              <a:xfrm>
                <a:off x="1197614"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1" name="Freeform: Shape 1010">
                <a:extLst>
                  <a:ext uri="{FF2B5EF4-FFF2-40B4-BE49-F238E27FC236}">
                    <a16:creationId xmlns:a16="http://schemas.microsoft.com/office/drawing/2014/main" id="{A3E4C881-6220-1CD2-F839-189846512BF7}"/>
                  </a:ext>
                </a:extLst>
              </p:cNvPr>
              <p:cNvSpPr/>
              <p:nvPr/>
            </p:nvSpPr>
            <p:spPr>
              <a:xfrm>
                <a:off x="1205363"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2" name="Freeform: Shape 1011">
                <a:extLst>
                  <a:ext uri="{FF2B5EF4-FFF2-40B4-BE49-F238E27FC236}">
                    <a16:creationId xmlns:a16="http://schemas.microsoft.com/office/drawing/2014/main" id="{F0E19918-F65B-E18D-FD71-860972532900}"/>
                  </a:ext>
                </a:extLst>
              </p:cNvPr>
              <p:cNvSpPr/>
              <p:nvPr/>
            </p:nvSpPr>
            <p:spPr>
              <a:xfrm>
                <a:off x="1205363"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3" name="Freeform: Shape 1012">
                <a:extLst>
                  <a:ext uri="{FF2B5EF4-FFF2-40B4-BE49-F238E27FC236}">
                    <a16:creationId xmlns:a16="http://schemas.microsoft.com/office/drawing/2014/main" id="{A09FA4D9-BE06-9505-0D43-5B12E1FD9812}"/>
                  </a:ext>
                </a:extLst>
              </p:cNvPr>
              <p:cNvSpPr/>
              <p:nvPr/>
            </p:nvSpPr>
            <p:spPr>
              <a:xfrm>
                <a:off x="121412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4" name="Freeform: Shape 1013">
                <a:extLst>
                  <a:ext uri="{FF2B5EF4-FFF2-40B4-BE49-F238E27FC236}">
                    <a16:creationId xmlns:a16="http://schemas.microsoft.com/office/drawing/2014/main" id="{7358DE0A-2EFE-9728-60FF-690B4CD75528}"/>
                  </a:ext>
                </a:extLst>
              </p:cNvPr>
              <p:cNvSpPr/>
              <p:nvPr/>
            </p:nvSpPr>
            <p:spPr>
              <a:xfrm>
                <a:off x="1221879" y="127334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F7964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sp>
          <p:nvSpPr>
            <p:cNvPr id="1015" name="Freeform: Shape 1014">
              <a:extLst>
                <a:ext uri="{FF2B5EF4-FFF2-40B4-BE49-F238E27FC236}">
                  <a16:creationId xmlns:a16="http://schemas.microsoft.com/office/drawing/2014/main" id="{89114978-5E58-ABAD-1687-B316842034BE}"/>
                </a:ext>
              </a:extLst>
            </p:cNvPr>
            <p:cNvSpPr/>
            <p:nvPr/>
          </p:nvSpPr>
          <p:spPr>
            <a:xfrm>
              <a:off x="1085435" y="1302582"/>
              <a:ext cx="7418187" cy="284905"/>
            </a:xfrm>
            <a:custGeom>
              <a:avLst/>
              <a:gdLst>
                <a:gd name="connsiteX0" fmla="*/ 0 w 7418187"/>
                <a:gd name="connsiteY0" fmla="*/ 0 h 284905"/>
                <a:gd name="connsiteX1" fmla="*/ 522402 w 7418187"/>
                <a:gd name="connsiteY1" fmla="*/ 0 h 284905"/>
                <a:gd name="connsiteX2" fmla="*/ 612730 w 7418187"/>
                <a:gd name="connsiteY2" fmla="*/ 0 h 284905"/>
                <a:gd name="connsiteX3" fmla="*/ 612730 w 7418187"/>
                <a:gd name="connsiteY3" fmla="*/ 9152 h 284905"/>
                <a:gd name="connsiteX4" fmla="*/ 765182 w 7418187"/>
                <a:gd name="connsiteY4" fmla="*/ 9152 h 284905"/>
                <a:gd name="connsiteX5" fmla="*/ 776362 w 7418187"/>
                <a:gd name="connsiteY5" fmla="*/ 9152 h 284905"/>
                <a:gd name="connsiteX6" fmla="*/ 776362 w 7418187"/>
                <a:gd name="connsiteY6" fmla="*/ 17829 h 284905"/>
                <a:gd name="connsiteX7" fmla="*/ 1065258 w 7418187"/>
                <a:gd name="connsiteY7" fmla="*/ 17829 h 284905"/>
                <a:gd name="connsiteX8" fmla="*/ 1065258 w 7418187"/>
                <a:gd name="connsiteY8" fmla="*/ 21870 h 284905"/>
                <a:gd name="connsiteX9" fmla="*/ 1125858 w 7418187"/>
                <a:gd name="connsiteY9" fmla="*/ 21870 h 284905"/>
                <a:gd name="connsiteX10" fmla="*/ 1185187 w 7418187"/>
                <a:gd name="connsiteY10" fmla="*/ 21870 h 284905"/>
                <a:gd name="connsiteX11" fmla="*/ 1185187 w 7418187"/>
                <a:gd name="connsiteY11" fmla="*/ 27338 h 284905"/>
                <a:gd name="connsiteX12" fmla="*/ 1225968 w 7418187"/>
                <a:gd name="connsiteY12" fmla="*/ 27338 h 284905"/>
                <a:gd name="connsiteX13" fmla="*/ 1225968 w 7418187"/>
                <a:gd name="connsiteY13" fmla="*/ 42789 h 284905"/>
                <a:gd name="connsiteX14" fmla="*/ 1301686 w 7418187"/>
                <a:gd name="connsiteY14" fmla="*/ 42789 h 284905"/>
                <a:gd name="connsiteX15" fmla="*/ 1301686 w 7418187"/>
                <a:gd name="connsiteY15" fmla="*/ 50991 h 284905"/>
                <a:gd name="connsiteX16" fmla="*/ 1341959 w 7418187"/>
                <a:gd name="connsiteY16" fmla="*/ 50991 h 284905"/>
                <a:gd name="connsiteX17" fmla="*/ 1341959 w 7418187"/>
                <a:gd name="connsiteY17" fmla="*/ 58241 h 284905"/>
                <a:gd name="connsiteX18" fmla="*/ 1472559 w 7418187"/>
                <a:gd name="connsiteY18" fmla="*/ 58241 h 284905"/>
                <a:gd name="connsiteX19" fmla="*/ 1472559 w 7418187"/>
                <a:gd name="connsiteY19" fmla="*/ 65491 h 284905"/>
                <a:gd name="connsiteX20" fmla="*/ 1472559 w 7418187"/>
                <a:gd name="connsiteY20" fmla="*/ 70959 h 284905"/>
                <a:gd name="connsiteX21" fmla="*/ 1523123 w 7418187"/>
                <a:gd name="connsiteY21" fmla="*/ 70959 h 284905"/>
                <a:gd name="connsiteX22" fmla="*/ 1811003 w 7418187"/>
                <a:gd name="connsiteY22" fmla="*/ 70959 h 284905"/>
                <a:gd name="connsiteX23" fmla="*/ 1811003 w 7418187"/>
                <a:gd name="connsiteY23" fmla="*/ 75000 h 284905"/>
                <a:gd name="connsiteX24" fmla="*/ 1860042 w 7418187"/>
                <a:gd name="connsiteY24" fmla="*/ 75000 h 284905"/>
                <a:gd name="connsiteX25" fmla="*/ 1860042 w 7418187"/>
                <a:gd name="connsiteY25" fmla="*/ 79041 h 284905"/>
                <a:gd name="connsiteX26" fmla="*/ 1912002 w 7418187"/>
                <a:gd name="connsiteY26" fmla="*/ 79041 h 284905"/>
                <a:gd name="connsiteX27" fmla="*/ 1950623 w 7418187"/>
                <a:gd name="connsiteY27" fmla="*/ 79041 h 284905"/>
                <a:gd name="connsiteX28" fmla="*/ 1950623 w 7418187"/>
                <a:gd name="connsiteY28" fmla="*/ 90214 h 284905"/>
                <a:gd name="connsiteX29" fmla="*/ 2012240 w 7418187"/>
                <a:gd name="connsiteY29" fmla="*/ 90214 h 284905"/>
                <a:gd name="connsiteX30" fmla="*/ 2012240 w 7418187"/>
                <a:gd name="connsiteY30" fmla="*/ 96038 h 284905"/>
                <a:gd name="connsiteX31" fmla="*/ 2054799 w 7418187"/>
                <a:gd name="connsiteY31" fmla="*/ 96038 h 284905"/>
                <a:gd name="connsiteX32" fmla="*/ 2054799 w 7418187"/>
                <a:gd name="connsiteY32" fmla="*/ 100436 h 284905"/>
                <a:gd name="connsiteX33" fmla="*/ 2185527 w 7418187"/>
                <a:gd name="connsiteY33" fmla="*/ 100436 h 284905"/>
                <a:gd name="connsiteX34" fmla="*/ 2219828 w 7418187"/>
                <a:gd name="connsiteY34" fmla="*/ 100436 h 284905"/>
                <a:gd name="connsiteX35" fmla="*/ 2219828 w 7418187"/>
                <a:gd name="connsiteY35" fmla="*/ 103883 h 284905"/>
                <a:gd name="connsiteX36" fmla="*/ 2361101 w 7418187"/>
                <a:gd name="connsiteY36" fmla="*/ 103883 h 284905"/>
                <a:gd name="connsiteX37" fmla="*/ 2361101 w 7418187"/>
                <a:gd name="connsiteY37" fmla="*/ 106973 h 284905"/>
                <a:gd name="connsiteX38" fmla="*/ 2425512 w 7418187"/>
                <a:gd name="connsiteY38" fmla="*/ 106973 h 284905"/>
                <a:gd name="connsiteX39" fmla="*/ 2474423 w 7418187"/>
                <a:gd name="connsiteY39" fmla="*/ 106973 h 284905"/>
                <a:gd name="connsiteX40" fmla="*/ 2474423 w 7418187"/>
                <a:gd name="connsiteY40" fmla="*/ 112203 h 284905"/>
                <a:gd name="connsiteX41" fmla="*/ 2546965 w 7418187"/>
                <a:gd name="connsiteY41" fmla="*/ 112203 h 284905"/>
                <a:gd name="connsiteX42" fmla="*/ 2559669 w 7418187"/>
                <a:gd name="connsiteY42" fmla="*/ 112203 h 284905"/>
                <a:gd name="connsiteX43" fmla="*/ 2559669 w 7418187"/>
                <a:gd name="connsiteY43" fmla="*/ 118621 h 284905"/>
                <a:gd name="connsiteX44" fmla="*/ 2610360 w 7418187"/>
                <a:gd name="connsiteY44" fmla="*/ 118621 h 284905"/>
                <a:gd name="connsiteX45" fmla="*/ 2707421 w 7418187"/>
                <a:gd name="connsiteY45" fmla="*/ 118621 h 284905"/>
                <a:gd name="connsiteX46" fmla="*/ 2707421 w 7418187"/>
                <a:gd name="connsiteY46" fmla="*/ 123138 h 284905"/>
                <a:gd name="connsiteX47" fmla="*/ 2737784 w 7418187"/>
                <a:gd name="connsiteY47" fmla="*/ 123138 h 284905"/>
                <a:gd name="connsiteX48" fmla="*/ 2737784 w 7418187"/>
                <a:gd name="connsiteY48" fmla="*/ 128130 h 284905"/>
                <a:gd name="connsiteX49" fmla="*/ 2800162 w 7418187"/>
                <a:gd name="connsiteY49" fmla="*/ 128130 h 284905"/>
                <a:gd name="connsiteX50" fmla="*/ 2815789 w 7418187"/>
                <a:gd name="connsiteY50" fmla="*/ 128130 h 284905"/>
                <a:gd name="connsiteX51" fmla="*/ 2815789 w 7418187"/>
                <a:gd name="connsiteY51" fmla="*/ 134311 h 284905"/>
                <a:gd name="connsiteX52" fmla="*/ 2950455 w 7418187"/>
                <a:gd name="connsiteY52" fmla="*/ 134311 h 284905"/>
                <a:gd name="connsiteX53" fmla="*/ 2950455 w 7418187"/>
                <a:gd name="connsiteY53" fmla="*/ 140848 h 284905"/>
                <a:gd name="connsiteX54" fmla="*/ 2968241 w 7418187"/>
                <a:gd name="connsiteY54" fmla="*/ 140848 h 284905"/>
                <a:gd name="connsiteX55" fmla="*/ 3107607 w 7418187"/>
                <a:gd name="connsiteY55" fmla="*/ 140848 h 284905"/>
                <a:gd name="connsiteX56" fmla="*/ 3107607 w 7418187"/>
                <a:gd name="connsiteY56" fmla="*/ 145602 h 284905"/>
                <a:gd name="connsiteX57" fmla="*/ 3117517 w 7418187"/>
                <a:gd name="connsiteY57" fmla="*/ 145602 h 284905"/>
                <a:gd name="connsiteX58" fmla="*/ 3117517 w 7418187"/>
                <a:gd name="connsiteY58" fmla="*/ 150832 h 284905"/>
                <a:gd name="connsiteX59" fmla="*/ 3158552 w 7418187"/>
                <a:gd name="connsiteY59" fmla="*/ 150832 h 284905"/>
                <a:gd name="connsiteX60" fmla="*/ 3231093 w 7418187"/>
                <a:gd name="connsiteY60" fmla="*/ 150832 h 284905"/>
                <a:gd name="connsiteX61" fmla="*/ 3231093 w 7418187"/>
                <a:gd name="connsiteY61" fmla="*/ 156775 h 284905"/>
                <a:gd name="connsiteX62" fmla="*/ 3349879 w 7418187"/>
                <a:gd name="connsiteY62" fmla="*/ 156775 h 284905"/>
                <a:gd name="connsiteX63" fmla="*/ 3417085 w 7418187"/>
                <a:gd name="connsiteY63" fmla="*/ 156775 h 284905"/>
                <a:gd name="connsiteX64" fmla="*/ 3417085 w 7418187"/>
                <a:gd name="connsiteY64" fmla="*/ 165808 h 284905"/>
                <a:gd name="connsiteX65" fmla="*/ 3500298 w 7418187"/>
                <a:gd name="connsiteY65" fmla="*/ 165808 h 284905"/>
                <a:gd name="connsiteX66" fmla="*/ 3570299 w 7418187"/>
                <a:gd name="connsiteY66" fmla="*/ 165808 h 284905"/>
                <a:gd name="connsiteX67" fmla="*/ 3570299 w 7418187"/>
                <a:gd name="connsiteY67" fmla="*/ 176981 h 284905"/>
                <a:gd name="connsiteX68" fmla="*/ 3675364 w 7418187"/>
                <a:gd name="connsiteY68" fmla="*/ 176981 h 284905"/>
                <a:gd name="connsiteX69" fmla="*/ 3861609 w 7418187"/>
                <a:gd name="connsiteY69" fmla="*/ 176981 h 284905"/>
                <a:gd name="connsiteX70" fmla="*/ 4047982 w 7418187"/>
                <a:gd name="connsiteY70" fmla="*/ 176981 h 284905"/>
                <a:gd name="connsiteX71" fmla="*/ 4101340 w 7418187"/>
                <a:gd name="connsiteY71" fmla="*/ 176981 h 284905"/>
                <a:gd name="connsiteX72" fmla="*/ 4101340 w 7418187"/>
                <a:gd name="connsiteY72" fmla="*/ 183162 h 284905"/>
                <a:gd name="connsiteX73" fmla="*/ 4170325 w 7418187"/>
                <a:gd name="connsiteY73" fmla="*/ 183162 h 284905"/>
                <a:gd name="connsiteX74" fmla="*/ 4170325 w 7418187"/>
                <a:gd name="connsiteY74" fmla="*/ 189937 h 284905"/>
                <a:gd name="connsiteX75" fmla="*/ 4211614 w 7418187"/>
                <a:gd name="connsiteY75" fmla="*/ 189937 h 284905"/>
                <a:gd name="connsiteX76" fmla="*/ 4373340 w 7418187"/>
                <a:gd name="connsiteY76" fmla="*/ 189937 h 284905"/>
                <a:gd name="connsiteX77" fmla="*/ 4466082 w 7418187"/>
                <a:gd name="connsiteY77" fmla="*/ 189937 h 284905"/>
                <a:gd name="connsiteX78" fmla="*/ 4466082 w 7418187"/>
                <a:gd name="connsiteY78" fmla="*/ 198970 h 284905"/>
                <a:gd name="connsiteX79" fmla="*/ 4551201 w 7418187"/>
                <a:gd name="connsiteY79" fmla="*/ 198970 h 284905"/>
                <a:gd name="connsiteX80" fmla="*/ 4551201 w 7418187"/>
                <a:gd name="connsiteY80" fmla="*/ 205388 h 284905"/>
                <a:gd name="connsiteX81" fmla="*/ 4581056 w 7418187"/>
                <a:gd name="connsiteY81" fmla="*/ 205388 h 284905"/>
                <a:gd name="connsiteX82" fmla="*/ 4746848 w 7418187"/>
                <a:gd name="connsiteY82" fmla="*/ 205388 h 284905"/>
                <a:gd name="connsiteX83" fmla="*/ 4746848 w 7418187"/>
                <a:gd name="connsiteY83" fmla="*/ 210618 h 284905"/>
                <a:gd name="connsiteX84" fmla="*/ 4771367 w 7418187"/>
                <a:gd name="connsiteY84" fmla="*/ 210618 h 284905"/>
                <a:gd name="connsiteX85" fmla="*/ 4841749 w 7418187"/>
                <a:gd name="connsiteY85" fmla="*/ 210618 h 284905"/>
                <a:gd name="connsiteX86" fmla="*/ 4841749 w 7418187"/>
                <a:gd name="connsiteY86" fmla="*/ 216561 h 284905"/>
                <a:gd name="connsiteX87" fmla="*/ 4893710 w 7418187"/>
                <a:gd name="connsiteY87" fmla="*/ 216561 h 284905"/>
                <a:gd name="connsiteX88" fmla="*/ 4893710 w 7418187"/>
                <a:gd name="connsiteY88" fmla="*/ 222861 h 284905"/>
                <a:gd name="connsiteX89" fmla="*/ 4938429 w 7418187"/>
                <a:gd name="connsiteY89" fmla="*/ 222861 h 284905"/>
                <a:gd name="connsiteX90" fmla="*/ 5017577 w 7418187"/>
                <a:gd name="connsiteY90" fmla="*/ 222861 h 284905"/>
                <a:gd name="connsiteX91" fmla="*/ 5017577 w 7418187"/>
                <a:gd name="connsiteY91" fmla="*/ 226902 h 284905"/>
                <a:gd name="connsiteX92" fmla="*/ 5091897 w 7418187"/>
                <a:gd name="connsiteY92" fmla="*/ 226902 h 284905"/>
                <a:gd name="connsiteX93" fmla="*/ 5091897 w 7418187"/>
                <a:gd name="connsiteY93" fmla="*/ 231775 h 284905"/>
                <a:gd name="connsiteX94" fmla="*/ 5132170 w 7418187"/>
                <a:gd name="connsiteY94" fmla="*/ 231775 h 284905"/>
                <a:gd name="connsiteX95" fmla="*/ 5178541 w 7418187"/>
                <a:gd name="connsiteY95" fmla="*/ 231775 h 284905"/>
                <a:gd name="connsiteX96" fmla="*/ 5178541 w 7418187"/>
                <a:gd name="connsiteY96" fmla="*/ 236767 h 284905"/>
                <a:gd name="connsiteX97" fmla="*/ 5239903 w 7418187"/>
                <a:gd name="connsiteY97" fmla="*/ 236767 h 284905"/>
                <a:gd name="connsiteX98" fmla="*/ 5239903 w 7418187"/>
                <a:gd name="connsiteY98" fmla="*/ 243067 h 284905"/>
                <a:gd name="connsiteX99" fmla="*/ 5273950 w 7418187"/>
                <a:gd name="connsiteY99" fmla="*/ 243067 h 284905"/>
                <a:gd name="connsiteX100" fmla="*/ 5273950 w 7418187"/>
                <a:gd name="connsiteY100" fmla="*/ 251268 h 284905"/>
                <a:gd name="connsiteX101" fmla="*/ 5313207 w 7418187"/>
                <a:gd name="connsiteY101" fmla="*/ 251268 h 284905"/>
                <a:gd name="connsiteX102" fmla="*/ 5330993 w 7418187"/>
                <a:gd name="connsiteY102" fmla="*/ 251268 h 284905"/>
                <a:gd name="connsiteX103" fmla="*/ 5362245 w 7418187"/>
                <a:gd name="connsiteY103" fmla="*/ 251268 h 284905"/>
                <a:gd name="connsiteX104" fmla="*/ 5362245 w 7418187"/>
                <a:gd name="connsiteY104" fmla="*/ 255547 h 284905"/>
                <a:gd name="connsiteX105" fmla="*/ 5433644 w 7418187"/>
                <a:gd name="connsiteY105" fmla="*/ 255547 h 284905"/>
                <a:gd name="connsiteX106" fmla="*/ 5499706 w 7418187"/>
                <a:gd name="connsiteY106" fmla="*/ 255547 h 284905"/>
                <a:gd name="connsiteX107" fmla="*/ 5499706 w 7418187"/>
                <a:gd name="connsiteY107" fmla="*/ 265056 h 284905"/>
                <a:gd name="connsiteX108" fmla="*/ 5558655 w 7418187"/>
                <a:gd name="connsiteY108" fmla="*/ 265056 h 284905"/>
                <a:gd name="connsiteX109" fmla="*/ 5829511 w 7418187"/>
                <a:gd name="connsiteY109" fmla="*/ 265056 h 284905"/>
                <a:gd name="connsiteX110" fmla="*/ 6087409 w 7418187"/>
                <a:gd name="connsiteY110" fmla="*/ 265056 h 284905"/>
                <a:gd name="connsiteX111" fmla="*/ 6087409 w 7418187"/>
                <a:gd name="connsiteY111" fmla="*/ 277655 h 284905"/>
                <a:gd name="connsiteX112" fmla="*/ 6183962 w 7418187"/>
                <a:gd name="connsiteY112" fmla="*/ 277655 h 284905"/>
                <a:gd name="connsiteX113" fmla="*/ 6246213 w 7418187"/>
                <a:gd name="connsiteY113" fmla="*/ 277655 h 284905"/>
                <a:gd name="connsiteX114" fmla="*/ 6246213 w 7418187"/>
                <a:gd name="connsiteY114" fmla="*/ 284905 h 284905"/>
                <a:gd name="connsiteX115" fmla="*/ 6568522 w 7418187"/>
                <a:gd name="connsiteY115" fmla="*/ 284905 h 284905"/>
                <a:gd name="connsiteX116" fmla="*/ 6964770 w 7418187"/>
                <a:gd name="connsiteY116" fmla="*/ 284905 h 284905"/>
                <a:gd name="connsiteX117" fmla="*/ 7360892 w 7418187"/>
                <a:gd name="connsiteY117" fmla="*/ 284905 h 284905"/>
                <a:gd name="connsiteX118" fmla="*/ 7418188 w 7418187"/>
                <a:gd name="connsiteY118" fmla="*/ 284905 h 2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418187" h="284905">
                  <a:moveTo>
                    <a:pt x="0" y="0"/>
                  </a:moveTo>
                  <a:lnTo>
                    <a:pt x="522402" y="0"/>
                  </a:lnTo>
                  <a:lnTo>
                    <a:pt x="612730" y="0"/>
                  </a:lnTo>
                  <a:lnTo>
                    <a:pt x="612730" y="9152"/>
                  </a:lnTo>
                  <a:lnTo>
                    <a:pt x="765182" y="9152"/>
                  </a:lnTo>
                  <a:lnTo>
                    <a:pt x="776362" y="9152"/>
                  </a:lnTo>
                  <a:lnTo>
                    <a:pt x="776362" y="17829"/>
                  </a:lnTo>
                  <a:lnTo>
                    <a:pt x="1065258" y="17829"/>
                  </a:lnTo>
                  <a:lnTo>
                    <a:pt x="1065258" y="21870"/>
                  </a:lnTo>
                  <a:lnTo>
                    <a:pt x="1125858" y="21870"/>
                  </a:lnTo>
                  <a:lnTo>
                    <a:pt x="1185187" y="21870"/>
                  </a:lnTo>
                  <a:lnTo>
                    <a:pt x="1185187" y="27338"/>
                  </a:lnTo>
                  <a:lnTo>
                    <a:pt x="1225968" y="27338"/>
                  </a:lnTo>
                  <a:lnTo>
                    <a:pt x="1225968" y="42789"/>
                  </a:lnTo>
                  <a:lnTo>
                    <a:pt x="1301686" y="42789"/>
                  </a:lnTo>
                  <a:lnTo>
                    <a:pt x="1301686" y="50991"/>
                  </a:lnTo>
                  <a:lnTo>
                    <a:pt x="1341959" y="50991"/>
                  </a:lnTo>
                  <a:lnTo>
                    <a:pt x="1341959" y="58241"/>
                  </a:lnTo>
                  <a:lnTo>
                    <a:pt x="1472559" y="58241"/>
                  </a:lnTo>
                  <a:lnTo>
                    <a:pt x="1472559" y="65491"/>
                  </a:lnTo>
                  <a:lnTo>
                    <a:pt x="1472559" y="70959"/>
                  </a:lnTo>
                  <a:lnTo>
                    <a:pt x="1523123" y="70959"/>
                  </a:lnTo>
                  <a:lnTo>
                    <a:pt x="1811003" y="70959"/>
                  </a:lnTo>
                  <a:lnTo>
                    <a:pt x="1811003" y="75000"/>
                  </a:lnTo>
                  <a:lnTo>
                    <a:pt x="1860042" y="75000"/>
                  </a:lnTo>
                  <a:lnTo>
                    <a:pt x="1860042" y="79041"/>
                  </a:lnTo>
                  <a:lnTo>
                    <a:pt x="1912002" y="79041"/>
                  </a:lnTo>
                  <a:lnTo>
                    <a:pt x="1950623" y="79041"/>
                  </a:lnTo>
                  <a:lnTo>
                    <a:pt x="1950623" y="90214"/>
                  </a:lnTo>
                  <a:lnTo>
                    <a:pt x="2012240" y="90214"/>
                  </a:lnTo>
                  <a:lnTo>
                    <a:pt x="2012240" y="96038"/>
                  </a:lnTo>
                  <a:lnTo>
                    <a:pt x="2054799" y="96038"/>
                  </a:lnTo>
                  <a:lnTo>
                    <a:pt x="2054799" y="100436"/>
                  </a:lnTo>
                  <a:lnTo>
                    <a:pt x="2185527" y="100436"/>
                  </a:lnTo>
                  <a:lnTo>
                    <a:pt x="2219828" y="100436"/>
                  </a:lnTo>
                  <a:lnTo>
                    <a:pt x="2219828" y="103883"/>
                  </a:lnTo>
                  <a:lnTo>
                    <a:pt x="2361101" y="103883"/>
                  </a:lnTo>
                  <a:lnTo>
                    <a:pt x="2361101" y="106973"/>
                  </a:lnTo>
                  <a:lnTo>
                    <a:pt x="2425512" y="106973"/>
                  </a:lnTo>
                  <a:lnTo>
                    <a:pt x="2474423" y="106973"/>
                  </a:lnTo>
                  <a:lnTo>
                    <a:pt x="2474423" y="112203"/>
                  </a:lnTo>
                  <a:lnTo>
                    <a:pt x="2546965" y="112203"/>
                  </a:lnTo>
                  <a:lnTo>
                    <a:pt x="2559669" y="112203"/>
                  </a:lnTo>
                  <a:lnTo>
                    <a:pt x="2559669" y="118621"/>
                  </a:lnTo>
                  <a:lnTo>
                    <a:pt x="2610360" y="118621"/>
                  </a:lnTo>
                  <a:lnTo>
                    <a:pt x="2707421" y="118621"/>
                  </a:lnTo>
                  <a:lnTo>
                    <a:pt x="2707421" y="123138"/>
                  </a:lnTo>
                  <a:lnTo>
                    <a:pt x="2737784" y="123138"/>
                  </a:lnTo>
                  <a:lnTo>
                    <a:pt x="2737784" y="128130"/>
                  </a:lnTo>
                  <a:lnTo>
                    <a:pt x="2800162" y="128130"/>
                  </a:lnTo>
                  <a:lnTo>
                    <a:pt x="2815789" y="128130"/>
                  </a:lnTo>
                  <a:lnTo>
                    <a:pt x="2815789" y="134311"/>
                  </a:lnTo>
                  <a:lnTo>
                    <a:pt x="2950455" y="134311"/>
                  </a:lnTo>
                  <a:lnTo>
                    <a:pt x="2950455" y="140848"/>
                  </a:lnTo>
                  <a:lnTo>
                    <a:pt x="2968241" y="140848"/>
                  </a:lnTo>
                  <a:lnTo>
                    <a:pt x="3107607" y="140848"/>
                  </a:lnTo>
                  <a:lnTo>
                    <a:pt x="3107607" y="145602"/>
                  </a:lnTo>
                  <a:lnTo>
                    <a:pt x="3117517" y="145602"/>
                  </a:lnTo>
                  <a:lnTo>
                    <a:pt x="3117517" y="150832"/>
                  </a:lnTo>
                  <a:lnTo>
                    <a:pt x="3158552" y="150832"/>
                  </a:lnTo>
                  <a:lnTo>
                    <a:pt x="3231093" y="150832"/>
                  </a:lnTo>
                  <a:lnTo>
                    <a:pt x="3231093" y="156775"/>
                  </a:lnTo>
                  <a:lnTo>
                    <a:pt x="3349879" y="156775"/>
                  </a:lnTo>
                  <a:lnTo>
                    <a:pt x="3417085" y="156775"/>
                  </a:lnTo>
                  <a:lnTo>
                    <a:pt x="3417085" y="165808"/>
                  </a:lnTo>
                  <a:lnTo>
                    <a:pt x="3500298" y="165808"/>
                  </a:lnTo>
                  <a:lnTo>
                    <a:pt x="3570299" y="165808"/>
                  </a:lnTo>
                  <a:lnTo>
                    <a:pt x="3570299" y="176981"/>
                  </a:lnTo>
                  <a:lnTo>
                    <a:pt x="3675364" y="176981"/>
                  </a:lnTo>
                  <a:lnTo>
                    <a:pt x="3861609" y="176981"/>
                  </a:lnTo>
                  <a:lnTo>
                    <a:pt x="4047982" y="176981"/>
                  </a:lnTo>
                  <a:lnTo>
                    <a:pt x="4101340" y="176981"/>
                  </a:lnTo>
                  <a:lnTo>
                    <a:pt x="4101340" y="183162"/>
                  </a:lnTo>
                  <a:lnTo>
                    <a:pt x="4170325" y="183162"/>
                  </a:lnTo>
                  <a:lnTo>
                    <a:pt x="4170325" y="189937"/>
                  </a:lnTo>
                  <a:lnTo>
                    <a:pt x="4211614" y="189937"/>
                  </a:lnTo>
                  <a:lnTo>
                    <a:pt x="4373340" y="189937"/>
                  </a:lnTo>
                  <a:lnTo>
                    <a:pt x="4466082" y="189937"/>
                  </a:lnTo>
                  <a:lnTo>
                    <a:pt x="4466082" y="198970"/>
                  </a:lnTo>
                  <a:lnTo>
                    <a:pt x="4551201" y="198970"/>
                  </a:lnTo>
                  <a:lnTo>
                    <a:pt x="4551201" y="205388"/>
                  </a:lnTo>
                  <a:lnTo>
                    <a:pt x="4581056" y="205388"/>
                  </a:lnTo>
                  <a:lnTo>
                    <a:pt x="4746848" y="205388"/>
                  </a:lnTo>
                  <a:lnTo>
                    <a:pt x="4746848" y="210618"/>
                  </a:lnTo>
                  <a:lnTo>
                    <a:pt x="4771367" y="210618"/>
                  </a:lnTo>
                  <a:lnTo>
                    <a:pt x="4841749" y="210618"/>
                  </a:lnTo>
                  <a:lnTo>
                    <a:pt x="4841749" y="216561"/>
                  </a:lnTo>
                  <a:lnTo>
                    <a:pt x="4893710" y="216561"/>
                  </a:lnTo>
                  <a:lnTo>
                    <a:pt x="4893710" y="222861"/>
                  </a:lnTo>
                  <a:lnTo>
                    <a:pt x="4938429" y="222861"/>
                  </a:lnTo>
                  <a:lnTo>
                    <a:pt x="5017577" y="222861"/>
                  </a:lnTo>
                  <a:lnTo>
                    <a:pt x="5017577" y="226902"/>
                  </a:lnTo>
                  <a:lnTo>
                    <a:pt x="5091897" y="226902"/>
                  </a:lnTo>
                  <a:lnTo>
                    <a:pt x="5091897" y="231775"/>
                  </a:lnTo>
                  <a:lnTo>
                    <a:pt x="5132170" y="231775"/>
                  </a:lnTo>
                  <a:lnTo>
                    <a:pt x="5178541" y="231775"/>
                  </a:lnTo>
                  <a:lnTo>
                    <a:pt x="5178541" y="236767"/>
                  </a:lnTo>
                  <a:lnTo>
                    <a:pt x="5239903" y="236767"/>
                  </a:lnTo>
                  <a:lnTo>
                    <a:pt x="5239903" y="243067"/>
                  </a:lnTo>
                  <a:lnTo>
                    <a:pt x="5273950" y="243067"/>
                  </a:lnTo>
                  <a:lnTo>
                    <a:pt x="5273950" y="251268"/>
                  </a:lnTo>
                  <a:lnTo>
                    <a:pt x="5313207" y="251268"/>
                  </a:lnTo>
                  <a:lnTo>
                    <a:pt x="5330993" y="251268"/>
                  </a:lnTo>
                  <a:lnTo>
                    <a:pt x="5362245" y="251268"/>
                  </a:lnTo>
                  <a:lnTo>
                    <a:pt x="5362245" y="255547"/>
                  </a:lnTo>
                  <a:lnTo>
                    <a:pt x="5433644" y="255547"/>
                  </a:lnTo>
                  <a:lnTo>
                    <a:pt x="5499706" y="255547"/>
                  </a:lnTo>
                  <a:lnTo>
                    <a:pt x="5499706" y="265056"/>
                  </a:lnTo>
                  <a:lnTo>
                    <a:pt x="5558655" y="265056"/>
                  </a:lnTo>
                  <a:lnTo>
                    <a:pt x="5829511" y="265056"/>
                  </a:lnTo>
                  <a:lnTo>
                    <a:pt x="6087409" y="265056"/>
                  </a:lnTo>
                  <a:lnTo>
                    <a:pt x="6087409" y="277655"/>
                  </a:lnTo>
                  <a:lnTo>
                    <a:pt x="6183962" y="277655"/>
                  </a:lnTo>
                  <a:lnTo>
                    <a:pt x="6246213" y="277655"/>
                  </a:lnTo>
                  <a:lnTo>
                    <a:pt x="6246213" y="284905"/>
                  </a:lnTo>
                  <a:lnTo>
                    <a:pt x="6568522" y="284905"/>
                  </a:lnTo>
                  <a:lnTo>
                    <a:pt x="6964770" y="284905"/>
                  </a:lnTo>
                  <a:lnTo>
                    <a:pt x="7360892" y="284905"/>
                  </a:lnTo>
                  <a:lnTo>
                    <a:pt x="7418188" y="284905"/>
                  </a:lnTo>
                </a:path>
              </a:pathLst>
            </a:custGeom>
            <a:noFill/>
            <a:ln w="2857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nvGrpSpPr>
            <p:cNvPr id="1016" name="Graphic 726">
              <a:extLst>
                <a:ext uri="{FF2B5EF4-FFF2-40B4-BE49-F238E27FC236}">
                  <a16:creationId xmlns:a16="http://schemas.microsoft.com/office/drawing/2014/main" id="{9223DDC8-3C4B-3A90-3B7C-AEEBF2564B97}"/>
                </a:ext>
              </a:extLst>
            </p:cNvPr>
            <p:cNvGrpSpPr/>
            <p:nvPr/>
          </p:nvGrpSpPr>
          <p:grpSpPr>
            <a:xfrm>
              <a:off x="1137649" y="1274175"/>
              <a:ext cx="7325191" cy="345523"/>
              <a:chOff x="1137649" y="1274175"/>
              <a:chExt cx="7325191" cy="345523"/>
            </a:xfrm>
          </p:grpSpPr>
          <p:sp>
            <p:nvSpPr>
              <p:cNvPr id="1017" name="Freeform: Shape 1016">
                <a:extLst>
                  <a:ext uri="{FF2B5EF4-FFF2-40B4-BE49-F238E27FC236}">
                    <a16:creationId xmlns:a16="http://schemas.microsoft.com/office/drawing/2014/main" id="{700189C8-E652-6539-A43B-9E1447ED0781}"/>
                  </a:ext>
                </a:extLst>
              </p:cNvPr>
              <p:cNvSpPr/>
              <p:nvPr/>
            </p:nvSpPr>
            <p:spPr>
              <a:xfrm>
                <a:off x="843514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8" name="Freeform: Shape 1017">
                <a:extLst>
                  <a:ext uri="{FF2B5EF4-FFF2-40B4-BE49-F238E27FC236}">
                    <a16:creationId xmlns:a16="http://schemas.microsoft.com/office/drawing/2014/main" id="{FB6A4531-4CAE-EB0F-46AA-CDEF17353975}"/>
                  </a:ext>
                </a:extLst>
              </p:cNvPr>
              <p:cNvSpPr/>
              <p:nvPr/>
            </p:nvSpPr>
            <p:spPr>
              <a:xfrm>
                <a:off x="844391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19" name="Freeform: Shape 1018">
                <a:extLst>
                  <a:ext uri="{FF2B5EF4-FFF2-40B4-BE49-F238E27FC236}">
                    <a16:creationId xmlns:a16="http://schemas.microsoft.com/office/drawing/2014/main" id="{3382E195-1DB4-6BFB-23A8-F726B85B8303}"/>
                  </a:ext>
                </a:extLst>
              </p:cNvPr>
              <p:cNvSpPr/>
              <p:nvPr/>
            </p:nvSpPr>
            <p:spPr>
              <a:xfrm>
                <a:off x="845166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0" name="Freeform: Shape 1019">
                <a:extLst>
                  <a:ext uri="{FF2B5EF4-FFF2-40B4-BE49-F238E27FC236}">
                    <a16:creationId xmlns:a16="http://schemas.microsoft.com/office/drawing/2014/main" id="{D7A62363-7F9F-1B05-DA76-EDE53AC501D7}"/>
                  </a:ext>
                </a:extLst>
              </p:cNvPr>
              <p:cNvSpPr/>
              <p:nvPr/>
            </p:nvSpPr>
            <p:spPr>
              <a:xfrm>
                <a:off x="846284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1" name="Freeform: Shape 1020">
                <a:extLst>
                  <a:ext uri="{FF2B5EF4-FFF2-40B4-BE49-F238E27FC236}">
                    <a16:creationId xmlns:a16="http://schemas.microsoft.com/office/drawing/2014/main" id="{07C8D4EE-DDC5-8AAD-68AF-339CB70D5131}"/>
                  </a:ext>
                </a:extLst>
              </p:cNvPr>
              <p:cNvSpPr/>
              <p:nvPr/>
            </p:nvSpPr>
            <p:spPr>
              <a:xfrm>
                <a:off x="835510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2" name="Freeform: Shape 1021">
                <a:extLst>
                  <a:ext uri="{FF2B5EF4-FFF2-40B4-BE49-F238E27FC236}">
                    <a16:creationId xmlns:a16="http://schemas.microsoft.com/office/drawing/2014/main" id="{A9346BAF-94F8-FD31-9205-38A554819C2B}"/>
                  </a:ext>
                </a:extLst>
              </p:cNvPr>
              <p:cNvSpPr/>
              <p:nvPr/>
            </p:nvSpPr>
            <p:spPr>
              <a:xfrm>
                <a:off x="838318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3" name="Freeform: Shape 1022">
                <a:extLst>
                  <a:ext uri="{FF2B5EF4-FFF2-40B4-BE49-F238E27FC236}">
                    <a16:creationId xmlns:a16="http://schemas.microsoft.com/office/drawing/2014/main" id="{2CEF235C-2C7D-6420-69E4-36DB4F214CD3}"/>
                  </a:ext>
                </a:extLst>
              </p:cNvPr>
              <p:cNvSpPr/>
              <p:nvPr/>
            </p:nvSpPr>
            <p:spPr>
              <a:xfrm>
                <a:off x="837543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4" name="Freeform: Shape 1023">
                <a:extLst>
                  <a:ext uri="{FF2B5EF4-FFF2-40B4-BE49-F238E27FC236}">
                    <a16:creationId xmlns:a16="http://schemas.microsoft.com/office/drawing/2014/main" id="{54A72095-1A11-AA4A-6BAB-375BD01DC01F}"/>
                  </a:ext>
                </a:extLst>
              </p:cNvPr>
              <p:cNvSpPr/>
              <p:nvPr/>
            </p:nvSpPr>
            <p:spPr>
              <a:xfrm>
                <a:off x="840211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5" name="Freeform: Shape 1024">
                <a:extLst>
                  <a:ext uri="{FF2B5EF4-FFF2-40B4-BE49-F238E27FC236}">
                    <a16:creationId xmlns:a16="http://schemas.microsoft.com/office/drawing/2014/main" id="{85712956-17BA-4AD3-FC2C-94C2EA1E3AF1}"/>
                  </a:ext>
                </a:extLst>
              </p:cNvPr>
              <p:cNvSpPr/>
              <p:nvPr/>
            </p:nvSpPr>
            <p:spPr>
              <a:xfrm>
                <a:off x="822247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6" name="Freeform: Shape 1025">
                <a:extLst>
                  <a:ext uri="{FF2B5EF4-FFF2-40B4-BE49-F238E27FC236}">
                    <a16:creationId xmlns:a16="http://schemas.microsoft.com/office/drawing/2014/main" id="{B64B37E7-315F-FA2F-F9FA-28DDE6FA636B}"/>
                  </a:ext>
                </a:extLst>
              </p:cNvPr>
              <p:cNvSpPr/>
              <p:nvPr/>
            </p:nvSpPr>
            <p:spPr>
              <a:xfrm>
                <a:off x="823174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7" name="Freeform: Shape 1026">
                <a:extLst>
                  <a:ext uri="{FF2B5EF4-FFF2-40B4-BE49-F238E27FC236}">
                    <a16:creationId xmlns:a16="http://schemas.microsoft.com/office/drawing/2014/main" id="{ECB08B1F-C163-1423-6EDE-8FB71AD5408F}"/>
                  </a:ext>
                </a:extLst>
              </p:cNvPr>
              <p:cNvSpPr/>
              <p:nvPr/>
            </p:nvSpPr>
            <p:spPr>
              <a:xfrm>
                <a:off x="824102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8" name="Freeform: Shape 1027">
                <a:extLst>
                  <a:ext uri="{FF2B5EF4-FFF2-40B4-BE49-F238E27FC236}">
                    <a16:creationId xmlns:a16="http://schemas.microsoft.com/office/drawing/2014/main" id="{AB3EE3A4-66A6-65A7-3A04-A04F15EBDFC3}"/>
                  </a:ext>
                </a:extLst>
              </p:cNvPr>
              <p:cNvSpPr/>
              <p:nvPr/>
            </p:nvSpPr>
            <p:spPr>
              <a:xfrm>
                <a:off x="825017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29" name="Freeform: Shape 1028">
                <a:extLst>
                  <a:ext uri="{FF2B5EF4-FFF2-40B4-BE49-F238E27FC236}">
                    <a16:creationId xmlns:a16="http://schemas.microsoft.com/office/drawing/2014/main" id="{65D2220C-DE1D-620E-8A56-AD0DD84D24C1}"/>
                  </a:ext>
                </a:extLst>
              </p:cNvPr>
              <p:cNvSpPr/>
              <p:nvPr/>
            </p:nvSpPr>
            <p:spPr>
              <a:xfrm>
                <a:off x="827570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0" name="Freeform: Shape 1029">
                <a:extLst>
                  <a:ext uri="{FF2B5EF4-FFF2-40B4-BE49-F238E27FC236}">
                    <a16:creationId xmlns:a16="http://schemas.microsoft.com/office/drawing/2014/main" id="{36F1D459-41C7-BB5E-CEFC-309C8BFDC9F3}"/>
                  </a:ext>
                </a:extLst>
              </p:cNvPr>
              <p:cNvSpPr/>
              <p:nvPr/>
            </p:nvSpPr>
            <p:spPr>
              <a:xfrm>
                <a:off x="821345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1" name="Freeform: Shape 1030">
                <a:extLst>
                  <a:ext uri="{FF2B5EF4-FFF2-40B4-BE49-F238E27FC236}">
                    <a16:creationId xmlns:a16="http://schemas.microsoft.com/office/drawing/2014/main" id="{37B768E8-40DC-3EBD-DD13-5BBC011D4CF2}"/>
                  </a:ext>
                </a:extLst>
              </p:cNvPr>
              <p:cNvSpPr/>
              <p:nvPr/>
            </p:nvSpPr>
            <p:spPr>
              <a:xfrm>
                <a:off x="829946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2" name="Freeform: Shape 1031">
                <a:extLst>
                  <a:ext uri="{FF2B5EF4-FFF2-40B4-BE49-F238E27FC236}">
                    <a16:creationId xmlns:a16="http://schemas.microsoft.com/office/drawing/2014/main" id="{54694AEA-DFEC-D5F8-26B1-3FE258181DDF}"/>
                  </a:ext>
                </a:extLst>
              </p:cNvPr>
              <p:cNvSpPr/>
              <p:nvPr/>
            </p:nvSpPr>
            <p:spPr>
              <a:xfrm>
                <a:off x="831064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3" name="Freeform: Shape 1032">
                <a:extLst>
                  <a:ext uri="{FF2B5EF4-FFF2-40B4-BE49-F238E27FC236}">
                    <a16:creationId xmlns:a16="http://schemas.microsoft.com/office/drawing/2014/main" id="{47A5E946-953F-730F-70AE-F4F7B9B8D027}"/>
                  </a:ext>
                </a:extLst>
              </p:cNvPr>
              <p:cNvSpPr/>
              <p:nvPr/>
            </p:nvSpPr>
            <p:spPr>
              <a:xfrm>
                <a:off x="817623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4" name="Freeform: Shape 1033">
                <a:extLst>
                  <a:ext uri="{FF2B5EF4-FFF2-40B4-BE49-F238E27FC236}">
                    <a16:creationId xmlns:a16="http://schemas.microsoft.com/office/drawing/2014/main" id="{08C59BF0-D1EA-15C4-5A71-2D3D1CAB6C3A}"/>
                  </a:ext>
                </a:extLst>
              </p:cNvPr>
              <p:cNvSpPr/>
              <p:nvPr/>
            </p:nvSpPr>
            <p:spPr>
              <a:xfrm>
                <a:off x="818550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5" name="Freeform: Shape 1034">
                <a:extLst>
                  <a:ext uri="{FF2B5EF4-FFF2-40B4-BE49-F238E27FC236}">
                    <a16:creationId xmlns:a16="http://schemas.microsoft.com/office/drawing/2014/main" id="{25149198-20CF-7A55-2E58-B510E53F1ABD}"/>
                  </a:ext>
                </a:extLst>
              </p:cNvPr>
              <p:cNvSpPr/>
              <p:nvPr/>
            </p:nvSpPr>
            <p:spPr>
              <a:xfrm>
                <a:off x="819478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6" name="Freeform: Shape 1035">
                <a:extLst>
                  <a:ext uri="{FF2B5EF4-FFF2-40B4-BE49-F238E27FC236}">
                    <a16:creationId xmlns:a16="http://schemas.microsoft.com/office/drawing/2014/main" id="{09556378-BC6E-E4E1-D1B2-C108A769DFDD}"/>
                  </a:ext>
                </a:extLst>
              </p:cNvPr>
              <p:cNvSpPr/>
              <p:nvPr/>
            </p:nvSpPr>
            <p:spPr>
              <a:xfrm>
                <a:off x="820392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7" name="Freeform: Shape 1036">
                <a:extLst>
                  <a:ext uri="{FF2B5EF4-FFF2-40B4-BE49-F238E27FC236}">
                    <a16:creationId xmlns:a16="http://schemas.microsoft.com/office/drawing/2014/main" id="{F393AFDE-E7CB-2445-750A-85CE8002D001}"/>
                  </a:ext>
                </a:extLst>
              </p:cNvPr>
              <p:cNvSpPr/>
              <p:nvPr/>
            </p:nvSpPr>
            <p:spPr>
              <a:xfrm>
                <a:off x="816721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8" name="Freeform: Shape 1037">
                <a:extLst>
                  <a:ext uri="{FF2B5EF4-FFF2-40B4-BE49-F238E27FC236}">
                    <a16:creationId xmlns:a16="http://schemas.microsoft.com/office/drawing/2014/main" id="{E86F6AD4-E815-6C21-A3F3-6650C974CCD1}"/>
                  </a:ext>
                </a:extLst>
              </p:cNvPr>
              <p:cNvSpPr/>
              <p:nvPr/>
            </p:nvSpPr>
            <p:spPr>
              <a:xfrm>
                <a:off x="812960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39" name="Freeform: Shape 1038">
                <a:extLst>
                  <a:ext uri="{FF2B5EF4-FFF2-40B4-BE49-F238E27FC236}">
                    <a16:creationId xmlns:a16="http://schemas.microsoft.com/office/drawing/2014/main" id="{A9783578-7ED1-E361-5B37-DE343C62C7B8}"/>
                  </a:ext>
                </a:extLst>
              </p:cNvPr>
              <p:cNvSpPr/>
              <p:nvPr/>
            </p:nvSpPr>
            <p:spPr>
              <a:xfrm>
                <a:off x="813888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0" name="Freeform: Shape 1039">
                <a:extLst>
                  <a:ext uri="{FF2B5EF4-FFF2-40B4-BE49-F238E27FC236}">
                    <a16:creationId xmlns:a16="http://schemas.microsoft.com/office/drawing/2014/main" id="{F0CA5181-E3F3-158E-4B0A-9E957B732A77}"/>
                  </a:ext>
                </a:extLst>
              </p:cNvPr>
              <p:cNvSpPr/>
              <p:nvPr/>
            </p:nvSpPr>
            <p:spPr>
              <a:xfrm>
                <a:off x="814815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1" name="Freeform: Shape 1040">
                <a:extLst>
                  <a:ext uri="{FF2B5EF4-FFF2-40B4-BE49-F238E27FC236}">
                    <a16:creationId xmlns:a16="http://schemas.microsoft.com/office/drawing/2014/main" id="{68B77611-C581-32EA-4AD9-2AB3688714D2}"/>
                  </a:ext>
                </a:extLst>
              </p:cNvPr>
              <p:cNvSpPr/>
              <p:nvPr/>
            </p:nvSpPr>
            <p:spPr>
              <a:xfrm>
                <a:off x="815730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2" name="Freeform: Shape 1041">
                <a:extLst>
                  <a:ext uri="{FF2B5EF4-FFF2-40B4-BE49-F238E27FC236}">
                    <a16:creationId xmlns:a16="http://schemas.microsoft.com/office/drawing/2014/main" id="{4F8DE054-7811-3B31-01A5-B6023973588A}"/>
                  </a:ext>
                </a:extLst>
              </p:cNvPr>
              <p:cNvSpPr/>
              <p:nvPr/>
            </p:nvSpPr>
            <p:spPr>
              <a:xfrm>
                <a:off x="812058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3" name="Freeform: Shape 1042">
                <a:extLst>
                  <a:ext uri="{FF2B5EF4-FFF2-40B4-BE49-F238E27FC236}">
                    <a16:creationId xmlns:a16="http://schemas.microsoft.com/office/drawing/2014/main" id="{889F7901-0A68-3B1C-0F43-5E6689B5EC8A}"/>
                  </a:ext>
                </a:extLst>
              </p:cNvPr>
              <p:cNvSpPr/>
              <p:nvPr/>
            </p:nvSpPr>
            <p:spPr>
              <a:xfrm>
                <a:off x="807205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4" name="Freeform: Shape 1043">
                <a:extLst>
                  <a:ext uri="{FF2B5EF4-FFF2-40B4-BE49-F238E27FC236}">
                    <a16:creationId xmlns:a16="http://schemas.microsoft.com/office/drawing/2014/main" id="{91A67ED7-25BE-ADDD-509D-E36C1B6ECF5D}"/>
                  </a:ext>
                </a:extLst>
              </p:cNvPr>
              <p:cNvSpPr/>
              <p:nvPr/>
            </p:nvSpPr>
            <p:spPr>
              <a:xfrm>
                <a:off x="808120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5" name="Freeform: Shape 1044">
                <a:extLst>
                  <a:ext uri="{FF2B5EF4-FFF2-40B4-BE49-F238E27FC236}">
                    <a16:creationId xmlns:a16="http://schemas.microsoft.com/office/drawing/2014/main" id="{CF62CDD8-C71D-083D-34C0-C3703CA4B393}"/>
                  </a:ext>
                </a:extLst>
              </p:cNvPr>
              <p:cNvSpPr/>
              <p:nvPr/>
            </p:nvSpPr>
            <p:spPr>
              <a:xfrm>
                <a:off x="804372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6" name="Freeform: Shape 1045">
                <a:extLst>
                  <a:ext uri="{FF2B5EF4-FFF2-40B4-BE49-F238E27FC236}">
                    <a16:creationId xmlns:a16="http://schemas.microsoft.com/office/drawing/2014/main" id="{C8A3A0E4-ECD2-A748-3F0C-9D71C0336C92}"/>
                  </a:ext>
                </a:extLst>
              </p:cNvPr>
              <p:cNvSpPr/>
              <p:nvPr/>
            </p:nvSpPr>
            <p:spPr>
              <a:xfrm>
                <a:off x="810928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7" name="Freeform: Shape 1046">
                <a:extLst>
                  <a:ext uri="{FF2B5EF4-FFF2-40B4-BE49-F238E27FC236}">
                    <a16:creationId xmlns:a16="http://schemas.microsoft.com/office/drawing/2014/main" id="{FAC77979-3AC9-4689-FE7F-5694F39A2DA7}"/>
                  </a:ext>
                </a:extLst>
              </p:cNvPr>
              <p:cNvSpPr/>
              <p:nvPr/>
            </p:nvSpPr>
            <p:spPr>
              <a:xfrm>
                <a:off x="806290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8" name="Freeform: Shape 1047">
                <a:extLst>
                  <a:ext uri="{FF2B5EF4-FFF2-40B4-BE49-F238E27FC236}">
                    <a16:creationId xmlns:a16="http://schemas.microsoft.com/office/drawing/2014/main" id="{A8D0C593-3686-617A-0A16-A830939CA984}"/>
                  </a:ext>
                </a:extLst>
              </p:cNvPr>
              <p:cNvSpPr/>
              <p:nvPr/>
            </p:nvSpPr>
            <p:spPr>
              <a:xfrm>
                <a:off x="800370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49" name="Freeform: Shape 1048">
                <a:extLst>
                  <a:ext uri="{FF2B5EF4-FFF2-40B4-BE49-F238E27FC236}">
                    <a16:creationId xmlns:a16="http://schemas.microsoft.com/office/drawing/2014/main" id="{C4DF9D4A-CCB6-BBE5-66F1-727F1C81FDED}"/>
                  </a:ext>
                </a:extLst>
              </p:cNvPr>
              <p:cNvSpPr/>
              <p:nvPr/>
            </p:nvSpPr>
            <p:spPr>
              <a:xfrm>
                <a:off x="801285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0" name="Freeform: Shape 1049">
                <a:extLst>
                  <a:ext uri="{FF2B5EF4-FFF2-40B4-BE49-F238E27FC236}">
                    <a16:creationId xmlns:a16="http://schemas.microsoft.com/office/drawing/2014/main" id="{03FDFD52-58D9-E378-0E94-C6DA625BF608}"/>
                  </a:ext>
                </a:extLst>
              </p:cNvPr>
              <p:cNvSpPr/>
              <p:nvPr/>
            </p:nvSpPr>
            <p:spPr>
              <a:xfrm>
                <a:off x="802212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1" name="Freeform: Shape 1050">
                <a:extLst>
                  <a:ext uri="{FF2B5EF4-FFF2-40B4-BE49-F238E27FC236}">
                    <a16:creationId xmlns:a16="http://schemas.microsoft.com/office/drawing/2014/main" id="{21E06B86-14DF-A458-86A4-2124B2A7097E}"/>
                  </a:ext>
                </a:extLst>
              </p:cNvPr>
              <p:cNvSpPr/>
              <p:nvPr/>
            </p:nvSpPr>
            <p:spPr>
              <a:xfrm>
                <a:off x="803140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2" name="Freeform: Shape 1051">
                <a:extLst>
                  <a:ext uri="{FF2B5EF4-FFF2-40B4-BE49-F238E27FC236}">
                    <a16:creationId xmlns:a16="http://schemas.microsoft.com/office/drawing/2014/main" id="{EB44B2F3-DA83-2AF6-D71D-6D49BAD20259}"/>
                  </a:ext>
                </a:extLst>
              </p:cNvPr>
              <p:cNvSpPr/>
              <p:nvPr/>
            </p:nvSpPr>
            <p:spPr>
              <a:xfrm>
                <a:off x="799455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3" name="Freeform: Shape 1052">
                <a:extLst>
                  <a:ext uri="{FF2B5EF4-FFF2-40B4-BE49-F238E27FC236}">
                    <a16:creationId xmlns:a16="http://schemas.microsoft.com/office/drawing/2014/main" id="{33A4CC2A-0815-9059-5E20-400361B2E448}"/>
                  </a:ext>
                </a:extLst>
              </p:cNvPr>
              <p:cNvSpPr/>
              <p:nvPr/>
            </p:nvSpPr>
            <p:spPr>
              <a:xfrm>
                <a:off x="795746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4" name="Freeform: Shape 1053">
                <a:extLst>
                  <a:ext uri="{FF2B5EF4-FFF2-40B4-BE49-F238E27FC236}">
                    <a16:creationId xmlns:a16="http://schemas.microsoft.com/office/drawing/2014/main" id="{ACCC29F9-58A1-D1C1-D660-F46820A8FB23}"/>
                  </a:ext>
                </a:extLst>
              </p:cNvPr>
              <p:cNvSpPr/>
              <p:nvPr/>
            </p:nvSpPr>
            <p:spPr>
              <a:xfrm>
                <a:off x="796661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5" name="Freeform: Shape 1054">
                <a:extLst>
                  <a:ext uri="{FF2B5EF4-FFF2-40B4-BE49-F238E27FC236}">
                    <a16:creationId xmlns:a16="http://schemas.microsoft.com/office/drawing/2014/main" id="{0EBD1B75-89E6-2C7C-CBF5-E3B891541D9D}"/>
                  </a:ext>
                </a:extLst>
              </p:cNvPr>
              <p:cNvSpPr/>
              <p:nvPr/>
            </p:nvSpPr>
            <p:spPr>
              <a:xfrm>
                <a:off x="797588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6" name="Freeform: Shape 1055">
                <a:extLst>
                  <a:ext uri="{FF2B5EF4-FFF2-40B4-BE49-F238E27FC236}">
                    <a16:creationId xmlns:a16="http://schemas.microsoft.com/office/drawing/2014/main" id="{ACFBE009-068F-2670-6038-CBF0BED09B2C}"/>
                  </a:ext>
                </a:extLst>
              </p:cNvPr>
              <p:cNvSpPr/>
              <p:nvPr/>
            </p:nvSpPr>
            <p:spPr>
              <a:xfrm>
                <a:off x="798515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7" name="Freeform: Shape 1056">
                <a:extLst>
                  <a:ext uri="{FF2B5EF4-FFF2-40B4-BE49-F238E27FC236}">
                    <a16:creationId xmlns:a16="http://schemas.microsoft.com/office/drawing/2014/main" id="{72771E30-1F3B-A929-8095-E58EC94E31E4}"/>
                  </a:ext>
                </a:extLst>
              </p:cNvPr>
              <p:cNvSpPr/>
              <p:nvPr/>
            </p:nvSpPr>
            <p:spPr>
              <a:xfrm>
                <a:off x="794831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8" name="Freeform: Shape 1057">
                <a:extLst>
                  <a:ext uri="{FF2B5EF4-FFF2-40B4-BE49-F238E27FC236}">
                    <a16:creationId xmlns:a16="http://schemas.microsoft.com/office/drawing/2014/main" id="{C58D4463-F970-4297-61B2-F0E914290B6E}"/>
                  </a:ext>
                </a:extLst>
              </p:cNvPr>
              <p:cNvSpPr/>
              <p:nvPr/>
            </p:nvSpPr>
            <p:spPr>
              <a:xfrm>
                <a:off x="791083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59" name="Freeform: Shape 1058">
                <a:extLst>
                  <a:ext uri="{FF2B5EF4-FFF2-40B4-BE49-F238E27FC236}">
                    <a16:creationId xmlns:a16="http://schemas.microsoft.com/office/drawing/2014/main" id="{541E62C6-D3F1-396F-69D0-7787DDD73747}"/>
                  </a:ext>
                </a:extLst>
              </p:cNvPr>
              <p:cNvSpPr/>
              <p:nvPr/>
            </p:nvSpPr>
            <p:spPr>
              <a:xfrm>
                <a:off x="791998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0" name="Freeform: Shape 1059">
                <a:extLst>
                  <a:ext uri="{FF2B5EF4-FFF2-40B4-BE49-F238E27FC236}">
                    <a16:creationId xmlns:a16="http://schemas.microsoft.com/office/drawing/2014/main" id="{787F1D89-D26D-2320-3AC2-4E65D972F205}"/>
                  </a:ext>
                </a:extLst>
              </p:cNvPr>
              <p:cNvSpPr/>
              <p:nvPr/>
            </p:nvSpPr>
            <p:spPr>
              <a:xfrm>
                <a:off x="792925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1" name="Freeform: Shape 1060">
                <a:extLst>
                  <a:ext uri="{FF2B5EF4-FFF2-40B4-BE49-F238E27FC236}">
                    <a16:creationId xmlns:a16="http://schemas.microsoft.com/office/drawing/2014/main" id="{3E7CC40F-1A8A-1475-5746-2F633D8BDEEF}"/>
                  </a:ext>
                </a:extLst>
              </p:cNvPr>
              <p:cNvSpPr/>
              <p:nvPr/>
            </p:nvSpPr>
            <p:spPr>
              <a:xfrm>
                <a:off x="793853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2" name="Freeform: Shape 1061">
                <a:extLst>
                  <a:ext uri="{FF2B5EF4-FFF2-40B4-BE49-F238E27FC236}">
                    <a16:creationId xmlns:a16="http://schemas.microsoft.com/office/drawing/2014/main" id="{8802206B-A7BB-07EB-37EC-B87B4CD855C1}"/>
                  </a:ext>
                </a:extLst>
              </p:cNvPr>
              <p:cNvSpPr/>
              <p:nvPr/>
            </p:nvSpPr>
            <p:spPr>
              <a:xfrm>
                <a:off x="790169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3" name="Freeform: Shape 1062">
                <a:extLst>
                  <a:ext uri="{FF2B5EF4-FFF2-40B4-BE49-F238E27FC236}">
                    <a16:creationId xmlns:a16="http://schemas.microsoft.com/office/drawing/2014/main" id="{04A086A4-74C4-69C1-5F4A-B93539E8E398}"/>
                  </a:ext>
                </a:extLst>
              </p:cNvPr>
              <p:cNvSpPr/>
              <p:nvPr/>
            </p:nvSpPr>
            <p:spPr>
              <a:xfrm>
                <a:off x="789038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4" name="Freeform: Shape 1063">
                <a:extLst>
                  <a:ext uri="{FF2B5EF4-FFF2-40B4-BE49-F238E27FC236}">
                    <a16:creationId xmlns:a16="http://schemas.microsoft.com/office/drawing/2014/main" id="{D8CE9430-40CA-AAA8-6ED6-52DC30A8204A}"/>
                  </a:ext>
                </a:extLst>
              </p:cNvPr>
              <p:cNvSpPr/>
              <p:nvPr/>
            </p:nvSpPr>
            <p:spPr>
              <a:xfrm>
                <a:off x="773056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5" name="Freeform: Shape 1064">
                <a:extLst>
                  <a:ext uri="{FF2B5EF4-FFF2-40B4-BE49-F238E27FC236}">
                    <a16:creationId xmlns:a16="http://schemas.microsoft.com/office/drawing/2014/main" id="{FDBD7560-1EEF-585D-652A-6C7C7430B43D}"/>
                  </a:ext>
                </a:extLst>
              </p:cNvPr>
              <p:cNvSpPr/>
              <p:nvPr/>
            </p:nvSpPr>
            <p:spPr>
              <a:xfrm>
                <a:off x="786319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6" name="Freeform: Shape 1065">
                <a:extLst>
                  <a:ext uri="{FF2B5EF4-FFF2-40B4-BE49-F238E27FC236}">
                    <a16:creationId xmlns:a16="http://schemas.microsoft.com/office/drawing/2014/main" id="{CD350A6C-1128-6CCC-BC4D-EDB2B17697E9}"/>
                  </a:ext>
                </a:extLst>
              </p:cNvPr>
              <p:cNvSpPr/>
              <p:nvPr/>
            </p:nvSpPr>
            <p:spPr>
              <a:xfrm>
                <a:off x="787247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7" name="Freeform: Shape 1066">
                <a:extLst>
                  <a:ext uri="{FF2B5EF4-FFF2-40B4-BE49-F238E27FC236}">
                    <a16:creationId xmlns:a16="http://schemas.microsoft.com/office/drawing/2014/main" id="{DFE6F37D-7401-BDE6-E973-3CAA9365D1F4}"/>
                  </a:ext>
                </a:extLst>
              </p:cNvPr>
              <p:cNvSpPr/>
              <p:nvPr/>
            </p:nvSpPr>
            <p:spPr>
              <a:xfrm>
                <a:off x="788174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8" name="Freeform: Shape 1067">
                <a:extLst>
                  <a:ext uri="{FF2B5EF4-FFF2-40B4-BE49-F238E27FC236}">
                    <a16:creationId xmlns:a16="http://schemas.microsoft.com/office/drawing/2014/main" id="{8A8686D8-6F9D-489E-3181-7836F6D336C4}"/>
                  </a:ext>
                </a:extLst>
              </p:cNvPr>
              <p:cNvSpPr/>
              <p:nvPr/>
            </p:nvSpPr>
            <p:spPr>
              <a:xfrm>
                <a:off x="784490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69" name="Freeform: Shape 1068">
                <a:extLst>
                  <a:ext uri="{FF2B5EF4-FFF2-40B4-BE49-F238E27FC236}">
                    <a16:creationId xmlns:a16="http://schemas.microsoft.com/office/drawing/2014/main" id="{E5D2CB4F-7508-610C-057F-3EF6E42C0CAC}"/>
                  </a:ext>
                </a:extLst>
              </p:cNvPr>
              <p:cNvSpPr/>
              <p:nvPr/>
            </p:nvSpPr>
            <p:spPr>
              <a:xfrm>
                <a:off x="780780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0" name="Freeform: Shape 1069">
                <a:extLst>
                  <a:ext uri="{FF2B5EF4-FFF2-40B4-BE49-F238E27FC236}">
                    <a16:creationId xmlns:a16="http://schemas.microsoft.com/office/drawing/2014/main" id="{F2E0E01E-0431-4541-38B2-AF2D9A7D75AF}"/>
                  </a:ext>
                </a:extLst>
              </p:cNvPr>
              <p:cNvSpPr/>
              <p:nvPr/>
            </p:nvSpPr>
            <p:spPr>
              <a:xfrm>
                <a:off x="781695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1" name="Freeform: Shape 1070">
                <a:extLst>
                  <a:ext uri="{FF2B5EF4-FFF2-40B4-BE49-F238E27FC236}">
                    <a16:creationId xmlns:a16="http://schemas.microsoft.com/office/drawing/2014/main" id="{67B91069-6B8F-5B48-A71D-2400C9DB1418}"/>
                  </a:ext>
                </a:extLst>
              </p:cNvPr>
              <p:cNvSpPr/>
              <p:nvPr/>
            </p:nvSpPr>
            <p:spPr>
              <a:xfrm>
                <a:off x="782622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2" name="Freeform: Shape 1071">
                <a:extLst>
                  <a:ext uri="{FF2B5EF4-FFF2-40B4-BE49-F238E27FC236}">
                    <a16:creationId xmlns:a16="http://schemas.microsoft.com/office/drawing/2014/main" id="{DEE5D64B-ED77-F949-26DE-EE442FB7F27B}"/>
                  </a:ext>
                </a:extLst>
              </p:cNvPr>
              <p:cNvSpPr/>
              <p:nvPr/>
            </p:nvSpPr>
            <p:spPr>
              <a:xfrm>
                <a:off x="772217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3" name="Freeform: Shape 1072">
                <a:extLst>
                  <a:ext uri="{FF2B5EF4-FFF2-40B4-BE49-F238E27FC236}">
                    <a16:creationId xmlns:a16="http://schemas.microsoft.com/office/drawing/2014/main" id="{B7B9D2BD-E847-210A-0275-098394A56318}"/>
                  </a:ext>
                </a:extLst>
              </p:cNvPr>
              <p:cNvSpPr/>
              <p:nvPr/>
            </p:nvSpPr>
            <p:spPr>
              <a:xfrm>
                <a:off x="779865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4" name="Freeform: Shape 1073">
                <a:extLst>
                  <a:ext uri="{FF2B5EF4-FFF2-40B4-BE49-F238E27FC236}">
                    <a16:creationId xmlns:a16="http://schemas.microsoft.com/office/drawing/2014/main" id="{9DDEDEF7-F496-E2A7-49F4-1F320D1C3D7F}"/>
                  </a:ext>
                </a:extLst>
              </p:cNvPr>
              <p:cNvSpPr/>
              <p:nvPr/>
            </p:nvSpPr>
            <p:spPr>
              <a:xfrm>
                <a:off x="776118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5" name="Freeform: Shape 1074">
                <a:extLst>
                  <a:ext uri="{FF2B5EF4-FFF2-40B4-BE49-F238E27FC236}">
                    <a16:creationId xmlns:a16="http://schemas.microsoft.com/office/drawing/2014/main" id="{282B5703-518F-87BB-5C5C-5B15A06EC677}"/>
                  </a:ext>
                </a:extLst>
              </p:cNvPr>
              <p:cNvSpPr/>
              <p:nvPr/>
            </p:nvSpPr>
            <p:spPr>
              <a:xfrm>
                <a:off x="769232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6" name="Freeform: Shape 1075">
                <a:extLst>
                  <a:ext uri="{FF2B5EF4-FFF2-40B4-BE49-F238E27FC236}">
                    <a16:creationId xmlns:a16="http://schemas.microsoft.com/office/drawing/2014/main" id="{47E54707-64D5-B30F-4946-E6B3618D65F2}"/>
                  </a:ext>
                </a:extLst>
              </p:cNvPr>
              <p:cNvSpPr/>
              <p:nvPr/>
            </p:nvSpPr>
            <p:spPr>
              <a:xfrm>
                <a:off x="770286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7" name="Freeform: Shape 1076">
                <a:extLst>
                  <a:ext uri="{FF2B5EF4-FFF2-40B4-BE49-F238E27FC236}">
                    <a16:creationId xmlns:a16="http://schemas.microsoft.com/office/drawing/2014/main" id="{00CDF43A-8A7A-D7A9-6046-1C8AFA6D48B4}"/>
                  </a:ext>
                </a:extLst>
              </p:cNvPr>
              <p:cNvSpPr/>
              <p:nvPr/>
            </p:nvSpPr>
            <p:spPr>
              <a:xfrm>
                <a:off x="7788876"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8" name="Freeform: Shape 1077">
                <a:extLst>
                  <a:ext uri="{FF2B5EF4-FFF2-40B4-BE49-F238E27FC236}">
                    <a16:creationId xmlns:a16="http://schemas.microsoft.com/office/drawing/2014/main" id="{6494EB61-5F64-8D99-6B18-2F3797CC58A1}"/>
                  </a:ext>
                </a:extLst>
              </p:cNvPr>
              <p:cNvSpPr/>
              <p:nvPr/>
            </p:nvSpPr>
            <p:spPr>
              <a:xfrm>
                <a:off x="775203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79" name="Freeform: Shape 1078">
                <a:extLst>
                  <a:ext uri="{FF2B5EF4-FFF2-40B4-BE49-F238E27FC236}">
                    <a16:creationId xmlns:a16="http://schemas.microsoft.com/office/drawing/2014/main" id="{DF406F46-CA89-84F6-C4D8-68CDE9AAC3EB}"/>
                  </a:ext>
                </a:extLst>
              </p:cNvPr>
              <p:cNvSpPr/>
              <p:nvPr/>
            </p:nvSpPr>
            <p:spPr>
              <a:xfrm>
                <a:off x="774072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0" name="Freeform: Shape 1079">
                <a:extLst>
                  <a:ext uri="{FF2B5EF4-FFF2-40B4-BE49-F238E27FC236}">
                    <a16:creationId xmlns:a16="http://schemas.microsoft.com/office/drawing/2014/main" id="{A0DDF91E-2E87-79D2-F805-1B57045A58B9}"/>
                  </a:ext>
                </a:extLst>
              </p:cNvPr>
              <p:cNvSpPr/>
              <p:nvPr/>
            </p:nvSpPr>
            <p:spPr>
              <a:xfrm>
                <a:off x="765433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1" name="Freeform: Shape 1080">
                <a:extLst>
                  <a:ext uri="{FF2B5EF4-FFF2-40B4-BE49-F238E27FC236}">
                    <a16:creationId xmlns:a16="http://schemas.microsoft.com/office/drawing/2014/main" id="{1B8C98E5-A9CA-E457-B410-8FB4D22E2D52}"/>
                  </a:ext>
                </a:extLst>
              </p:cNvPr>
              <p:cNvSpPr/>
              <p:nvPr/>
            </p:nvSpPr>
            <p:spPr>
              <a:xfrm>
                <a:off x="766361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2" name="Freeform: Shape 1081">
                <a:extLst>
                  <a:ext uri="{FF2B5EF4-FFF2-40B4-BE49-F238E27FC236}">
                    <a16:creationId xmlns:a16="http://schemas.microsoft.com/office/drawing/2014/main" id="{3B23484D-41E6-43CB-18F5-1331DAE3B9D5}"/>
                  </a:ext>
                </a:extLst>
              </p:cNvPr>
              <p:cNvSpPr/>
              <p:nvPr/>
            </p:nvSpPr>
            <p:spPr>
              <a:xfrm>
                <a:off x="767275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3" name="Freeform: Shape 1082">
                <a:extLst>
                  <a:ext uri="{FF2B5EF4-FFF2-40B4-BE49-F238E27FC236}">
                    <a16:creationId xmlns:a16="http://schemas.microsoft.com/office/drawing/2014/main" id="{5EDBE910-4EDF-A235-0F1B-D186E789C51B}"/>
                  </a:ext>
                </a:extLst>
              </p:cNvPr>
              <p:cNvSpPr/>
              <p:nvPr/>
            </p:nvSpPr>
            <p:spPr>
              <a:xfrm>
                <a:off x="768203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4" name="Freeform: Shape 1083">
                <a:extLst>
                  <a:ext uri="{FF2B5EF4-FFF2-40B4-BE49-F238E27FC236}">
                    <a16:creationId xmlns:a16="http://schemas.microsoft.com/office/drawing/2014/main" id="{30C129B5-B9D7-2BCE-4A2F-C5A3E1AC4F3E}"/>
                  </a:ext>
                </a:extLst>
              </p:cNvPr>
              <p:cNvSpPr/>
              <p:nvPr/>
            </p:nvSpPr>
            <p:spPr>
              <a:xfrm>
                <a:off x="764519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5" name="Freeform: Shape 1084">
                <a:extLst>
                  <a:ext uri="{FF2B5EF4-FFF2-40B4-BE49-F238E27FC236}">
                    <a16:creationId xmlns:a16="http://schemas.microsoft.com/office/drawing/2014/main" id="{D1176A4F-04F2-FCC7-68EF-E6D9792400EC}"/>
                  </a:ext>
                </a:extLst>
              </p:cNvPr>
              <p:cNvSpPr/>
              <p:nvPr/>
            </p:nvSpPr>
            <p:spPr>
              <a:xfrm>
                <a:off x="760809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6" name="Freeform: Shape 1085">
                <a:extLst>
                  <a:ext uri="{FF2B5EF4-FFF2-40B4-BE49-F238E27FC236}">
                    <a16:creationId xmlns:a16="http://schemas.microsoft.com/office/drawing/2014/main" id="{193DDCF4-1378-557F-E167-BEDF89E167F9}"/>
                  </a:ext>
                </a:extLst>
              </p:cNvPr>
              <p:cNvSpPr/>
              <p:nvPr/>
            </p:nvSpPr>
            <p:spPr>
              <a:xfrm>
                <a:off x="761736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7" name="Freeform: Shape 1086">
                <a:extLst>
                  <a:ext uri="{FF2B5EF4-FFF2-40B4-BE49-F238E27FC236}">
                    <a16:creationId xmlns:a16="http://schemas.microsoft.com/office/drawing/2014/main" id="{161238D6-98EE-518F-B33B-D1A4A7CDCCC3}"/>
                  </a:ext>
                </a:extLst>
              </p:cNvPr>
              <p:cNvSpPr/>
              <p:nvPr/>
            </p:nvSpPr>
            <p:spPr>
              <a:xfrm>
                <a:off x="762651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8" name="Freeform: Shape 1087">
                <a:extLst>
                  <a:ext uri="{FF2B5EF4-FFF2-40B4-BE49-F238E27FC236}">
                    <a16:creationId xmlns:a16="http://schemas.microsoft.com/office/drawing/2014/main" id="{034F8336-15D6-2481-F1D5-E614C7FBB825}"/>
                  </a:ext>
                </a:extLst>
              </p:cNvPr>
              <p:cNvSpPr/>
              <p:nvPr/>
            </p:nvSpPr>
            <p:spPr>
              <a:xfrm>
                <a:off x="763578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89" name="Freeform: Shape 1088">
                <a:extLst>
                  <a:ext uri="{FF2B5EF4-FFF2-40B4-BE49-F238E27FC236}">
                    <a16:creationId xmlns:a16="http://schemas.microsoft.com/office/drawing/2014/main" id="{497786B3-D046-C4CF-8D50-5B84F4D23536}"/>
                  </a:ext>
                </a:extLst>
              </p:cNvPr>
              <p:cNvSpPr/>
              <p:nvPr/>
            </p:nvSpPr>
            <p:spPr>
              <a:xfrm>
                <a:off x="753097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0" name="Freeform: Shape 1089">
                <a:extLst>
                  <a:ext uri="{FF2B5EF4-FFF2-40B4-BE49-F238E27FC236}">
                    <a16:creationId xmlns:a16="http://schemas.microsoft.com/office/drawing/2014/main" id="{BD39988A-1E2B-833E-D70F-1561274BEC9E}"/>
                  </a:ext>
                </a:extLst>
              </p:cNvPr>
              <p:cNvSpPr/>
              <p:nvPr/>
            </p:nvSpPr>
            <p:spPr>
              <a:xfrm>
                <a:off x="756146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1" name="Freeform: Shape 1090">
                <a:extLst>
                  <a:ext uri="{FF2B5EF4-FFF2-40B4-BE49-F238E27FC236}">
                    <a16:creationId xmlns:a16="http://schemas.microsoft.com/office/drawing/2014/main" id="{352BB4D6-6B5D-0680-DE48-644F63CDC614}"/>
                  </a:ext>
                </a:extLst>
              </p:cNvPr>
              <p:cNvSpPr/>
              <p:nvPr/>
            </p:nvSpPr>
            <p:spPr>
              <a:xfrm>
                <a:off x="757074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2" name="Freeform: Shape 1091">
                <a:extLst>
                  <a:ext uri="{FF2B5EF4-FFF2-40B4-BE49-F238E27FC236}">
                    <a16:creationId xmlns:a16="http://schemas.microsoft.com/office/drawing/2014/main" id="{7BDC0CDA-DC5C-128E-E3BE-978084FB12F5}"/>
                  </a:ext>
                </a:extLst>
              </p:cNvPr>
              <p:cNvSpPr/>
              <p:nvPr/>
            </p:nvSpPr>
            <p:spPr>
              <a:xfrm>
                <a:off x="757989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3" name="Freeform: Shape 1092">
                <a:extLst>
                  <a:ext uri="{FF2B5EF4-FFF2-40B4-BE49-F238E27FC236}">
                    <a16:creationId xmlns:a16="http://schemas.microsoft.com/office/drawing/2014/main" id="{A8111803-0936-3A76-4DCC-1D64A08C3E85}"/>
                  </a:ext>
                </a:extLst>
              </p:cNvPr>
              <p:cNvSpPr/>
              <p:nvPr/>
            </p:nvSpPr>
            <p:spPr>
              <a:xfrm>
                <a:off x="758916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4" name="Freeform: Shape 1093">
                <a:extLst>
                  <a:ext uri="{FF2B5EF4-FFF2-40B4-BE49-F238E27FC236}">
                    <a16:creationId xmlns:a16="http://schemas.microsoft.com/office/drawing/2014/main" id="{52255BDA-2E68-9CF7-1D41-107AA03F791E}"/>
                  </a:ext>
                </a:extLst>
              </p:cNvPr>
              <p:cNvSpPr/>
              <p:nvPr/>
            </p:nvSpPr>
            <p:spPr>
              <a:xfrm>
                <a:off x="755244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5" name="Freeform: Shape 1094">
                <a:extLst>
                  <a:ext uri="{FF2B5EF4-FFF2-40B4-BE49-F238E27FC236}">
                    <a16:creationId xmlns:a16="http://schemas.microsoft.com/office/drawing/2014/main" id="{0D61E14A-72C7-2508-BCF1-6E4CD77DA522}"/>
                  </a:ext>
                </a:extLst>
              </p:cNvPr>
              <p:cNvSpPr/>
              <p:nvPr/>
            </p:nvSpPr>
            <p:spPr>
              <a:xfrm>
                <a:off x="754114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6" name="Freeform: Shape 1095">
                <a:extLst>
                  <a:ext uri="{FF2B5EF4-FFF2-40B4-BE49-F238E27FC236}">
                    <a16:creationId xmlns:a16="http://schemas.microsoft.com/office/drawing/2014/main" id="{32AA33DF-79F4-069B-AEF2-B511B025399A}"/>
                  </a:ext>
                </a:extLst>
              </p:cNvPr>
              <p:cNvSpPr/>
              <p:nvPr/>
            </p:nvSpPr>
            <p:spPr>
              <a:xfrm>
                <a:off x="749248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7" name="Freeform: Shape 1096">
                <a:extLst>
                  <a:ext uri="{FF2B5EF4-FFF2-40B4-BE49-F238E27FC236}">
                    <a16:creationId xmlns:a16="http://schemas.microsoft.com/office/drawing/2014/main" id="{725E36E8-03ED-720A-8B16-24368AFF1197}"/>
                  </a:ext>
                </a:extLst>
              </p:cNvPr>
              <p:cNvSpPr/>
              <p:nvPr/>
            </p:nvSpPr>
            <p:spPr>
              <a:xfrm>
                <a:off x="7501631"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8" name="Freeform: Shape 1097">
                <a:extLst>
                  <a:ext uri="{FF2B5EF4-FFF2-40B4-BE49-F238E27FC236}">
                    <a16:creationId xmlns:a16="http://schemas.microsoft.com/office/drawing/2014/main" id="{117C49B7-BD7B-2C6F-EF0B-973C3A8B5B40}"/>
                  </a:ext>
                </a:extLst>
              </p:cNvPr>
              <p:cNvSpPr/>
              <p:nvPr/>
            </p:nvSpPr>
            <p:spPr>
              <a:xfrm>
                <a:off x="751090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099" name="Freeform: Shape 1098">
                <a:extLst>
                  <a:ext uri="{FF2B5EF4-FFF2-40B4-BE49-F238E27FC236}">
                    <a16:creationId xmlns:a16="http://schemas.microsoft.com/office/drawing/2014/main" id="{E0DFC778-3527-7FBD-73B0-6F330481C981}"/>
                  </a:ext>
                </a:extLst>
              </p:cNvPr>
              <p:cNvSpPr/>
              <p:nvPr/>
            </p:nvSpPr>
            <p:spPr>
              <a:xfrm>
                <a:off x="752005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0" name="Freeform: Shape 1099">
                <a:extLst>
                  <a:ext uri="{FF2B5EF4-FFF2-40B4-BE49-F238E27FC236}">
                    <a16:creationId xmlns:a16="http://schemas.microsoft.com/office/drawing/2014/main" id="{29CCDF56-206D-0A1F-CD12-0A35056C259F}"/>
                  </a:ext>
                </a:extLst>
              </p:cNvPr>
              <p:cNvSpPr/>
              <p:nvPr/>
            </p:nvSpPr>
            <p:spPr>
              <a:xfrm>
                <a:off x="748333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1" name="Freeform: Shape 1100">
                <a:extLst>
                  <a:ext uri="{FF2B5EF4-FFF2-40B4-BE49-F238E27FC236}">
                    <a16:creationId xmlns:a16="http://schemas.microsoft.com/office/drawing/2014/main" id="{ED44B2A5-AD02-3295-FBDA-B7557AADAB3E}"/>
                  </a:ext>
                </a:extLst>
              </p:cNvPr>
              <p:cNvSpPr/>
              <p:nvPr/>
            </p:nvSpPr>
            <p:spPr>
              <a:xfrm>
                <a:off x="7446240"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2" name="Freeform: Shape 1101">
                <a:extLst>
                  <a:ext uri="{FF2B5EF4-FFF2-40B4-BE49-F238E27FC236}">
                    <a16:creationId xmlns:a16="http://schemas.microsoft.com/office/drawing/2014/main" id="{05658E01-B32C-4317-762D-33A665E4D4E3}"/>
                  </a:ext>
                </a:extLst>
              </p:cNvPr>
              <p:cNvSpPr/>
              <p:nvPr/>
            </p:nvSpPr>
            <p:spPr>
              <a:xfrm>
                <a:off x="745538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3" name="Freeform: Shape 1102">
                <a:extLst>
                  <a:ext uri="{FF2B5EF4-FFF2-40B4-BE49-F238E27FC236}">
                    <a16:creationId xmlns:a16="http://schemas.microsoft.com/office/drawing/2014/main" id="{98EA801D-2F9D-1941-DB0E-B205C4EAD837}"/>
                  </a:ext>
                </a:extLst>
              </p:cNvPr>
              <p:cNvSpPr/>
              <p:nvPr/>
            </p:nvSpPr>
            <p:spPr>
              <a:xfrm>
                <a:off x="746466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4" name="Freeform: Shape 1103">
                <a:extLst>
                  <a:ext uri="{FF2B5EF4-FFF2-40B4-BE49-F238E27FC236}">
                    <a16:creationId xmlns:a16="http://schemas.microsoft.com/office/drawing/2014/main" id="{BBA26F08-1FAC-4A02-EC27-BF237DF82BD5}"/>
                  </a:ext>
                </a:extLst>
              </p:cNvPr>
              <p:cNvSpPr/>
              <p:nvPr/>
            </p:nvSpPr>
            <p:spPr>
              <a:xfrm>
                <a:off x="7473809"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5" name="Freeform: Shape 1104">
                <a:extLst>
                  <a:ext uri="{FF2B5EF4-FFF2-40B4-BE49-F238E27FC236}">
                    <a16:creationId xmlns:a16="http://schemas.microsoft.com/office/drawing/2014/main" id="{5DCE35EF-D477-AC44-4626-E82B264736C1}"/>
                  </a:ext>
                </a:extLst>
              </p:cNvPr>
              <p:cNvSpPr/>
              <p:nvPr/>
            </p:nvSpPr>
            <p:spPr>
              <a:xfrm>
                <a:off x="743709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6" name="Freeform: Shape 1105">
                <a:extLst>
                  <a:ext uri="{FF2B5EF4-FFF2-40B4-BE49-F238E27FC236}">
                    <a16:creationId xmlns:a16="http://schemas.microsoft.com/office/drawing/2014/main" id="{5B0D2889-A44C-8B22-5AC9-E068DF98BDD8}"/>
                  </a:ext>
                </a:extLst>
              </p:cNvPr>
              <p:cNvSpPr/>
              <p:nvPr/>
            </p:nvSpPr>
            <p:spPr>
              <a:xfrm>
                <a:off x="739961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7" name="Freeform: Shape 1106">
                <a:extLst>
                  <a:ext uri="{FF2B5EF4-FFF2-40B4-BE49-F238E27FC236}">
                    <a16:creationId xmlns:a16="http://schemas.microsoft.com/office/drawing/2014/main" id="{C7DE4233-3676-EB82-DDDF-2BBF6FE8E304}"/>
                  </a:ext>
                </a:extLst>
              </p:cNvPr>
              <p:cNvSpPr/>
              <p:nvPr/>
            </p:nvSpPr>
            <p:spPr>
              <a:xfrm>
                <a:off x="740876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8" name="Freeform: Shape 1107">
                <a:extLst>
                  <a:ext uri="{FF2B5EF4-FFF2-40B4-BE49-F238E27FC236}">
                    <a16:creationId xmlns:a16="http://schemas.microsoft.com/office/drawing/2014/main" id="{24EB0C6B-1CF4-BF6D-37DF-87D84DF8BF23}"/>
                  </a:ext>
                </a:extLst>
              </p:cNvPr>
              <p:cNvSpPr/>
              <p:nvPr/>
            </p:nvSpPr>
            <p:spPr>
              <a:xfrm>
                <a:off x="741803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09" name="Freeform: Shape 1108">
                <a:extLst>
                  <a:ext uri="{FF2B5EF4-FFF2-40B4-BE49-F238E27FC236}">
                    <a16:creationId xmlns:a16="http://schemas.microsoft.com/office/drawing/2014/main" id="{311F093A-F2DA-31B8-B5A6-92CA63EE98DB}"/>
                  </a:ext>
                </a:extLst>
              </p:cNvPr>
              <p:cNvSpPr/>
              <p:nvPr/>
            </p:nvSpPr>
            <p:spPr>
              <a:xfrm>
                <a:off x="742718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0" name="Freeform: Shape 1109">
                <a:extLst>
                  <a:ext uri="{FF2B5EF4-FFF2-40B4-BE49-F238E27FC236}">
                    <a16:creationId xmlns:a16="http://schemas.microsoft.com/office/drawing/2014/main" id="{EE0981F3-439E-63F6-F093-5BC942958BC8}"/>
                  </a:ext>
                </a:extLst>
              </p:cNvPr>
              <p:cNvSpPr/>
              <p:nvPr/>
            </p:nvSpPr>
            <p:spPr>
              <a:xfrm>
                <a:off x="739046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1" name="Freeform: Shape 1110">
                <a:extLst>
                  <a:ext uri="{FF2B5EF4-FFF2-40B4-BE49-F238E27FC236}">
                    <a16:creationId xmlns:a16="http://schemas.microsoft.com/office/drawing/2014/main" id="{157F2ECD-8C49-BED6-7CAE-8AABD4887583}"/>
                  </a:ext>
                </a:extLst>
              </p:cNvPr>
              <p:cNvSpPr/>
              <p:nvPr/>
            </p:nvSpPr>
            <p:spPr>
              <a:xfrm>
                <a:off x="7379162"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2" name="Freeform: Shape 1111">
                <a:extLst>
                  <a:ext uri="{FF2B5EF4-FFF2-40B4-BE49-F238E27FC236}">
                    <a16:creationId xmlns:a16="http://schemas.microsoft.com/office/drawing/2014/main" id="{D64CD406-A0DC-8BF0-2347-FCF2F349DCB5}"/>
                  </a:ext>
                </a:extLst>
              </p:cNvPr>
              <p:cNvSpPr/>
              <p:nvPr/>
            </p:nvSpPr>
            <p:spPr>
              <a:xfrm>
                <a:off x="7341303"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3" name="Freeform: Shape 1112">
                <a:extLst>
                  <a:ext uri="{FF2B5EF4-FFF2-40B4-BE49-F238E27FC236}">
                    <a16:creationId xmlns:a16="http://schemas.microsoft.com/office/drawing/2014/main" id="{63A7E732-0540-C89B-5B28-3673D75EFD0C}"/>
                  </a:ext>
                </a:extLst>
              </p:cNvPr>
              <p:cNvSpPr/>
              <p:nvPr/>
            </p:nvSpPr>
            <p:spPr>
              <a:xfrm>
                <a:off x="7350577"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4" name="Freeform: Shape 1113">
                <a:extLst>
                  <a:ext uri="{FF2B5EF4-FFF2-40B4-BE49-F238E27FC236}">
                    <a16:creationId xmlns:a16="http://schemas.microsoft.com/office/drawing/2014/main" id="{5112A089-7FF0-763F-0556-3C609B6A8732}"/>
                  </a:ext>
                </a:extLst>
              </p:cNvPr>
              <p:cNvSpPr/>
              <p:nvPr/>
            </p:nvSpPr>
            <p:spPr>
              <a:xfrm>
                <a:off x="735972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5" name="Freeform: Shape 1114">
                <a:extLst>
                  <a:ext uri="{FF2B5EF4-FFF2-40B4-BE49-F238E27FC236}">
                    <a16:creationId xmlns:a16="http://schemas.microsoft.com/office/drawing/2014/main" id="{C4176F3B-30EF-EA40-3162-E99590C45C67}"/>
                  </a:ext>
                </a:extLst>
              </p:cNvPr>
              <p:cNvSpPr/>
              <p:nvPr/>
            </p:nvSpPr>
            <p:spPr>
              <a:xfrm>
                <a:off x="7368998"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6" name="Freeform: Shape 1115">
                <a:extLst>
                  <a:ext uri="{FF2B5EF4-FFF2-40B4-BE49-F238E27FC236}">
                    <a16:creationId xmlns:a16="http://schemas.microsoft.com/office/drawing/2014/main" id="{E5D416A1-5BF4-8888-EA26-ECB7C1795361}"/>
                  </a:ext>
                </a:extLst>
              </p:cNvPr>
              <p:cNvSpPr/>
              <p:nvPr/>
            </p:nvSpPr>
            <p:spPr>
              <a:xfrm>
                <a:off x="7332155"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7" name="Freeform: Shape 1116">
                <a:extLst>
                  <a:ext uri="{FF2B5EF4-FFF2-40B4-BE49-F238E27FC236}">
                    <a16:creationId xmlns:a16="http://schemas.microsoft.com/office/drawing/2014/main" id="{BAADE322-302F-5433-0317-C94235F6FD46}"/>
                  </a:ext>
                </a:extLst>
              </p:cNvPr>
              <p:cNvSpPr/>
              <p:nvPr/>
            </p:nvSpPr>
            <p:spPr>
              <a:xfrm>
                <a:off x="7295059"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8" name="Freeform: Shape 1117">
                <a:extLst>
                  <a:ext uri="{FF2B5EF4-FFF2-40B4-BE49-F238E27FC236}">
                    <a16:creationId xmlns:a16="http://schemas.microsoft.com/office/drawing/2014/main" id="{ADC44FE2-4122-C7A0-0BD1-9F1A159B9120}"/>
                  </a:ext>
                </a:extLst>
              </p:cNvPr>
              <p:cNvSpPr/>
              <p:nvPr/>
            </p:nvSpPr>
            <p:spPr>
              <a:xfrm>
                <a:off x="7304333"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19" name="Freeform: Shape 1118">
                <a:extLst>
                  <a:ext uri="{FF2B5EF4-FFF2-40B4-BE49-F238E27FC236}">
                    <a16:creationId xmlns:a16="http://schemas.microsoft.com/office/drawing/2014/main" id="{78D4D0D4-908B-E21A-F77B-6E21434FA819}"/>
                  </a:ext>
                </a:extLst>
              </p:cNvPr>
              <p:cNvSpPr/>
              <p:nvPr/>
            </p:nvSpPr>
            <p:spPr>
              <a:xfrm>
                <a:off x="7313480"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0" name="Freeform: Shape 1119">
                <a:extLst>
                  <a:ext uri="{FF2B5EF4-FFF2-40B4-BE49-F238E27FC236}">
                    <a16:creationId xmlns:a16="http://schemas.microsoft.com/office/drawing/2014/main" id="{78DA4E44-57CB-D281-E224-465744639430}"/>
                  </a:ext>
                </a:extLst>
              </p:cNvPr>
              <p:cNvSpPr/>
              <p:nvPr/>
            </p:nvSpPr>
            <p:spPr>
              <a:xfrm>
                <a:off x="7322754" y="155515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1" name="Freeform: Shape 1120">
                <a:extLst>
                  <a:ext uri="{FF2B5EF4-FFF2-40B4-BE49-F238E27FC236}">
                    <a16:creationId xmlns:a16="http://schemas.microsoft.com/office/drawing/2014/main" id="{6948119E-3151-32B6-E55E-EB4DDCD92E8B}"/>
                  </a:ext>
                </a:extLst>
              </p:cNvPr>
              <p:cNvSpPr/>
              <p:nvPr/>
            </p:nvSpPr>
            <p:spPr>
              <a:xfrm>
                <a:off x="7285912"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2" name="Freeform: Shape 1121">
                <a:extLst>
                  <a:ext uri="{FF2B5EF4-FFF2-40B4-BE49-F238E27FC236}">
                    <a16:creationId xmlns:a16="http://schemas.microsoft.com/office/drawing/2014/main" id="{7B2D10D1-2402-9B1A-BCF1-4E22077CAE34}"/>
                  </a:ext>
                </a:extLst>
              </p:cNvPr>
              <p:cNvSpPr/>
              <p:nvPr/>
            </p:nvSpPr>
            <p:spPr>
              <a:xfrm>
                <a:off x="7248434"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3" name="Freeform: Shape 1122">
                <a:extLst>
                  <a:ext uri="{FF2B5EF4-FFF2-40B4-BE49-F238E27FC236}">
                    <a16:creationId xmlns:a16="http://schemas.microsoft.com/office/drawing/2014/main" id="{15BD02B4-891A-8878-8B8A-5F1B79C2CF40}"/>
                  </a:ext>
                </a:extLst>
              </p:cNvPr>
              <p:cNvSpPr/>
              <p:nvPr/>
            </p:nvSpPr>
            <p:spPr>
              <a:xfrm>
                <a:off x="7257708"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4" name="Freeform: Shape 1123">
                <a:extLst>
                  <a:ext uri="{FF2B5EF4-FFF2-40B4-BE49-F238E27FC236}">
                    <a16:creationId xmlns:a16="http://schemas.microsoft.com/office/drawing/2014/main" id="{8B83F8A5-F6CE-6C8C-5CC2-456979737C1C}"/>
                  </a:ext>
                </a:extLst>
              </p:cNvPr>
              <p:cNvSpPr/>
              <p:nvPr/>
            </p:nvSpPr>
            <p:spPr>
              <a:xfrm>
                <a:off x="7266855"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5" name="Freeform: Shape 1124">
                <a:extLst>
                  <a:ext uri="{FF2B5EF4-FFF2-40B4-BE49-F238E27FC236}">
                    <a16:creationId xmlns:a16="http://schemas.microsoft.com/office/drawing/2014/main" id="{26200044-C329-562E-FA01-205822B64E64}"/>
                  </a:ext>
                </a:extLst>
              </p:cNvPr>
              <p:cNvSpPr/>
              <p:nvPr/>
            </p:nvSpPr>
            <p:spPr>
              <a:xfrm>
                <a:off x="7276129"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6" name="Freeform: Shape 1125">
                <a:extLst>
                  <a:ext uri="{FF2B5EF4-FFF2-40B4-BE49-F238E27FC236}">
                    <a16:creationId xmlns:a16="http://schemas.microsoft.com/office/drawing/2014/main" id="{90878F62-4CA0-B304-4A06-B726E013892B}"/>
                  </a:ext>
                </a:extLst>
              </p:cNvPr>
              <p:cNvSpPr/>
              <p:nvPr/>
            </p:nvSpPr>
            <p:spPr>
              <a:xfrm>
                <a:off x="7239287"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7" name="Freeform: Shape 1126">
                <a:extLst>
                  <a:ext uri="{FF2B5EF4-FFF2-40B4-BE49-F238E27FC236}">
                    <a16:creationId xmlns:a16="http://schemas.microsoft.com/office/drawing/2014/main" id="{B681D201-EFF4-4E12-0E79-583DDF95A8A2}"/>
                  </a:ext>
                </a:extLst>
              </p:cNvPr>
              <p:cNvSpPr/>
              <p:nvPr/>
            </p:nvSpPr>
            <p:spPr>
              <a:xfrm>
                <a:off x="7189359"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8" name="Freeform: Shape 1127">
                <a:extLst>
                  <a:ext uri="{FF2B5EF4-FFF2-40B4-BE49-F238E27FC236}">
                    <a16:creationId xmlns:a16="http://schemas.microsoft.com/office/drawing/2014/main" id="{DD68B70C-DBD0-2174-44EA-7A79C2AA28D6}"/>
                  </a:ext>
                </a:extLst>
              </p:cNvPr>
              <p:cNvSpPr/>
              <p:nvPr/>
            </p:nvSpPr>
            <p:spPr>
              <a:xfrm>
                <a:off x="708950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29" name="Freeform: Shape 1128">
                <a:extLst>
                  <a:ext uri="{FF2B5EF4-FFF2-40B4-BE49-F238E27FC236}">
                    <a16:creationId xmlns:a16="http://schemas.microsoft.com/office/drawing/2014/main" id="{C91C11B9-72AD-3C58-7550-5B477355955F}"/>
                  </a:ext>
                </a:extLst>
              </p:cNvPr>
              <p:cNvSpPr/>
              <p:nvPr/>
            </p:nvSpPr>
            <p:spPr>
              <a:xfrm>
                <a:off x="709877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0" name="Freeform: Shape 1129">
                <a:extLst>
                  <a:ext uri="{FF2B5EF4-FFF2-40B4-BE49-F238E27FC236}">
                    <a16:creationId xmlns:a16="http://schemas.microsoft.com/office/drawing/2014/main" id="{891FE35F-52A5-5E94-01DC-AD88F0BFE2CB}"/>
                  </a:ext>
                </a:extLst>
              </p:cNvPr>
              <p:cNvSpPr/>
              <p:nvPr/>
            </p:nvSpPr>
            <p:spPr>
              <a:xfrm>
                <a:off x="710792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1" name="Freeform: Shape 1130">
                <a:extLst>
                  <a:ext uri="{FF2B5EF4-FFF2-40B4-BE49-F238E27FC236}">
                    <a16:creationId xmlns:a16="http://schemas.microsoft.com/office/drawing/2014/main" id="{4DA451D4-182A-D280-0E8F-45DAB93A0380}"/>
                  </a:ext>
                </a:extLst>
              </p:cNvPr>
              <p:cNvSpPr/>
              <p:nvPr/>
            </p:nvSpPr>
            <p:spPr>
              <a:xfrm>
                <a:off x="7117198"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2" name="Freeform: Shape 1131">
                <a:extLst>
                  <a:ext uri="{FF2B5EF4-FFF2-40B4-BE49-F238E27FC236}">
                    <a16:creationId xmlns:a16="http://schemas.microsoft.com/office/drawing/2014/main" id="{E35E745D-BAE3-72B7-E6C1-B388BE5E3FC1}"/>
                  </a:ext>
                </a:extLst>
              </p:cNvPr>
              <p:cNvSpPr/>
              <p:nvPr/>
            </p:nvSpPr>
            <p:spPr>
              <a:xfrm>
                <a:off x="7080356"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3" name="Freeform: Shape 1132">
                <a:extLst>
                  <a:ext uri="{FF2B5EF4-FFF2-40B4-BE49-F238E27FC236}">
                    <a16:creationId xmlns:a16="http://schemas.microsoft.com/office/drawing/2014/main" id="{F9886186-44AF-4716-09E6-9C8A8AE1707E}"/>
                  </a:ext>
                </a:extLst>
              </p:cNvPr>
              <p:cNvSpPr/>
              <p:nvPr/>
            </p:nvSpPr>
            <p:spPr>
              <a:xfrm>
                <a:off x="704325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4" name="Freeform: Shape 1133">
                <a:extLst>
                  <a:ext uri="{FF2B5EF4-FFF2-40B4-BE49-F238E27FC236}">
                    <a16:creationId xmlns:a16="http://schemas.microsoft.com/office/drawing/2014/main" id="{B4487008-D6E8-7939-2017-7C3F366E7286}"/>
                  </a:ext>
                </a:extLst>
              </p:cNvPr>
              <p:cNvSpPr/>
              <p:nvPr/>
            </p:nvSpPr>
            <p:spPr>
              <a:xfrm>
                <a:off x="705253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5" name="Freeform: Shape 1134">
                <a:extLst>
                  <a:ext uri="{FF2B5EF4-FFF2-40B4-BE49-F238E27FC236}">
                    <a16:creationId xmlns:a16="http://schemas.microsoft.com/office/drawing/2014/main" id="{8CD64CBD-2C8F-9F3E-F712-7A63F95870ED}"/>
                  </a:ext>
                </a:extLst>
              </p:cNvPr>
              <p:cNvSpPr/>
              <p:nvPr/>
            </p:nvSpPr>
            <p:spPr>
              <a:xfrm>
                <a:off x="7061680"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6" name="Freeform: Shape 1135">
                <a:extLst>
                  <a:ext uri="{FF2B5EF4-FFF2-40B4-BE49-F238E27FC236}">
                    <a16:creationId xmlns:a16="http://schemas.microsoft.com/office/drawing/2014/main" id="{959D642F-CB73-0B39-FD98-9C3849460866}"/>
                  </a:ext>
                </a:extLst>
              </p:cNvPr>
              <p:cNvSpPr/>
              <p:nvPr/>
            </p:nvSpPr>
            <p:spPr>
              <a:xfrm>
                <a:off x="707095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7" name="Freeform: Shape 1136">
                <a:extLst>
                  <a:ext uri="{FF2B5EF4-FFF2-40B4-BE49-F238E27FC236}">
                    <a16:creationId xmlns:a16="http://schemas.microsoft.com/office/drawing/2014/main" id="{0135C6E1-6F27-1B67-82B7-74C168FBE09F}"/>
                  </a:ext>
                </a:extLst>
              </p:cNvPr>
              <p:cNvSpPr/>
              <p:nvPr/>
            </p:nvSpPr>
            <p:spPr>
              <a:xfrm>
                <a:off x="7034112"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8" name="Freeform: Shape 1137">
                <a:extLst>
                  <a:ext uri="{FF2B5EF4-FFF2-40B4-BE49-F238E27FC236}">
                    <a16:creationId xmlns:a16="http://schemas.microsoft.com/office/drawing/2014/main" id="{6DCD8462-6981-C21C-CF63-F2AD91AB7EBB}"/>
                  </a:ext>
                </a:extLst>
              </p:cNvPr>
              <p:cNvSpPr/>
              <p:nvPr/>
            </p:nvSpPr>
            <p:spPr>
              <a:xfrm>
                <a:off x="699663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39" name="Freeform: Shape 1138">
                <a:extLst>
                  <a:ext uri="{FF2B5EF4-FFF2-40B4-BE49-F238E27FC236}">
                    <a16:creationId xmlns:a16="http://schemas.microsoft.com/office/drawing/2014/main" id="{1D0C9036-5D6A-2817-9DEC-4DD277684779}"/>
                  </a:ext>
                </a:extLst>
              </p:cNvPr>
              <p:cNvSpPr/>
              <p:nvPr/>
            </p:nvSpPr>
            <p:spPr>
              <a:xfrm>
                <a:off x="7005908"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0" name="Freeform: Shape 1139">
                <a:extLst>
                  <a:ext uri="{FF2B5EF4-FFF2-40B4-BE49-F238E27FC236}">
                    <a16:creationId xmlns:a16="http://schemas.microsoft.com/office/drawing/2014/main" id="{7D556996-CFC6-1EDF-A6E6-91974AE5A2E9}"/>
                  </a:ext>
                </a:extLst>
              </p:cNvPr>
              <p:cNvSpPr/>
              <p:nvPr/>
            </p:nvSpPr>
            <p:spPr>
              <a:xfrm>
                <a:off x="7015055"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1" name="Freeform: Shape 1140">
                <a:extLst>
                  <a:ext uri="{FF2B5EF4-FFF2-40B4-BE49-F238E27FC236}">
                    <a16:creationId xmlns:a16="http://schemas.microsoft.com/office/drawing/2014/main" id="{237DE426-D8F2-606D-CD7E-01598D386D39}"/>
                  </a:ext>
                </a:extLst>
              </p:cNvPr>
              <p:cNvSpPr/>
              <p:nvPr/>
            </p:nvSpPr>
            <p:spPr>
              <a:xfrm>
                <a:off x="702432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2" name="Freeform: Shape 1141">
                <a:extLst>
                  <a:ext uri="{FF2B5EF4-FFF2-40B4-BE49-F238E27FC236}">
                    <a16:creationId xmlns:a16="http://schemas.microsoft.com/office/drawing/2014/main" id="{9EBF37AB-5123-69B1-8B05-E0967DE24230}"/>
                  </a:ext>
                </a:extLst>
              </p:cNvPr>
              <p:cNvSpPr/>
              <p:nvPr/>
            </p:nvSpPr>
            <p:spPr>
              <a:xfrm>
                <a:off x="698748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3" name="Freeform: Shape 1142">
                <a:extLst>
                  <a:ext uri="{FF2B5EF4-FFF2-40B4-BE49-F238E27FC236}">
                    <a16:creationId xmlns:a16="http://schemas.microsoft.com/office/drawing/2014/main" id="{630D71B2-0816-E6C4-AF89-71E676491F11}"/>
                  </a:ext>
                </a:extLst>
              </p:cNvPr>
              <p:cNvSpPr/>
              <p:nvPr/>
            </p:nvSpPr>
            <p:spPr>
              <a:xfrm>
                <a:off x="697630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4" name="Freeform: Shape 1143">
                <a:extLst>
                  <a:ext uri="{FF2B5EF4-FFF2-40B4-BE49-F238E27FC236}">
                    <a16:creationId xmlns:a16="http://schemas.microsoft.com/office/drawing/2014/main" id="{8E87A50A-58E0-D2EA-17A6-17406A6F24EB}"/>
                  </a:ext>
                </a:extLst>
              </p:cNvPr>
              <p:cNvSpPr/>
              <p:nvPr/>
            </p:nvSpPr>
            <p:spPr>
              <a:xfrm>
                <a:off x="7135111"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5" name="Freeform: Shape 1144">
                <a:extLst>
                  <a:ext uri="{FF2B5EF4-FFF2-40B4-BE49-F238E27FC236}">
                    <a16:creationId xmlns:a16="http://schemas.microsoft.com/office/drawing/2014/main" id="{70E2418D-E34D-FF9C-3113-C98BF4E028BB}"/>
                  </a:ext>
                </a:extLst>
              </p:cNvPr>
              <p:cNvSpPr/>
              <p:nvPr/>
            </p:nvSpPr>
            <p:spPr>
              <a:xfrm>
                <a:off x="7144258"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6" name="Freeform: Shape 1145">
                <a:extLst>
                  <a:ext uri="{FF2B5EF4-FFF2-40B4-BE49-F238E27FC236}">
                    <a16:creationId xmlns:a16="http://schemas.microsoft.com/office/drawing/2014/main" id="{0DB7F988-1795-8345-301B-7BB4ED3B652C}"/>
                  </a:ext>
                </a:extLst>
              </p:cNvPr>
              <p:cNvSpPr/>
              <p:nvPr/>
            </p:nvSpPr>
            <p:spPr>
              <a:xfrm>
                <a:off x="715353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7" name="Freeform: Shape 1146">
                <a:extLst>
                  <a:ext uri="{FF2B5EF4-FFF2-40B4-BE49-F238E27FC236}">
                    <a16:creationId xmlns:a16="http://schemas.microsoft.com/office/drawing/2014/main" id="{03D2386D-3DD7-6155-8E93-2E43EFA5AC03}"/>
                  </a:ext>
                </a:extLst>
              </p:cNvPr>
              <p:cNvSpPr/>
              <p:nvPr/>
            </p:nvSpPr>
            <p:spPr>
              <a:xfrm>
                <a:off x="716280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8" name="Freeform: Shape 1147">
                <a:extLst>
                  <a:ext uri="{FF2B5EF4-FFF2-40B4-BE49-F238E27FC236}">
                    <a16:creationId xmlns:a16="http://schemas.microsoft.com/office/drawing/2014/main" id="{4685BBA2-D505-314B-FC34-AD8ABAEC32AB}"/>
                  </a:ext>
                </a:extLst>
              </p:cNvPr>
              <p:cNvSpPr/>
              <p:nvPr/>
            </p:nvSpPr>
            <p:spPr>
              <a:xfrm>
                <a:off x="712596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49" name="Freeform: Shape 1148">
                <a:extLst>
                  <a:ext uri="{FF2B5EF4-FFF2-40B4-BE49-F238E27FC236}">
                    <a16:creationId xmlns:a16="http://schemas.microsoft.com/office/drawing/2014/main" id="{EDDD0F3F-E4F2-9800-EC99-2CAE2F995660}"/>
                  </a:ext>
                </a:extLst>
              </p:cNvPr>
              <p:cNvSpPr/>
              <p:nvPr/>
            </p:nvSpPr>
            <p:spPr>
              <a:xfrm>
                <a:off x="7198125"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0" name="Freeform: Shape 1149">
                <a:extLst>
                  <a:ext uri="{FF2B5EF4-FFF2-40B4-BE49-F238E27FC236}">
                    <a16:creationId xmlns:a16="http://schemas.microsoft.com/office/drawing/2014/main" id="{2BA82CF3-3883-64EB-4BE4-1E83B6303549}"/>
                  </a:ext>
                </a:extLst>
              </p:cNvPr>
              <p:cNvSpPr/>
              <p:nvPr/>
            </p:nvSpPr>
            <p:spPr>
              <a:xfrm>
                <a:off x="7207272"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1" name="Freeform: Shape 1150">
                <a:extLst>
                  <a:ext uri="{FF2B5EF4-FFF2-40B4-BE49-F238E27FC236}">
                    <a16:creationId xmlns:a16="http://schemas.microsoft.com/office/drawing/2014/main" id="{026F3FE0-59E6-A1B2-0CDA-6D4224764DB7}"/>
                  </a:ext>
                </a:extLst>
              </p:cNvPr>
              <p:cNvSpPr/>
              <p:nvPr/>
            </p:nvSpPr>
            <p:spPr>
              <a:xfrm>
                <a:off x="7216546"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2" name="Freeform: Shape 1151">
                <a:extLst>
                  <a:ext uri="{FF2B5EF4-FFF2-40B4-BE49-F238E27FC236}">
                    <a16:creationId xmlns:a16="http://schemas.microsoft.com/office/drawing/2014/main" id="{190AC247-E0F1-8328-D680-98E9FCF4BD36}"/>
                  </a:ext>
                </a:extLst>
              </p:cNvPr>
              <p:cNvSpPr/>
              <p:nvPr/>
            </p:nvSpPr>
            <p:spPr>
              <a:xfrm>
                <a:off x="7172589" y="154374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3" name="Freeform: Shape 1152">
                <a:extLst>
                  <a:ext uri="{FF2B5EF4-FFF2-40B4-BE49-F238E27FC236}">
                    <a16:creationId xmlns:a16="http://schemas.microsoft.com/office/drawing/2014/main" id="{FC29BAB0-9085-231E-3304-ABA23D693447}"/>
                  </a:ext>
                </a:extLst>
              </p:cNvPr>
              <p:cNvSpPr/>
              <p:nvPr/>
            </p:nvSpPr>
            <p:spPr>
              <a:xfrm>
                <a:off x="7227980" y="154695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4" name="Freeform: Shape 1153">
                <a:extLst>
                  <a:ext uri="{FF2B5EF4-FFF2-40B4-BE49-F238E27FC236}">
                    <a16:creationId xmlns:a16="http://schemas.microsoft.com/office/drawing/2014/main" id="{FC2FF347-4064-1095-3D33-03BB76836964}"/>
                  </a:ext>
                </a:extLst>
              </p:cNvPr>
              <p:cNvSpPr/>
              <p:nvPr/>
            </p:nvSpPr>
            <p:spPr>
              <a:xfrm>
                <a:off x="6919900"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5" name="Freeform: Shape 1154">
                <a:extLst>
                  <a:ext uri="{FF2B5EF4-FFF2-40B4-BE49-F238E27FC236}">
                    <a16:creationId xmlns:a16="http://schemas.microsoft.com/office/drawing/2014/main" id="{3E0DA6A6-EF06-F983-6853-57958097199F}"/>
                  </a:ext>
                </a:extLst>
              </p:cNvPr>
              <p:cNvSpPr/>
              <p:nvPr/>
            </p:nvSpPr>
            <p:spPr>
              <a:xfrm>
                <a:off x="693755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6" name="Freeform: Shape 1155">
                <a:extLst>
                  <a:ext uri="{FF2B5EF4-FFF2-40B4-BE49-F238E27FC236}">
                    <a16:creationId xmlns:a16="http://schemas.microsoft.com/office/drawing/2014/main" id="{A3DA4610-057F-5F6C-79D8-E9E7CFB4CF27}"/>
                  </a:ext>
                </a:extLst>
              </p:cNvPr>
              <p:cNvSpPr/>
              <p:nvPr/>
            </p:nvSpPr>
            <p:spPr>
              <a:xfrm>
                <a:off x="694683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7" name="Freeform: Shape 1156">
                <a:extLst>
                  <a:ext uri="{FF2B5EF4-FFF2-40B4-BE49-F238E27FC236}">
                    <a16:creationId xmlns:a16="http://schemas.microsoft.com/office/drawing/2014/main" id="{21F5A1EC-6AEE-152B-D4C8-4E98B5B29B9D}"/>
                  </a:ext>
                </a:extLst>
              </p:cNvPr>
              <p:cNvSpPr/>
              <p:nvPr/>
            </p:nvSpPr>
            <p:spPr>
              <a:xfrm>
                <a:off x="695610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8" name="Freeform: Shape 1157">
                <a:extLst>
                  <a:ext uri="{FF2B5EF4-FFF2-40B4-BE49-F238E27FC236}">
                    <a16:creationId xmlns:a16="http://schemas.microsoft.com/office/drawing/2014/main" id="{452B90B3-4BDC-72ED-ED0F-966B7F98A230}"/>
                  </a:ext>
                </a:extLst>
              </p:cNvPr>
              <p:cNvSpPr/>
              <p:nvPr/>
            </p:nvSpPr>
            <p:spPr>
              <a:xfrm>
                <a:off x="691075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59" name="Freeform: Shape 1158">
                <a:extLst>
                  <a:ext uri="{FF2B5EF4-FFF2-40B4-BE49-F238E27FC236}">
                    <a16:creationId xmlns:a16="http://schemas.microsoft.com/office/drawing/2014/main" id="{2E1B5CF6-AA09-2D40-5652-5ACEF1AA975D}"/>
                  </a:ext>
                </a:extLst>
              </p:cNvPr>
              <p:cNvSpPr/>
              <p:nvPr/>
            </p:nvSpPr>
            <p:spPr>
              <a:xfrm>
                <a:off x="6899446"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0" name="Freeform: Shape 1159">
                <a:extLst>
                  <a:ext uri="{FF2B5EF4-FFF2-40B4-BE49-F238E27FC236}">
                    <a16:creationId xmlns:a16="http://schemas.microsoft.com/office/drawing/2014/main" id="{30727ABF-CC41-5F04-EDA8-5C7E5DBA9A18}"/>
                  </a:ext>
                </a:extLst>
              </p:cNvPr>
              <p:cNvSpPr/>
              <p:nvPr/>
            </p:nvSpPr>
            <p:spPr>
              <a:xfrm>
                <a:off x="686107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1" name="Freeform: Shape 1160">
                <a:extLst>
                  <a:ext uri="{FF2B5EF4-FFF2-40B4-BE49-F238E27FC236}">
                    <a16:creationId xmlns:a16="http://schemas.microsoft.com/office/drawing/2014/main" id="{98409B1A-D041-D8A5-74A9-7831A5034005}"/>
                  </a:ext>
                </a:extLst>
              </p:cNvPr>
              <p:cNvSpPr/>
              <p:nvPr/>
            </p:nvSpPr>
            <p:spPr>
              <a:xfrm>
                <a:off x="687035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2" name="Freeform: Shape 1161">
                <a:extLst>
                  <a:ext uri="{FF2B5EF4-FFF2-40B4-BE49-F238E27FC236}">
                    <a16:creationId xmlns:a16="http://schemas.microsoft.com/office/drawing/2014/main" id="{D4A04C4A-024E-606B-D7CD-268DD59D8D87}"/>
                  </a:ext>
                </a:extLst>
              </p:cNvPr>
              <p:cNvSpPr/>
              <p:nvPr/>
            </p:nvSpPr>
            <p:spPr>
              <a:xfrm>
                <a:off x="687962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3" name="Freeform: Shape 1162">
                <a:extLst>
                  <a:ext uri="{FF2B5EF4-FFF2-40B4-BE49-F238E27FC236}">
                    <a16:creationId xmlns:a16="http://schemas.microsoft.com/office/drawing/2014/main" id="{2D947DB1-DEB6-0343-20A7-ABEED661387D}"/>
                  </a:ext>
                </a:extLst>
              </p:cNvPr>
              <p:cNvSpPr/>
              <p:nvPr/>
            </p:nvSpPr>
            <p:spPr>
              <a:xfrm>
                <a:off x="688877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4" name="Freeform: Shape 1163">
                <a:extLst>
                  <a:ext uri="{FF2B5EF4-FFF2-40B4-BE49-F238E27FC236}">
                    <a16:creationId xmlns:a16="http://schemas.microsoft.com/office/drawing/2014/main" id="{47A7A0DC-509C-CB73-231B-AD233935F720}"/>
                  </a:ext>
                </a:extLst>
              </p:cNvPr>
              <p:cNvSpPr/>
              <p:nvPr/>
            </p:nvSpPr>
            <p:spPr>
              <a:xfrm>
                <a:off x="685205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5" name="Freeform: Shape 1164">
                <a:extLst>
                  <a:ext uri="{FF2B5EF4-FFF2-40B4-BE49-F238E27FC236}">
                    <a16:creationId xmlns:a16="http://schemas.microsoft.com/office/drawing/2014/main" id="{460A0044-5F1F-DC78-2A68-7A98425440E1}"/>
                  </a:ext>
                </a:extLst>
              </p:cNvPr>
              <p:cNvSpPr/>
              <p:nvPr/>
            </p:nvSpPr>
            <p:spPr>
              <a:xfrm>
                <a:off x="6814835"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6" name="Freeform: Shape 1165">
                <a:extLst>
                  <a:ext uri="{FF2B5EF4-FFF2-40B4-BE49-F238E27FC236}">
                    <a16:creationId xmlns:a16="http://schemas.microsoft.com/office/drawing/2014/main" id="{4CA00971-6596-5FBF-AB55-2BBA67106133}"/>
                  </a:ext>
                </a:extLst>
              </p:cNvPr>
              <p:cNvSpPr/>
              <p:nvPr/>
            </p:nvSpPr>
            <p:spPr>
              <a:xfrm>
                <a:off x="682410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7" name="Freeform: Shape 1166">
                <a:extLst>
                  <a:ext uri="{FF2B5EF4-FFF2-40B4-BE49-F238E27FC236}">
                    <a16:creationId xmlns:a16="http://schemas.microsoft.com/office/drawing/2014/main" id="{38CE002A-EC35-5A24-DC32-DD7F344C8FC1}"/>
                  </a:ext>
                </a:extLst>
              </p:cNvPr>
              <p:cNvSpPr/>
              <p:nvPr/>
            </p:nvSpPr>
            <p:spPr>
              <a:xfrm>
                <a:off x="683338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8" name="Freeform: Shape 1167">
                <a:extLst>
                  <a:ext uri="{FF2B5EF4-FFF2-40B4-BE49-F238E27FC236}">
                    <a16:creationId xmlns:a16="http://schemas.microsoft.com/office/drawing/2014/main" id="{F24305ED-AA0C-E96D-B322-94634CDD8ACE}"/>
                  </a:ext>
                </a:extLst>
              </p:cNvPr>
              <p:cNvSpPr/>
              <p:nvPr/>
            </p:nvSpPr>
            <p:spPr>
              <a:xfrm>
                <a:off x="6842530"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69" name="Freeform: Shape 1168">
                <a:extLst>
                  <a:ext uri="{FF2B5EF4-FFF2-40B4-BE49-F238E27FC236}">
                    <a16:creationId xmlns:a16="http://schemas.microsoft.com/office/drawing/2014/main" id="{77A5A9C1-EA02-89D4-6768-5ACA107EBCA9}"/>
                  </a:ext>
                </a:extLst>
              </p:cNvPr>
              <p:cNvSpPr/>
              <p:nvPr/>
            </p:nvSpPr>
            <p:spPr>
              <a:xfrm>
                <a:off x="6805815"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0" name="Freeform: Shape 1169">
                <a:extLst>
                  <a:ext uri="{FF2B5EF4-FFF2-40B4-BE49-F238E27FC236}">
                    <a16:creationId xmlns:a16="http://schemas.microsoft.com/office/drawing/2014/main" id="{930209BD-C3F6-CB87-B9D3-A48B2D623560}"/>
                  </a:ext>
                </a:extLst>
              </p:cNvPr>
              <p:cNvSpPr/>
              <p:nvPr/>
            </p:nvSpPr>
            <p:spPr>
              <a:xfrm>
                <a:off x="676833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1" name="Freeform: Shape 1170">
                <a:extLst>
                  <a:ext uri="{FF2B5EF4-FFF2-40B4-BE49-F238E27FC236}">
                    <a16:creationId xmlns:a16="http://schemas.microsoft.com/office/drawing/2014/main" id="{439D0866-EC76-959C-F64F-4DD9D5D33978}"/>
                  </a:ext>
                </a:extLst>
              </p:cNvPr>
              <p:cNvSpPr/>
              <p:nvPr/>
            </p:nvSpPr>
            <p:spPr>
              <a:xfrm>
                <a:off x="677748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2" name="Freeform: Shape 1171">
                <a:extLst>
                  <a:ext uri="{FF2B5EF4-FFF2-40B4-BE49-F238E27FC236}">
                    <a16:creationId xmlns:a16="http://schemas.microsoft.com/office/drawing/2014/main" id="{454EFD91-F74E-A01F-14F4-93FDAE9F124B}"/>
                  </a:ext>
                </a:extLst>
              </p:cNvPr>
              <p:cNvSpPr/>
              <p:nvPr/>
            </p:nvSpPr>
            <p:spPr>
              <a:xfrm>
                <a:off x="6786758"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3" name="Freeform: Shape 1172">
                <a:extLst>
                  <a:ext uri="{FF2B5EF4-FFF2-40B4-BE49-F238E27FC236}">
                    <a16:creationId xmlns:a16="http://schemas.microsoft.com/office/drawing/2014/main" id="{E1DC79BF-90D2-D292-D162-63A46E513A1B}"/>
                  </a:ext>
                </a:extLst>
              </p:cNvPr>
              <p:cNvSpPr/>
              <p:nvPr/>
            </p:nvSpPr>
            <p:spPr>
              <a:xfrm>
                <a:off x="6795906"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4" name="Freeform: Shape 1173">
                <a:extLst>
                  <a:ext uri="{FF2B5EF4-FFF2-40B4-BE49-F238E27FC236}">
                    <a16:creationId xmlns:a16="http://schemas.microsoft.com/office/drawing/2014/main" id="{84180A84-1BDF-9F0E-A8D2-CEFBE0802DF6}"/>
                  </a:ext>
                </a:extLst>
              </p:cNvPr>
              <p:cNvSpPr/>
              <p:nvPr/>
            </p:nvSpPr>
            <p:spPr>
              <a:xfrm>
                <a:off x="6759190"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5" name="Freeform: Shape 1174">
                <a:extLst>
                  <a:ext uri="{FF2B5EF4-FFF2-40B4-BE49-F238E27FC236}">
                    <a16:creationId xmlns:a16="http://schemas.microsoft.com/office/drawing/2014/main" id="{1A383F6A-1227-DD69-DF5E-30FA5455F0CE}"/>
                  </a:ext>
                </a:extLst>
              </p:cNvPr>
              <p:cNvSpPr/>
              <p:nvPr/>
            </p:nvSpPr>
            <p:spPr>
              <a:xfrm>
                <a:off x="6747883"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6" name="Freeform: Shape 1175">
                <a:extLst>
                  <a:ext uri="{FF2B5EF4-FFF2-40B4-BE49-F238E27FC236}">
                    <a16:creationId xmlns:a16="http://schemas.microsoft.com/office/drawing/2014/main" id="{A57022D2-77F0-691F-DDF6-49B4B8499127}"/>
                  </a:ext>
                </a:extLst>
              </p:cNvPr>
              <p:cNvSpPr/>
              <p:nvPr/>
            </p:nvSpPr>
            <p:spPr>
              <a:xfrm>
                <a:off x="6711168"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7" name="Freeform: Shape 1176">
                <a:extLst>
                  <a:ext uri="{FF2B5EF4-FFF2-40B4-BE49-F238E27FC236}">
                    <a16:creationId xmlns:a16="http://schemas.microsoft.com/office/drawing/2014/main" id="{F42D1C07-B1C2-DF8C-7427-1AAB6139184D}"/>
                  </a:ext>
                </a:extLst>
              </p:cNvPr>
              <p:cNvSpPr/>
              <p:nvPr/>
            </p:nvSpPr>
            <p:spPr>
              <a:xfrm>
                <a:off x="6720315"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8" name="Freeform: Shape 1177">
                <a:extLst>
                  <a:ext uri="{FF2B5EF4-FFF2-40B4-BE49-F238E27FC236}">
                    <a16:creationId xmlns:a16="http://schemas.microsoft.com/office/drawing/2014/main" id="{8481C64B-A303-10B7-3FE4-E545C51F2291}"/>
                  </a:ext>
                </a:extLst>
              </p:cNvPr>
              <p:cNvSpPr/>
              <p:nvPr/>
            </p:nvSpPr>
            <p:spPr>
              <a:xfrm>
                <a:off x="6729589"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79" name="Freeform: Shape 1178">
                <a:extLst>
                  <a:ext uri="{FF2B5EF4-FFF2-40B4-BE49-F238E27FC236}">
                    <a16:creationId xmlns:a16="http://schemas.microsoft.com/office/drawing/2014/main" id="{4774D6AD-3979-337D-3694-922734DF22B9}"/>
                  </a:ext>
                </a:extLst>
              </p:cNvPr>
              <p:cNvSpPr/>
              <p:nvPr/>
            </p:nvSpPr>
            <p:spPr>
              <a:xfrm>
                <a:off x="6738736"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0" name="Freeform: Shape 1179">
                <a:extLst>
                  <a:ext uri="{FF2B5EF4-FFF2-40B4-BE49-F238E27FC236}">
                    <a16:creationId xmlns:a16="http://schemas.microsoft.com/office/drawing/2014/main" id="{CFF63FC8-DDF2-9372-BC32-074762A28DDE}"/>
                  </a:ext>
                </a:extLst>
              </p:cNvPr>
              <p:cNvSpPr/>
              <p:nvPr/>
            </p:nvSpPr>
            <p:spPr>
              <a:xfrm>
                <a:off x="6702021"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1" name="Freeform: Shape 1180">
                <a:extLst>
                  <a:ext uri="{FF2B5EF4-FFF2-40B4-BE49-F238E27FC236}">
                    <a16:creationId xmlns:a16="http://schemas.microsoft.com/office/drawing/2014/main" id="{C42362CE-D100-01FA-73E4-C04B662803ED}"/>
                  </a:ext>
                </a:extLst>
              </p:cNvPr>
              <p:cNvSpPr/>
              <p:nvPr/>
            </p:nvSpPr>
            <p:spPr>
              <a:xfrm>
                <a:off x="6664924"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2" name="Freeform: Shape 1181">
                <a:extLst>
                  <a:ext uri="{FF2B5EF4-FFF2-40B4-BE49-F238E27FC236}">
                    <a16:creationId xmlns:a16="http://schemas.microsoft.com/office/drawing/2014/main" id="{502DB781-E6D6-A8A0-2321-4498FFD0774F}"/>
                  </a:ext>
                </a:extLst>
              </p:cNvPr>
              <p:cNvSpPr/>
              <p:nvPr/>
            </p:nvSpPr>
            <p:spPr>
              <a:xfrm>
                <a:off x="6674071"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3" name="Freeform: Shape 1182">
                <a:extLst>
                  <a:ext uri="{FF2B5EF4-FFF2-40B4-BE49-F238E27FC236}">
                    <a16:creationId xmlns:a16="http://schemas.microsoft.com/office/drawing/2014/main" id="{6B4E3456-2577-F4E2-BE4D-01FFC2099731}"/>
                  </a:ext>
                </a:extLst>
              </p:cNvPr>
              <p:cNvSpPr/>
              <p:nvPr/>
            </p:nvSpPr>
            <p:spPr>
              <a:xfrm>
                <a:off x="6683345"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4" name="Freeform: Shape 1183">
                <a:extLst>
                  <a:ext uri="{FF2B5EF4-FFF2-40B4-BE49-F238E27FC236}">
                    <a16:creationId xmlns:a16="http://schemas.microsoft.com/office/drawing/2014/main" id="{63141ADD-CBC9-5503-E330-FB58BE687646}"/>
                  </a:ext>
                </a:extLst>
              </p:cNvPr>
              <p:cNvSpPr/>
              <p:nvPr/>
            </p:nvSpPr>
            <p:spPr>
              <a:xfrm>
                <a:off x="6692492"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5" name="Freeform: Shape 1184">
                <a:extLst>
                  <a:ext uri="{FF2B5EF4-FFF2-40B4-BE49-F238E27FC236}">
                    <a16:creationId xmlns:a16="http://schemas.microsoft.com/office/drawing/2014/main" id="{1131659B-BD9D-1DC4-B30F-81877AAACF39}"/>
                  </a:ext>
                </a:extLst>
              </p:cNvPr>
              <p:cNvSpPr/>
              <p:nvPr/>
            </p:nvSpPr>
            <p:spPr>
              <a:xfrm>
                <a:off x="665577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6" name="Freeform: Shape 1185">
                <a:extLst>
                  <a:ext uri="{FF2B5EF4-FFF2-40B4-BE49-F238E27FC236}">
                    <a16:creationId xmlns:a16="http://schemas.microsoft.com/office/drawing/2014/main" id="{99F76E1F-BF75-8942-B4DD-EA1981E561C2}"/>
                  </a:ext>
                </a:extLst>
              </p:cNvPr>
              <p:cNvSpPr/>
              <p:nvPr/>
            </p:nvSpPr>
            <p:spPr>
              <a:xfrm>
                <a:off x="6586030"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7" name="Freeform: Shape 1186">
                <a:extLst>
                  <a:ext uri="{FF2B5EF4-FFF2-40B4-BE49-F238E27FC236}">
                    <a16:creationId xmlns:a16="http://schemas.microsoft.com/office/drawing/2014/main" id="{F1229DC4-D108-BDE6-43C6-19EBDA6CCC37}"/>
                  </a:ext>
                </a:extLst>
              </p:cNvPr>
              <p:cNvSpPr/>
              <p:nvPr/>
            </p:nvSpPr>
            <p:spPr>
              <a:xfrm>
                <a:off x="6627446"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8" name="Freeform: Shape 1187">
                <a:extLst>
                  <a:ext uri="{FF2B5EF4-FFF2-40B4-BE49-F238E27FC236}">
                    <a16:creationId xmlns:a16="http://schemas.microsoft.com/office/drawing/2014/main" id="{C42E5111-17E2-1F62-3BFF-8B0A85CF3CCF}"/>
                  </a:ext>
                </a:extLst>
              </p:cNvPr>
              <p:cNvSpPr/>
              <p:nvPr/>
            </p:nvSpPr>
            <p:spPr>
              <a:xfrm>
                <a:off x="6636720"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89" name="Freeform: Shape 1188">
                <a:extLst>
                  <a:ext uri="{FF2B5EF4-FFF2-40B4-BE49-F238E27FC236}">
                    <a16:creationId xmlns:a16="http://schemas.microsoft.com/office/drawing/2014/main" id="{E342FAFF-06E5-B456-7129-73BB06817DFF}"/>
                  </a:ext>
                </a:extLst>
              </p:cNvPr>
              <p:cNvSpPr/>
              <p:nvPr/>
            </p:nvSpPr>
            <p:spPr>
              <a:xfrm>
                <a:off x="6645867" y="1536972"/>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0" name="Freeform: Shape 1189">
                <a:extLst>
                  <a:ext uri="{FF2B5EF4-FFF2-40B4-BE49-F238E27FC236}">
                    <a16:creationId xmlns:a16="http://schemas.microsoft.com/office/drawing/2014/main" id="{BAA34EA3-CAE2-7793-3B89-A3EE664418D6}"/>
                  </a:ext>
                </a:extLst>
              </p:cNvPr>
              <p:cNvSpPr/>
              <p:nvPr/>
            </p:nvSpPr>
            <p:spPr>
              <a:xfrm>
                <a:off x="6577010"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1" name="Freeform: Shape 1190">
                <a:extLst>
                  <a:ext uri="{FF2B5EF4-FFF2-40B4-BE49-F238E27FC236}">
                    <a16:creationId xmlns:a16="http://schemas.microsoft.com/office/drawing/2014/main" id="{FC4A9EDF-4E47-8BCA-7D4B-5F066541BB20}"/>
                  </a:ext>
                </a:extLst>
              </p:cNvPr>
              <p:cNvSpPr/>
              <p:nvPr/>
            </p:nvSpPr>
            <p:spPr>
              <a:xfrm>
                <a:off x="6453524"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2" name="Freeform: Shape 1191">
                <a:extLst>
                  <a:ext uri="{FF2B5EF4-FFF2-40B4-BE49-F238E27FC236}">
                    <a16:creationId xmlns:a16="http://schemas.microsoft.com/office/drawing/2014/main" id="{67F6DCC7-4E41-F91D-F1C5-455F611D0D5C}"/>
                  </a:ext>
                </a:extLst>
              </p:cNvPr>
              <p:cNvSpPr/>
              <p:nvPr/>
            </p:nvSpPr>
            <p:spPr>
              <a:xfrm>
                <a:off x="6359639" y="151664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3" name="Freeform: Shape 1192">
                <a:extLst>
                  <a:ext uri="{FF2B5EF4-FFF2-40B4-BE49-F238E27FC236}">
                    <a16:creationId xmlns:a16="http://schemas.microsoft.com/office/drawing/2014/main" id="{97AF5C48-3E2B-B9C0-AB6C-20D297647F37}"/>
                  </a:ext>
                </a:extLst>
              </p:cNvPr>
              <p:cNvSpPr/>
              <p:nvPr/>
            </p:nvSpPr>
            <p:spPr>
              <a:xfrm>
                <a:off x="6398387" y="152163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4" name="Freeform: Shape 1193">
                <a:extLst>
                  <a:ext uri="{FF2B5EF4-FFF2-40B4-BE49-F238E27FC236}">
                    <a16:creationId xmlns:a16="http://schemas.microsoft.com/office/drawing/2014/main" id="{0C916617-E958-1108-038F-047D6CEEBAA0}"/>
                  </a:ext>
                </a:extLst>
              </p:cNvPr>
              <p:cNvSpPr/>
              <p:nvPr/>
            </p:nvSpPr>
            <p:spPr>
              <a:xfrm>
                <a:off x="6557445"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5" name="Freeform: Shape 1194">
                <a:extLst>
                  <a:ext uri="{FF2B5EF4-FFF2-40B4-BE49-F238E27FC236}">
                    <a16:creationId xmlns:a16="http://schemas.microsoft.com/office/drawing/2014/main" id="{95DB0F8A-2903-6E66-C6CD-BFD538B023F7}"/>
                  </a:ext>
                </a:extLst>
              </p:cNvPr>
              <p:cNvSpPr/>
              <p:nvPr/>
            </p:nvSpPr>
            <p:spPr>
              <a:xfrm>
                <a:off x="6566719"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6" name="Freeform: Shape 1195">
                <a:extLst>
                  <a:ext uri="{FF2B5EF4-FFF2-40B4-BE49-F238E27FC236}">
                    <a16:creationId xmlns:a16="http://schemas.microsoft.com/office/drawing/2014/main" id="{1A429528-35CC-549B-2738-0A7695D6529A}"/>
                  </a:ext>
                </a:extLst>
              </p:cNvPr>
              <p:cNvSpPr/>
              <p:nvPr/>
            </p:nvSpPr>
            <p:spPr>
              <a:xfrm>
                <a:off x="6302850" y="1512130"/>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7" name="Freeform: Shape 1196">
                <a:extLst>
                  <a:ext uri="{FF2B5EF4-FFF2-40B4-BE49-F238E27FC236}">
                    <a16:creationId xmlns:a16="http://schemas.microsoft.com/office/drawing/2014/main" id="{2F89D431-2CB1-A585-4134-C1A0455A4EFE}"/>
                  </a:ext>
                </a:extLst>
              </p:cNvPr>
              <p:cNvSpPr/>
              <p:nvPr/>
            </p:nvSpPr>
            <p:spPr>
              <a:xfrm>
                <a:off x="6276044"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8" name="Freeform: Shape 1197">
                <a:extLst>
                  <a:ext uri="{FF2B5EF4-FFF2-40B4-BE49-F238E27FC236}">
                    <a16:creationId xmlns:a16="http://schemas.microsoft.com/office/drawing/2014/main" id="{E714A63D-E02C-BEEC-A167-232552D39E7F}"/>
                  </a:ext>
                </a:extLst>
              </p:cNvPr>
              <p:cNvSpPr/>
              <p:nvPr/>
            </p:nvSpPr>
            <p:spPr>
              <a:xfrm>
                <a:off x="6502054"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99" name="Freeform: Shape 1198">
                <a:extLst>
                  <a:ext uri="{FF2B5EF4-FFF2-40B4-BE49-F238E27FC236}">
                    <a16:creationId xmlns:a16="http://schemas.microsoft.com/office/drawing/2014/main" id="{2C3B069F-5594-D097-675C-3385BE11D36A}"/>
                  </a:ext>
                </a:extLst>
              </p:cNvPr>
              <p:cNvSpPr/>
              <p:nvPr/>
            </p:nvSpPr>
            <p:spPr>
              <a:xfrm>
                <a:off x="6511201"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0" name="Freeform: Shape 1199">
                <a:extLst>
                  <a:ext uri="{FF2B5EF4-FFF2-40B4-BE49-F238E27FC236}">
                    <a16:creationId xmlns:a16="http://schemas.microsoft.com/office/drawing/2014/main" id="{5A96E4DE-096C-9726-EA8A-8C6D82677DAF}"/>
                  </a:ext>
                </a:extLst>
              </p:cNvPr>
              <p:cNvSpPr/>
              <p:nvPr/>
            </p:nvSpPr>
            <p:spPr>
              <a:xfrm>
                <a:off x="6520476" y="15260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1" name="Freeform: Shape 1200">
                <a:extLst>
                  <a:ext uri="{FF2B5EF4-FFF2-40B4-BE49-F238E27FC236}">
                    <a16:creationId xmlns:a16="http://schemas.microsoft.com/office/drawing/2014/main" id="{132F9239-2C79-F530-6D9D-90B77DEF3CA7}"/>
                  </a:ext>
                </a:extLst>
              </p:cNvPr>
              <p:cNvSpPr/>
              <p:nvPr/>
            </p:nvSpPr>
            <p:spPr>
              <a:xfrm>
                <a:off x="6180635" y="150262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2" name="Freeform: Shape 1201">
                <a:extLst>
                  <a:ext uri="{FF2B5EF4-FFF2-40B4-BE49-F238E27FC236}">
                    <a16:creationId xmlns:a16="http://schemas.microsoft.com/office/drawing/2014/main" id="{B7B17C0D-A91D-56D2-EE30-5453B1360C47}"/>
                  </a:ext>
                </a:extLst>
              </p:cNvPr>
              <p:cNvSpPr/>
              <p:nvPr/>
            </p:nvSpPr>
            <p:spPr>
              <a:xfrm>
                <a:off x="6229419"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3" name="Freeform: Shape 1202">
                <a:extLst>
                  <a:ext uri="{FF2B5EF4-FFF2-40B4-BE49-F238E27FC236}">
                    <a16:creationId xmlns:a16="http://schemas.microsoft.com/office/drawing/2014/main" id="{22C6C140-3501-E2D8-DA9B-BDE653A1DD1B}"/>
                  </a:ext>
                </a:extLst>
              </p:cNvPr>
              <p:cNvSpPr/>
              <p:nvPr/>
            </p:nvSpPr>
            <p:spPr>
              <a:xfrm>
                <a:off x="6169709" y="149739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4" name="Freeform: Shape 1203">
                <a:extLst>
                  <a:ext uri="{FF2B5EF4-FFF2-40B4-BE49-F238E27FC236}">
                    <a16:creationId xmlns:a16="http://schemas.microsoft.com/office/drawing/2014/main" id="{A8DE3A5F-1954-A125-5388-A5BAD7C65C4A}"/>
                  </a:ext>
                </a:extLst>
              </p:cNvPr>
              <p:cNvSpPr/>
              <p:nvPr/>
            </p:nvSpPr>
            <p:spPr>
              <a:xfrm>
                <a:off x="6247968"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5" name="Freeform: Shape 1204">
                <a:extLst>
                  <a:ext uri="{FF2B5EF4-FFF2-40B4-BE49-F238E27FC236}">
                    <a16:creationId xmlns:a16="http://schemas.microsoft.com/office/drawing/2014/main" id="{74FE508C-E045-D5BD-910C-5A0EEFA2523E}"/>
                  </a:ext>
                </a:extLst>
              </p:cNvPr>
              <p:cNvSpPr/>
              <p:nvPr/>
            </p:nvSpPr>
            <p:spPr>
              <a:xfrm>
                <a:off x="6190671" y="150262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6" name="Freeform: Shape 1205">
                <a:extLst>
                  <a:ext uri="{FF2B5EF4-FFF2-40B4-BE49-F238E27FC236}">
                    <a16:creationId xmlns:a16="http://schemas.microsoft.com/office/drawing/2014/main" id="{885767C3-86AD-4053-35E6-59F92848B204}"/>
                  </a:ext>
                </a:extLst>
              </p:cNvPr>
              <p:cNvSpPr/>
              <p:nvPr/>
            </p:nvSpPr>
            <p:spPr>
              <a:xfrm>
                <a:off x="6220399"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7" name="Freeform: Shape 1206">
                <a:extLst>
                  <a:ext uri="{FF2B5EF4-FFF2-40B4-BE49-F238E27FC236}">
                    <a16:creationId xmlns:a16="http://schemas.microsoft.com/office/drawing/2014/main" id="{D938B24F-7B92-5A77-0EAB-14C900C3951B}"/>
                  </a:ext>
                </a:extLst>
              </p:cNvPr>
              <p:cNvSpPr/>
              <p:nvPr/>
            </p:nvSpPr>
            <p:spPr>
              <a:xfrm>
                <a:off x="6284556"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8" name="Freeform: Shape 1207">
                <a:extLst>
                  <a:ext uri="{FF2B5EF4-FFF2-40B4-BE49-F238E27FC236}">
                    <a16:creationId xmlns:a16="http://schemas.microsoft.com/office/drawing/2014/main" id="{6F040A0F-C6D3-A0A3-B3F3-6EED825FF770}"/>
                  </a:ext>
                </a:extLst>
              </p:cNvPr>
              <p:cNvSpPr/>
              <p:nvPr/>
            </p:nvSpPr>
            <p:spPr>
              <a:xfrm>
                <a:off x="6065152"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09" name="Freeform: Shape 1208">
                <a:extLst>
                  <a:ext uri="{FF2B5EF4-FFF2-40B4-BE49-F238E27FC236}">
                    <a16:creationId xmlns:a16="http://schemas.microsoft.com/office/drawing/2014/main" id="{5BC0DC6A-B215-9117-3EEE-D1CFF00F3E95}"/>
                  </a:ext>
                </a:extLst>
              </p:cNvPr>
              <p:cNvSpPr/>
              <p:nvPr/>
            </p:nvSpPr>
            <p:spPr>
              <a:xfrm>
                <a:off x="6074553" y="14986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0" name="Freeform: Shape 1209">
                <a:extLst>
                  <a:ext uri="{FF2B5EF4-FFF2-40B4-BE49-F238E27FC236}">
                    <a16:creationId xmlns:a16="http://schemas.microsoft.com/office/drawing/2014/main" id="{F7EF4603-6554-0A3A-C725-5B18D7428BF7}"/>
                  </a:ext>
                </a:extLst>
              </p:cNvPr>
              <p:cNvSpPr/>
              <p:nvPr/>
            </p:nvSpPr>
            <p:spPr>
              <a:xfrm>
                <a:off x="6094245" y="149869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1" name="Freeform: Shape 1210">
                <a:extLst>
                  <a:ext uri="{FF2B5EF4-FFF2-40B4-BE49-F238E27FC236}">
                    <a16:creationId xmlns:a16="http://schemas.microsoft.com/office/drawing/2014/main" id="{716EF704-3279-570F-7375-89525D2E37C2}"/>
                  </a:ext>
                </a:extLst>
              </p:cNvPr>
              <p:cNvSpPr/>
              <p:nvPr/>
            </p:nvSpPr>
            <p:spPr>
              <a:xfrm>
                <a:off x="6266135" y="150856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2" name="Freeform: Shape 1211">
                <a:extLst>
                  <a:ext uri="{FF2B5EF4-FFF2-40B4-BE49-F238E27FC236}">
                    <a16:creationId xmlns:a16="http://schemas.microsoft.com/office/drawing/2014/main" id="{70787029-BFFD-9B71-3094-700E8EA2F9FC}"/>
                  </a:ext>
                </a:extLst>
              </p:cNvPr>
              <p:cNvSpPr/>
              <p:nvPr/>
            </p:nvSpPr>
            <p:spPr>
              <a:xfrm>
                <a:off x="6055624"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3" name="Freeform: Shape 1212">
                <a:extLst>
                  <a:ext uri="{FF2B5EF4-FFF2-40B4-BE49-F238E27FC236}">
                    <a16:creationId xmlns:a16="http://schemas.microsoft.com/office/drawing/2014/main" id="{684DD72F-C9A4-2B35-5B17-117762315DE5}"/>
                  </a:ext>
                </a:extLst>
              </p:cNvPr>
              <p:cNvSpPr/>
              <p:nvPr/>
            </p:nvSpPr>
            <p:spPr>
              <a:xfrm>
                <a:off x="5972157"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4" name="Freeform: Shape 1213">
                <a:extLst>
                  <a:ext uri="{FF2B5EF4-FFF2-40B4-BE49-F238E27FC236}">
                    <a16:creationId xmlns:a16="http://schemas.microsoft.com/office/drawing/2014/main" id="{8440CADF-8BAC-59D4-0AD2-D952BEE9DB1B}"/>
                  </a:ext>
                </a:extLst>
              </p:cNvPr>
              <p:cNvSpPr/>
              <p:nvPr/>
            </p:nvSpPr>
            <p:spPr>
              <a:xfrm>
                <a:off x="6019925"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5" name="Freeform: Shape 1214">
                <a:extLst>
                  <a:ext uri="{FF2B5EF4-FFF2-40B4-BE49-F238E27FC236}">
                    <a16:creationId xmlns:a16="http://schemas.microsoft.com/office/drawing/2014/main" id="{121CF860-EAD6-0A4B-FDDC-92E83C31D808}"/>
                  </a:ext>
                </a:extLst>
              </p:cNvPr>
              <p:cNvSpPr/>
              <p:nvPr/>
            </p:nvSpPr>
            <p:spPr>
              <a:xfrm>
                <a:off x="6029707"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6" name="Freeform: Shape 1215">
                <a:extLst>
                  <a:ext uri="{FF2B5EF4-FFF2-40B4-BE49-F238E27FC236}">
                    <a16:creationId xmlns:a16="http://schemas.microsoft.com/office/drawing/2014/main" id="{A8205FC3-0BEE-1438-B7C4-7CC1EF814098}"/>
                  </a:ext>
                </a:extLst>
              </p:cNvPr>
              <p:cNvSpPr/>
              <p:nvPr/>
            </p:nvSpPr>
            <p:spPr>
              <a:xfrm>
                <a:off x="6039108"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7" name="Freeform: Shape 1216">
                <a:extLst>
                  <a:ext uri="{FF2B5EF4-FFF2-40B4-BE49-F238E27FC236}">
                    <a16:creationId xmlns:a16="http://schemas.microsoft.com/office/drawing/2014/main" id="{CED1EE71-669D-FCEB-1FA3-F39D69E0A533}"/>
                  </a:ext>
                </a:extLst>
              </p:cNvPr>
              <p:cNvSpPr/>
              <p:nvPr/>
            </p:nvSpPr>
            <p:spPr>
              <a:xfrm>
                <a:off x="5961485" y="149394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8" name="Freeform: Shape 1217">
                <a:extLst>
                  <a:ext uri="{FF2B5EF4-FFF2-40B4-BE49-F238E27FC236}">
                    <a16:creationId xmlns:a16="http://schemas.microsoft.com/office/drawing/2014/main" id="{8DA6749D-6EC1-35F5-27E7-E7AB4A8F00A8}"/>
                  </a:ext>
                </a:extLst>
              </p:cNvPr>
              <p:cNvSpPr/>
              <p:nvPr/>
            </p:nvSpPr>
            <p:spPr>
              <a:xfrm>
                <a:off x="5812463" y="148063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19" name="Freeform: Shape 1218">
                <a:extLst>
                  <a:ext uri="{FF2B5EF4-FFF2-40B4-BE49-F238E27FC236}">
                    <a16:creationId xmlns:a16="http://schemas.microsoft.com/office/drawing/2014/main" id="{2DA1A9ED-C9D7-4F3C-EBBD-CE2B47CF54DD}"/>
                  </a:ext>
                </a:extLst>
              </p:cNvPr>
              <p:cNvSpPr/>
              <p:nvPr/>
            </p:nvSpPr>
            <p:spPr>
              <a:xfrm>
                <a:off x="5821610" y="148063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0" name="Freeform: Shape 1219">
                <a:extLst>
                  <a:ext uri="{FF2B5EF4-FFF2-40B4-BE49-F238E27FC236}">
                    <a16:creationId xmlns:a16="http://schemas.microsoft.com/office/drawing/2014/main" id="{222B1DD5-693A-5599-A783-80ACC0B39AA3}"/>
                  </a:ext>
                </a:extLst>
              </p:cNvPr>
              <p:cNvSpPr/>
              <p:nvPr/>
            </p:nvSpPr>
            <p:spPr>
              <a:xfrm>
                <a:off x="5830884" y="148063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1" name="Freeform: Shape 1220">
                <a:extLst>
                  <a:ext uri="{FF2B5EF4-FFF2-40B4-BE49-F238E27FC236}">
                    <a16:creationId xmlns:a16="http://schemas.microsoft.com/office/drawing/2014/main" id="{98932052-E130-248A-C57C-6B37FE389302}"/>
                  </a:ext>
                </a:extLst>
              </p:cNvPr>
              <p:cNvSpPr/>
              <p:nvPr/>
            </p:nvSpPr>
            <p:spPr>
              <a:xfrm>
                <a:off x="5952465" y="148895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2" name="Freeform: Shape 1221">
                <a:extLst>
                  <a:ext uri="{FF2B5EF4-FFF2-40B4-BE49-F238E27FC236}">
                    <a16:creationId xmlns:a16="http://schemas.microsoft.com/office/drawing/2014/main" id="{0803BD4E-6097-ECA8-A066-4A62F924DEB1}"/>
                  </a:ext>
                </a:extLst>
              </p:cNvPr>
              <p:cNvSpPr/>
              <p:nvPr/>
            </p:nvSpPr>
            <p:spPr>
              <a:xfrm>
                <a:off x="5803316" y="148063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3" name="Freeform: Shape 1222">
                <a:extLst>
                  <a:ext uri="{FF2B5EF4-FFF2-40B4-BE49-F238E27FC236}">
                    <a16:creationId xmlns:a16="http://schemas.microsoft.com/office/drawing/2014/main" id="{CD086430-C69E-0317-8784-10DD70017BB8}"/>
                  </a:ext>
                </a:extLst>
              </p:cNvPr>
              <p:cNvSpPr/>
              <p:nvPr/>
            </p:nvSpPr>
            <p:spPr>
              <a:xfrm>
                <a:off x="5792009" y="148063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4" name="Freeform: Shape 1223">
                <a:extLst>
                  <a:ext uri="{FF2B5EF4-FFF2-40B4-BE49-F238E27FC236}">
                    <a16:creationId xmlns:a16="http://schemas.microsoft.com/office/drawing/2014/main" id="{4D1AF734-9E77-81C7-8671-E76FAFFD81F6}"/>
                  </a:ext>
                </a:extLst>
              </p:cNvPr>
              <p:cNvSpPr/>
              <p:nvPr/>
            </p:nvSpPr>
            <p:spPr>
              <a:xfrm>
                <a:off x="5620882" y="1470648"/>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5" name="Freeform: Shape 1224">
                <a:extLst>
                  <a:ext uri="{FF2B5EF4-FFF2-40B4-BE49-F238E27FC236}">
                    <a16:creationId xmlns:a16="http://schemas.microsoft.com/office/drawing/2014/main" id="{4784FC20-7150-A8A7-135F-04970070C2E6}"/>
                  </a:ext>
                </a:extLst>
              </p:cNvPr>
              <p:cNvSpPr/>
              <p:nvPr/>
            </p:nvSpPr>
            <p:spPr>
              <a:xfrm>
                <a:off x="5688596" y="147813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6" name="Freeform: Shape 1225">
                <a:extLst>
                  <a:ext uri="{FF2B5EF4-FFF2-40B4-BE49-F238E27FC236}">
                    <a16:creationId xmlns:a16="http://schemas.microsoft.com/office/drawing/2014/main" id="{9B95514B-787E-6153-F993-F1F0971C5C6D}"/>
                  </a:ext>
                </a:extLst>
              </p:cNvPr>
              <p:cNvSpPr/>
              <p:nvPr/>
            </p:nvSpPr>
            <p:spPr>
              <a:xfrm>
                <a:off x="5716545" y="147896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7" name="Freeform: Shape 1226">
                <a:extLst>
                  <a:ext uri="{FF2B5EF4-FFF2-40B4-BE49-F238E27FC236}">
                    <a16:creationId xmlns:a16="http://schemas.microsoft.com/office/drawing/2014/main" id="{FBD25F30-9D44-8064-1B37-89C3ED5E73DF}"/>
                  </a:ext>
                </a:extLst>
              </p:cNvPr>
              <p:cNvSpPr/>
              <p:nvPr/>
            </p:nvSpPr>
            <p:spPr>
              <a:xfrm>
                <a:off x="5369971" y="146149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8" name="Freeform: Shape 1227">
                <a:extLst>
                  <a:ext uri="{FF2B5EF4-FFF2-40B4-BE49-F238E27FC236}">
                    <a16:creationId xmlns:a16="http://schemas.microsoft.com/office/drawing/2014/main" id="{85E923DD-168D-DBF8-AEB1-382A363830F4}"/>
                  </a:ext>
                </a:extLst>
              </p:cNvPr>
              <p:cNvSpPr/>
              <p:nvPr/>
            </p:nvSpPr>
            <p:spPr>
              <a:xfrm>
                <a:off x="5379118" y="146149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29" name="Freeform: Shape 1228">
                <a:extLst>
                  <a:ext uri="{FF2B5EF4-FFF2-40B4-BE49-F238E27FC236}">
                    <a16:creationId xmlns:a16="http://schemas.microsoft.com/office/drawing/2014/main" id="{FCA5DD9A-06FC-1345-E9A8-BB847E1DDA18}"/>
                  </a:ext>
                </a:extLst>
              </p:cNvPr>
              <p:cNvSpPr/>
              <p:nvPr/>
            </p:nvSpPr>
            <p:spPr>
              <a:xfrm>
                <a:off x="5388392" y="146149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0" name="Freeform: Shape 1229">
                <a:extLst>
                  <a:ext uri="{FF2B5EF4-FFF2-40B4-BE49-F238E27FC236}">
                    <a16:creationId xmlns:a16="http://schemas.microsoft.com/office/drawing/2014/main" id="{1F8AB670-37D6-F17C-05E7-334DFB0EA9CF}"/>
                  </a:ext>
                </a:extLst>
              </p:cNvPr>
              <p:cNvSpPr/>
              <p:nvPr/>
            </p:nvSpPr>
            <p:spPr>
              <a:xfrm>
                <a:off x="5338845" y="146149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1" name="Freeform: Shape 1230">
                <a:extLst>
                  <a:ext uri="{FF2B5EF4-FFF2-40B4-BE49-F238E27FC236}">
                    <a16:creationId xmlns:a16="http://schemas.microsoft.com/office/drawing/2014/main" id="{82C241F9-D04C-53E6-EDF1-74065FE4F106}"/>
                  </a:ext>
                </a:extLst>
              </p:cNvPr>
              <p:cNvSpPr/>
              <p:nvPr/>
            </p:nvSpPr>
            <p:spPr>
              <a:xfrm>
                <a:off x="5327539" y="146149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2" name="Freeform: Shape 1231">
                <a:extLst>
                  <a:ext uri="{FF2B5EF4-FFF2-40B4-BE49-F238E27FC236}">
                    <a16:creationId xmlns:a16="http://schemas.microsoft.com/office/drawing/2014/main" id="{FA1FDBEA-697C-5147-4ED8-58A4506788A0}"/>
                  </a:ext>
                </a:extLst>
              </p:cNvPr>
              <p:cNvSpPr/>
              <p:nvPr/>
            </p:nvSpPr>
            <p:spPr>
              <a:xfrm>
                <a:off x="5092127"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3" name="Freeform: Shape 1232">
                <a:extLst>
                  <a:ext uri="{FF2B5EF4-FFF2-40B4-BE49-F238E27FC236}">
                    <a16:creationId xmlns:a16="http://schemas.microsoft.com/office/drawing/2014/main" id="{8BA2CF03-AE63-0E84-E14D-CA6EA6937474}"/>
                  </a:ext>
                </a:extLst>
              </p:cNvPr>
              <p:cNvSpPr/>
              <p:nvPr/>
            </p:nvSpPr>
            <p:spPr>
              <a:xfrm>
                <a:off x="5015901"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4" name="Freeform: Shape 1233">
                <a:extLst>
                  <a:ext uri="{FF2B5EF4-FFF2-40B4-BE49-F238E27FC236}">
                    <a16:creationId xmlns:a16="http://schemas.microsoft.com/office/drawing/2014/main" id="{D2CFFB97-58BD-BF02-02DE-41234D8E0B84}"/>
                  </a:ext>
                </a:extLst>
              </p:cNvPr>
              <p:cNvSpPr/>
              <p:nvPr/>
            </p:nvSpPr>
            <p:spPr>
              <a:xfrm>
                <a:off x="4857224"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5" name="Freeform: Shape 1234">
                <a:extLst>
                  <a:ext uri="{FF2B5EF4-FFF2-40B4-BE49-F238E27FC236}">
                    <a16:creationId xmlns:a16="http://schemas.microsoft.com/office/drawing/2014/main" id="{D1A3E286-3C60-8955-ECAD-953C3ED4E3AA}"/>
                  </a:ext>
                </a:extLst>
              </p:cNvPr>
              <p:cNvSpPr/>
              <p:nvPr/>
            </p:nvSpPr>
            <p:spPr>
              <a:xfrm>
                <a:off x="4869801"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6" name="Freeform: Shape 1235">
                <a:extLst>
                  <a:ext uri="{FF2B5EF4-FFF2-40B4-BE49-F238E27FC236}">
                    <a16:creationId xmlns:a16="http://schemas.microsoft.com/office/drawing/2014/main" id="{CB6F8B12-89D9-4298-2679-079514EB1CD0}"/>
                  </a:ext>
                </a:extLst>
              </p:cNvPr>
              <p:cNvSpPr/>
              <p:nvPr/>
            </p:nvSpPr>
            <p:spPr>
              <a:xfrm>
                <a:off x="4863449"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7" name="Freeform: Shape 1236">
                <a:extLst>
                  <a:ext uri="{FF2B5EF4-FFF2-40B4-BE49-F238E27FC236}">
                    <a16:creationId xmlns:a16="http://schemas.microsoft.com/office/drawing/2014/main" id="{6F51EA20-EA5B-4737-A136-8D383AC36D86}"/>
                  </a:ext>
                </a:extLst>
              </p:cNvPr>
              <p:cNvSpPr/>
              <p:nvPr/>
            </p:nvSpPr>
            <p:spPr>
              <a:xfrm>
                <a:off x="4978296"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8" name="Freeform: Shape 1237">
                <a:extLst>
                  <a:ext uri="{FF2B5EF4-FFF2-40B4-BE49-F238E27FC236}">
                    <a16:creationId xmlns:a16="http://schemas.microsoft.com/office/drawing/2014/main" id="{63470EFD-A1A9-A35B-C55A-186E2E56D352}"/>
                  </a:ext>
                </a:extLst>
              </p:cNvPr>
              <p:cNvSpPr/>
              <p:nvPr/>
            </p:nvSpPr>
            <p:spPr>
              <a:xfrm>
                <a:off x="4769564"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39" name="Freeform: Shape 1238">
                <a:extLst>
                  <a:ext uri="{FF2B5EF4-FFF2-40B4-BE49-F238E27FC236}">
                    <a16:creationId xmlns:a16="http://schemas.microsoft.com/office/drawing/2014/main" id="{5E0126F4-7DBA-A49C-0498-1CA5822CC841}"/>
                  </a:ext>
                </a:extLst>
              </p:cNvPr>
              <p:cNvSpPr/>
              <p:nvPr/>
            </p:nvSpPr>
            <p:spPr>
              <a:xfrm>
                <a:off x="4732849"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0" name="Freeform: Shape 1239">
                <a:extLst>
                  <a:ext uri="{FF2B5EF4-FFF2-40B4-BE49-F238E27FC236}">
                    <a16:creationId xmlns:a16="http://schemas.microsoft.com/office/drawing/2014/main" id="{E5ED4AD6-60D2-B22F-C2FC-48C4B8A43548}"/>
                  </a:ext>
                </a:extLst>
              </p:cNvPr>
              <p:cNvSpPr/>
              <p:nvPr/>
            </p:nvSpPr>
            <p:spPr>
              <a:xfrm>
                <a:off x="4702994" y="1445094"/>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1" name="Freeform: Shape 1240">
                <a:extLst>
                  <a:ext uri="{FF2B5EF4-FFF2-40B4-BE49-F238E27FC236}">
                    <a16:creationId xmlns:a16="http://schemas.microsoft.com/office/drawing/2014/main" id="{9B53AA23-815F-6A0D-F0CA-E99D8C9773E5}"/>
                  </a:ext>
                </a:extLst>
              </p:cNvPr>
              <p:cNvSpPr/>
              <p:nvPr/>
            </p:nvSpPr>
            <p:spPr>
              <a:xfrm>
                <a:off x="4600597" y="143689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2" name="Freeform: Shape 1241">
                <a:extLst>
                  <a:ext uri="{FF2B5EF4-FFF2-40B4-BE49-F238E27FC236}">
                    <a16:creationId xmlns:a16="http://schemas.microsoft.com/office/drawing/2014/main" id="{B675B93A-A722-1420-F132-2EF95323F183}"/>
                  </a:ext>
                </a:extLst>
              </p:cNvPr>
              <p:cNvSpPr/>
              <p:nvPr/>
            </p:nvSpPr>
            <p:spPr>
              <a:xfrm>
                <a:off x="4561467" y="1436893"/>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3" name="Freeform: Shape 1242">
                <a:extLst>
                  <a:ext uri="{FF2B5EF4-FFF2-40B4-BE49-F238E27FC236}">
                    <a16:creationId xmlns:a16="http://schemas.microsoft.com/office/drawing/2014/main" id="{A36CBC70-2E80-1A78-BFED-341378ED985F}"/>
                  </a:ext>
                </a:extLst>
              </p:cNvPr>
              <p:cNvSpPr/>
              <p:nvPr/>
            </p:nvSpPr>
            <p:spPr>
              <a:xfrm>
                <a:off x="4381828" y="142631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4" name="Freeform: Shape 1243">
                <a:extLst>
                  <a:ext uri="{FF2B5EF4-FFF2-40B4-BE49-F238E27FC236}">
                    <a16:creationId xmlns:a16="http://schemas.microsoft.com/office/drawing/2014/main" id="{CCEA4551-2685-179D-8BE9-43FD6B98512C}"/>
                  </a:ext>
                </a:extLst>
              </p:cNvPr>
              <p:cNvSpPr/>
              <p:nvPr/>
            </p:nvSpPr>
            <p:spPr>
              <a:xfrm>
                <a:off x="4259993" y="14188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5" name="Freeform: Shape 1244">
                <a:extLst>
                  <a:ext uri="{FF2B5EF4-FFF2-40B4-BE49-F238E27FC236}">
                    <a16:creationId xmlns:a16="http://schemas.microsoft.com/office/drawing/2014/main" id="{08BC4E70-7368-9B96-E3D9-872E0FFE029E}"/>
                  </a:ext>
                </a:extLst>
              </p:cNvPr>
              <p:cNvSpPr/>
              <p:nvPr/>
            </p:nvSpPr>
            <p:spPr>
              <a:xfrm>
                <a:off x="4250211" y="1418826"/>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6" name="Freeform: Shape 1245">
                <a:extLst>
                  <a:ext uri="{FF2B5EF4-FFF2-40B4-BE49-F238E27FC236}">
                    <a16:creationId xmlns:a16="http://schemas.microsoft.com/office/drawing/2014/main" id="{503467EF-0221-9B47-7DB8-E4E7A392E524}"/>
                  </a:ext>
                </a:extLst>
              </p:cNvPr>
              <p:cNvSpPr/>
              <p:nvPr/>
            </p:nvSpPr>
            <p:spPr>
              <a:xfrm>
                <a:off x="4297471" y="142286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7" name="Freeform: Shape 1246">
                <a:extLst>
                  <a:ext uri="{FF2B5EF4-FFF2-40B4-BE49-F238E27FC236}">
                    <a16:creationId xmlns:a16="http://schemas.microsoft.com/office/drawing/2014/main" id="{D481D43E-0CE4-3D76-82B0-2578A179D103}"/>
                  </a:ext>
                </a:extLst>
              </p:cNvPr>
              <p:cNvSpPr/>
              <p:nvPr/>
            </p:nvSpPr>
            <p:spPr>
              <a:xfrm>
                <a:off x="4287562" y="1422867"/>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8" name="Freeform: Shape 1247">
                <a:extLst>
                  <a:ext uri="{FF2B5EF4-FFF2-40B4-BE49-F238E27FC236}">
                    <a16:creationId xmlns:a16="http://schemas.microsoft.com/office/drawing/2014/main" id="{AAFB8FE5-7319-6554-BDD4-1E3E68C0E881}"/>
                  </a:ext>
                </a:extLst>
              </p:cNvPr>
              <p:cNvSpPr/>
              <p:nvPr/>
            </p:nvSpPr>
            <p:spPr>
              <a:xfrm>
                <a:off x="4343969" y="142631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49" name="Freeform: Shape 1248">
                <a:extLst>
                  <a:ext uri="{FF2B5EF4-FFF2-40B4-BE49-F238E27FC236}">
                    <a16:creationId xmlns:a16="http://schemas.microsoft.com/office/drawing/2014/main" id="{D7CEA362-9A7A-62AD-D1A7-44B626187E59}"/>
                  </a:ext>
                </a:extLst>
              </p:cNvPr>
              <p:cNvSpPr/>
              <p:nvPr/>
            </p:nvSpPr>
            <p:spPr>
              <a:xfrm>
                <a:off x="4154929" y="140991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0" name="Freeform: Shape 1249">
                <a:extLst>
                  <a:ext uri="{FF2B5EF4-FFF2-40B4-BE49-F238E27FC236}">
                    <a16:creationId xmlns:a16="http://schemas.microsoft.com/office/drawing/2014/main" id="{EC595141-61B1-04C7-0C20-75A9477A4432}"/>
                  </a:ext>
                </a:extLst>
              </p:cNvPr>
              <p:cNvSpPr/>
              <p:nvPr/>
            </p:nvSpPr>
            <p:spPr>
              <a:xfrm>
                <a:off x="3961442" y="140491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1" name="Freeform: Shape 1250">
                <a:extLst>
                  <a:ext uri="{FF2B5EF4-FFF2-40B4-BE49-F238E27FC236}">
                    <a16:creationId xmlns:a16="http://schemas.microsoft.com/office/drawing/2014/main" id="{AE3DFDF3-7F4B-B3F1-7E01-174C6A729899}"/>
                  </a:ext>
                </a:extLst>
              </p:cNvPr>
              <p:cNvSpPr/>
              <p:nvPr/>
            </p:nvSpPr>
            <p:spPr>
              <a:xfrm>
                <a:off x="3951532" y="1404919"/>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2" name="Freeform: Shape 1251">
                <a:extLst>
                  <a:ext uri="{FF2B5EF4-FFF2-40B4-BE49-F238E27FC236}">
                    <a16:creationId xmlns:a16="http://schemas.microsoft.com/office/drawing/2014/main" id="{014F9CA8-82EB-7424-582A-68515887C2C7}"/>
                  </a:ext>
                </a:extLst>
              </p:cNvPr>
              <p:cNvSpPr/>
              <p:nvPr/>
            </p:nvSpPr>
            <p:spPr>
              <a:xfrm>
                <a:off x="4097378" y="140991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3" name="Freeform: Shape 1252">
                <a:extLst>
                  <a:ext uri="{FF2B5EF4-FFF2-40B4-BE49-F238E27FC236}">
                    <a16:creationId xmlns:a16="http://schemas.microsoft.com/office/drawing/2014/main" id="{AABD31FE-6F6E-7908-28DA-946434828109}"/>
                  </a:ext>
                </a:extLst>
              </p:cNvPr>
              <p:cNvSpPr/>
              <p:nvPr/>
            </p:nvSpPr>
            <p:spPr>
              <a:xfrm>
                <a:off x="3862602" y="140064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4" name="Freeform: Shape 1253">
                <a:extLst>
                  <a:ext uri="{FF2B5EF4-FFF2-40B4-BE49-F238E27FC236}">
                    <a16:creationId xmlns:a16="http://schemas.microsoft.com/office/drawing/2014/main" id="{F64DC71A-EED8-7277-EA6D-0A990EA1E9EE}"/>
                  </a:ext>
                </a:extLst>
              </p:cNvPr>
              <p:cNvSpPr/>
              <p:nvPr/>
            </p:nvSpPr>
            <p:spPr>
              <a:xfrm>
                <a:off x="3823981" y="140064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5" name="Freeform: Shape 1254">
                <a:extLst>
                  <a:ext uri="{FF2B5EF4-FFF2-40B4-BE49-F238E27FC236}">
                    <a16:creationId xmlns:a16="http://schemas.microsoft.com/office/drawing/2014/main" id="{5FEC8BAB-97A6-203C-D6EC-5BDD8D65C2C7}"/>
                  </a:ext>
                </a:extLst>
              </p:cNvPr>
              <p:cNvSpPr/>
              <p:nvPr/>
            </p:nvSpPr>
            <p:spPr>
              <a:xfrm>
                <a:off x="3775704" y="139160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6" name="Freeform: Shape 1255">
                <a:extLst>
                  <a:ext uri="{FF2B5EF4-FFF2-40B4-BE49-F238E27FC236}">
                    <a16:creationId xmlns:a16="http://schemas.microsoft.com/office/drawing/2014/main" id="{C9EB5239-74D9-3719-4F83-DD4BE3E13632}"/>
                  </a:ext>
                </a:extLst>
              </p:cNvPr>
              <p:cNvSpPr/>
              <p:nvPr/>
            </p:nvSpPr>
            <p:spPr>
              <a:xfrm>
                <a:off x="3672545" y="139160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7" name="Freeform: Shape 1256">
                <a:extLst>
                  <a:ext uri="{FF2B5EF4-FFF2-40B4-BE49-F238E27FC236}">
                    <a16:creationId xmlns:a16="http://schemas.microsoft.com/office/drawing/2014/main" id="{D4083A20-3070-E4E9-0164-B2A2CC20266A}"/>
                  </a:ext>
                </a:extLst>
              </p:cNvPr>
              <p:cNvSpPr/>
              <p:nvPr/>
            </p:nvSpPr>
            <p:spPr>
              <a:xfrm>
                <a:off x="3728317" y="1391607"/>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8" name="Freeform: Shape 1257">
                <a:extLst>
                  <a:ext uri="{FF2B5EF4-FFF2-40B4-BE49-F238E27FC236}">
                    <a16:creationId xmlns:a16="http://schemas.microsoft.com/office/drawing/2014/main" id="{7F6AC5C7-F0FF-EBB3-82BD-8EF4B4E12E96}"/>
                  </a:ext>
                </a:extLst>
              </p:cNvPr>
              <p:cNvSpPr/>
              <p:nvPr/>
            </p:nvSpPr>
            <p:spPr>
              <a:xfrm>
                <a:off x="3634178" y="138293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59" name="Freeform: Shape 1258">
                <a:extLst>
                  <a:ext uri="{FF2B5EF4-FFF2-40B4-BE49-F238E27FC236}">
                    <a16:creationId xmlns:a16="http://schemas.microsoft.com/office/drawing/2014/main" id="{9CCD4537-86AF-C281-AF7C-3A3D513FEB26}"/>
                  </a:ext>
                </a:extLst>
              </p:cNvPr>
              <p:cNvSpPr/>
              <p:nvPr/>
            </p:nvSpPr>
            <p:spPr>
              <a:xfrm>
                <a:off x="3530002" y="138055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0" name="Freeform: Shape 1259">
                <a:extLst>
                  <a:ext uri="{FF2B5EF4-FFF2-40B4-BE49-F238E27FC236}">
                    <a16:creationId xmlns:a16="http://schemas.microsoft.com/office/drawing/2014/main" id="{216D0DE9-75BD-7F6E-E8E1-E5C5E7BACC9D}"/>
                  </a:ext>
                </a:extLst>
              </p:cNvPr>
              <p:cNvSpPr/>
              <p:nvPr/>
            </p:nvSpPr>
            <p:spPr>
              <a:xfrm>
                <a:off x="3151794" y="136902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1" name="Freeform: Shape 1260">
                <a:extLst>
                  <a:ext uri="{FF2B5EF4-FFF2-40B4-BE49-F238E27FC236}">
                    <a16:creationId xmlns:a16="http://schemas.microsoft.com/office/drawing/2014/main" id="{80002835-24CD-C2D1-AF11-403D9741B2E4}"/>
                  </a:ext>
                </a:extLst>
              </p:cNvPr>
              <p:cNvSpPr/>
              <p:nvPr/>
            </p:nvSpPr>
            <p:spPr>
              <a:xfrm>
                <a:off x="3483123" y="138055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2" name="Freeform: Shape 1261">
                <a:extLst>
                  <a:ext uri="{FF2B5EF4-FFF2-40B4-BE49-F238E27FC236}">
                    <a16:creationId xmlns:a16="http://schemas.microsoft.com/office/drawing/2014/main" id="{E91468D7-8A56-D854-8395-81402E5E4175}"/>
                  </a:ext>
                </a:extLst>
              </p:cNvPr>
              <p:cNvSpPr/>
              <p:nvPr/>
            </p:nvSpPr>
            <p:spPr>
              <a:xfrm>
                <a:off x="3171486" y="136902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3" name="Freeform: Shape 1262">
                <a:extLst>
                  <a:ext uri="{FF2B5EF4-FFF2-40B4-BE49-F238E27FC236}">
                    <a16:creationId xmlns:a16="http://schemas.microsoft.com/office/drawing/2014/main" id="{10105895-75F7-AF8E-DDBF-AB114F6E40D5}"/>
                  </a:ext>
                </a:extLst>
              </p:cNvPr>
              <p:cNvSpPr/>
              <p:nvPr/>
            </p:nvSpPr>
            <p:spPr>
              <a:xfrm>
                <a:off x="3203247" y="136902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4" name="Freeform: Shape 1263">
                <a:extLst>
                  <a:ext uri="{FF2B5EF4-FFF2-40B4-BE49-F238E27FC236}">
                    <a16:creationId xmlns:a16="http://schemas.microsoft.com/office/drawing/2014/main" id="{E6267AF8-988E-287B-9608-49EC5A41D9ED}"/>
                  </a:ext>
                </a:extLst>
              </p:cNvPr>
              <p:cNvSpPr/>
              <p:nvPr/>
            </p:nvSpPr>
            <p:spPr>
              <a:xfrm>
                <a:off x="3240598" y="1369024"/>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5" name="Freeform: Shape 1264">
                <a:extLst>
                  <a:ext uri="{FF2B5EF4-FFF2-40B4-BE49-F238E27FC236}">
                    <a16:creationId xmlns:a16="http://schemas.microsoft.com/office/drawing/2014/main" id="{5F3515FD-F2C4-81B2-8480-7E49E04079AF}"/>
                  </a:ext>
                </a:extLst>
              </p:cNvPr>
              <p:cNvSpPr/>
              <p:nvPr/>
            </p:nvSpPr>
            <p:spPr>
              <a:xfrm>
                <a:off x="2972155" y="1350720"/>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6" name="Freeform: Shape 1265">
                <a:extLst>
                  <a:ext uri="{FF2B5EF4-FFF2-40B4-BE49-F238E27FC236}">
                    <a16:creationId xmlns:a16="http://schemas.microsoft.com/office/drawing/2014/main" id="{B6150558-03CE-6518-7125-9B42489A1A8C}"/>
                  </a:ext>
                </a:extLst>
              </p:cNvPr>
              <p:cNvSpPr/>
              <p:nvPr/>
            </p:nvSpPr>
            <p:spPr>
              <a:xfrm>
                <a:off x="2896437"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7" name="Freeform: Shape 1266">
                <a:extLst>
                  <a:ext uri="{FF2B5EF4-FFF2-40B4-BE49-F238E27FC236}">
                    <a16:creationId xmlns:a16="http://schemas.microsoft.com/office/drawing/2014/main" id="{95D65CAE-CE91-EB3F-2C92-7C28CAA884C7}"/>
                  </a:ext>
                </a:extLst>
              </p:cNvPr>
              <p:cNvSpPr/>
              <p:nvPr/>
            </p:nvSpPr>
            <p:spPr>
              <a:xfrm>
                <a:off x="2868488"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8" name="Freeform: Shape 1267">
                <a:extLst>
                  <a:ext uri="{FF2B5EF4-FFF2-40B4-BE49-F238E27FC236}">
                    <a16:creationId xmlns:a16="http://schemas.microsoft.com/office/drawing/2014/main" id="{5DE2865E-4085-1922-B72B-1F386370F14B}"/>
                  </a:ext>
                </a:extLst>
              </p:cNvPr>
              <p:cNvSpPr/>
              <p:nvPr/>
            </p:nvSpPr>
            <p:spPr>
              <a:xfrm>
                <a:off x="2801536"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69" name="Freeform: Shape 1268">
                <a:extLst>
                  <a:ext uri="{FF2B5EF4-FFF2-40B4-BE49-F238E27FC236}">
                    <a16:creationId xmlns:a16="http://schemas.microsoft.com/office/drawing/2014/main" id="{46453611-2B1F-23A4-67B3-1647095BC03D}"/>
                  </a:ext>
                </a:extLst>
              </p:cNvPr>
              <p:cNvSpPr/>
              <p:nvPr/>
            </p:nvSpPr>
            <p:spPr>
              <a:xfrm>
                <a:off x="2841300"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0" name="Freeform: Shape 1269">
                <a:extLst>
                  <a:ext uri="{FF2B5EF4-FFF2-40B4-BE49-F238E27FC236}">
                    <a16:creationId xmlns:a16="http://schemas.microsoft.com/office/drawing/2014/main" id="{9A12CEEB-3472-0830-4123-C19ED6949BEA}"/>
                  </a:ext>
                </a:extLst>
              </p:cNvPr>
              <p:cNvSpPr/>
              <p:nvPr/>
            </p:nvSpPr>
            <p:spPr>
              <a:xfrm>
                <a:off x="2690500"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1" name="Freeform: Shape 1270">
                <a:extLst>
                  <a:ext uri="{FF2B5EF4-FFF2-40B4-BE49-F238E27FC236}">
                    <a16:creationId xmlns:a16="http://schemas.microsoft.com/office/drawing/2014/main" id="{E4D0DA4F-19B9-D0A6-475F-493E4BEC0CB8}"/>
                  </a:ext>
                </a:extLst>
              </p:cNvPr>
              <p:cNvSpPr/>
              <p:nvPr/>
            </p:nvSpPr>
            <p:spPr>
              <a:xfrm>
                <a:off x="2641588"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2" name="Freeform: Shape 1271">
                <a:extLst>
                  <a:ext uri="{FF2B5EF4-FFF2-40B4-BE49-F238E27FC236}">
                    <a16:creationId xmlns:a16="http://schemas.microsoft.com/office/drawing/2014/main" id="{861A91F8-2C4A-D6E5-74C3-C1257378AC0D}"/>
                  </a:ext>
                </a:extLst>
              </p:cNvPr>
              <p:cNvSpPr/>
              <p:nvPr/>
            </p:nvSpPr>
            <p:spPr>
              <a:xfrm>
                <a:off x="2632568" y="1342756"/>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3" name="Freeform: Shape 1272">
                <a:extLst>
                  <a:ext uri="{FF2B5EF4-FFF2-40B4-BE49-F238E27FC236}">
                    <a16:creationId xmlns:a16="http://schemas.microsoft.com/office/drawing/2014/main" id="{6F1F9077-4CC4-556D-3406-CDD89E45B63F}"/>
                  </a:ext>
                </a:extLst>
              </p:cNvPr>
              <p:cNvSpPr/>
              <p:nvPr/>
            </p:nvSpPr>
            <p:spPr>
              <a:xfrm>
                <a:off x="2513148" y="1329325"/>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4" name="Freeform: Shape 1273">
                <a:extLst>
                  <a:ext uri="{FF2B5EF4-FFF2-40B4-BE49-F238E27FC236}">
                    <a16:creationId xmlns:a16="http://schemas.microsoft.com/office/drawing/2014/main" id="{B819A2C6-04CC-3CDD-9810-E02B301533CB}"/>
                  </a:ext>
                </a:extLst>
              </p:cNvPr>
              <p:cNvSpPr/>
              <p:nvPr/>
            </p:nvSpPr>
            <p:spPr>
              <a:xfrm>
                <a:off x="2418881" y="131910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5" name="Freeform: Shape 1274">
                <a:extLst>
                  <a:ext uri="{FF2B5EF4-FFF2-40B4-BE49-F238E27FC236}">
                    <a16:creationId xmlns:a16="http://schemas.microsoft.com/office/drawing/2014/main" id="{3F1B316C-F591-F71C-72C5-29675E477ECD}"/>
                  </a:ext>
                </a:extLst>
              </p:cNvPr>
              <p:cNvSpPr/>
              <p:nvPr/>
            </p:nvSpPr>
            <p:spPr>
              <a:xfrm>
                <a:off x="2338336" y="1308881"/>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6" name="Freeform: Shape 1275">
                <a:extLst>
                  <a:ext uri="{FF2B5EF4-FFF2-40B4-BE49-F238E27FC236}">
                    <a16:creationId xmlns:a16="http://schemas.microsoft.com/office/drawing/2014/main" id="{BCECD02A-256F-3395-78F8-04B06C8FC34D}"/>
                  </a:ext>
                </a:extLst>
              </p:cNvPr>
              <p:cNvSpPr/>
              <p:nvPr/>
            </p:nvSpPr>
            <p:spPr>
              <a:xfrm>
                <a:off x="2268843" y="129319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7" name="Freeform: Shape 1276">
                <a:extLst>
                  <a:ext uri="{FF2B5EF4-FFF2-40B4-BE49-F238E27FC236}">
                    <a16:creationId xmlns:a16="http://schemas.microsoft.com/office/drawing/2014/main" id="{800000FE-4AD2-731E-6F53-80630E9039E4}"/>
                  </a:ext>
                </a:extLst>
              </p:cNvPr>
              <p:cNvSpPr/>
              <p:nvPr/>
            </p:nvSpPr>
            <p:spPr>
              <a:xfrm>
                <a:off x="2216247" y="1293192"/>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8" name="Freeform: Shape 1277">
                <a:extLst>
                  <a:ext uri="{FF2B5EF4-FFF2-40B4-BE49-F238E27FC236}">
                    <a16:creationId xmlns:a16="http://schemas.microsoft.com/office/drawing/2014/main" id="{CDCF21ED-BD60-6F60-5172-C571AD38D97F}"/>
                  </a:ext>
                </a:extLst>
              </p:cNvPr>
              <p:cNvSpPr/>
              <p:nvPr/>
            </p:nvSpPr>
            <p:spPr>
              <a:xfrm>
                <a:off x="1969783" y="128368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79" name="Freeform: Shape 1278">
                <a:extLst>
                  <a:ext uri="{FF2B5EF4-FFF2-40B4-BE49-F238E27FC236}">
                    <a16:creationId xmlns:a16="http://schemas.microsoft.com/office/drawing/2014/main" id="{2FFF7C68-6CB0-9A65-49A3-E7FF5A8906D5}"/>
                  </a:ext>
                </a:extLst>
              </p:cNvPr>
              <p:cNvSpPr/>
              <p:nvPr/>
            </p:nvSpPr>
            <p:spPr>
              <a:xfrm>
                <a:off x="1826097" y="127750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0" name="Freeform: Shape 1279">
                <a:extLst>
                  <a:ext uri="{FF2B5EF4-FFF2-40B4-BE49-F238E27FC236}">
                    <a16:creationId xmlns:a16="http://schemas.microsoft.com/office/drawing/2014/main" id="{35A839EE-40EE-D7F6-CE03-FC7FF900CAE5}"/>
                  </a:ext>
                </a:extLst>
              </p:cNvPr>
              <p:cNvSpPr/>
              <p:nvPr/>
            </p:nvSpPr>
            <p:spPr>
              <a:xfrm>
                <a:off x="1817331" y="127750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1" name="Freeform: Shape 1280">
                <a:extLst>
                  <a:ext uri="{FF2B5EF4-FFF2-40B4-BE49-F238E27FC236}">
                    <a16:creationId xmlns:a16="http://schemas.microsoft.com/office/drawing/2014/main" id="{AF852EFC-EA33-FD2A-39FE-E198FCAD7CF1}"/>
                  </a:ext>
                </a:extLst>
              </p:cNvPr>
              <p:cNvSpPr/>
              <p:nvPr/>
            </p:nvSpPr>
            <p:spPr>
              <a:xfrm>
                <a:off x="1769817" y="127750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2" name="Freeform: Shape 1281">
                <a:extLst>
                  <a:ext uri="{FF2B5EF4-FFF2-40B4-BE49-F238E27FC236}">
                    <a16:creationId xmlns:a16="http://schemas.microsoft.com/office/drawing/2014/main" id="{2277C68C-30DE-4B61-68C8-046D9C12232D}"/>
                  </a:ext>
                </a:extLst>
              </p:cNvPr>
              <p:cNvSpPr/>
              <p:nvPr/>
            </p:nvSpPr>
            <p:spPr>
              <a:xfrm>
                <a:off x="1761051" y="1277503"/>
                <a:ext cx="12704" cy="64540"/>
              </a:xfrm>
              <a:custGeom>
                <a:avLst/>
                <a:gdLst>
                  <a:gd name="connsiteX0" fmla="*/ 0 w 12704"/>
                  <a:gd name="connsiteY0" fmla="*/ 0 h 64540"/>
                  <a:gd name="connsiteX1" fmla="*/ 0 w 12704"/>
                  <a:gd name="connsiteY1" fmla="*/ 64540 h 64540"/>
                </a:gdLst>
                <a:ahLst/>
                <a:cxnLst>
                  <a:cxn ang="0">
                    <a:pos x="connsiteX0" y="connsiteY0"/>
                  </a:cxn>
                  <a:cxn ang="0">
                    <a:pos x="connsiteX1" y="connsiteY1"/>
                  </a:cxn>
                </a:cxnLst>
                <a:rect l="l" t="t" r="r" b="b"/>
                <a:pathLst>
                  <a:path w="12704" h="64540">
                    <a:moveTo>
                      <a:pt x="0" y="0"/>
                    </a:moveTo>
                    <a:lnTo>
                      <a:pt x="0" y="64540"/>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3" name="Freeform: Shape 1282">
                <a:extLst>
                  <a:ext uri="{FF2B5EF4-FFF2-40B4-BE49-F238E27FC236}">
                    <a16:creationId xmlns:a16="http://schemas.microsoft.com/office/drawing/2014/main" id="{2715ABA5-3D03-82C6-6D4B-F4B79B88EA26}"/>
                  </a:ext>
                </a:extLst>
              </p:cNvPr>
              <p:cNvSpPr/>
              <p:nvPr/>
            </p:nvSpPr>
            <p:spPr>
              <a:xfrm>
                <a:off x="1693972"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4" name="Freeform: Shape 1283">
                <a:extLst>
                  <a:ext uri="{FF2B5EF4-FFF2-40B4-BE49-F238E27FC236}">
                    <a16:creationId xmlns:a16="http://schemas.microsoft.com/office/drawing/2014/main" id="{F7F81449-34D1-97DA-5744-DE6835682BC5}"/>
                  </a:ext>
                </a:extLst>
              </p:cNvPr>
              <p:cNvSpPr/>
              <p:nvPr/>
            </p:nvSpPr>
            <p:spPr>
              <a:xfrm>
                <a:off x="168533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5" name="Freeform: Shape 1284">
                <a:extLst>
                  <a:ext uri="{FF2B5EF4-FFF2-40B4-BE49-F238E27FC236}">
                    <a16:creationId xmlns:a16="http://schemas.microsoft.com/office/drawing/2014/main" id="{2E506FC9-5A92-836F-0573-421B10E4530F}"/>
                  </a:ext>
                </a:extLst>
              </p:cNvPr>
              <p:cNvSpPr/>
              <p:nvPr/>
            </p:nvSpPr>
            <p:spPr>
              <a:xfrm>
                <a:off x="1582555"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6" name="Freeform: Shape 1285">
                <a:extLst>
                  <a:ext uri="{FF2B5EF4-FFF2-40B4-BE49-F238E27FC236}">
                    <a16:creationId xmlns:a16="http://schemas.microsoft.com/office/drawing/2014/main" id="{73407879-B687-0222-2B2B-F22D6C5C521F}"/>
                  </a:ext>
                </a:extLst>
              </p:cNvPr>
              <p:cNvSpPr/>
              <p:nvPr/>
            </p:nvSpPr>
            <p:spPr>
              <a:xfrm>
                <a:off x="1573916"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7" name="Freeform: Shape 1286">
                <a:extLst>
                  <a:ext uri="{FF2B5EF4-FFF2-40B4-BE49-F238E27FC236}">
                    <a16:creationId xmlns:a16="http://schemas.microsoft.com/office/drawing/2014/main" id="{FD19D01B-2840-E2F5-2FA4-A20A99FE85D9}"/>
                  </a:ext>
                </a:extLst>
              </p:cNvPr>
              <p:cNvSpPr/>
              <p:nvPr/>
            </p:nvSpPr>
            <p:spPr>
              <a:xfrm>
                <a:off x="1609742"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8" name="Freeform: Shape 1287">
                <a:extLst>
                  <a:ext uri="{FF2B5EF4-FFF2-40B4-BE49-F238E27FC236}">
                    <a16:creationId xmlns:a16="http://schemas.microsoft.com/office/drawing/2014/main" id="{08315D11-57E0-7D36-78C5-0E952F8F6302}"/>
                  </a:ext>
                </a:extLst>
              </p:cNvPr>
              <p:cNvSpPr/>
              <p:nvPr/>
            </p:nvSpPr>
            <p:spPr>
              <a:xfrm>
                <a:off x="1589415"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89" name="Freeform: Shape 1288">
                <a:extLst>
                  <a:ext uri="{FF2B5EF4-FFF2-40B4-BE49-F238E27FC236}">
                    <a16:creationId xmlns:a16="http://schemas.microsoft.com/office/drawing/2014/main" id="{3D76D976-4150-E530-4F4F-58B02674D82F}"/>
                  </a:ext>
                </a:extLst>
              </p:cNvPr>
              <p:cNvSpPr/>
              <p:nvPr/>
            </p:nvSpPr>
            <p:spPr>
              <a:xfrm>
                <a:off x="1656875"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0" name="Freeform: Shape 1289">
                <a:extLst>
                  <a:ext uri="{FF2B5EF4-FFF2-40B4-BE49-F238E27FC236}">
                    <a16:creationId xmlns:a16="http://schemas.microsoft.com/office/drawing/2014/main" id="{B5FA06AA-95B0-521C-457E-038AFA8B47E6}"/>
                  </a:ext>
                </a:extLst>
              </p:cNvPr>
              <p:cNvSpPr/>
              <p:nvPr/>
            </p:nvSpPr>
            <p:spPr>
              <a:xfrm>
                <a:off x="1345619"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1" name="Freeform: Shape 1290">
                <a:extLst>
                  <a:ext uri="{FF2B5EF4-FFF2-40B4-BE49-F238E27FC236}">
                    <a16:creationId xmlns:a16="http://schemas.microsoft.com/office/drawing/2014/main" id="{FB2D309A-7FCE-9934-74A2-72ADF953D74B}"/>
                  </a:ext>
                </a:extLst>
              </p:cNvPr>
              <p:cNvSpPr/>
              <p:nvPr/>
            </p:nvSpPr>
            <p:spPr>
              <a:xfrm>
                <a:off x="1514714"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2" name="Freeform: Shape 1291">
                <a:extLst>
                  <a:ext uri="{FF2B5EF4-FFF2-40B4-BE49-F238E27FC236}">
                    <a16:creationId xmlns:a16="http://schemas.microsoft.com/office/drawing/2014/main" id="{9CACF261-4D7C-83A4-EC46-D1F4944FCCB2}"/>
                  </a:ext>
                </a:extLst>
              </p:cNvPr>
              <p:cNvSpPr/>
              <p:nvPr/>
            </p:nvSpPr>
            <p:spPr>
              <a:xfrm>
                <a:off x="1505948"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3" name="Freeform: Shape 1292">
                <a:extLst>
                  <a:ext uri="{FF2B5EF4-FFF2-40B4-BE49-F238E27FC236}">
                    <a16:creationId xmlns:a16="http://schemas.microsoft.com/office/drawing/2014/main" id="{75A8A2DC-15C3-818D-5209-A1B2D0A852AC}"/>
                  </a:ext>
                </a:extLst>
              </p:cNvPr>
              <p:cNvSpPr/>
              <p:nvPr/>
            </p:nvSpPr>
            <p:spPr>
              <a:xfrm>
                <a:off x="1476728"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4" name="Freeform: Shape 1293">
                <a:extLst>
                  <a:ext uri="{FF2B5EF4-FFF2-40B4-BE49-F238E27FC236}">
                    <a16:creationId xmlns:a16="http://schemas.microsoft.com/office/drawing/2014/main" id="{469A707F-BD1A-2B72-426D-7EE9AE2881F6}"/>
                  </a:ext>
                </a:extLst>
              </p:cNvPr>
              <p:cNvSpPr/>
              <p:nvPr/>
            </p:nvSpPr>
            <p:spPr>
              <a:xfrm>
                <a:off x="1467962"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5" name="Freeform: Shape 1294">
                <a:extLst>
                  <a:ext uri="{FF2B5EF4-FFF2-40B4-BE49-F238E27FC236}">
                    <a16:creationId xmlns:a16="http://schemas.microsoft.com/office/drawing/2014/main" id="{7D2E21FC-5F5F-5D72-D43A-05D0FFB215B1}"/>
                  </a:ext>
                </a:extLst>
              </p:cNvPr>
              <p:cNvSpPr/>
              <p:nvPr/>
            </p:nvSpPr>
            <p:spPr>
              <a:xfrm>
                <a:off x="145805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6" name="Freeform: Shape 1295">
                <a:extLst>
                  <a:ext uri="{FF2B5EF4-FFF2-40B4-BE49-F238E27FC236}">
                    <a16:creationId xmlns:a16="http://schemas.microsoft.com/office/drawing/2014/main" id="{4D8448B1-4E32-733B-7F0F-CB4C67923D0C}"/>
                  </a:ext>
                </a:extLst>
              </p:cNvPr>
              <p:cNvSpPr/>
              <p:nvPr/>
            </p:nvSpPr>
            <p:spPr>
              <a:xfrm>
                <a:off x="1449287"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7" name="Freeform: Shape 1296">
                <a:extLst>
                  <a:ext uri="{FF2B5EF4-FFF2-40B4-BE49-F238E27FC236}">
                    <a16:creationId xmlns:a16="http://schemas.microsoft.com/office/drawing/2014/main" id="{75D57558-7AC0-8F9E-0D96-4F5E1AD95C7C}"/>
                  </a:ext>
                </a:extLst>
              </p:cNvPr>
              <p:cNvSpPr/>
              <p:nvPr/>
            </p:nvSpPr>
            <p:spPr>
              <a:xfrm>
                <a:off x="1334694"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8" name="Freeform: Shape 1297">
                <a:extLst>
                  <a:ext uri="{FF2B5EF4-FFF2-40B4-BE49-F238E27FC236}">
                    <a16:creationId xmlns:a16="http://schemas.microsoft.com/office/drawing/2014/main" id="{CAF0188D-2C73-19F6-8A2C-FF42533389C2}"/>
                  </a:ext>
                </a:extLst>
              </p:cNvPr>
              <p:cNvSpPr/>
              <p:nvPr/>
            </p:nvSpPr>
            <p:spPr>
              <a:xfrm>
                <a:off x="1326055"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299" name="Freeform: Shape 1298">
                <a:extLst>
                  <a:ext uri="{FF2B5EF4-FFF2-40B4-BE49-F238E27FC236}">
                    <a16:creationId xmlns:a16="http://schemas.microsoft.com/office/drawing/2014/main" id="{BFDEC0D9-9F8D-C1B6-DE36-839F5E94D3C4}"/>
                  </a:ext>
                </a:extLst>
              </p:cNvPr>
              <p:cNvSpPr/>
              <p:nvPr/>
            </p:nvSpPr>
            <p:spPr>
              <a:xfrm>
                <a:off x="1316780"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0" name="Freeform: Shape 1299">
                <a:extLst>
                  <a:ext uri="{FF2B5EF4-FFF2-40B4-BE49-F238E27FC236}">
                    <a16:creationId xmlns:a16="http://schemas.microsoft.com/office/drawing/2014/main" id="{ECD5CC3B-C556-1270-C49D-88DBB9D4A997}"/>
                  </a:ext>
                </a:extLst>
              </p:cNvPr>
              <p:cNvSpPr/>
              <p:nvPr/>
            </p:nvSpPr>
            <p:spPr>
              <a:xfrm>
                <a:off x="1308014"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1" name="Freeform: Shape 1300">
                <a:extLst>
                  <a:ext uri="{FF2B5EF4-FFF2-40B4-BE49-F238E27FC236}">
                    <a16:creationId xmlns:a16="http://schemas.microsoft.com/office/drawing/2014/main" id="{999A3E4B-42FF-36C4-6D04-298CAC85F672}"/>
                  </a:ext>
                </a:extLst>
              </p:cNvPr>
              <p:cNvSpPr/>
              <p:nvPr/>
            </p:nvSpPr>
            <p:spPr>
              <a:xfrm>
                <a:off x="1297597"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2" name="Freeform: Shape 1301">
                <a:extLst>
                  <a:ext uri="{FF2B5EF4-FFF2-40B4-BE49-F238E27FC236}">
                    <a16:creationId xmlns:a16="http://schemas.microsoft.com/office/drawing/2014/main" id="{310F162C-1F6F-7D79-6CCF-094DDBF4F203}"/>
                  </a:ext>
                </a:extLst>
              </p:cNvPr>
              <p:cNvSpPr/>
              <p:nvPr/>
            </p:nvSpPr>
            <p:spPr>
              <a:xfrm>
                <a:off x="1278159"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3" name="Freeform: Shape 1302">
                <a:extLst>
                  <a:ext uri="{FF2B5EF4-FFF2-40B4-BE49-F238E27FC236}">
                    <a16:creationId xmlns:a16="http://schemas.microsoft.com/office/drawing/2014/main" id="{116F98D9-B449-E87C-610A-CC6A70FDBAA8}"/>
                  </a:ext>
                </a:extLst>
              </p:cNvPr>
              <p:cNvSpPr/>
              <p:nvPr/>
            </p:nvSpPr>
            <p:spPr>
              <a:xfrm>
                <a:off x="1185672"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4" name="Freeform: Shape 1303">
                <a:extLst>
                  <a:ext uri="{FF2B5EF4-FFF2-40B4-BE49-F238E27FC236}">
                    <a16:creationId xmlns:a16="http://schemas.microsoft.com/office/drawing/2014/main" id="{27F76442-3331-4390-35A5-4232769EBB15}"/>
                  </a:ext>
                </a:extLst>
              </p:cNvPr>
              <p:cNvSpPr/>
              <p:nvPr/>
            </p:nvSpPr>
            <p:spPr>
              <a:xfrm>
                <a:off x="1174746"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5" name="Freeform: Shape 1304">
                <a:extLst>
                  <a:ext uri="{FF2B5EF4-FFF2-40B4-BE49-F238E27FC236}">
                    <a16:creationId xmlns:a16="http://schemas.microsoft.com/office/drawing/2014/main" id="{05B9CF90-15D4-0617-5314-3B61715B89B2}"/>
                  </a:ext>
                </a:extLst>
              </p:cNvPr>
              <p:cNvSpPr/>
              <p:nvPr/>
            </p:nvSpPr>
            <p:spPr>
              <a:xfrm>
                <a:off x="1165980"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6" name="Freeform: Shape 1305">
                <a:extLst>
                  <a:ext uri="{FF2B5EF4-FFF2-40B4-BE49-F238E27FC236}">
                    <a16:creationId xmlns:a16="http://schemas.microsoft.com/office/drawing/2014/main" id="{B599B527-22B6-45E7-088D-799F75CD7FF8}"/>
                  </a:ext>
                </a:extLst>
              </p:cNvPr>
              <p:cNvSpPr/>
              <p:nvPr/>
            </p:nvSpPr>
            <p:spPr>
              <a:xfrm>
                <a:off x="115683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7" name="Freeform: Shape 1306">
                <a:extLst>
                  <a:ext uri="{FF2B5EF4-FFF2-40B4-BE49-F238E27FC236}">
                    <a16:creationId xmlns:a16="http://schemas.microsoft.com/office/drawing/2014/main" id="{37D23152-6B8B-80AB-2C68-001EACB7C78E}"/>
                  </a:ext>
                </a:extLst>
              </p:cNvPr>
              <p:cNvSpPr/>
              <p:nvPr/>
            </p:nvSpPr>
            <p:spPr>
              <a:xfrm>
                <a:off x="1148067"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8" name="Freeform: Shape 1307">
                <a:extLst>
                  <a:ext uri="{FF2B5EF4-FFF2-40B4-BE49-F238E27FC236}">
                    <a16:creationId xmlns:a16="http://schemas.microsoft.com/office/drawing/2014/main" id="{F7F06981-2672-330A-EF49-C290C97D3829}"/>
                  </a:ext>
                </a:extLst>
              </p:cNvPr>
              <p:cNvSpPr/>
              <p:nvPr/>
            </p:nvSpPr>
            <p:spPr>
              <a:xfrm>
                <a:off x="1137649"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09" name="Freeform: Shape 1308">
                <a:extLst>
                  <a:ext uri="{FF2B5EF4-FFF2-40B4-BE49-F238E27FC236}">
                    <a16:creationId xmlns:a16="http://schemas.microsoft.com/office/drawing/2014/main" id="{B92F092A-51C8-BD3E-2A50-2677FCCBB573}"/>
                  </a:ext>
                </a:extLst>
              </p:cNvPr>
              <p:cNvSpPr/>
              <p:nvPr/>
            </p:nvSpPr>
            <p:spPr>
              <a:xfrm>
                <a:off x="1244239"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0" name="Freeform: Shape 1309">
                <a:extLst>
                  <a:ext uri="{FF2B5EF4-FFF2-40B4-BE49-F238E27FC236}">
                    <a16:creationId xmlns:a16="http://schemas.microsoft.com/office/drawing/2014/main" id="{630EAEC3-F523-2E7F-18ED-534D3DEA2CD4}"/>
                  </a:ext>
                </a:extLst>
              </p:cNvPr>
              <p:cNvSpPr/>
              <p:nvPr/>
            </p:nvSpPr>
            <p:spPr>
              <a:xfrm>
                <a:off x="123331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1" name="Freeform: Shape 1310">
                <a:extLst>
                  <a:ext uri="{FF2B5EF4-FFF2-40B4-BE49-F238E27FC236}">
                    <a16:creationId xmlns:a16="http://schemas.microsoft.com/office/drawing/2014/main" id="{CCA5F9F4-0E41-31BB-EE5E-48D46DD63BD2}"/>
                  </a:ext>
                </a:extLst>
              </p:cNvPr>
              <p:cNvSpPr/>
              <p:nvPr/>
            </p:nvSpPr>
            <p:spPr>
              <a:xfrm>
                <a:off x="1224547"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2" name="Freeform: Shape 1311">
                <a:extLst>
                  <a:ext uri="{FF2B5EF4-FFF2-40B4-BE49-F238E27FC236}">
                    <a16:creationId xmlns:a16="http://schemas.microsoft.com/office/drawing/2014/main" id="{5B98682E-6538-7A0A-9C13-BE252D1EA8D3}"/>
                  </a:ext>
                </a:extLst>
              </p:cNvPr>
              <p:cNvSpPr/>
              <p:nvPr/>
            </p:nvSpPr>
            <p:spPr>
              <a:xfrm>
                <a:off x="121527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3" name="Freeform: Shape 1312">
                <a:extLst>
                  <a:ext uri="{FF2B5EF4-FFF2-40B4-BE49-F238E27FC236}">
                    <a16:creationId xmlns:a16="http://schemas.microsoft.com/office/drawing/2014/main" id="{27436B45-B0ED-4054-97BB-94B4EBA43B11}"/>
                  </a:ext>
                </a:extLst>
              </p:cNvPr>
              <p:cNvSpPr/>
              <p:nvPr/>
            </p:nvSpPr>
            <p:spPr>
              <a:xfrm>
                <a:off x="1206634"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4" name="Freeform: Shape 1313">
                <a:extLst>
                  <a:ext uri="{FF2B5EF4-FFF2-40B4-BE49-F238E27FC236}">
                    <a16:creationId xmlns:a16="http://schemas.microsoft.com/office/drawing/2014/main" id="{229954BA-1BFB-18DA-F8B5-F904FF9FDD6A}"/>
                  </a:ext>
                </a:extLst>
              </p:cNvPr>
              <p:cNvSpPr/>
              <p:nvPr/>
            </p:nvSpPr>
            <p:spPr>
              <a:xfrm>
                <a:off x="1196089"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315" name="Freeform: Shape 1314">
                <a:extLst>
                  <a:ext uri="{FF2B5EF4-FFF2-40B4-BE49-F238E27FC236}">
                    <a16:creationId xmlns:a16="http://schemas.microsoft.com/office/drawing/2014/main" id="{9ECDC0B3-C98E-D3D1-D0F1-BA4077198F61}"/>
                  </a:ext>
                </a:extLst>
              </p:cNvPr>
              <p:cNvSpPr/>
              <p:nvPr/>
            </p:nvSpPr>
            <p:spPr>
              <a:xfrm>
                <a:off x="1277143" y="1274175"/>
                <a:ext cx="12704" cy="64421"/>
              </a:xfrm>
              <a:custGeom>
                <a:avLst/>
                <a:gdLst>
                  <a:gd name="connsiteX0" fmla="*/ 0 w 12704"/>
                  <a:gd name="connsiteY0" fmla="*/ 0 h 64421"/>
                  <a:gd name="connsiteX1" fmla="*/ 0 w 12704"/>
                  <a:gd name="connsiteY1" fmla="*/ 64422 h 64421"/>
                </a:gdLst>
                <a:ahLst/>
                <a:cxnLst>
                  <a:cxn ang="0">
                    <a:pos x="connsiteX0" y="connsiteY0"/>
                  </a:cxn>
                  <a:cxn ang="0">
                    <a:pos x="connsiteX1" y="connsiteY1"/>
                  </a:cxn>
                </a:cxnLst>
                <a:rect l="l" t="t" r="r" b="b"/>
                <a:pathLst>
                  <a:path w="12704" h="64421">
                    <a:moveTo>
                      <a:pt x="0" y="0"/>
                    </a:moveTo>
                    <a:lnTo>
                      <a:pt x="0" y="64422"/>
                    </a:lnTo>
                  </a:path>
                </a:pathLst>
              </a:custGeom>
              <a:noFill/>
              <a:ln w="9525" cap="flat">
                <a:solidFill>
                  <a:srgbClr val="1F49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grpSp>
          <p:nvGrpSpPr>
            <p:cNvPr id="5" name="Group 4">
              <a:extLst>
                <a:ext uri="{FF2B5EF4-FFF2-40B4-BE49-F238E27FC236}">
                  <a16:creationId xmlns:a16="http://schemas.microsoft.com/office/drawing/2014/main" id="{C0677347-62F6-1DA3-D1C4-F816F1951C74}"/>
                </a:ext>
              </a:extLst>
            </p:cNvPr>
            <p:cNvGrpSpPr/>
            <p:nvPr/>
          </p:nvGrpSpPr>
          <p:grpSpPr>
            <a:xfrm>
              <a:off x="4450514" y="1167323"/>
              <a:ext cx="397546" cy="548611"/>
              <a:chOff x="2790976" y="1329325"/>
              <a:chExt cx="259718" cy="548611"/>
            </a:xfrm>
          </p:grpSpPr>
          <p:sp>
            <p:nvSpPr>
              <p:cNvPr id="6" name="Rectangle 74">
                <a:extLst>
                  <a:ext uri="{FF2B5EF4-FFF2-40B4-BE49-F238E27FC236}">
                    <a16:creationId xmlns:a16="http://schemas.microsoft.com/office/drawing/2014/main" id="{D856479D-CF8F-C757-9D78-99480F4DE223}"/>
                  </a:ext>
                </a:extLst>
              </p:cNvPr>
              <p:cNvSpPr>
                <a:spLocks noChangeArrowheads="1"/>
              </p:cNvSpPr>
              <p:nvPr/>
            </p:nvSpPr>
            <p:spPr bwMode="auto">
              <a:xfrm>
                <a:off x="2790976" y="1329325"/>
                <a:ext cx="25971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 years</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 name="Rectangle 74">
                <a:extLst>
                  <a:ext uri="{FF2B5EF4-FFF2-40B4-BE49-F238E27FC236}">
                    <a16:creationId xmlns:a16="http://schemas.microsoft.com/office/drawing/2014/main" id="{BAFB1EFE-C449-CBA4-1FBA-8A1D81147AE8}"/>
                  </a:ext>
                </a:extLst>
              </p:cNvPr>
              <p:cNvSpPr>
                <a:spLocks noChangeArrowheads="1"/>
              </p:cNvSpPr>
              <p:nvPr/>
            </p:nvSpPr>
            <p:spPr bwMode="auto">
              <a:xfrm>
                <a:off x="2814015" y="1465103"/>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91.4%</a:t>
                </a:r>
                <a:endParaRPr kumimoji="0" lang="en-US" altLang="en-US" sz="105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20" name="Rectangle 74">
                <a:extLst>
                  <a:ext uri="{FF2B5EF4-FFF2-40B4-BE49-F238E27FC236}">
                    <a16:creationId xmlns:a16="http://schemas.microsoft.com/office/drawing/2014/main" id="{1BDEBBD1-C0E0-8C34-1F7F-60C8FF63BCCB}"/>
                  </a:ext>
                </a:extLst>
              </p:cNvPr>
              <p:cNvSpPr>
                <a:spLocks noChangeArrowheads="1"/>
              </p:cNvSpPr>
              <p:nvPr/>
            </p:nvSpPr>
            <p:spPr bwMode="auto">
              <a:xfrm>
                <a:off x="2814015" y="1739437"/>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87.7%</a:t>
                </a:r>
                <a:endParaRPr kumimoji="0" lang="en-US" altLang="en-US" sz="105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B7118F2B-8316-6E8A-5745-38CD0B0960C2}"/>
                </a:ext>
              </a:extLst>
            </p:cNvPr>
            <p:cNvGrpSpPr/>
            <p:nvPr/>
          </p:nvGrpSpPr>
          <p:grpSpPr>
            <a:xfrm>
              <a:off x="5849124" y="1222457"/>
              <a:ext cx="397546" cy="579084"/>
              <a:chOff x="2595136" y="1267363"/>
              <a:chExt cx="259718" cy="579084"/>
            </a:xfrm>
          </p:grpSpPr>
          <p:sp>
            <p:nvSpPr>
              <p:cNvPr id="22" name="Rectangle 74">
                <a:extLst>
                  <a:ext uri="{FF2B5EF4-FFF2-40B4-BE49-F238E27FC236}">
                    <a16:creationId xmlns:a16="http://schemas.microsoft.com/office/drawing/2014/main" id="{3011DE4B-87CA-6EAA-5FDA-1C6EBDA3E0F2}"/>
                  </a:ext>
                </a:extLst>
              </p:cNvPr>
              <p:cNvSpPr>
                <a:spLocks noChangeArrowheads="1"/>
              </p:cNvSpPr>
              <p:nvPr/>
            </p:nvSpPr>
            <p:spPr bwMode="auto">
              <a:xfrm>
                <a:off x="2595136" y="1267363"/>
                <a:ext cx="25971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 years</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3" name="Rectangle 74">
                <a:extLst>
                  <a:ext uri="{FF2B5EF4-FFF2-40B4-BE49-F238E27FC236}">
                    <a16:creationId xmlns:a16="http://schemas.microsoft.com/office/drawing/2014/main" id="{E9346D5F-04FC-E785-C8D1-096103C81987}"/>
                  </a:ext>
                </a:extLst>
              </p:cNvPr>
              <p:cNvSpPr>
                <a:spLocks noChangeArrowheads="1"/>
              </p:cNvSpPr>
              <p:nvPr/>
            </p:nvSpPr>
            <p:spPr bwMode="auto">
              <a:xfrm>
                <a:off x="2618175" y="1401290"/>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89.1%</a:t>
                </a:r>
                <a:endParaRPr kumimoji="0" lang="en-US" altLang="en-US" sz="105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24" name="Rectangle 74">
                <a:extLst>
                  <a:ext uri="{FF2B5EF4-FFF2-40B4-BE49-F238E27FC236}">
                    <a16:creationId xmlns:a16="http://schemas.microsoft.com/office/drawing/2014/main" id="{736853D6-1B5B-9EF7-BA36-D01465C80DD9}"/>
                  </a:ext>
                </a:extLst>
              </p:cNvPr>
              <p:cNvSpPr>
                <a:spLocks noChangeArrowheads="1"/>
              </p:cNvSpPr>
              <p:nvPr/>
            </p:nvSpPr>
            <p:spPr bwMode="auto">
              <a:xfrm>
                <a:off x="2618175" y="1707948"/>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84.4%</a:t>
                </a:r>
                <a:endParaRPr kumimoji="0" lang="en-US" altLang="en-US" sz="105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0DA6EC40-35C0-01C6-EB8E-A3CDE2802CE1}"/>
                </a:ext>
              </a:extLst>
            </p:cNvPr>
            <p:cNvGrpSpPr/>
            <p:nvPr/>
          </p:nvGrpSpPr>
          <p:grpSpPr>
            <a:xfrm>
              <a:off x="3065364" y="1105369"/>
              <a:ext cx="397546" cy="511136"/>
              <a:chOff x="2790976" y="1329325"/>
              <a:chExt cx="259718" cy="511136"/>
            </a:xfrm>
          </p:grpSpPr>
          <p:sp>
            <p:nvSpPr>
              <p:cNvPr id="26" name="Rectangle 74">
                <a:extLst>
                  <a:ext uri="{FF2B5EF4-FFF2-40B4-BE49-F238E27FC236}">
                    <a16:creationId xmlns:a16="http://schemas.microsoft.com/office/drawing/2014/main" id="{EE21C682-5562-DA44-5F08-4E8941CCAB51}"/>
                  </a:ext>
                </a:extLst>
              </p:cNvPr>
              <p:cNvSpPr>
                <a:spLocks noChangeArrowheads="1"/>
              </p:cNvSpPr>
              <p:nvPr/>
            </p:nvSpPr>
            <p:spPr bwMode="auto">
              <a:xfrm>
                <a:off x="2790976" y="1329325"/>
                <a:ext cx="25971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 years</a:t>
                </a:r>
                <a:endParaRPr kumimoji="0" lang="en-US" altLang="en-US" sz="105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7" name="Rectangle 74">
                <a:extLst>
                  <a:ext uri="{FF2B5EF4-FFF2-40B4-BE49-F238E27FC236}">
                    <a16:creationId xmlns:a16="http://schemas.microsoft.com/office/drawing/2014/main" id="{4E472311-6222-DA59-F1AC-F85726152598}"/>
                  </a:ext>
                </a:extLst>
              </p:cNvPr>
              <p:cNvSpPr>
                <a:spLocks noChangeArrowheads="1"/>
              </p:cNvSpPr>
              <p:nvPr/>
            </p:nvSpPr>
            <p:spPr bwMode="auto">
              <a:xfrm>
                <a:off x="2814015" y="1465103"/>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rPr>
                  <a:t>95.1%</a:t>
                </a:r>
                <a:endParaRPr kumimoji="0" lang="en-US" altLang="en-US" sz="1050" b="1" i="0" u="none" strike="noStrike" kern="1200" cap="none" spc="0" normalizeH="0" baseline="0" noProof="0" dirty="0">
                  <a:ln>
                    <a:noFill/>
                  </a:ln>
                  <a:solidFill>
                    <a:srgbClr val="1F497D"/>
                  </a:solidFill>
                  <a:effectLst/>
                  <a:uLnTx/>
                  <a:uFillTx/>
                  <a:latin typeface="Arial"/>
                  <a:ea typeface="+mn-ea"/>
                  <a:cs typeface="Arial" panose="020B0604020202020204" pitchFamily="34" charset="0"/>
                </a:endParaRPr>
              </a:p>
            </p:txBody>
          </p:sp>
          <p:sp>
            <p:nvSpPr>
              <p:cNvPr id="28" name="Rectangle 74">
                <a:extLst>
                  <a:ext uri="{FF2B5EF4-FFF2-40B4-BE49-F238E27FC236}">
                    <a16:creationId xmlns:a16="http://schemas.microsoft.com/office/drawing/2014/main" id="{33EEB98F-C13C-B778-DF5F-3E94629C2D9D}"/>
                  </a:ext>
                </a:extLst>
              </p:cNvPr>
              <p:cNvSpPr>
                <a:spLocks noChangeArrowheads="1"/>
              </p:cNvSpPr>
              <p:nvPr/>
            </p:nvSpPr>
            <p:spPr bwMode="auto">
              <a:xfrm>
                <a:off x="2814015" y="1701962"/>
                <a:ext cx="2136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rPr>
                  <a:t>93.6%</a:t>
                </a:r>
                <a:endParaRPr kumimoji="0" lang="en-US" altLang="en-US" sz="1050" b="1" i="0" u="none" strike="noStrike" kern="1200" cap="none" spc="0" normalizeH="0" baseline="0" noProof="0" dirty="0">
                  <a:ln>
                    <a:noFill/>
                  </a:ln>
                  <a:solidFill>
                    <a:srgbClr val="F79646"/>
                  </a:solidFill>
                  <a:effectLst/>
                  <a:uLnTx/>
                  <a:uFillTx/>
                  <a:latin typeface="Arial"/>
                  <a:ea typeface="+mn-ea"/>
                  <a:cs typeface="Arial" panose="020B0604020202020204" pitchFamily="34" charset="0"/>
                </a:endParaRPr>
              </a:p>
            </p:txBody>
          </p:sp>
        </p:grpSp>
        <p:sp>
          <p:nvSpPr>
            <p:cNvPr id="29" name="Rectangle 24">
              <a:extLst>
                <a:ext uri="{FF2B5EF4-FFF2-40B4-BE49-F238E27FC236}">
                  <a16:creationId xmlns:a16="http://schemas.microsoft.com/office/drawing/2014/main" id="{30D814B4-FE9B-1B0D-1796-E12A5979EF91}"/>
                </a:ext>
              </a:extLst>
            </p:cNvPr>
            <p:cNvSpPr>
              <a:spLocks noChangeArrowheads="1"/>
            </p:cNvSpPr>
            <p:nvPr/>
          </p:nvSpPr>
          <p:spPr bwMode="auto">
            <a:xfrm>
              <a:off x="7679919" y="2719884"/>
              <a:ext cx="6732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T-DM1</a:t>
              </a:r>
              <a:endParaRPr kumimoji="0" lang="en-US" altLang="en-US"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Trastuzumab</a:t>
              </a:r>
            </a:p>
          </p:txBody>
        </p:sp>
        <p:sp>
          <p:nvSpPr>
            <p:cNvPr id="30" name="Line 139">
              <a:extLst>
                <a:ext uri="{FF2B5EF4-FFF2-40B4-BE49-F238E27FC236}">
                  <a16:creationId xmlns:a16="http://schemas.microsoft.com/office/drawing/2014/main" id="{D8B462E7-A380-BA37-F707-5060A90C692F}"/>
                </a:ext>
              </a:extLst>
            </p:cNvPr>
            <p:cNvSpPr>
              <a:spLocks noChangeShapeType="1"/>
            </p:cNvSpPr>
            <p:nvPr/>
          </p:nvSpPr>
          <p:spPr bwMode="auto">
            <a:xfrm flipH="1">
              <a:off x="7441954" y="2796210"/>
              <a:ext cx="206900" cy="0"/>
            </a:xfrm>
            <a:prstGeom prst="line">
              <a:avLst/>
            </a:prstGeom>
            <a:noFill/>
            <a:ln w="28575" cap="flat">
              <a:solidFill>
                <a:srgbClr val="1F49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31" name="Line 140">
              <a:extLst>
                <a:ext uri="{FF2B5EF4-FFF2-40B4-BE49-F238E27FC236}">
                  <a16:creationId xmlns:a16="http://schemas.microsoft.com/office/drawing/2014/main" id="{944357BF-48CC-BB29-3CC4-5F8DC4B99650}"/>
                </a:ext>
              </a:extLst>
            </p:cNvPr>
            <p:cNvSpPr>
              <a:spLocks noChangeShapeType="1"/>
            </p:cNvSpPr>
            <p:nvPr/>
          </p:nvSpPr>
          <p:spPr bwMode="auto">
            <a:xfrm flipH="1">
              <a:off x="7441954" y="2925575"/>
              <a:ext cx="206900" cy="0"/>
            </a:xfrm>
            <a:prstGeom prst="line">
              <a:avLst/>
            </a:prstGeom>
            <a:noFill/>
            <a:ln w="28575" cap="flat">
              <a:solidFill>
                <a:srgbClr val="F7964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grpSp>
      <p:sp>
        <p:nvSpPr>
          <p:cNvPr id="32" name="TextBox 31">
            <a:extLst>
              <a:ext uri="{FF2B5EF4-FFF2-40B4-BE49-F238E27FC236}">
                <a16:creationId xmlns:a16="http://schemas.microsoft.com/office/drawing/2014/main" id="{D02A45B0-BC6B-AB35-468C-2168D2E143EB}"/>
              </a:ext>
            </a:extLst>
          </p:cNvPr>
          <p:cNvSpPr txBox="1"/>
          <p:nvPr/>
        </p:nvSpPr>
        <p:spPr>
          <a:xfrm>
            <a:off x="0" y="4188383"/>
            <a:ext cx="9143999" cy="292450"/>
          </a:xfrm>
          <a:prstGeom prst="roundRect">
            <a:avLst>
              <a:gd name="adj" fmla="val 0"/>
            </a:avLst>
          </a:prstGeom>
          <a:solidFill>
            <a:srgbClr val="1F497D"/>
          </a:solidFill>
        </p:spPr>
        <p:txBody>
          <a:bodyPr wrap="square" lIns="72000" rtlCol="0" anchor="ctr" anchorCtr="0">
            <a:noAutofit/>
          </a:body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Significant reduction in risk of death by 34% with T-DM1</a:t>
            </a:r>
            <a:endPar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1A3890E9-3DBE-1435-6B33-00FF8E3DFE3B}"/>
              </a:ext>
            </a:extLst>
          </p:cNvPr>
          <p:cNvSpPr txBox="1">
            <a:spLocks/>
          </p:cNvSpPr>
          <p:nvPr/>
        </p:nvSpPr>
        <p:spPr>
          <a:xfrm>
            <a:off x="368300" y="4586391"/>
            <a:ext cx="4140000" cy="155575"/>
          </a:xfrm>
          <a:prstGeom prst="rect">
            <a:avLst/>
          </a:prstGeom>
        </p:spPr>
        <p:txBody>
          <a:bodyPr lIns="0" tIns="0" rIns="0" bIns="0" anchor="b" anchorCtr="0"/>
          <a:lstStyle>
            <a:lvl1pPr marL="0" indent="0" algn="l" defTabSz="457200" rtl="0" eaLnBrk="1" latinLnBrk="0" hangingPunct="1">
              <a:lnSpc>
                <a:spcPct val="90000"/>
              </a:lnSpc>
              <a:spcBef>
                <a:spcPts val="0"/>
              </a:spcBef>
              <a:buFont typeface="Arial"/>
              <a:buNone/>
              <a:defRPr sz="700" kern="1200">
                <a:solidFill>
                  <a:schemeClr val="tx1"/>
                </a:solidFill>
                <a:latin typeface="+mn-lt"/>
                <a:ea typeface="+mn-ea"/>
                <a:cs typeface="+mn-cs"/>
              </a:defRPr>
            </a:lvl1pPr>
            <a:lvl2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2pPr>
            <a:lvl3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3pPr>
            <a:lvl4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4pPr>
            <a:lvl5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 confidence interval; OS, overall survival; T-DM1, ado-trastuzumab emtansine.</a:t>
            </a:r>
          </a:p>
        </p:txBody>
      </p:sp>
      <p:sp>
        <p:nvSpPr>
          <p:cNvPr id="10" name="Title 9">
            <a:extLst>
              <a:ext uri="{FF2B5EF4-FFF2-40B4-BE49-F238E27FC236}">
                <a16:creationId xmlns:a16="http://schemas.microsoft.com/office/drawing/2014/main" id="{0828ED33-C4EE-A817-4E4B-190623AACEBD}"/>
              </a:ext>
            </a:extLst>
          </p:cNvPr>
          <p:cNvSpPr>
            <a:spLocks noGrp="1"/>
          </p:cNvSpPr>
          <p:nvPr>
            <p:ph type="title"/>
          </p:nvPr>
        </p:nvSpPr>
        <p:spPr>
          <a:xfrm>
            <a:off x="380999" y="101940"/>
            <a:ext cx="8229599" cy="712236"/>
          </a:xfrm>
        </p:spPr>
        <p:txBody>
          <a:bodyPr/>
          <a:lstStyle/>
          <a:p>
            <a:r>
              <a:rPr lang="en-GB" sz="2300" dirty="0">
                <a:solidFill>
                  <a:srgbClr val="002060"/>
                </a:solidFill>
              </a:rPr>
              <a:t>KATHERINE: Adjuvant T-DM1 Improves Overall Survival</a:t>
            </a:r>
          </a:p>
        </p:txBody>
      </p:sp>
      <p:sp>
        <p:nvSpPr>
          <p:cNvPr id="726" name="Rounded Rectangle 4">
            <a:extLst>
              <a:ext uri="{FF2B5EF4-FFF2-40B4-BE49-F238E27FC236}">
                <a16:creationId xmlns:a16="http://schemas.microsoft.com/office/drawing/2014/main" id="{EE6053CC-400D-C883-36E1-83A2327A69C6}"/>
              </a:ext>
            </a:extLst>
          </p:cNvPr>
          <p:cNvSpPr/>
          <p:nvPr/>
        </p:nvSpPr>
        <p:spPr>
          <a:xfrm>
            <a:off x="6463630" y="873314"/>
            <a:ext cx="1504606" cy="452053"/>
          </a:xfrm>
          <a:prstGeom prst="roundRect">
            <a:avLst>
              <a:gd name="adj" fmla="val 3102"/>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mn-cs"/>
              </a:rPr>
              <a:t>Absolute OS benefit of 4.7 % at 7 years</a:t>
            </a:r>
          </a:p>
        </p:txBody>
      </p:sp>
      <p:sp>
        <p:nvSpPr>
          <p:cNvPr id="4" name="Rectangle 3">
            <a:extLst>
              <a:ext uri="{FF2B5EF4-FFF2-40B4-BE49-F238E27FC236}">
                <a16:creationId xmlns:a16="http://schemas.microsoft.com/office/drawing/2014/main" id="{3BFE95D5-B03D-BFC8-4BE1-C0ED9531101F}"/>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9" name="Picture 8">
            <a:extLst>
              <a:ext uri="{FF2B5EF4-FFF2-40B4-BE49-F238E27FC236}">
                <a16:creationId xmlns:a16="http://schemas.microsoft.com/office/drawing/2014/main" id="{292017E6-E2C9-A077-E9FD-38A77EE581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11" name="Picture 10" descr="Blue text on a black background&#10;&#10;Description automatically generated">
            <a:extLst>
              <a:ext uri="{FF2B5EF4-FFF2-40B4-BE49-F238E27FC236}">
                <a16:creationId xmlns:a16="http://schemas.microsoft.com/office/drawing/2014/main" id="{7D4F31AB-56D3-03C7-2239-17CF33DC3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4" name="Rectangle 13">
            <a:extLst>
              <a:ext uri="{FF2B5EF4-FFF2-40B4-BE49-F238E27FC236}">
                <a16:creationId xmlns:a16="http://schemas.microsoft.com/office/drawing/2014/main" id="{5A2EE8D7-289C-CF46-6A3E-B8759730DFF6}"/>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 Box 11">
            <a:extLst>
              <a:ext uri="{FF2B5EF4-FFF2-40B4-BE49-F238E27FC236}">
                <a16:creationId xmlns:a16="http://schemas.microsoft.com/office/drawing/2014/main" id="{95F5298A-19EF-D94C-9B24-7687D344B926}"/>
              </a:ext>
            </a:extLst>
          </p:cNvPr>
          <p:cNvSpPr txBox="1">
            <a:spLocks noChangeArrowheads="1"/>
          </p:cNvSpPr>
          <p:nvPr/>
        </p:nvSpPr>
        <p:spPr bwMode="auto">
          <a:xfrm>
            <a:off x="6955509" y="4871184"/>
            <a:ext cx="2078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dirty="0" err="1">
                <a:ln>
                  <a:noFill/>
                </a:ln>
                <a:solidFill>
                  <a:srgbClr val="191917"/>
                </a:solidFill>
                <a:effectLst/>
                <a:uLnTx/>
                <a:uFillTx/>
                <a:latin typeface="Arial" panose="020B0604020202020204" pitchFamily="34" charset="0"/>
                <a:ea typeface="+mn-ea"/>
                <a:cs typeface="Arial" panose="020B0604020202020204" pitchFamily="34" charset="0"/>
              </a:rPr>
              <a:t>Loibl</a:t>
            </a:r>
            <a:r>
              <a:rPr kumimoji="0" lang="en-US" altLang="en-US" sz="900" b="0" i="0" u="none" strike="noStrike" kern="1200" cap="none" spc="0" normalizeH="0" baseline="0" noProof="0" dirty="0">
                <a:ln>
                  <a:noFill/>
                </a:ln>
                <a:solidFill>
                  <a:srgbClr val="191917"/>
                </a:solidFill>
                <a:effectLst/>
                <a:uLnTx/>
                <a:uFillTx/>
                <a:latin typeface="Arial" panose="020B0604020202020204" pitchFamily="34" charset="0"/>
                <a:ea typeface="+mn-ea"/>
                <a:cs typeface="Arial" panose="020B0604020202020204" pitchFamily="34" charset="0"/>
              </a:rPr>
              <a:t> S et al. 2023 SABCS. GS03-12.</a:t>
            </a:r>
          </a:p>
        </p:txBody>
      </p:sp>
    </p:spTree>
    <p:extLst>
      <p:ext uri="{BB962C8B-B14F-4D97-AF65-F5344CB8AC3E}">
        <p14:creationId xmlns:p14="http://schemas.microsoft.com/office/powerpoint/2010/main" val="3470753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 name="TextBox 167">
            <a:extLst>
              <a:ext uri="{FF2B5EF4-FFF2-40B4-BE49-F238E27FC236}">
                <a16:creationId xmlns:a16="http://schemas.microsoft.com/office/drawing/2014/main" id="{4AD9A57E-C7BD-BC58-47E1-EBC2D5FEBFEE}"/>
              </a:ext>
            </a:extLst>
          </p:cNvPr>
          <p:cNvSpPr txBox="1"/>
          <p:nvPr/>
        </p:nvSpPr>
        <p:spPr>
          <a:xfrm>
            <a:off x="6019885"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0.59</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0.67</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0.52</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0.67</a:t>
            </a:r>
          </a:p>
        </p:txBody>
      </p:sp>
      <p:sp>
        <p:nvSpPr>
          <p:cNvPr id="169" name="TextBox 168">
            <a:extLst>
              <a:ext uri="{FF2B5EF4-FFF2-40B4-BE49-F238E27FC236}">
                <a16:creationId xmlns:a16="http://schemas.microsoft.com/office/drawing/2014/main" id="{05566AF5-271F-C26D-C092-0F0FB1892540}"/>
              </a:ext>
            </a:extLst>
          </p:cNvPr>
          <p:cNvSpPr txBox="1"/>
          <p:nvPr/>
        </p:nvSpPr>
        <p:spPr>
          <a:xfrm>
            <a:off x="3849043" y="1317556"/>
            <a:ext cx="600167" cy="144073"/>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events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TextBox 169">
            <a:extLst>
              <a:ext uri="{FF2B5EF4-FFF2-40B4-BE49-F238E27FC236}">
                <a16:creationId xmlns:a16="http://schemas.microsoft.com/office/drawing/2014/main" id="{328D6524-68B7-DF7C-D8B6-BA9D5B8E10C2}"/>
              </a:ext>
            </a:extLst>
          </p:cNvPr>
          <p:cNvSpPr txBox="1"/>
          <p:nvPr/>
        </p:nvSpPr>
        <p:spPr>
          <a:xfrm>
            <a:off x="368301" y="1570344"/>
            <a:ext cx="2766544" cy="2301074"/>
          </a:xfrm>
          <a:prstGeom prst="rect">
            <a:avLst/>
          </a:prstGeom>
          <a:noFill/>
        </p:spPr>
        <p:txBody>
          <a:bodyPr wrap="square" lIns="0" tIns="0" rIns="0" bIns="36000" rtlCol="0">
            <a:spAutoFit/>
          </a:bodyPr>
          <a:lstStyle/>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tumor stage (at definitive surgery)</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ypT0, ypT1a, ypT1b, ypT1mic,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ypTis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ypT1, ypT1c</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ypT2</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ypT3</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ypT4*</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 lymph node stage (at definitive surgery)</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ypN0</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ypN1</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ypN2</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ypN3</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ypNX</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GB"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Residual disease ≤1 cm with negative axillary lymph nodes</a:t>
            </a:r>
            <a:br>
              <a:rPr kumimoji="0" lang="en-GB"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ypT1a, ypT1b or ypT1mic and ypN0</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group (years)</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&lt;40</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40–64</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≥65</a:t>
            </a:r>
          </a:p>
        </p:txBody>
      </p:sp>
      <p:cxnSp>
        <p:nvCxnSpPr>
          <p:cNvPr id="171" name="Straight Connector 170">
            <a:extLst>
              <a:ext uri="{FF2B5EF4-FFF2-40B4-BE49-F238E27FC236}">
                <a16:creationId xmlns:a16="http://schemas.microsoft.com/office/drawing/2014/main" id="{E8257408-FE87-E5CA-3215-714FE9455ACC}"/>
              </a:ext>
            </a:extLst>
          </p:cNvPr>
          <p:cNvCxnSpPr>
            <a:cxnSpLocks/>
          </p:cNvCxnSpPr>
          <p:nvPr/>
        </p:nvCxnSpPr>
        <p:spPr>
          <a:xfrm>
            <a:off x="3317889" y="1154659"/>
            <a:ext cx="1340582"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2" name="TextBox 171">
            <a:extLst>
              <a:ext uri="{FF2B5EF4-FFF2-40B4-BE49-F238E27FC236}">
                <a16:creationId xmlns:a16="http://schemas.microsoft.com/office/drawing/2014/main" id="{18920D7F-BF4E-4F33-CD14-8EAB72E4105E}"/>
              </a:ext>
            </a:extLst>
          </p:cNvPr>
          <p:cNvSpPr txBox="1"/>
          <p:nvPr/>
        </p:nvSpPr>
        <p:spPr>
          <a:xfrm>
            <a:off x="368302" y="1317557"/>
            <a:ext cx="2521878" cy="144073"/>
          </a:xfrm>
          <a:prstGeom prst="rect">
            <a:avLst/>
          </a:prstGeom>
          <a:noFill/>
        </p:spPr>
        <p:txBody>
          <a:bodyPr wrap="square" lIns="0" tIns="0" rIns="0" bIns="36000" rtlCol="0" anchor="b" anchorCtr="0">
            <a:spAutoFit/>
          </a:bodyPr>
          <a:lstStyle/>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Baseline risk factors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TextBox 172">
            <a:extLst>
              <a:ext uri="{FF2B5EF4-FFF2-40B4-BE49-F238E27FC236}">
                <a16:creationId xmlns:a16="http://schemas.microsoft.com/office/drawing/2014/main" id="{3736B00C-A9AA-69C4-98D0-C8FBC2F140BA}"/>
              </a:ext>
            </a:extLst>
          </p:cNvPr>
          <p:cNvSpPr txBox="1"/>
          <p:nvPr/>
        </p:nvSpPr>
        <p:spPr>
          <a:xfrm>
            <a:off x="2866448"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1486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432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1064</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126</a:t>
            </a:r>
          </a:p>
        </p:txBody>
      </p:sp>
      <p:sp>
        <p:nvSpPr>
          <p:cNvPr id="174" name="TextBox 173">
            <a:extLst>
              <a:ext uri="{FF2B5EF4-FFF2-40B4-BE49-F238E27FC236}">
                <a16:creationId xmlns:a16="http://schemas.microsoft.com/office/drawing/2014/main" id="{E8AF972C-F489-303E-704D-1C9110FCD097}"/>
              </a:ext>
            </a:extLst>
          </p:cNvPr>
          <p:cNvSpPr txBox="1"/>
          <p:nvPr/>
        </p:nvSpPr>
        <p:spPr>
          <a:xfrm>
            <a:off x="2866448" y="1197010"/>
            <a:ext cx="600167" cy="264619"/>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TextBox 174">
            <a:extLst>
              <a:ext uri="{FF2B5EF4-FFF2-40B4-BE49-F238E27FC236}">
                <a16:creationId xmlns:a16="http://schemas.microsoft.com/office/drawing/2014/main" id="{B0C8D7F4-0797-B90E-669C-9643E9E3BFC5}"/>
              </a:ext>
            </a:extLst>
          </p:cNvPr>
          <p:cNvSpPr txBox="1"/>
          <p:nvPr/>
        </p:nvSpPr>
        <p:spPr>
          <a:xfrm>
            <a:off x="4739006" y="1209834"/>
            <a:ext cx="600167" cy="251795"/>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per group</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TextBox 175">
            <a:extLst>
              <a:ext uri="{FF2B5EF4-FFF2-40B4-BE49-F238E27FC236}">
                <a16:creationId xmlns:a16="http://schemas.microsoft.com/office/drawing/2014/main" id="{27731CC0-993C-7630-CCD0-E0876C7BD941}"/>
              </a:ext>
            </a:extLst>
          </p:cNvPr>
          <p:cNvSpPr txBox="1"/>
          <p:nvPr/>
        </p:nvSpPr>
        <p:spPr>
          <a:xfrm>
            <a:off x="6019885" y="1197010"/>
            <a:ext cx="600167" cy="264619"/>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Hazard</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ratio</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TextBox 176">
            <a:extLst>
              <a:ext uri="{FF2B5EF4-FFF2-40B4-BE49-F238E27FC236}">
                <a16:creationId xmlns:a16="http://schemas.microsoft.com/office/drawing/2014/main" id="{DAC6FF00-2F26-5467-FDA8-0A412AE989E8}"/>
              </a:ext>
            </a:extLst>
          </p:cNvPr>
          <p:cNvSpPr txBox="1"/>
          <p:nvPr/>
        </p:nvSpPr>
        <p:spPr>
          <a:xfrm>
            <a:off x="6483182" y="1197010"/>
            <a:ext cx="600167" cy="264619"/>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TextBox 178">
            <a:extLst>
              <a:ext uri="{FF2B5EF4-FFF2-40B4-BE49-F238E27FC236}">
                <a16:creationId xmlns:a16="http://schemas.microsoft.com/office/drawing/2014/main" id="{1E799980-076E-2CEF-0608-0E6A66A43119}"/>
              </a:ext>
            </a:extLst>
          </p:cNvPr>
          <p:cNvSpPr txBox="1"/>
          <p:nvPr/>
        </p:nvSpPr>
        <p:spPr>
          <a:xfrm>
            <a:off x="7842256" y="1197010"/>
            <a:ext cx="878141" cy="264619"/>
          </a:xfrm>
          <a:prstGeom prst="rect">
            <a:avLst/>
          </a:prstGeom>
          <a:noFill/>
        </p:spPr>
        <p:txBody>
          <a:bodyPr wrap="square" lIns="0" tIns="0" rIns="0" bIns="36000" rtlCol="0" anchor="b" anchorCtr="0">
            <a:spAutoFit/>
          </a:bodyPr>
          <a:lstStyle/>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a:t>
            </a:r>
          </a:p>
          <a:p>
            <a:pPr marL="0" marR="0" lvl="0" indent="0" algn="l"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better</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TextBox 179">
            <a:extLst>
              <a:ext uri="{FF2B5EF4-FFF2-40B4-BE49-F238E27FC236}">
                <a16:creationId xmlns:a16="http://schemas.microsoft.com/office/drawing/2014/main" id="{FA24FDB2-29D9-04D9-A677-3B464712B7F5}"/>
              </a:ext>
            </a:extLst>
          </p:cNvPr>
          <p:cNvSpPr txBox="1"/>
          <p:nvPr/>
        </p:nvSpPr>
        <p:spPr>
          <a:xfrm>
            <a:off x="3334102" y="1000397"/>
            <a:ext cx="1308156" cy="144073"/>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(n = 743)</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TextBox 180">
            <a:extLst>
              <a:ext uri="{FF2B5EF4-FFF2-40B4-BE49-F238E27FC236}">
                <a16:creationId xmlns:a16="http://schemas.microsoft.com/office/drawing/2014/main" id="{57ECC607-1494-B57C-C7FD-1E55FA380902}"/>
              </a:ext>
            </a:extLst>
          </p:cNvPr>
          <p:cNvSpPr txBox="1"/>
          <p:nvPr/>
        </p:nvSpPr>
        <p:spPr>
          <a:xfrm>
            <a:off x="4718701" y="1000396"/>
            <a:ext cx="1341771" cy="144073"/>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T-DM1 (n = 743)</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2" name="Straight Connector 181">
            <a:extLst>
              <a:ext uri="{FF2B5EF4-FFF2-40B4-BE49-F238E27FC236}">
                <a16:creationId xmlns:a16="http://schemas.microsoft.com/office/drawing/2014/main" id="{7DEBE707-8B12-3CE1-6832-0F92838C08D8}"/>
              </a:ext>
            </a:extLst>
          </p:cNvPr>
          <p:cNvCxnSpPr>
            <a:cxnSpLocks/>
          </p:cNvCxnSpPr>
          <p:nvPr/>
        </p:nvCxnSpPr>
        <p:spPr>
          <a:xfrm>
            <a:off x="4718701" y="1154659"/>
            <a:ext cx="1341771"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6A554ABC-9C2F-0CFA-088A-6C7A612503AC}"/>
              </a:ext>
            </a:extLst>
          </p:cNvPr>
          <p:cNvCxnSpPr/>
          <p:nvPr/>
        </p:nvCxnSpPr>
        <p:spPr>
          <a:xfrm>
            <a:off x="418443" y="1465471"/>
            <a:ext cx="8006103"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9D08713E-4642-10A9-92B2-A4A0958C813C}"/>
              </a:ext>
            </a:extLst>
          </p:cNvPr>
          <p:cNvCxnSpPr>
            <a:cxnSpLocks/>
          </p:cNvCxnSpPr>
          <p:nvPr/>
        </p:nvCxnSpPr>
        <p:spPr>
          <a:xfrm>
            <a:off x="7708531" y="1462317"/>
            <a:ext cx="0" cy="2484000"/>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5337AA66-F790-34AC-7C41-3C934D4855E5}"/>
              </a:ext>
            </a:extLst>
          </p:cNvPr>
          <p:cNvCxnSpPr>
            <a:cxnSpLocks/>
          </p:cNvCxnSpPr>
          <p:nvPr/>
        </p:nvCxnSpPr>
        <p:spPr>
          <a:xfrm>
            <a:off x="7801511" y="1464293"/>
            <a:ext cx="0" cy="2484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6" name="Rectangle 185">
            <a:extLst>
              <a:ext uri="{FF2B5EF4-FFF2-40B4-BE49-F238E27FC236}">
                <a16:creationId xmlns:a16="http://schemas.microsoft.com/office/drawing/2014/main" id="{7950E0EC-D941-E753-2746-75B18966D15C}"/>
              </a:ext>
            </a:extLst>
          </p:cNvPr>
          <p:cNvSpPr/>
          <p:nvPr/>
        </p:nvSpPr>
        <p:spPr>
          <a:xfrm>
            <a:off x="7652673" y="1574754"/>
            <a:ext cx="103010" cy="1088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506" name="Group 505">
            <a:extLst>
              <a:ext uri="{FF2B5EF4-FFF2-40B4-BE49-F238E27FC236}">
                <a16:creationId xmlns:a16="http://schemas.microsoft.com/office/drawing/2014/main" id="{A164C260-4F38-D14C-A115-082824A6E5CB}"/>
              </a:ext>
            </a:extLst>
          </p:cNvPr>
          <p:cNvGrpSpPr/>
          <p:nvPr/>
        </p:nvGrpSpPr>
        <p:grpSpPr>
          <a:xfrm>
            <a:off x="7670266" y="1843803"/>
            <a:ext cx="113895" cy="68187"/>
            <a:chOff x="8031129" y="1667313"/>
            <a:chExt cx="120400" cy="68187"/>
          </a:xfrm>
        </p:grpSpPr>
        <p:cxnSp>
          <p:nvCxnSpPr>
            <p:cNvPr id="327" name="Straight Connector 326">
              <a:extLst>
                <a:ext uri="{FF2B5EF4-FFF2-40B4-BE49-F238E27FC236}">
                  <a16:creationId xmlns:a16="http://schemas.microsoft.com/office/drawing/2014/main" id="{B832B33A-73F3-E87E-B046-7B91E7F40118}"/>
                </a:ext>
              </a:extLst>
            </p:cNvPr>
            <p:cNvCxnSpPr>
              <a:cxnSpLocks/>
            </p:cNvCxnSpPr>
            <p:nvPr/>
          </p:nvCxnSpPr>
          <p:spPr>
            <a:xfrm>
              <a:off x="8031129" y="1679190"/>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a:extLst>
                <a:ext uri="{FF2B5EF4-FFF2-40B4-BE49-F238E27FC236}">
                  <a16:creationId xmlns:a16="http://schemas.microsoft.com/office/drawing/2014/main" id="{03E3C272-F39B-8115-EE50-2052F26D20F5}"/>
                </a:ext>
              </a:extLst>
            </p:cNvPr>
            <p:cNvCxnSpPr>
              <a:cxnSpLocks/>
            </p:cNvCxnSpPr>
            <p:nvPr/>
          </p:nvCxnSpPr>
          <p:spPr>
            <a:xfrm>
              <a:off x="8147308" y="1679190"/>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a:extLst>
                <a:ext uri="{FF2B5EF4-FFF2-40B4-BE49-F238E27FC236}">
                  <a16:creationId xmlns:a16="http://schemas.microsoft.com/office/drawing/2014/main" id="{674B2A67-937A-CF94-F7D0-4CD21D32AD16}"/>
                </a:ext>
              </a:extLst>
            </p:cNvPr>
            <p:cNvCxnSpPr>
              <a:cxnSpLocks/>
            </p:cNvCxnSpPr>
            <p:nvPr/>
          </p:nvCxnSpPr>
          <p:spPr>
            <a:xfrm flipH="1">
              <a:off x="8031129" y="1701406"/>
              <a:ext cx="120400"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0" name="Rectangle 329">
              <a:extLst>
                <a:ext uri="{FF2B5EF4-FFF2-40B4-BE49-F238E27FC236}">
                  <a16:creationId xmlns:a16="http://schemas.microsoft.com/office/drawing/2014/main" id="{1DD44B1E-CCFD-0CB6-7A2E-CF0856CA5143}"/>
                </a:ext>
              </a:extLst>
            </p:cNvPr>
            <p:cNvSpPr/>
            <p:nvPr/>
          </p:nvSpPr>
          <p:spPr>
            <a:xfrm>
              <a:off x="8059728" y="1667313"/>
              <a:ext cx="68187" cy="681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8" name="TextBox 187">
            <a:extLst>
              <a:ext uri="{FF2B5EF4-FFF2-40B4-BE49-F238E27FC236}">
                <a16:creationId xmlns:a16="http://schemas.microsoft.com/office/drawing/2014/main" id="{0BC2528C-8B16-234D-C95C-5D59A795189C}"/>
              </a:ext>
            </a:extLst>
          </p:cNvPr>
          <p:cNvSpPr txBox="1"/>
          <p:nvPr/>
        </p:nvSpPr>
        <p:spPr>
          <a:xfrm>
            <a:off x="3317889" y="1209834"/>
            <a:ext cx="600167" cy="251795"/>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per group</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TextBox 188">
            <a:extLst>
              <a:ext uri="{FF2B5EF4-FFF2-40B4-BE49-F238E27FC236}">
                <a16:creationId xmlns:a16="http://schemas.microsoft.com/office/drawing/2014/main" id="{44C1F986-B952-D624-266E-68A84BACB77F}"/>
              </a:ext>
            </a:extLst>
          </p:cNvPr>
          <p:cNvSpPr txBox="1"/>
          <p:nvPr/>
        </p:nvSpPr>
        <p:spPr>
          <a:xfrm>
            <a:off x="4231523" y="1197010"/>
            <a:ext cx="600167" cy="264619"/>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7-year</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IDFS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TextBox 189">
            <a:extLst>
              <a:ext uri="{FF2B5EF4-FFF2-40B4-BE49-F238E27FC236}">
                <a16:creationId xmlns:a16="http://schemas.microsoft.com/office/drawing/2014/main" id="{29EB276B-43A6-C709-438C-9039B8FB0574}"/>
              </a:ext>
            </a:extLst>
          </p:cNvPr>
          <p:cNvSpPr txBox="1"/>
          <p:nvPr/>
        </p:nvSpPr>
        <p:spPr>
          <a:xfrm>
            <a:off x="5264016" y="1317556"/>
            <a:ext cx="600167" cy="144073"/>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events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TextBox 190">
            <a:extLst>
              <a:ext uri="{FF2B5EF4-FFF2-40B4-BE49-F238E27FC236}">
                <a16:creationId xmlns:a16="http://schemas.microsoft.com/office/drawing/2014/main" id="{22591B40-3815-F83A-12B0-CB863F6CCEA5}"/>
              </a:ext>
            </a:extLst>
          </p:cNvPr>
          <p:cNvSpPr txBox="1"/>
          <p:nvPr/>
        </p:nvSpPr>
        <p:spPr>
          <a:xfrm>
            <a:off x="5619746" y="1197010"/>
            <a:ext cx="600167" cy="264619"/>
          </a:xfrm>
          <a:prstGeom prst="rect">
            <a:avLst/>
          </a:prstGeom>
          <a:noFill/>
        </p:spPr>
        <p:txBody>
          <a:bodyPr wrap="square" lIns="0" tIns="0" rIns="0" bIns="36000" rtlCol="0" anchor="b" anchorCtr="0">
            <a:spAutoFit/>
          </a:bodyPr>
          <a:lstStyle/>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7-year</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IDFS</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08" name="Group 507">
            <a:extLst>
              <a:ext uri="{FF2B5EF4-FFF2-40B4-BE49-F238E27FC236}">
                <a16:creationId xmlns:a16="http://schemas.microsoft.com/office/drawing/2014/main" id="{0603ACDF-9051-E6F7-CD2C-6163B40DD945}"/>
              </a:ext>
            </a:extLst>
          </p:cNvPr>
          <p:cNvGrpSpPr/>
          <p:nvPr/>
        </p:nvGrpSpPr>
        <p:grpSpPr>
          <a:xfrm>
            <a:off x="7552365" y="1956898"/>
            <a:ext cx="162431" cy="56175"/>
            <a:chOff x="7904688" y="1780408"/>
            <a:chExt cx="171707" cy="56175"/>
          </a:xfrm>
        </p:grpSpPr>
        <p:cxnSp>
          <p:nvCxnSpPr>
            <p:cNvPr id="323" name="Straight Connector 322">
              <a:extLst>
                <a:ext uri="{FF2B5EF4-FFF2-40B4-BE49-F238E27FC236}">
                  <a16:creationId xmlns:a16="http://schemas.microsoft.com/office/drawing/2014/main" id="{8575740E-03AD-E3FF-7546-4F8667E47F6D}"/>
                </a:ext>
              </a:extLst>
            </p:cNvPr>
            <p:cNvCxnSpPr>
              <a:cxnSpLocks/>
            </p:cNvCxnSpPr>
            <p:nvPr/>
          </p:nvCxnSpPr>
          <p:spPr>
            <a:xfrm>
              <a:off x="7904688" y="178627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a:extLst>
                <a:ext uri="{FF2B5EF4-FFF2-40B4-BE49-F238E27FC236}">
                  <a16:creationId xmlns:a16="http://schemas.microsoft.com/office/drawing/2014/main" id="{A7BD28AE-00D9-1F5B-0C33-3F2319500847}"/>
                </a:ext>
              </a:extLst>
            </p:cNvPr>
            <p:cNvCxnSpPr>
              <a:cxnSpLocks/>
            </p:cNvCxnSpPr>
            <p:nvPr/>
          </p:nvCxnSpPr>
          <p:spPr>
            <a:xfrm>
              <a:off x="8073429" y="178627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a:extLst>
                <a:ext uri="{FF2B5EF4-FFF2-40B4-BE49-F238E27FC236}">
                  <a16:creationId xmlns:a16="http://schemas.microsoft.com/office/drawing/2014/main" id="{1D5A547E-E9BC-B4DB-64D0-A32856979AA1}"/>
                </a:ext>
              </a:extLst>
            </p:cNvPr>
            <p:cNvCxnSpPr>
              <a:cxnSpLocks/>
            </p:cNvCxnSpPr>
            <p:nvPr/>
          </p:nvCxnSpPr>
          <p:spPr>
            <a:xfrm flipH="1">
              <a:off x="7904688" y="1808495"/>
              <a:ext cx="171707"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6" name="Rectangle 325">
              <a:extLst>
                <a:ext uri="{FF2B5EF4-FFF2-40B4-BE49-F238E27FC236}">
                  <a16:creationId xmlns:a16="http://schemas.microsoft.com/office/drawing/2014/main" id="{1F127DC8-7C1E-216D-A2AA-8F1BB648EC5A}"/>
                </a:ext>
              </a:extLst>
            </p:cNvPr>
            <p:cNvSpPr/>
            <p:nvPr/>
          </p:nvSpPr>
          <p:spPr>
            <a:xfrm>
              <a:off x="7960922" y="1780408"/>
              <a:ext cx="56175" cy="561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3" name="Group 192">
            <a:extLst>
              <a:ext uri="{FF2B5EF4-FFF2-40B4-BE49-F238E27FC236}">
                <a16:creationId xmlns:a16="http://schemas.microsoft.com/office/drawing/2014/main" id="{544425AE-CEA6-8EBD-6071-1B512B690665}"/>
              </a:ext>
            </a:extLst>
          </p:cNvPr>
          <p:cNvGrpSpPr/>
          <p:nvPr/>
        </p:nvGrpSpPr>
        <p:grpSpPr>
          <a:xfrm>
            <a:off x="7644571" y="2082833"/>
            <a:ext cx="126881" cy="55908"/>
            <a:chOff x="7984859" y="2129078"/>
            <a:chExt cx="134127" cy="55908"/>
          </a:xfrm>
        </p:grpSpPr>
        <p:cxnSp>
          <p:nvCxnSpPr>
            <p:cNvPr id="320" name="Straight Connector 319">
              <a:extLst>
                <a:ext uri="{FF2B5EF4-FFF2-40B4-BE49-F238E27FC236}">
                  <a16:creationId xmlns:a16="http://schemas.microsoft.com/office/drawing/2014/main" id="{404FEA52-D2F7-512A-DDD6-459F2FAC556D}"/>
                </a:ext>
              </a:extLst>
            </p:cNvPr>
            <p:cNvCxnSpPr>
              <a:cxnSpLocks/>
            </p:cNvCxnSpPr>
            <p:nvPr/>
          </p:nvCxnSpPr>
          <p:spPr>
            <a:xfrm>
              <a:off x="7984859" y="213621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4FC4555A-4D8B-6B8B-0E61-F1812C3E9683}"/>
                </a:ext>
              </a:extLst>
            </p:cNvPr>
            <p:cNvCxnSpPr>
              <a:cxnSpLocks/>
            </p:cNvCxnSpPr>
            <p:nvPr/>
          </p:nvCxnSpPr>
          <p:spPr>
            <a:xfrm flipH="1">
              <a:off x="7985637" y="2158435"/>
              <a:ext cx="133349"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2" name="Rectangle 321">
              <a:extLst>
                <a:ext uri="{FF2B5EF4-FFF2-40B4-BE49-F238E27FC236}">
                  <a16:creationId xmlns:a16="http://schemas.microsoft.com/office/drawing/2014/main" id="{CFE41072-C3DA-A412-6744-211AFDB6838E}"/>
                </a:ext>
              </a:extLst>
            </p:cNvPr>
            <p:cNvSpPr/>
            <p:nvPr/>
          </p:nvSpPr>
          <p:spPr>
            <a:xfrm>
              <a:off x="8024387" y="2129078"/>
              <a:ext cx="55908" cy="559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510" name="Straight Connector 509">
              <a:extLst>
                <a:ext uri="{FF2B5EF4-FFF2-40B4-BE49-F238E27FC236}">
                  <a16:creationId xmlns:a16="http://schemas.microsoft.com/office/drawing/2014/main" id="{34F7B9C5-41CA-6E34-3460-0FA43C966D3F}"/>
                </a:ext>
              </a:extLst>
            </p:cNvPr>
            <p:cNvCxnSpPr>
              <a:cxnSpLocks/>
            </p:cNvCxnSpPr>
            <p:nvPr/>
          </p:nvCxnSpPr>
          <p:spPr>
            <a:xfrm>
              <a:off x="8117489" y="213621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4" name="Group 193">
            <a:extLst>
              <a:ext uri="{FF2B5EF4-FFF2-40B4-BE49-F238E27FC236}">
                <a16:creationId xmlns:a16="http://schemas.microsoft.com/office/drawing/2014/main" id="{1927802C-801B-3916-058C-D70A56C706BC}"/>
              </a:ext>
            </a:extLst>
          </p:cNvPr>
          <p:cNvGrpSpPr/>
          <p:nvPr/>
        </p:nvGrpSpPr>
        <p:grpSpPr>
          <a:xfrm>
            <a:off x="7646146" y="2528619"/>
            <a:ext cx="111362" cy="79606"/>
            <a:chOff x="8047999" y="2608038"/>
            <a:chExt cx="117722" cy="79606"/>
          </a:xfrm>
        </p:grpSpPr>
        <p:cxnSp>
          <p:nvCxnSpPr>
            <p:cNvPr id="316" name="Straight Connector 315">
              <a:extLst>
                <a:ext uri="{FF2B5EF4-FFF2-40B4-BE49-F238E27FC236}">
                  <a16:creationId xmlns:a16="http://schemas.microsoft.com/office/drawing/2014/main" id="{549CC564-5E2A-DD7B-E2A0-B278D2D807A0}"/>
                </a:ext>
              </a:extLst>
            </p:cNvPr>
            <p:cNvCxnSpPr>
              <a:cxnSpLocks/>
            </p:cNvCxnSpPr>
            <p:nvPr/>
          </p:nvCxnSpPr>
          <p:spPr>
            <a:xfrm>
              <a:off x="8047999" y="2625625"/>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a:extLst>
                <a:ext uri="{FF2B5EF4-FFF2-40B4-BE49-F238E27FC236}">
                  <a16:creationId xmlns:a16="http://schemas.microsoft.com/office/drawing/2014/main" id="{CE0C199B-854A-3E11-D4FD-F95838949522}"/>
                </a:ext>
              </a:extLst>
            </p:cNvPr>
            <p:cNvCxnSpPr>
              <a:cxnSpLocks/>
            </p:cNvCxnSpPr>
            <p:nvPr/>
          </p:nvCxnSpPr>
          <p:spPr>
            <a:xfrm>
              <a:off x="8163816" y="2625625"/>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a:extLst>
                <a:ext uri="{FF2B5EF4-FFF2-40B4-BE49-F238E27FC236}">
                  <a16:creationId xmlns:a16="http://schemas.microsoft.com/office/drawing/2014/main" id="{B3332002-B9A4-5025-0032-CE48095E7AFA}"/>
                </a:ext>
              </a:extLst>
            </p:cNvPr>
            <p:cNvCxnSpPr>
              <a:cxnSpLocks/>
            </p:cNvCxnSpPr>
            <p:nvPr/>
          </p:nvCxnSpPr>
          <p:spPr>
            <a:xfrm flipH="1">
              <a:off x="8047999" y="2647841"/>
              <a:ext cx="117722"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9" name="Rectangle 318">
              <a:extLst>
                <a:ext uri="{FF2B5EF4-FFF2-40B4-BE49-F238E27FC236}">
                  <a16:creationId xmlns:a16="http://schemas.microsoft.com/office/drawing/2014/main" id="{8DF75FAB-B6F2-B6FF-7384-63AD9F6AE6B3}"/>
                </a:ext>
              </a:extLst>
            </p:cNvPr>
            <p:cNvSpPr/>
            <p:nvPr/>
          </p:nvSpPr>
          <p:spPr>
            <a:xfrm>
              <a:off x="8070720" y="2608038"/>
              <a:ext cx="79606" cy="7960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5" name="Group 194">
            <a:extLst>
              <a:ext uri="{FF2B5EF4-FFF2-40B4-BE49-F238E27FC236}">
                <a16:creationId xmlns:a16="http://schemas.microsoft.com/office/drawing/2014/main" id="{732D48FF-1A00-68B6-AC26-183BD23FF2FB}"/>
              </a:ext>
            </a:extLst>
          </p:cNvPr>
          <p:cNvGrpSpPr/>
          <p:nvPr/>
        </p:nvGrpSpPr>
        <p:grpSpPr>
          <a:xfrm>
            <a:off x="7637541" y="2907772"/>
            <a:ext cx="199098" cy="44433"/>
            <a:chOff x="7942281" y="2826123"/>
            <a:chExt cx="210468" cy="44433"/>
          </a:xfrm>
        </p:grpSpPr>
        <p:cxnSp>
          <p:nvCxnSpPr>
            <p:cNvPr id="312" name="Straight Connector 311">
              <a:extLst>
                <a:ext uri="{FF2B5EF4-FFF2-40B4-BE49-F238E27FC236}">
                  <a16:creationId xmlns:a16="http://schemas.microsoft.com/office/drawing/2014/main" id="{8AEA9AE0-A926-20B1-0F9C-BBE0D854DBFF}"/>
                </a:ext>
              </a:extLst>
            </p:cNvPr>
            <p:cNvCxnSpPr>
              <a:cxnSpLocks/>
            </p:cNvCxnSpPr>
            <p:nvPr/>
          </p:nvCxnSpPr>
          <p:spPr>
            <a:xfrm>
              <a:off x="7942281" y="2826123"/>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4AFABDA7-5528-1DA7-5BC1-F4DC13B27902}"/>
                </a:ext>
              </a:extLst>
            </p:cNvPr>
            <p:cNvCxnSpPr>
              <a:cxnSpLocks/>
            </p:cNvCxnSpPr>
            <p:nvPr/>
          </p:nvCxnSpPr>
          <p:spPr>
            <a:xfrm>
              <a:off x="8151529" y="2826123"/>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a:extLst>
                <a:ext uri="{FF2B5EF4-FFF2-40B4-BE49-F238E27FC236}">
                  <a16:creationId xmlns:a16="http://schemas.microsoft.com/office/drawing/2014/main" id="{573BDABB-A022-5238-5CC0-6494B4874F61}"/>
                </a:ext>
              </a:extLst>
            </p:cNvPr>
            <p:cNvCxnSpPr>
              <a:cxnSpLocks/>
            </p:cNvCxnSpPr>
            <p:nvPr/>
          </p:nvCxnSpPr>
          <p:spPr>
            <a:xfrm flipH="1">
              <a:off x="7942281" y="2848339"/>
              <a:ext cx="210468"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5" name="Rectangle 314">
              <a:extLst>
                <a:ext uri="{FF2B5EF4-FFF2-40B4-BE49-F238E27FC236}">
                  <a16:creationId xmlns:a16="http://schemas.microsoft.com/office/drawing/2014/main" id="{DB1C031B-3A5D-402E-2B48-C657FBF0910F}"/>
                </a:ext>
              </a:extLst>
            </p:cNvPr>
            <p:cNvSpPr/>
            <p:nvPr/>
          </p:nvSpPr>
          <p:spPr>
            <a:xfrm>
              <a:off x="8040647" y="2839339"/>
              <a:ext cx="18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24" name="Group 523">
            <a:extLst>
              <a:ext uri="{FF2B5EF4-FFF2-40B4-BE49-F238E27FC236}">
                <a16:creationId xmlns:a16="http://schemas.microsoft.com/office/drawing/2014/main" id="{0D21736A-FC30-EA4A-F74F-E026AA520EA7}"/>
              </a:ext>
            </a:extLst>
          </p:cNvPr>
          <p:cNvGrpSpPr/>
          <p:nvPr/>
        </p:nvGrpSpPr>
        <p:grpSpPr>
          <a:xfrm>
            <a:off x="7643103" y="3276564"/>
            <a:ext cx="161736" cy="45719"/>
            <a:chOff x="8008424" y="3098169"/>
            <a:chExt cx="170973" cy="45719"/>
          </a:xfrm>
        </p:grpSpPr>
        <p:cxnSp>
          <p:nvCxnSpPr>
            <p:cNvPr id="308" name="Straight Connector 307">
              <a:extLst>
                <a:ext uri="{FF2B5EF4-FFF2-40B4-BE49-F238E27FC236}">
                  <a16:creationId xmlns:a16="http://schemas.microsoft.com/office/drawing/2014/main" id="{EAA69BE6-8BE4-AAF6-4A5A-7510C38BCA95}"/>
                </a:ext>
              </a:extLst>
            </p:cNvPr>
            <p:cNvCxnSpPr>
              <a:cxnSpLocks/>
            </p:cNvCxnSpPr>
            <p:nvPr/>
          </p:nvCxnSpPr>
          <p:spPr>
            <a:xfrm>
              <a:off x="8008424" y="309881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a:extLst>
                <a:ext uri="{FF2B5EF4-FFF2-40B4-BE49-F238E27FC236}">
                  <a16:creationId xmlns:a16="http://schemas.microsoft.com/office/drawing/2014/main" id="{BFA48C61-5F4B-1FA6-64E8-D8D7587AF7AE}"/>
                </a:ext>
              </a:extLst>
            </p:cNvPr>
            <p:cNvCxnSpPr>
              <a:cxnSpLocks/>
            </p:cNvCxnSpPr>
            <p:nvPr/>
          </p:nvCxnSpPr>
          <p:spPr>
            <a:xfrm>
              <a:off x="8179397" y="309881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80AB6D68-A126-830F-1C5C-64962C8D3B14}"/>
                </a:ext>
              </a:extLst>
            </p:cNvPr>
            <p:cNvCxnSpPr>
              <a:cxnSpLocks/>
            </p:cNvCxnSpPr>
            <p:nvPr/>
          </p:nvCxnSpPr>
          <p:spPr>
            <a:xfrm flipH="1">
              <a:off x="8011083" y="3121028"/>
              <a:ext cx="168314"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1" name="Rectangle 310">
              <a:extLst>
                <a:ext uri="{FF2B5EF4-FFF2-40B4-BE49-F238E27FC236}">
                  <a16:creationId xmlns:a16="http://schemas.microsoft.com/office/drawing/2014/main" id="{9A008497-A2C4-4243-31C2-2A0EB510F61B}"/>
                </a:ext>
              </a:extLst>
            </p:cNvPr>
            <p:cNvSpPr/>
            <p:nvPr/>
          </p:nvSpPr>
          <p:spPr>
            <a:xfrm>
              <a:off x="8070076" y="3098169"/>
              <a:ext cx="45719"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99" name="TextBox 198">
            <a:extLst>
              <a:ext uri="{FF2B5EF4-FFF2-40B4-BE49-F238E27FC236}">
                <a16:creationId xmlns:a16="http://schemas.microsoft.com/office/drawing/2014/main" id="{0982BD77-EA38-76B4-DBB0-DE034B80DA6C}"/>
              </a:ext>
            </a:extLst>
          </p:cNvPr>
          <p:cNvSpPr txBox="1"/>
          <p:nvPr/>
        </p:nvSpPr>
        <p:spPr>
          <a:xfrm>
            <a:off x="3317889"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522</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68</a:t>
            </a:r>
          </a:p>
        </p:txBody>
      </p:sp>
      <p:sp>
        <p:nvSpPr>
          <p:cNvPr id="200" name="TextBox 199">
            <a:extLst>
              <a:ext uri="{FF2B5EF4-FFF2-40B4-BE49-F238E27FC236}">
                <a16:creationId xmlns:a16="http://schemas.microsoft.com/office/drawing/2014/main" id="{AC62BF66-5450-0BC7-06A3-1ECA772CFAC3}"/>
              </a:ext>
            </a:extLst>
          </p:cNvPr>
          <p:cNvSpPr txBox="1"/>
          <p:nvPr/>
        </p:nvSpPr>
        <p:spPr>
          <a:xfrm>
            <a:off x="3849043"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170</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a:t>
            </a:r>
          </a:p>
        </p:txBody>
      </p:sp>
      <p:sp>
        <p:nvSpPr>
          <p:cNvPr id="201" name="TextBox 200">
            <a:extLst>
              <a:ext uri="{FF2B5EF4-FFF2-40B4-BE49-F238E27FC236}">
                <a16:creationId xmlns:a16="http://schemas.microsoft.com/office/drawing/2014/main" id="{8A841075-66D8-714C-A136-32221D86DE24}"/>
              </a:ext>
            </a:extLst>
          </p:cNvPr>
          <p:cNvSpPr txBox="1"/>
          <p:nvPr/>
        </p:nvSpPr>
        <p:spPr>
          <a:xfrm>
            <a:off x="4231523"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46.4</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52.4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32.1</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79.1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76.7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66.7</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69.4</a:t>
            </a:r>
          </a:p>
        </p:txBody>
      </p:sp>
      <p:sp>
        <p:nvSpPr>
          <p:cNvPr id="202" name="TextBox 201">
            <a:extLst>
              <a:ext uri="{FF2B5EF4-FFF2-40B4-BE49-F238E27FC236}">
                <a16:creationId xmlns:a16="http://schemas.microsoft.com/office/drawing/2014/main" id="{FE80B50C-2303-2FE7-E236-AE3C9812E0B3}"/>
              </a:ext>
            </a:extLst>
          </p:cNvPr>
          <p:cNvSpPr txBox="1"/>
          <p:nvPr/>
        </p:nvSpPr>
        <p:spPr>
          <a:xfrm>
            <a:off x="4739006"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542</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58</a:t>
            </a:r>
          </a:p>
        </p:txBody>
      </p:sp>
      <p:sp>
        <p:nvSpPr>
          <p:cNvPr id="203" name="TextBox 202">
            <a:extLst>
              <a:ext uri="{FF2B5EF4-FFF2-40B4-BE49-F238E27FC236}">
                <a16:creationId xmlns:a16="http://schemas.microsoft.com/office/drawing/2014/main" id="{C59325D4-8A83-64FF-FF9E-C4D668A2B973}"/>
              </a:ext>
            </a:extLst>
          </p:cNvPr>
          <p:cNvSpPr txBox="1"/>
          <p:nvPr/>
        </p:nvSpPr>
        <p:spPr>
          <a:xfrm>
            <a:off x="5619746"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87.4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78.4</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62.0</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87.1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69.5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38.6</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98.2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81.2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80.9</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78.6</a:t>
            </a:r>
          </a:p>
        </p:txBody>
      </p:sp>
      <p:sp>
        <p:nvSpPr>
          <p:cNvPr id="204" name="TextBox 203">
            <a:extLst>
              <a:ext uri="{FF2B5EF4-FFF2-40B4-BE49-F238E27FC236}">
                <a16:creationId xmlns:a16="http://schemas.microsoft.com/office/drawing/2014/main" id="{6FAB1984-13C6-CA2A-68B1-C21237093B88}"/>
              </a:ext>
            </a:extLst>
          </p:cNvPr>
          <p:cNvSpPr txBox="1"/>
          <p:nvPr/>
        </p:nvSpPr>
        <p:spPr>
          <a:xfrm>
            <a:off x="5261164" y="1571811"/>
            <a:ext cx="600167" cy="2311333"/>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p>
        </p:txBody>
      </p:sp>
      <p:grpSp>
        <p:nvGrpSpPr>
          <p:cNvPr id="519" name="Group 518">
            <a:extLst>
              <a:ext uri="{FF2B5EF4-FFF2-40B4-BE49-F238E27FC236}">
                <a16:creationId xmlns:a16="http://schemas.microsoft.com/office/drawing/2014/main" id="{774B51B2-5287-A61A-8DED-612917E349E0}"/>
              </a:ext>
            </a:extLst>
          </p:cNvPr>
          <p:cNvGrpSpPr/>
          <p:nvPr/>
        </p:nvGrpSpPr>
        <p:grpSpPr>
          <a:xfrm>
            <a:off x="7488881" y="2326182"/>
            <a:ext cx="390268" cy="44433"/>
            <a:chOff x="7837578" y="2039648"/>
            <a:chExt cx="412556" cy="44433"/>
          </a:xfrm>
        </p:grpSpPr>
        <p:cxnSp>
          <p:nvCxnSpPr>
            <p:cNvPr id="294" name="Straight Connector 293">
              <a:extLst>
                <a:ext uri="{FF2B5EF4-FFF2-40B4-BE49-F238E27FC236}">
                  <a16:creationId xmlns:a16="http://schemas.microsoft.com/office/drawing/2014/main" id="{F858B526-11D8-D464-CA94-1A4B44101E6D}"/>
                </a:ext>
              </a:extLst>
            </p:cNvPr>
            <p:cNvCxnSpPr>
              <a:cxnSpLocks/>
            </p:cNvCxnSpPr>
            <p:nvPr/>
          </p:nvCxnSpPr>
          <p:spPr>
            <a:xfrm>
              <a:off x="7837578" y="2039648"/>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9A9DF3CE-D57F-EB6A-C7D2-E206F0D7662F}"/>
                </a:ext>
              </a:extLst>
            </p:cNvPr>
            <p:cNvCxnSpPr>
              <a:cxnSpLocks/>
            </p:cNvCxnSpPr>
            <p:nvPr/>
          </p:nvCxnSpPr>
          <p:spPr>
            <a:xfrm>
              <a:off x="8250134" y="2039648"/>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6F2EB775-39D7-BD0C-B9EB-7634B8D85082}"/>
                </a:ext>
              </a:extLst>
            </p:cNvPr>
            <p:cNvCxnSpPr>
              <a:cxnSpLocks/>
            </p:cNvCxnSpPr>
            <p:nvPr/>
          </p:nvCxnSpPr>
          <p:spPr>
            <a:xfrm flipH="1">
              <a:off x="7837578" y="2061864"/>
              <a:ext cx="412556"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7" name="Rectangle 296">
              <a:extLst>
                <a:ext uri="{FF2B5EF4-FFF2-40B4-BE49-F238E27FC236}">
                  <a16:creationId xmlns:a16="http://schemas.microsoft.com/office/drawing/2014/main" id="{13412568-5130-87D3-E4E8-8386BF1444F4}"/>
                </a:ext>
              </a:extLst>
            </p:cNvPr>
            <p:cNvSpPr/>
            <p:nvPr/>
          </p:nvSpPr>
          <p:spPr>
            <a:xfrm>
              <a:off x="8034856" y="2052864"/>
              <a:ext cx="18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7" name="Group 206">
            <a:extLst>
              <a:ext uri="{FF2B5EF4-FFF2-40B4-BE49-F238E27FC236}">
                <a16:creationId xmlns:a16="http://schemas.microsoft.com/office/drawing/2014/main" id="{5FF5B37A-EB34-32DD-8611-3394FBE503EB}"/>
              </a:ext>
            </a:extLst>
          </p:cNvPr>
          <p:cNvGrpSpPr/>
          <p:nvPr/>
        </p:nvGrpSpPr>
        <p:grpSpPr>
          <a:xfrm>
            <a:off x="7632948" y="2786158"/>
            <a:ext cx="149190" cy="45719"/>
            <a:chOff x="7995637" y="2721486"/>
            <a:chExt cx="157710" cy="45719"/>
          </a:xfrm>
        </p:grpSpPr>
        <p:cxnSp>
          <p:nvCxnSpPr>
            <p:cNvPr id="290" name="Straight Connector 289">
              <a:extLst>
                <a:ext uri="{FF2B5EF4-FFF2-40B4-BE49-F238E27FC236}">
                  <a16:creationId xmlns:a16="http://schemas.microsoft.com/office/drawing/2014/main" id="{49711825-1BDE-B9B0-9046-D9DBDFCD0668}"/>
                </a:ext>
              </a:extLst>
            </p:cNvPr>
            <p:cNvCxnSpPr>
              <a:cxnSpLocks/>
            </p:cNvCxnSpPr>
            <p:nvPr/>
          </p:nvCxnSpPr>
          <p:spPr>
            <a:xfrm>
              <a:off x="7995637" y="2722725"/>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A1CAEF41-5640-261A-5BCE-B15013CF3F3F}"/>
                </a:ext>
              </a:extLst>
            </p:cNvPr>
            <p:cNvCxnSpPr>
              <a:cxnSpLocks/>
            </p:cNvCxnSpPr>
            <p:nvPr/>
          </p:nvCxnSpPr>
          <p:spPr>
            <a:xfrm>
              <a:off x="8153347" y="2722725"/>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0F6FAC75-87A0-E097-419F-9D4DCCA1F5C8}"/>
                </a:ext>
              </a:extLst>
            </p:cNvPr>
            <p:cNvCxnSpPr>
              <a:cxnSpLocks/>
            </p:cNvCxnSpPr>
            <p:nvPr/>
          </p:nvCxnSpPr>
          <p:spPr>
            <a:xfrm flipH="1">
              <a:off x="7995637" y="2744941"/>
              <a:ext cx="155858"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Rectangle 292">
              <a:extLst>
                <a:ext uri="{FF2B5EF4-FFF2-40B4-BE49-F238E27FC236}">
                  <a16:creationId xmlns:a16="http://schemas.microsoft.com/office/drawing/2014/main" id="{E425677E-E1F2-B654-8D4B-88D62A62282E}"/>
                </a:ext>
              </a:extLst>
            </p:cNvPr>
            <p:cNvSpPr/>
            <p:nvPr/>
          </p:nvSpPr>
          <p:spPr>
            <a:xfrm>
              <a:off x="8056458" y="2721486"/>
              <a:ext cx="45719"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8" name="Group 207">
            <a:extLst>
              <a:ext uri="{FF2B5EF4-FFF2-40B4-BE49-F238E27FC236}">
                <a16:creationId xmlns:a16="http://schemas.microsoft.com/office/drawing/2014/main" id="{061F566F-5EC5-1B77-B96D-1770E89A94D8}"/>
              </a:ext>
            </a:extLst>
          </p:cNvPr>
          <p:cNvGrpSpPr/>
          <p:nvPr/>
        </p:nvGrpSpPr>
        <p:grpSpPr>
          <a:xfrm>
            <a:off x="7232418" y="3025146"/>
            <a:ext cx="488091" cy="44433"/>
            <a:chOff x="8027512" y="2929074"/>
            <a:chExt cx="515966" cy="44433"/>
          </a:xfrm>
        </p:grpSpPr>
        <p:cxnSp>
          <p:nvCxnSpPr>
            <p:cNvPr id="286" name="Straight Connector 285">
              <a:extLst>
                <a:ext uri="{FF2B5EF4-FFF2-40B4-BE49-F238E27FC236}">
                  <a16:creationId xmlns:a16="http://schemas.microsoft.com/office/drawing/2014/main" id="{3E37770E-967E-9273-4CAB-79BD69478570}"/>
                </a:ext>
              </a:extLst>
            </p:cNvPr>
            <p:cNvCxnSpPr>
              <a:cxnSpLocks/>
            </p:cNvCxnSpPr>
            <p:nvPr/>
          </p:nvCxnSpPr>
          <p:spPr>
            <a:xfrm>
              <a:off x="8027512" y="2929074"/>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93BCA95A-A6CE-615E-3779-EA438304666A}"/>
                </a:ext>
              </a:extLst>
            </p:cNvPr>
            <p:cNvCxnSpPr>
              <a:cxnSpLocks/>
            </p:cNvCxnSpPr>
            <p:nvPr/>
          </p:nvCxnSpPr>
          <p:spPr>
            <a:xfrm>
              <a:off x="8539528" y="2929074"/>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95AD24E0-1216-5C22-CF2C-98514BF16B0A}"/>
                </a:ext>
              </a:extLst>
            </p:cNvPr>
            <p:cNvCxnSpPr>
              <a:cxnSpLocks/>
            </p:cNvCxnSpPr>
            <p:nvPr/>
          </p:nvCxnSpPr>
          <p:spPr>
            <a:xfrm flipH="1">
              <a:off x="8027512" y="2951290"/>
              <a:ext cx="515966"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9" name="Rectangle 288">
              <a:extLst>
                <a:ext uri="{FF2B5EF4-FFF2-40B4-BE49-F238E27FC236}">
                  <a16:creationId xmlns:a16="http://schemas.microsoft.com/office/drawing/2014/main" id="{FF4B1A39-FA95-B68A-27AA-DB1EA0690329}"/>
                </a:ext>
              </a:extLst>
            </p:cNvPr>
            <p:cNvSpPr/>
            <p:nvPr/>
          </p:nvSpPr>
          <p:spPr>
            <a:xfrm>
              <a:off x="8260391" y="2933290"/>
              <a:ext cx="45719" cy="3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31" name="TextBox 330">
            <a:extLst>
              <a:ext uri="{FF2B5EF4-FFF2-40B4-BE49-F238E27FC236}">
                <a16:creationId xmlns:a16="http://schemas.microsoft.com/office/drawing/2014/main" id="{3FA69318-4027-AA83-646A-FF640BEAF312}"/>
              </a:ext>
            </a:extLst>
          </p:cNvPr>
          <p:cNvSpPr txBox="1"/>
          <p:nvPr/>
        </p:nvSpPr>
        <p:spPr>
          <a:xfrm>
            <a:off x="6421822" y="1571811"/>
            <a:ext cx="600167" cy="2560119"/>
          </a:xfrm>
          <a:prstGeom prst="rect">
            <a:avLst/>
          </a:prstGeom>
          <a:noFill/>
        </p:spPr>
        <p:txBody>
          <a:bodyPr wrap="square" lIns="0" tIns="0" rIns="0" bIns="36000" rtlCol="0">
            <a:spAutoFit/>
          </a:bodyPr>
          <a:lstStyle/>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(0.44, 0.66)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(0.46, 0.90)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(0.21, 0.56)</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(0.37, 0.80)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(0.33, 1.06)</a:t>
            </a:r>
          </a:p>
          <a:p>
            <a:pPr marL="0" marR="0" lvl="0" indent="0" algn="ctr" defTabSz="342900" rtl="0" eaLnBrk="1" fontAlgn="auto" latinLnBrk="0" hangingPunct="1">
              <a:lnSpc>
                <a:spcPct val="100000"/>
              </a:lnSpc>
              <a:spcBef>
                <a:spcPts val="75"/>
              </a:spcBef>
              <a:spcAft>
                <a:spcPts val="8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(0.15, 1.61)</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(0.37,0.75)</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(0.35, 0.72)</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(0.35, 0.89)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(0.36, 1.24)</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(0.03, 0.59)</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(0.37, 1.03)</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(0.35, 0.90)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(0.41, 0.66)</a:t>
            </a:r>
          </a:p>
          <a:p>
            <a:pPr marL="0" marR="0" lvl="0" indent="0" algn="ctr" defTabSz="342900" rtl="0" eaLnBrk="1" fontAlgn="auto" latinLnBrk="0" hangingPunct="1">
              <a:lnSpc>
                <a:spcPct val="100000"/>
              </a:lnSpc>
              <a:spcBef>
                <a:spcPts val="75"/>
              </a:spcBef>
              <a:spcAft>
                <a:spcPts val="1000"/>
              </a:spcAft>
              <a:buClrTx/>
              <a:buSzTx/>
              <a:buFontTx/>
              <a:buNone/>
              <a:tabLst>
                <a:tab pos="1547813" algn="ctr"/>
                <a:tab pos="2232422" algn="ctr"/>
                <a:tab pos="2917031" algn="ct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(0.34, 1.30)</a:t>
            </a:r>
          </a:p>
          <a:p>
            <a:pPr marL="0" marR="0" lvl="0" indent="0" algn="ct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1" name="Group 510">
            <a:extLst>
              <a:ext uri="{FF2B5EF4-FFF2-40B4-BE49-F238E27FC236}">
                <a16:creationId xmlns:a16="http://schemas.microsoft.com/office/drawing/2014/main" id="{0209FA8D-49AD-1E04-2622-A6183B1DF9C3}"/>
              </a:ext>
            </a:extLst>
          </p:cNvPr>
          <p:cNvGrpSpPr/>
          <p:nvPr/>
        </p:nvGrpSpPr>
        <p:grpSpPr>
          <a:xfrm>
            <a:off x="7624447" y="2207617"/>
            <a:ext cx="186561" cy="44433"/>
            <a:chOff x="7984859" y="2136219"/>
            <a:chExt cx="197216" cy="44433"/>
          </a:xfrm>
        </p:grpSpPr>
        <p:cxnSp>
          <p:nvCxnSpPr>
            <p:cNvPr id="512" name="Straight Connector 511">
              <a:extLst>
                <a:ext uri="{FF2B5EF4-FFF2-40B4-BE49-F238E27FC236}">
                  <a16:creationId xmlns:a16="http://schemas.microsoft.com/office/drawing/2014/main" id="{B6831C03-A524-A398-1292-14BFCDC89C37}"/>
                </a:ext>
              </a:extLst>
            </p:cNvPr>
            <p:cNvCxnSpPr>
              <a:cxnSpLocks/>
            </p:cNvCxnSpPr>
            <p:nvPr/>
          </p:nvCxnSpPr>
          <p:spPr>
            <a:xfrm>
              <a:off x="7984859" y="213621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a:extLst>
                <a:ext uri="{FF2B5EF4-FFF2-40B4-BE49-F238E27FC236}">
                  <a16:creationId xmlns:a16="http://schemas.microsoft.com/office/drawing/2014/main" id="{E22DF0AA-1014-5184-0B35-74335929AAED}"/>
                </a:ext>
              </a:extLst>
            </p:cNvPr>
            <p:cNvCxnSpPr>
              <a:cxnSpLocks/>
            </p:cNvCxnSpPr>
            <p:nvPr/>
          </p:nvCxnSpPr>
          <p:spPr>
            <a:xfrm flipH="1">
              <a:off x="7985637" y="2158435"/>
              <a:ext cx="191628"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4" name="Rectangle 513">
              <a:extLst>
                <a:ext uri="{FF2B5EF4-FFF2-40B4-BE49-F238E27FC236}">
                  <a16:creationId xmlns:a16="http://schemas.microsoft.com/office/drawing/2014/main" id="{E78CF067-41D6-286B-4F6E-60E6BFF39612}"/>
                </a:ext>
              </a:extLst>
            </p:cNvPr>
            <p:cNvSpPr/>
            <p:nvPr/>
          </p:nvSpPr>
          <p:spPr>
            <a:xfrm>
              <a:off x="8067168" y="2140435"/>
              <a:ext cx="36000" cy="3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515" name="Straight Connector 514">
              <a:extLst>
                <a:ext uri="{FF2B5EF4-FFF2-40B4-BE49-F238E27FC236}">
                  <a16:creationId xmlns:a16="http://schemas.microsoft.com/office/drawing/2014/main" id="{E9F83B99-4C74-EB8F-EC14-7D938832A001}"/>
                </a:ext>
              </a:extLst>
            </p:cNvPr>
            <p:cNvCxnSpPr>
              <a:cxnSpLocks/>
            </p:cNvCxnSpPr>
            <p:nvPr/>
          </p:nvCxnSpPr>
          <p:spPr>
            <a:xfrm>
              <a:off x="8182075" y="2136219"/>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a:extLst>
              <a:ext uri="{FF2B5EF4-FFF2-40B4-BE49-F238E27FC236}">
                <a16:creationId xmlns:a16="http://schemas.microsoft.com/office/drawing/2014/main" id="{E085A52C-9261-75EF-ECE8-9B4DC5BC1C77}"/>
              </a:ext>
            </a:extLst>
          </p:cNvPr>
          <p:cNvGrpSpPr/>
          <p:nvPr/>
        </p:nvGrpSpPr>
        <p:grpSpPr>
          <a:xfrm>
            <a:off x="7632855" y="2660265"/>
            <a:ext cx="119058" cy="60307"/>
            <a:chOff x="7995637" y="2557855"/>
            <a:chExt cx="125857" cy="60307"/>
          </a:xfrm>
        </p:grpSpPr>
        <p:cxnSp>
          <p:nvCxnSpPr>
            <p:cNvPr id="543" name="Straight Connector 542">
              <a:extLst>
                <a:ext uri="{FF2B5EF4-FFF2-40B4-BE49-F238E27FC236}">
                  <a16:creationId xmlns:a16="http://schemas.microsoft.com/office/drawing/2014/main" id="{5A5F5697-6596-4EE9-B0ED-C47330227E76}"/>
                </a:ext>
              </a:extLst>
            </p:cNvPr>
            <p:cNvCxnSpPr>
              <a:cxnSpLocks/>
            </p:cNvCxnSpPr>
            <p:nvPr/>
          </p:nvCxnSpPr>
          <p:spPr>
            <a:xfrm>
              <a:off x="7995637" y="256579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D3C72EA3-1D8C-0F36-52B6-AA45ECD52036}"/>
                </a:ext>
              </a:extLst>
            </p:cNvPr>
            <p:cNvCxnSpPr>
              <a:cxnSpLocks/>
            </p:cNvCxnSpPr>
            <p:nvPr/>
          </p:nvCxnSpPr>
          <p:spPr>
            <a:xfrm>
              <a:off x="8119540" y="256579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0BD0FB40-659C-2599-138A-6D06FA641E9D}"/>
                </a:ext>
              </a:extLst>
            </p:cNvPr>
            <p:cNvCxnSpPr>
              <a:cxnSpLocks/>
            </p:cNvCxnSpPr>
            <p:nvPr/>
          </p:nvCxnSpPr>
          <p:spPr>
            <a:xfrm flipH="1">
              <a:off x="7995637" y="2588008"/>
              <a:ext cx="125857"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6" name="Rectangle 545">
              <a:extLst>
                <a:ext uri="{FF2B5EF4-FFF2-40B4-BE49-F238E27FC236}">
                  <a16:creationId xmlns:a16="http://schemas.microsoft.com/office/drawing/2014/main" id="{00D4AA98-6E8A-F2B1-AAB6-E816461F7F1D}"/>
                </a:ext>
              </a:extLst>
            </p:cNvPr>
            <p:cNvSpPr/>
            <p:nvPr/>
          </p:nvSpPr>
          <p:spPr>
            <a:xfrm>
              <a:off x="8023228" y="2557855"/>
              <a:ext cx="60307" cy="603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CBD38596-478D-1CB5-1409-500CA482DB6B}"/>
              </a:ext>
            </a:extLst>
          </p:cNvPr>
          <p:cNvSpPr txBox="1"/>
          <p:nvPr/>
        </p:nvSpPr>
        <p:spPr>
          <a:xfrm>
            <a:off x="6985292" y="1197010"/>
            <a:ext cx="694002" cy="251795"/>
          </a:xfrm>
          <a:prstGeom prst="rect">
            <a:avLst/>
          </a:prstGeom>
          <a:noFill/>
        </p:spPr>
        <p:txBody>
          <a:bodyPr wrap="square" lIns="0" tIns="0" rIns="0" bIns="36000" rtlCol="0" anchor="b" anchorCtr="0">
            <a:spAutoFit/>
          </a:bodyPr>
          <a:lstStyle/>
          <a:p>
            <a:pPr marL="0" marR="0" lvl="0" indent="0" algn="r" defTabSz="342900" rtl="0" eaLnBrk="1" fontAlgn="auto" latinLnBrk="0" hangingPunct="1">
              <a:lnSpc>
                <a:spcPct val="100000"/>
              </a:lnSpc>
              <a:spcBef>
                <a:spcPts val="75"/>
              </a:spcBef>
              <a:spcAft>
                <a:spcPts val="0"/>
              </a:spcAft>
              <a:buClrTx/>
              <a:buSzTx/>
              <a:buFontTx/>
              <a:buNone/>
              <a:tabLst>
                <a:tab pos="1547813" algn="ctr"/>
                <a:tab pos="2232422" algn="ctr"/>
                <a:tab pos="2917031" algn="ctr"/>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T-DM1</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better </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5ED2A1E7-B9E1-E478-0E74-EA01B66EE130}"/>
              </a:ext>
            </a:extLst>
          </p:cNvPr>
          <p:cNvGrpSpPr/>
          <p:nvPr/>
        </p:nvGrpSpPr>
        <p:grpSpPr>
          <a:xfrm>
            <a:off x="7630918" y="3519508"/>
            <a:ext cx="157654" cy="52808"/>
            <a:chOff x="7983868" y="3396274"/>
            <a:chExt cx="166658" cy="52808"/>
          </a:xfrm>
        </p:grpSpPr>
        <p:cxnSp>
          <p:nvCxnSpPr>
            <p:cNvPr id="5" name="Straight Connector 4">
              <a:extLst>
                <a:ext uri="{FF2B5EF4-FFF2-40B4-BE49-F238E27FC236}">
                  <a16:creationId xmlns:a16="http://schemas.microsoft.com/office/drawing/2014/main" id="{9E59966B-267A-F18B-D494-86E83EF1C8AE}"/>
                </a:ext>
              </a:extLst>
            </p:cNvPr>
            <p:cNvCxnSpPr>
              <a:cxnSpLocks/>
            </p:cNvCxnSpPr>
            <p:nvPr/>
          </p:nvCxnSpPr>
          <p:spPr>
            <a:xfrm>
              <a:off x="7983868" y="340046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9D55729-C65F-029A-4405-DA16080F4582}"/>
                </a:ext>
              </a:extLst>
            </p:cNvPr>
            <p:cNvCxnSpPr>
              <a:cxnSpLocks/>
            </p:cNvCxnSpPr>
            <p:nvPr/>
          </p:nvCxnSpPr>
          <p:spPr>
            <a:xfrm>
              <a:off x="8148621" y="340046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D71518E-092F-AAD9-EDED-539E46888220}"/>
                </a:ext>
              </a:extLst>
            </p:cNvPr>
            <p:cNvCxnSpPr>
              <a:cxnSpLocks/>
            </p:cNvCxnSpPr>
            <p:nvPr/>
          </p:nvCxnSpPr>
          <p:spPr>
            <a:xfrm flipH="1">
              <a:off x="7985773" y="3422678"/>
              <a:ext cx="164753"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4A07B31-3C28-7C08-1A74-2B2ECDF86358}"/>
                </a:ext>
              </a:extLst>
            </p:cNvPr>
            <p:cNvSpPr/>
            <p:nvPr/>
          </p:nvSpPr>
          <p:spPr>
            <a:xfrm>
              <a:off x="8039211" y="3396274"/>
              <a:ext cx="52808" cy="528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E620625C-35EA-B2FF-FE4C-79B4FBD2DCC0}"/>
              </a:ext>
            </a:extLst>
          </p:cNvPr>
          <p:cNvGrpSpPr/>
          <p:nvPr/>
        </p:nvGrpSpPr>
        <p:grpSpPr>
          <a:xfrm>
            <a:off x="7656478" y="3622258"/>
            <a:ext cx="82153" cy="78381"/>
            <a:chOff x="8054473" y="3497248"/>
            <a:chExt cx="86845" cy="78381"/>
          </a:xfrm>
        </p:grpSpPr>
        <p:cxnSp>
          <p:nvCxnSpPr>
            <p:cNvPr id="10" name="Straight Connector 9">
              <a:extLst>
                <a:ext uri="{FF2B5EF4-FFF2-40B4-BE49-F238E27FC236}">
                  <a16:creationId xmlns:a16="http://schemas.microsoft.com/office/drawing/2014/main" id="{122CE59B-3A60-CEC0-C734-9A43DF32FD52}"/>
                </a:ext>
              </a:extLst>
            </p:cNvPr>
            <p:cNvCxnSpPr>
              <a:cxnSpLocks/>
            </p:cNvCxnSpPr>
            <p:nvPr/>
          </p:nvCxnSpPr>
          <p:spPr>
            <a:xfrm>
              <a:off x="8054473" y="351422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5CA893-CB99-E60A-CC25-338C0B37403C}"/>
                </a:ext>
              </a:extLst>
            </p:cNvPr>
            <p:cNvCxnSpPr>
              <a:cxnSpLocks/>
            </p:cNvCxnSpPr>
            <p:nvPr/>
          </p:nvCxnSpPr>
          <p:spPr>
            <a:xfrm>
              <a:off x="8141318" y="3514222"/>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1330D16E-2470-2053-71C2-0ADFAAAED869}"/>
                </a:ext>
              </a:extLst>
            </p:cNvPr>
            <p:cNvSpPr/>
            <p:nvPr/>
          </p:nvSpPr>
          <p:spPr>
            <a:xfrm>
              <a:off x="8059128" y="3497248"/>
              <a:ext cx="78381" cy="7838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E4F44CA8-F2A6-9719-E664-4EBE3C7B904B}"/>
              </a:ext>
            </a:extLst>
          </p:cNvPr>
          <p:cNvGrpSpPr/>
          <p:nvPr/>
        </p:nvGrpSpPr>
        <p:grpSpPr>
          <a:xfrm>
            <a:off x="7623717" y="3766484"/>
            <a:ext cx="223313" cy="44433"/>
            <a:chOff x="7959322" y="3611738"/>
            <a:chExt cx="236066" cy="44433"/>
          </a:xfrm>
        </p:grpSpPr>
        <p:cxnSp>
          <p:nvCxnSpPr>
            <p:cNvPr id="15" name="Straight Connector 14">
              <a:extLst>
                <a:ext uri="{FF2B5EF4-FFF2-40B4-BE49-F238E27FC236}">
                  <a16:creationId xmlns:a16="http://schemas.microsoft.com/office/drawing/2014/main" id="{8EB84A13-5584-D03F-580B-140AF104769B}"/>
                </a:ext>
              </a:extLst>
            </p:cNvPr>
            <p:cNvCxnSpPr>
              <a:cxnSpLocks/>
            </p:cNvCxnSpPr>
            <p:nvPr/>
          </p:nvCxnSpPr>
          <p:spPr>
            <a:xfrm>
              <a:off x="7959322" y="3611738"/>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BF1ED9C-DD5A-628F-B7C6-0E6C2EA08607}"/>
                </a:ext>
              </a:extLst>
            </p:cNvPr>
            <p:cNvCxnSpPr>
              <a:cxnSpLocks/>
            </p:cNvCxnSpPr>
            <p:nvPr/>
          </p:nvCxnSpPr>
          <p:spPr>
            <a:xfrm>
              <a:off x="8195388" y="3611738"/>
              <a:ext cx="0" cy="44433"/>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26B2827-AED5-CE89-6E93-46D8BED21514}"/>
                </a:ext>
              </a:extLst>
            </p:cNvPr>
            <p:cNvCxnSpPr>
              <a:cxnSpLocks/>
            </p:cNvCxnSpPr>
            <p:nvPr/>
          </p:nvCxnSpPr>
          <p:spPr>
            <a:xfrm flipH="1">
              <a:off x="7959322" y="3633954"/>
              <a:ext cx="234083" cy="0"/>
            </a:xfrm>
            <a:prstGeom prst="line">
              <a:avLst/>
            </a:prstGeom>
            <a:solidFill>
              <a:srgbClr val="00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150B594-9FD7-85E2-A602-87C25E7EAD1E}"/>
                </a:ext>
              </a:extLst>
            </p:cNvPr>
            <p:cNvSpPr/>
            <p:nvPr/>
          </p:nvSpPr>
          <p:spPr>
            <a:xfrm>
              <a:off x="8061221" y="3615954"/>
              <a:ext cx="36000" cy="3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485" name="Group 484">
            <a:extLst>
              <a:ext uri="{FF2B5EF4-FFF2-40B4-BE49-F238E27FC236}">
                <a16:creationId xmlns:a16="http://schemas.microsoft.com/office/drawing/2014/main" id="{F3892639-35BC-E572-BC3A-DE0E7EB8D82D}"/>
              </a:ext>
            </a:extLst>
          </p:cNvPr>
          <p:cNvGrpSpPr/>
          <p:nvPr/>
        </p:nvGrpSpPr>
        <p:grpSpPr>
          <a:xfrm>
            <a:off x="418443" y="3932559"/>
            <a:ext cx="8204886" cy="192936"/>
            <a:chOff x="361394" y="4216375"/>
            <a:chExt cx="8673467" cy="192936"/>
          </a:xfrm>
        </p:grpSpPr>
        <p:cxnSp>
          <p:nvCxnSpPr>
            <p:cNvPr id="216" name="Straight Connector 215">
              <a:extLst>
                <a:ext uri="{FF2B5EF4-FFF2-40B4-BE49-F238E27FC236}">
                  <a16:creationId xmlns:a16="http://schemas.microsoft.com/office/drawing/2014/main" id="{AB752C4D-F022-5892-759A-663C8FD880CB}"/>
                </a:ext>
              </a:extLst>
            </p:cNvPr>
            <p:cNvCxnSpPr>
              <a:cxnSpLocks/>
            </p:cNvCxnSpPr>
            <p:nvPr/>
          </p:nvCxnSpPr>
          <p:spPr>
            <a:xfrm>
              <a:off x="361394" y="4216375"/>
              <a:ext cx="860040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84" name="Group 483">
              <a:extLst>
                <a:ext uri="{FF2B5EF4-FFF2-40B4-BE49-F238E27FC236}">
                  <a16:creationId xmlns:a16="http://schemas.microsoft.com/office/drawing/2014/main" id="{040E50B8-1902-BC3D-D4CC-47FFFFA9BFCF}"/>
                </a:ext>
              </a:extLst>
            </p:cNvPr>
            <p:cNvGrpSpPr/>
            <p:nvPr/>
          </p:nvGrpSpPr>
          <p:grpSpPr>
            <a:xfrm>
              <a:off x="7307104" y="4217265"/>
              <a:ext cx="1727757" cy="192046"/>
              <a:chOff x="7307104" y="4217265"/>
              <a:chExt cx="1727757" cy="192046"/>
            </a:xfrm>
          </p:grpSpPr>
          <p:grpSp>
            <p:nvGrpSpPr>
              <p:cNvPr id="218" name="Group 217">
                <a:extLst>
                  <a:ext uri="{FF2B5EF4-FFF2-40B4-BE49-F238E27FC236}">
                    <a16:creationId xmlns:a16="http://schemas.microsoft.com/office/drawing/2014/main" id="{51452718-EEAF-B667-FAC1-ED3852737262}"/>
                  </a:ext>
                </a:extLst>
              </p:cNvPr>
              <p:cNvGrpSpPr/>
              <p:nvPr/>
            </p:nvGrpSpPr>
            <p:grpSpPr>
              <a:xfrm>
                <a:off x="7307104" y="4280626"/>
                <a:ext cx="1727757" cy="128685"/>
                <a:chOff x="7307104" y="4440118"/>
                <a:chExt cx="1727757" cy="128685"/>
              </a:xfrm>
            </p:grpSpPr>
            <p:sp>
              <p:nvSpPr>
                <p:cNvPr id="261" name="TextBox 260">
                  <a:extLst>
                    <a:ext uri="{FF2B5EF4-FFF2-40B4-BE49-F238E27FC236}">
                      <a16:creationId xmlns:a16="http://schemas.microsoft.com/office/drawing/2014/main" id="{D3072114-EF41-A718-B477-0F5B68385BCE}"/>
                    </a:ext>
                  </a:extLst>
                </p:cNvPr>
                <p:cNvSpPr txBox="1"/>
                <p:nvPr/>
              </p:nvSpPr>
              <p:spPr>
                <a:xfrm>
                  <a:off x="7307104" y="4440118"/>
                  <a:ext cx="150682" cy="128685"/>
                </a:xfrm>
                <a:prstGeom prst="rect">
                  <a:avLst/>
                </a:prstGeom>
                <a:noFill/>
              </p:spPr>
              <p:txBody>
                <a:bodyPr wrap="none" lIns="0" tIns="0" rIns="0" bIns="3600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1/100</a:t>
                  </a:r>
                </a:p>
              </p:txBody>
            </p:sp>
            <p:sp>
              <p:nvSpPr>
                <p:cNvPr id="262" name="TextBox 261">
                  <a:extLst>
                    <a:ext uri="{FF2B5EF4-FFF2-40B4-BE49-F238E27FC236}">
                      <a16:creationId xmlns:a16="http://schemas.microsoft.com/office/drawing/2014/main" id="{4F4EAE1A-31B3-494E-8064-7FFB1E595BF0}"/>
                    </a:ext>
                  </a:extLst>
                </p:cNvPr>
                <p:cNvSpPr txBox="1"/>
                <p:nvPr/>
              </p:nvSpPr>
              <p:spPr>
                <a:xfrm>
                  <a:off x="7701373" y="4440118"/>
                  <a:ext cx="150682" cy="128685"/>
                </a:xfrm>
                <a:prstGeom prst="rect">
                  <a:avLst/>
                </a:prstGeom>
                <a:noFill/>
              </p:spPr>
              <p:txBody>
                <a:bodyPr wrap="none" lIns="0" tIns="0" rIns="0" bIns="3600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a:t>
                  </a:r>
                </a:p>
              </p:txBody>
            </p:sp>
            <p:sp>
              <p:nvSpPr>
                <p:cNvPr id="263" name="TextBox 262">
                  <a:extLst>
                    <a:ext uri="{FF2B5EF4-FFF2-40B4-BE49-F238E27FC236}">
                      <a16:creationId xmlns:a16="http://schemas.microsoft.com/office/drawing/2014/main" id="{C0B03D99-1A8B-1743-FFF5-7C1DC6279E81}"/>
                    </a:ext>
                  </a:extLst>
                </p:cNvPr>
                <p:cNvSpPr txBox="1"/>
                <p:nvPr/>
              </p:nvSpPr>
              <p:spPr>
                <a:xfrm>
                  <a:off x="8095642" y="4440118"/>
                  <a:ext cx="150682" cy="128685"/>
                </a:xfrm>
                <a:prstGeom prst="rect">
                  <a:avLst/>
                </a:prstGeom>
                <a:noFill/>
              </p:spPr>
              <p:txBody>
                <a:bodyPr wrap="none" lIns="0" tIns="0" rIns="0" bIns="3600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64" name="TextBox 263">
                  <a:extLst>
                    <a:ext uri="{FF2B5EF4-FFF2-40B4-BE49-F238E27FC236}">
                      <a16:creationId xmlns:a16="http://schemas.microsoft.com/office/drawing/2014/main" id="{9D0D5930-010D-846E-4B57-EC7CA2C6880D}"/>
                    </a:ext>
                  </a:extLst>
                </p:cNvPr>
                <p:cNvSpPr txBox="1"/>
                <p:nvPr/>
              </p:nvSpPr>
              <p:spPr>
                <a:xfrm>
                  <a:off x="8489911" y="4440118"/>
                  <a:ext cx="150682" cy="128685"/>
                </a:xfrm>
                <a:prstGeom prst="rect">
                  <a:avLst/>
                </a:prstGeom>
                <a:noFill/>
              </p:spPr>
              <p:txBody>
                <a:bodyPr wrap="none" lIns="0" tIns="0" rIns="0" bIns="3600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65" name="TextBox 264">
                  <a:extLst>
                    <a:ext uri="{FF2B5EF4-FFF2-40B4-BE49-F238E27FC236}">
                      <a16:creationId xmlns:a16="http://schemas.microsoft.com/office/drawing/2014/main" id="{3DE530A8-FB14-968D-1F82-EFCCBC2CE9F1}"/>
                    </a:ext>
                  </a:extLst>
                </p:cNvPr>
                <p:cNvSpPr txBox="1"/>
                <p:nvPr/>
              </p:nvSpPr>
              <p:spPr>
                <a:xfrm>
                  <a:off x="8884179" y="4440118"/>
                  <a:ext cx="150682" cy="128685"/>
                </a:xfrm>
                <a:prstGeom prst="rect">
                  <a:avLst/>
                </a:prstGeom>
                <a:noFill/>
              </p:spPr>
              <p:txBody>
                <a:bodyPr wrap="none" lIns="0" tIns="0" rIns="0" bIns="3600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grpSp>
          <p:grpSp>
            <p:nvGrpSpPr>
              <p:cNvPr id="483" name="Group 482">
                <a:extLst>
                  <a:ext uri="{FF2B5EF4-FFF2-40B4-BE49-F238E27FC236}">
                    <a16:creationId xmlns:a16="http://schemas.microsoft.com/office/drawing/2014/main" id="{CFC0AFF0-7B40-0A48-B212-D758348302C0}"/>
                  </a:ext>
                </a:extLst>
              </p:cNvPr>
              <p:cNvGrpSpPr/>
              <p:nvPr/>
            </p:nvGrpSpPr>
            <p:grpSpPr>
              <a:xfrm>
                <a:off x="7380678" y="4217265"/>
                <a:ext cx="1577948" cy="59531"/>
                <a:chOff x="7380678" y="4217265"/>
                <a:chExt cx="1577948" cy="59531"/>
              </a:xfrm>
            </p:grpSpPr>
            <p:cxnSp>
              <p:nvCxnSpPr>
                <p:cNvPr id="220" name="Straight Connector 219">
                  <a:extLst>
                    <a:ext uri="{FF2B5EF4-FFF2-40B4-BE49-F238E27FC236}">
                      <a16:creationId xmlns:a16="http://schemas.microsoft.com/office/drawing/2014/main" id="{7C61AD91-1EC4-8414-96A3-F9FCF64AB523}"/>
                    </a:ext>
                  </a:extLst>
                </p:cNvPr>
                <p:cNvCxnSpPr/>
                <p:nvPr/>
              </p:nvCxnSpPr>
              <p:spPr>
                <a:xfrm>
                  <a:off x="7380678" y="4217265"/>
                  <a:ext cx="0" cy="5953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D7CE4761-3395-436B-69A1-206831BA2583}"/>
                    </a:ext>
                  </a:extLst>
                </p:cNvPr>
                <p:cNvCxnSpPr/>
                <p:nvPr/>
              </p:nvCxnSpPr>
              <p:spPr>
                <a:xfrm>
                  <a:off x="7775165" y="4217265"/>
                  <a:ext cx="0" cy="5953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3115CA07-7F3B-687E-9647-E73176F38AD9}"/>
                    </a:ext>
                  </a:extLst>
                </p:cNvPr>
                <p:cNvCxnSpPr/>
                <p:nvPr/>
              </p:nvCxnSpPr>
              <p:spPr>
                <a:xfrm>
                  <a:off x="8958626" y="4217265"/>
                  <a:ext cx="0" cy="5953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063741D8-C476-14C9-A334-A8E88E5ADC2E}"/>
                    </a:ext>
                  </a:extLst>
                </p:cNvPr>
                <p:cNvCxnSpPr/>
                <p:nvPr/>
              </p:nvCxnSpPr>
              <p:spPr>
                <a:xfrm>
                  <a:off x="8564139" y="4217265"/>
                  <a:ext cx="0" cy="5953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512B6936-2AC3-BE2F-76A3-44DC48F5D40D}"/>
                    </a:ext>
                  </a:extLst>
                </p:cNvPr>
                <p:cNvCxnSpPr/>
                <p:nvPr/>
              </p:nvCxnSpPr>
              <p:spPr>
                <a:xfrm>
                  <a:off x="854461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9B52199F-BE28-56F5-CE7D-8BEC203E3658}"/>
                    </a:ext>
                  </a:extLst>
                </p:cNvPr>
                <p:cNvCxnSpPr/>
                <p:nvPr/>
              </p:nvCxnSpPr>
              <p:spPr>
                <a:xfrm>
                  <a:off x="8522851"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4749B3E4-A0E1-DFB0-9A8C-F77D6815274F}"/>
                    </a:ext>
                  </a:extLst>
                </p:cNvPr>
                <p:cNvCxnSpPr/>
                <p:nvPr/>
              </p:nvCxnSpPr>
              <p:spPr>
                <a:xfrm>
                  <a:off x="850108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C8FD3720-D6A0-22B2-C7FD-F63C83A39E85}"/>
                    </a:ext>
                  </a:extLst>
                </p:cNvPr>
                <p:cNvCxnSpPr/>
                <p:nvPr/>
              </p:nvCxnSpPr>
              <p:spPr>
                <a:xfrm>
                  <a:off x="847932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7D2C0B7A-165A-6F37-4828-18C64ACF95F7}"/>
                    </a:ext>
                  </a:extLst>
                </p:cNvPr>
                <p:cNvCxnSpPr/>
                <p:nvPr/>
              </p:nvCxnSpPr>
              <p:spPr>
                <a:xfrm>
                  <a:off x="840693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E680CACC-D618-97B2-4C6A-71663B51BA10}"/>
                    </a:ext>
                  </a:extLst>
                </p:cNvPr>
                <p:cNvCxnSpPr/>
                <p:nvPr/>
              </p:nvCxnSpPr>
              <p:spPr>
                <a:xfrm>
                  <a:off x="8348166"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A3BC7A91-CC02-7B3B-DAB8-063F13A044BB}"/>
                    </a:ext>
                  </a:extLst>
                </p:cNvPr>
                <p:cNvCxnSpPr/>
                <p:nvPr/>
              </p:nvCxnSpPr>
              <p:spPr>
                <a:xfrm>
                  <a:off x="8285587"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AE447BC5-FDAC-41A8-61D9-5DE23F6EC23F}"/>
                    </a:ext>
                  </a:extLst>
                </p:cNvPr>
                <p:cNvCxnSpPr/>
                <p:nvPr/>
              </p:nvCxnSpPr>
              <p:spPr>
                <a:xfrm>
                  <a:off x="844827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8FEC10FE-AE8F-C0A1-13A6-1E056BAD9ABB}"/>
                    </a:ext>
                  </a:extLst>
                </p:cNvPr>
                <p:cNvCxnSpPr/>
                <p:nvPr/>
              </p:nvCxnSpPr>
              <p:spPr>
                <a:xfrm>
                  <a:off x="893764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EFD4A30B-2213-9D5B-88F8-F91DCDDA3878}"/>
                    </a:ext>
                  </a:extLst>
                </p:cNvPr>
                <p:cNvCxnSpPr/>
                <p:nvPr/>
              </p:nvCxnSpPr>
              <p:spPr>
                <a:xfrm>
                  <a:off x="8915881"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D52BCA6C-4512-95EC-4452-7D901F160CD9}"/>
                    </a:ext>
                  </a:extLst>
                </p:cNvPr>
                <p:cNvCxnSpPr/>
                <p:nvPr/>
              </p:nvCxnSpPr>
              <p:spPr>
                <a:xfrm>
                  <a:off x="889411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5E4E9485-FAA9-FB88-1867-89B26E7A8DF3}"/>
                    </a:ext>
                  </a:extLst>
                </p:cNvPr>
                <p:cNvCxnSpPr/>
                <p:nvPr/>
              </p:nvCxnSpPr>
              <p:spPr>
                <a:xfrm>
                  <a:off x="887235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70BAE224-E37D-64C6-4628-E8266F5A4359}"/>
                    </a:ext>
                  </a:extLst>
                </p:cNvPr>
                <p:cNvCxnSpPr/>
                <p:nvPr/>
              </p:nvCxnSpPr>
              <p:spPr>
                <a:xfrm>
                  <a:off x="879996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C93709D8-8312-F4DF-3D2C-ABAF65319C5C}"/>
                    </a:ext>
                  </a:extLst>
                </p:cNvPr>
                <p:cNvCxnSpPr/>
                <p:nvPr/>
              </p:nvCxnSpPr>
              <p:spPr>
                <a:xfrm>
                  <a:off x="8754531"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52479D03-F839-603E-6E5F-44AA793758EB}"/>
                    </a:ext>
                  </a:extLst>
                </p:cNvPr>
                <p:cNvCxnSpPr/>
                <p:nvPr/>
              </p:nvCxnSpPr>
              <p:spPr>
                <a:xfrm>
                  <a:off x="8680522"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88E314CB-6ED4-E26A-22EB-8E3BA16A97A4}"/>
                    </a:ext>
                  </a:extLst>
                </p:cNvPr>
                <p:cNvCxnSpPr/>
                <p:nvPr/>
              </p:nvCxnSpPr>
              <p:spPr>
                <a:xfrm>
                  <a:off x="8841305"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a:extLst>
                    <a:ext uri="{FF2B5EF4-FFF2-40B4-BE49-F238E27FC236}">
                      <a16:creationId xmlns:a16="http://schemas.microsoft.com/office/drawing/2014/main" id="{A85F74D9-A3F8-2ED3-ED17-C35D87CDA7A2}"/>
                    </a:ext>
                  </a:extLst>
                </p:cNvPr>
                <p:cNvCxnSpPr/>
                <p:nvPr/>
              </p:nvCxnSpPr>
              <p:spPr>
                <a:xfrm>
                  <a:off x="775664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121222D2-7DE4-BA12-DF7D-4D9E22A513C8}"/>
                    </a:ext>
                  </a:extLst>
                </p:cNvPr>
                <p:cNvCxnSpPr/>
                <p:nvPr/>
              </p:nvCxnSpPr>
              <p:spPr>
                <a:xfrm>
                  <a:off x="7734884"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a:extLst>
                    <a:ext uri="{FF2B5EF4-FFF2-40B4-BE49-F238E27FC236}">
                      <a16:creationId xmlns:a16="http://schemas.microsoft.com/office/drawing/2014/main" id="{C9AD3FEB-F4E9-DD9B-D73D-C3F1178CD8D1}"/>
                    </a:ext>
                  </a:extLst>
                </p:cNvPr>
                <p:cNvCxnSpPr/>
                <p:nvPr/>
              </p:nvCxnSpPr>
              <p:spPr>
                <a:xfrm>
                  <a:off x="7713121"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E359097C-332F-DDBA-6015-FAA067854E5E}"/>
                    </a:ext>
                  </a:extLst>
                </p:cNvPr>
                <p:cNvCxnSpPr/>
                <p:nvPr/>
              </p:nvCxnSpPr>
              <p:spPr>
                <a:xfrm>
                  <a:off x="769135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F39D958C-912A-EED5-A2B0-68E8C308C1DA}"/>
                    </a:ext>
                  </a:extLst>
                </p:cNvPr>
                <p:cNvCxnSpPr/>
                <p:nvPr/>
              </p:nvCxnSpPr>
              <p:spPr>
                <a:xfrm>
                  <a:off x="761896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DEFAFF9E-7042-791C-E2F4-F886439F82C8}"/>
                    </a:ext>
                  </a:extLst>
                </p:cNvPr>
                <p:cNvCxnSpPr/>
                <p:nvPr/>
              </p:nvCxnSpPr>
              <p:spPr>
                <a:xfrm>
                  <a:off x="7565914"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BA2B1091-C9EE-428E-9C00-8D98F132C8A8}"/>
                    </a:ext>
                  </a:extLst>
                </p:cNvPr>
                <p:cNvCxnSpPr/>
                <p:nvPr/>
              </p:nvCxnSpPr>
              <p:spPr>
                <a:xfrm>
                  <a:off x="7497620"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21DF0A7C-508C-F619-AE06-8BD882C480A9}"/>
                    </a:ext>
                  </a:extLst>
                </p:cNvPr>
                <p:cNvCxnSpPr/>
                <p:nvPr/>
              </p:nvCxnSpPr>
              <p:spPr>
                <a:xfrm>
                  <a:off x="766030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F55CAB9-A04F-227E-9E90-1E5AD5684AB0}"/>
                    </a:ext>
                  </a:extLst>
                </p:cNvPr>
                <p:cNvCxnSpPr/>
                <p:nvPr/>
              </p:nvCxnSpPr>
              <p:spPr>
                <a:xfrm>
                  <a:off x="8167892" y="4217265"/>
                  <a:ext cx="0" cy="5953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D8C9F13-9812-52FD-41E4-B812B4620C1E}"/>
                    </a:ext>
                  </a:extLst>
                </p:cNvPr>
                <p:cNvCxnSpPr/>
                <p:nvPr/>
              </p:nvCxnSpPr>
              <p:spPr>
                <a:xfrm>
                  <a:off x="814836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E61A58-C24E-F9F0-95B7-B0C29AB58104}"/>
                    </a:ext>
                  </a:extLst>
                </p:cNvPr>
                <p:cNvCxnSpPr/>
                <p:nvPr/>
              </p:nvCxnSpPr>
              <p:spPr>
                <a:xfrm>
                  <a:off x="8126604"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20302A2-1802-9762-BF00-6DC1C89D7B44}"/>
                    </a:ext>
                  </a:extLst>
                </p:cNvPr>
                <p:cNvCxnSpPr/>
                <p:nvPr/>
              </p:nvCxnSpPr>
              <p:spPr>
                <a:xfrm>
                  <a:off x="8104841"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2B2F0F7-E79F-A03D-AA42-2AE47D130894}"/>
                    </a:ext>
                  </a:extLst>
                </p:cNvPr>
                <p:cNvCxnSpPr/>
                <p:nvPr/>
              </p:nvCxnSpPr>
              <p:spPr>
                <a:xfrm>
                  <a:off x="808307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40E40DB-5B82-A678-941C-A8E64B82724B}"/>
                    </a:ext>
                  </a:extLst>
                </p:cNvPr>
                <p:cNvCxnSpPr/>
                <p:nvPr/>
              </p:nvCxnSpPr>
              <p:spPr>
                <a:xfrm>
                  <a:off x="801068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78BA160D-DC33-5EFC-EDCF-D166FA3A9E6C}"/>
                    </a:ext>
                  </a:extLst>
                </p:cNvPr>
                <p:cNvCxnSpPr/>
                <p:nvPr/>
              </p:nvCxnSpPr>
              <p:spPr>
                <a:xfrm>
                  <a:off x="7951919"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a:extLst>
                    <a:ext uri="{FF2B5EF4-FFF2-40B4-BE49-F238E27FC236}">
                      <a16:creationId xmlns:a16="http://schemas.microsoft.com/office/drawing/2014/main" id="{9C50FFA8-4483-D1BA-C686-74C6A7514C8E}"/>
                    </a:ext>
                  </a:extLst>
                </p:cNvPr>
                <p:cNvCxnSpPr/>
                <p:nvPr/>
              </p:nvCxnSpPr>
              <p:spPr>
                <a:xfrm>
                  <a:off x="7889340"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a:extLst>
                    <a:ext uri="{FF2B5EF4-FFF2-40B4-BE49-F238E27FC236}">
                      <a16:creationId xmlns:a16="http://schemas.microsoft.com/office/drawing/2014/main" id="{3A506C12-09FF-81C2-BCBA-5F2F93616F12}"/>
                    </a:ext>
                  </a:extLst>
                </p:cNvPr>
                <p:cNvCxnSpPr/>
                <p:nvPr/>
              </p:nvCxnSpPr>
              <p:spPr>
                <a:xfrm>
                  <a:off x="8052028" y="4217265"/>
                  <a:ext cx="0" cy="3571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sp>
        <p:nvSpPr>
          <p:cNvPr id="486" name="Text Placeholder 2">
            <a:extLst>
              <a:ext uri="{FF2B5EF4-FFF2-40B4-BE49-F238E27FC236}">
                <a16:creationId xmlns:a16="http://schemas.microsoft.com/office/drawing/2014/main" id="{1D89106A-4B98-5B30-0EFA-338AD09BA101}"/>
              </a:ext>
            </a:extLst>
          </p:cNvPr>
          <p:cNvSpPr txBox="1">
            <a:spLocks/>
          </p:cNvSpPr>
          <p:nvPr/>
        </p:nvSpPr>
        <p:spPr>
          <a:xfrm>
            <a:off x="368300" y="4586391"/>
            <a:ext cx="4608000" cy="155575"/>
          </a:xfrm>
          <a:prstGeom prst="rect">
            <a:avLst/>
          </a:prstGeom>
        </p:spPr>
        <p:txBody>
          <a:bodyPr lIns="0" tIns="0" rIns="0" bIns="0" anchor="b" anchorCtr="0"/>
          <a:lstStyle>
            <a:lvl1pPr marL="0" indent="0" algn="l" defTabSz="457200" rtl="0" eaLnBrk="1" latinLnBrk="0" hangingPunct="1">
              <a:lnSpc>
                <a:spcPct val="90000"/>
              </a:lnSpc>
              <a:spcBef>
                <a:spcPts val="0"/>
              </a:spcBef>
              <a:buFont typeface="Arial"/>
              <a:buNone/>
              <a:defRPr sz="700" kern="1200">
                <a:solidFill>
                  <a:schemeClr val="tx1"/>
                </a:solidFill>
                <a:latin typeface="+mn-lt"/>
                <a:ea typeface="+mn-ea"/>
                <a:cs typeface="+mn-cs"/>
              </a:defRPr>
            </a:lvl1pPr>
            <a:lvl2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2pPr>
            <a:lvl3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3pPr>
            <a:lvl4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4pPr>
            <a:lvl5pPr marL="0" indent="0" algn="l" defTabSz="457200" rtl="0" eaLnBrk="1" latinLnBrk="0" hangingPunct="1">
              <a:lnSpc>
                <a:spcPct val="90000"/>
              </a:lnSpc>
              <a:spcBef>
                <a:spcPts val="0"/>
              </a:spcBef>
              <a:buFont typeface="Arial"/>
              <a:buChar char="»"/>
              <a:defRPr sz="7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all ypT4 and one patient with </a:t>
            </a:r>
            <a:r>
              <a:rPr kumimoji="0" lang="en-GB" sz="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ypTX</a:t>
            </a: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 confidence interval; IDFS, invasive disease-free survival; T-DM1, ado-trastuzumab emtansine</a:t>
            </a:r>
            <a:r>
              <a:rPr kumimoji="0" lang="en-GB" sz="7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88" name="Title 487">
            <a:extLst>
              <a:ext uri="{FF2B5EF4-FFF2-40B4-BE49-F238E27FC236}">
                <a16:creationId xmlns:a16="http://schemas.microsoft.com/office/drawing/2014/main" id="{96C9577C-BA63-57BB-DA04-F63204DEBD89}"/>
              </a:ext>
            </a:extLst>
          </p:cNvPr>
          <p:cNvSpPr>
            <a:spLocks noGrp="1"/>
          </p:cNvSpPr>
          <p:nvPr>
            <p:ph type="title"/>
          </p:nvPr>
        </p:nvSpPr>
        <p:spPr>
          <a:xfrm>
            <a:off x="380999" y="41759"/>
            <a:ext cx="8229599" cy="712236"/>
          </a:xfrm>
        </p:spPr>
        <p:txBody>
          <a:bodyPr/>
          <a:lstStyle/>
          <a:p>
            <a:br>
              <a:rPr lang="en-GB" sz="1900" dirty="0">
                <a:solidFill>
                  <a:srgbClr val="002060"/>
                </a:solidFill>
              </a:rPr>
            </a:br>
            <a:br>
              <a:rPr lang="en-GB" sz="1900" dirty="0">
                <a:solidFill>
                  <a:srgbClr val="002060"/>
                </a:solidFill>
              </a:rPr>
            </a:br>
            <a:br>
              <a:rPr lang="en-GB" sz="1900" dirty="0">
                <a:solidFill>
                  <a:srgbClr val="002060"/>
                </a:solidFill>
              </a:rPr>
            </a:br>
            <a:br>
              <a:rPr lang="en-GB" sz="1900" dirty="0">
                <a:solidFill>
                  <a:srgbClr val="002060"/>
                </a:solidFill>
              </a:rPr>
            </a:br>
            <a:r>
              <a:rPr lang="en-GB" sz="1900" dirty="0">
                <a:solidFill>
                  <a:srgbClr val="002060"/>
                </a:solidFill>
              </a:rPr>
              <a:t>What if There is a Small Amount of Residual Disease in the Breast?</a:t>
            </a:r>
          </a:p>
        </p:txBody>
      </p:sp>
      <p:sp>
        <p:nvSpPr>
          <p:cNvPr id="2" name="TextBox 1">
            <a:extLst>
              <a:ext uri="{FF2B5EF4-FFF2-40B4-BE49-F238E27FC236}">
                <a16:creationId xmlns:a16="http://schemas.microsoft.com/office/drawing/2014/main" id="{ACE4B7BE-5F15-E2A3-1C55-1C774C50D143}"/>
              </a:ext>
            </a:extLst>
          </p:cNvPr>
          <p:cNvSpPr txBox="1"/>
          <p:nvPr/>
        </p:nvSpPr>
        <p:spPr>
          <a:xfrm>
            <a:off x="0" y="4829145"/>
            <a:ext cx="9143999"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presentation is the intellectual property of the authors. Contact Sibylle.Loibl@gbg.de for permission to reprint and/or distribute</a:t>
            </a:r>
          </a:p>
        </p:txBody>
      </p:sp>
      <p:sp>
        <p:nvSpPr>
          <p:cNvPr id="3" name="Rectangle 2">
            <a:extLst>
              <a:ext uri="{FF2B5EF4-FFF2-40B4-BE49-F238E27FC236}">
                <a16:creationId xmlns:a16="http://schemas.microsoft.com/office/drawing/2014/main" id="{E9E1F8A9-C159-F244-58DE-FB775DB27C29}"/>
              </a:ext>
            </a:extLst>
          </p:cNvPr>
          <p:cNvSpPr/>
          <p:nvPr/>
        </p:nvSpPr>
        <p:spPr>
          <a:xfrm>
            <a:off x="252761" y="3106544"/>
            <a:ext cx="7815668" cy="27599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553CA72-F48D-FCDB-DD5B-9B25ABBBEC24}"/>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20" name="Picture 19">
            <a:extLst>
              <a:ext uri="{FF2B5EF4-FFF2-40B4-BE49-F238E27FC236}">
                <a16:creationId xmlns:a16="http://schemas.microsoft.com/office/drawing/2014/main" id="{4733073C-0EC9-B35B-A37D-C57813194E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21" name="Picture 20" descr="Blue text on a black background&#10;&#10;Description automatically generated">
            <a:extLst>
              <a:ext uri="{FF2B5EF4-FFF2-40B4-BE49-F238E27FC236}">
                <a16:creationId xmlns:a16="http://schemas.microsoft.com/office/drawing/2014/main" id="{EDEF8BF4-45F8-57B4-3945-0B0388238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22" name="Rectangle 21">
            <a:extLst>
              <a:ext uri="{FF2B5EF4-FFF2-40B4-BE49-F238E27FC236}">
                <a16:creationId xmlns:a16="http://schemas.microsoft.com/office/drawing/2014/main" id="{24A5AE55-CB6E-C258-8A75-4E1C78E75B07}"/>
              </a:ext>
            </a:extLst>
          </p:cNvPr>
          <p:cNvSpPr/>
          <p:nvPr/>
        </p:nvSpPr>
        <p:spPr>
          <a:xfrm>
            <a:off x="1343271"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 Box 11">
            <a:extLst>
              <a:ext uri="{FF2B5EF4-FFF2-40B4-BE49-F238E27FC236}">
                <a16:creationId xmlns:a16="http://schemas.microsoft.com/office/drawing/2014/main" id="{C0413D8E-A17D-4B41-27D1-24C4509FD690}"/>
              </a:ext>
            </a:extLst>
          </p:cNvPr>
          <p:cNvSpPr txBox="1">
            <a:spLocks noChangeArrowheads="1"/>
          </p:cNvSpPr>
          <p:nvPr/>
        </p:nvSpPr>
        <p:spPr bwMode="auto">
          <a:xfrm>
            <a:off x="6955509" y="4871184"/>
            <a:ext cx="2078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dirty="0" err="1">
                <a:ln>
                  <a:noFill/>
                </a:ln>
                <a:solidFill>
                  <a:srgbClr val="191917"/>
                </a:solidFill>
                <a:effectLst/>
                <a:uLnTx/>
                <a:uFillTx/>
                <a:latin typeface="Arial" panose="020B0604020202020204" pitchFamily="34" charset="0"/>
                <a:ea typeface="+mn-ea"/>
                <a:cs typeface="Arial" panose="020B0604020202020204" pitchFamily="34" charset="0"/>
              </a:rPr>
              <a:t>Loibl</a:t>
            </a:r>
            <a:r>
              <a:rPr kumimoji="0" lang="en-US" altLang="en-US" sz="900" b="0" i="0" u="none" strike="noStrike" kern="1200" cap="none" spc="0" normalizeH="0" baseline="0" noProof="0" dirty="0">
                <a:ln>
                  <a:noFill/>
                </a:ln>
                <a:solidFill>
                  <a:srgbClr val="191917"/>
                </a:solidFill>
                <a:effectLst/>
                <a:uLnTx/>
                <a:uFillTx/>
                <a:latin typeface="Arial" panose="020B0604020202020204" pitchFamily="34" charset="0"/>
                <a:ea typeface="+mn-ea"/>
                <a:cs typeface="Arial" panose="020B0604020202020204" pitchFamily="34" charset="0"/>
              </a:rPr>
              <a:t> S et al. 2023 SABCS. GS03-12.</a:t>
            </a:r>
          </a:p>
        </p:txBody>
      </p:sp>
    </p:spTree>
    <p:extLst>
      <p:ext uri="{BB962C8B-B14F-4D97-AF65-F5344CB8AC3E}">
        <p14:creationId xmlns:p14="http://schemas.microsoft.com/office/powerpoint/2010/main" val="242097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BCEFAB-7F4F-4B1D-B260-2E393623FD36}"/>
              </a:ext>
            </a:extLst>
          </p:cNvPr>
          <p:cNvSpPr>
            <a:spLocks noGrp="1"/>
          </p:cNvSpPr>
          <p:nvPr>
            <p:ph type="title"/>
          </p:nvPr>
        </p:nvSpPr>
        <p:spPr>
          <a:xfrm>
            <a:off x="406154" y="381684"/>
            <a:ext cx="8312544" cy="621506"/>
          </a:xfrm>
        </p:spPr>
        <p:txBody>
          <a:bodyPr>
            <a:normAutofit fontScale="90000"/>
          </a:bodyPr>
          <a:lstStyle/>
          <a:p>
            <a:r>
              <a:rPr lang="en-US" b="1" dirty="0">
                <a:solidFill>
                  <a:srgbClr val="002060"/>
                </a:solidFill>
                <a:latin typeface="Arial" panose="020B0604020202020204" pitchFamily="34" charset="0"/>
                <a:cs typeface="Arial" panose="020B0604020202020204" pitchFamily="34" charset="0"/>
              </a:rPr>
              <a:t>What if Disease is HER2-Negative at Time of Surgery?</a:t>
            </a:r>
          </a:p>
        </p:txBody>
      </p:sp>
      <p:sp>
        <p:nvSpPr>
          <p:cNvPr id="7" name="Text Placeholder 9">
            <a:extLst>
              <a:ext uri="{FF2B5EF4-FFF2-40B4-BE49-F238E27FC236}">
                <a16:creationId xmlns:a16="http://schemas.microsoft.com/office/drawing/2014/main" id="{0870F72E-D787-30E1-E932-A89871E5F3A8}"/>
              </a:ext>
            </a:extLst>
          </p:cNvPr>
          <p:cNvSpPr>
            <a:spLocks noGrp="1"/>
          </p:cNvSpPr>
          <p:nvPr>
            <p:ph type="body" sz="quarter" idx="14"/>
          </p:nvPr>
        </p:nvSpPr>
        <p:spPr>
          <a:xfrm>
            <a:off x="6028842" y="4754895"/>
            <a:ext cx="3038488" cy="386054"/>
          </a:xfrm>
        </p:spPr>
        <p:txBody>
          <a:bodyPr/>
          <a:lstStyle/>
          <a:p>
            <a:pPr algn="r"/>
            <a:r>
              <a:rPr lang="en-CA" sz="900" dirty="0" err="1">
                <a:solidFill>
                  <a:schemeClr val="tx1">
                    <a:lumMod val="50000"/>
                  </a:schemeClr>
                </a:solidFill>
              </a:rPr>
              <a:t>Loibl</a:t>
            </a:r>
            <a:r>
              <a:rPr lang="en-CA" sz="900" dirty="0">
                <a:solidFill>
                  <a:schemeClr val="tx1">
                    <a:lumMod val="50000"/>
                  </a:schemeClr>
                </a:solidFill>
              </a:rPr>
              <a:t> S et al. </a:t>
            </a:r>
            <a:r>
              <a:rPr lang="en-US" sz="900" dirty="0">
                <a:solidFill>
                  <a:schemeClr val="tx1">
                    <a:lumMod val="50000"/>
                  </a:schemeClr>
                </a:solidFill>
              </a:rPr>
              <a:t>NPJ Breast Cancer. 2022;8(1):106. </a:t>
            </a:r>
            <a:endParaRPr lang="en-CA" sz="900" dirty="0">
              <a:solidFill>
                <a:schemeClr val="tx1">
                  <a:lumMod val="50000"/>
                </a:schemeClr>
              </a:solidFill>
            </a:endParaRPr>
          </a:p>
        </p:txBody>
      </p:sp>
      <p:pic>
        <p:nvPicPr>
          <p:cNvPr id="3" name="Picture 2">
            <a:extLst>
              <a:ext uri="{FF2B5EF4-FFF2-40B4-BE49-F238E27FC236}">
                <a16:creationId xmlns:a16="http://schemas.microsoft.com/office/drawing/2014/main" id="{BCAE8114-322B-863E-A2A9-317EE0D3992C}"/>
              </a:ext>
            </a:extLst>
          </p:cNvPr>
          <p:cNvPicPr>
            <a:picLocks noChangeAspect="1"/>
          </p:cNvPicPr>
          <p:nvPr/>
        </p:nvPicPr>
        <p:blipFill rotWithShape="1">
          <a:blip r:embed="rId2"/>
          <a:srcRect t="64828"/>
          <a:stretch/>
        </p:blipFill>
        <p:spPr>
          <a:xfrm>
            <a:off x="799553" y="1060572"/>
            <a:ext cx="7277700" cy="3674996"/>
          </a:xfrm>
          <a:prstGeom prst="rect">
            <a:avLst/>
          </a:prstGeom>
        </p:spPr>
      </p:pic>
      <p:sp>
        <p:nvSpPr>
          <p:cNvPr id="5" name="Rectangle 4">
            <a:extLst>
              <a:ext uri="{FF2B5EF4-FFF2-40B4-BE49-F238E27FC236}">
                <a16:creationId xmlns:a16="http://schemas.microsoft.com/office/drawing/2014/main" id="{D77F2BD7-2A81-09A2-2936-B2AF51F8779A}"/>
              </a:ext>
            </a:extLst>
          </p:cNvPr>
          <p:cNvSpPr/>
          <p:nvPr/>
        </p:nvSpPr>
        <p:spPr>
          <a:xfrm>
            <a:off x="5620323" y="2743200"/>
            <a:ext cx="2372795" cy="4177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roxima Nova Rg"/>
              <a:ea typeface="+mn-ea"/>
              <a:cs typeface="+mn-cs"/>
            </a:endParaRPr>
          </a:p>
        </p:txBody>
      </p:sp>
      <p:sp>
        <p:nvSpPr>
          <p:cNvPr id="2" name="Rectangle 1">
            <a:extLst>
              <a:ext uri="{FF2B5EF4-FFF2-40B4-BE49-F238E27FC236}">
                <a16:creationId xmlns:a16="http://schemas.microsoft.com/office/drawing/2014/main" id="{32DBE1F3-DD0D-C33B-A27F-3401CB7582FF}"/>
              </a:ext>
            </a:extLst>
          </p:cNvPr>
          <p:cNvSpPr/>
          <p:nvPr/>
        </p:nvSpPr>
        <p:spPr>
          <a:xfrm>
            <a:off x="3176416" y="51269"/>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6" name="Picture 5">
            <a:extLst>
              <a:ext uri="{FF2B5EF4-FFF2-40B4-BE49-F238E27FC236}">
                <a16:creationId xmlns:a16="http://schemas.microsoft.com/office/drawing/2014/main" id="{A3E00515-3248-49B1-7567-13D2FBB03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0485"/>
            <a:ext cx="2699632" cy="346768"/>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EFC0802-7CF1-E832-398C-A65C93C6F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9" name="Rectangle 8">
            <a:extLst>
              <a:ext uri="{FF2B5EF4-FFF2-40B4-BE49-F238E27FC236}">
                <a16:creationId xmlns:a16="http://schemas.microsoft.com/office/drawing/2014/main" id="{D58F6F30-7345-48C3-CC6D-139EE30178AD}"/>
              </a:ext>
            </a:extLst>
          </p:cNvPr>
          <p:cNvSpPr/>
          <p:nvPr/>
        </p:nvSpPr>
        <p:spPr>
          <a:xfrm>
            <a:off x="1343271" y="85509"/>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643600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422694A2-83A4-9D47-AE35-35F668AB23CE}"/>
              </a:ext>
            </a:extLst>
          </p:cNvPr>
          <p:cNvSpPr txBox="1">
            <a:spLocks noChangeArrowheads="1"/>
          </p:cNvSpPr>
          <p:nvPr/>
        </p:nvSpPr>
        <p:spPr bwMode="auto">
          <a:xfrm>
            <a:off x="407823" y="512471"/>
            <a:ext cx="8788565" cy="722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defRPr/>
            </a:pPr>
            <a:r>
              <a:rPr lang="en-GB" sz="2800" b="1" cap="all" dirty="0">
                <a:solidFill>
                  <a:srgbClr val="002060"/>
                </a:solidFill>
                <a:latin typeface="Arial" charset="0"/>
              </a:rPr>
              <a:t>IS ANTHRACYCLINE-BASED CHEMOTHERAPY NECESSARY? </a:t>
            </a:r>
          </a:p>
        </p:txBody>
      </p:sp>
      <p:sp>
        <p:nvSpPr>
          <p:cNvPr id="5" name="Title 1">
            <a:extLst>
              <a:ext uri="{FF2B5EF4-FFF2-40B4-BE49-F238E27FC236}">
                <a16:creationId xmlns:a16="http://schemas.microsoft.com/office/drawing/2014/main" id="{2F625272-25EA-574A-AA11-4D46F94765DE}"/>
              </a:ext>
            </a:extLst>
          </p:cNvPr>
          <p:cNvSpPr txBox="1">
            <a:spLocks/>
          </p:cNvSpPr>
          <p:nvPr/>
        </p:nvSpPr>
        <p:spPr>
          <a:xfrm>
            <a:off x="363694" y="1199626"/>
            <a:ext cx="8416609" cy="504888"/>
          </a:xfrm>
          <a:prstGeom prst="rect">
            <a:avLst/>
          </a:prstGeom>
        </p:spPr>
        <p:txBody>
          <a:bodyPr/>
          <a:lst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algn="ctr"/>
            <a:r>
              <a:rPr lang="en-US" sz="2000" dirty="0">
                <a:solidFill>
                  <a:srgbClr val="002060"/>
                </a:solidFill>
              </a:rPr>
              <a:t>BCIRG006: 10.3 YRS FOLLOW-UP</a:t>
            </a:r>
          </a:p>
        </p:txBody>
      </p:sp>
      <p:pic>
        <p:nvPicPr>
          <p:cNvPr id="6" name="Picture 5">
            <a:extLst>
              <a:ext uri="{FF2B5EF4-FFF2-40B4-BE49-F238E27FC236}">
                <a16:creationId xmlns:a16="http://schemas.microsoft.com/office/drawing/2014/main" id="{1F7B87FB-8019-DD48-B7DB-5BE2CC71D340}"/>
              </a:ext>
            </a:extLst>
          </p:cNvPr>
          <p:cNvPicPr>
            <a:picLocks noChangeAspect="1"/>
          </p:cNvPicPr>
          <p:nvPr/>
        </p:nvPicPr>
        <p:blipFill>
          <a:blip r:embed="rId3"/>
          <a:stretch>
            <a:fillRect/>
          </a:stretch>
        </p:blipFill>
        <p:spPr>
          <a:xfrm>
            <a:off x="150920" y="1602786"/>
            <a:ext cx="8851037" cy="2146631"/>
          </a:xfrm>
          <a:prstGeom prst="rect">
            <a:avLst/>
          </a:prstGeom>
        </p:spPr>
      </p:pic>
      <p:sp>
        <p:nvSpPr>
          <p:cNvPr id="8" name="Text Placeholder 8">
            <a:extLst>
              <a:ext uri="{FF2B5EF4-FFF2-40B4-BE49-F238E27FC236}">
                <a16:creationId xmlns:a16="http://schemas.microsoft.com/office/drawing/2014/main" id="{CB9FD2BB-FE8D-DF43-A86C-F8E12FE01A5F}"/>
              </a:ext>
            </a:extLst>
          </p:cNvPr>
          <p:cNvSpPr txBox="1">
            <a:spLocks/>
          </p:cNvSpPr>
          <p:nvPr/>
        </p:nvSpPr>
        <p:spPr>
          <a:xfrm>
            <a:off x="1769933" y="3902167"/>
            <a:ext cx="6027587" cy="366596"/>
          </a:xfrm>
          <a:prstGeom prst="rect">
            <a:avLst/>
          </a:prstGeom>
        </p:spPr>
        <p:txBody>
          <a:bodyPr/>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rgbClr val="0070C0"/>
                </a:solidFill>
              </a:rPr>
              <a:t>TCH ASSOCIATED WITH LESS CARDIAC TOXICITY AND NUMERICALLY FEWER CASES OF SECONDARY LEUKEMIA</a:t>
            </a:r>
          </a:p>
        </p:txBody>
      </p:sp>
      <p:sp>
        <p:nvSpPr>
          <p:cNvPr id="9" name="TextBox 8">
            <a:extLst>
              <a:ext uri="{FF2B5EF4-FFF2-40B4-BE49-F238E27FC236}">
                <a16:creationId xmlns:a16="http://schemas.microsoft.com/office/drawing/2014/main" id="{1E284106-18BE-0446-971D-387F50D4F7FE}"/>
              </a:ext>
            </a:extLst>
          </p:cNvPr>
          <p:cNvSpPr txBox="1">
            <a:spLocks noChangeArrowheads="1"/>
          </p:cNvSpPr>
          <p:nvPr/>
        </p:nvSpPr>
        <p:spPr bwMode="auto">
          <a:xfrm>
            <a:off x="5169740" y="4857268"/>
            <a:ext cx="4026648" cy="230832"/>
          </a:xfrm>
          <a:prstGeom prst="rect">
            <a:avLst/>
          </a:prstGeom>
          <a:noFill/>
          <a:ln w="9525">
            <a:noFill/>
            <a:miter lim="800000"/>
            <a:headEnd/>
            <a:tailEnd/>
          </a:ln>
        </p:spPr>
        <p:txBody>
          <a:bodyPr wrap="square">
            <a:spAutoFit/>
          </a:bodyPr>
          <a:lstStyle/>
          <a:p>
            <a:pPr algn="r" eaLnBrk="0" fontAlgn="base" hangingPunct="0">
              <a:lnSpc>
                <a:spcPct val="90000"/>
              </a:lnSpc>
              <a:spcBef>
                <a:spcPct val="0"/>
              </a:spcBef>
              <a:spcAft>
                <a:spcPct val="0"/>
              </a:spcAft>
            </a:pPr>
            <a:r>
              <a:rPr lang="en-US" sz="1000" dirty="0" err="1">
                <a:latin typeface="Arial" panose="020B0604020202020204" pitchFamily="34" charset="0"/>
                <a:cs typeface="Arial" panose="020B0604020202020204" pitchFamily="34" charset="0"/>
              </a:rPr>
              <a:t>Slamon</a:t>
            </a:r>
            <a:r>
              <a:rPr lang="en-US" sz="1000" dirty="0">
                <a:latin typeface="Arial" panose="020B0604020202020204" pitchFamily="34" charset="0"/>
                <a:cs typeface="Arial" panose="020B0604020202020204" pitchFamily="34" charset="0"/>
              </a:rPr>
              <a:t> D et al. SABCS 2015. Abstract S5-05.</a:t>
            </a:r>
          </a:p>
        </p:txBody>
      </p:sp>
      <p:sp>
        <p:nvSpPr>
          <p:cNvPr id="2" name="Rectangle 1">
            <a:extLst>
              <a:ext uri="{FF2B5EF4-FFF2-40B4-BE49-F238E27FC236}">
                <a16:creationId xmlns:a16="http://schemas.microsoft.com/office/drawing/2014/main" id="{322BCA2D-1FF4-3176-486A-788BC7F7BFCD}"/>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a:extLst>
              <a:ext uri="{FF2B5EF4-FFF2-40B4-BE49-F238E27FC236}">
                <a16:creationId xmlns:a16="http://schemas.microsoft.com/office/drawing/2014/main" id="{2CCEA3E1-8ED1-69D7-0AED-BEAEBA01D2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504F251E-BD6B-6701-0B97-AEB4E24FF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10" name="Rectangle 9">
            <a:extLst>
              <a:ext uri="{FF2B5EF4-FFF2-40B4-BE49-F238E27FC236}">
                <a16:creationId xmlns:a16="http://schemas.microsoft.com/office/drawing/2014/main" id="{BC80E01F-5FFB-5BBC-C86A-75AD5CB16D5F}"/>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84872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white background with blue sky&#10;&#10;AI-generated content may be incorrect.">
            <a:extLst>
              <a:ext uri="{FF2B5EF4-FFF2-40B4-BE49-F238E27FC236}">
                <a16:creationId xmlns:a16="http://schemas.microsoft.com/office/drawing/2014/main" id="{0E0F4D74-658A-2930-9186-4867461C1CA2}"/>
              </a:ext>
            </a:extLst>
          </p:cNvPr>
          <p:cNvPicPr>
            <a:picLocks noChangeAspect="1"/>
          </p:cNvPicPr>
          <p:nvPr/>
        </p:nvPicPr>
        <p:blipFill>
          <a:blip r:embed="rId2"/>
          <a:stretch>
            <a:fillRect/>
          </a:stretch>
        </p:blipFill>
        <p:spPr>
          <a:xfrm>
            <a:off x="1" y="1243484"/>
            <a:ext cx="4361078" cy="2459163"/>
          </a:xfrm>
          <a:prstGeom prst="rect">
            <a:avLst/>
          </a:prstGeom>
        </p:spPr>
      </p:pic>
      <p:sp>
        <p:nvSpPr>
          <p:cNvPr id="22" name="Round Same Side Corner Rectangle 78">
            <a:extLst>
              <a:ext uri="{FF2B5EF4-FFF2-40B4-BE49-F238E27FC236}">
                <a16:creationId xmlns:a16="http://schemas.microsoft.com/office/drawing/2014/main" id="{5C1BA834-9C08-A381-9604-9CE87C00AC60}"/>
              </a:ext>
            </a:extLst>
          </p:cNvPr>
          <p:cNvSpPr>
            <a:spLocks/>
          </p:cNvSpPr>
          <p:nvPr/>
        </p:nvSpPr>
        <p:spPr>
          <a:xfrm>
            <a:off x="0" y="5560"/>
            <a:ext cx="9144000" cy="1240101"/>
          </a:xfrm>
          <a:prstGeom prst="rect">
            <a:avLst/>
          </a:prstGeom>
          <a:solidFill>
            <a:srgbClr val="00305D"/>
          </a:solidFill>
        </p:spPr>
        <p:txBody>
          <a:bodyPr lIns="297180" tIns="548640" rIns="68580" bIns="35100" rtlCol="0" anchor="ctr" anchorCtr="0">
            <a:noAutofit/>
          </a:bodyPr>
          <a:lstStyle/>
          <a:p>
            <a:pPr defTabSz="685783">
              <a:defRPr/>
            </a:pPr>
            <a:r>
              <a:rPr lang="en-GB" sz="2000" b="1" u="sng" dirty="0">
                <a:solidFill>
                  <a:prstClr val="white"/>
                </a:solidFill>
                <a:latin typeface="Arial Narrow" panose="020B0604020202020204" pitchFamily="34" charset="0"/>
                <a:cs typeface="Arial Narrow" panose="020B0604020202020204" pitchFamily="34" charset="0"/>
                <a:sym typeface="Arial"/>
              </a:rPr>
              <a:t>KATHERINE</a:t>
            </a:r>
            <a:r>
              <a:rPr lang="en-GB" sz="2000" b="1" dirty="0">
                <a:solidFill>
                  <a:prstClr val="white"/>
                </a:solidFill>
                <a:latin typeface="Arial Narrow" panose="020B0604020202020204" pitchFamily="34" charset="0"/>
                <a:cs typeface="Arial Narrow" panose="020B0604020202020204" pitchFamily="34" charset="0"/>
                <a:sym typeface="Arial"/>
              </a:rPr>
              <a:t>: HIGH RISK PATIENTS STILL AT RISK</a:t>
            </a:r>
          </a:p>
          <a:p>
            <a:pPr defTabSz="685783">
              <a:defRPr/>
            </a:pPr>
            <a:endParaRPr lang="en-GB" sz="2000" b="1" dirty="0">
              <a:solidFill>
                <a:prstClr val="white"/>
              </a:solidFill>
              <a:latin typeface="Arial Narrow" panose="020B0604020202020204" pitchFamily="34" charset="0"/>
              <a:cs typeface="Arial Narrow" panose="020B0604020202020204" pitchFamily="34" charset="0"/>
              <a:sym typeface="Arial"/>
            </a:endParaRPr>
          </a:p>
        </p:txBody>
      </p:sp>
      <p:sp>
        <p:nvSpPr>
          <p:cNvPr id="2" name="Text Placeholder 1">
            <a:extLst>
              <a:ext uri="{FF2B5EF4-FFF2-40B4-BE49-F238E27FC236}">
                <a16:creationId xmlns:a16="http://schemas.microsoft.com/office/drawing/2014/main" id="{FF379F26-316E-A3F6-EC05-8D3FA99EB9B8}"/>
              </a:ext>
            </a:extLst>
          </p:cNvPr>
          <p:cNvSpPr>
            <a:spLocks noGrp="1"/>
          </p:cNvSpPr>
          <p:nvPr>
            <p:ph type="body" sz="quarter" idx="10"/>
          </p:nvPr>
        </p:nvSpPr>
        <p:spPr>
          <a:xfrm>
            <a:off x="1" y="1473728"/>
            <a:ext cx="9144000" cy="502539"/>
          </a:xfrm>
        </p:spPr>
        <p:txBody>
          <a:bodyPr/>
          <a:lstStyle/>
          <a:p>
            <a:pPr algn="ctr"/>
            <a:r>
              <a:rPr lang="en-US" sz="2400" dirty="0">
                <a:solidFill>
                  <a:srgbClr val="17AD86"/>
                </a:solidFill>
              </a:rPr>
              <a:t>WHILE IMPACTFUL THERE IS </a:t>
            </a:r>
            <a:r>
              <a:rPr lang="en-US" sz="2400" dirty="0">
                <a:solidFill>
                  <a:srgbClr val="FFC000"/>
                </a:solidFill>
              </a:rPr>
              <a:t>STILL ROOM </a:t>
            </a:r>
            <a:r>
              <a:rPr lang="en-US" sz="2400" dirty="0">
                <a:solidFill>
                  <a:srgbClr val="17AD86"/>
                </a:solidFill>
              </a:rPr>
              <a:t>FOR IMPROVEMENT:</a:t>
            </a:r>
          </a:p>
        </p:txBody>
      </p:sp>
      <p:grpSp>
        <p:nvGrpSpPr>
          <p:cNvPr id="6" name="Group 5">
            <a:extLst>
              <a:ext uri="{FF2B5EF4-FFF2-40B4-BE49-F238E27FC236}">
                <a16:creationId xmlns:a16="http://schemas.microsoft.com/office/drawing/2014/main" id="{85E21F20-D4E0-F056-44EA-6B86BCF98047}"/>
              </a:ext>
            </a:extLst>
          </p:cNvPr>
          <p:cNvGrpSpPr/>
          <p:nvPr/>
        </p:nvGrpSpPr>
        <p:grpSpPr>
          <a:xfrm>
            <a:off x="0" y="0"/>
            <a:ext cx="3074773" cy="283038"/>
            <a:chOff x="0" y="0"/>
            <a:chExt cx="6149545" cy="566075"/>
          </a:xfrm>
        </p:grpSpPr>
        <p:grpSp>
          <p:nvGrpSpPr>
            <p:cNvPr id="18" name="Group 17">
              <a:extLst>
                <a:ext uri="{FF2B5EF4-FFF2-40B4-BE49-F238E27FC236}">
                  <a16:creationId xmlns:a16="http://schemas.microsoft.com/office/drawing/2014/main" id="{17FD8C32-F0F7-1702-E18C-B6293D519D9B}"/>
                </a:ext>
              </a:extLst>
            </p:cNvPr>
            <p:cNvGrpSpPr/>
            <p:nvPr/>
          </p:nvGrpSpPr>
          <p:grpSpPr>
            <a:xfrm>
              <a:off x="0" y="0"/>
              <a:ext cx="6057900" cy="566075"/>
              <a:chOff x="-1" y="236415"/>
              <a:chExt cx="6057900" cy="566075"/>
            </a:xfrm>
          </p:grpSpPr>
          <p:sp>
            <p:nvSpPr>
              <p:cNvPr id="20" name="Rectangle 19">
                <a:extLst>
                  <a:ext uri="{FF2B5EF4-FFF2-40B4-BE49-F238E27FC236}">
                    <a16:creationId xmlns:a16="http://schemas.microsoft.com/office/drawing/2014/main" id="{E63FCCAE-350D-BF73-E6E2-262E709DFE48}"/>
                  </a:ext>
                </a:extLst>
              </p:cNvPr>
              <p:cNvSpPr/>
              <p:nvPr/>
            </p:nvSpPr>
            <p:spPr>
              <a:xfrm>
                <a:off x="0" y="236415"/>
                <a:ext cx="6057899"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1938" indent="-227013"/>
                <a:r>
                  <a:rPr lang="en-US" sz="1000" b="1" dirty="0">
                    <a:solidFill>
                      <a:prstClr val="white"/>
                    </a:solidFill>
                    <a:latin typeface="Arial Narrow" panose="020B0604020202020204" pitchFamily="34" charset="0"/>
                    <a:cs typeface="Arial Narrow" panose="020B0604020202020204" pitchFamily="34" charset="0"/>
                  </a:rPr>
                  <a:t>	PRACTICE CHANGING RESULTS FROM KATHERINE </a:t>
                </a:r>
              </a:p>
            </p:txBody>
          </p:sp>
          <p:sp>
            <p:nvSpPr>
              <p:cNvPr id="21" name="Triangle 20">
                <a:extLst>
                  <a:ext uri="{FF2B5EF4-FFF2-40B4-BE49-F238E27FC236}">
                    <a16:creationId xmlns:a16="http://schemas.microsoft.com/office/drawing/2014/main" id="{1AEB36A3-3B66-024E-7D20-7AC792070FB6}"/>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19" name="Rectangle 18">
              <a:extLst>
                <a:ext uri="{FF2B5EF4-FFF2-40B4-BE49-F238E27FC236}">
                  <a16:creationId xmlns:a16="http://schemas.microsoft.com/office/drawing/2014/main" id="{F03A2785-5DFE-459D-97EF-C7EC76769DF7}"/>
                </a:ext>
              </a:extLst>
            </p:cNvPr>
            <p:cNvSpPr/>
            <p:nvPr/>
          </p:nvSpPr>
          <p:spPr>
            <a:xfrm>
              <a:off x="6057900"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28" name="4 CuadroTexto">
            <a:extLst>
              <a:ext uri="{FF2B5EF4-FFF2-40B4-BE49-F238E27FC236}">
                <a16:creationId xmlns:a16="http://schemas.microsoft.com/office/drawing/2014/main" id="{96C6E72D-D95F-F5D0-91AF-1DA99A0656B4}"/>
              </a:ext>
            </a:extLst>
          </p:cNvPr>
          <p:cNvSpPr txBox="1"/>
          <p:nvPr/>
        </p:nvSpPr>
        <p:spPr>
          <a:xfrm>
            <a:off x="8089598" y="4512106"/>
            <a:ext cx="902812" cy="176972"/>
          </a:xfrm>
          <a:prstGeom prst="rect">
            <a:avLst/>
          </a:prstGeom>
          <a:noFill/>
        </p:spPr>
        <p:txBody>
          <a:bodyPr wrap="none" rtlCol="0">
            <a:spAutoFit/>
          </a:bodyPr>
          <a:lstStyle/>
          <a:p>
            <a:pPr algn="r"/>
            <a:r>
              <a:rPr lang="en-US" sz="550" dirty="0">
                <a:solidFill>
                  <a:prstClr val="black">
                    <a:lumMod val="50000"/>
                    <a:lumOff val="50000"/>
                  </a:prstClr>
                </a:solidFill>
                <a:latin typeface="Calibri" panose="020F0502020204030204"/>
              </a:rPr>
              <a:t>Geyer C et al, NEJM 2025</a:t>
            </a:r>
          </a:p>
        </p:txBody>
      </p:sp>
      <p:grpSp>
        <p:nvGrpSpPr>
          <p:cNvPr id="13" name="Group 12">
            <a:extLst>
              <a:ext uri="{FF2B5EF4-FFF2-40B4-BE49-F238E27FC236}">
                <a16:creationId xmlns:a16="http://schemas.microsoft.com/office/drawing/2014/main" id="{24FBB1DE-9A89-EE79-CFF0-10BC1D644718}"/>
              </a:ext>
            </a:extLst>
          </p:cNvPr>
          <p:cNvGrpSpPr/>
          <p:nvPr/>
        </p:nvGrpSpPr>
        <p:grpSpPr>
          <a:xfrm>
            <a:off x="789828" y="3187860"/>
            <a:ext cx="7830469" cy="532172"/>
            <a:chOff x="1165412" y="6389619"/>
            <a:chExt cx="15128688" cy="1064343"/>
          </a:xfrm>
        </p:grpSpPr>
        <p:sp>
          <p:nvSpPr>
            <p:cNvPr id="14" name="TextBox 13">
              <a:extLst>
                <a:ext uri="{FF2B5EF4-FFF2-40B4-BE49-F238E27FC236}">
                  <a16:creationId xmlns:a16="http://schemas.microsoft.com/office/drawing/2014/main" id="{41BEC295-2ACB-A94B-1A19-91A22A3B8442}"/>
                </a:ext>
              </a:extLst>
            </p:cNvPr>
            <p:cNvSpPr txBox="1"/>
            <p:nvPr/>
          </p:nvSpPr>
          <p:spPr>
            <a:xfrm>
              <a:off x="1165412" y="6389619"/>
              <a:ext cx="15128688" cy="1064343"/>
            </a:xfrm>
            <a:prstGeom prst="rect">
              <a:avLst/>
            </a:prstGeom>
            <a:solidFill>
              <a:srgbClr val="41B6E6">
                <a:alpha val="38812"/>
              </a:srgbClr>
            </a:solidFill>
          </p:spPr>
          <p:txBody>
            <a:bodyPr wrap="square" lIns="182880" tIns="0" bIns="45720" rtlCol="0" anchor="ctr" anchorCtr="0">
              <a:noAutofit/>
            </a:bodyPr>
            <a:lstStyle/>
            <a:p>
              <a:pPr marL="196850" indent="-196850">
                <a:buClr>
                  <a:srgbClr val="002060"/>
                </a:buClr>
                <a:buSzPts val="2000"/>
                <a:defRPr/>
              </a:pPr>
              <a:r>
                <a:rPr lang="en-GB" b="1" kern="0" dirty="0">
                  <a:solidFill>
                    <a:srgbClr val="00305D"/>
                  </a:solidFill>
                  <a:latin typeface="Arial Narrow" panose="020B0604020202020204" pitchFamily="34" charset="0"/>
                  <a:ea typeface="Calibri"/>
                  <a:cs typeface="Arial Narrow" panose="020B0604020202020204" pitchFamily="34" charset="0"/>
                  <a:sym typeface="Calibri"/>
                </a:rPr>
                <a:t>	</a:t>
              </a:r>
              <a:r>
                <a:rPr lang="en-GB" b="1" u="sng" kern="0" dirty="0">
                  <a:solidFill>
                    <a:srgbClr val="00305D"/>
                  </a:solidFill>
                  <a:latin typeface="Arial Narrow" panose="020B0604020202020204" pitchFamily="34" charset="0"/>
                  <a:ea typeface="Calibri"/>
                  <a:cs typeface="Arial Narrow" panose="020B0604020202020204" pitchFamily="34" charset="0"/>
                  <a:sym typeface="Calibri"/>
                </a:rPr>
                <a:t>3</a:t>
              </a:r>
              <a:r>
                <a:rPr lang="en-GB" b="1" kern="0" dirty="0">
                  <a:solidFill>
                    <a:srgbClr val="00305D"/>
                  </a:solidFill>
                  <a:latin typeface="Arial Narrow" panose="020B0604020202020204" pitchFamily="34" charset="0"/>
                  <a:ea typeface="Calibri"/>
                  <a:cs typeface="Arial Narrow" panose="020B0604020202020204" pitchFamily="34" charset="0"/>
                  <a:sym typeface="Calibri"/>
                </a:rPr>
                <a:t>. Less benefit seen in HER2 IHC 2+ compared to IHC 3+ </a:t>
              </a:r>
              <a:r>
                <a:rPr lang="en-GB" kern="0" dirty="0">
                  <a:solidFill>
                    <a:srgbClr val="00305D"/>
                  </a:solidFill>
                  <a:latin typeface="Arial Narrow" panose="020B0604020202020204" pitchFamily="34" charset="0"/>
                  <a:ea typeface="Calibri"/>
                  <a:cs typeface="Arial Narrow" panose="020B0604020202020204" pitchFamily="34" charset="0"/>
                  <a:sym typeface="Calibri"/>
                </a:rPr>
                <a:t>(7-year </a:t>
              </a:r>
              <a:r>
                <a:rPr lang="en-GB" kern="0" dirty="0" err="1">
                  <a:solidFill>
                    <a:srgbClr val="00305D"/>
                  </a:solidFill>
                  <a:latin typeface="Arial Narrow" panose="020B0604020202020204" pitchFamily="34" charset="0"/>
                  <a:ea typeface="Calibri"/>
                  <a:cs typeface="Arial Narrow" panose="020B0604020202020204" pitchFamily="34" charset="0"/>
                  <a:sym typeface="Calibri"/>
                </a:rPr>
                <a:t>iDFS</a:t>
              </a:r>
              <a:r>
                <a:rPr lang="en-GB" kern="0" dirty="0">
                  <a:solidFill>
                    <a:srgbClr val="00305D"/>
                  </a:solidFill>
                  <a:latin typeface="Arial Narrow" panose="020B0604020202020204" pitchFamily="34" charset="0"/>
                  <a:ea typeface="Calibri"/>
                  <a:cs typeface="Arial Narrow" panose="020B0604020202020204" pitchFamily="34" charset="0"/>
                  <a:sym typeface="Calibri"/>
                </a:rPr>
                <a:t>: 72% vs 83%)</a:t>
              </a:r>
              <a:endParaRPr lang="en-GB" kern="0" dirty="0">
                <a:solidFill>
                  <a:srgbClr val="00305D"/>
                </a:solidFill>
                <a:latin typeface="Arial Narrow" panose="020B0604020202020204" pitchFamily="34" charset="0"/>
                <a:cs typeface="Arial Narrow" panose="020B0604020202020204" pitchFamily="34" charset="0"/>
                <a:sym typeface="Arial"/>
              </a:endParaRPr>
            </a:p>
          </p:txBody>
        </p:sp>
        <p:sp>
          <p:nvSpPr>
            <p:cNvPr id="15" name="Triangle 14">
              <a:extLst>
                <a:ext uri="{FF2B5EF4-FFF2-40B4-BE49-F238E27FC236}">
                  <a16:creationId xmlns:a16="http://schemas.microsoft.com/office/drawing/2014/main" id="{76A50090-7EE7-ABFC-A58E-82B3057806B7}"/>
                </a:ext>
              </a:extLst>
            </p:cNvPr>
            <p:cNvSpPr/>
            <p:nvPr/>
          </p:nvSpPr>
          <p:spPr>
            <a:xfrm rot="5400000">
              <a:off x="1271152" y="6729730"/>
              <a:ext cx="566075" cy="384119"/>
            </a:xfrm>
            <a:prstGeom prst="triangle">
              <a:avLst>
                <a:gd name="adj" fmla="val 48408"/>
              </a:avLst>
            </a:prstGeom>
            <a:solidFill>
              <a:srgbClr val="75BBDC">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Calibri" panose="020F0502020204030204"/>
              </a:endParaRPr>
            </a:p>
          </p:txBody>
        </p:sp>
      </p:grpSp>
      <p:grpSp>
        <p:nvGrpSpPr>
          <p:cNvPr id="16" name="Group 15">
            <a:extLst>
              <a:ext uri="{FF2B5EF4-FFF2-40B4-BE49-F238E27FC236}">
                <a16:creationId xmlns:a16="http://schemas.microsoft.com/office/drawing/2014/main" id="{42BACBD7-CF24-B017-8529-C004DECD0AD8}"/>
              </a:ext>
            </a:extLst>
          </p:cNvPr>
          <p:cNvGrpSpPr/>
          <p:nvPr/>
        </p:nvGrpSpPr>
        <p:grpSpPr>
          <a:xfrm>
            <a:off x="789828" y="1976267"/>
            <a:ext cx="7830470" cy="532172"/>
            <a:chOff x="1165413" y="4055333"/>
            <a:chExt cx="15128688" cy="1064343"/>
          </a:xfrm>
        </p:grpSpPr>
        <p:sp>
          <p:nvSpPr>
            <p:cNvPr id="17" name="TextBox 16">
              <a:extLst>
                <a:ext uri="{FF2B5EF4-FFF2-40B4-BE49-F238E27FC236}">
                  <a16:creationId xmlns:a16="http://schemas.microsoft.com/office/drawing/2014/main" id="{9AB9B9A6-01FB-3023-C224-A33C07AA4A9E}"/>
                </a:ext>
              </a:extLst>
            </p:cNvPr>
            <p:cNvSpPr txBox="1"/>
            <p:nvPr/>
          </p:nvSpPr>
          <p:spPr>
            <a:xfrm>
              <a:off x="1165413" y="4055333"/>
              <a:ext cx="15128688" cy="1064343"/>
            </a:xfrm>
            <a:prstGeom prst="rect">
              <a:avLst/>
            </a:prstGeom>
            <a:solidFill>
              <a:srgbClr val="F0F9FC"/>
            </a:solidFill>
          </p:spPr>
          <p:txBody>
            <a:bodyPr wrap="square" lIns="182880" tIns="0" bIns="45720" rtlCol="0" anchor="ctr" anchorCtr="0">
              <a:noAutofit/>
            </a:bodyPr>
            <a:lstStyle/>
            <a:p>
              <a:pPr marL="196850" indent="-196850">
                <a:buClr>
                  <a:srgbClr val="000000"/>
                </a:buClr>
                <a:buSzPts val="2000"/>
                <a:defRPr/>
              </a:pPr>
              <a:endParaRPr lang="en-US" b="1" kern="0" dirty="0">
                <a:solidFill>
                  <a:srgbClr val="00305D"/>
                </a:solidFill>
                <a:latin typeface="Arial Narrow" panose="020B0604020202020204" pitchFamily="34" charset="0"/>
                <a:ea typeface="Calibri"/>
                <a:cs typeface="Arial Narrow" panose="020B0604020202020204" pitchFamily="34" charset="0"/>
                <a:sym typeface="Calibri"/>
              </a:endParaRPr>
            </a:p>
            <a:p>
              <a:pPr marL="196850" indent="-196850">
                <a:buClr>
                  <a:srgbClr val="000000"/>
                </a:buClr>
                <a:buSzPts val="2000"/>
                <a:defRPr/>
              </a:pPr>
              <a:r>
                <a:rPr lang="en-US" b="1" kern="0" dirty="0">
                  <a:solidFill>
                    <a:srgbClr val="00305D"/>
                  </a:solidFill>
                  <a:latin typeface="Arial Narrow" panose="020B0604020202020204" pitchFamily="34" charset="0"/>
                  <a:ea typeface="Calibri"/>
                  <a:cs typeface="Arial Narrow" panose="020B0604020202020204" pitchFamily="34" charset="0"/>
                  <a:sym typeface="Calibri"/>
                </a:rPr>
                <a:t>	</a:t>
              </a:r>
              <a:r>
                <a:rPr lang="en-US" b="1" u="sng" kern="0" dirty="0">
                  <a:solidFill>
                    <a:srgbClr val="00305D"/>
                  </a:solidFill>
                  <a:latin typeface="Arial Narrow" panose="020B0604020202020204" pitchFamily="34" charset="0"/>
                  <a:ea typeface="Calibri"/>
                  <a:cs typeface="Arial Narrow" panose="020B0604020202020204" pitchFamily="34" charset="0"/>
                  <a:sym typeface="Calibri"/>
                </a:rPr>
                <a:t>1</a:t>
              </a:r>
              <a:r>
                <a:rPr lang="en-US" b="1" kern="0" dirty="0">
                  <a:solidFill>
                    <a:srgbClr val="00305D"/>
                  </a:solidFill>
                  <a:latin typeface="Arial Narrow" panose="020B0604020202020204" pitchFamily="34" charset="0"/>
                  <a:ea typeface="Calibri"/>
                  <a:cs typeface="Arial Narrow" panose="020B0604020202020204" pitchFamily="34" charset="0"/>
                  <a:sym typeface="Calibri"/>
                </a:rPr>
                <a:t>. High risk of recurrence if LN+ at time of surgery </a:t>
              </a:r>
              <a:r>
                <a:rPr lang="en-US" kern="0" dirty="0">
                  <a:solidFill>
                    <a:srgbClr val="00305D"/>
                  </a:solidFill>
                  <a:latin typeface="Arial Narrow" panose="020B0604020202020204" pitchFamily="34" charset="0"/>
                  <a:ea typeface="Calibri"/>
                  <a:cs typeface="Arial Narrow" panose="020B0604020202020204" pitchFamily="34" charset="0"/>
                  <a:sym typeface="Calibri"/>
                </a:rPr>
                <a:t>(7-year </a:t>
              </a:r>
              <a:r>
                <a:rPr lang="en-US" kern="0" dirty="0" err="1">
                  <a:solidFill>
                    <a:srgbClr val="00305D"/>
                  </a:solidFill>
                  <a:latin typeface="Arial Narrow" panose="020B0604020202020204" pitchFamily="34" charset="0"/>
                  <a:ea typeface="Calibri"/>
                  <a:cs typeface="Arial Narrow" panose="020B0604020202020204" pitchFamily="34" charset="0"/>
                  <a:sym typeface="Calibri"/>
                </a:rPr>
                <a:t>iDFS</a:t>
              </a:r>
              <a:r>
                <a:rPr lang="en-US" kern="0" dirty="0">
                  <a:solidFill>
                    <a:srgbClr val="00305D"/>
                  </a:solidFill>
                  <a:latin typeface="Arial Narrow" panose="020B0604020202020204" pitchFamily="34" charset="0"/>
                  <a:ea typeface="Calibri"/>
                  <a:cs typeface="Arial Narrow" panose="020B0604020202020204" pitchFamily="34" charset="0"/>
                  <a:sym typeface="Calibri"/>
                </a:rPr>
                <a:t>: 72%)</a:t>
              </a:r>
              <a:endParaRPr lang="en-US" kern="0" dirty="0">
                <a:solidFill>
                  <a:srgbClr val="00305D"/>
                </a:solidFill>
                <a:latin typeface="Arial Narrow" panose="020B0604020202020204" pitchFamily="34" charset="0"/>
                <a:cs typeface="Arial Narrow" panose="020B0604020202020204" pitchFamily="34" charset="0"/>
                <a:sym typeface="Arial"/>
              </a:endParaRPr>
            </a:p>
            <a:p>
              <a:pPr marL="196850" indent="-196850">
                <a:buClr>
                  <a:srgbClr val="000000"/>
                </a:buClr>
                <a:buSzPts val="2000"/>
                <a:defRPr/>
              </a:pPr>
              <a:endParaRPr lang="en-US" b="1" kern="0" dirty="0">
                <a:solidFill>
                  <a:srgbClr val="00305D"/>
                </a:solidFill>
                <a:latin typeface="Arial Narrow" panose="020B0604020202020204" pitchFamily="34" charset="0"/>
                <a:ea typeface="Calibri"/>
                <a:cs typeface="Arial Narrow" panose="020B0604020202020204" pitchFamily="34" charset="0"/>
                <a:sym typeface="Calibri"/>
              </a:endParaRPr>
            </a:p>
          </p:txBody>
        </p:sp>
        <p:sp>
          <p:nvSpPr>
            <p:cNvPr id="23" name="Triangle 22">
              <a:extLst>
                <a:ext uri="{FF2B5EF4-FFF2-40B4-BE49-F238E27FC236}">
                  <a16:creationId xmlns:a16="http://schemas.microsoft.com/office/drawing/2014/main" id="{9193E8D8-A39E-BA94-DF82-292F81208E53}"/>
                </a:ext>
              </a:extLst>
            </p:cNvPr>
            <p:cNvSpPr/>
            <p:nvPr/>
          </p:nvSpPr>
          <p:spPr>
            <a:xfrm rot="5400000">
              <a:off x="1271153" y="4395444"/>
              <a:ext cx="566075" cy="384119"/>
            </a:xfrm>
            <a:prstGeom prst="triangle">
              <a:avLst>
                <a:gd name="adj" fmla="val 48408"/>
              </a:avLst>
            </a:prstGeom>
            <a:solidFill>
              <a:srgbClr val="BFE4F6">
                <a:alpha val="4420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Calibri" panose="020F0502020204030204"/>
              </a:endParaRPr>
            </a:p>
          </p:txBody>
        </p:sp>
      </p:grpSp>
      <p:grpSp>
        <p:nvGrpSpPr>
          <p:cNvPr id="24" name="Group 23">
            <a:extLst>
              <a:ext uri="{FF2B5EF4-FFF2-40B4-BE49-F238E27FC236}">
                <a16:creationId xmlns:a16="http://schemas.microsoft.com/office/drawing/2014/main" id="{34065E7B-A7B9-E1E5-C6C5-C465C79B188A}"/>
              </a:ext>
            </a:extLst>
          </p:cNvPr>
          <p:cNvGrpSpPr/>
          <p:nvPr/>
        </p:nvGrpSpPr>
        <p:grpSpPr>
          <a:xfrm>
            <a:off x="789829" y="2585238"/>
            <a:ext cx="7830469" cy="532172"/>
            <a:chOff x="1165413" y="5222476"/>
            <a:chExt cx="15128688" cy="1064343"/>
          </a:xfrm>
        </p:grpSpPr>
        <p:sp>
          <p:nvSpPr>
            <p:cNvPr id="25" name="TextBox 24">
              <a:extLst>
                <a:ext uri="{FF2B5EF4-FFF2-40B4-BE49-F238E27FC236}">
                  <a16:creationId xmlns:a16="http://schemas.microsoft.com/office/drawing/2014/main" id="{31ACE02D-8EF1-03EC-E527-ED59302BCAE1}"/>
                </a:ext>
              </a:extLst>
            </p:cNvPr>
            <p:cNvSpPr txBox="1"/>
            <p:nvPr/>
          </p:nvSpPr>
          <p:spPr>
            <a:xfrm>
              <a:off x="1165413" y="5222476"/>
              <a:ext cx="15128688" cy="1064343"/>
            </a:xfrm>
            <a:prstGeom prst="rect">
              <a:avLst/>
            </a:prstGeom>
            <a:solidFill>
              <a:srgbClr val="41B6E6">
                <a:alpha val="25000"/>
              </a:srgbClr>
            </a:solidFill>
          </p:spPr>
          <p:txBody>
            <a:bodyPr wrap="square" lIns="182880" tIns="0" bIns="45720" rtlCol="0" anchor="ctr" anchorCtr="0">
              <a:noAutofit/>
            </a:bodyPr>
            <a:lstStyle/>
            <a:p>
              <a:pPr indent="196850">
                <a:buClr>
                  <a:srgbClr val="002060"/>
                </a:buClr>
                <a:buSzPts val="2000"/>
                <a:defRPr/>
              </a:pPr>
              <a:r>
                <a:rPr lang="en-GB" b="1" u="sng" kern="0" dirty="0">
                  <a:solidFill>
                    <a:srgbClr val="00305D"/>
                  </a:solidFill>
                  <a:latin typeface="Arial Narrow" panose="020B0604020202020204" pitchFamily="34" charset="0"/>
                  <a:ea typeface="Calibri"/>
                  <a:cs typeface="Arial Narrow" panose="020B0604020202020204" pitchFamily="34" charset="0"/>
                  <a:sym typeface="Calibri"/>
                </a:rPr>
                <a:t>2</a:t>
              </a:r>
              <a:r>
                <a:rPr lang="en-GB" b="1" kern="0" dirty="0">
                  <a:solidFill>
                    <a:srgbClr val="00305D"/>
                  </a:solidFill>
                  <a:latin typeface="Arial Narrow" panose="020B0604020202020204" pitchFamily="34" charset="0"/>
                  <a:ea typeface="Calibri"/>
                  <a:cs typeface="Arial Narrow" panose="020B0604020202020204" pitchFamily="34" charset="0"/>
                  <a:sym typeface="Calibri"/>
                </a:rPr>
                <a:t>. High risk of recurrence if inoperable at baseline </a:t>
              </a:r>
              <a:r>
                <a:rPr lang="en-GB" kern="0" dirty="0">
                  <a:solidFill>
                    <a:srgbClr val="00305D"/>
                  </a:solidFill>
                  <a:latin typeface="Arial Narrow" panose="020B0604020202020204" pitchFamily="34" charset="0"/>
                  <a:ea typeface="Calibri"/>
                  <a:cs typeface="Arial Narrow" panose="020B0604020202020204" pitchFamily="34" charset="0"/>
                  <a:sym typeface="Calibri"/>
                </a:rPr>
                <a:t>(7-year </a:t>
              </a:r>
              <a:r>
                <a:rPr lang="en-GB" kern="0" dirty="0" err="1">
                  <a:solidFill>
                    <a:srgbClr val="00305D"/>
                  </a:solidFill>
                  <a:latin typeface="Arial Narrow" panose="020B0604020202020204" pitchFamily="34" charset="0"/>
                  <a:ea typeface="Calibri"/>
                  <a:cs typeface="Arial Narrow" panose="020B0604020202020204" pitchFamily="34" charset="0"/>
                  <a:sym typeface="Calibri"/>
                </a:rPr>
                <a:t>iDFS</a:t>
              </a:r>
              <a:r>
                <a:rPr lang="en-GB" kern="0" dirty="0">
                  <a:solidFill>
                    <a:srgbClr val="00305D"/>
                  </a:solidFill>
                  <a:latin typeface="Arial Narrow" panose="020B0604020202020204" pitchFamily="34" charset="0"/>
                  <a:ea typeface="Calibri"/>
                  <a:cs typeface="Arial Narrow" panose="020B0604020202020204" pitchFamily="34" charset="0"/>
                  <a:sym typeface="Calibri"/>
                </a:rPr>
                <a:t>: 67%)</a:t>
              </a:r>
              <a:endParaRPr lang="en-GB" kern="0" dirty="0">
                <a:solidFill>
                  <a:srgbClr val="00305D"/>
                </a:solidFill>
                <a:latin typeface="Arial Narrow" panose="020B0604020202020204" pitchFamily="34" charset="0"/>
                <a:cs typeface="Arial Narrow" panose="020B0604020202020204" pitchFamily="34" charset="0"/>
                <a:sym typeface="Arial"/>
              </a:endParaRPr>
            </a:p>
          </p:txBody>
        </p:sp>
        <p:sp>
          <p:nvSpPr>
            <p:cNvPr id="26" name="Triangle 25">
              <a:extLst>
                <a:ext uri="{FF2B5EF4-FFF2-40B4-BE49-F238E27FC236}">
                  <a16:creationId xmlns:a16="http://schemas.microsoft.com/office/drawing/2014/main" id="{BC346ABA-6403-C2BC-4187-E42172260FEB}"/>
                </a:ext>
              </a:extLst>
            </p:cNvPr>
            <p:cNvSpPr/>
            <p:nvPr/>
          </p:nvSpPr>
          <p:spPr>
            <a:xfrm rot="5400000">
              <a:off x="1271153" y="5562587"/>
              <a:ext cx="566075" cy="384119"/>
            </a:xfrm>
            <a:prstGeom prst="triangle">
              <a:avLst>
                <a:gd name="adj" fmla="val 48408"/>
              </a:avLst>
            </a:prstGeom>
            <a:solidFill>
              <a:srgbClr val="80D3FE">
                <a:alpha val="553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Calibri" panose="020F0502020204030204"/>
              </a:endParaRPr>
            </a:p>
          </p:txBody>
        </p:sp>
      </p:grpSp>
      <p:grpSp>
        <p:nvGrpSpPr>
          <p:cNvPr id="27" name="Group 26">
            <a:extLst>
              <a:ext uri="{FF2B5EF4-FFF2-40B4-BE49-F238E27FC236}">
                <a16:creationId xmlns:a16="http://schemas.microsoft.com/office/drawing/2014/main" id="{4D675C6C-FEAD-FA6D-7B06-419DA29400EF}"/>
              </a:ext>
            </a:extLst>
          </p:cNvPr>
          <p:cNvGrpSpPr/>
          <p:nvPr/>
        </p:nvGrpSpPr>
        <p:grpSpPr>
          <a:xfrm>
            <a:off x="789828" y="3790481"/>
            <a:ext cx="7830469" cy="532172"/>
            <a:chOff x="1165412" y="6389619"/>
            <a:chExt cx="15128688" cy="1064343"/>
          </a:xfrm>
        </p:grpSpPr>
        <p:sp>
          <p:nvSpPr>
            <p:cNvPr id="33" name="TextBox 32">
              <a:extLst>
                <a:ext uri="{FF2B5EF4-FFF2-40B4-BE49-F238E27FC236}">
                  <a16:creationId xmlns:a16="http://schemas.microsoft.com/office/drawing/2014/main" id="{6A0EC2F2-BCAC-6A1A-0683-3A6B49D2828D}"/>
                </a:ext>
              </a:extLst>
            </p:cNvPr>
            <p:cNvSpPr txBox="1"/>
            <p:nvPr/>
          </p:nvSpPr>
          <p:spPr>
            <a:xfrm>
              <a:off x="1165412" y="6389619"/>
              <a:ext cx="15128688" cy="1064343"/>
            </a:xfrm>
            <a:prstGeom prst="rect">
              <a:avLst/>
            </a:prstGeom>
            <a:solidFill>
              <a:srgbClr val="84CCED"/>
            </a:solidFill>
          </p:spPr>
          <p:txBody>
            <a:bodyPr wrap="square" lIns="182880" tIns="0" bIns="45720" rtlCol="0" anchor="ctr" anchorCtr="0">
              <a:noAutofit/>
            </a:bodyPr>
            <a:lstStyle/>
            <a:p>
              <a:pPr>
                <a:buClr>
                  <a:srgbClr val="000000"/>
                </a:buClr>
                <a:buSzPts val="2000"/>
                <a:defRPr/>
              </a:pPr>
              <a:endParaRPr lang="en-US" b="1" kern="0" dirty="0">
                <a:solidFill>
                  <a:srgbClr val="00305D"/>
                </a:solidFill>
                <a:latin typeface="Arial Narrow" panose="020B0604020202020204" pitchFamily="34" charset="0"/>
                <a:ea typeface="Calibri"/>
                <a:cs typeface="Arial Narrow" panose="020B0604020202020204" pitchFamily="34" charset="0"/>
                <a:sym typeface="Calibri"/>
              </a:endParaRPr>
            </a:p>
            <a:p>
              <a:pPr marL="196850" indent="-196850">
                <a:buClr>
                  <a:srgbClr val="000000"/>
                </a:buClr>
                <a:buSzPts val="2000"/>
                <a:defRPr/>
              </a:pPr>
              <a:r>
                <a:rPr lang="en-US" b="1" kern="0" dirty="0">
                  <a:solidFill>
                    <a:srgbClr val="00305D"/>
                  </a:solidFill>
                  <a:latin typeface="Arial Narrow" panose="020B0604020202020204" pitchFamily="34" charset="0"/>
                  <a:ea typeface="Calibri"/>
                  <a:cs typeface="Arial Narrow" panose="020B0604020202020204" pitchFamily="34" charset="0"/>
                  <a:sym typeface="Calibri"/>
                </a:rPr>
                <a:t>	</a:t>
              </a:r>
              <a:r>
                <a:rPr lang="en-US" b="1" u="sng" kern="0" dirty="0">
                  <a:solidFill>
                    <a:srgbClr val="00305D"/>
                  </a:solidFill>
                  <a:latin typeface="Arial Narrow" panose="020B0604020202020204" pitchFamily="34" charset="0"/>
                  <a:ea typeface="Calibri"/>
                  <a:cs typeface="Arial Narrow" panose="020B0604020202020204" pitchFamily="34" charset="0"/>
                  <a:sym typeface="Calibri"/>
                </a:rPr>
                <a:t>4</a:t>
              </a:r>
              <a:r>
                <a:rPr lang="en-US" b="1" kern="0" dirty="0">
                  <a:solidFill>
                    <a:srgbClr val="00305D"/>
                  </a:solidFill>
                  <a:latin typeface="Arial Narrow" panose="020B0604020202020204" pitchFamily="34" charset="0"/>
                  <a:ea typeface="Calibri"/>
                  <a:cs typeface="Arial Narrow" panose="020B0604020202020204" pitchFamily="34" charset="0"/>
                  <a:sym typeface="Calibri"/>
                </a:rPr>
                <a:t>. No improvement in rates of CNS recurrence </a:t>
              </a:r>
              <a:r>
                <a:rPr lang="en-US" kern="0" dirty="0">
                  <a:solidFill>
                    <a:srgbClr val="00305D"/>
                  </a:solidFill>
                  <a:latin typeface="Arial Narrow" panose="020B0604020202020204" pitchFamily="34" charset="0"/>
                  <a:ea typeface="Calibri"/>
                  <a:cs typeface="Arial Narrow" panose="020B0604020202020204" pitchFamily="34" charset="0"/>
                  <a:sym typeface="Calibri"/>
                </a:rPr>
                <a:t>(7.0% vs 5.1%)</a:t>
              </a:r>
            </a:p>
            <a:p>
              <a:pPr>
                <a:buClr>
                  <a:srgbClr val="000000"/>
                </a:buClr>
                <a:buSzPts val="2000"/>
                <a:defRPr/>
              </a:pPr>
              <a:endParaRPr lang="en-US" b="1" kern="0" dirty="0">
                <a:solidFill>
                  <a:srgbClr val="00305D"/>
                </a:solidFill>
                <a:latin typeface="Arial Narrow" panose="020B0604020202020204" pitchFamily="34" charset="0"/>
                <a:ea typeface="Calibri"/>
                <a:cs typeface="Arial Narrow" panose="020B0604020202020204" pitchFamily="34" charset="0"/>
                <a:sym typeface="Calibri"/>
              </a:endParaRPr>
            </a:p>
          </p:txBody>
        </p:sp>
        <p:sp>
          <p:nvSpPr>
            <p:cNvPr id="34" name="Triangle 33">
              <a:extLst>
                <a:ext uri="{FF2B5EF4-FFF2-40B4-BE49-F238E27FC236}">
                  <a16:creationId xmlns:a16="http://schemas.microsoft.com/office/drawing/2014/main" id="{E775480F-7BAD-6020-0294-A21791E92763}"/>
                </a:ext>
              </a:extLst>
            </p:cNvPr>
            <p:cNvSpPr/>
            <p:nvPr/>
          </p:nvSpPr>
          <p:spPr>
            <a:xfrm rot="5400000">
              <a:off x="1271152" y="6729730"/>
              <a:ext cx="566075" cy="384119"/>
            </a:xfrm>
            <a:prstGeom prst="triangle">
              <a:avLst>
                <a:gd name="adj" fmla="val 48408"/>
              </a:avLst>
            </a:prstGeom>
            <a:solidFill>
              <a:srgbClr val="37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Calibri" panose="020F0502020204030204"/>
              </a:endParaRPr>
            </a:p>
          </p:txBody>
        </p:sp>
      </p:grpSp>
    </p:spTree>
    <p:extLst>
      <p:ext uri="{BB962C8B-B14F-4D97-AF65-F5344CB8AC3E}">
        <p14:creationId xmlns:p14="http://schemas.microsoft.com/office/powerpoint/2010/main" val="1029941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able with text on it">
            <a:extLst>
              <a:ext uri="{FF2B5EF4-FFF2-40B4-BE49-F238E27FC236}">
                <a16:creationId xmlns:a16="http://schemas.microsoft.com/office/drawing/2014/main" id="{1C09EA14-34C6-8A9C-4182-A67B2685159E}"/>
              </a:ext>
            </a:extLst>
          </p:cNvPr>
          <p:cNvPicPr>
            <a:picLocks noChangeAspect="1"/>
          </p:cNvPicPr>
          <p:nvPr/>
        </p:nvPicPr>
        <p:blipFill>
          <a:blip r:embed="rId2"/>
          <a:srcRect l="3268"/>
          <a:stretch>
            <a:fillRect/>
          </a:stretch>
        </p:blipFill>
        <p:spPr>
          <a:xfrm>
            <a:off x="111651" y="1233249"/>
            <a:ext cx="4407341" cy="1855293"/>
          </a:xfrm>
          <a:prstGeom prst="rect">
            <a:avLst/>
          </a:prstGeom>
        </p:spPr>
      </p:pic>
      <p:sp>
        <p:nvSpPr>
          <p:cNvPr id="22" name="TextBox 21">
            <a:extLst>
              <a:ext uri="{FF2B5EF4-FFF2-40B4-BE49-F238E27FC236}">
                <a16:creationId xmlns:a16="http://schemas.microsoft.com/office/drawing/2014/main" id="{23091339-8D7B-49C8-79BC-1802DBB76F53}"/>
              </a:ext>
            </a:extLst>
          </p:cNvPr>
          <p:cNvSpPr txBox="1"/>
          <p:nvPr/>
        </p:nvSpPr>
        <p:spPr>
          <a:xfrm>
            <a:off x="185874" y="967409"/>
            <a:ext cx="4272791" cy="3832699"/>
          </a:xfrm>
          <a:prstGeom prst="rect">
            <a:avLst/>
          </a:prstGeom>
          <a:solidFill>
            <a:srgbClr val="009BD9">
              <a:alpha val="5000"/>
            </a:srgbClr>
          </a:solidFill>
        </p:spPr>
        <p:txBody>
          <a:bodyPr wrap="square" lIns="137160" tIns="91440" rIns="45720" bIns="91440" rtlCol="0">
            <a:noAutofit/>
          </a:bodyPr>
          <a:lstStyle/>
          <a:p>
            <a:pPr marL="114300" indent="-114300">
              <a:spcBef>
                <a:spcPts val="600"/>
              </a:spcBef>
              <a:buClr>
                <a:srgbClr val="009BD9"/>
              </a:buClr>
              <a:buFont typeface="Arial" panose="020B0604020202020204" pitchFamily="34" charset="0"/>
              <a:buChar char="•"/>
            </a:pPr>
            <a:endParaRPr lang="en-US" sz="900" b="1" dirty="0">
              <a:solidFill>
                <a:srgbClr val="00305D"/>
              </a:solidFill>
              <a:latin typeface="Arial Narrow" panose="020B0604020202020204" pitchFamily="34" charset="0"/>
              <a:cs typeface="Arial Narrow" panose="020B0604020202020204" pitchFamily="34" charset="0"/>
            </a:endParaRPr>
          </a:p>
        </p:txBody>
      </p:sp>
      <p:sp>
        <p:nvSpPr>
          <p:cNvPr id="8" name="Text Placeholder 1">
            <a:extLst>
              <a:ext uri="{FF2B5EF4-FFF2-40B4-BE49-F238E27FC236}">
                <a16:creationId xmlns:a16="http://schemas.microsoft.com/office/drawing/2014/main" id="{5E200B93-94C0-0FB5-57F8-0BF6E05F07AC}"/>
              </a:ext>
            </a:extLst>
          </p:cNvPr>
          <p:cNvSpPr txBox="1">
            <a:spLocks/>
          </p:cNvSpPr>
          <p:nvPr/>
        </p:nvSpPr>
        <p:spPr>
          <a:xfrm>
            <a:off x="235168" y="328062"/>
            <a:ext cx="8429625" cy="502539"/>
          </a:xfrm>
        </p:spPr>
        <p:txBody>
          <a:bodyPr anchor="b" anchorCtr="0">
            <a:noAutofit/>
          </a:bodyPr>
          <a:lstStyle>
            <a:lvl1pPr marL="0" indent="0" algn="r" defTabSz="914400" rtl="0" eaLnBrk="1" latinLnBrk="0" hangingPunct="1">
              <a:spcBef>
                <a:spcPts val="0"/>
              </a:spcBef>
              <a:buFont typeface="Arial"/>
              <a:buNone/>
              <a:defRPr sz="165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lgn="l" defTabSz="457200"/>
            <a:r>
              <a:rPr lang="en-US" sz="2700" b="1" dirty="0">
                <a:solidFill>
                  <a:srgbClr val="00305D"/>
                </a:solidFill>
                <a:latin typeface="Arial Narrow" panose="020B0604020202020204" pitchFamily="34" charset="0"/>
                <a:cs typeface="Arial Narrow" panose="020B0604020202020204" pitchFamily="34" charset="0"/>
              </a:rPr>
              <a:t>RAISING THE BAR: CAN T-DXD OUTPERFORM T-DM1?</a:t>
            </a:r>
          </a:p>
        </p:txBody>
      </p:sp>
      <p:pic>
        <p:nvPicPr>
          <p:cNvPr id="11" name="Picture 10" descr="A graph of a number of people&#10;&#10;AI-generated content may be incorrect.">
            <a:extLst>
              <a:ext uri="{FF2B5EF4-FFF2-40B4-BE49-F238E27FC236}">
                <a16:creationId xmlns:a16="http://schemas.microsoft.com/office/drawing/2014/main" id="{F66B4861-7F4C-9AA1-820B-CC818BD73892}"/>
              </a:ext>
            </a:extLst>
          </p:cNvPr>
          <p:cNvPicPr>
            <a:picLocks noChangeAspect="1"/>
          </p:cNvPicPr>
          <p:nvPr/>
        </p:nvPicPr>
        <p:blipFill>
          <a:blip r:embed="rId3"/>
          <a:srcRect l="2487" r="2491"/>
          <a:stretch>
            <a:fillRect/>
          </a:stretch>
        </p:blipFill>
        <p:spPr>
          <a:xfrm>
            <a:off x="4743702" y="1418066"/>
            <a:ext cx="3940442" cy="1670475"/>
          </a:xfrm>
          <a:prstGeom prst="rect">
            <a:avLst/>
          </a:prstGeom>
        </p:spPr>
      </p:pic>
      <p:sp>
        <p:nvSpPr>
          <p:cNvPr id="255" name="TextBox 254">
            <a:extLst>
              <a:ext uri="{FF2B5EF4-FFF2-40B4-BE49-F238E27FC236}">
                <a16:creationId xmlns:a16="http://schemas.microsoft.com/office/drawing/2014/main" id="{0163AE72-0363-82AE-2E8D-EBEE6A726977}"/>
              </a:ext>
            </a:extLst>
          </p:cNvPr>
          <p:cNvSpPr txBox="1"/>
          <p:nvPr/>
        </p:nvSpPr>
        <p:spPr>
          <a:xfrm>
            <a:off x="4562665" y="1039499"/>
            <a:ext cx="4395461" cy="266655"/>
          </a:xfrm>
          <a:prstGeom prst="rect">
            <a:avLst/>
          </a:prstGeom>
          <a:solidFill>
            <a:srgbClr val="00305D"/>
          </a:solidFill>
        </p:spPr>
        <p:txBody>
          <a:bodyPr wrap="square" lIns="137160" rtlCol="0" anchor="ctr" anchorCtr="0">
            <a:noAutofit/>
          </a:bodyPr>
          <a:lstStyle/>
          <a:p>
            <a:endParaRPr lang="en-US" sz="400" b="1" dirty="0">
              <a:solidFill>
                <a:prstClr val="white"/>
              </a:solidFill>
              <a:latin typeface="Arial Narrow" panose="020B0604020202020204" pitchFamily="34" charset="0"/>
              <a:cs typeface="Arial Narrow" panose="020B0604020202020204" pitchFamily="34" charset="0"/>
            </a:endParaRPr>
          </a:p>
          <a:p>
            <a:r>
              <a:rPr lang="en-US" sz="1400" b="1" dirty="0">
                <a:solidFill>
                  <a:srgbClr val="FFC000"/>
                </a:solidFill>
                <a:latin typeface="Arial Narrow" panose="020B0604020202020204" pitchFamily="34" charset="0"/>
                <a:cs typeface="Arial Narrow" panose="020B0604020202020204" pitchFamily="34" charset="0"/>
              </a:rPr>
              <a:t>DB-03: </a:t>
            </a:r>
            <a:r>
              <a:rPr lang="en-US" sz="1350" b="1" dirty="0">
                <a:solidFill>
                  <a:prstClr val="white"/>
                </a:solidFill>
                <a:latin typeface="Arial Narrow" panose="020B0604020202020204" pitchFamily="34" charset="0"/>
                <a:cs typeface="Arial Narrow" panose="020B0604020202020204" pitchFamily="34" charset="0"/>
              </a:rPr>
              <a:t>T-</a:t>
            </a:r>
            <a:r>
              <a:rPr lang="en-US" sz="1350" b="1" dirty="0" err="1">
                <a:solidFill>
                  <a:prstClr val="white"/>
                </a:solidFill>
                <a:latin typeface="Arial Narrow" panose="020B0604020202020204" pitchFamily="34" charset="0"/>
                <a:cs typeface="Arial Narrow" panose="020B0604020202020204" pitchFamily="34" charset="0"/>
              </a:rPr>
              <a:t>DXd</a:t>
            </a:r>
            <a:r>
              <a:rPr lang="en-US" sz="1350" b="1" dirty="0">
                <a:solidFill>
                  <a:prstClr val="white"/>
                </a:solidFill>
                <a:latin typeface="Arial Narrow" panose="020B0604020202020204" pitchFamily="34" charset="0"/>
                <a:cs typeface="Arial Narrow" panose="020B0604020202020204" pitchFamily="34" charset="0"/>
              </a:rPr>
              <a:t> led to 4x longer PFS than T-DM1 in HER2+ MBC</a:t>
            </a:r>
          </a:p>
          <a:p>
            <a:endParaRPr lang="en-US" sz="400" b="1" dirty="0">
              <a:solidFill>
                <a:prstClr val="white"/>
              </a:solidFill>
              <a:latin typeface="Arial Narrow" panose="020B0604020202020204" pitchFamily="34" charset="0"/>
              <a:cs typeface="Arial Narrow" panose="020B0604020202020204" pitchFamily="34" charset="0"/>
            </a:endParaRPr>
          </a:p>
        </p:txBody>
      </p:sp>
      <p:pic>
        <p:nvPicPr>
          <p:cNvPr id="12" name="Graphic 11" descr="Arrow: Slight curve with solid fill">
            <a:extLst>
              <a:ext uri="{FF2B5EF4-FFF2-40B4-BE49-F238E27FC236}">
                <a16:creationId xmlns:a16="http://schemas.microsoft.com/office/drawing/2014/main" id="{56230A83-306F-E5F7-5EFC-6827A4A478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31500">
            <a:off x="4008580" y="835807"/>
            <a:ext cx="717363" cy="717363"/>
          </a:xfrm>
          <a:prstGeom prst="rect">
            <a:avLst/>
          </a:prstGeom>
        </p:spPr>
      </p:pic>
      <p:sp>
        <p:nvSpPr>
          <p:cNvPr id="13" name="TextBox 12">
            <a:extLst>
              <a:ext uri="{FF2B5EF4-FFF2-40B4-BE49-F238E27FC236}">
                <a16:creationId xmlns:a16="http://schemas.microsoft.com/office/drawing/2014/main" id="{7B168D79-633E-AD0A-D0A5-03659708FB8D}"/>
              </a:ext>
            </a:extLst>
          </p:cNvPr>
          <p:cNvSpPr txBox="1"/>
          <p:nvPr/>
        </p:nvSpPr>
        <p:spPr>
          <a:xfrm>
            <a:off x="4526852" y="3132528"/>
            <a:ext cx="4340924" cy="266655"/>
          </a:xfrm>
          <a:prstGeom prst="rect">
            <a:avLst/>
          </a:prstGeom>
          <a:solidFill>
            <a:srgbClr val="00305D"/>
          </a:solidFill>
        </p:spPr>
        <p:txBody>
          <a:bodyPr wrap="square" lIns="137160" rtlCol="0" anchor="ctr" anchorCtr="0">
            <a:noAutofit/>
          </a:bodyPr>
          <a:lstStyle/>
          <a:p>
            <a:r>
              <a:rPr lang="en-US" sz="1400" b="1" dirty="0">
                <a:solidFill>
                  <a:srgbClr val="FFC000"/>
                </a:solidFill>
                <a:latin typeface="Arial Narrow" panose="020B0604020202020204" pitchFamily="34" charset="0"/>
                <a:cs typeface="Arial Narrow" panose="020B0604020202020204" pitchFamily="34" charset="0"/>
              </a:rPr>
              <a:t>DB-12: </a:t>
            </a:r>
            <a:r>
              <a:rPr lang="en-US" sz="1400" b="1" dirty="0">
                <a:solidFill>
                  <a:prstClr val="white"/>
                </a:solidFill>
                <a:latin typeface="Arial Narrow" panose="020B0604020202020204" pitchFamily="34" charset="0"/>
                <a:cs typeface="Arial Narrow" panose="020B0604020202020204" pitchFamily="34" charset="0"/>
              </a:rPr>
              <a:t>T-</a:t>
            </a:r>
            <a:r>
              <a:rPr lang="en-US" sz="1400" b="1" dirty="0" err="1">
                <a:solidFill>
                  <a:prstClr val="white"/>
                </a:solidFill>
                <a:latin typeface="Arial Narrow" panose="020B0604020202020204" pitchFamily="34" charset="0"/>
                <a:cs typeface="Arial Narrow" panose="020B0604020202020204" pitchFamily="34" charset="0"/>
              </a:rPr>
              <a:t>DXd</a:t>
            </a:r>
            <a:r>
              <a:rPr lang="en-US" sz="1400" b="1" dirty="0">
                <a:solidFill>
                  <a:prstClr val="white"/>
                </a:solidFill>
                <a:latin typeface="Arial Narrow" panose="020B0604020202020204" pitchFamily="34" charset="0"/>
                <a:cs typeface="Arial Narrow" panose="020B0604020202020204" pitchFamily="34" charset="0"/>
              </a:rPr>
              <a:t> has robust efficacy in brain metastases</a:t>
            </a:r>
            <a:endParaRPr lang="en-US" sz="400" b="1" dirty="0">
              <a:solidFill>
                <a:prstClr val="white"/>
              </a:solidFill>
              <a:latin typeface="Arial Narrow" panose="020B0604020202020204" pitchFamily="34" charset="0"/>
              <a:cs typeface="Arial Narrow" panose="020B0604020202020204" pitchFamily="34" charset="0"/>
            </a:endParaRPr>
          </a:p>
        </p:txBody>
      </p:sp>
      <p:pic>
        <p:nvPicPr>
          <p:cNvPr id="258" name="Picture 257" descr="A graph of a patient's life&#10;&#10;AI-generated content may be incorrect.">
            <a:extLst>
              <a:ext uri="{FF2B5EF4-FFF2-40B4-BE49-F238E27FC236}">
                <a16:creationId xmlns:a16="http://schemas.microsoft.com/office/drawing/2014/main" id="{473902E0-EAAF-E952-F571-2F7ED3F4C283}"/>
              </a:ext>
            </a:extLst>
          </p:cNvPr>
          <p:cNvPicPr>
            <a:picLocks noChangeAspect="1"/>
          </p:cNvPicPr>
          <p:nvPr/>
        </p:nvPicPr>
        <p:blipFill>
          <a:blip r:embed="rId6"/>
          <a:stretch>
            <a:fillRect/>
          </a:stretch>
        </p:blipFill>
        <p:spPr>
          <a:xfrm>
            <a:off x="4685336" y="3412035"/>
            <a:ext cx="4144032" cy="1672231"/>
          </a:xfrm>
          <a:prstGeom prst="rect">
            <a:avLst/>
          </a:prstGeom>
        </p:spPr>
      </p:pic>
      <p:sp>
        <p:nvSpPr>
          <p:cNvPr id="2" name="Text Placeholder 11">
            <a:extLst>
              <a:ext uri="{FF2B5EF4-FFF2-40B4-BE49-F238E27FC236}">
                <a16:creationId xmlns:a16="http://schemas.microsoft.com/office/drawing/2014/main" id="{E5DE5455-DDD3-97A8-3B70-40BA1F095BAD}"/>
              </a:ext>
            </a:extLst>
          </p:cNvPr>
          <p:cNvSpPr txBox="1">
            <a:spLocks/>
          </p:cNvSpPr>
          <p:nvPr/>
        </p:nvSpPr>
        <p:spPr>
          <a:xfrm>
            <a:off x="276225" y="4679918"/>
            <a:ext cx="3096453" cy="240380"/>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en-US" sz="400" b="0" dirty="0">
                <a:solidFill>
                  <a:prstClr val="black">
                    <a:lumMod val="50000"/>
                    <a:lumOff val="50000"/>
                  </a:prstClr>
                </a:solidFill>
              </a:rPr>
              <a:t>Cortes J et al, Nat Med 2024, Lin NU et al, ESMO 2024, Harbeck N et al, Nat Med 2024</a:t>
            </a:r>
          </a:p>
        </p:txBody>
      </p:sp>
      <p:grpSp>
        <p:nvGrpSpPr>
          <p:cNvPr id="5" name="Group 4">
            <a:extLst>
              <a:ext uri="{FF2B5EF4-FFF2-40B4-BE49-F238E27FC236}">
                <a16:creationId xmlns:a16="http://schemas.microsoft.com/office/drawing/2014/main" id="{1AF7B0B0-C5BC-469B-9645-67394391DECF}"/>
              </a:ext>
            </a:extLst>
          </p:cNvPr>
          <p:cNvGrpSpPr/>
          <p:nvPr/>
        </p:nvGrpSpPr>
        <p:grpSpPr>
          <a:xfrm>
            <a:off x="0" y="0"/>
            <a:ext cx="2103223" cy="283038"/>
            <a:chOff x="0" y="0"/>
            <a:chExt cx="4206445" cy="566075"/>
          </a:xfrm>
        </p:grpSpPr>
        <p:grpSp>
          <p:nvGrpSpPr>
            <p:cNvPr id="6" name="Group 5">
              <a:extLst>
                <a:ext uri="{FF2B5EF4-FFF2-40B4-BE49-F238E27FC236}">
                  <a16:creationId xmlns:a16="http://schemas.microsoft.com/office/drawing/2014/main" id="{B11E2A48-186D-C440-47B3-EA80A73AFDCB}"/>
                </a:ext>
              </a:extLst>
            </p:cNvPr>
            <p:cNvGrpSpPr/>
            <p:nvPr/>
          </p:nvGrpSpPr>
          <p:grpSpPr>
            <a:xfrm>
              <a:off x="0" y="0"/>
              <a:ext cx="4114800" cy="566075"/>
              <a:chOff x="-1" y="236415"/>
              <a:chExt cx="4114800" cy="566075"/>
            </a:xfrm>
          </p:grpSpPr>
          <p:sp>
            <p:nvSpPr>
              <p:cNvPr id="16" name="Rectangle 15">
                <a:extLst>
                  <a:ext uri="{FF2B5EF4-FFF2-40B4-BE49-F238E27FC236}">
                    <a16:creationId xmlns:a16="http://schemas.microsoft.com/office/drawing/2014/main" id="{94B7789B-DE43-9FF9-67CD-2F12DD428AE6}"/>
                  </a:ext>
                </a:extLst>
              </p:cNvPr>
              <p:cNvSpPr/>
              <p:nvPr/>
            </p:nvSpPr>
            <p:spPr>
              <a:xfrm>
                <a:off x="0" y="236415"/>
                <a:ext cx="4114799"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	POST-KATHERINE MOMENTUM  </a:t>
                </a:r>
              </a:p>
            </p:txBody>
          </p:sp>
          <p:sp>
            <p:nvSpPr>
              <p:cNvPr id="17" name="Triangle 16">
                <a:extLst>
                  <a:ext uri="{FF2B5EF4-FFF2-40B4-BE49-F238E27FC236}">
                    <a16:creationId xmlns:a16="http://schemas.microsoft.com/office/drawing/2014/main" id="{A60D384B-9837-1D77-5CAB-962762BE401D}"/>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15" name="Rectangle 14">
              <a:extLst>
                <a:ext uri="{FF2B5EF4-FFF2-40B4-BE49-F238E27FC236}">
                  <a16:creationId xmlns:a16="http://schemas.microsoft.com/office/drawing/2014/main" id="{B57341BC-A297-D939-0441-0A61EEB1764E}"/>
                </a:ext>
              </a:extLst>
            </p:cNvPr>
            <p:cNvSpPr/>
            <p:nvPr/>
          </p:nvSpPr>
          <p:spPr>
            <a:xfrm>
              <a:off x="4114800"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pic>
        <p:nvPicPr>
          <p:cNvPr id="18" name="Picture 17" descr="A blue and white question marks in a circle&#10;&#10;AI-generated content may be incorrect.">
            <a:extLst>
              <a:ext uri="{FF2B5EF4-FFF2-40B4-BE49-F238E27FC236}">
                <a16:creationId xmlns:a16="http://schemas.microsoft.com/office/drawing/2014/main" id="{FE35B58D-D413-7E6F-3AC7-24C74E2EA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175" y="27985"/>
            <a:ext cx="990193" cy="936150"/>
          </a:xfrm>
          <a:prstGeom prst="rect">
            <a:avLst/>
          </a:prstGeom>
        </p:spPr>
      </p:pic>
      <p:pic>
        <p:nvPicPr>
          <p:cNvPr id="21" name="Graphic 20" descr="Arrow: Slight curve with solid fill">
            <a:extLst>
              <a:ext uri="{FF2B5EF4-FFF2-40B4-BE49-F238E27FC236}">
                <a16:creationId xmlns:a16="http://schemas.microsoft.com/office/drawing/2014/main" id="{EA13076B-AA62-07DC-9E3F-FF8821D83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31500">
            <a:off x="3967564" y="2925894"/>
            <a:ext cx="717363" cy="717363"/>
          </a:xfrm>
          <a:prstGeom prst="rect">
            <a:avLst/>
          </a:prstGeom>
        </p:spPr>
      </p:pic>
      <p:sp>
        <p:nvSpPr>
          <p:cNvPr id="10" name="TextBox 9">
            <a:extLst>
              <a:ext uri="{FF2B5EF4-FFF2-40B4-BE49-F238E27FC236}">
                <a16:creationId xmlns:a16="http://schemas.microsoft.com/office/drawing/2014/main" id="{C1A42455-4D09-93CA-FF4C-D421FE0810B9}"/>
              </a:ext>
            </a:extLst>
          </p:cNvPr>
          <p:cNvSpPr txBox="1"/>
          <p:nvPr/>
        </p:nvSpPr>
        <p:spPr>
          <a:xfrm>
            <a:off x="374650" y="3088541"/>
            <a:ext cx="3994368" cy="1308050"/>
          </a:xfrm>
          <a:prstGeom prst="rect">
            <a:avLst/>
          </a:prstGeom>
          <a:noFill/>
        </p:spPr>
        <p:txBody>
          <a:bodyPr wrap="square" rtlCol="0">
            <a:spAutoFit/>
          </a:bodyPr>
          <a:lstStyle/>
          <a:p>
            <a:pPr marL="228600" indent="-228600">
              <a:spcBef>
                <a:spcPts val="900"/>
              </a:spcBef>
              <a:buClr>
                <a:srgbClr val="009BD9"/>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More payload with different mechanism</a:t>
            </a:r>
          </a:p>
          <a:p>
            <a:pPr marL="228600" indent="-228600">
              <a:spcBef>
                <a:spcPts val="900"/>
              </a:spcBef>
              <a:buClr>
                <a:srgbClr val="009BD9"/>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Cleavable linker</a:t>
            </a:r>
          </a:p>
          <a:p>
            <a:pPr marL="228600" indent="-228600">
              <a:spcBef>
                <a:spcPts val="900"/>
              </a:spcBef>
              <a:buClr>
                <a:srgbClr val="009BD9"/>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Bystander effect overcomes issues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with HER2 heterogeneity</a:t>
            </a:r>
          </a:p>
        </p:txBody>
      </p:sp>
    </p:spTree>
    <p:extLst>
      <p:ext uri="{BB962C8B-B14F-4D97-AF65-F5344CB8AC3E}">
        <p14:creationId xmlns:p14="http://schemas.microsoft.com/office/powerpoint/2010/main" val="907582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607FF4C8-55E3-8E2E-1E57-D069B271620A}"/>
              </a:ext>
            </a:extLst>
          </p:cNvPr>
          <p:cNvSpPr txBox="1"/>
          <p:nvPr/>
        </p:nvSpPr>
        <p:spPr>
          <a:xfrm>
            <a:off x="297229" y="876997"/>
            <a:ext cx="8574677" cy="3584236"/>
          </a:xfrm>
          <a:prstGeom prst="rect">
            <a:avLst/>
          </a:prstGeom>
          <a:solidFill>
            <a:srgbClr val="009BD9">
              <a:alpha val="6578"/>
            </a:srgbClr>
          </a:solidFill>
        </p:spPr>
        <p:txBody>
          <a:bodyPr wrap="square" lIns="137160" tIns="91440" rIns="45720" bIns="91440" rtlCol="0">
            <a:noAutofit/>
          </a:bodyPr>
          <a:lstStyle/>
          <a:p>
            <a:pPr marL="114300" indent="-114300">
              <a:spcBef>
                <a:spcPts val="600"/>
              </a:spcBef>
              <a:buClr>
                <a:srgbClr val="009BD9"/>
              </a:buClr>
              <a:buFont typeface="Arial" panose="020B0604020202020204" pitchFamily="34" charset="0"/>
              <a:buChar char="•"/>
            </a:pPr>
            <a:endParaRPr lang="en-US" sz="900" b="1" dirty="0">
              <a:solidFill>
                <a:srgbClr val="00305D"/>
              </a:solidFill>
              <a:latin typeface="Arial Narrow" panose="020B0604020202020204" pitchFamily="34" charset="0"/>
              <a:cs typeface="Arial Narrow" panose="020B0604020202020204" pitchFamily="34" charset="0"/>
            </a:endParaRPr>
          </a:p>
        </p:txBody>
      </p:sp>
      <p:sp>
        <p:nvSpPr>
          <p:cNvPr id="10" name="Title 1">
            <a:extLst>
              <a:ext uri="{FF2B5EF4-FFF2-40B4-BE49-F238E27FC236}">
                <a16:creationId xmlns:a16="http://schemas.microsoft.com/office/drawing/2014/main" id="{AEED0498-B47A-4814-9A7C-EDF244DAF243}"/>
              </a:ext>
            </a:extLst>
          </p:cNvPr>
          <p:cNvSpPr txBox="1">
            <a:spLocks noChangeArrowheads="1"/>
          </p:cNvSpPr>
          <p:nvPr/>
        </p:nvSpPr>
        <p:spPr bwMode="auto">
          <a:xfrm>
            <a:off x="192060" y="359024"/>
            <a:ext cx="7974767" cy="54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a:defRPr/>
            </a:pPr>
            <a:r>
              <a:rPr lang="en-US" altLang="en-US" sz="2400" dirty="0">
                <a:solidFill>
                  <a:srgbClr val="002060"/>
                </a:solidFill>
                <a:latin typeface="Arial Narrow" panose="020B0604020202020204" pitchFamily="34" charset="0"/>
                <a:cs typeface="Arial Narrow" panose="020B0604020202020204" pitchFamily="34" charset="0"/>
                <a:sym typeface="Times" panose="02020603050405020304" pitchFamily="18" charset="0"/>
              </a:rPr>
              <a:t>KATHERINE’S DIRECT SUCCESSOR: </a:t>
            </a:r>
            <a:r>
              <a:rPr lang="en-US" altLang="en-US" sz="2400" u="sng" dirty="0">
                <a:solidFill>
                  <a:srgbClr val="002060"/>
                </a:solidFill>
                <a:latin typeface="Arial Narrow" panose="020B0604020202020204" pitchFamily="34" charset="0"/>
                <a:cs typeface="Arial Narrow" panose="020B0604020202020204" pitchFamily="34" charset="0"/>
                <a:sym typeface="Times" panose="02020603050405020304" pitchFamily="18" charset="0"/>
              </a:rPr>
              <a:t>DESTINY-BREAST 05</a:t>
            </a:r>
            <a:endParaRPr lang="en-US" altLang="en-US" sz="2000" u="sng" dirty="0">
              <a:solidFill>
                <a:srgbClr val="0070C0"/>
              </a:solidFill>
              <a:latin typeface="Arial Narrow" panose="020B0604020202020204" pitchFamily="34" charset="0"/>
              <a:cs typeface="Arial Narrow" panose="020B0604020202020204" pitchFamily="34" charset="0"/>
              <a:sym typeface="Times" panose="02020603050405020304" pitchFamily="18" charset="0"/>
            </a:endParaRPr>
          </a:p>
        </p:txBody>
      </p:sp>
      <p:sp>
        <p:nvSpPr>
          <p:cNvPr id="2" name="Rectangle 1">
            <a:extLst>
              <a:ext uri="{FF2B5EF4-FFF2-40B4-BE49-F238E27FC236}">
                <a16:creationId xmlns:a16="http://schemas.microsoft.com/office/drawing/2014/main" id="{A2ED1C1B-171B-F881-EE06-885DED4341D9}"/>
              </a:ext>
            </a:extLst>
          </p:cNvPr>
          <p:cNvSpPr/>
          <p:nvPr/>
        </p:nvSpPr>
        <p:spPr>
          <a:xfrm>
            <a:off x="1343272" y="22169"/>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1AB5ACE9-6A5C-0A34-BA3F-1F0548B991C4}"/>
              </a:ext>
            </a:extLst>
          </p:cNvPr>
          <p:cNvSpPr txBox="1"/>
          <p:nvPr/>
        </p:nvSpPr>
        <p:spPr>
          <a:xfrm>
            <a:off x="736796" y="948755"/>
            <a:ext cx="7717740" cy="369332"/>
          </a:xfrm>
          <a:prstGeom prst="rect">
            <a:avLst/>
          </a:prstGeom>
          <a:noFill/>
        </p:spPr>
        <p:txBody>
          <a:bodyPr wrap="square" rtlCol="0">
            <a:spAutoFit/>
          </a:bodyPr>
          <a:lstStyle/>
          <a:p>
            <a:pPr>
              <a:defRPr/>
            </a:pPr>
            <a:r>
              <a:rPr lang="en-US" b="1" dirty="0">
                <a:solidFill>
                  <a:srgbClr val="00305D"/>
                </a:solidFill>
                <a:latin typeface="Arial Narrow" panose="020B0604020202020204" pitchFamily="34" charset="0"/>
                <a:cs typeface="Arial Narrow" panose="020B0604020202020204" pitchFamily="34" charset="0"/>
              </a:rPr>
              <a:t>A </a:t>
            </a:r>
            <a:r>
              <a:rPr lang="en-GB" b="1" dirty="0">
                <a:solidFill>
                  <a:srgbClr val="00305D"/>
                </a:solidFill>
                <a:latin typeface="Arial Narrow" panose="020B0604020202020204" pitchFamily="34" charset="0"/>
                <a:cs typeface="Arial Narrow" panose="020B0604020202020204" pitchFamily="34" charset="0"/>
              </a:rPr>
              <a:t>global, </a:t>
            </a:r>
            <a:r>
              <a:rPr lang="en-GB" b="1" dirty="0" err="1">
                <a:solidFill>
                  <a:srgbClr val="00305D"/>
                </a:solidFill>
                <a:latin typeface="Arial Narrow" panose="020B0604020202020204" pitchFamily="34" charset="0"/>
                <a:cs typeface="Arial Narrow" panose="020B0604020202020204" pitchFamily="34" charset="0"/>
              </a:rPr>
              <a:t>multicenter</a:t>
            </a:r>
            <a:r>
              <a:rPr lang="en-GB" b="1" dirty="0">
                <a:solidFill>
                  <a:srgbClr val="00305D"/>
                </a:solidFill>
                <a:latin typeface="Arial Narrow" panose="020B0604020202020204" pitchFamily="34" charset="0"/>
                <a:cs typeface="Arial Narrow" panose="020B0604020202020204" pitchFamily="34" charset="0"/>
              </a:rPr>
              <a:t>, randomized, open-label, phase 3 trial </a:t>
            </a:r>
            <a:r>
              <a:rPr lang="en-US" b="1" dirty="0">
                <a:solidFill>
                  <a:srgbClr val="00305D"/>
                </a:solidFill>
                <a:latin typeface="Arial Narrow" panose="020B0604020202020204" pitchFamily="34" charset="0"/>
                <a:cs typeface="Arial Narrow" panose="020B0604020202020204" pitchFamily="34" charset="0"/>
              </a:rPr>
              <a:t>(</a:t>
            </a:r>
            <a:r>
              <a:rPr lang="en-US" b="1" kern="0" dirty="0">
                <a:solidFill>
                  <a:srgbClr val="00305D"/>
                </a:solidFill>
                <a:latin typeface="Arial Narrow" panose="020B0604020202020204" pitchFamily="34" charset="0"/>
                <a:cs typeface="Arial Narrow" panose="020B0604020202020204" pitchFamily="34" charset="0"/>
              </a:rPr>
              <a:t>NCT04622319)</a:t>
            </a:r>
            <a:endParaRPr lang="en-US" b="1" dirty="0">
              <a:solidFill>
                <a:srgbClr val="00305D"/>
              </a:solidFill>
              <a:latin typeface="Arial Narrow" panose="020B0604020202020204" pitchFamily="34" charset="0"/>
              <a:cs typeface="Arial Narrow" panose="020B0604020202020204" pitchFamily="34" charset="0"/>
            </a:endParaRPr>
          </a:p>
        </p:txBody>
      </p:sp>
      <p:sp>
        <p:nvSpPr>
          <p:cNvPr id="9" name="Text Placeholder 2">
            <a:extLst>
              <a:ext uri="{FF2B5EF4-FFF2-40B4-BE49-F238E27FC236}">
                <a16:creationId xmlns:a16="http://schemas.microsoft.com/office/drawing/2014/main" id="{CB1BEA04-464F-1DE1-F003-F7477F39039F}"/>
              </a:ext>
            </a:extLst>
          </p:cNvPr>
          <p:cNvSpPr txBox="1">
            <a:spLocks/>
          </p:cNvSpPr>
          <p:nvPr/>
        </p:nvSpPr>
        <p:spPr bwMode="auto">
          <a:xfrm>
            <a:off x="7048936" y="1362624"/>
            <a:ext cx="1779678"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spAutoFit/>
          </a:bodyPr>
          <a:lstStyle>
            <a:lvl1pPr marL="0" indent="0" algn="l" rtl="0" eaLnBrk="1" fontAlgn="base" hangingPunct="1">
              <a:spcBef>
                <a:spcPct val="20000"/>
              </a:spcBef>
              <a:spcAft>
                <a:spcPct val="0"/>
              </a:spcAft>
              <a:buClr>
                <a:srgbClr val="00B0F0"/>
              </a:buClr>
              <a:buFontTx/>
              <a:buNone/>
              <a:defRPr sz="2800" kern="1200">
                <a:solidFill>
                  <a:schemeClr val="tx1"/>
                </a:solidFill>
                <a:latin typeface="Arial" pitchFamily="34" charset="0"/>
                <a:ea typeface="+mn-ea"/>
                <a:cs typeface="Arial" pitchFamily="34" charset="0"/>
              </a:defRPr>
            </a:lvl1pPr>
            <a:lvl2pPr marL="231775" indent="-231775" algn="l" rtl="0" eaLnBrk="1" fontAlgn="base" hangingPunct="1">
              <a:spcBef>
                <a:spcPct val="20000"/>
              </a:spcBef>
              <a:spcAft>
                <a:spcPct val="0"/>
              </a:spcAft>
              <a:buClr>
                <a:srgbClr val="00B0F0"/>
              </a:buClr>
              <a:buFont typeface="Arial" pitchFamily="34" charset="0"/>
              <a:buChar char="•"/>
              <a:defRPr sz="2400" kern="1200">
                <a:solidFill>
                  <a:schemeClr val="tx1"/>
                </a:solidFill>
                <a:latin typeface="Arial" pitchFamily="34" charset="0"/>
                <a:ea typeface="+mn-ea"/>
                <a:cs typeface="Arial" pitchFamily="34" charset="0"/>
              </a:defRPr>
            </a:lvl2pPr>
            <a:lvl3pPr marL="457200" indent="-225425" algn="l" rtl="0" eaLnBrk="1" fontAlgn="base" hangingPunct="1">
              <a:spcBef>
                <a:spcPct val="20000"/>
              </a:spcBef>
              <a:spcAft>
                <a:spcPct val="0"/>
              </a:spcAft>
              <a:buClr>
                <a:srgbClr val="00B0F0"/>
              </a:buClr>
              <a:buFont typeface="Arial" pitchFamily="34" charset="0"/>
              <a:buChar char="•"/>
              <a:defRPr sz="2200" kern="1200">
                <a:solidFill>
                  <a:schemeClr val="tx1"/>
                </a:solidFill>
                <a:latin typeface="Arial" pitchFamily="34" charset="0"/>
                <a:ea typeface="+mn-ea"/>
                <a:cs typeface="Arial" pitchFamily="34" charset="0"/>
              </a:defRPr>
            </a:lvl3pPr>
            <a:lvl4pPr marL="6858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189">
              <a:defRPr/>
            </a:pPr>
            <a:r>
              <a:rPr lang="en-US" sz="1000" b="1" dirty="0">
                <a:solidFill>
                  <a:srgbClr val="00305D"/>
                </a:solidFill>
                <a:latin typeface="Arial Narrow" panose="020B0604020202020204" pitchFamily="34" charset="0"/>
                <a:cs typeface="Arial Narrow" panose="020B0604020202020204" pitchFamily="34" charset="0"/>
              </a:rPr>
              <a:t>Primary endpoint</a:t>
            </a:r>
          </a:p>
          <a:p>
            <a:pPr marL="115885" lvl="1" indent="-115885" defTabSz="457189">
              <a:spcBef>
                <a:spcPts val="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IDFS </a:t>
            </a:r>
            <a:endParaRPr lang="en-US" sz="1000" strike="sngStrike" dirty="0">
              <a:solidFill>
                <a:srgbClr val="00305D"/>
              </a:solidFill>
              <a:latin typeface="Arial Narrow" panose="020B0604020202020204" pitchFamily="34" charset="0"/>
              <a:cs typeface="Arial Narrow" panose="020B0604020202020204" pitchFamily="34" charset="0"/>
            </a:endParaRPr>
          </a:p>
          <a:p>
            <a:pPr marL="0" lvl="1" indent="0" defTabSz="457189">
              <a:spcBef>
                <a:spcPts val="600"/>
              </a:spcBef>
              <a:buNone/>
              <a:defRPr/>
            </a:pPr>
            <a:r>
              <a:rPr lang="en-US" sz="1000" b="1" dirty="0">
                <a:solidFill>
                  <a:srgbClr val="00305D"/>
                </a:solidFill>
                <a:latin typeface="Arial Narrow" panose="020B0604020202020204" pitchFamily="34" charset="0"/>
                <a:cs typeface="Arial Narrow" panose="020B0604020202020204" pitchFamily="34" charset="0"/>
              </a:rPr>
              <a:t>Key secondary endpoint</a:t>
            </a:r>
          </a:p>
          <a:p>
            <a:pPr marL="115888" lvl="1" indent="-115888" defTabSz="457189">
              <a:spcBef>
                <a:spcPts val="30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DFS </a:t>
            </a:r>
            <a:endParaRPr lang="en-US" sz="1000" strike="sngStrike" dirty="0">
              <a:solidFill>
                <a:srgbClr val="00305D"/>
              </a:solidFill>
              <a:latin typeface="Arial Narrow" panose="020B0604020202020204" pitchFamily="34" charset="0"/>
              <a:cs typeface="Arial Narrow" panose="020B0604020202020204" pitchFamily="34" charset="0"/>
            </a:endParaRPr>
          </a:p>
          <a:p>
            <a:pPr marL="0" lvl="1" indent="0" defTabSz="457189">
              <a:spcBef>
                <a:spcPts val="600"/>
              </a:spcBef>
              <a:buNone/>
              <a:defRPr/>
            </a:pPr>
            <a:r>
              <a:rPr lang="en-US" sz="1000" b="1" dirty="0">
                <a:solidFill>
                  <a:srgbClr val="00305D"/>
                </a:solidFill>
                <a:latin typeface="Arial Narrow" panose="020B0604020202020204" pitchFamily="34" charset="0"/>
                <a:cs typeface="Arial Narrow" panose="020B0604020202020204" pitchFamily="34" charset="0"/>
              </a:rPr>
              <a:t>Other secondary endpoints</a:t>
            </a:r>
          </a:p>
          <a:p>
            <a:pPr marL="115888" lvl="1" indent="-115888" defTabSz="457189">
              <a:spcBef>
                <a:spcPts val="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OS</a:t>
            </a:r>
          </a:p>
          <a:p>
            <a:pPr marL="115888" lvl="1" indent="-115888" defTabSz="457189">
              <a:spcBef>
                <a:spcPts val="15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DRFI</a:t>
            </a:r>
            <a:endParaRPr lang="en-US" sz="1000" strike="sngStrike" dirty="0">
              <a:solidFill>
                <a:srgbClr val="00305D"/>
              </a:solidFill>
              <a:latin typeface="Arial Narrow" panose="020B0604020202020204" pitchFamily="34" charset="0"/>
              <a:cs typeface="Arial Narrow" panose="020B0604020202020204" pitchFamily="34" charset="0"/>
            </a:endParaRPr>
          </a:p>
          <a:p>
            <a:pPr marL="115888" lvl="1" indent="-115888" defTabSz="457189">
              <a:spcBef>
                <a:spcPts val="15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BMFI </a:t>
            </a:r>
            <a:endParaRPr lang="en-US" sz="1000" strike="sngStrike" dirty="0">
              <a:solidFill>
                <a:srgbClr val="00305D"/>
              </a:solidFill>
              <a:latin typeface="Arial Narrow" panose="020B0604020202020204" pitchFamily="34" charset="0"/>
              <a:cs typeface="Arial Narrow" panose="020B0604020202020204" pitchFamily="34" charset="0"/>
            </a:endParaRPr>
          </a:p>
          <a:p>
            <a:pPr marL="115888" lvl="1" indent="-115888" defTabSz="457189">
              <a:spcBef>
                <a:spcPts val="150"/>
              </a:spcBef>
              <a:buClr>
                <a:srgbClr val="009BD9"/>
              </a:buClr>
              <a:defRPr/>
            </a:pPr>
            <a:r>
              <a:rPr lang="en-US" sz="1000" dirty="0">
                <a:solidFill>
                  <a:srgbClr val="00305D"/>
                </a:solidFill>
                <a:latin typeface="Arial Narrow" panose="020B0604020202020204" pitchFamily="34" charset="0"/>
                <a:cs typeface="Arial Narrow" panose="020B0604020202020204" pitchFamily="34" charset="0"/>
              </a:rPr>
              <a:t>Safety </a:t>
            </a:r>
          </a:p>
        </p:txBody>
      </p:sp>
      <p:grpSp>
        <p:nvGrpSpPr>
          <p:cNvPr id="11" name="Group 10">
            <a:extLst>
              <a:ext uri="{FF2B5EF4-FFF2-40B4-BE49-F238E27FC236}">
                <a16:creationId xmlns:a16="http://schemas.microsoft.com/office/drawing/2014/main" id="{E5A187F8-3086-6BD6-D33D-9EAA15D2E0CD}"/>
              </a:ext>
            </a:extLst>
          </p:cNvPr>
          <p:cNvGrpSpPr/>
          <p:nvPr/>
        </p:nvGrpSpPr>
        <p:grpSpPr>
          <a:xfrm>
            <a:off x="395576" y="1402342"/>
            <a:ext cx="3350312" cy="2924315"/>
            <a:chOff x="825451" y="1999469"/>
            <a:chExt cx="6551037" cy="5848630"/>
          </a:xfrm>
        </p:grpSpPr>
        <p:grpSp>
          <p:nvGrpSpPr>
            <p:cNvPr id="12" name="Group 11">
              <a:extLst>
                <a:ext uri="{FF2B5EF4-FFF2-40B4-BE49-F238E27FC236}">
                  <a16:creationId xmlns:a16="http://schemas.microsoft.com/office/drawing/2014/main" id="{9F5CDDC9-E1EB-6A2D-100D-E2D0AC49B801}"/>
                </a:ext>
              </a:extLst>
            </p:cNvPr>
            <p:cNvGrpSpPr/>
            <p:nvPr/>
          </p:nvGrpSpPr>
          <p:grpSpPr>
            <a:xfrm>
              <a:off x="825457" y="1999469"/>
              <a:ext cx="6551031" cy="3685985"/>
              <a:chOff x="825457" y="1804917"/>
              <a:chExt cx="6551031" cy="3685985"/>
            </a:xfrm>
          </p:grpSpPr>
          <p:sp>
            <p:nvSpPr>
              <p:cNvPr id="14" name="Rectangle 13">
                <a:extLst>
                  <a:ext uri="{FF2B5EF4-FFF2-40B4-BE49-F238E27FC236}">
                    <a16:creationId xmlns:a16="http://schemas.microsoft.com/office/drawing/2014/main" id="{3113041B-90EF-8035-F979-0095C9B5DBD7}"/>
                  </a:ext>
                </a:extLst>
              </p:cNvPr>
              <p:cNvSpPr/>
              <p:nvPr/>
            </p:nvSpPr>
            <p:spPr>
              <a:xfrm>
                <a:off x="825457" y="2196977"/>
                <a:ext cx="6551031" cy="3293925"/>
              </a:xfrm>
              <a:prstGeom prst="rect">
                <a:avLst/>
              </a:prstGeom>
              <a:solidFill>
                <a:srgbClr val="BDE4DA"/>
              </a:solidFill>
              <a:ln>
                <a:noFill/>
              </a:ln>
              <a:effectLst/>
            </p:spPr>
            <p:txBody>
              <a:bodyPr rIns="0" rtlCol="0" anchor="ctr"/>
              <a:lstStyle/>
              <a:p>
                <a:pPr marL="85725" indent="-85725">
                  <a:spcBef>
                    <a:spcPts val="300"/>
                  </a:spcBef>
                  <a:buClr>
                    <a:srgbClr val="009BD9"/>
                  </a:buClr>
                  <a:buFont typeface="Arial" panose="020B0604020202020204" pitchFamily="34" charset="0"/>
                  <a:buChar char="•"/>
                  <a:defRPr/>
                </a:pPr>
                <a:r>
                  <a:rPr lang="en-GB" sz="900" kern="0" dirty="0">
                    <a:solidFill>
                      <a:srgbClr val="00305D"/>
                    </a:solidFill>
                    <a:latin typeface="Arial"/>
                  </a:rPr>
                  <a:t>Residual invasive disease in the breast and/or axillary </a:t>
                </a:r>
                <a:br>
                  <a:rPr lang="en-GB" sz="900" kern="0" dirty="0">
                    <a:solidFill>
                      <a:srgbClr val="00305D"/>
                    </a:solidFill>
                    <a:latin typeface="Arial"/>
                  </a:rPr>
                </a:br>
                <a:r>
                  <a:rPr lang="en-GB" sz="900" kern="0" dirty="0">
                    <a:solidFill>
                      <a:srgbClr val="00305D"/>
                    </a:solidFill>
                    <a:latin typeface="Arial"/>
                  </a:rPr>
                  <a:t>lymph nodes after neoadjuvant chemotherapy and </a:t>
                </a:r>
                <a:br>
                  <a:rPr lang="en-GB" sz="900" kern="0" dirty="0">
                    <a:solidFill>
                      <a:srgbClr val="00305D"/>
                    </a:solidFill>
                    <a:latin typeface="Arial"/>
                  </a:rPr>
                </a:br>
                <a:r>
                  <a:rPr lang="en-GB" sz="900" kern="0" dirty="0">
                    <a:solidFill>
                      <a:srgbClr val="00305D"/>
                    </a:solidFill>
                    <a:latin typeface="Arial"/>
                  </a:rPr>
                  <a:t>HER2-directed </a:t>
                </a:r>
                <a:r>
                  <a:rPr lang="en-GB" sz="900" kern="0" dirty="0" err="1">
                    <a:solidFill>
                      <a:srgbClr val="00305D"/>
                    </a:solidFill>
                    <a:latin typeface="Arial"/>
                  </a:rPr>
                  <a:t>treatment</a:t>
                </a:r>
                <a:r>
                  <a:rPr lang="en-GB" sz="900" kern="0" baseline="30000" dirty="0" err="1">
                    <a:solidFill>
                      <a:srgbClr val="00305D"/>
                    </a:solidFill>
                    <a:latin typeface="Arial"/>
                  </a:rPr>
                  <a:t>a</a:t>
                </a:r>
                <a:endParaRPr lang="en-GB" sz="900" kern="0" dirty="0">
                  <a:solidFill>
                    <a:srgbClr val="00305D"/>
                  </a:solidFill>
                  <a:latin typeface="Arial"/>
                </a:endParaRPr>
              </a:p>
              <a:p>
                <a:pPr marL="85725" indent="-85725">
                  <a:spcBef>
                    <a:spcPts val="300"/>
                  </a:spcBef>
                  <a:buClr>
                    <a:srgbClr val="009BD9"/>
                  </a:buClr>
                  <a:buFont typeface="Arial" panose="020B0604020202020204" pitchFamily="34" charset="0"/>
                  <a:buChar char="•"/>
                  <a:defRPr/>
                </a:pPr>
                <a:r>
                  <a:rPr lang="en-GB" sz="900" b="1" kern="0" dirty="0">
                    <a:solidFill>
                      <a:srgbClr val="00305D"/>
                    </a:solidFill>
                    <a:latin typeface="Arial"/>
                  </a:rPr>
                  <a:t>High-risk</a:t>
                </a:r>
              </a:p>
              <a:p>
                <a:pPr marL="285750" lvl="1" indent="-141288">
                  <a:spcBef>
                    <a:spcPts val="300"/>
                  </a:spcBef>
                  <a:buClr>
                    <a:srgbClr val="009BD9"/>
                  </a:buClr>
                  <a:buFont typeface="Wingdings" pitchFamily="2" charset="2"/>
                  <a:buChar char="ü"/>
                  <a:defRPr/>
                </a:pPr>
                <a:r>
                  <a:rPr lang="en-US" sz="900" b="1" dirty="0">
                    <a:solidFill>
                      <a:srgbClr val="00305D"/>
                    </a:solidFill>
                    <a:latin typeface="Arial"/>
                  </a:rPr>
                  <a:t>Non-operable eBC (cT4, N0-3 or cT1-3, N2-3) prior </a:t>
                </a:r>
                <a:br>
                  <a:rPr lang="en-US" sz="900" b="1" dirty="0">
                    <a:solidFill>
                      <a:srgbClr val="00305D"/>
                    </a:solidFill>
                    <a:latin typeface="Arial"/>
                  </a:rPr>
                </a:br>
                <a:r>
                  <a:rPr lang="en-US" sz="900" b="1" dirty="0">
                    <a:solidFill>
                      <a:srgbClr val="00305D"/>
                    </a:solidFill>
                    <a:latin typeface="Arial"/>
                  </a:rPr>
                  <a:t>to NAT or </a:t>
                </a:r>
              </a:p>
              <a:p>
                <a:pPr marL="285750" lvl="1" indent="-141288">
                  <a:spcBef>
                    <a:spcPts val="300"/>
                  </a:spcBef>
                  <a:buClr>
                    <a:srgbClr val="009BD9"/>
                  </a:buClr>
                  <a:buFont typeface="Wingdings" pitchFamily="2" charset="2"/>
                  <a:buChar char="ü"/>
                  <a:defRPr/>
                </a:pPr>
                <a:r>
                  <a:rPr lang="en-US" sz="900" b="1" dirty="0">
                    <a:solidFill>
                      <a:srgbClr val="00305D"/>
                    </a:solidFill>
                    <a:latin typeface="Arial"/>
                  </a:rPr>
                  <a:t>Operable eBC (cT1-3, N0-1) prior to NAT with axillary node-positive disease (ypN1-3) after NAT</a:t>
                </a:r>
              </a:p>
              <a:p>
                <a:pPr marL="85725" indent="-85725">
                  <a:spcBef>
                    <a:spcPts val="300"/>
                  </a:spcBef>
                  <a:buClr>
                    <a:srgbClr val="009BD9"/>
                  </a:buClr>
                  <a:buFont typeface="Arial" panose="020B0604020202020204" pitchFamily="34" charset="0"/>
                  <a:buChar char="•"/>
                  <a:defRPr/>
                </a:pPr>
                <a:r>
                  <a:rPr lang="en-GB" sz="900" kern="0" dirty="0">
                    <a:solidFill>
                      <a:srgbClr val="00305D"/>
                    </a:solidFill>
                    <a:latin typeface="Arial"/>
                  </a:rPr>
                  <a:t>Centrally confirmed HER2+ (IHC 3+ or ISH+) eBC</a:t>
                </a:r>
              </a:p>
              <a:p>
                <a:pPr marL="85725" indent="-85725">
                  <a:spcBef>
                    <a:spcPts val="300"/>
                  </a:spcBef>
                  <a:buClr>
                    <a:srgbClr val="009BD9"/>
                  </a:buClr>
                  <a:buFont typeface="Arial" panose="020B0604020202020204" pitchFamily="34" charset="0"/>
                  <a:buChar char="•"/>
                  <a:defRPr/>
                </a:pPr>
                <a:r>
                  <a:rPr lang="en-GB" sz="900" kern="0" dirty="0">
                    <a:solidFill>
                      <a:srgbClr val="00305D"/>
                    </a:solidFill>
                    <a:latin typeface="Arial"/>
                  </a:rPr>
                  <a:t>ECOG PS 0 or 1</a:t>
                </a:r>
              </a:p>
            </p:txBody>
          </p:sp>
          <p:sp>
            <p:nvSpPr>
              <p:cNvPr id="15" name="Rectangle 14">
                <a:extLst>
                  <a:ext uri="{FF2B5EF4-FFF2-40B4-BE49-F238E27FC236}">
                    <a16:creationId xmlns:a16="http://schemas.microsoft.com/office/drawing/2014/main" id="{981ECFC1-BFAA-C497-E996-D64826F23AF0}"/>
                  </a:ext>
                </a:extLst>
              </p:cNvPr>
              <p:cNvSpPr/>
              <p:nvPr/>
            </p:nvSpPr>
            <p:spPr>
              <a:xfrm>
                <a:off x="825457" y="1804917"/>
                <a:ext cx="6551030" cy="392060"/>
              </a:xfrm>
              <a:prstGeom prst="rect">
                <a:avLst/>
              </a:prstGeom>
              <a:solidFill>
                <a:srgbClr val="17AD86"/>
              </a:solidFill>
              <a:ln w="9525" cap="flat" cmpd="sng" algn="ctr">
                <a:noFill/>
                <a:prstDash val="solid"/>
              </a:ln>
              <a:effectLst/>
            </p:spPr>
            <p:txBody>
              <a:bodyPr rtlCol="0" anchor="ctr"/>
              <a:lstStyle/>
              <a:p>
                <a:pPr algn="ctr">
                  <a:defRPr/>
                </a:pPr>
                <a:r>
                  <a:rPr lang="en-US" sz="1200" b="1" kern="0" dirty="0">
                    <a:solidFill>
                      <a:srgbClr val="FFFFFF"/>
                    </a:solidFill>
                    <a:latin typeface="Arial"/>
                  </a:rPr>
                  <a:t>Population</a:t>
                </a:r>
                <a:endParaRPr lang="en-ZA" sz="1200" b="1" kern="0" dirty="0">
                  <a:solidFill>
                    <a:srgbClr val="FFFFFF"/>
                  </a:solidFill>
                  <a:latin typeface="Arial"/>
                </a:endParaRPr>
              </a:p>
            </p:txBody>
          </p:sp>
        </p:grpSp>
        <p:sp>
          <p:nvSpPr>
            <p:cNvPr id="13" name="Rectangle 12">
              <a:extLst>
                <a:ext uri="{FF2B5EF4-FFF2-40B4-BE49-F238E27FC236}">
                  <a16:creationId xmlns:a16="http://schemas.microsoft.com/office/drawing/2014/main" id="{FE43A636-BB85-B6A7-0354-5D0B214B0167}"/>
                </a:ext>
              </a:extLst>
            </p:cNvPr>
            <p:cNvSpPr/>
            <p:nvPr/>
          </p:nvSpPr>
          <p:spPr>
            <a:xfrm>
              <a:off x="825451" y="5816775"/>
              <a:ext cx="6551030" cy="2031324"/>
            </a:xfrm>
            <a:prstGeom prst="rect">
              <a:avLst/>
            </a:prstGeom>
            <a:solidFill>
              <a:srgbClr val="009BD9">
                <a:alpha val="36000"/>
              </a:srgbClr>
            </a:solidFill>
            <a:ln>
              <a:noFill/>
            </a:ln>
            <a:effectLst/>
          </p:spPr>
          <p:txBody>
            <a:bodyPr rtlCol="0" anchor="ctr"/>
            <a:lstStyle/>
            <a:p>
              <a:pPr>
                <a:defRPr/>
              </a:pPr>
              <a:r>
                <a:rPr lang="en-GB" sz="1200" b="1" u="sng" kern="0" dirty="0">
                  <a:solidFill>
                    <a:srgbClr val="00305D"/>
                  </a:solidFill>
                  <a:latin typeface="Arial Narrow" panose="020B0604020202020204" pitchFamily="34" charset="0"/>
                  <a:cs typeface="Arial Narrow" panose="020B0604020202020204" pitchFamily="34" charset="0"/>
                </a:rPr>
                <a:t>Stratification Factors</a:t>
              </a:r>
            </a:p>
            <a:p>
              <a:pPr marL="85725" indent="-85725">
                <a:spcBef>
                  <a:spcPts val="300"/>
                </a:spcBef>
                <a:buClr>
                  <a:srgbClr val="009BD9"/>
                </a:buClr>
                <a:buFont typeface="Arial" panose="020B0604020202020204" pitchFamily="34" charset="0"/>
                <a:buChar char="•"/>
                <a:defRPr/>
              </a:pPr>
              <a:r>
                <a:rPr lang="en-GB" sz="900" b="1" kern="0" dirty="0">
                  <a:solidFill>
                    <a:srgbClr val="00305D"/>
                  </a:solidFill>
                  <a:latin typeface="Arial Narrow" panose="020B0604020202020204" pitchFamily="34" charset="0"/>
                  <a:cs typeface="Arial Narrow" panose="020B0604020202020204" pitchFamily="34" charset="0"/>
                </a:rPr>
                <a:t>Extent of disease prior to NAT</a:t>
              </a:r>
              <a:r>
                <a:rPr lang="en-GB" sz="900" b="1" kern="0" baseline="30000" dirty="0">
                  <a:solidFill>
                    <a:srgbClr val="00305D"/>
                  </a:solidFill>
                  <a:latin typeface="Arial Narrow" panose="020B0604020202020204" pitchFamily="34" charset="0"/>
                  <a:cs typeface="Arial Narrow" panose="020B0604020202020204" pitchFamily="34" charset="0"/>
                </a:rPr>
                <a:t> </a:t>
              </a:r>
              <a:r>
                <a:rPr lang="en-GB" sz="900" b="1" kern="0" dirty="0">
                  <a:solidFill>
                    <a:srgbClr val="00305D"/>
                  </a:solidFill>
                  <a:latin typeface="Arial Narrow" panose="020B0604020202020204" pitchFamily="34" charset="0"/>
                  <a:cs typeface="Arial Narrow" panose="020B0604020202020204" pitchFamily="34" charset="0"/>
                </a:rPr>
                <a:t>(non operable, operable)</a:t>
              </a:r>
            </a:p>
            <a:p>
              <a:pPr marL="85725" indent="-85725">
                <a:spcBef>
                  <a:spcPts val="300"/>
                </a:spcBef>
                <a:buClr>
                  <a:srgbClr val="009BD9"/>
                </a:buClr>
                <a:buFont typeface="Arial" panose="020B0604020202020204" pitchFamily="34" charset="0"/>
                <a:buChar char="•"/>
                <a:defRPr/>
              </a:pPr>
              <a:r>
                <a:rPr lang="en-GB" sz="900" b="1" kern="0" dirty="0">
                  <a:solidFill>
                    <a:srgbClr val="00305D"/>
                  </a:solidFill>
                  <a:latin typeface="Arial Narrow" panose="020B0604020202020204" pitchFamily="34" charset="0"/>
                  <a:cs typeface="Arial Narrow" panose="020B0604020202020204" pitchFamily="34" charset="0"/>
                </a:rPr>
                <a:t>HER2-targeted NAT (single, dual)</a:t>
              </a:r>
            </a:p>
            <a:p>
              <a:pPr marL="85725" indent="-85725">
                <a:spcBef>
                  <a:spcPts val="300"/>
                </a:spcBef>
                <a:buClr>
                  <a:srgbClr val="009BD9"/>
                </a:buClr>
                <a:buFont typeface="Arial" panose="020B0604020202020204" pitchFamily="34" charset="0"/>
                <a:buChar char="•"/>
                <a:defRPr/>
              </a:pPr>
              <a:r>
                <a:rPr lang="en-GB" sz="900" b="1" kern="0" dirty="0">
                  <a:solidFill>
                    <a:srgbClr val="00305D"/>
                  </a:solidFill>
                  <a:latin typeface="Arial Narrow" panose="020B0604020202020204" pitchFamily="34" charset="0"/>
                  <a:cs typeface="Arial Narrow" panose="020B0604020202020204" pitchFamily="34" charset="0"/>
                </a:rPr>
                <a:t>Hormone receptor status (either positive, both negative)</a:t>
              </a:r>
            </a:p>
            <a:p>
              <a:pPr marL="85725" indent="-85725">
                <a:spcBef>
                  <a:spcPts val="300"/>
                </a:spcBef>
                <a:buClr>
                  <a:srgbClr val="009BD9"/>
                </a:buClr>
                <a:buFont typeface="Arial" panose="020B0604020202020204" pitchFamily="34" charset="0"/>
                <a:buChar char="•"/>
                <a:defRPr/>
              </a:pPr>
              <a:r>
                <a:rPr lang="en-GB" sz="900" b="1" kern="0" dirty="0">
                  <a:solidFill>
                    <a:srgbClr val="00305D"/>
                  </a:solidFill>
                  <a:latin typeface="Arial Narrow" panose="020B0604020202020204" pitchFamily="34" charset="0"/>
                  <a:cs typeface="Arial Narrow" panose="020B0604020202020204" pitchFamily="34" charset="0"/>
                </a:rPr>
                <a:t>Post-NAT pathologic nodal status (positive, negative)</a:t>
              </a:r>
            </a:p>
          </p:txBody>
        </p:sp>
      </p:grpSp>
      <p:grpSp>
        <p:nvGrpSpPr>
          <p:cNvPr id="16" name="Group 15">
            <a:extLst>
              <a:ext uri="{FF2B5EF4-FFF2-40B4-BE49-F238E27FC236}">
                <a16:creationId xmlns:a16="http://schemas.microsoft.com/office/drawing/2014/main" id="{AFF74765-2DB9-B813-F2F6-1E99DFE7171D}"/>
              </a:ext>
            </a:extLst>
          </p:cNvPr>
          <p:cNvGrpSpPr/>
          <p:nvPr/>
        </p:nvGrpSpPr>
        <p:grpSpPr>
          <a:xfrm>
            <a:off x="3829212" y="1402342"/>
            <a:ext cx="3089820" cy="1626655"/>
            <a:chOff x="5935810" y="3116936"/>
            <a:chExt cx="6179639" cy="3253310"/>
          </a:xfrm>
        </p:grpSpPr>
        <p:grpSp>
          <p:nvGrpSpPr>
            <p:cNvPr id="17" name="Group 16">
              <a:extLst>
                <a:ext uri="{FF2B5EF4-FFF2-40B4-BE49-F238E27FC236}">
                  <a16:creationId xmlns:a16="http://schemas.microsoft.com/office/drawing/2014/main" id="{F49DBD73-B14D-79A8-D77D-AADDF46BDCEF}"/>
                </a:ext>
              </a:extLst>
            </p:cNvPr>
            <p:cNvGrpSpPr/>
            <p:nvPr/>
          </p:nvGrpSpPr>
          <p:grpSpPr>
            <a:xfrm>
              <a:off x="6167992" y="3116936"/>
              <a:ext cx="5157080" cy="3253310"/>
              <a:chOff x="3598753" y="1775169"/>
              <a:chExt cx="2883528" cy="1819056"/>
            </a:xfrm>
          </p:grpSpPr>
          <p:sp>
            <p:nvSpPr>
              <p:cNvPr id="22" name="Rectangle 21">
                <a:extLst>
                  <a:ext uri="{FF2B5EF4-FFF2-40B4-BE49-F238E27FC236}">
                    <a16:creationId xmlns:a16="http://schemas.microsoft.com/office/drawing/2014/main" id="{60E04372-2907-5A10-1A7B-3276AA28F229}"/>
                  </a:ext>
                </a:extLst>
              </p:cNvPr>
              <p:cNvSpPr/>
              <p:nvPr/>
            </p:nvSpPr>
            <p:spPr>
              <a:xfrm>
                <a:off x="4553893" y="1775169"/>
                <a:ext cx="1928388" cy="705600"/>
              </a:xfrm>
              <a:prstGeom prst="rect">
                <a:avLst/>
              </a:prstGeom>
              <a:solidFill>
                <a:srgbClr val="00305D"/>
              </a:solidFill>
              <a:ln w="9525" cap="flat" cmpd="sng" algn="ctr">
                <a:noFill/>
                <a:prstDash val="solid"/>
              </a:ln>
              <a:effectLst/>
            </p:spPr>
            <p:txBody>
              <a:bodyPr rtlCol="0" anchor="ctr"/>
              <a:lstStyle/>
              <a:p>
                <a:pPr algn="ctr">
                  <a:defRPr/>
                </a:pPr>
                <a:r>
                  <a:rPr lang="en-US" sz="1000" b="1" kern="0" dirty="0">
                    <a:solidFill>
                      <a:srgbClr val="FFFFFF"/>
                    </a:solidFill>
                    <a:latin typeface="Arial Narrow" panose="020B0604020202020204" pitchFamily="34" charset="0"/>
                    <a:cs typeface="Arial Narrow" panose="020B0604020202020204" pitchFamily="34" charset="0"/>
                  </a:rPr>
                  <a:t>T-DXd 5.4 mg/kg IV Q3W </a:t>
                </a:r>
                <a:br>
                  <a:rPr lang="en-US" sz="1000" b="1" kern="0" dirty="0">
                    <a:solidFill>
                      <a:srgbClr val="FFFFFF"/>
                    </a:solidFill>
                    <a:latin typeface="Arial Narrow" panose="020B0604020202020204" pitchFamily="34" charset="0"/>
                    <a:cs typeface="Arial Narrow" panose="020B0604020202020204" pitchFamily="34" charset="0"/>
                  </a:rPr>
                </a:br>
                <a:r>
                  <a:rPr lang="en-US" sz="1000" b="1" kern="0" dirty="0">
                    <a:solidFill>
                      <a:srgbClr val="FFFFFF"/>
                    </a:solidFill>
                    <a:latin typeface="Arial Narrow" panose="020B0604020202020204" pitchFamily="34" charset="0"/>
                    <a:cs typeface="Arial Narrow" panose="020B0604020202020204" pitchFamily="34" charset="0"/>
                  </a:rPr>
                  <a:t>for 14 cycles</a:t>
                </a:r>
              </a:p>
              <a:p>
                <a:pPr algn="ctr">
                  <a:defRPr/>
                </a:pPr>
                <a:r>
                  <a:rPr lang="en-US" sz="1000" b="1" kern="0" dirty="0">
                    <a:solidFill>
                      <a:srgbClr val="FFFFFF"/>
                    </a:solidFill>
                    <a:latin typeface="Arial Narrow" panose="020B0604020202020204" pitchFamily="34" charset="0"/>
                    <a:cs typeface="Arial Narrow" panose="020B0604020202020204" pitchFamily="34" charset="0"/>
                  </a:rPr>
                  <a:t>N = 800</a:t>
                </a:r>
                <a:endParaRPr lang="en-ZA" sz="1000" b="1" kern="0" dirty="0">
                  <a:solidFill>
                    <a:srgbClr val="FFFFFF"/>
                  </a:solidFill>
                  <a:latin typeface="Arial Narrow" panose="020B0604020202020204" pitchFamily="34" charset="0"/>
                  <a:cs typeface="Arial Narrow" panose="020B0604020202020204" pitchFamily="34" charset="0"/>
                </a:endParaRPr>
              </a:p>
            </p:txBody>
          </p:sp>
          <p:grpSp>
            <p:nvGrpSpPr>
              <p:cNvPr id="23" name="Group 22">
                <a:extLst>
                  <a:ext uri="{FF2B5EF4-FFF2-40B4-BE49-F238E27FC236}">
                    <a16:creationId xmlns:a16="http://schemas.microsoft.com/office/drawing/2014/main" id="{FFAEBB29-9158-3AC1-5A12-6A18C3C95571}"/>
                  </a:ext>
                </a:extLst>
              </p:cNvPr>
              <p:cNvGrpSpPr/>
              <p:nvPr/>
            </p:nvGrpSpPr>
            <p:grpSpPr>
              <a:xfrm>
                <a:off x="3598753" y="2127969"/>
                <a:ext cx="921484" cy="1114037"/>
                <a:chOff x="3598753" y="2127969"/>
                <a:chExt cx="921484" cy="1114037"/>
              </a:xfrm>
            </p:grpSpPr>
            <p:sp>
              <p:nvSpPr>
                <p:cNvPr id="25" name="Oval 24">
                  <a:extLst>
                    <a:ext uri="{FF2B5EF4-FFF2-40B4-BE49-F238E27FC236}">
                      <a16:creationId xmlns:a16="http://schemas.microsoft.com/office/drawing/2014/main" id="{6C9D97EB-4E7E-DEBE-BC8E-3C158F56E85C}"/>
                    </a:ext>
                  </a:extLst>
                </p:cNvPr>
                <p:cNvSpPr/>
                <p:nvPr/>
              </p:nvSpPr>
              <p:spPr>
                <a:xfrm>
                  <a:off x="3598753" y="2474918"/>
                  <a:ext cx="511277" cy="511278"/>
                </a:xfrm>
                <a:prstGeom prst="ellipse">
                  <a:avLst/>
                </a:prstGeom>
                <a:solidFill>
                  <a:srgbClr val="00305D"/>
                </a:solidFill>
                <a:ln w="9525" cap="flat" cmpd="sng" algn="ctr">
                  <a:noFill/>
                  <a:prstDash val="solid"/>
                </a:ln>
                <a:effectLst/>
              </p:spPr>
              <p:txBody>
                <a:bodyPr rtlCol="0" anchor="ctr"/>
                <a:lstStyle/>
                <a:p>
                  <a:pPr algn="ctr">
                    <a:defRPr/>
                  </a:pPr>
                  <a:r>
                    <a:rPr lang="en-US" sz="1000" b="1" kern="0" dirty="0">
                      <a:solidFill>
                        <a:srgbClr val="FFFFFF"/>
                      </a:solidFill>
                      <a:latin typeface="Arial Narrow" panose="020B0604020202020204" pitchFamily="34" charset="0"/>
                      <a:cs typeface="Arial Narrow" panose="020B0604020202020204" pitchFamily="34" charset="0"/>
                    </a:rPr>
                    <a:t>R</a:t>
                  </a:r>
                  <a:br>
                    <a:rPr lang="en-US" sz="1000" b="1" kern="0" dirty="0">
                      <a:solidFill>
                        <a:srgbClr val="FFFFFF"/>
                      </a:solidFill>
                      <a:latin typeface="Arial Narrow" panose="020B0604020202020204" pitchFamily="34" charset="0"/>
                      <a:cs typeface="Arial Narrow" panose="020B0604020202020204" pitchFamily="34" charset="0"/>
                    </a:rPr>
                  </a:br>
                  <a:r>
                    <a:rPr lang="en-US" sz="1000" b="1" kern="0" dirty="0">
                      <a:solidFill>
                        <a:srgbClr val="FFFFFF"/>
                      </a:solidFill>
                      <a:latin typeface="Arial Narrow" panose="020B0604020202020204" pitchFamily="34" charset="0"/>
                      <a:cs typeface="Arial Narrow" panose="020B0604020202020204" pitchFamily="34" charset="0"/>
                    </a:rPr>
                    <a:t>1:1</a:t>
                  </a:r>
                  <a:endParaRPr lang="en-ZA" sz="1000" b="1" kern="0" dirty="0">
                    <a:solidFill>
                      <a:srgbClr val="FFFFFF"/>
                    </a:solidFill>
                    <a:latin typeface="Arial Narrow" panose="020B0604020202020204" pitchFamily="34" charset="0"/>
                    <a:cs typeface="Arial Narrow" panose="020B0604020202020204" pitchFamily="34" charset="0"/>
                  </a:endParaRPr>
                </a:p>
              </p:txBody>
            </p:sp>
            <p:grpSp>
              <p:nvGrpSpPr>
                <p:cNvPr id="26" name="Group 25">
                  <a:extLst>
                    <a:ext uri="{FF2B5EF4-FFF2-40B4-BE49-F238E27FC236}">
                      <a16:creationId xmlns:a16="http://schemas.microsoft.com/office/drawing/2014/main" id="{61E75929-C245-7198-3EC6-FDDE3877B85D}"/>
                    </a:ext>
                  </a:extLst>
                </p:cNvPr>
                <p:cNvGrpSpPr/>
                <p:nvPr/>
              </p:nvGrpSpPr>
              <p:grpSpPr>
                <a:xfrm>
                  <a:off x="4091664" y="2127969"/>
                  <a:ext cx="428573" cy="1114037"/>
                  <a:chOff x="4091664" y="2127969"/>
                  <a:chExt cx="428573" cy="1114037"/>
                </a:xfrm>
              </p:grpSpPr>
              <p:cxnSp>
                <p:nvCxnSpPr>
                  <p:cNvPr id="27" name="Connector: Elbow 115">
                    <a:extLst>
                      <a:ext uri="{FF2B5EF4-FFF2-40B4-BE49-F238E27FC236}">
                        <a16:creationId xmlns:a16="http://schemas.microsoft.com/office/drawing/2014/main" id="{76FA8B71-0933-49EF-D7DE-C3F1D8A2A9B9}"/>
                      </a:ext>
                    </a:extLst>
                  </p:cNvPr>
                  <p:cNvCxnSpPr>
                    <a:cxnSpLocks/>
                  </p:cNvCxnSpPr>
                  <p:nvPr/>
                </p:nvCxnSpPr>
                <p:spPr>
                  <a:xfrm rot="10800000" flipV="1">
                    <a:off x="4507537" y="2127969"/>
                    <a:ext cx="12700" cy="1114037"/>
                  </a:xfrm>
                  <a:prstGeom prst="bentConnector3">
                    <a:avLst>
                      <a:gd name="adj1" fmla="val 1800000"/>
                    </a:avLst>
                  </a:prstGeom>
                  <a:noFill/>
                  <a:ln w="60325" cap="rnd" cmpd="sng" algn="ctr">
                    <a:solidFill>
                      <a:srgbClr val="00305D"/>
                    </a:solidFill>
                    <a:prstDash val="solid"/>
                    <a:headEnd type="triangle"/>
                    <a:tailEnd type="triangle"/>
                  </a:ln>
                  <a:effectLst/>
                </p:spPr>
              </p:cxnSp>
              <p:cxnSp>
                <p:nvCxnSpPr>
                  <p:cNvPr id="28" name="Straight Connector 27">
                    <a:extLst>
                      <a:ext uri="{FF2B5EF4-FFF2-40B4-BE49-F238E27FC236}">
                        <a16:creationId xmlns:a16="http://schemas.microsoft.com/office/drawing/2014/main" id="{C91B3C2B-2F95-1B72-1D79-7444B83D5A55}"/>
                      </a:ext>
                    </a:extLst>
                  </p:cNvPr>
                  <p:cNvCxnSpPr>
                    <a:cxnSpLocks/>
                  </p:cNvCxnSpPr>
                  <p:nvPr/>
                </p:nvCxnSpPr>
                <p:spPr>
                  <a:xfrm>
                    <a:off x="4091664" y="2741995"/>
                    <a:ext cx="201790" cy="0"/>
                  </a:xfrm>
                  <a:prstGeom prst="line">
                    <a:avLst/>
                  </a:prstGeom>
                  <a:noFill/>
                  <a:ln w="60325" cap="rnd" cmpd="sng" algn="ctr">
                    <a:solidFill>
                      <a:srgbClr val="00305D"/>
                    </a:solidFill>
                    <a:prstDash val="solid"/>
                  </a:ln>
                  <a:effectLst/>
                </p:spPr>
              </p:cxnSp>
            </p:grpSp>
          </p:grpSp>
          <p:sp>
            <p:nvSpPr>
              <p:cNvPr id="24" name="Rectangle 23">
                <a:extLst>
                  <a:ext uri="{FF2B5EF4-FFF2-40B4-BE49-F238E27FC236}">
                    <a16:creationId xmlns:a16="http://schemas.microsoft.com/office/drawing/2014/main" id="{4C0237CF-2A64-1B25-B2DB-47418C85F201}"/>
                  </a:ext>
                </a:extLst>
              </p:cNvPr>
              <p:cNvSpPr/>
              <p:nvPr/>
            </p:nvSpPr>
            <p:spPr>
              <a:xfrm>
                <a:off x="4553893" y="2889786"/>
                <a:ext cx="1928388" cy="704439"/>
              </a:xfrm>
              <a:prstGeom prst="rect">
                <a:avLst/>
              </a:prstGeom>
              <a:solidFill>
                <a:srgbClr val="595C60"/>
              </a:solidFill>
              <a:ln w="9525" cap="flat" cmpd="sng" algn="ctr">
                <a:noFill/>
                <a:prstDash val="solid"/>
              </a:ln>
              <a:effectLst/>
            </p:spPr>
            <p:txBody>
              <a:bodyPr rtlCol="0" anchor="ctr"/>
              <a:lstStyle/>
              <a:p>
                <a:pPr algn="ctr">
                  <a:defRPr/>
                </a:pPr>
                <a:r>
                  <a:rPr lang="en-US" sz="1000" b="1" kern="0" dirty="0">
                    <a:solidFill>
                      <a:srgbClr val="FFFFFF"/>
                    </a:solidFill>
                    <a:latin typeface="Arial Narrow" panose="020B0604020202020204" pitchFamily="34" charset="0"/>
                    <a:cs typeface="Arial Narrow" panose="020B0604020202020204" pitchFamily="34" charset="0"/>
                  </a:rPr>
                  <a:t>T-DM1 3.6 mg/kg Q3W </a:t>
                </a:r>
                <a:br>
                  <a:rPr lang="en-US" sz="1000" b="1" kern="0" dirty="0">
                    <a:solidFill>
                      <a:srgbClr val="FFFFFF"/>
                    </a:solidFill>
                    <a:latin typeface="Arial Narrow" panose="020B0604020202020204" pitchFamily="34" charset="0"/>
                    <a:cs typeface="Arial Narrow" panose="020B0604020202020204" pitchFamily="34" charset="0"/>
                  </a:rPr>
                </a:br>
                <a:r>
                  <a:rPr lang="en-US" sz="1000" b="1" kern="0" dirty="0">
                    <a:solidFill>
                      <a:srgbClr val="FFFFFF"/>
                    </a:solidFill>
                    <a:latin typeface="Arial Narrow" panose="020B0604020202020204" pitchFamily="34" charset="0"/>
                    <a:cs typeface="Arial Narrow" panose="020B0604020202020204" pitchFamily="34" charset="0"/>
                  </a:rPr>
                  <a:t>for 14 cycles</a:t>
                </a:r>
              </a:p>
              <a:p>
                <a:pPr algn="ctr">
                  <a:defRPr/>
                </a:pPr>
                <a:r>
                  <a:rPr lang="en-US" sz="1000" b="1" kern="0" dirty="0">
                    <a:solidFill>
                      <a:srgbClr val="FFFFFF"/>
                    </a:solidFill>
                    <a:latin typeface="Arial Narrow" panose="020B0604020202020204" pitchFamily="34" charset="0"/>
                    <a:cs typeface="Arial Narrow" panose="020B0604020202020204" pitchFamily="34" charset="0"/>
                  </a:rPr>
                  <a:t>N = 800</a:t>
                </a:r>
                <a:endParaRPr lang="en-ZA" sz="1000" b="1" kern="0" dirty="0">
                  <a:solidFill>
                    <a:srgbClr val="FFFFFF"/>
                  </a:solidFill>
                  <a:latin typeface="Arial Narrow" panose="020B0604020202020204" pitchFamily="34" charset="0"/>
                  <a:cs typeface="Arial Narrow" panose="020B0604020202020204" pitchFamily="34" charset="0"/>
                </a:endParaRPr>
              </a:p>
            </p:txBody>
          </p:sp>
        </p:grpSp>
        <p:cxnSp>
          <p:nvCxnSpPr>
            <p:cNvPr id="18" name="Straight Connector 17">
              <a:extLst>
                <a:ext uri="{FF2B5EF4-FFF2-40B4-BE49-F238E27FC236}">
                  <a16:creationId xmlns:a16="http://schemas.microsoft.com/office/drawing/2014/main" id="{3D36C3D9-9D16-2F65-AD52-EFEF592C57E0}"/>
                </a:ext>
              </a:extLst>
            </p:cNvPr>
            <p:cNvCxnSpPr>
              <a:cxnSpLocks/>
              <a:stCxn id="22" idx="3"/>
            </p:cNvCxnSpPr>
            <p:nvPr/>
          </p:nvCxnSpPr>
          <p:spPr>
            <a:xfrm flipV="1">
              <a:off x="11325073" y="3747903"/>
              <a:ext cx="307644" cy="2"/>
            </a:xfrm>
            <a:prstGeom prst="line">
              <a:avLst/>
            </a:prstGeom>
            <a:noFill/>
            <a:ln w="60325" cap="flat" cmpd="sng" algn="ctr">
              <a:solidFill>
                <a:srgbClr val="00305D"/>
              </a:solidFill>
              <a:prstDash val="solid"/>
            </a:ln>
            <a:effectLst/>
          </p:spPr>
        </p:cxnSp>
        <p:cxnSp>
          <p:nvCxnSpPr>
            <p:cNvPr id="19" name="Straight Connector 18">
              <a:extLst>
                <a:ext uri="{FF2B5EF4-FFF2-40B4-BE49-F238E27FC236}">
                  <a16:creationId xmlns:a16="http://schemas.microsoft.com/office/drawing/2014/main" id="{5DF42E38-39FE-7810-D4EE-D7C271B4562B}"/>
                </a:ext>
              </a:extLst>
            </p:cNvPr>
            <p:cNvCxnSpPr>
              <a:cxnSpLocks/>
              <a:stCxn id="24" idx="3"/>
            </p:cNvCxnSpPr>
            <p:nvPr/>
          </p:nvCxnSpPr>
          <p:spPr>
            <a:xfrm flipV="1">
              <a:off x="11325073" y="5740315"/>
              <a:ext cx="307644" cy="2"/>
            </a:xfrm>
            <a:prstGeom prst="line">
              <a:avLst/>
            </a:prstGeom>
            <a:noFill/>
            <a:ln w="60325" cap="flat" cmpd="sng" algn="ctr">
              <a:solidFill>
                <a:srgbClr val="00305D"/>
              </a:solidFill>
              <a:prstDash val="solid"/>
            </a:ln>
            <a:effectLst/>
          </p:spPr>
        </p:cxnSp>
        <p:sp>
          <p:nvSpPr>
            <p:cNvPr id="20" name="Rectangle 19">
              <a:extLst>
                <a:ext uri="{FF2B5EF4-FFF2-40B4-BE49-F238E27FC236}">
                  <a16:creationId xmlns:a16="http://schemas.microsoft.com/office/drawing/2014/main" id="{5A4504F5-5DD7-750A-CDEF-C8BFBECA8A18}"/>
                </a:ext>
              </a:extLst>
            </p:cNvPr>
            <p:cNvSpPr/>
            <p:nvPr/>
          </p:nvSpPr>
          <p:spPr>
            <a:xfrm>
              <a:off x="11613041" y="3116936"/>
              <a:ext cx="502408" cy="3253304"/>
            </a:xfrm>
            <a:prstGeom prst="rect">
              <a:avLst/>
            </a:prstGeom>
            <a:solidFill>
              <a:srgbClr val="26629B"/>
            </a:solidFill>
            <a:ln w="9525" cap="flat" cmpd="sng" algn="ctr">
              <a:noFill/>
              <a:prstDash val="solid"/>
            </a:ln>
            <a:effectLst/>
          </p:spPr>
          <p:txBody>
            <a:bodyPr vert="vert270" rtlCol="0" anchor="ctr"/>
            <a:lstStyle/>
            <a:p>
              <a:pPr algn="ctr">
                <a:defRPr/>
              </a:pPr>
              <a:r>
                <a:rPr lang="en-US" sz="1000" b="1" kern="0">
                  <a:solidFill>
                    <a:srgbClr val="FFFFFF"/>
                  </a:solidFill>
                  <a:latin typeface="Arial Narrow" panose="020B0604020202020204" pitchFamily="34" charset="0"/>
                  <a:cs typeface="Arial Narrow" panose="020B0604020202020204" pitchFamily="34" charset="0"/>
                </a:rPr>
                <a:t>40-day safety follow-up</a:t>
              </a:r>
              <a:endParaRPr lang="en-ZA" sz="1000" b="1" kern="0">
                <a:solidFill>
                  <a:srgbClr val="FFFFFF"/>
                </a:solidFill>
                <a:latin typeface="Arial Narrow" panose="020B0604020202020204" pitchFamily="34" charset="0"/>
                <a:cs typeface="Arial Narrow" panose="020B0604020202020204" pitchFamily="34" charset="0"/>
              </a:endParaRPr>
            </a:p>
          </p:txBody>
        </p:sp>
        <p:sp>
          <p:nvSpPr>
            <p:cNvPr id="21" name="Rectangle 20">
              <a:extLst>
                <a:ext uri="{FF2B5EF4-FFF2-40B4-BE49-F238E27FC236}">
                  <a16:creationId xmlns:a16="http://schemas.microsoft.com/office/drawing/2014/main" id="{10B2F9EE-3AD1-DEFD-0D4C-B305AD1B4DE3}"/>
                </a:ext>
              </a:extLst>
            </p:cNvPr>
            <p:cNvSpPr/>
            <p:nvPr/>
          </p:nvSpPr>
          <p:spPr>
            <a:xfrm>
              <a:off x="5935810" y="3854455"/>
              <a:ext cx="1474537" cy="418532"/>
            </a:xfrm>
            <a:prstGeom prst="rect">
              <a:avLst/>
            </a:prstGeom>
            <a:noFill/>
            <a:ln w="9525" cap="flat" cmpd="sng" algn="ctr">
              <a:noFill/>
              <a:prstDash val="solid"/>
            </a:ln>
            <a:effectLst/>
          </p:spPr>
          <p:txBody>
            <a:bodyPr rtlCol="0" anchor="ctr"/>
            <a:lstStyle/>
            <a:p>
              <a:pPr algn="ctr">
                <a:defRPr/>
              </a:pPr>
              <a:r>
                <a:rPr lang="en-US" sz="1000" b="1" kern="0" dirty="0">
                  <a:solidFill>
                    <a:srgbClr val="00305D"/>
                  </a:solidFill>
                  <a:latin typeface="Arial Narrow" panose="020B0604020202020204" pitchFamily="34" charset="0"/>
                  <a:cs typeface="Arial Narrow" panose="020B0604020202020204" pitchFamily="34" charset="0"/>
                </a:rPr>
                <a:t>N = ~1600</a:t>
              </a:r>
              <a:endParaRPr lang="en-ZA" sz="1000" b="1" kern="0" dirty="0">
                <a:solidFill>
                  <a:srgbClr val="00305D"/>
                </a:solidFill>
                <a:latin typeface="Arial Narrow" panose="020B0604020202020204" pitchFamily="34" charset="0"/>
                <a:cs typeface="Arial Narrow" panose="020B0604020202020204" pitchFamily="34" charset="0"/>
              </a:endParaRPr>
            </a:p>
          </p:txBody>
        </p:sp>
      </p:grpSp>
      <p:grpSp>
        <p:nvGrpSpPr>
          <p:cNvPr id="32" name="Group 31">
            <a:extLst>
              <a:ext uri="{FF2B5EF4-FFF2-40B4-BE49-F238E27FC236}">
                <a16:creationId xmlns:a16="http://schemas.microsoft.com/office/drawing/2014/main" id="{438C9CAC-E723-23DF-7B84-4127FA5B6B59}"/>
              </a:ext>
            </a:extLst>
          </p:cNvPr>
          <p:cNvGrpSpPr/>
          <p:nvPr/>
        </p:nvGrpSpPr>
        <p:grpSpPr>
          <a:xfrm>
            <a:off x="0" y="0"/>
            <a:ext cx="4099810" cy="283038"/>
            <a:chOff x="0" y="0"/>
            <a:chExt cx="8199619" cy="566075"/>
          </a:xfrm>
        </p:grpSpPr>
        <p:grpSp>
          <p:nvGrpSpPr>
            <p:cNvPr id="33" name="Group 32">
              <a:extLst>
                <a:ext uri="{FF2B5EF4-FFF2-40B4-BE49-F238E27FC236}">
                  <a16:creationId xmlns:a16="http://schemas.microsoft.com/office/drawing/2014/main" id="{99992FBB-41FB-C224-2335-944EFD86A8FB}"/>
                </a:ext>
              </a:extLst>
            </p:cNvPr>
            <p:cNvGrpSpPr/>
            <p:nvPr/>
          </p:nvGrpSpPr>
          <p:grpSpPr>
            <a:xfrm>
              <a:off x="0" y="0"/>
              <a:ext cx="8199619" cy="566075"/>
              <a:chOff x="-1" y="236415"/>
              <a:chExt cx="8199619" cy="566075"/>
            </a:xfrm>
          </p:grpSpPr>
          <p:sp>
            <p:nvSpPr>
              <p:cNvPr id="35" name="Rectangle 34">
                <a:extLst>
                  <a:ext uri="{FF2B5EF4-FFF2-40B4-BE49-F238E27FC236}">
                    <a16:creationId xmlns:a16="http://schemas.microsoft.com/office/drawing/2014/main" id="{6AB5E01D-E553-9CFB-C3C5-01ECBA80384E}"/>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36" name="Triangle 35">
                <a:extLst>
                  <a:ext uri="{FF2B5EF4-FFF2-40B4-BE49-F238E27FC236}">
                    <a16:creationId xmlns:a16="http://schemas.microsoft.com/office/drawing/2014/main" id="{FD4FFCE0-F36C-D13E-BB83-3E7D2FFABD9E}"/>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34" name="Rectangle 33">
              <a:extLst>
                <a:ext uri="{FF2B5EF4-FFF2-40B4-BE49-F238E27FC236}">
                  <a16:creationId xmlns:a16="http://schemas.microsoft.com/office/drawing/2014/main" id="{CB0B9DA5-2A2A-6A86-4933-3C188AFCB1EA}"/>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37" name="4 CuadroTexto">
            <a:extLst>
              <a:ext uri="{FF2B5EF4-FFF2-40B4-BE49-F238E27FC236}">
                <a16:creationId xmlns:a16="http://schemas.microsoft.com/office/drawing/2014/main" id="{67B1E95D-17ED-C649-9415-E88791615D45}"/>
              </a:ext>
            </a:extLst>
          </p:cNvPr>
          <p:cNvSpPr txBox="1"/>
          <p:nvPr/>
        </p:nvSpPr>
        <p:spPr>
          <a:xfrm>
            <a:off x="7178793" y="4786783"/>
            <a:ext cx="1585690" cy="253916"/>
          </a:xfrm>
          <a:prstGeom prst="rect">
            <a:avLst/>
          </a:prstGeom>
          <a:noFill/>
        </p:spPr>
        <p:txBody>
          <a:bodyPr wrap="none" rtlCol="0">
            <a:spAutoFit/>
          </a:bodyPr>
          <a:lstStyle/>
          <a:p>
            <a:pPr algn="r"/>
            <a:r>
              <a:rPr lang="en-US" sz="1050" dirty="0">
                <a:solidFill>
                  <a:prstClr val="black">
                    <a:lumMod val="50000"/>
                    <a:lumOff val="50000"/>
                  </a:prstClr>
                </a:solidFill>
                <a:latin typeface="Calibri" panose="020F0502020204030204"/>
              </a:rPr>
              <a:t>Geyer C et al, ESMO 2025</a:t>
            </a:r>
          </a:p>
        </p:txBody>
      </p:sp>
      <p:sp>
        <p:nvSpPr>
          <p:cNvPr id="38" name="Text Placeholder 3">
            <a:extLst>
              <a:ext uri="{FF2B5EF4-FFF2-40B4-BE49-F238E27FC236}">
                <a16:creationId xmlns:a16="http://schemas.microsoft.com/office/drawing/2014/main" id="{F5F50B57-D1DF-8303-A2FB-14AB9BBCA516}"/>
              </a:ext>
            </a:extLst>
          </p:cNvPr>
          <p:cNvSpPr txBox="1">
            <a:spLocks/>
          </p:cNvSpPr>
          <p:nvPr/>
        </p:nvSpPr>
        <p:spPr>
          <a:xfrm>
            <a:off x="303180" y="4784476"/>
            <a:ext cx="2875757" cy="180725"/>
          </a:xfr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sz="900" dirty="0">
              <a:solidFill>
                <a:prstClr val="black"/>
              </a:solidFill>
              <a:latin typeface="Calibri" panose="020F0502020204030204"/>
            </a:endParaRPr>
          </a:p>
        </p:txBody>
      </p:sp>
      <p:pic>
        <p:nvPicPr>
          <p:cNvPr id="42" name="Picture 41" descr="A blue circle with a white globe in it&#10;&#10;AI-generated content may be incorrect.">
            <a:extLst>
              <a:ext uri="{FF2B5EF4-FFF2-40B4-BE49-F238E27FC236}">
                <a16:creationId xmlns:a16="http://schemas.microsoft.com/office/drawing/2014/main" id="{F364DD91-50F9-9CA8-4EE8-06C30168E694}"/>
              </a:ext>
            </a:extLst>
          </p:cNvPr>
          <p:cNvPicPr>
            <a:picLocks noChangeAspect="1"/>
          </p:cNvPicPr>
          <p:nvPr/>
        </p:nvPicPr>
        <p:blipFill>
          <a:blip r:embed="rId2"/>
          <a:stretch>
            <a:fillRect/>
          </a:stretch>
        </p:blipFill>
        <p:spPr>
          <a:xfrm>
            <a:off x="410435" y="969064"/>
            <a:ext cx="273777" cy="273777"/>
          </a:xfrm>
          <a:prstGeom prst="rect">
            <a:avLst/>
          </a:prstGeom>
        </p:spPr>
      </p:pic>
      <p:sp>
        <p:nvSpPr>
          <p:cNvPr id="43" name="Rectangle 42">
            <a:extLst>
              <a:ext uri="{FF2B5EF4-FFF2-40B4-BE49-F238E27FC236}">
                <a16:creationId xmlns:a16="http://schemas.microsoft.com/office/drawing/2014/main" id="{1A70A317-7CF5-8AE2-BD39-DC9F1DE10B34}"/>
              </a:ext>
            </a:extLst>
          </p:cNvPr>
          <p:cNvSpPr/>
          <p:nvPr/>
        </p:nvSpPr>
        <p:spPr>
          <a:xfrm>
            <a:off x="404084" y="2099316"/>
            <a:ext cx="3322800" cy="76453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pic>
        <p:nvPicPr>
          <p:cNvPr id="7" name="Picture 6" descr="A yellow triangle with a white exclamation mark&#10;&#10;AI-generated content may be incorrect.">
            <a:extLst>
              <a:ext uri="{FF2B5EF4-FFF2-40B4-BE49-F238E27FC236}">
                <a16:creationId xmlns:a16="http://schemas.microsoft.com/office/drawing/2014/main" id="{B8BDCEBD-2CDD-8205-B862-BC56FEC2CF78}"/>
              </a:ext>
            </a:extLst>
          </p:cNvPr>
          <p:cNvPicPr>
            <a:picLocks noChangeAspect="1"/>
          </p:cNvPicPr>
          <p:nvPr/>
        </p:nvPicPr>
        <p:blipFill>
          <a:blip r:embed="rId3"/>
          <a:stretch>
            <a:fillRect/>
          </a:stretch>
        </p:blipFill>
        <p:spPr>
          <a:xfrm>
            <a:off x="3521324" y="2184235"/>
            <a:ext cx="408931" cy="373349"/>
          </a:xfrm>
          <a:prstGeom prst="rect">
            <a:avLst/>
          </a:prstGeom>
        </p:spPr>
      </p:pic>
    </p:spTree>
    <p:extLst>
      <p:ext uri="{BB962C8B-B14F-4D97-AF65-F5344CB8AC3E}">
        <p14:creationId xmlns:p14="http://schemas.microsoft.com/office/powerpoint/2010/main" val="229906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82CDC1-321E-3F81-123E-5E087EACF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567B65-4921-C38A-4D95-EBE8F3981805}"/>
              </a:ext>
            </a:extLst>
          </p:cNvPr>
          <p:cNvSpPr>
            <a:spLocks noGrp="1"/>
          </p:cNvSpPr>
          <p:nvPr>
            <p:ph type="body" sz="quarter" idx="10"/>
          </p:nvPr>
        </p:nvSpPr>
        <p:spPr>
          <a:xfrm>
            <a:off x="400388" y="441051"/>
            <a:ext cx="8148271" cy="936902"/>
          </a:xfrm>
        </p:spPr>
        <p:txBody>
          <a:bodyPr/>
          <a:lstStyle/>
          <a:p>
            <a:r>
              <a:rPr lang="en-US" u="sng" dirty="0"/>
              <a:t>DESTINY-BREAST05</a:t>
            </a:r>
            <a:r>
              <a:rPr lang="en-US" dirty="0"/>
              <a:t> DESIGNED TO INCLUDE A HIGHER RISK PATIENT POPULATION THAN KATHERINE</a:t>
            </a:r>
          </a:p>
        </p:txBody>
      </p:sp>
      <p:grpSp>
        <p:nvGrpSpPr>
          <p:cNvPr id="5" name="Group 4">
            <a:extLst>
              <a:ext uri="{FF2B5EF4-FFF2-40B4-BE49-F238E27FC236}">
                <a16:creationId xmlns:a16="http://schemas.microsoft.com/office/drawing/2014/main" id="{93726226-5D12-676D-5FAB-1497948D031F}"/>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D2785063-6CC7-05A9-4B69-F2F589F813B0}"/>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3C76CD6D-C690-37FC-38A7-49ED2039AF62}"/>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CFB51E6E-8330-44FC-EF01-53476F68F8F3}"/>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9" name="Rectangle 8">
              <a:extLst>
                <a:ext uri="{FF2B5EF4-FFF2-40B4-BE49-F238E27FC236}">
                  <a16:creationId xmlns:a16="http://schemas.microsoft.com/office/drawing/2014/main" id="{F9821E39-4952-479E-813D-896D63568C74}"/>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graphicFrame>
        <p:nvGraphicFramePr>
          <p:cNvPr id="14" name="Table 13">
            <a:extLst>
              <a:ext uri="{FF2B5EF4-FFF2-40B4-BE49-F238E27FC236}">
                <a16:creationId xmlns:a16="http://schemas.microsoft.com/office/drawing/2014/main" id="{8CBCB6BC-7333-5EAC-AD70-7E1D1FE79D0F}"/>
              </a:ext>
            </a:extLst>
          </p:cNvPr>
          <p:cNvGraphicFramePr>
            <a:graphicFrameLocks noGrp="1"/>
          </p:cNvGraphicFramePr>
          <p:nvPr/>
        </p:nvGraphicFramePr>
        <p:xfrm>
          <a:off x="485629" y="1697949"/>
          <a:ext cx="4808129" cy="2671859"/>
        </p:xfrm>
        <a:graphic>
          <a:graphicData uri="http://schemas.openxmlformats.org/drawingml/2006/table">
            <a:tbl>
              <a:tblPr firstRow="1" bandRow="1">
                <a:tableStyleId>{5C22544A-7EE6-4342-B048-85BDC9FD1C3A}</a:tableStyleId>
              </a:tblPr>
              <a:tblGrid>
                <a:gridCol w="455843">
                  <a:extLst>
                    <a:ext uri="{9D8B030D-6E8A-4147-A177-3AD203B41FA5}">
                      <a16:colId xmlns:a16="http://schemas.microsoft.com/office/drawing/2014/main" val="3481468714"/>
                    </a:ext>
                  </a:extLst>
                </a:gridCol>
                <a:gridCol w="152820">
                  <a:extLst>
                    <a:ext uri="{9D8B030D-6E8A-4147-A177-3AD203B41FA5}">
                      <a16:colId xmlns:a16="http://schemas.microsoft.com/office/drawing/2014/main" val="1944843458"/>
                    </a:ext>
                  </a:extLst>
                </a:gridCol>
                <a:gridCol w="893826">
                  <a:extLst>
                    <a:ext uri="{9D8B030D-6E8A-4147-A177-3AD203B41FA5}">
                      <a16:colId xmlns:a16="http://schemas.microsoft.com/office/drawing/2014/main" val="3399430554"/>
                    </a:ext>
                  </a:extLst>
                </a:gridCol>
                <a:gridCol w="446211">
                  <a:extLst>
                    <a:ext uri="{9D8B030D-6E8A-4147-A177-3AD203B41FA5}">
                      <a16:colId xmlns:a16="http://schemas.microsoft.com/office/drawing/2014/main" val="3906180384"/>
                    </a:ext>
                  </a:extLst>
                </a:gridCol>
                <a:gridCol w="446211">
                  <a:extLst>
                    <a:ext uri="{9D8B030D-6E8A-4147-A177-3AD203B41FA5}">
                      <a16:colId xmlns:a16="http://schemas.microsoft.com/office/drawing/2014/main" val="4233342492"/>
                    </a:ext>
                  </a:extLst>
                </a:gridCol>
                <a:gridCol w="330550">
                  <a:extLst>
                    <a:ext uri="{9D8B030D-6E8A-4147-A177-3AD203B41FA5}">
                      <a16:colId xmlns:a16="http://schemas.microsoft.com/office/drawing/2014/main" val="932855509"/>
                    </a:ext>
                  </a:extLst>
                </a:gridCol>
                <a:gridCol w="671689">
                  <a:extLst>
                    <a:ext uri="{9D8B030D-6E8A-4147-A177-3AD203B41FA5}">
                      <a16:colId xmlns:a16="http://schemas.microsoft.com/office/drawing/2014/main" val="227072120"/>
                    </a:ext>
                  </a:extLst>
                </a:gridCol>
                <a:gridCol w="655840">
                  <a:extLst>
                    <a:ext uri="{9D8B030D-6E8A-4147-A177-3AD203B41FA5}">
                      <a16:colId xmlns:a16="http://schemas.microsoft.com/office/drawing/2014/main" val="2473765996"/>
                    </a:ext>
                  </a:extLst>
                </a:gridCol>
                <a:gridCol w="755139">
                  <a:extLst>
                    <a:ext uri="{9D8B030D-6E8A-4147-A177-3AD203B41FA5}">
                      <a16:colId xmlns:a16="http://schemas.microsoft.com/office/drawing/2014/main" val="68263019"/>
                    </a:ext>
                  </a:extLst>
                </a:gridCol>
              </a:tblGrid>
              <a:tr h="378464">
                <a:tc rowSpan="2" gridSpan="2">
                  <a:txBody>
                    <a:bodyPr/>
                    <a:lstStyle/>
                    <a:p>
                      <a:pPr algn="ctr"/>
                      <a:r>
                        <a:rPr lang="en-US" sz="800" b="1" i="0" dirty="0">
                          <a:solidFill>
                            <a:srgbClr val="00305D"/>
                          </a:solidFill>
                          <a:latin typeface="Arial Narrow" panose="020B0604020202020204" pitchFamily="34" charset="0"/>
                          <a:cs typeface="Arial Narrow" panose="020B0604020202020204" pitchFamily="34" charset="0"/>
                        </a:rPr>
                        <a:t>Number</a:t>
                      </a:r>
                    </a:p>
                  </a:txBody>
                  <a:tcPr marL="40262" marR="40262" marT="20131" marB="20131"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12700" cmpd="sng">
                      <a:noFill/>
                      <a:prstDash val="solid"/>
                    </a:lnTlToBr>
                    <a:lnBlToTr w="12700" cmpd="sng">
                      <a:noFill/>
                      <a:prstDash val="solid"/>
                    </a:lnBlToTr>
                    <a:solidFill>
                      <a:schemeClr val="bg1">
                        <a:lumMod val="85000"/>
                      </a:schemeClr>
                    </a:solidFill>
                  </a:tcPr>
                </a:tc>
                <a:tc rowSpan="2" hMerge="1">
                  <a:txBody>
                    <a:bodyPr/>
                    <a:lstStyle/>
                    <a:p>
                      <a:endParaRPr lang="en-US"/>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rowSpan="2">
                  <a:txBody>
                    <a:bodyPr/>
                    <a:lstStyle/>
                    <a:p>
                      <a:pPr marL="0" lvl="0" indent="0" algn="ctr">
                        <a:lnSpc>
                          <a:spcPct val="100000"/>
                        </a:lnSpc>
                        <a:buNone/>
                      </a:pPr>
                      <a:r>
                        <a:rPr lang="en-US" sz="800" b="1" i="0" u="none" strike="noStrike" baseline="0" noProof="0" dirty="0">
                          <a:solidFill>
                            <a:srgbClr val="00305D"/>
                          </a:solidFill>
                          <a:latin typeface="Arial Narrow" panose="020B0604020202020204" pitchFamily="34" charset="0"/>
                          <a:cs typeface="Arial Narrow" panose="020B0604020202020204" pitchFamily="34" charset="0"/>
                        </a:rPr>
                        <a:t>Subgroup</a:t>
                      </a:r>
                      <a:endParaRPr lang="en-US" sz="900" b="1" i="0" dirty="0">
                        <a:solidFill>
                          <a:srgbClr val="00305D"/>
                        </a:solidFill>
                        <a:latin typeface="Arial Narrow" panose="020B0604020202020204" pitchFamily="34" charset="0"/>
                        <a:cs typeface="Arial Narrow" panose="020B0604020202020204" pitchFamily="34" charset="0"/>
                      </a:endParaRPr>
                    </a:p>
                    <a:p>
                      <a:pPr marL="0" lvl="0" indent="0" algn="ctr">
                        <a:lnSpc>
                          <a:spcPct val="100000"/>
                        </a:lnSpc>
                        <a:buNone/>
                      </a:pPr>
                      <a:r>
                        <a:rPr lang="en-US" sz="800" b="1" i="0" u="none" strike="noStrike" baseline="0" noProof="0" dirty="0">
                          <a:solidFill>
                            <a:srgbClr val="00305D"/>
                          </a:solidFill>
                          <a:latin typeface="Arial Narrow" panose="020B0604020202020204" pitchFamily="34" charset="0"/>
                          <a:cs typeface="Arial Narrow" panose="020B0604020202020204" pitchFamily="34" charset="0"/>
                        </a:rPr>
                        <a:t>Description</a:t>
                      </a:r>
                      <a:endParaRPr lang="en-US" sz="900" b="1" i="0" dirty="0">
                        <a:solidFill>
                          <a:srgbClr val="00305D"/>
                        </a:solidFill>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12700" cmpd="sng">
                      <a:noFill/>
                      <a:prstDash val="solid"/>
                    </a:lnTlToBr>
                    <a:lnBlToTr w="12700" cmpd="sng">
                      <a:noFill/>
                      <a:prstDash val="solid"/>
                    </a:lnBlToTr>
                    <a:solidFill>
                      <a:schemeClr val="bg1">
                        <a:lumMod val="85000"/>
                      </a:schemeClr>
                    </a:solidFill>
                  </a:tcPr>
                </a:tc>
                <a:tc gridSpan="2">
                  <a:txBody>
                    <a:bodyPr/>
                    <a:lstStyle/>
                    <a:p>
                      <a:pPr algn="ctr"/>
                      <a:r>
                        <a:rPr lang="en-US" sz="900" b="1" i="0" u="none" strike="noStrike" kern="1200" baseline="0" noProof="0" dirty="0">
                          <a:solidFill>
                            <a:srgbClr val="00305D"/>
                          </a:solidFill>
                          <a:latin typeface="Arial Narrow" panose="020B0604020202020204" pitchFamily="34" charset="0"/>
                          <a:ea typeface="+mn-ea"/>
                          <a:cs typeface="Arial Narrow" panose="020B0604020202020204" pitchFamily="34" charset="0"/>
                        </a:rPr>
                        <a:t>3-year IDFS (%)</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2473">
                        <a:alpha val="16000"/>
                      </a:srgbClr>
                    </a:solidFill>
                  </a:tcPr>
                </a:tc>
                <a:tc hMerge="1">
                  <a:txBody>
                    <a:bodyPr/>
                    <a:lstStyle/>
                    <a:p>
                      <a:pPr lvl="0" algn="ctr">
                        <a:lnSpc>
                          <a:spcPct val="100000"/>
                        </a:lnSpc>
                        <a:spcBef>
                          <a:spcPts val="0"/>
                        </a:spcBef>
                        <a:spcAft>
                          <a:spcPts val="0"/>
                        </a:spcAft>
                        <a:buNone/>
                      </a:pPr>
                      <a:endParaRPr lang="en-US" sz="1600" b="0" i="0" u="none" strike="noStrike" kern="1200" baseline="0">
                        <a:solidFill>
                          <a:srgbClr val="FFFFFF"/>
                        </a:solidFill>
                        <a:latin typeface="Aptos"/>
                        <a:ea typeface="+mn-ea"/>
                        <a:cs typeface="+mn-cs"/>
                      </a:endParaRPr>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rowSpan="2">
                  <a:txBody>
                    <a:bodyPr/>
                    <a:lstStyle/>
                    <a:p>
                      <a:pPr lvl="0" algn="ctr">
                        <a:buNone/>
                      </a:pPr>
                      <a:r>
                        <a:rPr lang="en-US" sz="1000" b="1" i="0" dirty="0">
                          <a:solidFill>
                            <a:srgbClr val="00305D"/>
                          </a:solidFill>
                          <a:latin typeface="Arial Narrow" panose="020B0604020202020204" pitchFamily="34" charset="0"/>
                          <a:cs typeface="Arial Narrow" panose="020B0604020202020204" pitchFamily="34" charset="0"/>
                        </a:rPr>
                        <a:t>HR</a:t>
                      </a: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502473">
                        <a:alpha val="16000"/>
                      </a:srgbClr>
                    </a:solidFill>
                  </a:tcPr>
                </a:tc>
                <a:tc gridSpan="2">
                  <a:txBody>
                    <a:bodyPr/>
                    <a:lstStyle/>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ea typeface="+mn-ea"/>
                          <a:cs typeface="Arial Narrow" panose="020B0604020202020204" pitchFamily="34" charset="0"/>
                        </a:rPr>
                        <a:t>Events/ Subjects in</a:t>
                      </a:r>
                      <a:endParaRPr lang="en-US" sz="800" b="1" i="0" u="none" strike="noStrike" kern="1200" baseline="0" dirty="0">
                        <a:solidFill>
                          <a:srgbClr val="00305D"/>
                        </a:solidFill>
                        <a:latin typeface="Arial Narrow" panose="020B0604020202020204" pitchFamily="34" charset="0"/>
                        <a:ea typeface="+mn-ea"/>
                        <a:cs typeface="Arial Narrow" panose="020B0604020202020204" pitchFamily="34" charset="0"/>
                      </a:endParaRPr>
                    </a:p>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ea typeface="+mn-ea"/>
                          <a:cs typeface="Arial Narrow" panose="020B0604020202020204" pitchFamily="34" charset="0"/>
                        </a:rPr>
                        <a:t>Subgroup: N/N (%)</a:t>
                      </a:r>
                      <a:endParaRPr lang="en-US" sz="800" b="1" i="0" u="none" strike="noStrike" kern="1200" baseline="0" dirty="0">
                        <a:solidFill>
                          <a:srgbClr val="00305D"/>
                        </a:solidFill>
                        <a:latin typeface="Arial Narrow" panose="020B0604020202020204" pitchFamily="34" charset="0"/>
                        <a:ea typeface="+mn-ea"/>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2473">
                        <a:alpha val="16000"/>
                      </a:srgbClr>
                    </a:solidFill>
                  </a:tcPr>
                </a:tc>
                <a:tc hMerge="1">
                  <a:txBody>
                    <a:bodyPr/>
                    <a:lstStyle/>
                    <a:p>
                      <a:pPr lvl="0" algn="ctr">
                        <a:lnSpc>
                          <a:spcPct val="100000"/>
                        </a:lnSpc>
                        <a:spcBef>
                          <a:spcPts val="0"/>
                        </a:spcBef>
                        <a:spcAft>
                          <a:spcPts val="0"/>
                        </a:spcAft>
                        <a:buNone/>
                      </a:pPr>
                      <a:endParaRPr lang="en-US" sz="1600" b="0" i="0" u="none" strike="noStrike" kern="1200" baseline="0" err="1">
                        <a:solidFill>
                          <a:srgbClr val="FFFFFF"/>
                        </a:solidFill>
                        <a:latin typeface="Aptos"/>
                        <a:ea typeface="+mn-ea"/>
                        <a:cs typeface="+mn-cs"/>
                      </a:endParaRPr>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a:txBody>
                    <a:bodyPr/>
                    <a:lstStyle/>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ea typeface="+mn-ea"/>
                          <a:cs typeface="Arial Narrow" panose="020B0604020202020204" pitchFamily="34" charset="0"/>
                        </a:rPr>
                        <a:t>Subjects per</a:t>
                      </a:r>
                      <a:endParaRPr lang="en-US" sz="800" b="1" i="0" u="none" strike="noStrike" kern="1200" baseline="0" dirty="0">
                        <a:solidFill>
                          <a:srgbClr val="00305D"/>
                        </a:solidFill>
                        <a:latin typeface="Arial Narrow" panose="020B0604020202020204" pitchFamily="34" charset="0"/>
                        <a:ea typeface="+mn-ea"/>
                        <a:cs typeface="Arial Narrow" panose="020B0604020202020204" pitchFamily="34" charset="0"/>
                      </a:endParaRPr>
                    </a:p>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ea typeface="+mn-ea"/>
                          <a:cs typeface="Arial Narrow" panose="020B0604020202020204" pitchFamily="34" charset="0"/>
                        </a:rPr>
                        <a:t>Subgroup</a:t>
                      </a:r>
                      <a:endParaRPr lang="en-US" sz="800" b="1" i="0" u="none" strike="noStrike" kern="1200" baseline="0" dirty="0">
                        <a:solidFill>
                          <a:srgbClr val="00305D"/>
                        </a:solidFill>
                        <a:latin typeface="Arial Narrow" panose="020B0604020202020204" pitchFamily="34" charset="0"/>
                        <a:ea typeface="+mn-ea"/>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2473">
                        <a:alpha val="16000"/>
                      </a:srgbClr>
                    </a:solidFill>
                  </a:tcPr>
                </a:tc>
                <a:extLst>
                  <a:ext uri="{0D108BD9-81ED-4DB2-BD59-A6C34878D82A}">
                    <a16:rowId xmlns:a16="http://schemas.microsoft.com/office/drawing/2014/main" val="69856572"/>
                  </a:ext>
                </a:extLst>
              </a:tr>
              <a:tr h="163733">
                <a:tc gridSpan="2" vMerge="1">
                  <a:txBody>
                    <a:bodyPr/>
                    <a:lstStyle/>
                    <a:p>
                      <a:endParaRPr lang="en-US"/>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hMerge="1" vMerge="1">
                  <a:txBody>
                    <a:bodyPr/>
                    <a:lstStyle/>
                    <a:p>
                      <a:endParaRPr lang="en-US"/>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vMerge="1">
                  <a:txBody>
                    <a:bodyPr/>
                    <a:lstStyle/>
                    <a:p>
                      <a:endParaRPr lang="en-US"/>
                    </a:p>
                  </a:txBody>
                  <a:tcPr/>
                </a:tc>
                <a:tc>
                  <a:txBody>
                    <a:bodyPr/>
                    <a:lstStyle/>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cs typeface="Arial Narrow" panose="020B0604020202020204" pitchFamily="34" charset="0"/>
                        </a:rPr>
                        <a:t>T-DM1</a:t>
                      </a:r>
                    </a:p>
                  </a:txBody>
                  <a:tcPr marL="40262" marR="40262" marT="20131" marB="20131"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0">
                      <a:noFill/>
                    </a:lnTlToBr>
                    <a:lnBlToTr w="0">
                      <a:noFill/>
                    </a:lnBlToTr>
                    <a:solidFill>
                      <a:srgbClr val="502473">
                        <a:alpha val="16000"/>
                      </a:srgbClr>
                    </a:solidFill>
                  </a:tcPr>
                </a:tc>
                <a:tc>
                  <a:txBody>
                    <a:bodyPr/>
                    <a:lstStyle/>
                    <a:p>
                      <a:pPr lvl="0" algn="ctr">
                        <a:lnSpc>
                          <a:spcPct val="100000"/>
                        </a:lnSpc>
                        <a:spcBef>
                          <a:spcPts val="0"/>
                        </a:spcBef>
                        <a:spcAft>
                          <a:spcPts val="0"/>
                        </a:spcAft>
                        <a:buNone/>
                      </a:pPr>
                      <a:r>
                        <a:rPr lang="en-US" sz="800" b="1" i="0" u="none" strike="noStrike" kern="1200" baseline="0" noProof="0" dirty="0" err="1">
                          <a:solidFill>
                            <a:srgbClr val="00305D"/>
                          </a:solidFill>
                          <a:latin typeface="Arial Narrow" panose="020B0604020202020204" pitchFamily="34" charset="0"/>
                          <a:cs typeface="Arial Narrow" panose="020B0604020202020204" pitchFamily="34" charset="0"/>
                        </a:rPr>
                        <a:t>Tras</a:t>
                      </a:r>
                      <a:endParaRPr lang="en-US" sz="900" b="1" i="0" dirty="0">
                        <a:solidFill>
                          <a:srgbClr val="00305D"/>
                        </a:solidFill>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502473">
                        <a:alpha val="16000"/>
                      </a:srgbClr>
                    </a:solidFill>
                  </a:tcPr>
                </a:tc>
                <a:tc vMerge="1">
                  <a:txBody>
                    <a:bodyPr/>
                    <a:lstStyle/>
                    <a:p>
                      <a:endParaRPr lang="en-US"/>
                    </a:p>
                  </a:txBody>
                  <a:tcPr marL="80524" marR="80524" marT="40262" marB="40262"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003354"/>
                    </a:solidFill>
                  </a:tcPr>
                </a:tc>
                <a:tc>
                  <a:txBody>
                    <a:bodyPr/>
                    <a:lstStyle/>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cs typeface="Arial Narrow" panose="020B0604020202020204" pitchFamily="34" charset="0"/>
                        </a:rPr>
                        <a:t>T-DM1</a:t>
                      </a: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502473">
                        <a:alpha val="16000"/>
                      </a:srgbClr>
                    </a:solidFill>
                  </a:tcPr>
                </a:tc>
                <a:tc>
                  <a:txBody>
                    <a:bodyPr/>
                    <a:lstStyle/>
                    <a:p>
                      <a:pPr lvl="0" algn="ctr">
                        <a:lnSpc>
                          <a:spcPct val="100000"/>
                        </a:lnSpc>
                        <a:spcBef>
                          <a:spcPts val="0"/>
                        </a:spcBef>
                        <a:spcAft>
                          <a:spcPts val="0"/>
                        </a:spcAft>
                        <a:buNone/>
                      </a:pPr>
                      <a:r>
                        <a:rPr lang="en-US" sz="800" b="1" i="0" u="none" strike="noStrike" noProof="0" dirty="0" err="1">
                          <a:solidFill>
                            <a:srgbClr val="00305D"/>
                          </a:solidFill>
                          <a:latin typeface="Arial Narrow" panose="020B0604020202020204" pitchFamily="34" charset="0"/>
                          <a:cs typeface="Arial Narrow" panose="020B0604020202020204" pitchFamily="34" charset="0"/>
                        </a:rPr>
                        <a:t>Tras</a:t>
                      </a:r>
                      <a:endParaRPr lang="en-US" sz="800" b="1" i="0" u="none" strike="noStrike" noProof="0" dirty="0">
                        <a:solidFill>
                          <a:srgbClr val="00305D"/>
                        </a:solidFill>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502473">
                        <a:alpha val="16000"/>
                      </a:srgbClr>
                    </a:solidFill>
                  </a:tcPr>
                </a:tc>
                <a:tc>
                  <a:txBody>
                    <a:bodyPr/>
                    <a:lstStyle/>
                    <a:p>
                      <a:pPr lvl="0" algn="ctr">
                        <a:lnSpc>
                          <a:spcPct val="100000"/>
                        </a:lnSpc>
                        <a:spcBef>
                          <a:spcPts val="0"/>
                        </a:spcBef>
                        <a:spcAft>
                          <a:spcPts val="0"/>
                        </a:spcAft>
                        <a:buNone/>
                      </a:pPr>
                      <a:r>
                        <a:rPr lang="en-US" sz="800" b="1" i="0" u="none" strike="noStrike" kern="1200" baseline="0" noProof="0" dirty="0">
                          <a:solidFill>
                            <a:srgbClr val="00305D"/>
                          </a:solidFill>
                          <a:latin typeface="Arial Narrow" panose="020B0604020202020204" pitchFamily="34" charset="0"/>
                          <a:cs typeface="Arial Narrow" panose="020B0604020202020204" pitchFamily="34" charset="0"/>
                        </a:rPr>
                        <a:t>N (%)</a:t>
                      </a: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502473">
                        <a:alpha val="16000"/>
                      </a:srgbClr>
                    </a:solidFill>
                  </a:tcPr>
                </a:tc>
                <a:extLst>
                  <a:ext uri="{0D108BD9-81ED-4DB2-BD59-A6C34878D82A}">
                    <a16:rowId xmlns:a16="http://schemas.microsoft.com/office/drawing/2014/main" val="1108826605"/>
                  </a:ext>
                </a:extLst>
              </a:tr>
              <a:tr h="271099">
                <a:tc gridSpan="3">
                  <a:txBody>
                    <a:bodyPr/>
                    <a:lstStyle/>
                    <a:p>
                      <a:pPr lvl="0" algn="ctr">
                        <a:buNone/>
                      </a:pPr>
                      <a:r>
                        <a:rPr lang="en-US" sz="800" b="1" i="0" u="none" strike="noStrike" noProof="0" dirty="0">
                          <a:solidFill>
                            <a:srgbClr val="00305D"/>
                          </a:solidFill>
                          <a:latin typeface="Arial Narrow" panose="020B0604020202020204" pitchFamily="34" charset="0"/>
                          <a:cs typeface="Arial Narrow" panose="020B0604020202020204" pitchFamily="34" charset="0"/>
                        </a:rPr>
                        <a:t>All Patients</a:t>
                      </a:r>
                      <a:endParaRPr lang="en-US" sz="900" b="1" i="0" dirty="0">
                        <a:solidFill>
                          <a:srgbClr val="00305D"/>
                        </a:solidFill>
                        <a:latin typeface="Arial Narrow" panose="020B0604020202020204" pitchFamily="34" charset="0"/>
                        <a:cs typeface="Arial Narrow" panose="020B0604020202020204" pitchFamily="34" charset="0"/>
                      </a:endParaRPr>
                    </a:p>
                  </a:txBody>
                  <a:tcPr marL="80524" marR="40262" marT="20131" marB="20131"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F9FC">
                        <a:alpha val="79000"/>
                      </a:srgbClr>
                    </a:solidFill>
                  </a:tcPr>
                </a:tc>
                <a:tc hMerge="1">
                  <a:txBody>
                    <a:bodyPr/>
                    <a:lstStyle/>
                    <a:p>
                      <a:endParaRPr lang="en-US"/>
                    </a:p>
                  </a:txBody>
                  <a:tcPr marL="182880"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solidFill>
                  </a:tcPr>
                </a:tc>
                <a:tc hMerge="1">
                  <a:txBody>
                    <a:bodyPr/>
                    <a:lstStyle/>
                    <a:p>
                      <a:pPr lvl="0" algn="ctr">
                        <a:buNone/>
                      </a:pPr>
                      <a:endParaRPr lang="en-US" dirty="0"/>
                    </a:p>
                  </a:txBody>
                  <a:tcPr marL="182880"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F9FC"/>
                    </a:solidFill>
                  </a:tcPr>
                </a:tc>
                <a:tc>
                  <a:txBody>
                    <a:bodyPr/>
                    <a:lstStyle/>
                    <a:p>
                      <a:pPr lvl="0" algn="ctr">
                        <a:lnSpc>
                          <a:spcPct val="100000"/>
                        </a:lnSpc>
                        <a:spcBef>
                          <a:spcPts val="0"/>
                        </a:spcBef>
                        <a:spcAft>
                          <a:spcPts val="0"/>
                        </a:spcAft>
                        <a:buNone/>
                      </a:pPr>
                      <a:r>
                        <a:rPr lang="en-US" sz="800" b="1" i="0" u="none" strike="noStrike" kern="1200" noProof="0" dirty="0">
                          <a:solidFill>
                            <a:srgbClr val="00305D"/>
                          </a:solidFill>
                          <a:latin typeface="Arial Narrow" panose="020B0604020202020204" pitchFamily="34" charset="0"/>
                          <a:ea typeface="+mn-ea"/>
                          <a:cs typeface="Arial Narrow" panose="020B0604020202020204" pitchFamily="34" charset="0"/>
                        </a:rPr>
                        <a:t>88.3 </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F9FC">
                        <a:alpha val="79000"/>
                      </a:srgbClr>
                    </a:solidFill>
                  </a:tcPr>
                </a:tc>
                <a:tc>
                  <a:txBody>
                    <a:bodyPr/>
                    <a:lstStyle/>
                    <a:p>
                      <a:pPr lvl="0" algn="ctr">
                        <a:lnSpc>
                          <a:spcPct val="100000"/>
                        </a:lnSpc>
                        <a:spcBef>
                          <a:spcPts val="0"/>
                        </a:spcBef>
                        <a:spcAft>
                          <a:spcPts val="0"/>
                        </a:spcAft>
                        <a:buNone/>
                      </a:pPr>
                      <a:r>
                        <a:rPr lang="en-US" sz="800" b="0" i="0" u="none" strike="noStrike" kern="1200" noProof="0" dirty="0">
                          <a:solidFill>
                            <a:srgbClr val="00305D"/>
                          </a:solidFill>
                          <a:latin typeface="Arial Narrow" panose="020B0604020202020204" pitchFamily="34" charset="0"/>
                          <a:cs typeface="Arial Narrow" panose="020B0604020202020204" pitchFamily="34" charset="0"/>
                        </a:rPr>
                        <a:t>77.0</a:t>
                      </a:r>
                      <a:endParaRPr lang="en-US" sz="900" b="0" i="0" dirty="0">
                        <a:solidFill>
                          <a:srgbClr val="00305D"/>
                        </a:solidFill>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alpha val="79000"/>
                      </a:srgbClr>
                    </a:solidFill>
                  </a:tcPr>
                </a:tc>
                <a:tc>
                  <a:txBody>
                    <a:bodyPr/>
                    <a:lstStyle/>
                    <a:p>
                      <a:pPr lvl="0" algn="ctr">
                        <a:buNone/>
                      </a:pPr>
                      <a:r>
                        <a:rPr lang="en-US" sz="800" b="1" i="0" u="none" strike="noStrike" kern="1200" dirty="0">
                          <a:solidFill>
                            <a:srgbClr val="00305D"/>
                          </a:solidFill>
                          <a:latin typeface="Arial Narrow" panose="020B0604020202020204" pitchFamily="34" charset="0"/>
                          <a:ea typeface="+mn-ea"/>
                          <a:cs typeface="Arial Narrow" panose="020B0604020202020204" pitchFamily="34" charset="0"/>
                        </a:rPr>
                        <a:t>0.50</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F1F9FC">
                        <a:alpha val="79000"/>
                      </a:srgbClr>
                    </a:solidFill>
                  </a:tcPr>
                </a:tc>
                <a:tc>
                  <a:txBody>
                    <a:bodyPr/>
                    <a:lstStyle/>
                    <a:p>
                      <a:pPr lvl="0" algn="ctr">
                        <a:lnSpc>
                          <a:spcPct val="100000"/>
                        </a:lnSpc>
                        <a:spcBef>
                          <a:spcPts val="0"/>
                        </a:spcBef>
                        <a:spcAft>
                          <a:spcPts val="0"/>
                        </a:spcAft>
                        <a:buNone/>
                      </a:pPr>
                      <a:r>
                        <a:rPr lang="en-US" sz="800" b="0" i="0" u="none" strike="noStrike" kern="1200" noProof="0" dirty="0">
                          <a:solidFill>
                            <a:srgbClr val="00305D"/>
                          </a:solidFill>
                          <a:latin typeface="Arial Narrow" panose="020B0604020202020204" pitchFamily="34" charset="0"/>
                          <a:ea typeface="+mn-ea"/>
                          <a:cs typeface="Arial Narrow" panose="020B0604020202020204" pitchFamily="34" charset="0"/>
                        </a:rPr>
                        <a:t>91/743 (12.2)</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F9FC">
                        <a:alpha val="79000"/>
                      </a:srgbClr>
                    </a:solidFill>
                  </a:tcPr>
                </a:tc>
                <a:tc>
                  <a:txBody>
                    <a:bodyPr/>
                    <a:lstStyle/>
                    <a:p>
                      <a:pPr lvl="0" algn="ctr">
                        <a:lnSpc>
                          <a:spcPct val="100000"/>
                        </a:lnSpc>
                        <a:spcBef>
                          <a:spcPts val="0"/>
                        </a:spcBef>
                        <a:spcAft>
                          <a:spcPts val="0"/>
                        </a:spcAft>
                        <a:buNone/>
                      </a:pPr>
                      <a:r>
                        <a:rPr lang="en-US" sz="800" b="0" i="0" u="none" strike="noStrike" kern="1200" noProof="0" dirty="0">
                          <a:solidFill>
                            <a:srgbClr val="00305D"/>
                          </a:solidFill>
                          <a:latin typeface="Arial Narrow" panose="020B0604020202020204" pitchFamily="34" charset="0"/>
                          <a:cs typeface="Arial Narrow" panose="020B0604020202020204" pitchFamily="34" charset="0"/>
                        </a:rPr>
                        <a:t>165/743 (22.2)</a:t>
                      </a:r>
                      <a:endParaRPr lang="en-US" sz="900" b="0" i="0" dirty="0">
                        <a:solidFill>
                          <a:srgbClr val="00305D"/>
                        </a:solidFill>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alpha val="79000"/>
                      </a:srgbClr>
                    </a:solidFill>
                  </a:tcPr>
                </a:tc>
                <a:tc>
                  <a:txBody>
                    <a:bodyPr/>
                    <a:lstStyle/>
                    <a:p>
                      <a:pPr marL="0" lvl="0" indent="0" algn="ctr">
                        <a:lnSpc>
                          <a:spcPct val="100000"/>
                        </a:lnSpc>
                        <a:buNone/>
                      </a:pPr>
                      <a:r>
                        <a:rPr lang="en-US" sz="800" b="0" i="0" u="none" strike="noStrike" kern="1200" noProof="0" dirty="0">
                          <a:solidFill>
                            <a:srgbClr val="00305D"/>
                          </a:solidFill>
                          <a:latin typeface="Arial Narrow" panose="020B0604020202020204" pitchFamily="34" charset="0"/>
                          <a:ea typeface="+mn-ea"/>
                          <a:cs typeface="Arial Narrow" panose="020B0604020202020204" pitchFamily="34" charset="0"/>
                        </a:rPr>
                        <a:t>1486 (100)</a:t>
                      </a:r>
                      <a:endParaRPr lang="en-US" sz="800" b="0" i="0" u="none" strike="noStrike" kern="1200" dirty="0">
                        <a:solidFill>
                          <a:srgbClr val="00305D"/>
                        </a:solidFill>
                        <a:latin typeface="Arial Narrow" panose="020B0604020202020204" pitchFamily="34" charset="0"/>
                        <a:ea typeface="+mn-ea"/>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F9FC">
                        <a:alpha val="79000"/>
                      </a:srgbClr>
                    </a:solidFill>
                  </a:tcPr>
                </a:tc>
                <a:extLst>
                  <a:ext uri="{0D108BD9-81ED-4DB2-BD59-A6C34878D82A}">
                    <a16:rowId xmlns:a16="http://schemas.microsoft.com/office/drawing/2014/main" val="229819898"/>
                  </a:ext>
                </a:extLst>
              </a:tr>
              <a:tr h="163733">
                <a:tc gridSpan="9">
                  <a:txBody>
                    <a:bodyPr/>
                    <a:lstStyle/>
                    <a:p>
                      <a:pPr lvl="0" algn="ctr">
                        <a:lnSpc>
                          <a:spcPct val="100000"/>
                        </a:lnSpc>
                        <a:spcBef>
                          <a:spcPts val="0"/>
                        </a:spcBef>
                        <a:spcAft>
                          <a:spcPts val="0"/>
                        </a:spcAft>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KATHERINE SUBGROUPS</a:t>
                      </a:r>
                      <a:endParaRPr lang="en-US" sz="800" b="1" i="0" u="none" strike="noStrike" baseline="0" noProof="0" dirty="0">
                        <a:solidFill>
                          <a:srgbClr val="000000"/>
                        </a:solidFill>
                        <a:latin typeface="Arial Narrow" panose="020B0604020202020204" pitchFamily="34" charset="0"/>
                        <a:cs typeface="Arial Narrow" panose="020B0604020202020204" pitchFamily="34" charset="0"/>
                      </a:endParaRPr>
                    </a:p>
                  </a:txBody>
                  <a:tcPr marL="80524"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chemeClr val="bg1">
                        <a:lumMod val="85000"/>
                      </a:schemeClr>
                    </a:solidFill>
                  </a:tcPr>
                </a:tc>
                <a:tc hMerge="1">
                  <a:txBody>
                    <a:bodyPr/>
                    <a:lstStyle/>
                    <a:p>
                      <a:endParaRPr lang="en-US"/>
                    </a:p>
                  </a:txBody>
                  <a:tcPr marL="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4"/>
                    </a:solidFill>
                  </a:tcPr>
                </a:tc>
                <a:tc hMerge="1">
                  <a:txBody>
                    <a:bodyPr/>
                    <a:lstStyle/>
                    <a:p>
                      <a:endParaRPr lang="en-US"/>
                    </a:p>
                  </a:txBody>
                  <a:tcPr/>
                </a:tc>
                <a:tc hMerge="1">
                  <a:txBody>
                    <a:bodyPr/>
                    <a:lstStyle/>
                    <a:p>
                      <a:endParaRPr lang="en-US"/>
                    </a:p>
                  </a:txBody>
                  <a:tcPr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0">
                      <a:noFill/>
                    </a:lnTlToBr>
                    <a:lnBlToTr w="0">
                      <a:noFill/>
                    </a:lnBlToTr>
                    <a:solidFill>
                      <a:srgbClr val="CDE9F4"/>
                    </a:solidFill>
                  </a:tcPr>
                </a:tc>
                <a:tc hMerge="1">
                  <a:txBody>
                    <a:bodyPr/>
                    <a:lstStyle/>
                    <a:p>
                      <a:endParaRPr lang="en-US"/>
                    </a:p>
                  </a:txBody>
                  <a:tcPr/>
                </a:tc>
                <a:tc hMerge="1">
                  <a:txBody>
                    <a:bodyPr/>
                    <a:lstStyle/>
                    <a:p>
                      <a:endParaRPr lang="en-US"/>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4"/>
                    </a:solidFill>
                  </a:tcPr>
                </a:tc>
                <a:tc hMerge="1">
                  <a:txBody>
                    <a:bodyPr/>
                    <a:lstStyle/>
                    <a:p>
                      <a:endParaRPr lang="en-US"/>
                    </a:p>
                  </a:txBody>
                  <a:tcPr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4"/>
                    </a:solidFill>
                  </a:tcPr>
                </a:tc>
                <a:tc hMerge="1">
                  <a:txBody>
                    <a:bodyPr/>
                    <a:lstStyle/>
                    <a:p>
                      <a:endParaRPr lang="en-US"/>
                    </a:p>
                  </a:txBody>
                  <a:tcPr/>
                </a:tc>
                <a:tc hMerge="1">
                  <a:txBody>
                    <a:bodyPr/>
                    <a:lstStyle/>
                    <a:p>
                      <a:endParaRPr lang="en-US"/>
                    </a:p>
                  </a:txBody>
                  <a:tcPr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4"/>
                    </a:solidFill>
                  </a:tcPr>
                </a:tc>
                <a:extLst>
                  <a:ext uri="{0D108BD9-81ED-4DB2-BD59-A6C34878D82A}">
                    <a16:rowId xmlns:a16="http://schemas.microsoft.com/office/drawing/2014/main" val="208596524"/>
                  </a:ext>
                </a:extLst>
              </a:tr>
              <a:tr h="253622">
                <a:tc>
                  <a:txBody>
                    <a:bodyPr/>
                    <a:lstStyle/>
                    <a:p>
                      <a:pPr marL="0" lvl="1" algn="ctr"/>
                      <a:r>
                        <a:rPr lang="en-US" sz="1000" b="1" i="0" kern="1200" dirty="0">
                          <a:solidFill>
                            <a:srgbClr val="003354"/>
                          </a:solidFill>
                          <a:latin typeface="Arial Narrow" panose="020B0604020202020204" pitchFamily="34" charset="0"/>
                          <a:ea typeface="+mn-ea"/>
                          <a:cs typeface="Arial Narrow" panose="020B0604020202020204" pitchFamily="34" charset="0"/>
                        </a:rPr>
                        <a:t>1</a:t>
                      </a:r>
                    </a:p>
                  </a:txBody>
                  <a:tcPr marL="4572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gridSpan="2">
                  <a:txBody>
                    <a:bodyPr/>
                    <a:lstStyle/>
                    <a:p>
                      <a:pPr marL="182880" lvl="1" algn="l">
                        <a:lnSpc>
                          <a:spcPct val="100000"/>
                        </a:lnSpc>
                        <a:spcBef>
                          <a:spcPts val="0"/>
                        </a:spcBef>
                        <a:spcAft>
                          <a:spcPts val="0"/>
                        </a:spcAft>
                        <a:buNone/>
                      </a:pPr>
                      <a:r>
                        <a:rPr lang="en-US" sz="700" b="1" i="0" u="none" strike="noStrike" noProof="0" dirty="0">
                          <a:solidFill>
                            <a:srgbClr val="003354"/>
                          </a:solidFill>
                          <a:latin typeface="Arial Narrow" panose="020B0604020202020204" pitchFamily="34" charset="0"/>
                          <a:cs typeface="Arial Narrow" panose="020B0604020202020204" pitchFamily="34" charset="0"/>
                        </a:rPr>
                        <a:t>Inoperable irrespective </a:t>
                      </a:r>
                      <a:br>
                        <a:rPr lang="en-US" sz="700" b="1" i="0" u="none" strike="noStrike" noProof="0" dirty="0">
                          <a:solidFill>
                            <a:srgbClr val="003354"/>
                          </a:solidFill>
                          <a:latin typeface="Arial Narrow" panose="020B0604020202020204" pitchFamily="34" charset="0"/>
                          <a:cs typeface="Arial Narrow" panose="020B0604020202020204" pitchFamily="34" charset="0"/>
                        </a:rPr>
                      </a:br>
                      <a:r>
                        <a:rPr lang="en-US" sz="700" b="1" i="0" u="none" strike="noStrike" noProof="0" dirty="0">
                          <a:solidFill>
                            <a:srgbClr val="003354"/>
                          </a:solidFill>
                          <a:latin typeface="Arial Narrow" panose="020B0604020202020204" pitchFamily="34" charset="0"/>
                          <a:cs typeface="Arial Narrow" panose="020B0604020202020204" pitchFamily="34" charset="0"/>
                        </a:rPr>
                        <a:t>of node &amp; HR status</a:t>
                      </a:r>
                      <a:endParaRPr lang="en-US" sz="700" b="1" i="0" dirty="0">
                        <a:latin typeface="Arial Narrow" panose="020B0604020202020204" pitchFamily="34" charset="0"/>
                        <a:cs typeface="Arial Narrow" panose="020B0604020202020204" pitchFamily="34" charset="0"/>
                      </a:endParaRPr>
                    </a:p>
                  </a:txBody>
                  <a:tcPr marL="0"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hMerge="1">
                  <a:txBody>
                    <a:bodyPr/>
                    <a:lstStyle/>
                    <a:p>
                      <a:pPr lvl="1" algn="l">
                        <a:lnSpc>
                          <a:spcPct val="100000"/>
                        </a:lnSpc>
                        <a:spcBef>
                          <a:spcPts val="0"/>
                        </a:spcBef>
                        <a:spcAft>
                          <a:spcPts val="0"/>
                        </a:spcAft>
                        <a:buNone/>
                      </a:pPr>
                      <a:endParaRPr lang="en-US" dirty="0"/>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solidFill>
                  </a:tcPr>
                </a:tc>
                <a:tc>
                  <a:txBody>
                    <a:bodyPr/>
                    <a:lstStyle/>
                    <a:p>
                      <a:pPr marL="0" lvl="0" indent="0" algn="ctr">
                        <a:lnSpc>
                          <a:spcPct val="100000"/>
                        </a:lnSpc>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76.0</a:t>
                      </a:r>
                      <a:endParaRPr lang="en-US" sz="800" b="1"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lvl="0" algn="ctr">
                        <a:lnSpc>
                          <a:spcPct val="100000"/>
                        </a:lnSpc>
                        <a:spcBef>
                          <a:spcPts val="0"/>
                        </a:spcBef>
                        <a:spcAft>
                          <a:spcPts val="0"/>
                        </a:spcAft>
                        <a:buNone/>
                      </a:pPr>
                      <a:r>
                        <a:rPr lang="en-US" sz="800" b="0" i="0" u="none" strike="noStrike" kern="1200" baseline="0" noProof="0" dirty="0">
                          <a:solidFill>
                            <a:srgbClr val="003354"/>
                          </a:solidFill>
                          <a:latin typeface="Arial Narrow" panose="020B0604020202020204" pitchFamily="34" charset="0"/>
                          <a:ea typeface="+mn-ea"/>
                          <a:cs typeface="Arial Narrow" panose="020B0604020202020204" pitchFamily="34" charset="0"/>
                        </a:rPr>
                        <a:t>60.2</a:t>
                      </a:r>
                      <a:endParaRPr lang="en-US" sz="800" b="0" i="0" u="none" strike="noStrike" kern="1200" baseline="0" dirty="0">
                        <a:solidFill>
                          <a:srgbClr val="003354"/>
                        </a:solidFill>
                        <a:latin typeface="Arial Narrow" panose="020B0604020202020204" pitchFamily="34" charset="0"/>
                        <a:ea typeface="+mn-ea"/>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1" i="0" u="none" strike="noStrike" kern="1200" baseline="0" noProof="0" dirty="0">
                          <a:solidFill>
                            <a:srgbClr val="003354"/>
                          </a:solidFill>
                          <a:latin typeface="Arial Narrow" panose="020B0604020202020204" pitchFamily="34" charset="0"/>
                          <a:ea typeface="+mn-ea"/>
                          <a:cs typeface="Arial Narrow" panose="020B0604020202020204" pitchFamily="34" charset="0"/>
                        </a:rPr>
                        <a:t>0.54</a:t>
                      </a:r>
                      <a:endParaRPr lang="en-US" sz="800" b="1" i="0" u="none" strike="noStrike" kern="1200" baseline="0" dirty="0">
                        <a:solidFill>
                          <a:srgbClr val="003354"/>
                        </a:solidFill>
                        <a:latin typeface="Arial Narrow" panose="020B0604020202020204" pitchFamily="34" charset="0"/>
                        <a:ea typeface="+mn-ea"/>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42/185 (22.7)</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70/190 (36.8)</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375 (25.2)</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extLst>
                  <a:ext uri="{0D108BD9-81ED-4DB2-BD59-A6C34878D82A}">
                    <a16:rowId xmlns:a16="http://schemas.microsoft.com/office/drawing/2014/main" val="4189588610"/>
                  </a:ext>
                </a:extLst>
              </a:tr>
              <a:tr h="253622">
                <a:tc>
                  <a:txBody>
                    <a:bodyPr/>
                    <a:lstStyle/>
                    <a:p>
                      <a:pPr marL="0" lvl="1" algn="ctr">
                        <a:buNone/>
                      </a:pPr>
                      <a:r>
                        <a:rPr lang="en-US" sz="1000" b="1" i="0" kern="1200" dirty="0">
                          <a:solidFill>
                            <a:srgbClr val="003354"/>
                          </a:solidFill>
                          <a:latin typeface="Arial Narrow" panose="020B0604020202020204" pitchFamily="34" charset="0"/>
                          <a:ea typeface="+mn-ea"/>
                          <a:cs typeface="Arial Narrow" panose="020B0604020202020204" pitchFamily="34" charset="0"/>
                        </a:rPr>
                        <a:t>2</a:t>
                      </a:r>
                    </a:p>
                  </a:txBody>
                  <a:tcPr marL="45720"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gridSpan="2">
                  <a:txBody>
                    <a:bodyPr/>
                    <a:lstStyle/>
                    <a:p>
                      <a:pPr marL="182880" lvl="1" algn="l">
                        <a:lnSpc>
                          <a:spcPct val="100000"/>
                        </a:lnSpc>
                        <a:spcBef>
                          <a:spcPts val="0"/>
                        </a:spcBef>
                        <a:spcAft>
                          <a:spcPts val="0"/>
                        </a:spcAft>
                        <a:buNone/>
                      </a:pPr>
                      <a:r>
                        <a:rPr lang="en-US" sz="700" b="1" i="0" u="none" strike="noStrike" noProof="0" dirty="0">
                          <a:solidFill>
                            <a:srgbClr val="003354"/>
                          </a:solidFill>
                          <a:latin typeface="Arial Narrow" panose="020B0604020202020204" pitchFamily="34" charset="0"/>
                          <a:cs typeface="Arial Narrow" panose="020B0604020202020204" pitchFamily="34" charset="0"/>
                        </a:rPr>
                        <a:t>Operable with node-pos </a:t>
                      </a:r>
                      <a:br>
                        <a:rPr lang="en-US" sz="700" b="1" i="0" u="none" strike="noStrike" noProof="0" dirty="0">
                          <a:solidFill>
                            <a:srgbClr val="003354"/>
                          </a:solidFill>
                          <a:latin typeface="Arial Narrow" panose="020B0604020202020204" pitchFamily="34" charset="0"/>
                          <a:cs typeface="Arial Narrow" panose="020B0604020202020204" pitchFamily="34" charset="0"/>
                        </a:rPr>
                      </a:br>
                      <a:r>
                        <a:rPr lang="en-US" sz="700" b="1" i="0" u="none" strike="noStrike" noProof="0" dirty="0">
                          <a:solidFill>
                            <a:srgbClr val="003354"/>
                          </a:solidFill>
                          <a:latin typeface="Arial Narrow" panose="020B0604020202020204" pitchFamily="34" charset="0"/>
                          <a:cs typeface="Arial Narrow" panose="020B0604020202020204" pitchFamily="34" charset="0"/>
                        </a:rPr>
                        <a:t>&amp; HR-negative</a:t>
                      </a:r>
                      <a:endParaRPr lang="en-US" sz="700" b="1" i="0" dirty="0">
                        <a:latin typeface="Arial Narrow" panose="020B0604020202020204" pitchFamily="34" charset="0"/>
                        <a:cs typeface="Arial Narrow" panose="020B0604020202020204" pitchFamily="34" charset="0"/>
                      </a:endParaRPr>
                    </a:p>
                  </a:txBody>
                  <a:tcPr marL="0"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hMerge="1">
                  <a:txBody>
                    <a:bodyPr/>
                    <a:lstStyle/>
                    <a:p>
                      <a:pPr lvl="1" algn="l">
                        <a:lnSpc>
                          <a:spcPct val="100000"/>
                        </a:lnSpc>
                        <a:spcBef>
                          <a:spcPts val="0"/>
                        </a:spcBef>
                        <a:spcAft>
                          <a:spcPts val="0"/>
                        </a:spcAft>
                        <a:buNone/>
                      </a:pPr>
                      <a:endParaRPr lang="en-US" dirty="0"/>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solidFill>
                  </a:tcPr>
                </a:tc>
                <a:tc>
                  <a:txBody>
                    <a:bodyPr/>
                    <a:lstStyle/>
                    <a:p>
                      <a:pPr marL="0" lvl="0" indent="0" algn="ctr">
                        <a:lnSpc>
                          <a:spcPct val="100000"/>
                        </a:lnSpc>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76.0</a:t>
                      </a:r>
                      <a:endParaRPr lang="en-US" sz="800" b="1"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a:solidFill>
                        <a:schemeClr val="bg1"/>
                      </a:solid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69.5</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5">
                        <a:alpha val="81000"/>
                      </a:srgbClr>
                    </a:solidFill>
                  </a:tcPr>
                </a:tc>
                <a:tc>
                  <a:txBody>
                    <a:bodyPr/>
                    <a:lstStyle/>
                    <a:p>
                      <a:pPr lvl="0" algn="ctr">
                        <a:buNone/>
                      </a:pPr>
                      <a:r>
                        <a:rPr lang="en-US" sz="800" b="1" i="0" u="none" strike="noStrike" kern="1200" baseline="0" dirty="0">
                          <a:solidFill>
                            <a:srgbClr val="003354"/>
                          </a:solidFill>
                          <a:latin typeface="Arial Narrow" panose="020B0604020202020204" pitchFamily="34" charset="0"/>
                          <a:ea typeface="+mn-ea"/>
                          <a:cs typeface="Arial Narrow" panose="020B0604020202020204" pitchFamily="34" charset="0"/>
                        </a:rPr>
                        <a:t>0.72</a:t>
                      </a: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14/58 (24.1)</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15.52 (28.8)</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110 (7.4)</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extLst>
                  <a:ext uri="{0D108BD9-81ED-4DB2-BD59-A6C34878D82A}">
                    <a16:rowId xmlns:a16="http://schemas.microsoft.com/office/drawing/2014/main" val="2533952024"/>
                  </a:ext>
                </a:extLst>
              </a:tr>
              <a:tr h="253622">
                <a:tc>
                  <a:txBody>
                    <a:bodyPr/>
                    <a:lstStyle/>
                    <a:p>
                      <a:pPr marL="0" lvl="1" algn="ctr"/>
                      <a:r>
                        <a:rPr lang="en-US" sz="1000" b="1" i="0" kern="1200" dirty="0">
                          <a:solidFill>
                            <a:srgbClr val="003354"/>
                          </a:solidFill>
                          <a:latin typeface="Arial Narrow" panose="020B0604020202020204" pitchFamily="34" charset="0"/>
                          <a:ea typeface="+mn-ea"/>
                          <a:cs typeface="Arial Narrow" panose="020B0604020202020204" pitchFamily="34" charset="0"/>
                        </a:rPr>
                        <a:t>3</a:t>
                      </a:r>
                    </a:p>
                  </a:txBody>
                  <a:tcPr marL="4572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gridSpan="2">
                  <a:txBody>
                    <a:bodyPr/>
                    <a:lstStyle/>
                    <a:p>
                      <a:pPr marL="182880" lvl="1" algn="l">
                        <a:lnSpc>
                          <a:spcPct val="100000"/>
                        </a:lnSpc>
                        <a:spcBef>
                          <a:spcPts val="0"/>
                        </a:spcBef>
                        <a:spcAft>
                          <a:spcPts val="0"/>
                        </a:spcAft>
                        <a:buNone/>
                      </a:pPr>
                      <a:r>
                        <a:rPr lang="en-US" sz="700" b="1" i="0" u="none" strike="noStrike" noProof="0" dirty="0">
                          <a:solidFill>
                            <a:srgbClr val="003354"/>
                          </a:solidFill>
                          <a:latin typeface="Arial Narrow" panose="020B0604020202020204" pitchFamily="34" charset="0"/>
                          <a:cs typeface="Arial Narrow" panose="020B0604020202020204" pitchFamily="34" charset="0"/>
                        </a:rPr>
                        <a:t>Operable with node pos </a:t>
                      </a:r>
                      <a:br>
                        <a:rPr lang="en-US" sz="700" b="1" i="0" u="none" strike="noStrike" noProof="0" dirty="0">
                          <a:solidFill>
                            <a:srgbClr val="003354"/>
                          </a:solidFill>
                          <a:latin typeface="Arial Narrow" panose="020B0604020202020204" pitchFamily="34" charset="0"/>
                          <a:cs typeface="Arial Narrow" panose="020B0604020202020204" pitchFamily="34" charset="0"/>
                        </a:rPr>
                      </a:br>
                      <a:r>
                        <a:rPr lang="en-US" sz="700" b="1" i="0" u="none" strike="noStrike" noProof="0" dirty="0">
                          <a:solidFill>
                            <a:srgbClr val="003354"/>
                          </a:solidFill>
                          <a:latin typeface="Arial Narrow" panose="020B0604020202020204" pitchFamily="34" charset="0"/>
                          <a:cs typeface="Arial Narrow" panose="020B0604020202020204" pitchFamily="34" charset="0"/>
                        </a:rPr>
                        <a:t>&amp; HR-positive</a:t>
                      </a:r>
                      <a:endParaRPr lang="en-US" sz="700" b="1" i="0" dirty="0">
                        <a:latin typeface="Arial Narrow" panose="020B0604020202020204" pitchFamily="34" charset="0"/>
                        <a:cs typeface="Arial Narrow" panose="020B0604020202020204" pitchFamily="34" charset="0"/>
                      </a:endParaRPr>
                    </a:p>
                  </a:txBody>
                  <a:tcPr marL="0"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hMerge="1">
                  <a:txBody>
                    <a:bodyPr/>
                    <a:lstStyle/>
                    <a:p>
                      <a:pPr lvl="1" algn="l">
                        <a:lnSpc>
                          <a:spcPct val="100000"/>
                        </a:lnSpc>
                        <a:spcBef>
                          <a:spcPts val="0"/>
                        </a:spcBef>
                        <a:spcAft>
                          <a:spcPts val="0"/>
                        </a:spcAft>
                        <a:buNone/>
                      </a:pPr>
                      <a:endParaRPr lang="en-US" dirty="0"/>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solidFill>
                  </a:tcPr>
                </a:tc>
                <a:tc>
                  <a:txBody>
                    <a:bodyPr/>
                    <a:lstStyle/>
                    <a:p>
                      <a:pPr marL="0" lvl="0" indent="0" algn="ctr">
                        <a:lnSpc>
                          <a:spcPct val="100000"/>
                        </a:lnSpc>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91.4</a:t>
                      </a:r>
                      <a:endParaRPr lang="en-US" sz="800" b="1"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lvl="0" algn="ctr">
                        <a:lnSpc>
                          <a:spcPct val="100000"/>
                        </a:lnSpc>
                        <a:spcBef>
                          <a:spcPts val="0"/>
                        </a:spcBef>
                        <a:spcAft>
                          <a:spcPts val="0"/>
                        </a:spcAft>
                        <a:buNone/>
                      </a:pPr>
                      <a:r>
                        <a:rPr lang="en-US" sz="800" b="0" i="0" u="none" strike="noStrike" kern="1200" baseline="0" noProof="0" dirty="0">
                          <a:solidFill>
                            <a:srgbClr val="003354"/>
                          </a:solidFill>
                          <a:latin typeface="Arial Narrow" panose="020B0604020202020204" pitchFamily="34" charset="0"/>
                          <a:ea typeface="+mn-ea"/>
                          <a:cs typeface="Arial Narrow" panose="020B0604020202020204" pitchFamily="34" charset="0"/>
                        </a:rPr>
                        <a:t>77.2</a:t>
                      </a:r>
                      <a:endParaRPr lang="en-US" sz="800" b="0" i="0" u="none" strike="noStrike" kern="1200" baseline="0" dirty="0">
                        <a:solidFill>
                          <a:srgbClr val="003354"/>
                        </a:solidFill>
                        <a:latin typeface="Arial Narrow" panose="020B0604020202020204" pitchFamily="34" charset="0"/>
                        <a:ea typeface="+mn-ea"/>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a:solidFill>
                        <a:schemeClr val="bg1"/>
                      </a:solid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lvl="0" algn="ctr">
                        <a:buNone/>
                      </a:pPr>
                      <a:r>
                        <a:rPr lang="en-US" sz="800" b="1" i="0" u="none" strike="noStrike" kern="1200" baseline="0" dirty="0">
                          <a:solidFill>
                            <a:srgbClr val="003354"/>
                          </a:solidFill>
                          <a:latin typeface="Arial Narrow" panose="020B0604020202020204" pitchFamily="34" charset="0"/>
                          <a:ea typeface="+mn-ea"/>
                          <a:cs typeface="Arial Narrow" panose="020B0604020202020204" pitchFamily="34" charset="0"/>
                        </a:rPr>
                        <a:t>0.43</a:t>
                      </a:r>
                    </a:p>
                  </a:txBody>
                  <a:tcPr marL="40262" marR="40262" marT="20131" marB="20131"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19/168 (11.3)</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37/167 (22.2)</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a:solidFill>
                        <a:schemeClr val="bg1"/>
                      </a:solid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335 (22.5)</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extLst>
                  <a:ext uri="{0D108BD9-81ED-4DB2-BD59-A6C34878D82A}">
                    <a16:rowId xmlns:a16="http://schemas.microsoft.com/office/drawing/2014/main" val="710139970"/>
                  </a:ext>
                </a:extLst>
              </a:tr>
              <a:tr h="253622">
                <a:tc>
                  <a:txBody>
                    <a:bodyPr/>
                    <a:lstStyle/>
                    <a:p>
                      <a:pPr marL="0" lvl="1" algn="ctr"/>
                      <a:r>
                        <a:rPr lang="en-US" sz="1000" b="1" i="0" kern="1200" dirty="0">
                          <a:solidFill>
                            <a:srgbClr val="003354"/>
                          </a:solidFill>
                          <a:latin typeface="Arial Narrow" panose="020B0604020202020204" pitchFamily="34" charset="0"/>
                          <a:ea typeface="+mn-ea"/>
                          <a:cs typeface="Arial Narrow" panose="020B0604020202020204" pitchFamily="34" charset="0"/>
                        </a:rPr>
                        <a:t>4</a:t>
                      </a:r>
                    </a:p>
                  </a:txBody>
                  <a:tcPr marL="4572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gridSpan="2">
                  <a:txBody>
                    <a:bodyPr/>
                    <a:lstStyle/>
                    <a:p>
                      <a:pPr marL="182880" lvl="1" algn="l">
                        <a:lnSpc>
                          <a:spcPct val="100000"/>
                        </a:lnSpc>
                        <a:spcBef>
                          <a:spcPts val="0"/>
                        </a:spcBef>
                        <a:spcAft>
                          <a:spcPts val="0"/>
                        </a:spcAft>
                        <a:buNone/>
                      </a:pPr>
                      <a:r>
                        <a:rPr lang="en-US" sz="700" b="1" i="0" u="none" strike="noStrike" noProof="0" dirty="0">
                          <a:solidFill>
                            <a:srgbClr val="003354"/>
                          </a:solidFill>
                          <a:latin typeface="Arial Narrow" panose="020B0604020202020204" pitchFamily="34" charset="0"/>
                          <a:cs typeface="Arial Narrow" panose="020B0604020202020204" pitchFamily="34" charset="0"/>
                        </a:rPr>
                        <a:t>Operable with node neg </a:t>
                      </a:r>
                      <a:br>
                        <a:rPr lang="en-US" sz="700" b="1" i="0" u="none" strike="noStrike" noProof="0" dirty="0">
                          <a:solidFill>
                            <a:srgbClr val="003354"/>
                          </a:solidFill>
                          <a:latin typeface="Arial Narrow" panose="020B0604020202020204" pitchFamily="34" charset="0"/>
                          <a:cs typeface="Arial Narrow" panose="020B0604020202020204" pitchFamily="34" charset="0"/>
                        </a:rPr>
                      </a:br>
                      <a:r>
                        <a:rPr lang="en-US" sz="700" b="1" i="0" u="none" strike="noStrike" noProof="0" dirty="0">
                          <a:solidFill>
                            <a:srgbClr val="003354"/>
                          </a:solidFill>
                          <a:latin typeface="Arial Narrow" panose="020B0604020202020204" pitchFamily="34" charset="0"/>
                          <a:cs typeface="Arial Narrow" panose="020B0604020202020204" pitchFamily="34" charset="0"/>
                        </a:rPr>
                        <a:t>&amp; HR-negative</a:t>
                      </a:r>
                      <a:endParaRPr lang="en-US" sz="700" b="1" i="0" dirty="0">
                        <a:latin typeface="Arial Narrow" panose="020B0604020202020204" pitchFamily="34" charset="0"/>
                        <a:cs typeface="Arial Narrow" panose="020B0604020202020204" pitchFamily="34" charset="0"/>
                      </a:endParaRPr>
                    </a:p>
                  </a:txBody>
                  <a:tcPr marL="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a:solidFill>
                        <a:schemeClr val="bg1"/>
                      </a:solidFill>
                    </a:lnT>
                    <a:lnB w="19050">
                      <a:solidFill>
                        <a:schemeClr val="bg1"/>
                      </a:solidFill>
                    </a:lnB>
                    <a:lnTlToBr w="0">
                      <a:noFill/>
                    </a:lnTlToBr>
                    <a:lnBlToTr w="0">
                      <a:noFill/>
                    </a:lnBlToTr>
                    <a:solidFill>
                      <a:srgbClr val="CDE9F5">
                        <a:alpha val="81000"/>
                      </a:srgbClr>
                    </a:solidFill>
                  </a:tcPr>
                </a:tc>
                <a:tc hMerge="1">
                  <a:txBody>
                    <a:bodyPr/>
                    <a:lstStyle/>
                    <a:p>
                      <a:pPr lvl="1" algn="l">
                        <a:lnSpc>
                          <a:spcPct val="100000"/>
                        </a:lnSpc>
                        <a:spcBef>
                          <a:spcPts val="0"/>
                        </a:spcBef>
                        <a:spcAft>
                          <a:spcPts val="0"/>
                        </a:spcAft>
                        <a:buNone/>
                      </a:pPr>
                      <a:endParaRPr lang="en-US" dirty="0"/>
                    </a:p>
                  </a:txBody>
                  <a:tcPr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F1F9FC"/>
                    </a:solidFill>
                  </a:tcPr>
                </a:tc>
                <a:tc>
                  <a:txBody>
                    <a:bodyPr/>
                    <a:lstStyle/>
                    <a:p>
                      <a:pPr marL="0" lvl="0" indent="0" algn="ctr">
                        <a:lnSpc>
                          <a:spcPct val="100000"/>
                        </a:lnSpc>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91.1</a:t>
                      </a:r>
                      <a:endParaRPr lang="en-US" sz="800" b="1"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lvl="0" algn="ctr">
                        <a:buNone/>
                      </a:pPr>
                      <a:r>
                        <a:rPr lang="en-US" sz="800" b="0" i="0" dirty="0">
                          <a:solidFill>
                            <a:srgbClr val="003354"/>
                          </a:solidFill>
                          <a:latin typeface="Arial Narrow" panose="020B0604020202020204" pitchFamily="34" charset="0"/>
                          <a:cs typeface="Arial Narrow" panose="020B0604020202020204" pitchFamily="34" charset="0"/>
                        </a:rPr>
                        <a:t>77.2</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lvl="0" algn="ctr">
                        <a:buNone/>
                      </a:pPr>
                      <a:r>
                        <a:rPr lang="en-US" sz="800" b="1" i="0" u="none" strike="noStrike" kern="1200" baseline="0" dirty="0">
                          <a:solidFill>
                            <a:srgbClr val="003354"/>
                          </a:solidFill>
                          <a:latin typeface="Arial Narrow" panose="020B0604020202020204" pitchFamily="34" charset="0"/>
                          <a:ea typeface="+mn-ea"/>
                          <a:cs typeface="Arial Narrow" panose="020B0604020202020204" pitchFamily="34" charset="0"/>
                        </a:rPr>
                        <a:t>0.43</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a:solidFill>
                        <a:schemeClr val="bg1"/>
                      </a:solidFill>
                    </a:lnT>
                    <a:lnB w="19050">
                      <a:solidFill>
                        <a:schemeClr val="bg1"/>
                      </a:solidFill>
                    </a:lnB>
                    <a:lnTlToBr w="0">
                      <a:noFill/>
                    </a:lnTlToBr>
                    <a:lnBlToTr w="0">
                      <a:noFill/>
                    </a:lnBlToTr>
                    <a:solidFill>
                      <a:srgbClr val="CDE9F5">
                        <a:alpha val="81000"/>
                      </a:srgbClr>
                    </a:solidFill>
                  </a:tcPr>
                </a:tc>
                <a:tc>
                  <a:txBody>
                    <a:bodyPr/>
                    <a:lstStyle/>
                    <a:p>
                      <a:pPr lvl="0" algn="ctr">
                        <a:lnSpc>
                          <a:spcPct val="100000"/>
                        </a:lnSpc>
                        <a:spcBef>
                          <a:spcPts val="0"/>
                        </a:spcBef>
                        <a:spcAft>
                          <a:spcPts val="0"/>
                        </a:spcAft>
                        <a:buNone/>
                      </a:pPr>
                      <a:r>
                        <a:rPr lang="en-US" sz="800" b="0" i="0" u="none" strike="noStrike" noProof="0" dirty="0">
                          <a:solidFill>
                            <a:srgbClr val="003354"/>
                          </a:solidFill>
                          <a:latin typeface="Arial Narrow" panose="020B0604020202020204" pitchFamily="34" charset="0"/>
                          <a:cs typeface="Arial Narrow" panose="020B0604020202020204" pitchFamily="34" charset="0"/>
                        </a:rPr>
                        <a:t>7/69 (10.1)</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14/68 (20.6)</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137 (9.2)</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E9F5">
                        <a:alpha val="81000"/>
                      </a:srgbClr>
                    </a:solidFill>
                  </a:tcPr>
                </a:tc>
                <a:extLst>
                  <a:ext uri="{0D108BD9-81ED-4DB2-BD59-A6C34878D82A}">
                    <a16:rowId xmlns:a16="http://schemas.microsoft.com/office/drawing/2014/main" val="2858933060"/>
                  </a:ext>
                </a:extLst>
              </a:tr>
              <a:tr h="271099">
                <a:tc>
                  <a:txBody>
                    <a:bodyPr/>
                    <a:lstStyle/>
                    <a:p>
                      <a:pPr marL="0" algn="ctr"/>
                      <a:r>
                        <a:rPr lang="en-US" sz="1000" b="1" i="0" dirty="0">
                          <a:solidFill>
                            <a:srgbClr val="003354"/>
                          </a:solidFill>
                          <a:latin typeface="Arial Narrow" panose="020B0604020202020204" pitchFamily="34" charset="0"/>
                          <a:cs typeface="Arial Narrow" panose="020B0604020202020204" pitchFamily="34" charset="0"/>
                        </a:rPr>
                        <a:t>5</a:t>
                      </a:r>
                    </a:p>
                  </a:txBody>
                  <a:tcPr marL="4572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tc gridSpan="2">
                  <a:txBody>
                    <a:bodyPr/>
                    <a:lstStyle/>
                    <a:p>
                      <a:pPr marL="182880" lvl="0" algn="l">
                        <a:lnSpc>
                          <a:spcPct val="100000"/>
                        </a:lnSpc>
                        <a:spcBef>
                          <a:spcPts val="0"/>
                        </a:spcBef>
                        <a:spcAft>
                          <a:spcPts val="0"/>
                        </a:spcAft>
                        <a:buNone/>
                      </a:pPr>
                      <a:r>
                        <a:rPr lang="en-US" sz="700" b="1" i="0" u="none" strike="noStrike" kern="1200" noProof="0" dirty="0">
                          <a:solidFill>
                            <a:srgbClr val="003354"/>
                          </a:solidFill>
                          <a:latin typeface="Arial Narrow" panose="020B0604020202020204" pitchFamily="34" charset="0"/>
                          <a:ea typeface="+mn-ea"/>
                          <a:cs typeface="Arial Narrow" panose="020B0604020202020204" pitchFamily="34" charset="0"/>
                        </a:rPr>
                        <a:t>Operable with node-neg </a:t>
                      </a:r>
                      <a:br>
                        <a:rPr lang="en-US" sz="700" b="1" i="0" u="none" strike="noStrike" kern="1200" noProof="0" dirty="0">
                          <a:solidFill>
                            <a:srgbClr val="003354"/>
                          </a:solidFill>
                          <a:latin typeface="Arial Narrow" panose="020B0604020202020204" pitchFamily="34" charset="0"/>
                          <a:ea typeface="+mn-ea"/>
                          <a:cs typeface="Arial Narrow" panose="020B0604020202020204" pitchFamily="34" charset="0"/>
                        </a:rPr>
                      </a:br>
                      <a:r>
                        <a:rPr lang="en-US" sz="700" b="1" i="0" u="none" strike="noStrike" kern="1200" noProof="0" dirty="0">
                          <a:solidFill>
                            <a:srgbClr val="003354"/>
                          </a:solidFill>
                          <a:latin typeface="Arial Narrow" panose="020B0604020202020204" pitchFamily="34" charset="0"/>
                          <a:ea typeface="+mn-ea"/>
                          <a:cs typeface="Arial Narrow" panose="020B0604020202020204" pitchFamily="34" charset="0"/>
                        </a:rPr>
                        <a:t>&amp; HR-positive</a:t>
                      </a:r>
                      <a:endParaRPr lang="en-US" sz="700" b="1" i="0" u="none" strike="noStrike" kern="1200" dirty="0">
                        <a:solidFill>
                          <a:srgbClr val="003354"/>
                        </a:solidFill>
                        <a:latin typeface="Arial Narrow" panose="020B0604020202020204" pitchFamily="34" charset="0"/>
                        <a:ea typeface="+mn-ea"/>
                        <a:cs typeface="Arial Narrow" panose="020B0604020202020204" pitchFamily="34" charset="0"/>
                      </a:endParaRPr>
                    </a:p>
                  </a:txBody>
                  <a:tcPr marL="0"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chemeClr val="accent2">
                        <a:lumMod val="75000"/>
                        <a:alpha val="38000"/>
                      </a:schemeClr>
                    </a:solidFill>
                  </a:tcPr>
                </a:tc>
                <a:tc hMerge="1">
                  <a:txBody>
                    <a:bodyPr/>
                    <a:lstStyle/>
                    <a:p>
                      <a:pPr lvl="0" algn="l">
                        <a:lnSpc>
                          <a:spcPct val="100000"/>
                        </a:lnSpc>
                        <a:spcBef>
                          <a:spcPts val="0"/>
                        </a:spcBef>
                        <a:spcAft>
                          <a:spcPts val="0"/>
                        </a:spcAft>
                        <a:buNone/>
                      </a:pPr>
                      <a:endParaRPr lang="en-US" sz="1600" b="1" i="0" u="none" strike="noStrike" kern="1200" dirty="0">
                        <a:solidFill>
                          <a:srgbClr val="003354"/>
                        </a:solidFill>
                        <a:latin typeface="Aptos"/>
                        <a:ea typeface="+mn-ea"/>
                        <a:cs typeface="+mn-cs"/>
                      </a:endParaRPr>
                    </a:p>
                  </a:txBody>
                  <a:tcPr marL="182880" anchor="ctr">
                    <a:lnL w="19050">
                      <a:solidFill>
                        <a:schemeClr val="bg1"/>
                      </a:solidFill>
                    </a:lnL>
                    <a:lnR w="19050">
                      <a:solidFill>
                        <a:schemeClr val="bg1"/>
                      </a:solidFill>
                    </a:lnR>
                    <a:lnT w="19050">
                      <a:solidFill>
                        <a:schemeClr val="bg1"/>
                      </a:solidFill>
                    </a:lnT>
                    <a:lnB w="19050">
                      <a:solidFill>
                        <a:schemeClr val="bg1"/>
                      </a:solidFill>
                    </a:lnB>
                    <a:lnTlToBr w="0">
                      <a:noFill/>
                    </a:lnTlToBr>
                    <a:lnBlToTr w="0">
                      <a:noFill/>
                    </a:lnBlToTr>
                    <a:solidFill>
                      <a:srgbClr val="CDE9F4"/>
                    </a:solidFill>
                  </a:tcPr>
                </a:tc>
                <a:tc>
                  <a:txBody>
                    <a:bodyPr/>
                    <a:lstStyle/>
                    <a:p>
                      <a:pPr marL="0" lvl="0" indent="0" algn="ctr">
                        <a:lnSpc>
                          <a:spcPct val="100000"/>
                        </a:lnSpc>
                        <a:buNone/>
                      </a:pPr>
                      <a:r>
                        <a:rPr lang="en-US" sz="800" b="1" i="0" u="none" strike="noStrike" baseline="0" noProof="0" dirty="0">
                          <a:solidFill>
                            <a:srgbClr val="003354"/>
                          </a:solidFill>
                          <a:latin typeface="Arial Narrow" panose="020B0604020202020204" pitchFamily="34" charset="0"/>
                          <a:cs typeface="Arial Narrow" panose="020B0604020202020204" pitchFamily="34" charset="0"/>
                        </a:rPr>
                        <a:t>NR</a:t>
                      </a:r>
                      <a:endParaRPr lang="en-US" sz="800" b="1"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tc>
                  <a:txBody>
                    <a:bodyPr/>
                    <a:lstStyle/>
                    <a:p>
                      <a:pPr lvl="0" algn="ctr">
                        <a:buNone/>
                      </a:pPr>
                      <a:r>
                        <a:rPr lang="en-US" sz="800" b="0" i="0" dirty="0">
                          <a:solidFill>
                            <a:srgbClr val="003354"/>
                          </a:solidFill>
                          <a:latin typeface="Arial Narrow" panose="020B0604020202020204" pitchFamily="34" charset="0"/>
                          <a:cs typeface="Arial Narrow" panose="020B0604020202020204" pitchFamily="34" charset="0"/>
                        </a:rPr>
                        <a:t>NR</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tc>
                  <a:txBody>
                    <a:bodyPr/>
                    <a:lstStyle/>
                    <a:p>
                      <a:pPr lvl="0" algn="ctr">
                        <a:buNone/>
                      </a:pPr>
                      <a:r>
                        <a:rPr lang="en-US" sz="800" b="1" i="0" u="none" strike="noStrike" kern="1200" baseline="0" dirty="0">
                          <a:solidFill>
                            <a:srgbClr val="003354"/>
                          </a:solidFill>
                          <a:latin typeface="Arial Narrow" panose="020B0604020202020204" pitchFamily="34" charset="0"/>
                          <a:ea typeface="+mn-ea"/>
                          <a:cs typeface="Arial Narrow" panose="020B0604020202020204" pitchFamily="34" charset="0"/>
                        </a:rPr>
                        <a:t>NR</a:t>
                      </a: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a:solidFill>
                        <a:schemeClr val="bg1"/>
                      </a:solidFill>
                    </a:lnB>
                    <a:lnTlToBr w="0">
                      <a:noFill/>
                    </a:lnTlToBr>
                    <a:lnBlToTr w="0">
                      <a:noFill/>
                    </a:lnBlToTr>
                    <a:solidFill>
                      <a:schemeClr val="accent2">
                        <a:lumMod val="75000"/>
                        <a:alpha val="38000"/>
                      </a:scheme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9/263 (3.4)</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29/266 (10.9)</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tc>
                  <a:txBody>
                    <a:bodyPr/>
                    <a:lstStyle/>
                    <a:p>
                      <a:pPr marL="0" lvl="0" indent="0" algn="ctr">
                        <a:lnSpc>
                          <a:spcPct val="100000"/>
                        </a:lnSpc>
                        <a:buNone/>
                      </a:pPr>
                      <a:r>
                        <a:rPr lang="en-US" sz="800" b="0" i="0" u="none" strike="noStrike" baseline="0" noProof="0" dirty="0">
                          <a:solidFill>
                            <a:srgbClr val="003354"/>
                          </a:solidFill>
                          <a:latin typeface="Arial Narrow" panose="020B0604020202020204" pitchFamily="34" charset="0"/>
                          <a:cs typeface="Arial Narrow" panose="020B0604020202020204" pitchFamily="34" charset="0"/>
                        </a:rPr>
                        <a:t>529 (35.6)</a:t>
                      </a:r>
                      <a:endParaRPr lang="en-US" sz="800" b="0" i="0" dirty="0">
                        <a:latin typeface="Arial Narrow" panose="020B0604020202020204" pitchFamily="34" charset="0"/>
                        <a:cs typeface="Arial Narrow" panose="020B0604020202020204" pitchFamily="34" charset="0"/>
                      </a:endParaRPr>
                    </a:p>
                  </a:txBody>
                  <a:tcPr marL="40262" marR="40262" marT="20131" marB="20131"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alpha val="38000"/>
                      </a:schemeClr>
                    </a:solidFill>
                  </a:tcPr>
                </a:tc>
                <a:extLst>
                  <a:ext uri="{0D108BD9-81ED-4DB2-BD59-A6C34878D82A}">
                    <a16:rowId xmlns:a16="http://schemas.microsoft.com/office/drawing/2014/main" val="1184502972"/>
                  </a:ext>
                </a:extLst>
              </a:tr>
            </a:tbl>
          </a:graphicData>
        </a:graphic>
      </p:graphicFrame>
      <p:sp>
        <p:nvSpPr>
          <p:cNvPr id="15" name="TextBox 14">
            <a:extLst>
              <a:ext uri="{FF2B5EF4-FFF2-40B4-BE49-F238E27FC236}">
                <a16:creationId xmlns:a16="http://schemas.microsoft.com/office/drawing/2014/main" id="{25FC4527-0DBE-F63A-0D3A-9E32660828C6}"/>
              </a:ext>
            </a:extLst>
          </p:cNvPr>
          <p:cNvSpPr txBox="1"/>
          <p:nvPr/>
        </p:nvSpPr>
        <p:spPr>
          <a:xfrm rot="16200000">
            <a:off x="-189130" y="3088134"/>
            <a:ext cx="1024128" cy="323165"/>
          </a:xfrm>
          <a:prstGeom prst="rect">
            <a:avLst/>
          </a:prstGeom>
          <a:solidFill>
            <a:srgbClr val="003354"/>
          </a:solid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900" b="1" dirty="0">
                <a:solidFill>
                  <a:prstClr val="white"/>
                </a:solidFill>
                <a:latin typeface="Arial Narrow" panose="020B0604020202020204" pitchFamily="34" charset="0"/>
                <a:cs typeface="Arial Narrow" panose="020B0604020202020204" pitchFamily="34" charset="0"/>
              </a:rPr>
              <a:t>KATHERINE</a:t>
            </a:r>
            <a:endParaRPr lang="en-US" sz="900" b="1" dirty="0">
              <a:solidFill>
                <a:srgbClr val="FFFFFF"/>
              </a:solidFill>
              <a:latin typeface="Arial Narrow" panose="020B0604020202020204" pitchFamily="34" charset="0"/>
              <a:cs typeface="Arial Narrow" panose="020B0604020202020204" pitchFamily="34" charset="0"/>
            </a:endParaRPr>
          </a:p>
          <a:p>
            <a:pPr algn="ctr"/>
            <a:r>
              <a:rPr lang="en-US" sz="900" b="1" dirty="0">
                <a:solidFill>
                  <a:prstClr val="white"/>
                </a:solidFill>
                <a:latin typeface="Arial Narrow" panose="020B0604020202020204" pitchFamily="34" charset="0"/>
                <a:cs typeface="Arial Narrow" panose="020B0604020202020204" pitchFamily="34" charset="0"/>
              </a:rPr>
              <a:t>High Risk Groups</a:t>
            </a:r>
          </a:p>
        </p:txBody>
      </p:sp>
      <p:sp>
        <p:nvSpPr>
          <p:cNvPr id="16" name="TextBox 15">
            <a:extLst>
              <a:ext uri="{FF2B5EF4-FFF2-40B4-BE49-F238E27FC236}">
                <a16:creationId xmlns:a16="http://schemas.microsoft.com/office/drawing/2014/main" id="{02DDF30F-D588-8E4B-01B8-DE1160E85498}"/>
              </a:ext>
            </a:extLst>
          </p:cNvPr>
          <p:cNvSpPr txBox="1"/>
          <p:nvPr/>
        </p:nvSpPr>
        <p:spPr>
          <a:xfrm>
            <a:off x="1990292" y="1513637"/>
            <a:ext cx="3302000" cy="184666"/>
          </a:xfrm>
          <a:prstGeom prst="rect">
            <a:avLst/>
          </a:prstGeom>
          <a:solidFill>
            <a:srgbClr val="502473"/>
          </a:solid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900" b="1" dirty="0">
                <a:solidFill>
                  <a:prstClr val="white"/>
                </a:solidFill>
                <a:latin typeface="Arial Narrow" panose="020B0604020202020204" pitchFamily="34" charset="0"/>
                <a:ea typeface="+mn-lt"/>
                <a:cs typeface="Arial Narrow" panose="020B0604020202020204" pitchFamily="34" charset="0"/>
              </a:rPr>
              <a:t>KATHERINE DATA</a:t>
            </a:r>
            <a:r>
              <a:rPr lang="en-US" sz="900" b="1" baseline="30000" dirty="0">
                <a:solidFill>
                  <a:prstClr val="white"/>
                </a:solidFill>
                <a:latin typeface="Arial Narrow" panose="020B0604020202020204" pitchFamily="34" charset="0"/>
                <a:ea typeface="+mn-lt"/>
                <a:cs typeface="Arial Narrow" panose="020B0604020202020204" pitchFamily="34" charset="0"/>
              </a:rPr>
              <a:t>1</a:t>
            </a:r>
            <a:endParaRPr lang="en-US" sz="900" b="1" baseline="30000" dirty="0">
              <a:solidFill>
                <a:prstClr val="black"/>
              </a:solidFill>
              <a:latin typeface="Arial Narrow" panose="020B0604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C8798477-3171-5EF8-46D8-D7E5B484945E}"/>
              </a:ext>
            </a:extLst>
          </p:cNvPr>
          <p:cNvSpPr txBox="1"/>
          <p:nvPr/>
        </p:nvSpPr>
        <p:spPr>
          <a:xfrm rot="16200000">
            <a:off x="5175596" y="3546161"/>
            <a:ext cx="525780" cy="292389"/>
          </a:xfrm>
          <a:prstGeom prst="rect">
            <a:avLst/>
          </a:prstGeom>
          <a:solidFill>
            <a:schemeClr val="accent2">
              <a:lumMod val="75000"/>
              <a:alpha val="39000"/>
            </a:schemeClr>
          </a:solidFill>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en-US" sz="650" b="1" dirty="0">
                <a:solidFill>
                  <a:srgbClr val="003354"/>
                </a:solidFill>
                <a:latin typeface="Arial Narrow" panose="020B0604020202020204" pitchFamily="34" charset="0"/>
                <a:cs typeface="Arial Narrow" panose="020B0604020202020204" pitchFamily="34" charset="0"/>
              </a:rPr>
              <a:t>Low-Risk </a:t>
            </a:r>
          </a:p>
          <a:p>
            <a:pPr algn="ctr"/>
            <a:r>
              <a:rPr lang="en-US" sz="650" b="1" dirty="0">
                <a:solidFill>
                  <a:srgbClr val="003354"/>
                </a:solidFill>
                <a:latin typeface="Arial Narrow" panose="020B0604020202020204" pitchFamily="34" charset="0"/>
                <a:cs typeface="Arial Narrow" panose="020B0604020202020204" pitchFamily="34" charset="0"/>
              </a:rPr>
              <a:t>Groups</a:t>
            </a:r>
          </a:p>
        </p:txBody>
      </p:sp>
      <p:sp>
        <p:nvSpPr>
          <p:cNvPr id="18" name="TextBox 17">
            <a:extLst>
              <a:ext uri="{FF2B5EF4-FFF2-40B4-BE49-F238E27FC236}">
                <a16:creationId xmlns:a16="http://schemas.microsoft.com/office/drawing/2014/main" id="{54EC818F-9093-A804-2CDF-42D344D22BC9}"/>
              </a:ext>
            </a:extLst>
          </p:cNvPr>
          <p:cNvSpPr txBox="1"/>
          <p:nvPr/>
        </p:nvSpPr>
        <p:spPr>
          <a:xfrm rot="16200000">
            <a:off x="5059010" y="2899483"/>
            <a:ext cx="758952" cy="292388"/>
          </a:xfrm>
          <a:prstGeom prst="rect">
            <a:avLst/>
          </a:prstGeom>
          <a:solidFill>
            <a:srgbClr val="009BD9">
              <a:alpha val="35030"/>
            </a:srgbClr>
          </a:solidFill>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en-US" sz="650" b="1" dirty="0">
                <a:solidFill>
                  <a:srgbClr val="003354"/>
                </a:solidFill>
                <a:latin typeface="Arial Narrow" panose="020B0604020202020204" pitchFamily="34" charset="0"/>
                <a:ea typeface="+mn-lt"/>
                <a:cs typeface="Arial Narrow" panose="020B0604020202020204" pitchFamily="34" charset="0"/>
              </a:rPr>
              <a:t>DB-05 </a:t>
            </a:r>
            <a:r>
              <a:rPr lang="en-US" sz="650" b="1" dirty="0">
                <a:solidFill>
                  <a:srgbClr val="003354"/>
                </a:solidFill>
                <a:latin typeface="Arial Narrow" panose="020B0604020202020204" pitchFamily="34" charset="0"/>
                <a:cs typeface="Arial Narrow" panose="020B0604020202020204" pitchFamily="34" charset="0"/>
              </a:rPr>
              <a:t>Target</a:t>
            </a:r>
          </a:p>
          <a:p>
            <a:pPr algn="ctr"/>
            <a:r>
              <a:rPr lang="en-US" sz="650" b="1" dirty="0">
                <a:solidFill>
                  <a:srgbClr val="003354"/>
                </a:solidFill>
                <a:latin typeface="Arial Narrow" panose="020B0604020202020204" pitchFamily="34" charset="0"/>
                <a:cs typeface="Arial Narrow" panose="020B0604020202020204" pitchFamily="34" charset="0"/>
              </a:rPr>
              <a:t>Population</a:t>
            </a:r>
          </a:p>
        </p:txBody>
      </p:sp>
      <p:sp>
        <p:nvSpPr>
          <p:cNvPr id="19" name="TextBox 18">
            <a:extLst>
              <a:ext uri="{FF2B5EF4-FFF2-40B4-BE49-F238E27FC236}">
                <a16:creationId xmlns:a16="http://schemas.microsoft.com/office/drawing/2014/main" id="{7FB8BEC0-5B98-28D9-CAB5-ABF59AB5E1DA}"/>
              </a:ext>
            </a:extLst>
          </p:cNvPr>
          <p:cNvSpPr txBox="1"/>
          <p:nvPr/>
        </p:nvSpPr>
        <p:spPr>
          <a:xfrm rot="16200000">
            <a:off x="5109213" y="3147522"/>
            <a:ext cx="1284732" cy="323165"/>
          </a:xfrm>
          <a:prstGeom prst="rect">
            <a:avLst/>
          </a:prstGeom>
          <a:solidFill>
            <a:srgbClr val="003354"/>
          </a:solid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900" b="1" dirty="0">
                <a:solidFill>
                  <a:prstClr val="white"/>
                </a:solidFill>
                <a:latin typeface="Arial Narrow" panose="020B0604020202020204" pitchFamily="34" charset="0"/>
                <a:ea typeface="+mn-lt"/>
                <a:cs typeface="Arial Narrow" panose="020B0604020202020204" pitchFamily="34" charset="0"/>
              </a:rPr>
              <a:t>KATHERINE</a:t>
            </a:r>
            <a:endParaRPr lang="en-US" sz="900" b="1" dirty="0">
              <a:solidFill>
                <a:prstClr val="black"/>
              </a:solidFill>
              <a:latin typeface="Arial Narrow" panose="020B0604020202020204" pitchFamily="34" charset="0"/>
              <a:cs typeface="Arial Narrow" panose="020B0604020202020204" pitchFamily="34" charset="0"/>
            </a:endParaRPr>
          </a:p>
          <a:p>
            <a:pPr algn="ctr"/>
            <a:r>
              <a:rPr lang="en-US" sz="900" b="1" dirty="0">
                <a:solidFill>
                  <a:prstClr val="white"/>
                </a:solidFill>
                <a:latin typeface="Arial Narrow" panose="020B0604020202020204" pitchFamily="34" charset="0"/>
                <a:ea typeface="+mn-lt"/>
                <a:cs typeface="Arial Narrow" panose="020B0604020202020204" pitchFamily="34" charset="0"/>
              </a:rPr>
              <a:t>Full Population</a:t>
            </a:r>
            <a:endParaRPr lang="en-US" sz="900" b="1" dirty="0">
              <a:solidFill>
                <a:prstClr val="black"/>
              </a:solidFill>
              <a:latin typeface="Arial Narrow" panose="020B0604020202020204" pitchFamily="34" charset="0"/>
              <a:cs typeface="Arial Narrow" panose="020B0604020202020204" pitchFamily="34" charset="0"/>
            </a:endParaRPr>
          </a:p>
        </p:txBody>
      </p:sp>
      <p:sp>
        <p:nvSpPr>
          <p:cNvPr id="29" name="Rectangle 28">
            <a:extLst>
              <a:ext uri="{FF2B5EF4-FFF2-40B4-BE49-F238E27FC236}">
                <a16:creationId xmlns:a16="http://schemas.microsoft.com/office/drawing/2014/main" id="{1CC717A3-C9BB-BCBE-12F2-681FAF036252}"/>
              </a:ext>
            </a:extLst>
          </p:cNvPr>
          <p:cNvSpPr/>
          <p:nvPr/>
        </p:nvSpPr>
        <p:spPr>
          <a:xfrm>
            <a:off x="501893" y="2668730"/>
            <a:ext cx="4785083" cy="93587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30" name="Rectangle 29">
            <a:extLst>
              <a:ext uri="{FF2B5EF4-FFF2-40B4-BE49-F238E27FC236}">
                <a16:creationId xmlns:a16="http://schemas.microsoft.com/office/drawing/2014/main" id="{DA81FCB8-B3B6-B460-B721-16884C95FDA2}"/>
              </a:ext>
            </a:extLst>
          </p:cNvPr>
          <p:cNvSpPr/>
          <p:nvPr/>
        </p:nvSpPr>
        <p:spPr>
          <a:xfrm>
            <a:off x="5281887" y="2673978"/>
            <a:ext cx="292389" cy="76453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31" name="TextBox 30">
            <a:extLst>
              <a:ext uri="{FF2B5EF4-FFF2-40B4-BE49-F238E27FC236}">
                <a16:creationId xmlns:a16="http://schemas.microsoft.com/office/drawing/2014/main" id="{DF44B4A1-1165-B6D4-BF51-A37AFAEAF1AA}"/>
              </a:ext>
            </a:extLst>
          </p:cNvPr>
          <p:cNvSpPr txBox="1"/>
          <p:nvPr/>
        </p:nvSpPr>
        <p:spPr>
          <a:xfrm>
            <a:off x="96030" y="4934211"/>
            <a:ext cx="4200506" cy="176972"/>
          </a:xfrm>
          <a:prstGeom prst="rect">
            <a:avLst/>
          </a:prstGeom>
          <a:noFill/>
        </p:spPr>
        <p:txBody>
          <a:bodyPr wrap="square" rtlCol="0">
            <a:spAutoFit/>
          </a:bodyPr>
          <a:lstStyle/>
          <a:p>
            <a:r>
              <a:rPr lang="en-US" sz="550" baseline="30000" dirty="0">
                <a:solidFill>
                  <a:prstClr val="black">
                    <a:lumMod val="50000"/>
                    <a:lumOff val="50000"/>
                  </a:prstClr>
                </a:solidFill>
                <a:latin typeface="Arial" panose="020B0604020202020204" pitchFamily="34" charset="0"/>
                <a:cs typeface="Arial" panose="020B0604020202020204" pitchFamily="34" charset="0"/>
              </a:rPr>
              <a:t>1</a:t>
            </a:r>
            <a:r>
              <a:rPr lang="en-US" sz="550" dirty="0">
                <a:solidFill>
                  <a:prstClr val="black">
                    <a:lumMod val="50000"/>
                    <a:lumOff val="50000"/>
                  </a:prstClr>
                </a:solidFill>
                <a:latin typeface="Arial" panose="020B0604020202020204" pitchFamily="34" charset="0"/>
                <a:cs typeface="Arial" panose="020B0604020202020204" pitchFamily="34" charset="0"/>
              </a:rPr>
              <a:t>Mano et al, SABCS, 13 Dec 2019 IDFS=Invasive disease-free survival; NR=not </a:t>
            </a:r>
            <a:r>
              <a:rPr lang="en-US" sz="550" dirty="0" err="1">
                <a:solidFill>
                  <a:prstClr val="black">
                    <a:lumMod val="50000"/>
                    <a:lumOff val="50000"/>
                  </a:prstClr>
                </a:solidFill>
                <a:latin typeface="Arial" panose="020B0604020202020204" pitchFamily="34" charset="0"/>
                <a:cs typeface="Arial" panose="020B0604020202020204" pitchFamily="34" charset="0"/>
              </a:rPr>
              <a:t>reported;Tras</a:t>
            </a:r>
            <a:r>
              <a:rPr lang="en-US" sz="550" dirty="0">
                <a:solidFill>
                  <a:prstClr val="black">
                    <a:lumMod val="50000"/>
                    <a:lumOff val="50000"/>
                  </a:prstClr>
                </a:solidFill>
                <a:latin typeface="Arial" panose="020B0604020202020204" pitchFamily="34" charset="0"/>
                <a:cs typeface="Arial" panose="020B0604020202020204" pitchFamily="34" charset="0"/>
              </a:rPr>
              <a:t>=</a:t>
            </a:r>
            <a:r>
              <a:rPr lang="en-US" sz="550" dirty="0" err="1">
                <a:solidFill>
                  <a:prstClr val="black">
                    <a:lumMod val="50000"/>
                    <a:lumOff val="50000"/>
                  </a:prstClr>
                </a:solidFill>
                <a:latin typeface="Arial" panose="020B0604020202020204" pitchFamily="34" charset="0"/>
                <a:cs typeface="Arial" panose="020B0604020202020204" pitchFamily="34" charset="0"/>
              </a:rPr>
              <a:t>trastuzmab</a:t>
            </a:r>
            <a:endParaRPr lang="en-US" sz="550" dirty="0">
              <a:solidFill>
                <a:prstClr val="black">
                  <a:lumMod val="50000"/>
                  <a:lumOff val="50000"/>
                </a:prstClr>
              </a:solidFill>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768F69D0-0BF8-F7CB-A560-C3CCED375B22}"/>
              </a:ext>
            </a:extLst>
          </p:cNvPr>
          <p:cNvSpPr/>
          <p:nvPr/>
        </p:nvSpPr>
        <p:spPr>
          <a:xfrm>
            <a:off x="5993230" y="2712680"/>
            <a:ext cx="363894" cy="712474"/>
          </a:xfrm>
          <a:prstGeom prst="rightBrace">
            <a:avLst/>
          </a:prstGeom>
          <a:ln w="349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solidFill>
                <a:prstClr val="black"/>
              </a:solidFill>
              <a:latin typeface="Calibri" panose="020F0502020204030204"/>
            </a:endParaRPr>
          </a:p>
        </p:txBody>
      </p:sp>
      <p:sp>
        <p:nvSpPr>
          <p:cNvPr id="7" name="TextBox 6">
            <a:extLst>
              <a:ext uri="{FF2B5EF4-FFF2-40B4-BE49-F238E27FC236}">
                <a16:creationId xmlns:a16="http://schemas.microsoft.com/office/drawing/2014/main" id="{9C492818-3D46-DE9B-B8DD-7047A6A29DA9}"/>
              </a:ext>
            </a:extLst>
          </p:cNvPr>
          <p:cNvSpPr txBox="1"/>
          <p:nvPr/>
        </p:nvSpPr>
        <p:spPr>
          <a:xfrm>
            <a:off x="6357123" y="2861167"/>
            <a:ext cx="2001960" cy="646331"/>
          </a:xfrm>
          <a:prstGeom prst="rect">
            <a:avLst/>
          </a:prstGeom>
          <a:noFill/>
        </p:spPr>
        <p:txBody>
          <a:bodyPr wrap="square" rtlCol="0">
            <a:spAutoFit/>
          </a:bodyPr>
          <a:lstStyle/>
          <a:p>
            <a:r>
              <a:rPr lang="en-US" sz="1200" b="1" dirty="0">
                <a:solidFill>
                  <a:srgbClr val="00305D"/>
                </a:solidFill>
                <a:latin typeface="Arial Narrow" panose="020B0604020202020204" pitchFamily="34" charset="0"/>
                <a:cs typeface="Arial Narrow" panose="020B0604020202020204" pitchFamily="34" charset="0"/>
              </a:rPr>
              <a:t>55% of KATHERINE population</a:t>
            </a:r>
          </a:p>
          <a:p>
            <a:r>
              <a:rPr lang="en-US" sz="1200" b="1" dirty="0">
                <a:solidFill>
                  <a:srgbClr val="00305D"/>
                </a:solidFill>
                <a:latin typeface="Arial Narrow" panose="020B0604020202020204" pitchFamily="34" charset="0"/>
                <a:cs typeface="Arial Narrow" panose="020B0604020202020204" pitchFamily="34" charset="0"/>
              </a:rPr>
              <a:t>3-year </a:t>
            </a:r>
            <a:r>
              <a:rPr lang="en-US" sz="1200" b="1" dirty="0" err="1">
                <a:solidFill>
                  <a:srgbClr val="00305D"/>
                </a:solidFill>
                <a:latin typeface="Arial Narrow" panose="020B0604020202020204" pitchFamily="34" charset="0"/>
                <a:cs typeface="Arial Narrow" panose="020B0604020202020204" pitchFamily="34" charset="0"/>
              </a:rPr>
              <a:t>iDFS</a:t>
            </a:r>
            <a:r>
              <a:rPr lang="en-US" sz="1200" b="1" dirty="0">
                <a:solidFill>
                  <a:srgbClr val="00305D"/>
                </a:solidFill>
                <a:latin typeface="Arial Narrow" panose="020B0604020202020204" pitchFamily="34" charset="0"/>
                <a:cs typeface="Arial Narrow" panose="020B0604020202020204" pitchFamily="34" charset="0"/>
              </a:rPr>
              <a:t>: 81% </a:t>
            </a:r>
          </a:p>
        </p:txBody>
      </p:sp>
      <p:sp>
        <p:nvSpPr>
          <p:cNvPr id="11" name="TextBox 10">
            <a:extLst>
              <a:ext uri="{FF2B5EF4-FFF2-40B4-BE49-F238E27FC236}">
                <a16:creationId xmlns:a16="http://schemas.microsoft.com/office/drawing/2014/main" id="{A0BE8C1B-2B39-00F3-A4DA-37FDA55449BB}"/>
              </a:ext>
            </a:extLst>
          </p:cNvPr>
          <p:cNvSpPr txBox="1"/>
          <p:nvPr/>
        </p:nvSpPr>
        <p:spPr>
          <a:xfrm>
            <a:off x="6954281" y="1406721"/>
            <a:ext cx="1668365" cy="1169551"/>
          </a:xfrm>
          <a:prstGeom prst="rect">
            <a:avLst/>
          </a:prstGeom>
          <a:noFill/>
        </p:spPr>
        <p:txBody>
          <a:bodyPr wrap="square" rtlCol="0">
            <a:spAutoFit/>
          </a:bodyPr>
          <a:lstStyle/>
          <a:p>
            <a:r>
              <a:rPr lang="en-US" sz="1200" b="1" u="sng" dirty="0">
                <a:solidFill>
                  <a:srgbClr val="00305D"/>
                </a:solidFill>
                <a:latin typeface="Arial Narrow" panose="020B0604020202020204" pitchFamily="34" charset="0"/>
                <a:cs typeface="Arial Narrow" panose="020B0604020202020204" pitchFamily="34" charset="0"/>
              </a:rPr>
              <a:t>DESTINY-Breast05</a:t>
            </a:r>
          </a:p>
          <a:p>
            <a:pPr>
              <a:spcBef>
                <a:spcPts val="300"/>
              </a:spcBef>
            </a:pPr>
            <a:r>
              <a:rPr lang="en-US" sz="1200" dirty="0">
                <a:solidFill>
                  <a:srgbClr val="00305D"/>
                </a:solidFill>
                <a:latin typeface="Arial Narrow" panose="020B0604020202020204" pitchFamily="34" charset="0"/>
                <a:cs typeface="Arial Narrow" panose="020B0604020202020204" pitchFamily="34" charset="0"/>
              </a:rPr>
              <a:t>Statistical assumption:</a:t>
            </a:r>
          </a:p>
          <a:p>
            <a:pPr>
              <a:spcBef>
                <a:spcPts val="300"/>
              </a:spcBef>
            </a:pPr>
            <a:r>
              <a:rPr lang="en-US" sz="1200" dirty="0">
                <a:solidFill>
                  <a:srgbClr val="00305D"/>
                </a:solidFill>
                <a:latin typeface="Arial Narrow" panose="020B0604020202020204" pitchFamily="34" charset="0"/>
                <a:cs typeface="Arial Narrow" panose="020B0604020202020204" pitchFamily="34" charset="0"/>
              </a:rPr>
              <a:t>T-DM1: 3-year </a:t>
            </a:r>
            <a:r>
              <a:rPr lang="en-US" sz="1200" dirty="0" err="1">
                <a:solidFill>
                  <a:srgbClr val="00305D"/>
                </a:solidFill>
                <a:latin typeface="Arial Narrow" panose="020B0604020202020204" pitchFamily="34" charset="0"/>
                <a:cs typeface="Arial Narrow" panose="020B0604020202020204" pitchFamily="34" charset="0"/>
              </a:rPr>
              <a:t>iDFS</a:t>
            </a:r>
            <a:r>
              <a:rPr lang="en-US" sz="1200" dirty="0">
                <a:solidFill>
                  <a:srgbClr val="00305D"/>
                </a:solidFill>
                <a:latin typeface="Arial Narrow" panose="020B0604020202020204" pitchFamily="34" charset="0"/>
                <a:cs typeface="Arial Narrow" panose="020B0604020202020204" pitchFamily="34" charset="0"/>
              </a:rPr>
              <a:t> 83%</a:t>
            </a:r>
          </a:p>
          <a:p>
            <a:pPr>
              <a:spcBef>
                <a:spcPts val="300"/>
              </a:spcBef>
            </a:pPr>
            <a:r>
              <a:rPr lang="en-US" sz="1200" dirty="0">
                <a:solidFill>
                  <a:srgbClr val="00305D"/>
                </a:solidFill>
                <a:latin typeface="Arial Narrow" panose="020B0604020202020204" pitchFamily="34" charset="0"/>
                <a:cs typeface="Arial Narrow" panose="020B0604020202020204" pitchFamily="34" charset="0"/>
              </a:rPr>
              <a:t>T-</a:t>
            </a:r>
            <a:r>
              <a:rPr lang="en-US" sz="1200" dirty="0" err="1">
                <a:solidFill>
                  <a:srgbClr val="00305D"/>
                </a:solidFill>
                <a:latin typeface="Arial Narrow" panose="020B0604020202020204" pitchFamily="34" charset="0"/>
                <a:cs typeface="Arial Narrow" panose="020B0604020202020204" pitchFamily="34" charset="0"/>
              </a:rPr>
              <a:t>DXd</a:t>
            </a:r>
            <a:r>
              <a:rPr lang="en-US" sz="1200" dirty="0">
                <a:solidFill>
                  <a:srgbClr val="00305D"/>
                </a:solidFill>
                <a:latin typeface="Arial Narrow" panose="020B0604020202020204" pitchFamily="34" charset="0"/>
                <a:cs typeface="Arial Narrow" panose="020B0604020202020204" pitchFamily="34" charset="0"/>
              </a:rPr>
              <a:t>: 3-year </a:t>
            </a:r>
            <a:r>
              <a:rPr lang="en-US" sz="1200" dirty="0" err="1">
                <a:solidFill>
                  <a:srgbClr val="00305D"/>
                </a:solidFill>
                <a:latin typeface="Arial Narrow" panose="020B0604020202020204" pitchFamily="34" charset="0"/>
                <a:cs typeface="Arial Narrow" panose="020B0604020202020204" pitchFamily="34" charset="0"/>
              </a:rPr>
              <a:t>iDFS</a:t>
            </a:r>
            <a:r>
              <a:rPr lang="en-US" sz="1200" dirty="0">
                <a:solidFill>
                  <a:srgbClr val="00305D"/>
                </a:solidFill>
                <a:latin typeface="Arial Narrow" panose="020B0604020202020204" pitchFamily="34" charset="0"/>
                <a:cs typeface="Arial Narrow" panose="020B0604020202020204" pitchFamily="34" charset="0"/>
              </a:rPr>
              <a:t>: 88%</a:t>
            </a:r>
          </a:p>
          <a:p>
            <a:pPr>
              <a:spcBef>
                <a:spcPts val="300"/>
              </a:spcBef>
            </a:pPr>
            <a:r>
              <a:rPr lang="en-US" sz="1200" dirty="0">
                <a:solidFill>
                  <a:srgbClr val="00305D"/>
                </a:solidFill>
                <a:latin typeface="Arial Narrow" panose="020B0604020202020204" pitchFamily="34" charset="0"/>
                <a:cs typeface="Arial Narrow" panose="020B0604020202020204" pitchFamily="34" charset="0"/>
              </a:rPr>
              <a:t>Target HR ~0.675</a:t>
            </a:r>
          </a:p>
        </p:txBody>
      </p:sp>
      <p:sp>
        <p:nvSpPr>
          <p:cNvPr id="12" name="TextBox 11">
            <a:extLst>
              <a:ext uri="{FF2B5EF4-FFF2-40B4-BE49-F238E27FC236}">
                <a16:creationId xmlns:a16="http://schemas.microsoft.com/office/drawing/2014/main" id="{AB35408E-77B2-EC38-9160-059C58465C6F}"/>
              </a:ext>
            </a:extLst>
          </p:cNvPr>
          <p:cNvSpPr txBox="1"/>
          <p:nvPr/>
        </p:nvSpPr>
        <p:spPr>
          <a:xfrm>
            <a:off x="400388" y="4300643"/>
            <a:ext cx="4898290" cy="746358"/>
          </a:xfrm>
          <a:prstGeom prst="rect">
            <a:avLst/>
          </a:prstGeom>
          <a:noFill/>
        </p:spPr>
        <p:txBody>
          <a:bodyPr wrap="square" rtlCol="0">
            <a:spAutoFit/>
          </a:bodyPr>
          <a:lstStyle/>
          <a:p>
            <a:pPr marL="85725" indent="-85725">
              <a:buClr>
                <a:srgbClr val="009BD9"/>
              </a:buClr>
              <a:buFont typeface="Arial" panose="020B0604020202020204" pitchFamily="34" charset="0"/>
              <a:buChar char="•"/>
            </a:pPr>
            <a:r>
              <a:rPr lang="en-US" sz="800" dirty="0">
                <a:solidFill>
                  <a:srgbClr val="00305D"/>
                </a:solidFill>
                <a:latin typeface="Arial Narrow" panose="020B0604020202020204" pitchFamily="34" charset="0"/>
                <a:cs typeface="Arial Narrow" panose="020B0604020202020204" pitchFamily="34" charset="0"/>
              </a:rPr>
              <a:t>Groups 1 and 2 had low 3-year IDFS rates. Although groups 3 and 4 had high 3-year IDFS rates, nodal involvement is a known risk factor for recurrence, and from </a:t>
            </a:r>
            <a:r>
              <a:rPr lang="en-US" sz="800" dirty="0" err="1">
                <a:solidFill>
                  <a:srgbClr val="00305D"/>
                </a:solidFill>
                <a:latin typeface="Arial Narrow" panose="020B0604020202020204" pitchFamily="34" charset="0"/>
                <a:cs typeface="Arial Narrow" panose="020B0604020202020204" pitchFamily="34" charset="0"/>
              </a:rPr>
              <a:t>APHINlTY</a:t>
            </a:r>
            <a:r>
              <a:rPr lang="en-US" sz="800" dirty="0">
                <a:solidFill>
                  <a:srgbClr val="00305D"/>
                </a:solidFill>
                <a:latin typeface="Arial Narrow" panose="020B0604020202020204" pitchFamily="34" charset="0"/>
                <a:cs typeface="Arial Narrow" panose="020B0604020202020204" pitchFamily="34" charset="0"/>
              </a:rPr>
              <a:t>, these patients tend to recur later, so group 3 was included but not group 4. </a:t>
            </a:r>
          </a:p>
          <a:p>
            <a:pPr marL="85725" indent="-85725">
              <a:spcBef>
                <a:spcPts val="300"/>
              </a:spcBef>
              <a:buClr>
                <a:srgbClr val="009BD9"/>
              </a:buClr>
              <a:buFont typeface="Arial" panose="020B0604020202020204" pitchFamily="34" charset="0"/>
              <a:buChar char="•"/>
            </a:pPr>
            <a:r>
              <a:rPr lang="en-US" sz="800" dirty="0">
                <a:solidFill>
                  <a:srgbClr val="00305D"/>
                </a:solidFill>
                <a:latin typeface="Arial Narrow" panose="020B0604020202020204" pitchFamily="34" charset="0"/>
                <a:cs typeface="Arial Narrow" panose="020B0604020202020204" pitchFamily="34" charset="0"/>
              </a:rPr>
              <a:t>DB-05 restricted to high-risk groups 1+2+3 that have high unmet medical need, as T-DM1 is the only approved treatment </a:t>
            </a:r>
            <a:br>
              <a:rPr lang="en-US" sz="800" dirty="0">
                <a:solidFill>
                  <a:srgbClr val="00305D"/>
                </a:solidFill>
                <a:latin typeface="Arial Narrow" panose="020B0604020202020204" pitchFamily="34" charset="0"/>
                <a:cs typeface="Arial Narrow" panose="020B0604020202020204" pitchFamily="34" charset="0"/>
              </a:rPr>
            </a:br>
            <a:r>
              <a:rPr lang="en-US" sz="800" dirty="0">
                <a:solidFill>
                  <a:srgbClr val="00305D"/>
                </a:solidFill>
                <a:latin typeface="Arial Narrow" panose="020B0604020202020204" pitchFamily="34" charset="0"/>
                <a:cs typeface="Arial Narrow" panose="020B0604020202020204" pitchFamily="34" charset="0"/>
              </a:rPr>
              <a:t>in the HER2+ post­ neoadjuvant residual disease setting.</a:t>
            </a:r>
          </a:p>
        </p:txBody>
      </p:sp>
      <p:sp>
        <p:nvSpPr>
          <p:cNvPr id="4" name="TextBox 3">
            <a:extLst>
              <a:ext uri="{FF2B5EF4-FFF2-40B4-BE49-F238E27FC236}">
                <a16:creationId xmlns:a16="http://schemas.microsoft.com/office/drawing/2014/main" id="{E100F7E3-02B6-8BA9-DFF7-ACDA96157A97}"/>
              </a:ext>
            </a:extLst>
          </p:cNvPr>
          <p:cNvSpPr txBox="1"/>
          <p:nvPr/>
        </p:nvSpPr>
        <p:spPr>
          <a:xfrm>
            <a:off x="6848657" y="1284648"/>
            <a:ext cx="1668365" cy="1416796"/>
          </a:xfrm>
          <a:prstGeom prst="rect">
            <a:avLst/>
          </a:prstGeom>
          <a:solidFill>
            <a:srgbClr val="009BD9">
              <a:alpha val="5000"/>
            </a:srgbClr>
          </a:solidFill>
        </p:spPr>
        <p:txBody>
          <a:bodyPr wrap="square" lIns="137160" tIns="91440" rIns="45720" bIns="91440" rtlCol="0">
            <a:noAutofit/>
          </a:bodyPr>
          <a:lstStyle/>
          <a:p>
            <a:pPr marL="114300" indent="-114300">
              <a:spcBef>
                <a:spcPts val="600"/>
              </a:spcBef>
              <a:buClr>
                <a:srgbClr val="009BD9"/>
              </a:buClr>
              <a:buFont typeface="Arial" panose="020B0604020202020204" pitchFamily="34" charset="0"/>
              <a:buChar char="•"/>
            </a:pPr>
            <a:endParaRPr lang="en-US" sz="900" b="1" dirty="0">
              <a:solidFill>
                <a:srgbClr val="00305D"/>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89123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5C1394-3B27-78CB-5BF1-2E1382DAE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F2A2C-D564-F6A5-7A42-300B63688666}"/>
              </a:ext>
            </a:extLst>
          </p:cNvPr>
          <p:cNvSpPr>
            <a:spLocks noGrp="1"/>
          </p:cNvSpPr>
          <p:nvPr>
            <p:ph type="title"/>
          </p:nvPr>
        </p:nvSpPr>
        <p:spPr>
          <a:xfrm>
            <a:off x="297806" y="9455"/>
            <a:ext cx="8696326" cy="820056"/>
          </a:xfrm>
        </p:spPr>
        <p:txBody>
          <a:bodyPr/>
          <a:lstStyle/>
          <a:p>
            <a:r>
              <a:rPr lang="en-GB" u="sng" dirty="0">
                <a:solidFill>
                  <a:srgbClr val="00305D"/>
                </a:solidFill>
                <a:latin typeface="Arial Narrow" panose="020B0604020202020204" pitchFamily="34" charset="0"/>
                <a:cs typeface="Arial Narrow" panose="020B0604020202020204" pitchFamily="34" charset="0"/>
              </a:rPr>
              <a:t>DESTINY-BREAST05</a:t>
            </a:r>
            <a:r>
              <a:rPr lang="en-GB" dirty="0">
                <a:solidFill>
                  <a:srgbClr val="00305D"/>
                </a:solidFill>
                <a:latin typeface="Arial Narrow" panose="020B0604020202020204" pitchFamily="34" charset="0"/>
                <a:cs typeface="Arial Narrow" panose="020B0604020202020204" pitchFamily="34" charset="0"/>
              </a:rPr>
              <a:t>         </a:t>
            </a:r>
            <a:r>
              <a:rPr lang="en-GB" u="sng" dirty="0">
                <a:solidFill>
                  <a:srgbClr val="00305D"/>
                </a:solidFill>
                <a:latin typeface="Arial Narrow" panose="020B0604020202020204" pitchFamily="34" charset="0"/>
                <a:cs typeface="Arial Narrow" panose="020B0604020202020204" pitchFamily="34" charset="0"/>
              </a:rPr>
              <a:t>KATHERINE</a:t>
            </a:r>
            <a:r>
              <a:rPr lang="en-GB" dirty="0">
                <a:solidFill>
                  <a:srgbClr val="00305D"/>
                </a:solidFill>
                <a:latin typeface="Arial Narrow" panose="020B0604020202020204" pitchFamily="34" charset="0"/>
                <a:cs typeface="Arial Narrow" panose="020B0604020202020204" pitchFamily="34" charset="0"/>
              </a:rPr>
              <a:t>: BASELINE CHARACTERISTICS</a:t>
            </a:r>
          </a:p>
        </p:txBody>
      </p:sp>
      <p:sp>
        <p:nvSpPr>
          <p:cNvPr id="5" name="Round Same Side Corner Rectangle 78">
            <a:extLst>
              <a:ext uri="{FF2B5EF4-FFF2-40B4-BE49-F238E27FC236}">
                <a16:creationId xmlns:a16="http://schemas.microsoft.com/office/drawing/2014/main" id="{2645E0B2-2D8D-6AEA-AB18-85408D92EF62}"/>
              </a:ext>
            </a:extLst>
          </p:cNvPr>
          <p:cNvSpPr>
            <a:spLocks/>
          </p:cNvSpPr>
          <p:nvPr/>
        </p:nvSpPr>
        <p:spPr>
          <a:xfrm>
            <a:off x="304800" y="979212"/>
            <a:ext cx="4204483" cy="282224"/>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DESTINY-BREAST05</a:t>
            </a:r>
          </a:p>
        </p:txBody>
      </p:sp>
      <p:sp>
        <p:nvSpPr>
          <p:cNvPr id="6" name="Round Same Side Corner Rectangle 78">
            <a:extLst>
              <a:ext uri="{FF2B5EF4-FFF2-40B4-BE49-F238E27FC236}">
                <a16:creationId xmlns:a16="http://schemas.microsoft.com/office/drawing/2014/main" id="{D279EEFC-B401-E737-FAED-C74917E2B5C9}"/>
              </a:ext>
            </a:extLst>
          </p:cNvPr>
          <p:cNvSpPr>
            <a:spLocks/>
          </p:cNvSpPr>
          <p:nvPr/>
        </p:nvSpPr>
        <p:spPr>
          <a:xfrm>
            <a:off x="4572000" y="971008"/>
            <a:ext cx="4217477" cy="290428"/>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KATHERINE</a:t>
            </a:r>
          </a:p>
        </p:txBody>
      </p:sp>
      <p:graphicFrame>
        <p:nvGraphicFramePr>
          <p:cNvPr id="4" name="Table 3">
            <a:extLst>
              <a:ext uri="{FF2B5EF4-FFF2-40B4-BE49-F238E27FC236}">
                <a16:creationId xmlns:a16="http://schemas.microsoft.com/office/drawing/2014/main" id="{FE8935BB-C02F-3E5B-3759-F28FCCF010EB}"/>
              </a:ext>
            </a:extLst>
          </p:cNvPr>
          <p:cNvGraphicFramePr>
            <a:graphicFrameLocks noGrp="1"/>
          </p:cNvGraphicFramePr>
          <p:nvPr/>
        </p:nvGraphicFramePr>
        <p:xfrm>
          <a:off x="297806" y="1261436"/>
          <a:ext cx="4211478" cy="3501009"/>
        </p:xfrm>
        <a:graphic>
          <a:graphicData uri="http://schemas.openxmlformats.org/drawingml/2006/table">
            <a:tbl>
              <a:tblPr firstRow="1" bandRow="1"/>
              <a:tblGrid>
                <a:gridCol w="2305230">
                  <a:extLst>
                    <a:ext uri="{9D8B030D-6E8A-4147-A177-3AD203B41FA5}">
                      <a16:colId xmlns:a16="http://schemas.microsoft.com/office/drawing/2014/main" val="1708406620"/>
                    </a:ext>
                  </a:extLst>
                </a:gridCol>
                <a:gridCol w="953124">
                  <a:extLst>
                    <a:ext uri="{9D8B030D-6E8A-4147-A177-3AD203B41FA5}">
                      <a16:colId xmlns:a16="http://schemas.microsoft.com/office/drawing/2014/main" val="592742086"/>
                    </a:ext>
                  </a:extLst>
                </a:gridCol>
                <a:gridCol w="953124">
                  <a:extLst>
                    <a:ext uri="{9D8B030D-6E8A-4147-A177-3AD203B41FA5}">
                      <a16:colId xmlns:a16="http://schemas.microsoft.com/office/drawing/2014/main" val="2586114088"/>
                    </a:ext>
                  </a:extLst>
                </a:gridCol>
              </a:tblGrid>
              <a:tr h="49913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a:t>
                      </a:r>
                      <a:r>
                        <a:rPr lang="en-US" sz="1300" b="1" i="0" dirty="0" err="1">
                          <a:effectLst/>
                          <a:latin typeface="Arial Narrow" panose="020B0604020202020204" pitchFamily="34" charset="0"/>
                          <a:ea typeface="Calibri"/>
                          <a:cs typeface="Arial Narrow" panose="020B0604020202020204" pitchFamily="34" charset="0"/>
                        </a:rPr>
                        <a:t>DXd</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(n=817</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chemeClr val="accent1"/>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50.3 (24-78)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50.6 (21-83)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581 (71.0)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583 (71.4)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237 (29.0)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234 (28.6)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07334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676 (82.6)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670 (82.0)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609222"/>
                  </a:ext>
                </a:extLst>
              </a:tr>
              <a:tr h="287191">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1+/2+</a:t>
                      </a:r>
                    </a:p>
                    <a:p>
                      <a:pPr marL="182880" marR="0" algn="l" defTabSz="914400" rtl="0" eaLnBrk="1" latinLnBrk="0" hangingPunct="1">
                        <a:lnSpc>
                          <a:spcPct val="100000"/>
                        </a:lnSpc>
                        <a:spcBef>
                          <a:spcPts val="0"/>
                        </a:spcBef>
                        <a:spcAft>
                          <a:spcPts val="0"/>
                        </a:spcAft>
                        <a:buClr>
                          <a:srgbClr val="000000"/>
                        </a:buClr>
                        <a:buFont typeface="Arial"/>
                      </a:pP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142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(18.0)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5028524"/>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387 (47.3)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393 (48.1)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Inoperable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431 (52.7)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424 (51.9)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Post-</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neoadj</a:t>
                      </a:r>
                      <a:r>
                        <a:rPr lang="en-US" sz="900" b="1" i="0" dirty="0">
                          <a:solidFill>
                            <a:schemeClr val="accent1"/>
                          </a:solidFill>
                          <a:effectLst/>
                          <a:latin typeface="Arial Narrow" panose="020B0604020202020204" pitchFamily="34" charset="0"/>
                          <a:ea typeface="Calibri"/>
                          <a:cs typeface="Arial Narrow" panose="020B0604020202020204" pitchFamily="34" charset="0"/>
                        </a:rPr>
                        <a:t> </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tx</a:t>
                      </a:r>
                      <a:r>
                        <a:rPr lang="en-US" sz="900" b="1" i="0" dirty="0">
                          <a:solidFill>
                            <a:schemeClr val="accent1"/>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Positive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660 (80.7)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658 (80.5)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Negative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158 (19.3)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159 (19.5)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accent1"/>
                          </a:solidFill>
                          <a:effectLst/>
                          <a:latin typeface="Arial Narrow" panose="020B0604020202020204" pitchFamily="34" charset="0"/>
                          <a:cs typeface="Arial Narrow" panose="020B0604020202020204" pitchFamily="34" charset="0"/>
                        </a:rPr>
                        <a:t>Neoadjuvant HER2 Therapy Approach</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176 (21.5)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642 (78.5)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646 (79.1)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5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423 (51.7)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399 (48.8)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7833999"/>
                  </a:ext>
                </a:extLst>
              </a:tr>
            </a:tbl>
          </a:graphicData>
        </a:graphic>
      </p:graphicFrame>
      <p:graphicFrame>
        <p:nvGraphicFramePr>
          <p:cNvPr id="12" name="Table 11">
            <a:extLst>
              <a:ext uri="{FF2B5EF4-FFF2-40B4-BE49-F238E27FC236}">
                <a16:creationId xmlns:a16="http://schemas.microsoft.com/office/drawing/2014/main" id="{E5CB2F0E-E1FC-1FB7-DDA5-5BA75F0F9FFE}"/>
              </a:ext>
            </a:extLst>
          </p:cNvPr>
          <p:cNvGraphicFramePr>
            <a:graphicFrameLocks noGrp="1"/>
          </p:cNvGraphicFramePr>
          <p:nvPr/>
        </p:nvGraphicFramePr>
        <p:xfrm>
          <a:off x="4572000" y="1261434"/>
          <a:ext cx="4217477" cy="3501000"/>
        </p:xfrm>
        <a:graphic>
          <a:graphicData uri="http://schemas.openxmlformats.org/drawingml/2006/table">
            <a:tbl>
              <a:tblPr firstRow="1" bandRow="1"/>
              <a:tblGrid>
                <a:gridCol w="2234046">
                  <a:extLst>
                    <a:ext uri="{9D8B030D-6E8A-4147-A177-3AD203B41FA5}">
                      <a16:colId xmlns:a16="http://schemas.microsoft.com/office/drawing/2014/main" val="1708406620"/>
                    </a:ext>
                  </a:extLst>
                </a:gridCol>
                <a:gridCol w="904009">
                  <a:extLst>
                    <a:ext uri="{9D8B030D-6E8A-4147-A177-3AD203B41FA5}">
                      <a16:colId xmlns:a16="http://schemas.microsoft.com/office/drawing/2014/main" val="592742086"/>
                    </a:ext>
                  </a:extLst>
                </a:gridCol>
                <a:gridCol w="1079422">
                  <a:extLst>
                    <a:ext uri="{9D8B030D-6E8A-4147-A177-3AD203B41FA5}">
                      <a16:colId xmlns:a16="http://schemas.microsoft.com/office/drawing/2014/main" val="2586114088"/>
                    </a:ext>
                  </a:extLst>
                </a:gridCol>
              </a:tblGrid>
              <a:tr h="48947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p>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Trastuzumab</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(n=743</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49 (24-79)</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49 (23-80)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534 (71.9)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540(72.7)</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209 (28.1)</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203 (27.3)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549190"/>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573 (77.1)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559 (75.2)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13819"/>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HER2 0/1+/2+ ISH amplified</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170 (22.9)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181 (24.3)</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374620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Unknown</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0 (0)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38357246"/>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558 (75.1)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554 (74.4)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Inoperable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185 (24.9)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190 (25.6)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Post-</a:t>
                      </a:r>
                      <a:r>
                        <a:rPr lang="en-US" sz="900" b="1" i="0" dirty="0" err="1">
                          <a:solidFill>
                            <a:srgbClr val="00305D"/>
                          </a:solidFill>
                          <a:effectLst/>
                          <a:latin typeface="Arial Narrow" panose="020B0604020202020204" pitchFamily="34" charset="0"/>
                          <a:ea typeface="Calibri"/>
                          <a:cs typeface="Arial Narrow" panose="020B0604020202020204" pitchFamily="34" charset="0"/>
                        </a:rPr>
                        <a:t>neoadj</a:t>
                      </a:r>
                      <a:r>
                        <a:rPr lang="en-US" sz="900" b="1" i="0" dirty="0">
                          <a:solidFill>
                            <a:srgbClr val="00305D"/>
                          </a:solidFill>
                          <a:effectLst/>
                          <a:latin typeface="Arial Narrow" panose="020B0604020202020204" pitchFamily="34" charset="0"/>
                          <a:ea typeface="Calibri"/>
                          <a:cs typeface="Arial Narrow" panose="020B0604020202020204" pitchFamily="34" charset="0"/>
                        </a:rPr>
                        <a:t> </a:t>
                      </a:r>
                      <a:r>
                        <a:rPr lang="en-US" sz="900" b="1" i="0" dirty="0" err="1">
                          <a:solidFill>
                            <a:srgbClr val="00305D"/>
                          </a:solidFill>
                          <a:effectLst/>
                          <a:latin typeface="Arial Narrow" panose="020B0604020202020204" pitchFamily="34" charset="0"/>
                          <a:ea typeface="Calibri"/>
                          <a:cs typeface="Arial Narrow" panose="020B0604020202020204" pitchFamily="34" charset="0"/>
                        </a:rPr>
                        <a:t>tx</a:t>
                      </a:r>
                      <a:r>
                        <a:rPr lang="en-US" sz="900" b="1" i="0" dirty="0">
                          <a:solidFill>
                            <a:srgbClr val="00305D"/>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Positive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343(46.1)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346 (46.6)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Negative</a:t>
                      </a:r>
                      <a:endParaRPr lang="en-US" sz="900" b="1" i="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400 (53.8)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397(53.4)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a:solidFill>
                            <a:srgbClr val="00305D"/>
                          </a:solidFill>
                          <a:effectLst/>
                          <a:latin typeface="Arial Narrow" panose="020B0604020202020204" pitchFamily="34" charset="0"/>
                          <a:cs typeface="Arial Narrow" panose="020B0604020202020204" pitchFamily="34" charset="0"/>
                        </a:rPr>
                        <a:t>Neoadjuvant HER2 Therapy Approach</a:t>
                      </a:r>
                      <a:endParaRPr lang="en-US" sz="900" b="1" i="0" baseline="0" dirty="0">
                        <a:solidFill>
                          <a:srgbClr val="00305D"/>
                        </a:solidFill>
                        <a:effectLst/>
                        <a:latin typeface="Arial Narrow" panose="020B0604020202020204" pitchFamily="34"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600 (80.8)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143 (19.2)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579 (77.9)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564 (75.9)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13623"/>
                  </a:ext>
                </a:extLst>
              </a:tr>
            </a:tbl>
          </a:graphicData>
        </a:graphic>
      </p:graphicFrame>
      <p:sp>
        <p:nvSpPr>
          <p:cNvPr id="15" name="TextBox 14">
            <a:extLst>
              <a:ext uri="{FF2B5EF4-FFF2-40B4-BE49-F238E27FC236}">
                <a16:creationId xmlns:a16="http://schemas.microsoft.com/office/drawing/2014/main" id="{93BA28E2-7075-C4B7-7F9E-406A18964AE7}"/>
              </a:ext>
            </a:extLst>
          </p:cNvPr>
          <p:cNvSpPr txBox="1"/>
          <p:nvPr/>
        </p:nvSpPr>
        <p:spPr>
          <a:xfrm>
            <a:off x="387928" y="4809868"/>
            <a:ext cx="1636471" cy="215444"/>
          </a:xfrm>
          <a:prstGeom prst="rect">
            <a:avLst/>
          </a:prstGeom>
          <a:noFill/>
        </p:spPr>
        <p:txBody>
          <a:bodyPr wrap="square" rtlCol="0">
            <a:spAutoFit/>
          </a:bodyPr>
          <a:lstStyle/>
          <a:p>
            <a:pPr>
              <a:defRPr/>
            </a:pPr>
            <a:r>
              <a:rPr lang="en-US" sz="800" b="1" dirty="0">
                <a:solidFill>
                  <a:srgbClr val="0070C0"/>
                </a:solidFill>
                <a:latin typeface="Arial Narrow" panose="020B0604020202020204" pitchFamily="34" charset="0"/>
                <a:cs typeface="Arial Narrow" panose="020B0604020202020204" pitchFamily="34" charset="0"/>
              </a:rPr>
              <a:t>Enrolled 12/2020-2/2024</a:t>
            </a:r>
          </a:p>
        </p:txBody>
      </p:sp>
      <p:grpSp>
        <p:nvGrpSpPr>
          <p:cNvPr id="7" name="Group 6">
            <a:extLst>
              <a:ext uri="{FF2B5EF4-FFF2-40B4-BE49-F238E27FC236}">
                <a16:creationId xmlns:a16="http://schemas.microsoft.com/office/drawing/2014/main" id="{C8E96175-53D9-602A-981C-4EC112AC7DA6}"/>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348F82FB-E03C-A22E-BA51-6D24FCD17462}"/>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7A56B91E-0CAF-BAA8-ABD3-4D8B1B1670F5}"/>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srgbClr val="FFFFFF"/>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84EA2494-F096-7B1F-C50D-C51E51B4B9EE}"/>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latin typeface="Arial"/>
                </a:endParaRPr>
              </a:p>
            </p:txBody>
          </p:sp>
        </p:grpSp>
        <p:sp>
          <p:nvSpPr>
            <p:cNvPr id="9" name="Rectangle 8">
              <a:extLst>
                <a:ext uri="{FF2B5EF4-FFF2-40B4-BE49-F238E27FC236}">
                  <a16:creationId xmlns:a16="http://schemas.microsoft.com/office/drawing/2014/main" id="{16C97439-55A1-FAFD-874C-ACD6A57F161E}"/>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14" name="Oval 13">
            <a:extLst>
              <a:ext uri="{FF2B5EF4-FFF2-40B4-BE49-F238E27FC236}">
                <a16:creationId xmlns:a16="http://schemas.microsoft.com/office/drawing/2014/main" id="{43640197-59EA-DE6B-1F8D-77132124B5D7}"/>
              </a:ext>
            </a:extLst>
          </p:cNvPr>
          <p:cNvSpPr/>
          <p:nvPr/>
        </p:nvSpPr>
        <p:spPr>
          <a:xfrm>
            <a:off x="2836562" y="399330"/>
            <a:ext cx="467966" cy="46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Narrow" panose="020B0604020202020204" pitchFamily="34" charset="0"/>
                <a:cs typeface="Arial Narrow" panose="020B0604020202020204" pitchFamily="34" charset="0"/>
              </a:rPr>
              <a:t>VS</a:t>
            </a:r>
          </a:p>
        </p:txBody>
      </p:sp>
      <p:sp>
        <p:nvSpPr>
          <p:cNvPr id="17" name="TextBox 16">
            <a:extLst>
              <a:ext uri="{FF2B5EF4-FFF2-40B4-BE49-F238E27FC236}">
                <a16:creationId xmlns:a16="http://schemas.microsoft.com/office/drawing/2014/main" id="{CDA6DDBB-443F-844C-DD75-CB8AC64D04A9}"/>
              </a:ext>
            </a:extLst>
          </p:cNvPr>
          <p:cNvSpPr txBox="1"/>
          <p:nvPr/>
        </p:nvSpPr>
        <p:spPr>
          <a:xfrm>
            <a:off x="7229578" y="4818527"/>
            <a:ext cx="1636471" cy="215444"/>
          </a:xfrm>
          <a:prstGeom prst="rect">
            <a:avLst/>
          </a:prstGeom>
          <a:noFill/>
        </p:spPr>
        <p:txBody>
          <a:bodyPr wrap="square" rtlCol="0">
            <a:spAutoFit/>
          </a:bodyPr>
          <a:lstStyle/>
          <a:p>
            <a:pPr algn="r">
              <a:defRPr/>
            </a:pPr>
            <a:r>
              <a:rPr lang="en-US" sz="800" b="1" dirty="0">
                <a:solidFill>
                  <a:srgbClr val="0070C0"/>
                </a:solidFill>
                <a:latin typeface="Arial Narrow" panose="020B0604020202020204" pitchFamily="34" charset="0"/>
                <a:cs typeface="Arial Narrow" panose="020B0604020202020204" pitchFamily="34" charset="0"/>
              </a:rPr>
              <a:t>Enrolled 4/2013-12/2015</a:t>
            </a:r>
          </a:p>
        </p:txBody>
      </p:sp>
    </p:spTree>
    <p:extLst>
      <p:ext uri="{BB962C8B-B14F-4D97-AF65-F5344CB8AC3E}">
        <p14:creationId xmlns:p14="http://schemas.microsoft.com/office/powerpoint/2010/main" val="3341833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5E54A9-3A88-EF11-8263-78BEBE7EC25C}"/>
            </a:ext>
          </a:extLst>
        </p:cNvPr>
        <p:cNvGrpSpPr/>
        <p:nvPr/>
      </p:nvGrpSpPr>
      <p:grpSpPr>
        <a:xfrm>
          <a:off x="0" y="0"/>
          <a:ext cx="0" cy="0"/>
          <a:chOff x="0" y="0"/>
          <a:chExt cx="0" cy="0"/>
        </a:xfrm>
      </p:grpSpPr>
      <p:sp>
        <p:nvSpPr>
          <p:cNvPr id="5" name="Round Same Side Corner Rectangle 78">
            <a:extLst>
              <a:ext uri="{FF2B5EF4-FFF2-40B4-BE49-F238E27FC236}">
                <a16:creationId xmlns:a16="http://schemas.microsoft.com/office/drawing/2014/main" id="{10FFFA03-D661-F375-690F-A5D36DA142BA}"/>
              </a:ext>
            </a:extLst>
          </p:cNvPr>
          <p:cNvSpPr>
            <a:spLocks/>
          </p:cNvSpPr>
          <p:nvPr/>
        </p:nvSpPr>
        <p:spPr>
          <a:xfrm>
            <a:off x="304800" y="979212"/>
            <a:ext cx="4204483" cy="282224"/>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DESTINY-BREAST05</a:t>
            </a:r>
          </a:p>
        </p:txBody>
      </p:sp>
      <p:sp>
        <p:nvSpPr>
          <p:cNvPr id="6" name="Round Same Side Corner Rectangle 78">
            <a:extLst>
              <a:ext uri="{FF2B5EF4-FFF2-40B4-BE49-F238E27FC236}">
                <a16:creationId xmlns:a16="http://schemas.microsoft.com/office/drawing/2014/main" id="{319B6570-8DCC-7D07-5D9B-38AE7F6B7300}"/>
              </a:ext>
            </a:extLst>
          </p:cNvPr>
          <p:cNvSpPr>
            <a:spLocks/>
          </p:cNvSpPr>
          <p:nvPr/>
        </p:nvSpPr>
        <p:spPr>
          <a:xfrm>
            <a:off x="4572000" y="971008"/>
            <a:ext cx="4217477" cy="290428"/>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KATHERINE</a:t>
            </a:r>
          </a:p>
        </p:txBody>
      </p:sp>
      <p:graphicFrame>
        <p:nvGraphicFramePr>
          <p:cNvPr id="4" name="Table 3">
            <a:extLst>
              <a:ext uri="{FF2B5EF4-FFF2-40B4-BE49-F238E27FC236}">
                <a16:creationId xmlns:a16="http://schemas.microsoft.com/office/drawing/2014/main" id="{5669F5A7-06CD-A55C-3529-B87CB39826E2}"/>
              </a:ext>
            </a:extLst>
          </p:cNvPr>
          <p:cNvGraphicFramePr>
            <a:graphicFrameLocks noGrp="1"/>
          </p:cNvGraphicFramePr>
          <p:nvPr/>
        </p:nvGraphicFramePr>
        <p:xfrm>
          <a:off x="297806" y="1261436"/>
          <a:ext cx="4211478" cy="3501009"/>
        </p:xfrm>
        <a:graphic>
          <a:graphicData uri="http://schemas.openxmlformats.org/drawingml/2006/table">
            <a:tbl>
              <a:tblPr firstRow="1" bandRow="1"/>
              <a:tblGrid>
                <a:gridCol w="2305230">
                  <a:extLst>
                    <a:ext uri="{9D8B030D-6E8A-4147-A177-3AD203B41FA5}">
                      <a16:colId xmlns:a16="http://schemas.microsoft.com/office/drawing/2014/main" val="1708406620"/>
                    </a:ext>
                  </a:extLst>
                </a:gridCol>
                <a:gridCol w="953124">
                  <a:extLst>
                    <a:ext uri="{9D8B030D-6E8A-4147-A177-3AD203B41FA5}">
                      <a16:colId xmlns:a16="http://schemas.microsoft.com/office/drawing/2014/main" val="592742086"/>
                    </a:ext>
                  </a:extLst>
                </a:gridCol>
                <a:gridCol w="953124">
                  <a:extLst>
                    <a:ext uri="{9D8B030D-6E8A-4147-A177-3AD203B41FA5}">
                      <a16:colId xmlns:a16="http://schemas.microsoft.com/office/drawing/2014/main" val="2586114088"/>
                    </a:ext>
                  </a:extLst>
                </a:gridCol>
              </a:tblGrid>
              <a:tr h="49913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a:t>
                      </a:r>
                      <a:r>
                        <a:rPr lang="en-US" sz="1300" b="1" i="0" dirty="0" err="1">
                          <a:effectLst/>
                          <a:latin typeface="Arial Narrow" panose="020B0604020202020204" pitchFamily="34" charset="0"/>
                          <a:ea typeface="Calibri"/>
                          <a:cs typeface="Arial Narrow" panose="020B0604020202020204" pitchFamily="34" charset="0"/>
                        </a:rPr>
                        <a:t>DXd</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(n=817</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chemeClr val="accent1"/>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50.3 (24-78)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50.6 (21-83)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581 (71.0)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583 (71.4)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237 (29.0)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234 (28.6)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07334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676 (82.6)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670 (82.0)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609222"/>
                  </a:ext>
                </a:extLst>
              </a:tr>
              <a:tr h="287191">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1+/2+</a:t>
                      </a:r>
                    </a:p>
                    <a:p>
                      <a:pPr marL="182880" marR="0" algn="l" defTabSz="914400" rtl="0" eaLnBrk="1" latinLnBrk="0" hangingPunct="1">
                        <a:lnSpc>
                          <a:spcPct val="100000"/>
                        </a:lnSpc>
                        <a:spcBef>
                          <a:spcPts val="0"/>
                        </a:spcBef>
                        <a:spcAft>
                          <a:spcPts val="0"/>
                        </a:spcAft>
                        <a:buClr>
                          <a:srgbClr val="000000"/>
                        </a:buClr>
                        <a:buFont typeface="Arial"/>
                      </a:pP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142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(18.0)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5028524"/>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387 (47.3)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393 (48.1)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Inoperable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431 (52.7)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424 (51.9)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Post-</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neoadj</a:t>
                      </a:r>
                      <a:r>
                        <a:rPr lang="en-US" sz="900" b="1" i="0" dirty="0">
                          <a:solidFill>
                            <a:schemeClr val="accent1"/>
                          </a:solidFill>
                          <a:effectLst/>
                          <a:latin typeface="Arial Narrow" panose="020B0604020202020204" pitchFamily="34" charset="0"/>
                          <a:ea typeface="Calibri"/>
                          <a:cs typeface="Arial Narrow" panose="020B0604020202020204" pitchFamily="34" charset="0"/>
                        </a:rPr>
                        <a:t> </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tx</a:t>
                      </a:r>
                      <a:r>
                        <a:rPr lang="en-US" sz="900" b="1" i="0" dirty="0">
                          <a:solidFill>
                            <a:schemeClr val="accent1"/>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Positive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660 (80.7)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658 (80.5)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Negative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158 (19.3)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159 (19.5)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accent1"/>
                          </a:solidFill>
                          <a:effectLst/>
                          <a:latin typeface="Arial Narrow" panose="020B0604020202020204" pitchFamily="34" charset="0"/>
                          <a:cs typeface="Arial Narrow" panose="020B0604020202020204" pitchFamily="34" charset="0"/>
                        </a:rPr>
                        <a:t>Neoadjuvant HER2 Therapy Approach</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176 (21.5)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642 (78.5)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646 (79.1)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5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423 (51.7)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399 (48.8)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7833999"/>
                  </a:ext>
                </a:extLst>
              </a:tr>
            </a:tbl>
          </a:graphicData>
        </a:graphic>
      </p:graphicFrame>
      <p:graphicFrame>
        <p:nvGraphicFramePr>
          <p:cNvPr id="12" name="Table 11">
            <a:extLst>
              <a:ext uri="{FF2B5EF4-FFF2-40B4-BE49-F238E27FC236}">
                <a16:creationId xmlns:a16="http://schemas.microsoft.com/office/drawing/2014/main" id="{9B25227E-D534-3568-BC99-09CBFEE08D0C}"/>
              </a:ext>
            </a:extLst>
          </p:cNvPr>
          <p:cNvGraphicFramePr>
            <a:graphicFrameLocks noGrp="1"/>
          </p:cNvGraphicFramePr>
          <p:nvPr/>
        </p:nvGraphicFramePr>
        <p:xfrm>
          <a:off x="4572000" y="1261434"/>
          <a:ext cx="4217477" cy="3501000"/>
        </p:xfrm>
        <a:graphic>
          <a:graphicData uri="http://schemas.openxmlformats.org/drawingml/2006/table">
            <a:tbl>
              <a:tblPr firstRow="1" bandRow="1"/>
              <a:tblGrid>
                <a:gridCol w="2234046">
                  <a:extLst>
                    <a:ext uri="{9D8B030D-6E8A-4147-A177-3AD203B41FA5}">
                      <a16:colId xmlns:a16="http://schemas.microsoft.com/office/drawing/2014/main" val="1708406620"/>
                    </a:ext>
                  </a:extLst>
                </a:gridCol>
                <a:gridCol w="904009">
                  <a:extLst>
                    <a:ext uri="{9D8B030D-6E8A-4147-A177-3AD203B41FA5}">
                      <a16:colId xmlns:a16="http://schemas.microsoft.com/office/drawing/2014/main" val="592742086"/>
                    </a:ext>
                  </a:extLst>
                </a:gridCol>
                <a:gridCol w="1079422">
                  <a:extLst>
                    <a:ext uri="{9D8B030D-6E8A-4147-A177-3AD203B41FA5}">
                      <a16:colId xmlns:a16="http://schemas.microsoft.com/office/drawing/2014/main" val="2586114088"/>
                    </a:ext>
                  </a:extLst>
                </a:gridCol>
              </a:tblGrid>
              <a:tr h="48947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p>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Trastuzumab</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(n=743</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49 (24-79)</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49 (23-80)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534 (71.9)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540(72.7)</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209 (28.1)</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203 (27.3)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549190"/>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573 (77.1)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559 (75.2)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13819"/>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HER2 0/1+/2+ ISH amplified</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170 (22.9)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181 (24.3)</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374620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Unknown</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0 (0)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38357246"/>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558 (75.1)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554 (74.4)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Inoperable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185 (24.9)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190 (25.6)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Post-</a:t>
                      </a:r>
                      <a:r>
                        <a:rPr lang="en-US" sz="900" b="1" i="0" dirty="0" err="1">
                          <a:solidFill>
                            <a:srgbClr val="00305D"/>
                          </a:solidFill>
                          <a:effectLst/>
                          <a:latin typeface="Arial Narrow" panose="020B0604020202020204" pitchFamily="34" charset="0"/>
                          <a:ea typeface="Calibri"/>
                          <a:cs typeface="Arial Narrow" panose="020B0604020202020204" pitchFamily="34" charset="0"/>
                        </a:rPr>
                        <a:t>neoadj</a:t>
                      </a:r>
                      <a:r>
                        <a:rPr lang="en-US" sz="900" b="1" i="0" dirty="0">
                          <a:solidFill>
                            <a:srgbClr val="00305D"/>
                          </a:solidFill>
                          <a:effectLst/>
                          <a:latin typeface="Arial Narrow" panose="020B0604020202020204" pitchFamily="34" charset="0"/>
                          <a:ea typeface="Calibri"/>
                          <a:cs typeface="Arial Narrow" panose="020B0604020202020204" pitchFamily="34" charset="0"/>
                        </a:rPr>
                        <a:t> </a:t>
                      </a:r>
                      <a:r>
                        <a:rPr lang="en-US" sz="900" b="1" i="0" dirty="0" err="1">
                          <a:solidFill>
                            <a:srgbClr val="00305D"/>
                          </a:solidFill>
                          <a:effectLst/>
                          <a:latin typeface="Arial Narrow" panose="020B0604020202020204" pitchFamily="34" charset="0"/>
                          <a:ea typeface="Calibri"/>
                          <a:cs typeface="Arial Narrow" panose="020B0604020202020204" pitchFamily="34" charset="0"/>
                        </a:rPr>
                        <a:t>tx</a:t>
                      </a:r>
                      <a:r>
                        <a:rPr lang="en-US" sz="900" b="1" i="0" dirty="0">
                          <a:solidFill>
                            <a:srgbClr val="00305D"/>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Positive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343(46.1)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346 (46.6)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Negative</a:t>
                      </a:r>
                      <a:endParaRPr lang="en-US" sz="900" b="1" i="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400 (53.8)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397(53.4)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a:solidFill>
                            <a:srgbClr val="00305D"/>
                          </a:solidFill>
                          <a:effectLst/>
                          <a:latin typeface="Arial Narrow" panose="020B0604020202020204" pitchFamily="34" charset="0"/>
                          <a:cs typeface="Arial Narrow" panose="020B0604020202020204" pitchFamily="34" charset="0"/>
                        </a:rPr>
                        <a:t>Neoadjuvant HER2 Therapy Approach</a:t>
                      </a:r>
                      <a:endParaRPr lang="en-US" sz="900" b="1" i="0" baseline="0" dirty="0">
                        <a:solidFill>
                          <a:srgbClr val="00305D"/>
                        </a:solidFill>
                        <a:effectLst/>
                        <a:latin typeface="Arial Narrow" panose="020B0604020202020204" pitchFamily="34"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600 (80.8)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143 (19.2)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579 (77.9)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564 (75.9)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13623"/>
                  </a:ext>
                </a:extLst>
              </a:tr>
            </a:tbl>
          </a:graphicData>
        </a:graphic>
      </p:graphicFrame>
      <p:sp>
        <p:nvSpPr>
          <p:cNvPr id="15" name="TextBox 14">
            <a:extLst>
              <a:ext uri="{FF2B5EF4-FFF2-40B4-BE49-F238E27FC236}">
                <a16:creationId xmlns:a16="http://schemas.microsoft.com/office/drawing/2014/main" id="{0001F5C1-3A02-7432-6892-702DF5B4E3AE}"/>
              </a:ext>
            </a:extLst>
          </p:cNvPr>
          <p:cNvSpPr txBox="1"/>
          <p:nvPr/>
        </p:nvSpPr>
        <p:spPr>
          <a:xfrm>
            <a:off x="387928" y="4809868"/>
            <a:ext cx="1636471" cy="215444"/>
          </a:xfrm>
          <a:prstGeom prst="rect">
            <a:avLst/>
          </a:prstGeom>
          <a:noFill/>
        </p:spPr>
        <p:txBody>
          <a:bodyPr wrap="square" rtlCol="0">
            <a:spAutoFit/>
          </a:bodyPr>
          <a:lstStyle/>
          <a:p>
            <a:pPr>
              <a:defRPr/>
            </a:pPr>
            <a:r>
              <a:rPr lang="en-US" sz="800" b="1" dirty="0">
                <a:solidFill>
                  <a:srgbClr val="0070C0"/>
                </a:solidFill>
                <a:latin typeface="Arial Narrow" panose="020B0604020202020204" pitchFamily="34" charset="0"/>
                <a:cs typeface="Arial Narrow" panose="020B0604020202020204" pitchFamily="34" charset="0"/>
              </a:rPr>
              <a:t>ENROLLED 12/2020-2/2024</a:t>
            </a:r>
          </a:p>
        </p:txBody>
      </p:sp>
      <p:grpSp>
        <p:nvGrpSpPr>
          <p:cNvPr id="7" name="Group 6">
            <a:extLst>
              <a:ext uri="{FF2B5EF4-FFF2-40B4-BE49-F238E27FC236}">
                <a16:creationId xmlns:a16="http://schemas.microsoft.com/office/drawing/2014/main" id="{FC0D1229-9273-74FF-6E8B-1C7FE7F3AF29}"/>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1666715E-DB21-B1CC-6CCF-B307B399B91F}"/>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F25E14A0-29A8-984B-4693-02FC50BA72CB}"/>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srgbClr val="FFFFFF"/>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A2B34D50-48D1-16C2-DCC4-C88AB0DF6ABF}"/>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latin typeface="Arial"/>
                </a:endParaRPr>
              </a:p>
            </p:txBody>
          </p:sp>
        </p:grpSp>
        <p:sp>
          <p:nvSpPr>
            <p:cNvPr id="9" name="Rectangle 8">
              <a:extLst>
                <a:ext uri="{FF2B5EF4-FFF2-40B4-BE49-F238E27FC236}">
                  <a16:creationId xmlns:a16="http://schemas.microsoft.com/office/drawing/2014/main" id="{79F6E123-DF87-25A3-E681-FD2B01B7CE37}"/>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17" name="TextBox 16">
            <a:extLst>
              <a:ext uri="{FF2B5EF4-FFF2-40B4-BE49-F238E27FC236}">
                <a16:creationId xmlns:a16="http://schemas.microsoft.com/office/drawing/2014/main" id="{DD879972-E5D5-7E4E-AA3E-D720F825A49D}"/>
              </a:ext>
            </a:extLst>
          </p:cNvPr>
          <p:cNvSpPr txBox="1"/>
          <p:nvPr/>
        </p:nvSpPr>
        <p:spPr>
          <a:xfrm>
            <a:off x="7229578" y="4818527"/>
            <a:ext cx="1636471" cy="215444"/>
          </a:xfrm>
          <a:prstGeom prst="rect">
            <a:avLst/>
          </a:prstGeom>
          <a:noFill/>
        </p:spPr>
        <p:txBody>
          <a:bodyPr wrap="square" rtlCol="0">
            <a:spAutoFit/>
          </a:bodyPr>
          <a:lstStyle/>
          <a:p>
            <a:pPr algn="r">
              <a:defRPr/>
            </a:pPr>
            <a:r>
              <a:rPr lang="en-US" sz="800" b="1" dirty="0">
                <a:solidFill>
                  <a:srgbClr val="0070C0"/>
                </a:solidFill>
                <a:latin typeface="Arial Narrow" panose="020B0604020202020204" pitchFamily="34" charset="0"/>
                <a:cs typeface="Arial Narrow" panose="020B0604020202020204" pitchFamily="34" charset="0"/>
              </a:rPr>
              <a:t>Enrolled 4/2013-12/2015</a:t>
            </a:r>
          </a:p>
        </p:txBody>
      </p:sp>
      <p:sp>
        <p:nvSpPr>
          <p:cNvPr id="18" name="Text Placeholder 3">
            <a:extLst>
              <a:ext uri="{FF2B5EF4-FFF2-40B4-BE49-F238E27FC236}">
                <a16:creationId xmlns:a16="http://schemas.microsoft.com/office/drawing/2014/main" id="{D7B6B581-932C-CCB2-DC13-08BCED320F16}"/>
              </a:ext>
            </a:extLst>
          </p:cNvPr>
          <p:cNvSpPr txBox="1">
            <a:spLocks/>
          </p:cNvSpPr>
          <p:nvPr/>
        </p:nvSpPr>
        <p:spPr>
          <a:xfrm>
            <a:off x="387928" y="4962776"/>
            <a:ext cx="2875757" cy="180725"/>
          </a:xfrm>
          <a:prstGeom prst="rect">
            <a:avLst/>
          </a:prstGeom>
        </p:spPr>
        <p:txBody>
          <a:bodyPr/>
          <a:lstStyle>
            <a:lvl1pPr marL="0" algn="r" defTabSz="914400" rtl="0" eaLnBrk="1" latinLnBrk="0" hangingPunct="1">
              <a:defRPr sz="1500" kern="1200">
                <a:solidFill>
                  <a:schemeClr val="tx1">
                    <a:lumMod val="40000"/>
                    <a:lumOff val="6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r>
              <a:rPr lang="en-US" sz="750" dirty="0">
                <a:solidFill>
                  <a:srgbClr val="00305D"/>
                </a:solidFill>
                <a:latin typeface="Arial Narrow" panose="020B0604020202020204" pitchFamily="34" charset="0"/>
                <a:cs typeface="Arial Narrow" panose="020B0604020202020204" pitchFamily="34" charset="0"/>
              </a:rPr>
              <a:t>Sara M. </a:t>
            </a:r>
            <a:r>
              <a:rPr lang="en-US" sz="750" dirty="0" err="1">
                <a:solidFill>
                  <a:srgbClr val="00305D"/>
                </a:solidFill>
                <a:latin typeface="Arial Narrow" panose="020B0604020202020204" pitchFamily="34" charset="0"/>
                <a:cs typeface="Arial Narrow" panose="020B0604020202020204" pitchFamily="34" charset="0"/>
              </a:rPr>
              <a:t>Tolaney</a:t>
            </a:r>
            <a:endParaRPr lang="en-US" sz="750" dirty="0">
              <a:solidFill>
                <a:srgbClr val="00305D"/>
              </a:solidFill>
              <a:latin typeface="Arial Narrow" panose="020B0604020202020204" pitchFamily="34" charset="0"/>
              <a:cs typeface="Arial Narrow" panose="020B0604020202020204" pitchFamily="34" charset="0"/>
            </a:endParaRPr>
          </a:p>
          <a:p>
            <a:pPr algn="l" defTabSz="457200"/>
            <a:endParaRPr lang="en-US" sz="750" dirty="0">
              <a:solidFill>
                <a:srgbClr val="00305D"/>
              </a:solidFill>
              <a:latin typeface="Arial Narrow" panose="020B0604020202020204" pitchFamily="34" charset="0"/>
              <a:cs typeface="Arial Narrow" panose="020B0604020202020204" pitchFamily="34" charset="0"/>
            </a:endParaRPr>
          </a:p>
        </p:txBody>
      </p:sp>
      <p:sp>
        <p:nvSpPr>
          <p:cNvPr id="19" name="Content of this presentation is copyrightand responsibility of the author Permission is required for re-use">
            <a:extLst>
              <a:ext uri="{FF2B5EF4-FFF2-40B4-BE49-F238E27FC236}">
                <a16:creationId xmlns:a16="http://schemas.microsoft.com/office/drawing/2014/main" id="{3664D99C-AA25-E9AA-3E10-341272D84D7C}"/>
              </a:ext>
            </a:extLst>
          </p:cNvPr>
          <p:cNvSpPr/>
          <p:nvPr/>
        </p:nvSpPr>
        <p:spPr>
          <a:xfrm>
            <a:off x="1048920" y="5013697"/>
            <a:ext cx="3667125" cy="95250"/>
          </a:xfrm>
          <a:prstGeom prst="rect">
            <a:avLst/>
          </a:prstGeom>
          <a:noFill/>
          <a:ln/>
        </p:spPr>
        <p:txBody>
          <a:bodyPr wrap="square" lIns="0" tIns="0" rIns="0" bIns="0" rtlCol="0" anchor="t"/>
          <a:lstStyle/>
          <a:p>
            <a:pPr>
              <a:lnSpc>
                <a:spcPts val="750"/>
              </a:lnSpc>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srgbClr val="54565B"/>
              </a:solidFill>
              <a:latin typeface="Arial"/>
            </a:endParaRPr>
          </a:p>
        </p:txBody>
      </p:sp>
      <p:sp>
        <p:nvSpPr>
          <p:cNvPr id="11" name="Title 1">
            <a:extLst>
              <a:ext uri="{FF2B5EF4-FFF2-40B4-BE49-F238E27FC236}">
                <a16:creationId xmlns:a16="http://schemas.microsoft.com/office/drawing/2014/main" id="{1137DAD3-E4FB-379E-663C-719C73320AA7}"/>
              </a:ext>
            </a:extLst>
          </p:cNvPr>
          <p:cNvSpPr txBox="1">
            <a:spLocks/>
          </p:cNvSpPr>
          <p:nvPr/>
        </p:nvSpPr>
        <p:spPr>
          <a:xfrm>
            <a:off x="2495582" y="2404534"/>
            <a:ext cx="4217477" cy="1007330"/>
          </a:xfrm>
          <a:prstGeom prst="rect">
            <a:avLst/>
          </a:prstGeom>
          <a:solidFill>
            <a:srgbClr val="00305D"/>
          </a:solidFill>
        </p:spPr>
        <p:txBody>
          <a:bodyPr vert="horz" lIns="320040" tIns="22860" rIns="0" bIns="22860" rtlCol="0" anchor="ctr" anchorCtr="0">
            <a:normAutofit fontScale="92500" lnSpcReduction="10000"/>
          </a:bodyPr>
          <a:lstStyle>
            <a:lvl1pPr algn="l" defTabSz="1371600" rtl="0" eaLnBrk="1" latinLnBrk="0" hangingPunct="1">
              <a:lnSpc>
                <a:spcPct val="90000"/>
              </a:lnSpc>
              <a:spcBef>
                <a:spcPct val="0"/>
              </a:spcBef>
              <a:buNone/>
              <a:defRPr sz="4800" b="1" i="0" kern="800" spc="0" baseline="0">
                <a:solidFill>
                  <a:schemeClr val="accent1"/>
                </a:solidFill>
                <a:latin typeface="Trebuchet MS" panose="020B0603020202020204" pitchFamily="34" charset="0"/>
                <a:ea typeface="+mj-ea"/>
                <a:cs typeface="Arial" panose="020B0604020202020204" pitchFamily="34" charset="0"/>
              </a:defRPr>
            </a:lvl1pPr>
          </a:lstStyle>
          <a:p>
            <a:pPr defTabSz="685800"/>
            <a:endParaRPr lang="en-US" sz="2400" dirty="0">
              <a:solidFill>
                <a:srgbClr val="FFFFFF"/>
              </a:solidFill>
              <a:latin typeface="Arial Narrow" panose="020B0604020202020204" pitchFamily="34" charset="0"/>
              <a:cs typeface="Arial Narrow" panose="020B0604020202020204" pitchFamily="34" charset="0"/>
            </a:endParaRPr>
          </a:p>
          <a:p>
            <a:pPr marL="571500" indent="-31750" defTabSz="685800"/>
            <a:r>
              <a:rPr lang="en-US" sz="3300" dirty="0">
                <a:solidFill>
                  <a:srgbClr val="FFFFFF"/>
                </a:solidFill>
                <a:latin typeface="Arial Narrow" panose="020B0604020202020204" pitchFamily="34" charset="0"/>
                <a:cs typeface="Arial Narrow" panose="020B0604020202020204" pitchFamily="34" charset="0"/>
              </a:rPr>
              <a:t>~2x </a:t>
            </a:r>
            <a:r>
              <a:rPr lang="en-US" sz="2400" dirty="0">
                <a:solidFill>
                  <a:srgbClr val="FFFFFF"/>
                </a:solidFill>
                <a:latin typeface="Arial Narrow" panose="020B0604020202020204" pitchFamily="34" charset="0"/>
                <a:cs typeface="Arial Narrow" panose="020B0604020202020204" pitchFamily="34" charset="0"/>
              </a:rPr>
              <a:t>as many patients </a:t>
            </a:r>
            <a:br>
              <a:rPr lang="en-US" sz="2400" dirty="0">
                <a:solidFill>
                  <a:srgbClr val="FFFFFF"/>
                </a:solidFill>
                <a:latin typeface="Arial Narrow" panose="020B0604020202020204" pitchFamily="34" charset="0"/>
                <a:cs typeface="Arial Narrow" panose="020B0604020202020204" pitchFamily="34" charset="0"/>
              </a:rPr>
            </a:br>
            <a:r>
              <a:rPr lang="en-US" sz="2400" dirty="0">
                <a:solidFill>
                  <a:srgbClr val="FFFFFF"/>
                </a:solidFill>
                <a:latin typeface="Arial Narrow" panose="020B0604020202020204" pitchFamily="34" charset="0"/>
                <a:cs typeface="Arial Narrow" panose="020B0604020202020204" pitchFamily="34" charset="0"/>
              </a:rPr>
              <a:t>were inoperable at baseline</a:t>
            </a:r>
          </a:p>
          <a:p>
            <a:pPr defTabSz="685800"/>
            <a:endParaRPr lang="en-US" sz="2400" dirty="0">
              <a:solidFill>
                <a:srgbClr val="FFFFFF"/>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CCAACEEF-3D03-2912-E9A9-606591EEE371}"/>
              </a:ext>
            </a:extLst>
          </p:cNvPr>
          <p:cNvSpPr/>
          <p:nvPr/>
        </p:nvSpPr>
        <p:spPr>
          <a:xfrm>
            <a:off x="297806" y="3411864"/>
            <a:ext cx="8491671" cy="188587"/>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23" name="Title 1">
            <a:extLst>
              <a:ext uri="{FF2B5EF4-FFF2-40B4-BE49-F238E27FC236}">
                <a16:creationId xmlns:a16="http://schemas.microsoft.com/office/drawing/2014/main" id="{2F1ED100-B4DF-DF05-FAA1-3BF3CFADF912}"/>
              </a:ext>
            </a:extLst>
          </p:cNvPr>
          <p:cNvSpPr>
            <a:spLocks noGrp="1"/>
          </p:cNvSpPr>
          <p:nvPr>
            <p:ph type="title"/>
          </p:nvPr>
        </p:nvSpPr>
        <p:spPr>
          <a:xfrm>
            <a:off x="297806" y="9455"/>
            <a:ext cx="8696326" cy="820056"/>
          </a:xfrm>
        </p:spPr>
        <p:txBody>
          <a:bodyPr/>
          <a:lstStyle/>
          <a:p>
            <a:r>
              <a:rPr lang="en-GB" u="sng" dirty="0">
                <a:solidFill>
                  <a:srgbClr val="00305D"/>
                </a:solidFill>
                <a:latin typeface="Arial Narrow" panose="020B0604020202020204" pitchFamily="34" charset="0"/>
                <a:cs typeface="Arial Narrow" panose="020B0604020202020204" pitchFamily="34" charset="0"/>
              </a:rPr>
              <a:t>DESTINY-BREAST05</a:t>
            </a:r>
            <a:r>
              <a:rPr lang="en-GB" dirty="0">
                <a:solidFill>
                  <a:srgbClr val="00305D"/>
                </a:solidFill>
                <a:latin typeface="Arial Narrow" panose="020B0604020202020204" pitchFamily="34" charset="0"/>
                <a:cs typeface="Arial Narrow" panose="020B0604020202020204" pitchFamily="34" charset="0"/>
              </a:rPr>
              <a:t>         </a:t>
            </a:r>
            <a:r>
              <a:rPr lang="en-GB" u="sng" dirty="0">
                <a:solidFill>
                  <a:srgbClr val="00305D"/>
                </a:solidFill>
                <a:latin typeface="Arial Narrow" panose="020B0604020202020204" pitchFamily="34" charset="0"/>
                <a:cs typeface="Arial Narrow" panose="020B0604020202020204" pitchFamily="34" charset="0"/>
              </a:rPr>
              <a:t>KATHERINE</a:t>
            </a:r>
            <a:r>
              <a:rPr lang="en-GB" dirty="0">
                <a:solidFill>
                  <a:srgbClr val="00305D"/>
                </a:solidFill>
                <a:latin typeface="Arial Narrow" panose="020B0604020202020204" pitchFamily="34" charset="0"/>
                <a:cs typeface="Arial Narrow" panose="020B0604020202020204" pitchFamily="34" charset="0"/>
              </a:rPr>
              <a:t>: BASELINE CHARACTERISTICS</a:t>
            </a:r>
          </a:p>
        </p:txBody>
      </p:sp>
      <p:sp>
        <p:nvSpPr>
          <p:cNvPr id="24" name="Oval 23">
            <a:extLst>
              <a:ext uri="{FF2B5EF4-FFF2-40B4-BE49-F238E27FC236}">
                <a16:creationId xmlns:a16="http://schemas.microsoft.com/office/drawing/2014/main" id="{E69EE7F7-FCDD-53BE-5308-2C0F450D5BD2}"/>
              </a:ext>
            </a:extLst>
          </p:cNvPr>
          <p:cNvSpPr/>
          <p:nvPr/>
        </p:nvSpPr>
        <p:spPr>
          <a:xfrm>
            <a:off x="2836562" y="399330"/>
            <a:ext cx="467966" cy="46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Narrow" panose="020B0604020202020204" pitchFamily="34" charset="0"/>
                <a:cs typeface="Arial Narrow" panose="020B0604020202020204" pitchFamily="34" charset="0"/>
              </a:rPr>
              <a:t>VS</a:t>
            </a:r>
          </a:p>
        </p:txBody>
      </p:sp>
      <p:pic>
        <p:nvPicPr>
          <p:cNvPr id="14" name="Picture 13">
            <a:extLst>
              <a:ext uri="{FF2B5EF4-FFF2-40B4-BE49-F238E27FC236}">
                <a16:creationId xmlns:a16="http://schemas.microsoft.com/office/drawing/2014/main" id="{E5CACFAA-CE4B-A274-2500-FB2D7A120890}"/>
              </a:ext>
            </a:extLst>
          </p:cNvPr>
          <p:cNvPicPr>
            <a:picLocks noChangeAspect="1"/>
          </p:cNvPicPr>
          <p:nvPr/>
        </p:nvPicPr>
        <p:blipFill>
          <a:blip r:embed="rId3"/>
          <a:srcRect/>
          <a:stretch/>
        </p:blipFill>
        <p:spPr>
          <a:xfrm>
            <a:off x="2616131" y="2550178"/>
            <a:ext cx="608811" cy="700841"/>
          </a:xfrm>
          <a:prstGeom prst="rect">
            <a:avLst/>
          </a:prstGeom>
        </p:spPr>
      </p:pic>
    </p:spTree>
    <p:extLst>
      <p:ext uri="{BB962C8B-B14F-4D97-AF65-F5344CB8AC3E}">
        <p14:creationId xmlns:p14="http://schemas.microsoft.com/office/powerpoint/2010/main" val="4216171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B44577-A8A0-36B8-79FD-E643CB4A113E}"/>
            </a:ext>
          </a:extLst>
        </p:cNvPr>
        <p:cNvGrpSpPr/>
        <p:nvPr/>
      </p:nvGrpSpPr>
      <p:grpSpPr>
        <a:xfrm>
          <a:off x="0" y="0"/>
          <a:ext cx="0" cy="0"/>
          <a:chOff x="0" y="0"/>
          <a:chExt cx="0" cy="0"/>
        </a:xfrm>
      </p:grpSpPr>
      <p:sp>
        <p:nvSpPr>
          <p:cNvPr id="5" name="Round Same Side Corner Rectangle 78">
            <a:extLst>
              <a:ext uri="{FF2B5EF4-FFF2-40B4-BE49-F238E27FC236}">
                <a16:creationId xmlns:a16="http://schemas.microsoft.com/office/drawing/2014/main" id="{121AF125-3BE0-7FF2-68F5-34A84BEBAFB7}"/>
              </a:ext>
            </a:extLst>
          </p:cNvPr>
          <p:cNvSpPr>
            <a:spLocks/>
          </p:cNvSpPr>
          <p:nvPr/>
        </p:nvSpPr>
        <p:spPr>
          <a:xfrm>
            <a:off x="304800" y="979212"/>
            <a:ext cx="4204483" cy="282224"/>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DESTINY-BREAST05</a:t>
            </a:r>
          </a:p>
        </p:txBody>
      </p:sp>
      <p:sp>
        <p:nvSpPr>
          <p:cNvPr id="6" name="Round Same Side Corner Rectangle 78">
            <a:extLst>
              <a:ext uri="{FF2B5EF4-FFF2-40B4-BE49-F238E27FC236}">
                <a16:creationId xmlns:a16="http://schemas.microsoft.com/office/drawing/2014/main" id="{E7D55BC7-C7F0-EBC1-4404-4E2F8C5BA56B}"/>
              </a:ext>
            </a:extLst>
          </p:cNvPr>
          <p:cNvSpPr>
            <a:spLocks/>
          </p:cNvSpPr>
          <p:nvPr/>
        </p:nvSpPr>
        <p:spPr>
          <a:xfrm>
            <a:off x="4572000" y="971008"/>
            <a:ext cx="4217477" cy="290428"/>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KATHERINE</a:t>
            </a:r>
          </a:p>
        </p:txBody>
      </p:sp>
      <p:graphicFrame>
        <p:nvGraphicFramePr>
          <p:cNvPr id="4" name="Table 3">
            <a:extLst>
              <a:ext uri="{FF2B5EF4-FFF2-40B4-BE49-F238E27FC236}">
                <a16:creationId xmlns:a16="http://schemas.microsoft.com/office/drawing/2014/main" id="{A5357626-7ADB-B1BC-1193-6C61BFF64053}"/>
              </a:ext>
            </a:extLst>
          </p:cNvPr>
          <p:cNvGraphicFramePr>
            <a:graphicFrameLocks noGrp="1"/>
          </p:cNvGraphicFramePr>
          <p:nvPr/>
        </p:nvGraphicFramePr>
        <p:xfrm>
          <a:off x="297806" y="1261436"/>
          <a:ext cx="4211478" cy="3501009"/>
        </p:xfrm>
        <a:graphic>
          <a:graphicData uri="http://schemas.openxmlformats.org/drawingml/2006/table">
            <a:tbl>
              <a:tblPr firstRow="1" bandRow="1"/>
              <a:tblGrid>
                <a:gridCol w="2305230">
                  <a:extLst>
                    <a:ext uri="{9D8B030D-6E8A-4147-A177-3AD203B41FA5}">
                      <a16:colId xmlns:a16="http://schemas.microsoft.com/office/drawing/2014/main" val="1708406620"/>
                    </a:ext>
                  </a:extLst>
                </a:gridCol>
                <a:gridCol w="953124">
                  <a:extLst>
                    <a:ext uri="{9D8B030D-6E8A-4147-A177-3AD203B41FA5}">
                      <a16:colId xmlns:a16="http://schemas.microsoft.com/office/drawing/2014/main" val="592742086"/>
                    </a:ext>
                  </a:extLst>
                </a:gridCol>
                <a:gridCol w="953124">
                  <a:extLst>
                    <a:ext uri="{9D8B030D-6E8A-4147-A177-3AD203B41FA5}">
                      <a16:colId xmlns:a16="http://schemas.microsoft.com/office/drawing/2014/main" val="2586114088"/>
                    </a:ext>
                  </a:extLst>
                </a:gridCol>
              </a:tblGrid>
              <a:tr h="49913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a:t>
                      </a:r>
                      <a:r>
                        <a:rPr lang="en-US" sz="1300" b="1" i="0" dirty="0" err="1">
                          <a:effectLst/>
                          <a:latin typeface="Arial Narrow" panose="020B0604020202020204" pitchFamily="34" charset="0"/>
                          <a:ea typeface="Calibri"/>
                          <a:cs typeface="Arial Narrow" panose="020B0604020202020204" pitchFamily="34" charset="0"/>
                        </a:rPr>
                        <a:t>DXd</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(n=817</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chemeClr val="accent1"/>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50.3 (24-78)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50.6 (21-83)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581 (71.0)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583 (71.4)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237 (29.0)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234 (28.6)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07334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676 (82.6)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670 (82.0)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609222"/>
                  </a:ext>
                </a:extLst>
              </a:tr>
              <a:tr h="287191">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1+/2+</a:t>
                      </a:r>
                    </a:p>
                    <a:p>
                      <a:pPr marL="182880" marR="0" algn="l" defTabSz="914400" rtl="0" eaLnBrk="1" latinLnBrk="0" hangingPunct="1">
                        <a:lnSpc>
                          <a:spcPct val="100000"/>
                        </a:lnSpc>
                        <a:spcBef>
                          <a:spcPts val="0"/>
                        </a:spcBef>
                        <a:spcAft>
                          <a:spcPts val="0"/>
                        </a:spcAft>
                        <a:buClr>
                          <a:srgbClr val="000000"/>
                        </a:buClr>
                        <a:buFont typeface="Arial"/>
                      </a:pP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142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(18.0)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5028524"/>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387 (47.3)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393 (48.1)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Inoperable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431 (52.7)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424 (51.9)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Post-</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neoadj</a:t>
                      </a:r>
                      <a:r>
                        <a:rPr lang="en-US" sz="900" b="1" i="0" dirty="0">
                          <a:solidFill>
                            <a:schemeClr val="accent1"/>
                          </a:solidFill>
                          <a:effectLst/>
                          <a:latin typeface="Arial Narrow" panose="020B0604020202020204" pitchFamily="34" charset="0"/>
                          <a:ea typeface="Calibri"/>
                          <a:cs typeface="Arial Narrow" panose="020B0604020202020204" pitchFamily="34" charset="0"/>
                        </a:rPr>
                        <a:t> </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tx</a:t>
                      </a:r>
                      <a:r>
                        <a:rPr lang="en-US" sz="900" b="1" i="0" dirty="0">
                          <a:solidFill>
                            <a:schemeClr val="accent1"/>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Positive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660 (80.7)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658 (80.5)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Negative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158 (19.3)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159 (19.5)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accent1"/>
                          </a:solidFill>
                          <a:effectLst/>
                          <a:latin typeface="Arial Narrow" panose="020B0604020202020204" pitchFamily="34" charset="0"/>
                          <a:cs typeface="Arial Narrow" panose="020B0604020202020204" pitchFamily="34" charset="0"/>
                        </a:rPr>
                        <a:t>Neoadjuvant HER2 Therapy Approach</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176 (21.5)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642 (78.5)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646 (79.1)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5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423 (51.7)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399 (48.8)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7833999"/>
                  </a:ext>
                </a:extLst>
              </a:tr>
            </a:tbl>
          </a:graphicData>
        </a:graphic>
      </p:graphicFrame>
      <p:graphicFrame>
        <p:nvGraphicFramePr>
          <p:cNvPr id="12" name="Table 11">
            <a:extLst>
              <a:ext uri="{FF2B5EF4-FFF2-40B4-BE49-F238E27FC236}">
                <a16:creationId xmlns:a16="http://schemas.microsoft.com/office/drawing/2014/main" id="{985F0055-23EB-C695-85B7-527CD6C5AB8D}"/>
              </a:ext>
            </a:extLst>
          </p:cNvPr>
          <p:cNvGraphicFramePr>
            <a:graphicFrameLocks noGrp="1"/>
          </p:cNvGraphicFramePr>
          <p:nvPr/>
        </p:nvGraphicFramePr>
        <p:xfrm>
          <a:off x="4572000" y="1261434"/>
          <a:ext cx="4217477" cy="3501000"/>
        </p:xfrm>
        <a:graphic>
          <a:graphicData uri="http://schemas.openxmlformats.org/drawingml/2006/table">
            <a:tbl>
              <a:tblPr firstRow="1" bandRow="1"/>
              <a:tblGrid>
                <a:gridCol w="2234046">
                  <a:extLst>
                    <a:ext uri="{9D8B030D-6E8A-4147-A177-3AD203B41FA5}">
                      <a16:colId xmlns:a16="http://schemas.microsoft.com/office/drawing/2014/main" val="1708406620"/>
                    </a:ext>
                  </a:extLst>
                </a:gridCol>
                <a:gridCol w="904009">
                  <a:extLst>
                    <a:ext uri="{9D8B030D-6E8A-4147-A177-3AD203B41FA5}">
                      <a16:colId xmlns:a16="http://schemas.microsoft.com/office/drawing/2014/main" val="592742086"/>
                    </a:ext>
                  </a:extLst>
                </a:gridCol>
                <a:gridCol w="1079422">
                  <a:extLst>
                    <a:ext uri="{9D8B030D-6E8A-4147-A177-3AD203B41FA5}">
                      <a16:colId xmlns:a16="http://schemas.microsoft.com/office/drawing/2014/main" val="2586114088"/>
                    </a:ext>
                  </a:extLst>
                </a:gridCol>
              </a:tblGrid>
              <a:tr h="48947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p>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Trastuzumab</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(n=743</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49 (24-79)</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49 (23-80)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534 (71.9)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540(72.7)</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209 (28.1)</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203 (27.3)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549190"/>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573 (77.1)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559 (75.2)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13819"/>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HER2 0/1+/2+ ISH amplified</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170 (22.9)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181 (24.3)</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374620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Unknown</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0 (0)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38357246"/>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558 (75.1)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554 (74.4)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Inoperable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185 (24.9)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190 (25.6)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Post-</a:t>
                      </a:r>
                      <a:r>
                        <a:rPr lang="en-US" sz="900" b="1" i="0" dirty="0" err="1">
                          <a:solidFill>
                            <a:srgbClr val="00305D"/>
                          </a:solidFill>
                          <a:effectLst/>
                          <a:latin typeface="Arial Narrow" panose="020B0604020202020204" pitchFamily="34" charset="0"/>
                          <a:ea typeface="Calibri"/>
                          <a:cs typeface="Arial Narrow" panose="020B0604020202020204" pitchFamily="34" charset="0"/>
                        </a:rPr>
                        <a:t>neoadj</a:t>
                      </a:r>
                      <a:r>
                        <a:rPr lang="en-US" sz="900" b="1" i="0" dirty="0">
                          <a:solidFill>
                            <a:srgbClr val="00305D"/>
                          </a:solidFill>
                          <a:effectLst/>
                          <a:latin typeface="Arial Narrow" panose="020B0604020202020204" pitchFamily="34" charset="0"/>
                          <a:ea typeface="Calibri"/>
                          <a:cs typeface="Arial Narrow" panose="020B0604020202020204" pitchFamily="34" charset="0"/>
                        </a:rPr>
                        <a:t> </a:t>
                      </a:r>
                      <a:r>
                        <a:rPr lang="en-US" sz="900" b="1" i="0" dirty="0" err="1">
                          <a:solidFill>
                            <a:srgbClr val="00305D"/>
                          </a:solidFill>
                          <a:effectLst/>
                          <a:latin typeface="Arial Narrow" panose="020B0604020202020204" pitchFamily="34" charset="0"/>
                          <a:ea typeface="Calibri"/>
                          <a:cs typeface="Arial Narrow" panose="020B0604020202020204" pitchFamily="34" charset="0"/>
                        </a:rPr>
                        <a:t>tx</a:t>
                      </a:r>
                      <a:r>
                        <a:rPr lang="en-US" sz="900" b="1" i="0" dirty="0">
                          <a:solidFill>
                            <a:srgbClr val="00305D"/>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Positive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343(46.1)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346 (46.6)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Negative</a:t>
                      </a:r>
                      <a:endParaRPr lang="en-US" sz="900" b="1" i="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400 (53.8)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397(53.4)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a:solidFill>
                            <a:srgbClr val="00305D"/>
                          </a:solidFill>
                          <a:effectLst/>
                          <a:latin typeface="Arial Narrow" panose="020B0604020202020204" pitchFamily="34" charset="0"/>
                          <a:cs typeface="Arial Narrow" panose="020B0604020202020204" pitchFamily="34" charset="0"/>
                        </a:rPr>
                        <a:t>Neoadjuvant HER2 Therapy Approach</a:t>
                      </a:r>
                      <a:endParaRPr lang="en-US" sz="900" b="1" i="0" baseline="0" dirty="0">
                        <a:solidFill>
                          <a:srgbClr val="00305D"/>
                        </a:solidFill>
                        <a:effectLst/>
                        <a:latin typeface="Arial Narrow" panose="020B0604020202020204" pitchFamily="34"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600 (80.8)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143 (19.2)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579 (77.9)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564 (75.9)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13623"/>
                  </a:ext>
                </a:extLst>
              </a:tr>
            </a:tbl>
          </a:graphicData>
        </a:graphic>
      </p:graphicFrame>
      <p:sp>
        <p:nvSpPr>
          <p:cNvPr id="15" name="TextBox 14">
            <a:extLst>
              <a:ext uri="{FF2B5EF4-FFF2-40B4-BE49-F238E27FC236}">
                <a16:creationId xmlns:a16="http://schemas.microsoft.com/office/drawing/2014/main" id="{B61F9363-A004-9689-5C8B-20467A7DBEBE}"/>
              </a:ext>
            </a:extLst>
          </p:cNvPr>
          <p:cNvSpPr txBox="1"/>
          <p:nvPr/>
        </p:nvSpPr>
        <p:spPr>
          <a:xfrm>
            <a:off x="387928" y="4809868"/>
            <a:ext cx="1636471" cy="215444"/>
          </a:xfrm>
          <a:prstGeom prst="rect">
            <a:avLst/>
          </a:prstGeom>
          <a:noFill/>
        </p:spPr>
        <p:txBody>
          <a:bodyPr wrap="square" rtlCol="0">
            <a:spAutoFit/>
          </a:bodyPr>
          <a:lstStyle/>
          <a:p>
            <a:pPr>
              <a:defRPr/>
            </a:pPr>
            <a:r>
              <a:rPr lang="en-US" sz="800" b="1" dirty="0">
                <a:solidFill>
                  <a:srgbClr val="0070C0"/>
                </a:solidFill>
                <a:latin typeface="Arial Narrow" panose="020B0604020202020204" pitchFamily="34" charset="0"/>
                <a:cs typeface="Arial Narrow" panose="020B0604020202020204" pitchFamily="34" charset="0"/>
              </a:rPr>
              <a:t>ENROLLED 12/2020-2/2024</a:t>
            </a:r>
          </a:p>
        </p:txBody>
      </p:sp>
      <p:grpSp>
        <p:nvGrpSpPr>
          <p:cNvPr id="7" name="Group 6">
            <a:extLst>
              <a:ext uri="{FF2B5EF4-FFF2-40B4-BE49-F238E27FC236}">
                <a16:creationId xmlns:a16="http://schemas.microsoft.com/office/drawing/2014/main" id="{49CC1C17-2995-E4B8-A85A-22B0EB594F2F}"/>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6EF21F81-CC6A-E0AE-2C7D-C8D16BACC515}"/>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CE8BA129-9147-65D6-09CB-DA35B511A2C7}"/>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srgbClr val="FFFFFF"/>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3D6E9F0E-9BF8-4821-2C27-5DE0FAE69DB4}"/>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latin typeface="Arial"/>
                </a:endParaRPr>
              </a:p>
            </p:txBody>
          </p:sp>
        </p:grpSp>
        <p:sp>
          <p:nvSpPr>
            <p:cNvPr id="9" name="Rectangle 8">
              <a:extLst>
                <a:ext uri="{FF2B5EF4-FFF2-40B4-BE49-F238E27FC236}">
                  <a16:creationId xmlns:a16="http://schemas.microsoft.com/office/drawing/2014/main" id="{477E910E-641A-B9D0-9BE3-0B999C8DA1E2}"/>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17" name="TextBox 16">
            <a:extLst>
              <a:ext uri="{FF2B5EF4-FFF2-40B4-BE49-F238E27FC236}">
                <a16:creationId xmlns:a16="http://schemas.microsoft.com/office/drawing/2014/main" id="{0885AED4-688C-B8E1-04D7-D75B0DB98DC4}"/>
              </a:ext>
            </a:extLst>
          </p:cNvPr>
          <p:cNvSpPr txBox="1"/>
          <p:nvPr/>
        </p:nvSpPr>
        <p:spPr>
          <a:xfrm>
            <a:off x="7229578" y="4818527"/>
            <a:ext cx="1636471" cy="215444"/>
          </a:xfrm>
          <a:prstGeom prst="rect">
            <a:avLst/>
          </a:prstGeom>
          <a:noFill/>
        </p:spPr>
        <p:txBody>
          <a:bodyPr wrap="square" rtlCol="0">
            <a:spAutoFit/>
          </a:bodyPr>
          <a:lstStyle/>
          <a:p>
            <a:pPr algn="r">
              <a:defRPr/>
            </a:pPr>
            <a:r>
              <a:rPr lang="en-US" sz="800" b="1" dirty="0">
                <a:solidFill>
                  <a:srgbClr val="0070C0"/>
                </a:solidFill>
                <a:latin typeface="Arial Narrow" panose="020B0604020202020204" pitchFamily="34" charset="0"/>
                <a:cs typeface="Arial Narrow" panose="020B0604020202020204" pitchFamily="34" charset="0"/>
              </a:rPr>
              <a:t>Enrolled 4/2013-12/2015</a:t>
            </a:r>
          </a:p>
        </p:txBody>
      </p:sp>
      <p:sp>
        <p:nvSpPr>
          <p:cNvPr id="18" name="Text Placeholder 3">
            <a:extLst>
              <a:ext uri="{FF2B5EF4-FFF2-40B4-BE49-F238E27FC236}">
                <a16:creationId xmlns:a16="http://schemas.microsoft.com/office/drawing/2014/main" id="{131DE979-6F41-D376-F6AC-627874C83C56}"/>
              </a:ext>
            </a:extLst>
          </p:cNvPr>
          <p:cNvSpPr txBox="1">
            <a:spLocks/>
          </p:cNvSpPr>
          <p:nvPr/>
        </p:nvSpPr>
        <p:spPr>
          <a:xfrm>
            <a:off x="387928" y="4962776"/>
            <a:ext cx="2875757" cy="180725"/>
          </a:xfrm>
          <a:prstGeom prst="rect">
            <a:avLst/>
          </a:prstGeom>
        </p:spPr>
        <p:txBody>
          <a:bodyPr/>
          <a:lstStyle>
            <a:lvl1pPr marL="0" algn="r" defTabSz="914400" rtl="0" eaLnBrk="1" latinLnBrk="0" hangingPunct="1">
              <a:defRPr sz="1500" kern="1200">
                <a:solidFill>
                  <a:schemeClr val="tx1">
                    <a:lumMod val="40000"/>
                    <a:lumOff val="6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r>
              <a:rPr lang="en-US" sz="750" dirty="0">
                <a:solidFill>
                  <a:srgbClr val="00305D"/>
                </a:solidFill>
                <a:latin typeface="Arial Narrow" panose="020B0604020202020204" pitchFamily="34" charset="0"/>
                <a:cs typeface="Arial Narrow" panose="020B0604020202020204" pitchFamily="34" charset="0"/>
              </a:rPr>
              <a:t>Sara M. </a:t>
            </a:r>
            <a:r>
              <a:rPr lang="en-US" sz="750" dirty="0" err="1">
                <a:solidFill>
                  <a:srgbClr val="00305D"/>
                </a:solidFill>
                <a:latin typeface="Arial Narrow" panose="020B0604020202020204" pitchFamily="34" charset="0"/>
                <a:cs typeface="Arial Narrow" panose="020B0604020202020204" pitchFamily="34" charset="0"/>
              </a:rPr>
              <a:t>Tolaney</a:t>
            </a:r>
            <a:endParaRPr lang="en-US" sz="750" dirty="0">
              <a:solidFill>
                <a:srgbClr val="00305D"/>
              </a:solidFill>
              <a:latin typeface="Arial Narrow" panose="020B0604020202020204" pitchFamily="34" charset="0"/>
              <a:cs typeface="Arial Narrow" panose="020B0604020202020204" pitchFamily="34" charset="0"/>
            </a:endParaRPr>
          </a:p>
          <a:p>
            <a:pPr algn="l" defTabSz="457200"/>
            <a:endParaRPr lang="en-US" sz="750" dirty="0">
              <a:solidFill>
                <a:srgbClr val="00305D"/>
              </a:solidFill>
              <a:latin typeface="Arial Narrow" panose="020B0604020202020204" pitchFamily="34" charset="0"/>
              <a:cs typeface="Arial Narrow" panose="020B0604020202020204" pitchFamily="34" charset="0"/>
            </a:endParaRPr>
          </a:p>
        </p:txBody>
      </p:sp>
      <p:sp>
        <p:nvSpPr>
          <p:cNvPr id="19" name="Content of this presentation is copyrightand responsibility of the author Permission is required for re-use">
            <a:extLst>
              <a:ext uri="{FF2B5EF4-FFF2-40B4-BE49-F238E27FC236}">
                <a16:creationId xmlns:a16="http://schemas.microsoft.com/office/drawing/2014/main" id="{2A5ADE58-9C91-E6AA-0BBE-B5A605E8B89B}"/>
              </a:ext>
            </a:extLst>
          </p:cNvPr>
          <p:cNvSpPr/>
          <p:nvPr/>
        </p:nvSpPr>
        <p:spPr>
          <a:xfrm>
            <a:off x="1048920" y="5013697"/>
            <a:ext cx="3667125" cy="95250"/>
          </a:xfrm>
          <a:prstGeom prst="rect">
            <a:avLst/>
          </a:prstGeom>
          <a:noFill/>
          <a:ln/>
        </p:spPr>
        <p:txBody>
          <a:bodyPr wrap="square" lIns="0" tIns="0" rIns="0" bIns="0" rtlCol="0" anchor="t"/>
          <a:lstStyle/>
          <a:p>
            <a:pPr>
              <a:lnSpc>
                <a:spcPts val="750"/>
              </a:lnSpc>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srgbClr val="54565B"/>
              </a:solidFill>
              <a:latin typeface="Arial"/>
            </a:endParaRPr>
          </a:p>
        </p:txBody>
      </p:sp>
      <p:sp>
        <p:nvSpPr>
          <p:cNvPr id="11" name="Title 1">
            <a:extLst>
              <a:ext uri="{FF2B5EF4-FFF2-40B4-BE49-F238E27FC236}">
                <a16:creationId xmlns:a16="http://schemas.microsoft.com/office/drawing/2014/main" id="{D67EA25A-4E7A-D29C-0AFB-7087939507F4}"/>
              </a:ext>
            </a:extLst>
          </p:cNvPr>
          <p:cNvSpPr txBox="1">
            <a:spLocks/>
          </p:cNvSpPr>
          <p:nvPr/>
        </p:nvSpPr>
        <p:spPr>
          <a:xfrm>
            <a:off x="2441897" y="2599071"/>
            <a:ext cx="5254303" cy="990397"/>
          </a:xfrm>
          <a:prstGeom prst="rect">
            <a:avLst/>
          </a:prstGeom>
          <a:solidFill>
            <a:srgbClr val="00305D"/>
          </a:solidFill>
        </p:spPr>
        <p:txBody>
          <a:bodyPr vert="horz" lIns="320040" tIns="22860" rIns="0" bIns="22860" rtlCol="0" anchor="ctr" anchorCtr="0">
            <a:normAutofit fontScale="92500" lnSpcReduction="10000"/>
          </a:bodyPr>
          <a:lstStyle>
            <a:lvl1pPr algn="l" defTabSz="1371600" rtl="0" eaLnBrk="1" latinLnBrk="0" hangingPunct="1">
              <a:lnSpc>
                <a:spcPct val="90000"/>
              </a:lnSpc>
              <a:spcBef>
                <a:spcPct val="0"/>
              </a:spcBef>
              <a:buNone/>
              <a:defRPr sz="4800" b="1" i="0" kern="800" spc="0" baseline="0">
                <a:solidFill>
                  <a:schemeClr val="accent1"/>
                </a:solidFill>
                <a:latin typeface="Trebuchet MS" panose="020B0603020202020204" pitchFamily="34" charset="0"/>
                <a:ea typeface="+mj-ea"/>
                <a:cs typeface="Arial" panose="020B0604020202020204" pitchFamily="34" charset="0"/>
              </a:defRPr>
            </a:lvl1pPr>
          </a:lstStyle>
          <a:p>
            <a:pPr marL="311150" indent="-311150" defTabSz="685800"/>
            <a:endParaRPr lang="en-US" sz="2400" dirty="0">
              <a:solidFill>
                <a:srgbClr val="FFFFFF"/>
              </a:solidFill>
              <a:latin typeface="Arial Narrow" panose="020B0604020202020204" pitchFamily="34" charset="0"/>
              <a:cs typeface="Arial Narrow" panose="020B0604020202020204" pitchFamily="34" charset="0"/>
            </a:endParaRPr>
          </a:p>
          <a:p>
            <a:pPr marL="482600" indent="-482600" defTabSz="685800"/>
            <a:r>
              <a:rPr lang="en-US" sz="2400" dirty="0">
                <a:solidFill>
                  <a:srgbClr val="FFFFFF"/>
                </a:solidFill>
                <a:latin typeface="Arial Narrow" panose="020B0604020202020204" pitchFamily="34" charset="0"/>
                <a:cs typeface="Arial Narrow" panose="020B0604020202020204" pitchFamily="34" charset="0"/>
              </a:rPr>
              <a:t>	Almost </a:t>
            </a:r>
            <a:r>
              <a:rPr lang="en-US" sz="3300" dirty="0">
                <a:solidFill>
                  <a:srgbClr val="FFFFFF"/>
                </a:solidFill>
                <a:latin typeface="Arial Narrow" panose="020B0604020202020204" pitchFamily="34" charset="0"/>
                <a:cs typeface="Arial Narrow" panose="020B0604020202020204" pitchFamily="34" charset="0"/>
              </a:rPr>
              <a:t>2x </a:t>
            </a:r>
            <a:r>
              <a:rPr lang="en-US" sz="2400" dirty="0">
                <a:solidFill>
                  <a:srgbClr val="FFFFFF"/>
                </a:solidFill>
                <a:latin typeface="Arial Narrow" panose="020B0604020202020204" pitchFamily="34" charset="0"/>
                <a:cs typeface="Arial Narrow" panose="020B0604020202020204" pitchFamily="34" charset="0"/>
              </a:rPr>
              <a:t>as many patients were </a:t>
            </a:r>
            <a:br>
              <a:rPr lang="en-US" sz="2400" dirty="0">
                <a:solidFill>
                  <a:srgbClr val="FFFFFF"/>
                </a:solidFill>
                <a:latin typeface="Arial Narrow" panose="020B0604020202020204" pitchFamily="34" charset="0"/>
                <a:cs typeface="Arial Narrow" panose="020B0604020202020204" pitchFamily="34" charset="0"/>
              </a:rPr>
            </a:br>
            <a:r>
              <a:rPr lang="en-US" sz="2400" dirty="0">
                <a:solidFill>
                  <a:srgbClr val="FFFFFF"/>
                </a:solidFill>
                <a:latin typeface="Arial Narrow" panose="020B0604020202020204" pitchFamily="34" charset="0"/>
                <a:cs typeface="Arial Narrow" panose="020B0604020202020204" pitchFamily="34" charset="0"/>
              </a:rPr>
              <a:t>node-positive at time of surgery</a:t>
            </a:r>
          </a:p>
          <a:p>
            <a:pPr defTabSz="685800"/>
            <a:endParaRPr lang="en-US" sz="2400" dirty="0">
              <a:solidFill>
                <a:srgbClr val="FFFFFF"/>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9865AA40-5216-4B87-0B9C-F9B47425257D}"/>
              </a:ext>
            </a:extLst>
          </p:cNvPr>
          <p:cNvSpPr/>
          <p:nvPr/>
        </p:nvSpPr>
        <p:spPr>
          <a:xfrm>
            <a:off x="304800" y="3577471"/>
            <a:ext cx="8491671" cy="353179"/>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23" name="Title 1">
            <a:extLst>
              <a:ext uri="{FF2B5EF4-FFF2-40B4-BE49-F238E27FC236}">
                <a16:creationId xmlns:a16="http://schemas.microsoft.com/office/drawing/2014/main" id="{1FD657BA-F040-2510-683F-B1D82D00291E}"/>
              </a:ext>
            </a:extLst>
          </p:cNvPr>
          <p:cNvSpPr>
            <a:spLocks noGrp="1"/>
          </p:cNvSpPr>
          <p:nvPr>
            <p:ph type="title"/>
          </p:nvPr>
        </p:nvSpPr>
        <p:spPr>
          <a:xfrm>
            <a:off x="297806" y="9455"/>
            <a:ext cx="8696326" cy="820056"/>
          </a:xfrm>
        </p:spPr>
        <p:txBody>
          <a:bodyPr/>
          <a:lstStyle/>
          <a:p>
            <a:r>
              <a:rPr lang="en-GB" u="sng" dirty="0">
                <a:solidFill>
                  <a:srgbClr val="00305D"/>
                </a:solidFill>
                <a:latin typeface="Arial Narrow" panose="020B0604020202020204" pitchFamily="34" charset="0"/>
                <a:cs typeface="Arial Narrow" panose="020B0604020202020204" pitchFamily="34" charset="0"/>
              </a:rPr>
              <a:t>DESTINY-BREAST05</a:t>
            </a:r>
            <a:r>
              <a:rPr lang="en-GB" dirty="0">
                <a:solidFill>
                  <a:srgbClr val="00305D"/>
                </a:solidFill>
                <a:latin typeface="Arial Narrow" panose="020B0604020202020204" pitchFamily="34" charset="0"/>
                <a:cs typeface="Arial Narrow" panose="020B0604020202020204" pitchFamily="34" charset="0"/>
              </a:rPr>
              <a:t>         </a:t>
            </a:r>
            <a:r>
              <a:rPr lang="en-GB" u="sng" dirty="0">
                <a:solidFill>
                  <a:srgbClr val="00305D"/>
                </a:solidFill>
                <a:latin typeface="Arial Narrow" panose="020B0604020202020204" pitchFamily="34" charset="0"/>
                <a:cs typeface="Arial Narrow" panose="020B0604020202020204" pitchFamily="34" charset="0"/>
              </a:rPr>
              <a:t>KATHERINE</a:t>
            </a:r>
            <a:r>
              <a:rPr lang="en-GB" dirty="0">
                <a:solidFill>
                  <a:srgbClr val="00305D"/>
                </a:solidFill>
                <a:latin typeface="Arial Narrow" panose="020B0604020202020204" pitchFamily="34" charset="0"/>
                <a:cs typeface="Arial Narrow" panose="020B0604020202020204" pitchFamily="34" charset="0"/>
              </a:rPr>
              <a:t>: BASELINE CHARACTERISTICS</a:t>
            </a:r>
          </a:p>
        </p:txBody>
      </p:sp>
      <p:sp>
        <p:nvSpPr>
          <p:cNvPr id="24" name="Oval 23">
            <a:extLst>
              <a:ext uri="{FF2B5EF4-FFF2-40B4-BE49-F238E27FC236}">
                <a16:creationId xmlns:a16="http://schemas.microsoft.com/office/drawing/2014/main" id="{5656B430-F0E5-48AB-45B5-E775FBEBD088}"/>
              </a:ext>
            </a:extLst>
          </p:cNvPr>
          <p:cNvSpPr/>
          <p:nvPr/>
        </p:nvSpPr>
        <p:spPr>
          <a:xfrm>
            <a:off x="2836562" y="399330"/>
            <a:ext cx="467966" cy="46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Narrow" panose="020B0604020202020204" pitchFamily="34" charset="0"/>
                <a:cs typeface="Arial Narrow" panose="020B0604020202020204" pitchFamily="34" charset="0"/>
              </a:rPr>
              <a:t>VS</a:t>
            </a:r>
          </a:p>
        </p:txBody>
      </p:sp>
      <p:pic>
        <p:nvPicPr>
          <p:cNvPr id="2" name="Picture 1">
            <a:extLst>
              <a:ext uri="{FF2B5EF4-FFF2-40B4-BE49-F238E27FC236}">
                <a16:creationId xmlns:a16="http://schemas.microsoft.com/office/drawing/2014/main" id="{8E25FE4A-0567-C765-59E4-370C2A99BA0F}"/>
              </a:ext>
            </a:extLst>
          </p:cNvPr>
          <p:cNvPicPr>
            <a:picLocks noChangeAspect="1"/>
          </p:cNvPicPr>
          <p:nvPr/>
        </p:nvPicPr>
        <p:blipFill>
          <a:blip r:embed="rId3"/>
          <a:srcRect/>
          <a:stretch/>
        </p:blipFill>
        <p:spPr>
          <a:xfrm>
            <a:off x="2532156" y="2708797"/>
            <a:ext cx="608811" cy="700841"/>
          </a:xfrm>
          <a:prstGeom prst="rect">
            <a:avLst/>
          </a:prstGeom>
        </p:spPr>
      </p:pic>
    </p:spTree>
    <p:extLst>
      <p:ext uri="{BB962C8B-B14F-4D97-AF65-F5344CB8AC3E}">
        <p14:creationId xmlns:p14="http://schemas.microsoft.com/office/powerpoint/2010/main" val="2277512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414F6A-D712-482C-E561-7CDAC15AC1A5}"/>
            </a:ext>
          </a:extLst>
        </p:cNvPr>
        <p:cNvGrpSpPr/>
        <p:nvPr/>
      </p:nvGrpSpPr>
      <p:grpSpPr>
        <a:xfrm>
          <a:off x="0" y="0"/>
          <a:ext cx="0" cy="0"/>
          <a:chOff x="0" y="0"/>
          <a:chExt cx="0" cy="0"/>
        </a:xfrm>
      </p:grpSpPr>
      <p:sp>
        <p:nvSpPr>
          <p:cNvPr id="5" name="Round Same Side Corner Rectangle 78">
            <a:extLst>
              <a:ext uri="{FF2B5EF4-FFF2-40B4-BE49-F238E27FC236}">
                <a16:creationId xmlns:a16="http://schemas.microsoft.com/office/drawing/2014/main" id="{B3E51BE7-035C-D8AC-4C1E-CCB264E1E870}"/>
              </a:ext>
            </a:extLst>
          </p:cNvPr>
          <p:cNvSpPr>
            <a:spLocks/>
          </p:cNvSpPr>
          <p:nvPr/>
        </p:nvSpPr>
        <p:spPr>
          <a:xfrm>
            <a:off x="304800" y="979212"/>
            <a:ext cx="4204483" cy="282224"/>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DESTINY-BREAST05</a:t>
            </a:r>
          </a:p>
        </p:txBody>
      </p:sp>
      <p:sp>
        <p:nvSpPr>
          <p:cNvPr id="6" name="Round Same Side Corner Rectangle 78">
            <a:extLst>
              <a:ext uri="{FF2B5EF4-FFF2-40B4-BE49-F238E27FC236}">
                <a16:creationId xmlns:a16="http://schemas.microsoft.com/office/drawing/2014/main" id="{ED6DA232-3AD8-D6AF-9E8B-E68A08AFE85B}"/>
              </a:ext>
            </a:extLst>
          </p:cNvPr>
          <p:cNvSpPr>
            <a:spLocks/>
          </p:cNvSpPr>
          <p:nvPr/>
        </p:nvSpPr>
        <p:spPr>
          <a:xfrm>
            <a:off x="4572000" y="971008"/>
            <a:ext cx="4217477" cy="290428"/>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KATHERINE</a:t>
            </a:r>
          </a:p>
        </p:txBody>
      </p:sp>
      <p:graphicFrame>
        <p:nvGraphicFramePr>
          <p:cNvPr id="4" name="Table 3">
            <a:extLst>
              <a:ext uri="{FF2B5EF4-FFF2-40B4-BE49-F238E27FC236}">
                <a16:creationId xmlns:a16="http://schemas.microsoft.com/office/drawing/2014/main" id="{73F1BA57-41F2-E0C9-21F0-A728C0CC57E1}"/>
              </a:ext>
            </a:extLst>
          </p:cNvPr>
          <p:cNvGraphicFramePr>
            <a:graphicFrameLocks noGrp="1"/>
          </p:cNvGraphicFramePr>
          <p:nvPr/>
        </p:nvGraphicFramePr>
        <p:xfrm>
          <a:off x="297806" y="1261436"/>
          <a:ext cx="4211478" cy="3501009"/>
        </p:xfrm>
        <a:graphic>
          <a:graphicData uri="http://schemas.openxmlformats.org/drawingml/2006/table">
            <a:tbl>
              <a:tblPr firstRow="1" bandRow="1"/>
              <a:tblGrid>
                <a:gridCol w="2305230">
                  <a:extLst>
                    <a:ext uri="{9D8B030D-6E8A-4147-A177-3AD203B41FA5}">
                      <a16:colId xmlns:a16="http://schemas.microsoft.com/office/drawing/2014/main" val="1708406620"/>
                    </a:ext>
                  </a:extLst>
                </a:gridCol>
                <a:gridCol w="953124">
                  <a:extLst>
                    <a:ext uri="{9D8B030D-6E8A-4147-A177-3AD203B41FA5}">
                      <a16:colId xmlns:a16="http://schemas.microsoft.com/office/drawing/2014/main" val="592742086"/>
                    </a:ext>
                  </a:extLst>
                </a:gridCol>
                <a:gridCol w="953124">
                  <a:extLst>
                    <a:ext uri="{9D8B030D-6E8A-4147-A177-3AD203B41FA5}">
                      <a16:colId xmlns:a16="http://schemas.microsoft.com/office/drawing/2014/main" val="2586114088"/>
                    </a:ext>
                  </a:extLst>
                </a:gridCol>
              </a:tblGrid>
              <a:tr h="49913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a:t>
                      </a:r>
                      <a:r>
                        <a:rPr lang="en-US" sz="1300" b="1" i="0" dirty="0" err="1">
                          <a:effectLst/>
                          <a:latin typeface="Arial Narrow" panose="020B0604020202020204" pitchFamily="34" charset="0"/>
                          <a:ea typeface="Calibri"/>
                          <a:cs typeface="Arial Narrow" panose="020B0604020202020204" pitchFamily="34" charset="0"/>
                        </a:rPr>
                        <a:t>DXd</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(n=817</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chemeClr val="accent1"/>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50.3 (24-78)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50.6 (21-83)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581 (71.0)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583 (71.4)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237 (29.0)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234 (28.6)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07334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676 (82.6)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670 (82.0)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609222"/>
                  </a:ext>
                </a:extLst>
              </a:tr>
              <a:tr h="287191">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1+/2+</a:t>
                      </a:r>
                    </a:p>
                    <a:p>
                      <a:pPr marL="182880" marR="0" algn="l" defTabSz="914400" rtl="0" eaLnBrk="1" latinLnBrk="0" hangingPunct="1">
                        <a:lnSpc>
                          <a:spcPct val="100000"/>
                        </a:lnSpc>
                        <a:spcBef>
                          <a:spcPts val="0"/>
                        </a:spcBef>
                        <a:spcAft>
                          <a:spcPts val="0"/>
                        </a:spcAft>
                        <a:buClr>
                          <a:srgbClr val="000000"/>
                        </a:buClr>
                        <a:buFont typeface="Arial"/>
                      </a:pP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142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(18.0)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5028524"/>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387 (47.3)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393 (48.1)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Inoperable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431 (52.7)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424 (51.9)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Post-</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neoadj</a:t>
                      </a:r>
                      <a:r>
                        <a:rPr lang="en-US" sz="900" b="1" i="0" dirty="0">
                          <a:solidFill>
                            <a:schemeClr val="accent1"/>
                          </a:solidFill>
                          <a:effectLst/>
                          <a:latin typeface="Arial Narrow" panose="020B0604020202020204" pitchFamily="34" charset="0"/>
                          <a:ea typeface="Calibri"/>
                          <a:cs typeface="Arial Narrow" panose="020B0604020202020204" pitchFamily="34" charset="0"/>
                        </a:rPr>
                        <a:t> </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tx</a:t>
                      </a:r>
                      <a:r>
                        <a:rPr lang="en-US" sz="900" b="1" i="0" dirty="0">
                          <a:solidFill>
                            <a:schemeClr val="accent1"/>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Positive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660 (80.7)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658 (80.5)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Negative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158 (19.3)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159 (19.5)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accent1"/>
                          </a:solidFill>
                          <a:effectLst/>
                          <a:latin typeface="Arial Narrow" panose="020B0604020202020204" pitchFamily="34" charset="0"/>
                          <a:cs typeface="Arial Narrow" panose="020B0604020202020204" pitchFamily="34" charset="0"/>
                        </a:rPr>
                        <a:t>Neoadjuvant HER2 Therapy Approach</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176 (21.5)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642 (78.5)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646 (79.1)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5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423 (51.7)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399 (48.8)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7833999"/>
                  </a:ext>
                </a:extLst>
              </a:tr>
            </a:tbl>
          </a:graphicData>
        </a:graphic>
      </p:graphicFrame>
      <p:graphicFrame>
        <p:nvGraphicFramePr>
          <p:cNvPr id="12" name="Table 11">
            <a:extLst>
              <a:ext uri="{FF2B5EF4-FFF2-40B4-BE49-F238E27FC236}">
                <a16:creationId xmlns:a16="http://schemas.microsoft.com/office/drawing/2014/main" id="{D8BF994C-2D9D-3D7A-86DE-F12E4DEF5CFF}"/>
              </a:ext>
            </a:extLst>
          </p:cNvPr>
          <p:cNvGraphicFramePr>
            <a:graphicFrameLocks noGrp="1"/>
          </p:cNvGraphicFramePr>
          <p:nvPr/>
        </p:nvGraphicFramePr>
        <p:xfrm>
          <a:off x="4572000" y="1261434"/>
          <a:ext cx="4217477" cy="3501000"/>
        </p:xfrm>
        <a:graphic>
          <a:graphicData uri="http://schemas.openxmlformats.org/drawingml/2006/table">
            <a:tbl>
              <a:tblPr firstRow="1" bandRow="1"/>
              <a:tblGrid>
                <a:gridCol w="2234046">
                  <a:extLst>
                    <a:ext uri="{9D8B030D-6E8A-4147-A177-3AD203B41FA5}">
                      <a16:colId xmlns:a16="http://schemas.microsoft.com/office/drawing/2014/main" val="1708406620"/>
                    </a:ext>
                  </a:extLst>
                </a:gridCol>
                <a:gridCol w="904009">
                  <a:extLst>
                    <a:ext uri="{9D8B030D-6E8A-4147-A177-3AD203B41FA5}">
                      <a16:colId xmlns:a16="http://schemas.microsoft.com/office/drawing/2014/main" val="592742086"/>
                    </a:ext>
                  </a:extLst>
                </a:gridCol>
                <a:gridCol w="1079422">
                  <a:extLst>
                    <a:ext uri="{9D8B030D-6E8A-4147-A177-3AD203B41FA5}">
                      <a16:colId xmlns:a16="http://schemas.microsoft.com/office/drawing/2014/main" val="2586114088"/>
                    </a:ext>
                  </a:extLst>
                </a:gridCol>
              </a:tblGrid>
              <a:tr h="48947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p>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Trastuzumab</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(n=743</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49 (24-79)</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49 (23-80)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534 (71.9)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540(72.7)</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209 (28.1)</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203 (27.3)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549190"/>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573 (77.1)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559 (75.2)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13819"/>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HER2 0/1+/2+ ISH amplified</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170 (22.9)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181 (24.3)</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374620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Unknown</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0 (0)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38357246"/>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558 (75.1)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554 (74.4)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Inoperable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185 (24.9)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190 (25.6)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Post-</a:t>
                      </a:r>
                      <a:r>
                        <a:rPr lang="en-US" sz="900" b="1" i="0" dirty="0" err="1">
                          <a:solidFill>
                            <a:srgbClr val="00305D"/>
                          </a:solidFill>
                          <a:effectLst/>
                          <a:latin typeface="Arial Narrow" panose="020B0604020202020204" pitchFamily="34" charset="0"/>
                          <a:ea typeface="Calibri"/>
                          <a:cs typeface="Arial Narrow" panose="020B0604020202020204" pitchFamily="34" charset="0"/>
                        </a:rPr>
                        <a:t>neoadj</a:t>
                      </a:r>
                      <a:r>
                        <a:rPr lang="en-US" sz="900" b="1" i="0" dirty="0">
                          <a:solidFill>
                            <a:srgbClr val="00305D"/>
                          </a:solidFill>
                          <a:effectLst/>
                          <a:latin typeface="Arial Narrow" panose="020B0604020202020204" pitchFamily="34" charset="0"/>
                          <a:ea typeface="Calibri"/>
                          <a:cs typeface="Arial Narrow" panose="020B0604020202020204" pitchFamily="34" charset="0"/>
                        </a:rPr>
                        <a:t> </a:t>
                      </a:r>
                      <a:r>
                        <a:rPr lang="en-US" sz="900" b="1" i="0" dirty="0" err="1">
                          <a:solidFill>
                            <a:srgbClr val="00305D"/>
                          </a:solidFill>
                          <a:effectLst/>
                          <a:latin typeface="Arial Narrow" panose="020B0604020202020204" pitchFamily="34" charset="0"/>
                          <a:ea typeface="Calibri"/>
                          <a:cs typeface="Arial Narrow" panose="020B0604020202020204" pitchFamily="34" charset="0"/>
                        </a:rPr>
                        <a:t>tx</a:t>
                      </a:r>
                      <a:r>
                        <a:rPr lang="en-US" sz="900" b="1" i="0" dirty="0">
                          <a:solidFill>
                            <a:srgbClr val="00305D"/>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Positive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343(46.1)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346 (46.6)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Negative</a:t>
                      </a:r>
                      <a:endParaRPr lang="en-US" sz="900" b="1" i="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400 (53.8)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397(53.4)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a:solidFill>
                            <a:srgbClr val="00305D"/>
                          </a:solidFill>
                          <a:effectLst/>
                          <a:latin typeface="Arial Narrow" panose="020B0604020202020204" pitchFamily="34" charset="0"/>
                          <a:cs typeface="Arial Narrow" panose="020B0604020202020204" pitchFamily="34" charset="0"/>
                        </a:rPr>
                        <a:t>Neoadjuvant HER2 Therapy Approach</a:t>
                      </a:r>
                      <a:endParaRPr lang="en-US" sz="900" b="1" i="0" baseline="0" dirty="0">
                        <a:solidFill>
                          <a:srgbClr val="00305D"/>
                        </a:solidFill>
                        <a:effectLst/>
                        <a:latin typeface="Arial Narrow" panose="020B0604020202020204" pitchFamily="34"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600 (80.8)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143 (19.2)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579 (77.9)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564 (75.9)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13623"/>
                  </a:ext>
                </a:extLst>
              </a:tr>
            </a:tbl>
          </a:graphicData>
        </a:graphic>
      </p:graphicFrame>
      <p:sp>
        <p:nvSpPr>
          <p:cNvPr id="15" name="TextBox 14">
            <a:extLst>
              <a:ext uri="{FF2B5EF4-FFF2-40B4-BE49-F238E27FC236}">
                <a16:creationId xmlns:a16="http://schemas.microsoft.com/office/drawing/2014/main" id="{A834DF4B-7EE8-725E-3340-BA1CE46F671E}"/>
              </a:ext>
            </a:extLst>
          </p:cNvPr>
          <p:cNvSpPr txBox="1"/>
          <p:nvPr/>
        </p:nvSpPr>
        <p:spPr>
          <a:xfrm>
            <a:off x="387928" y="4809868"/>
            <a:ext cx="1636471" cy="215444"/>
          </a:xfrm>
          <a:prstGeom prst="rect">
            <a:avLst/>
          </a:prstGeom>
          <a:noFill/>
        </p:spPr>
        <p:txBody>
          <a:bodyPr wrap="square" rtlCol="0">
            <a:spAutoFit/>
          </a:bodyPr>
          <a:lstStyle/>
          <a:p>
            <a:pPr>
              <a:defRPr/>
            </a:pPr>
            <a:r>
              <a:rPr lang="en-US" sz="800" b="1" dirty="0">
                <a:solidFill>
                  <a:srgbClr val="0070C0"/>
                </a:solidFill>
                <a:latin typeface="Arial Narrow" panose="020B0604020202020204" pitchFamily="34" charset="0"/>
                <a:cs typeface="Arial Narrow" panose="020B0604020202020204" pitchFamily="34" charset="0"/>
              </a:rPr>
              <a:t>ENROLLED 12/2020-2/2024</a:t>
            </a:r>
          </a:p>
        </p:txBody>
      </p:sp>
      <p:grpSp>
        <p:nvGrpSpPr>
          <p:cNvPr id="7" name="Group 6">
            <a:extLst>
              <a:ext uri="{FF2B5EF4-FFF2-40B4-BE49-F238E27FC236}">
                <a16:creationId xmlns:a16="http://schemas.microsoft.com/office/drawing/2014/main" id="{57A513B4-2561-6FEC-A0F2-5B0460EB740A}"/>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22B9568C-FFEF-1014-37BD-775CEAD28E05}"/>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629B9554-0495-EC6D-2A02-A4E601173F19}"/>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srgbClr val="FFFFFF"/>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C67F8898-8B17-56AE-84ED-CB1634A63FCC}"/>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latin typeface="Arial"/>
                </a:endParaRPr>
              </a:p>
            </p:txBody>
          </p:sp>
        </p:grpSp>
        <p:sp>
          <p:nvSpPr>
            <p:cNvPr id="9" name="Rectangle 8">
              <a:extLst>
                <a:ext uri="{FF2B5EF4-FFF2-40B4-BE49-F238E27FC236}">
                  <a16:creationId xmlns:a16="http://schemas.microsoft.com/office/drawing/2014/main" id="{4F8392A8-B382-8491-C5B3-B55BB30A0F46}"/>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17" name="TextBox 16">
            <a:extLst>
              <a:ext uri="{FF2B5EF4-FFF2-40B4-BE49-F238E27FC236}">
                <a16:creationId xmlns:a16="http://schemas.microsoft.com/office/drawing/2014/main" id="{BABCD820-5D33-056A-FEAC-117B2A488C63}"/>
              </a:ext>
            </a:extLst>
          </p:cNvPr>
          <p:cNvSpPr txBox="1"/>
          <p:nvPr/>
        </p:nvSpPr>
        <p:spPr>
          <a:xfrm>
            <a:off x="7229578" y="4818527"/>
            <a:ext cx="1636471" cy="215444"/>
          </a:xfrm>
          <a:prstGeom prst="rect">
            <a:avLst/>
          </a:prstGeom>
          <a:noFill/>
        </p:spPr>
        <p:txBody>
          <a:bodyPr wrap="square" rtlCol="0">
            <a:spAutoFit/>
          </a:bodyPr>
          <a:lstStyle/>
          <a:p>
            <a:pPr algn="r">
              <a:defRPr/>
            </a:pPr>
            <a:r>
              <a:rPr lang="en-US" sz="800" b="1" dirty="0">
                <a:solidFill>
                  <a:srgbClr val="0070C0"/>
                </a:solidFill>
                <a:latin typeface="Arial Narrow" panose="020B0604020202020204" pitchFamily="34" charset="0"/>
                <a:cs typeface="Arial Narrow" panose="020B0604020202020204" pitchFamily="34" charset="0"/>
              </a:rPr>
              <a:t>Enrolled 4/2013-12/2015</a:t>
            </a:r>
          </a:p>
        </p:txBody>
      </p:sp>
      <p:sp>
        <p:nvSpPr>
          <p:cNvPr id="18" name="Text Placeholder 3">
            <a:extLst>
              <a:ext uri="{FF2B5EF4-FFF2-40B4-BE49-F238E27FC236}">
                <a16:creationId xmlns:a16="http://schemas.microsoft.com/office/drawing/2014/main" id="{02B60320-82D2-7CE7-764B-854D12E408E8}"/>
              </a:ext>
            </a:extLst>
          </p:cNvPr>
          <p:cNvSpPr txBox="1">
            <a:spLocks/>
          </p:cNvSpPr>
          <p:nvPr/>
        </p:nvSpPr>
        <p:spPr>
          <a:xfrm>
            <a:off x="387928" y="4962776"/>
            <a:ext cx="2875757" cy="180725"/>
          </a:xfrm>
          <a:prstGeom prst="rect">
            <a:avLst/>
          </a:prstGeom>
        </p:spPr>
        <p:txBody>
          <a:bodyPr/>
          <a:lstStyle>
            <a:lvl1pPr marL="0" algn="r" defTabSz="914400" rtl="0" eaLnBrk="1" latinLnBrk="0" hangingPunct="1">
              <a:defRPr sz="1500" kern="1200">
                <a:solidFill>
                  <a:schemeClr val="tx1">
                    <a:lumMod val="40000"/>
                    <a:lumOff val="6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r>
              <a:rPr lang="en-US" sz="750" dirty="0">
                <a:solidFill>
                  <a:srgbClr val="00305D"/>
                </a:solidFill>
                <a:latin typeface="Arial Narrow" panose="020B0604020202020204" pitchFamily="34" charset="0"/>
                <a:cs typeface="Arial Narrow" panose="020B0604020202020204" pitchFamily="34" charset="0"/>
              </a:rPr>
              <a:t>Sara M. </a:t>
            </a:r>
            <a:r>
              <a:rPr lang="en-US" sz="750" dirty="0" err="1">
                <a:solidFill>
                  <a:srgbClr val="00305D"/>
                </a:solidFill>
                <a:latin typeface="Arial Narrow" panose="020B0604020202020204" pitchFamily="34" charset="0"/>
                <a:cs typeface="Arial Narrow" panose="020B0604020202020204" pitchFamily="34" charset="0"/>
              </a:rPr>
              <a:t>Tolaney</a:t>
            </a:r>
            <a:endParaRPr lang="en-US" sz="750" dirty="0">
              <a:solidFill>
                <a:srgbClr val="00305D"/>
              </a:solidFill>
              <a:latin typeface="Arial Narrow" panose="020B0604020202020204" pitchFamily="34" charset="0"/>
              <a:cs typeface="Arial Narrow" panose="020B0604020202020204" pitchFamily="34" charset="0"/>
            </a:endParaRPr>
          </a:p>
          <a:p>
            <a:pPr algn="l" defTabSz="457200"/>
            <a:endParaRPr lang="en-US" sz="750" dirty="0">
              <a:solidFill>
                <a:srgbClr val="00305D"/>
              </a:solidFill>
              <a:latin typeface="Arial Narrow" panose="020B0604020202020204" pitchFamily="34" charset="0"/>
              <a:cs typeface="Arial Narrow" panose="020B0604020202020204" pitchFamily="34" charset="0"/>
            </a:endParaRPr>
          </a:p>
        </p:txBody>
      </p:sp>
      <p:sp>
        <p:nvSpPr>
          <p:cNvPr id="19" name="Content of this presentation is copyrightand responsibility of the author Permission is required for re-use">
            <a:extLst>
              <a:ext uri="{FF2B5EF4-FFF2-40B4-BE49-F238E27FC236}">
                <a16:creationId xmlns:a16="http://schemas.microsoft.com/office/drawing/2014/main" id="{E9E1C865-AC18-84A5-0FA5-11148DA73BCD}"/>
              </a:ext>
            </a:extLst>
          </p:cNvPr>
          <p:cNvSpPr/>
          <p:nvPr/>
        </p:nvSpPr>
        <p:spPr>
          <a:xfrm>
            <a:off x="1048920" y="5013697"/>
            <a:ext cx="3667125" cy="95250"/>
          </a:xfrm>
          <a:prstGeom prst="rect">
            <a:avLst/>
          </a:prstGeom>
          <a:noFill/>
          <a:ln/>
        </p:spPr>
        <p:txBody>
          <a:bodyPr wrap="square" lIns="0" tIns="0" rIns="0" bIns="0" rtlCol="0" anchor="t"/>
          <a:lstStyle/>
          <a:p>
            <a:pPr>
              <a:lnSpc>
                <a:spcPts val="750"/>
              </a:lnSpc>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srgbClr val="54565B"/>
              </a:solidFill>
              <a:latin typeface="Arial"/>
            </a:endParaRPr>
          </a:p>
        </p:txBody>
      </p:sp>
      <p:sp>
        <p:nvSpPr>
          <p:cNvPr id="3" name="Rectangle 2">
            <a:extLst>
              <a:ext uri="{FF2B5EF4-FFF2-40B4-BE49-F238E27FC236}">
                <a16:creationId xmlns:a16="http://schemas.microsoft.com/office/drawing/2014/main" id="{4E037748-4598-EB9D-8E31-15FB1AE3F1E5}"/>
              </a:ext>
            </a:extLst>
          </p:cNvPr>
          <p:cNvSpPr/>
          <p:nvPr/>
        </p:nvSpPr>
        <p:spPr>
          <a:xfrm>
            <a:off x="304800" y="4430737"/>
            <a:ext cx="8491671" cy="15738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16" name="Title 1">
            <a:extLst>
              <a:ext uri="{FF2B5EF4-FFF2-40B4-BE49-F238E27FC236}">
                <a16:creationId xmlns:a16="http://schemas.microsoft.com/office/drawing/2014/main" id="{7C5115A8-8EFF-DFB4-2E20-3352FEEECAE4}"/>
              </a:ext>
            </a:extLst>
          </p:cNvPr>
          <p:cNvSpPr txBox="1">
            <a:spLocks/>
          </p:cNvSpPr>
          <p:nvPr/>
        </p:nvSpPr>
        <p:spPr>
          <a:xfrm>
            <a:off x="2463261" y="3520068"/>
            <a:ext cx="4715868" cy="897821"/>
          </a:xfrm>
          <a:prstGeom prst="rect">
            <a:avLst/>
          </a:prstGeom>
          <a:solidFill>
            <a:srgbClr val="00305D"/>
          </a:solidFill>
          <a:ln>
            <a:solidFill>
              <a:srgbClr val="019BD9"/>
            </a:solidFill>
          </a:ln>
        </p:spPr>
        <p:txBody>
          <a:bodyPr vert="horz" lIns="320040" tIns="22860" rIns="0" bIns="22860" rtlCol="0" anchor="ctr" anchorCtr="0">
            <a:normAutofit/>
          </a:bodyPr>
          <a:lstStyle>
            <a:lvl1pPr algn="l" defTabSz="1371600" rtl="0" eaLnBrk="1" latinLnBrk="0" hangingPunct="1">
              <a:lnSpc>
                <a:spcPct val="90000"/>
              </a:lnSpc>
              <a:spcBef>
                <a:spcPct val="0"/>
              </a:spcBef>
              <a:buNone/>
              <a:defRPr sz="4800" b="1" i="0" kern="800" spc="0" baseline="0">
                <a:solidFill>
                  <a:schemeClr val="accent1"/>
                </a:solidFill>
                <a:latin typeface="Trebuchet MS" panose="020B0603020202020204" pitchFamily="34" charset="0"/>
                <a:ea typeface="+mj-ea"/>
                <a:cs typeface="Arial" panose="020B0604020202020204" pitchFamily="34" charset="0"/>
              </a:defRPr>
            </a:lvl1pPr>
          </a:lstStyle>
          <a:p>
            <a:pPr defTabSz="457200">
              <a:lnSpc>
                <a:spcPct val="100000"/>
              </a:lnSpc>
              <a:spcBef>
                <a:spcPts val="0"/>
              </a:spcBef>
              <a:defRPr/>
            </a:pPr>
            <a:endParaRPr lang="en-US" sz="2400" kern="1200" dirty="0">
              <a:solidFill>
                <a:srgbClr val="FFFFFF"/>
              </a:solidFill>
              <a:latin typeface="Arial"/>
            </a:endParaRPr>
          </a:p>
          <a:p>
            <a:pPr marL="628650" indent="-628650" defTabSz="457200">
              <a:lnSpc>
                <a:spcPct val="100000"/>
              </a:lnSpc>
              <a:spcBef>
                <a:spcPts val="0"/>
              </a:spcBef>
              <a:defRPr/>
            </a:pPr>
            <a:r>
              <a:rPr lang="en-US" sz="2150" kern="1200" dirty="0">
                <a:solidFill>
                  <a:srgbClr val="17AD86"/>
                </a:solidFill>
                <a:latin typeface="Arial"/>
              </a:rPr>
              <a:t>	</a:t>
            </a:r>
            <a:endParaRPr lang="en-US" sz="2400" b="0" kern="1200" dirty="0">
              <a:solidFill>
                <a:srgbClr val="54565B"/>
              </a:solidFill>
              <a:latin typeface="Arial"/>
            </a:endParaRPr>
          </a:p>
        </p:txBody>
      </p:sp>
      <p:pic>
        <p:nvPicPr>
          <p:cNvPr id="20" name="Picture 19">
            <a:extLst>
              <a:ext uri="{FF2B5EF4-FFF2-40B4-BE49-F238E27FC236}">
                <a16:creationId xmlns:a16="http://schemas.microsoft.com/office/drawing/2014/main" id="{36BFB305-ADEA-67A5-C58A-F66929E621BF}"/>
              </a:ext>
            </a:extLst>
          </p:cNvPr>
          <p:cNvPicPr>
            <a:picLocks noChangeAspect="1"/>
          </p:cNvPicPr>
          <p:nvPr/>
        </p:nvPicPr>
        <p:blipFill>
          <a:blip r:embed="rId3"/>
          <a:srcRect/>
          <a:stretch/>
        </p:blipFill>
        <p:spPr>
          <a:xfrm>
            <a:off x="2584770" y="3618558"/>
            <a:ext cx="720382" cy="700841"/>
          </a:xfrm>
          <a:prstGeom prst="rect">
            <a:avLst/>
          </a:prstGeom>
        </p:spPr>
      </p:pic>
      <p:sp>
        <p:nvSpPr>
          <p:cNvPr id="23" name="Title 1">
            <a:extLst>
              <a:ext uri="{FF2B5EF4-FFF2-40B4-BE49-F238E27FC236}">
                <a16:creationId xmlns:a16="http://schemas.microsoft.com/office/drawing/2014/main" id="{03D425AF-695C-ABE9-EB0D-22F5E3CE6745}"/>
              </a:ext>
            </a:extLst>
          </p:cNvPr>
          <p:cNvSpPr>
            <a:spLocks noGrp="1"/>
          </p:cNvSpPr>
          <p:nvPr>
            <p:ph type="title"/>
          </p:nvPr>
        </p:nvSpPr>
        <p:spPr>
          <a:xfrm>
            <a:off x="297806" y="9455"/>
            <a:ext cx="8696326" cy="820056"/>
          </a:xfrm>
        </p:spPr>
        <p:txBody>
          <a:bodyPr/>
          <a:lstStyle/>
          <a:p>
            <a:r>
              <a:rPr lang="en-GB" u="sng" dirty="0">
                <a:solidFill>
                  <a:srgbClr val="00305D"/>
                </a:solidFill>
                <a:latin typeface="Arial Narrow" panose="020B0604020202020204" pitchFamily="34" charset="0"/>
                <a:cs typeface="Arial Narrow" panose="020B0604020202020204" pitchFamily="34" charset="0"/>
              </a:rPr>
              <a:t>DESTINY-BREAST05</a:t>
            </a:r>
            <a:r>
              <a:rPr lang="en-GB" dirty="0">
                <a:solidFill>
                  <a:srgbClr val="00305D"/>
                </a:solidFill>
                <a:latin typeface="Arial Narrow" panose="020B0604020202020204" pitchFamily="34" charset="0"/>
                <a:cs typeface="Arial Narrow" panose="020B0604020202020204" pitchFamily="34" charset="0"/>
              </a:rPr>
              <a:t>         </a:t>
            </a:r>
            <a:r>
              <a:rPr lang="en-GB" u="sng" dirty="0">
                <a:solidFill>
                  <a:srgbClr val="00305D"/>
                </a:solidFill>
                <a:latin typeface="Arial Narrow" panose="020B0604020202020204" pitchFamily="34" charset="0"/>
                <a:cs typeface="Arial Narrow" panose="020B0604020202020204" pitchFamily="34" charset="0"/>
              </a:rPr>
              <a:t>KATHERINE</a:t>
            </a:r>
            <a:r>
              <a:rPr lang="en-GB" dirty="0">
                <a:solidFill>
                  <a:srgbClr val="00305D"/>
                </a:solidFill>
                <a:latin typeface="Arial Narrow" panose="020B0604020202020204" pitchFamily="34" charset="0"/>
                <a:cs typeface="Arial Narrow" panose="020B0604020202020204" pitchFamily="34" charset="0"/>
              </a:rPr>
              <a:t>: BASELINE CHARACTERISTICS</a:t>
            </a:r>
          </a:p>
        </p:txBody>
      </p:sp>
      <p:sp>
        <p:nvSpPr>
          <p:cNvPr id="24" name="Oval 23">
            <a:extLst>
              <a:ext uri="{FF2B5EF4-FFF2-40B4-BE49-F238E27FC236}">
                <a16:creationId xmlns:a16="http://schemas.microsoft.com/office/drawing/2014/main" id="{5DFFDEEA-4AC8-B173-0FA9-C043068B89FF}"/>
              </a:ext>
            </a:extLst>
          </p:cNvPr>
          <p:cNvSpPr/>
          <p:nvPr/>
        </p:nvSpPr>
        <p:spPr>
          <a:xfrm>
            <a:off x="2836562" y="399330"/>
            <a:ext cx="467966" cy="46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Narrow" panose="020B0604020202020204" pitchFamily="34" charset="0"/>
                <a:cs typeface="Arial Narrow" panose="020B0604020202020204" pitchFamily="34" charset="0"/>
              </a:rPr>
              <a:t>VS</a:t>
            </a:r>
          </a:p>
        </p:txBody>
      </p:sp>
      <p:sp>
        <p:nvSpPr>
          <p:cNvPr id="2" name="TextBox 1">
            <a:extLst>
              <a:ext uri="{FF2B5EF4-FFF2-40B4-BE49-F238E27FC236}">
                <a16:creationId xmlns:a16="http://schemas.microsoft.com/office/drawing/2014/main" id="{86AF9AF5-BC49-F034-BABD-EA68DC5DC186}"/>
              </a:ext>
            </a:extLst>
          </p:cNvPr>
          <p:cNvSpPr txBox="1"/>
          <p:nvPr/>
        </p:nvSpPr>
        <p:spPr>
          <a:xfrm>
            <a:off x="3367869" y="3618558"/>
            <a:ext cx="3690888" cy="1107996"/>
          </a:xfrm>
          <a:prstGeom prst="rect">
            <a:avLst/>
          </a:prstGeom>
          <a:noFill/>
        </p:spPr>
        <p:txBody>
          <a:bodyPr wrap="square" rtlCol="0">
            <a:spAutoFit/>
          </a:bodyPr>
          <a:lstStyle/>
          <a:p>
            <a:r>
              <a:rPr lang="en-US" sz="2200" b="1" dirty="0">
                <a:solidFill>
                  <a:srgbClr val="FFFFFF"/>
                </a:solidFill>
                <a:latin typeface="Arial Narrow" panose="020B0604020202020204" pitchFamily="34" charset="0"/>
                <a:cs typeface="Arial Narrow" panose="020B0604020202020204" pitchFamily="34" charset="0"/>
              </a:rPr>
              <a:t>had received dual HER2-directed therapy preop</a:t>
            </a:r>
          </a:p>
          <a:p>
            <a:endParaRPr lang="en-US" sz="2200" b="1" dirty="0">
              <a:solidFill>
                <a:srgbClr val="54565B"/>
              </a:solidFill>
              <a:latin typeface="Arial"/>
            </a:endParaRPr>
          </a:p>
        </p:txBody>
      </p:sp>
    </p:spTree>
    <p:extLst>
      <p:ext uri="{BB962C8B-B14F-4D97-AF65-F5344CB8AC3E}">
        <p14:creationId xmlns:p14="http://schemas.microsoft.com/office/powerpoint/2010/main" val="93017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F5173C-1212-6B2E-16A9-9EE1F7FB1C56}"/>
            </a:ext>
          </a:extLst>
        </p:cNvPr>
        <p:cNvGrpSpPr/>
        <p:nvPr/>
      </p:nvGrpSpPr>
      <p:grpSpPr>
        <a:xfrm>
          <a:off x="0" y="0"/>
          <a:ext cx="0" cy="0"/>
          <a:chOff x="0" y="0"/>
          <a:chExt cx="0" cy="0"/>
        </a:xfrm>
      </p:grpSpPr>
      <p:sp>
        <p:nvSpPr>
          <p:cNvPr id="5" name="Round Same Side Corner Rectangle 78">
            <a:extLst>
              <a:ext uri="{FF2B5EF4-FFF2-40B4-BE49-F238E27FC236}">
                <a16:creationId xmlns:a16="http://schemas.microsoft.com/office/drawing/2014/main" id="{4DA64B89-6AD6-EF53-4579-5772BF033E70}"/>
              </a:ext>
            </a:extLst>
          </p:cNvPr>
          <p:cNvSpPr>
            <a:spLocks/>
          </p:cNvSpPr>
          <p:nvPr/>
        </p:nvSpPr>
        <p:spPr>
          <a:xfrm>
            <a:off x="304800" y="979212"/>
            <a:ext cx="4204483" cy="282224"/>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DESTINY-BREAST05</a:t>
            </a:r>
          </a:p>
        </p:txBody>
      </p:sp>
      <p:sp>
        <p:nvSpPr>
          <p:cNvPr id="6" name="Round Same Side Corner Rectangle 78">
            <a:extLst>
              <a:ext uri="{FF2B5EF4-FFF2-40B4-BE49-F238E27FC236}">
                <a16:creationId xmlns:a16="http://schemas.microsoft.com/office/drawing/2014/main" id="{E2858AD0-94AB-D335-D895-7445C9B31072}"/>
              </a:ext>
            </a:extLst>
          </p:cNvPr>
          <p:cNvSpPr>
            <a:spLocks/>
          </p:cNvSpPr>
          <p:nvPr/>
        </p:nvSpPr>
        <p:spPr>
          <a:xfrm>
            <a:off x="4572000" y="971008"/>
            <a:ext cx="4217477" cy="290428"/>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srgbClr val="FFFFFF"/>
                </a:solidFill>
                <a:latin typeface="Arial Narrow" panose="020B0604020202020204" pitchFamily="34" charset="0"/>
                <a:cs typeface="Arial Narrow" panose="020B0604020202020204" pitchFamily="34" charset="0"/>
                <a:sym typeface="Arial"/>
              </a:rPr>
              <a:t>KATHERINE</a:t>
            </a:r>
          </a:p>
        </p:txBody>
      </p:sp>
      <p:graphicFrame>
        <p:nvGraphicFramePr>
          <p:cNvPr id="4" name="Table 3">
            <a:extLst>
              <a:ext uri="{FF2B5EF4-FFF2-40B4-BE49-F238E27FC236}">
                <a16:creationId xmlns:a16="http://schemas.microsoft.com/office/drawing/2014/main" id="{4470480E-C592-AD80-A411-F5EAF572C105}"/>
              </a:ext>
            </a:extLst>
          </p:cNvPr>
          <p:cNvGraphicFramePr>
            <a:graphicFrameLocks noGrp="1"/>
          </p:cNvGraphicFramePr>
          <p:nvPr/>
        </p:nvGraphicFramePr>
        <p:xfrm>
          <a:off x="297806" y="1261436"/>
          <a:ext cx="4211478" cy="3501009"/>
        </p:xfrm>
        <a:graphic>
          <a:graphicData uri="http://schemas.openxmlformats.org/drawingml/2006/table">
            <a:tbl>
              <a:tblPr firstRow="1" bandRow="1"/>
              <a:tblGrid>
                <a:gridCol w="2305230">
                  <a:extLst>
                    <a:ext uri="{9D8B030D-6E8A-4147-A177-3AD203B41FA5}">
                      <a16:colId xmlns:a16="http://schemas.microsoft.com/office/drawing/2014/main" val="1708406620"/>
                    </a:ext>
                  </a:extLst>
                </a:gridCol>
                <a:gridCol w="953124">
                  <a:extLst>
                    <a:ext uri="{9D8B030D-6E8A-4147-A177-3AD203B41FA5}">
                      <a16:colId xmlns:a16="http://schemas.microsoft.com/office/drawing/2014/main" val="592742086"/>
                    </a:ext>
                  </a:extLst>
                </a:gridCol>
                <a:gridCol w="953124">
                  <a:extLst>
                    <a:ext uri="{9D8B030D-6E8A-4147-A177-3AD203B41FA5}">
                      <a16:colId xmlns:a16="http://schemas.microsoft.com/office/drawing/2014/main" val="2586114088"/>
                    </a:ext>
                  </a:extLst>
                </a:gridCol>
              </a:tblGrid>
              <a:tr h="49913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a:t>
                      </a:r>
                      <a:r>
                        <a:rPr lang="en-US" sz="1300" b="1" i="0" dirty="0" err="1">
                          <a:effectLst/>
                          <a:latin typeface="Arial Narrow" panose="020B0604020202020204" pitchFamily="34" charset="0"/>
                          <a:ea typeface="Calibri"/>
                          <a:cs typeface="Arial Narrow" panose="020B0604020202020204" pitchFamily="34" charset="0"/>
                        </a:rPr>
                        <a:t>DXd</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(n=817</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chemeClr val="accent1"/>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50.3 (24-78)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50.6 (21-83)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581 (71.0)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583 (71.4)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HR-</a:t>
                      </a: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237 (29.0)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234 (28.6)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chemeClr val="accent1"/>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073342"/>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676 (82.6)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670 (82.0)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9609222"/>
                  </a:ext>
                </a:extLst>
              </a:tr>
              <a:tr h="287191">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HER2 1+/2+</a:t>
                      </a:r>
                    </a:p>
                    <a:p>
                      <a:pPr marL="182880" marR="0" algn="l" defTabSz="914400" rtl="0" eaLnBrk="1" latinLnBrk="0" hangingPunct="1">
                        <a:lnSpc>
                          <a:spcPct val="100000"/>
                        </a:lnSpc>
                        <a:spcBef>
                          <a:spcPts val="0"/>
                        </a:spcBef>
                        <a:spcAft>
                          <a:spcPts val="0"/>
                        </a:spcAft>
                        <a:buClr>
                          <a:srgbClr val="000000"/>
                        </a:buClr>
                        <a:buFont typeface="Arial"/>
                      </a:pPr>
                      <a:endPar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142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(18.0)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5028524"/>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387 (47.3)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393 (48.1)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70609">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rPr>
                        <a:t>Inoperable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431 (52.7)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424 (51.9)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Post-</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neoadj</a:t>
                      </a:r>
                      <a:r>
                        <a:rPr lang="en-US" sz="900" b="1" i="0" dirty="0">
                          <a:solidFill>
                            <a:schemeClr val="accent1"/>
                          </a:solidFill>
                          <a:effectLst/>
                          <a:latin typeface="Arial Narrow" panose="020B0604020202020204" pitchFamily="34" charset="0"/>
                          <a:ea typeface="Calibri"/>
                          <a:cs typeface="Arial Narrow" panose="020B0604020202020204" pitchFamily="34" charset="0"/>
                        </a:rPr>
                        <a:t> </a:t>
                      </a:r>
                      <a:r>
                        <a:rPr lang="en-US" sz="900" b="1" i="0" dirty="0" err="1">
                          <a:solidFill>
                            <a:schemeClr val="accent1"/>
                          </a:solidFill>
                          <a:effectLst/>
                          <a:latin typeface="Arial Narrow" panose="020B0604020202020204" pitchFamily="34" charset="0"/>
                          <a:ea typeface="Calibri"/>
                          <a:cs typeface="Arial Narrow" panose="020B0604020202020204" pitchFamily="34" charset="0"/>
                        </a:rPr>
                        <a:t>tx</a:t>
                      </a:r>
                      <a:r>
                        <a:rPr lang="en-US" sz="900" b="1" i="0" dirty="0">
                          <a:solidFill>
                            <a:schemeClr val="accent1"/>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Positive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660 (80.7)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658 (80.5)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7060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Negative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158 (19.3)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159 (19.5)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70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accent1"/>
                          </a:solidFill>
                          <a:effectLst/>
                          <a:latin typeface="Arial Narrow" panose="020B0604020202020204" pitchFamily="34" charset="0"/>
                          <a:cs typeface="Arial Narrow" panose="020B0604020202020204" pitchFamily="34" charset="0"/>
                        </a:rPr>
                        <a:t>Neoadjuvant HER2 Therapy Approach</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176 (21.5)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70609">
                <a:tc>
                  <a:txBody>
                    <a:bodyPr/>
                    <a:lstStyle/>
                    <a:p>
                      <a:pPr marL="171450" marR="0" indent="0" algn="l">
                        <a:spcBef>
                          <a:spcPts val="0"/>
                        </a:spcBef>
                        <a:spcAft>
                          <a:spcPts val="0"/>
                        </a:spcAft>
                      </a:pPr>
                      <a:r>
                        <a:rPr lang="en-US" sz="900" b="1" i="0" baseline="0"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642 (78.5)</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646 (79.1)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5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accent1"/>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423 (51.7)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chemeClr val="accent1"/>
                          </a:solidFill>
                          <a:effectLst/>
                          <a:latin typeface="Arial Narrow" panose="020B0604020202020204" pitchFamily="34" charset="0"/>
                          <a:ea typeface="Calibri"/>
                          <a:cs typeface="Arial Narrow" panose="020B0604020202020204" pitchFamily="34" charset="0"/>
                          <a:sym typeface="Arial"/>
                        </a:rPr>
                        <a:t>399 (48.8)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7833999"/>
                  </a:ext>
                </a:extLst>
              </a:tr>
            </a:tbl>
          </a:graphicData>
        </a:graphic>
      </p:graphicFrame>
      <p:graphicFrame>
        <p:nvGraphicFramePr>
          <p:cNvPr id="12" name="Table 11">
            <a:extLst>
              <a:ext uri="{FF2B5EF4-FFF2-40B4-BE49-F238E27FC236}">
                <a16:creationId xmlns:a16="http://schemas.microsoft.com/office/drawing/2014/main" id="{56BC63BD-FA29-E828-569A-935BDFAE5B04}"/>
              </a:ext>
            </a:extLst>
          </p:cNvPr>
          <p:cNvGraphicFramePr>
            <a:graphicFrameLocks noGrp="1"/>
          </p:cNvGraphicFramePr>
          <p:nvPr/>
        </p:nvGraphicFramePr>
        <p:xfrm>
          <a:off x="4572000" y="1261434"/>
          <a:ext cx="4217477" cy="3501000"/>
        </p:xfrm>
        <a:graphic>
          <a:graphicData uri="http://schemas.openxmlformats.org/drawingml/2006/table">
            <a:tbl>
              <a:tblPr firstRow="1" bandRow="1"/>
              <a:tblGrid>
                <a:gridCol w="2234046">
                  <a:extLst>
                    <a:ext uri="{9D8B030D-6E8A-4147-A177-3AD203B41FA5}">
                      <a16:colId xmlns:a16="http://schemas.microsoft.com/office/drawing/2014/main" val="1708406620"/>
                    </a:ext>
                  </a:extLst>
                </a:gridCol>
                <a:gridCol w="904009">
                  <a:extLst>
                    <a:ext uri="{9D8B030D-6E8A-4147-A177-3AD203B41FA5}">
                      <a16:colId xmlns:a16="http://schemas.microsoft.com/office/drawing/2014/main" val="592742086"/>
                    </a:ext>
                  </a:extLst>
                </a:gridCol>
                <a:gridCol w="1079422">
                  <a:extLst>
                    <a:ext uri="{9D8B030D-6E8A-4147-A177-3AD203B41FA5}">
                      <a16:colId xmlns:a16="http://schemas.microsoft.com/office/drawing/2014/main" val="2586114088"/>
                    </a:ext>
                  </a:extLst>
                </a:gridCol>
              </a:tblGrid>
              <a:tr h="489474">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accent1"/>
                          </a:solidFill>
                          <a:latin typeface="Arial Narrow" panose="020B0604020202020204" pitchFamily="34" charset="0"/>
                          <a:ea typeface="+mn-ea"/>
                          <a:cs typeface="Arial Narrow" panose="020B0604020202020204" pitchFamily="34" charset="0"/>
                        </a:rPr>
                        <a:t>ITT Population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T-DM1</a:t>
                      </a:r>
                    </a:p>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300" b="1" i="0" dirty="0">
                          <a:effectLst/>
                          <a:latin typeface="Arial Narrow" panose="020B0604020202020204" pitchFamily="34" charset="0"/>
                          <a:ea typeface="Calibri"/>
                          <a:cs typeface="Arial Narrow" panose="020B0604020202020204" pitchFamily="34" charset="0"/>
                        </a:rPr>
                        <a:t>Trastuzumab</a:t>
                      </a:r>
                      <a:br>
                        <a:rPr lang="en-US" sz="1300" b="1" i="0" dirty="0">
                          <a:effectLst/>
                          <a:latin typeface="Arial Narrow" panose="020B0604020202020204" pitchFamily="34" charset="0"/>
                          <a:ea typeface="Calibri"/>
                          <a:cs typeface="Arial Narrow" panose="020B0604020202020204" pitchFamily="34" charset="0"/>
                        </a:rPr>
                      </a:br>
                      <a:r>
                        <a:rPr lang="en-US" sz="1300" b="1" i="0" dirty="0">
                          <a:effectLst/>
                          <a:latin typeface="Arial Narrow" panose="020B0604020202020204" pitchFamily="34" charset="0"/>
                          <a:ea typeface="Calibri"/>
                          <a:cs typeface="Arial Narrow" panose="020B0604020202020204" pitchFamily="34" charset="0"/>
                        </a:rPr>
                        <a:t>(n=743</a:t>
                      </a:r>
                      <a:r>
                        <a:rPr lang="en-US" sz="13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Median age (range), </a:t>
                      </a: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years </a:t>
                      </a:r>
                      <a:endParaRPr lang="en-US" sz="900" b="1" i="0"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49 (24-79)</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49 (23-80)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Hormone Receptor status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534 (71.9)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540(72.7)</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HR-</a:t>
                      </a: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209 (28.1)</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203 (27.3)</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HER2 IHC</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549190"/>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HER2 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573 (77.1)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559 (75.2)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13819"/>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HER2 0/1+/2+ ISH amplified</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170 (22.9)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181 (24.3)</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3746202"/>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Unknown</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0 (0)</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38357246"/>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Operative Status at Presentation</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558 (75.1)</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554 (74.4)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196326"/>
                  </a:ext>
                </a:extLst>
              </a:tr>
              <a:tr h="167307">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rPr>
                        <a:t>Inoperable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185 (24.9)</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190 (25.6)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977046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Post-</a:t>
                      </a:r>
                      <a:r>
                        <a:rPr lang="en-US" sz="900" b="1" i="0" dirty="0" err="1">
                          <a:solidFill>
                            <a:srgbClr val="00305D"/>
                          </a:solidFill>
                          <a:effectLst/>
                          <a:latin typeface="Arial Narrow" panose="020B0604020202020204" pitchFamily="34" charset="0"/>
                          <a:ea typeface="Calibri"/>
                          <a:cs typeface="Arial Narrow" panose="020B0604020202020204" pitchFamily="34" charset="0"/>
                        </a:rPr>
                        <a:t>neoadj</a:t>
                      </a:r>
                      <a:r>
                        <a:rPr lang="en-US" sz="900" b="1" i="0" dirty="0">
                          <a:solidFill>
                            <a:srgbClr val="00305D"/>
                          </a:solidFill>
                          <a:effectLst/>
                          <a:latin typeface="Arial Narrow" panose="020B0604020202020204" pitchFamily="34" charset="0"/>
                          <a:ea typeface="Calibri"/>
                          <a:cs typeface="Arial Narrow" panose="020B0604020202020204" pitchFamily="34" charset="0"/>
                        </a:rPr>
                        <a:t> </a:t>
                      </a:r>
                      <a:r>
                        <a:rPr lang="en-US" sz="900" b="1" i="0" dirty="0" err="1">
                          <a:solidFill>
                            <a:srgbClr val="00305D"/>
                          </a:solidFill>
                          <a:effectLst/>
                          <a:latin typeface="Arial Narrow" panose="020B0604020202020204" pitchFamily="34" charset="0"/>
                          <a:ea typeface="Calibri"/>
                          <a:cs typeface="Arial Narrow" panose="020B0604020202020204" pitchFamily="34" charset="0"/>
                        </a:rPr>
                        <a:t>tx</a:t>
                      </a:r>
                      <a:r>
                        <a:rPr lang="en-US" sz="900" b="1" i="0" dirty="0">
                          <a:solidFill>
                            <a:srgbClr val="00305D"/>
                          </a:solidFill>
                          <a:effectLst/>
                          <a:latin typeface="Arial Narrow" panose="020B0604020202020204" pitchFamily="34" charset="0"/>
                          <a:ea typeface="Calibri"/>
                          <a:cs typeface="Arial Narrow" panose="020B0604020202020204" pitchFamily="34" charset="0"/>
                        </a:rPr>
                        <a:t> nodal status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8174037"/>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900" b="1" i="0" u="none" strike="noStrike" kern="1200" cap="none">
                          <a:solidFill>
                            <a:srgbClr val="00305D"/>
                          </a:solidFill>
                          <a:effectLst/>
                          <a:latin typeface="Arial Narrow" panose="020B0604020202020204" pitchFamily="34" charset="0"/>
                          <a:ea typeface="Calibri"/>
                          <a:cs typeface="Arial Narrow" panose="020B0604020202020204" pitchFamily="34" charset="0"/>
                          <a:sym typeface="Arial"/>
                        </a:rPr>
                        <a:t>Positive</a:t>
                      </a:r>
                      <a:endPar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343(46.1)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346 (46.6)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55183"/>
                  </a:ext>
                </a:extLst>
              </a:tr>
              <a:tr h="16730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900" b="1" i="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Negative</a:t>
                      </a:r>
                      <a:endParaRPr lang="en-US" sz="900" b="1" i="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400 (53.8)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397(53.4)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977896"/>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a:solidFill>
                            <a:srgbClr val="00305D"/>
                          </a:solidFill>
                          <a:effectLst/>
                          <a:latin typeface="Arial Narrow" panose="020B0604020202020204" pitchFamily="34" charset="0"/>
                          <a:cs typeface="Arial Narrow" panose="020B0604020202020204" pitchFamily="34" charset="0"/>
                        </a:rPr>
                        <a:t>Neoadjuvant HER2 Therapy Approach</a:t>
                      </a:r>
                      <a:endParaRPr lang="en-US" sz="900" b="1" i="0" baseline="0" dirty="0">
                        <a:solidFill>
                          <a:srgbClr val="00305D"/>
                        </a:solidFill>
                        <a:effectLst/>
                        <a:latin typeface="Arial Narrow" panose="020B0604020202020204" pitchFamily="34"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3452916"/>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Single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600 (80.8)</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171 (20.9)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094107"/>
                  </a:ext>
                </a:extLst>
              </a:tr>
              <a:tr h="167307">
                <a:tc>
                  <a:txBody>
                    <a:bodyPr/>
                    <a:lstStyle/>
                    <a:p>
                      <a:pPr marL="171450" marR="0" indent="0" algn="l">
                        <a:spcBef>
                          <a:spcPts val="0"/>
                        </a:spcBef>
                        <a:spcAft>
                          <a:spcPts val="0"/>
                        </a:spcAft>
                      </a:pPr>
                      <a:r>
                        <a:rPr lang="en-US" sz="900" b="1" i="0" baseline="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rPr>
                        <a:t>Dual HER2 targeting</a:t>
                      </a:r>
                      <a:endParaRPr lang="en-US" sz="900" b="1" i="0" baseline="0"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143 (19.2)</a:t>
                      </a:r>
                      <a:endPar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147 (19.8)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7840"/>
                  </a:ext>
                </a:extLst>
              </a:tr>
              <a:tr h="167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Neoadjuvant Anthracycline use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579 (77.9)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564 (75.9)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13623"/>
                  </a:ext>
                </a:extLst>
              </a:tr>
            </a:tbl>
          </a:graphicData>
        </a:graphic>
      </p:graphicFrame>
      <p:sp>
        <p:nvSpPr>
          <p:cNvPr id="15" name="TextBox 14">
            <a:extLst>
              <a:ext uri="{FF2B5EF4-FFF2-40B4-BE49-F238E27FC236}">
                <a16:creationId xmlns:a16="http://schemas.microsoft.com/office/drawing/2014/main" id="{41D4CD41-CE08-0167-172C-4C2ACD0A4DF6}"/>
              </a:ext>
            </a:extLst>
          </p:cNvPr>
          <p:cNvSpPr txBox="1"/>
          <p:nvPr/>
        </p:nvSpPr>
        <p:spPr>
          <a:xfrm>
            <a:off x="387928" y="4809868"/>
            <a:ext cx="1636471" cy="215444"/>
          </a:xfrm>
          <a:prstGeom prst="rect">
            <a:avLst/>
          </a:prstGeom>
          <a:noFill/>
        </p:spPr>
        <p:txBody>
          <a:bodyPr wrap="square" rtlCol="0">
            <a:spAutoFit/>
          </a:bodyPr>
          <a:lstStyle/>
          <a:p>
            <a:pPr>
              <a:defRPr/>
            </a:pPr>
            <a:r>
              <a:rPr lang="en-US" sz="800" b="1" dirty="0">
                <a:solidFill>
                  <a:srgbClr val="0070C0"/>
                </a:solidFill>
                <a:latin typeface="Arial Narrow" panose="020B0604020202020204" pitchFamily="34" charset="0"/>
                <a:cs typeface="Arial Narrow" panose="020B0604020202020204" pitchFamily="34" charset="0"/>
              </a:rPr>
              <a:t>ENROLLED 12/2020-2/2024</a:t>
            </a:r>
          </a:p>
        </p:txBody>
      </p:sp>
      <p:grpSp>
        <p:nvGrpSpPr>
          <p:cNvPr id="7" name="Group 6">
            <a:extLst>
              <a:ext uri="{FF2B5EF4-FFF2-40B4-BE49-F238E27FC236}">
                <a16:creationId xmlns:a16="http://schemas.microsoft.com/office/drawing/2014/main" id="{D71A0590-677D-354C-49C0-B7FFEC6F5333}"/>
              </a:ext>
            </a:extLst>
          </p:cNvPr>
          <p:cNvGrpSpPr/>
          <p:nvPr/>
        </p:nvGrpSpPr>
        <p:grpSpPr>
          <a:xfrm>
            <a:off x="0" y="0"/>
            <a:ext cx="4099810" cy="283038"/>
            <a:chOff x="0" y="0"/>
            <a:chExt cx="8199619" cy="566075"/>
          </a:xfrm>
        </p:grpSpPr>
        <p:grpSp>
          <p:nvGrpSpPr>
            <p:cNvPr id="8" name="Group 7">
              <a:extLst>
                <a:ext uri="{FF2B5EF4-FFF2-40B4-BE49-F238E27FC236}">
                  <a16:creationId xmlns:a16="http://schemas.microsoft.com/office/drawing/2014/main" id="{BB47E0F4-9864-7421-CDA1-929584D98329}"/>
                </a:ext>
              </a:extLst>
            </p:cNvPr>
            <p:cNvGrpSpPr/>
            <p:nvPr/>
          </p:nvGrpSpPr>
          <p:grpSpPr>
            <a:xfrm>
              <a:off x="0" y="0"/>
              <a:ext cx="8199619" cy="566075"/>
              <a:chOff x="-1" y="236415"/>
              <a:chExt cx="8199619" cy="566075"/>
            </a:xfrm>
          </p:grpSpPr>
          <p:sp>
            <p:nvSpPr>
              <p:cNvPr id="10" name="Rectangle 9">
                <a:extLst>
                  <a:ext uri="{FF2B5EF4-FFF2-40B4-BE49-F238E27FC236}">
                    <a16:creationId xmlns:a16="http://schemas.microsoft.com/office/drawing/2014/main" id="{D0C46AAA-F6D5-84DF-8F18-57840D383A33}"/>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defRPr/>
                </a:pPr>
                <a:r>
                  <a:rPr lang="en-US" sz="1000" b="1" dirty="0">
                    <a:solidFill>
                      <a:srgbClr val="FFFFFF"/>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6AAE2025-A7C0-91E2-5058-027E3852C7DE}"/>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srgbClr val="FFFFFF"/>
                  </a:solidFill>
                  <a:latin typeface="Arial"/>
                </a:endParaRPr>
              </a:p>
            </p:txBody>
          </p:sp>
        </p:grpSp>
        <p:sp>
          <p:nvSpPr>
            <p:cNvPr id="9" name="Rectangle 8">
              <a:extLst>
                <a:ext uri="{FF2B5EF4-FFF2-40B4-BE49-F238E27FC236}">
                  <a16:creationId xmlns:a16="http://schemas.microsoft.com/office/drawing/2014/main" id="{BA0391A5-039A-0DC9-700A-0FAFCE14C590}"/>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defRPr/>
              </a:pPr>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17" name="TextBox 16">
            <a:extLst>
              <a:ext uri="{FF2B5EF4-FFF2-40B4-BE49-F238E27FC236}">
                <a16:creationId xmlns:a16="http://schemas.microsoft.com/office/drawing/2014/main" id="{C374496D-ECF4-CCE6-8AFF-51188BC120FC}"/>
              </a:ext>
            </a:extLst>
          </p:cNvPr>
          <p:cNvSpPr txBox="1"/>
          <p:nvPr/>
        </p:nvSpPr>
        <p:spPr>
          <a:xfrm>
            <a:off x="7229578" y="4818527"/>
            <a:ext cx="1636471" cy="215444"/>
          </a:xfrm>
          <a:prstGeom prst="rect">
            <a:avLst/>
          </a:prstGeom>
          <a:noFill/>
        </p:spPr>
        <p:txBody>
          <a:bodyPr wrap="square" rtlCol="0">
            <a:spAutoFit/>
          </a:bodyPr>
          <a:lstStyle/>
          <a:p>
            <a:pPr algn="r">
              <a:defRPr/>
            </a:pPr>
            <a:r>
              <a:rPr lang="en-US" sz="800" b="1" dirty="0">
                <a:solidFill>
                  <a:srgbClr val="0070C0"/>
                </a:solidFill>
                <a:latin typeface="Arial Narrow" panose="020B0604020202020204" pitchFamily="34" charset="0"/>
                <a:cs typeface="Arial Narrow" panose="020B0604020202020204" pitchFamily="34" charset="0"/>
              </a:rPr>
              <a:t>ENROLLED 4/2013-12/2015</a:t>
            </a:r>
          </a:p>
        </p:txBody>
      </p:sp>
      <p:sp>
        <p:nvSpPr>
          <p:cNvPr id="18" name="Text Placeholder 3">
            <a:extLst>
              <a:ext uri="{FF2B5EF4-FFF2-40B4-BE49-F238E27FC236}">
                <a16:creationId xmlns:a16="http://schemas.microsoft.com/office/drawing/2014/main" id="{920FDEE5-B458-AE61-1D5B-2B60607C2071}"/>
              </a:ext>
            </a:extLst>
          </p:cNvPr>
          <p:cNvSpPr txBox="1">
            <a:spLocks/>
          </p:cNvSpPr>
          <p:nvPr/>
        </p:nvSpPr>
        <p:spPr>
          <a:xfrm>
            <a:off x="387928" y="4962776"/>
            <a:ext cx="2875757" cy="180725"/>
          </a:xfrm>
          <a:prstGeom prst="rect">
            <a:avLst/>
          </a:prstGeom>
        </p:spPr>
        <p:txBody>
          <a:bodyPr/>
          <a:lstStyle>
            <a:lvl1pPr marL="0" algn="r" defTabSz="914400" rtl="0" eaLnBrk="1" latinLnBrk="0" hangingPunct="1">
              <a:defRPr sz="1500" kern="1200">
                <a:solidFill>
                  <a:schemeClr val="tx1">
                    <a:lumMod val="40000"/>
                    <a:lumOff val="6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defRPr/>
            </a:pPr>
            <a:r>
              <a:rPr lang="en-US" sz="750" dirty="0">
                <a:solidFill>
                  <a:srgbClr val="00305D"/>
                </a:solidFill>
                <a:latin typeface="Arial Narrow" panose="020B0604020202020204" pitchFamily="34" charset="0"/>
                <a:cs typeface="Arial Narrow" panose="020B0604020202020204" pitchFamily="34" charset="0"/>
              </a:rPr>
              <a:t>Sara M. </a:t>
            </a:r>
            <a:r>
              <a:rPr lang="en-US" sz="750" dirty="0" err="1">
                <a:solidFill>
                  <a:srgbClr val="00305D"/>
                </a:solidFill>
                <a:latin typeface="Arial Narrow" panose="020B0604020202020204" pitchFamily="34" charset="0"/>
                <a:cs typeface="Arial Narrow" panose="020B0604020202020204" pitchFamily="34" charset="0"/>
              </a:rPr>
              <a:t>Tolaney</a:t>
            </a:r>
            <a:endParaRPr lang="en-US" sz="750" dirty="0">
              <a:solidFill>
                <a:srgbClr val="00305D"/>
              </a:solidFill>
              <a:latin typeface="Arial Narrow" panose="020B0604020202020204" pitchFamily="34" charset="0"/>
              <a:cs typeface="Arial Narrow" panose="020B0604020202020204" pitchFamily="34" charset="0"/>
            </a:endParaRPr>
          </a:p>
          <a:p>
            <a:pPr algn="l" defTabSz="457200">
              <a:defRPr/>
            </a:pPr>
            <a:endParaRPr lang="en-US" sz="750" dirty="0">
              <a:solidFill>
                <a:srgbClr val="00305D"/>
              </a:solidFill>
              <a:latin typeface="Arial Narrow" panose="020B0604020202020204" pitchFamily="34" charset="0"/>
              <a:cs typeface="Arial Narrow" panose="020B0604020202020204" pitchFamily="34" charset="0"/>
            </a:endParaRPr>
          </a:p>
        </p:txBody>
      </p:sp>
      <p:sp>
        <p:nvSpPr>
          <p:cNvPr id="19" name="Content of this presentation is copyrightand responsibility of the author Permission is required for re-use">
            <a:extLst>
              <a:ext uri="{FF2B5EF4-FFF2-40B4-BE49-F238E27FC236}">
                <a16:creationId xmlns:a16="http://schemas.microsoft.com/office/drawing/2014/main" id="{E133FBBD-B84D-62C5-CF20-9076341C4988}"/>
              </a:ext>
            </a:extLst>
          </p:cNvPr>
          <p:cNvSpPr/>
          <p:nvPr/>
        </p:nvSpPr>
        <p:spPr>
          <a:xfrm>
            <a:off x="1048920" y="5013697"/>
            <a:ext cx="3667125" cy="95250"/>
          </a:xfrm>
          <a:prstGeom prst="rect">
            <a:avLst/>
          </a:prstGeom>
          <a:noFill/>
          <a:ln/>
        </p:spPr>
        <p:txBody>
          <a:bodyPr wrap="square" lIns="0" tIns="0" rIns="0" bIns="0" rtlCol="0" anchor="t"/>
          <a:lstStyle/>
          <a:p>
            <a:pPr>
              <a:lnSpc>
                <a:spcPts val="750"/>
              </a:lnSpc>
              <a:defRPr/>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srgbClr val="54565B"/>
              </a:solidFill>
              <a:latin typeface="Arial"/>
            </a:endParaRPr>
          </a:p>
        </p:txBody>
      </p:sp>
      <p:sp>
        <p:nvSpPr>
          <p:cNvPr id="11" name="Title 1">
            <a:extLst>
              <a:ext uri="{FF2B5EF4-FFF2-40B4-BE49-F238E27FC236}">
                <a16:creationId xmlns:a16="http://schemas.microsoft.com/office/drawing/2014/main" id="{EF6C90DF-8ECB-8BF6-F40B-473FFB4B36E7}"/>
              </a:ext>
            </a:extLst>
          </p:cNvPr>
          <p:cNvSpPr txBox="1">
            <a:spLocks/>
          </p:cNvSpPr>
          <p:nvPr/>
        </p:nvSpPr>
        <p:spPr>
          <a:xfrm>
            <a:off x="2473754" y="3781010"/>
            <a:ext cx="4217477" cy="820056"/>
          </a:xfrm>
          <a:prstGeom prst="rect">
            <a:avLst/>
          </a:prstGeom>
          <a:solidFill>
            <a:srgbClr val="00305D"/>
          </a:solidFill>
        </p:spPr>
        <p:txBody>
          <a:bodyPr vert="horz" lIns="320040" tIns="22860" rIns="0" bIns="22860" rtlCol="0" anchor="ctr" anchorCtr="0">
            <a:normAutofit fontScale="85000" lnSpcReduction="20000"/>
          </a:bodyPr>
          <a:lstStyle>
            <a:lvl1pPr algn="l" defTabSz="1371600" rtl="0" eaLnBrk="1" latinLnBrk="0" hangingPunct="1">
              <a:lnSpc>
                <a:spcPct val="90000"/>
              </a:lnSpc>
              <a:spcBef>
                <a:spcPct val="0"/>
              </a:spcBef>
              <a:buNone/>
              <a:defRPr sz="4800" b="1" i="0" kern="800" spc="0" baseline="0">
                <a:solidFill>
                  <a:schemeClr val="accent1"/>
                </a:solidFill>
                <a:latin typeface="Trebuchet MS" panose="020B0603020202020204" pitchFamily="34" charset="0"/>
                <a:ea typeface="+mj-ea"/>
                <a:cs typeface="Arial" panose="020B0604020202020204" pitchFamily="34" charset="0"/>
              </a:defRPr>
            </a:lvl1pPr>
          </a:lstStyle>
          <a:p>
            <a:pPr defTabSz="457200">
              <a:lnSpc>
                <a:spcPct val="100000"/>
              </a:lnSpc>
              <a:spcBef>
                <a:spcPts val="0"/>
              </a:spcBef>
              <a:defRPr/>
            </a:pPr>
            <a:endParaRPr lang="en-US" sz="2400" kern="1200" dirty="0">
              <a:solidFill>
                <a:srgbClr val="FFFFFF"/>
              </a:solidFill>
              <a:latin typeface="Arial"/>
            </a:endParaRPr>
          </a:p>
          <a:p>
            <a:pPr marL="368300" indent="-368300" defTabSz="457200">
              <a:lnSpc>
                <a:spcPct val="100000"/>
              </a:lnSpc>
              <a:spcBef>
                <a:spcPts val="0"/>
              </a:spcBef>
              <a:defRPr/>
            </a:pPr>
            <a:r>
              <a:rPr lang="en-US" sz="2400" kern="1200" dirty="0">
                <a:solidFill>
                  <a:srgbClr val="17AD86"/>
                </a:solidFill>
                <a:latin typeface="Arial"/>
              </a:rPr>
              <a:t>	</a:t>
            </a:r>
            <a:r>
              <a:rPr lang="en-US" sz="2400" kern="1200" dirty="0">
                <a:solidFill>
                  <a:srgbClr val="FFFFFF"/>
                </a:solidFill>
                <a:latin typeface="Arial"/>
              </a:rPr>
              <a:t>Less anthracycline use </a:t>
            </a:r>
            <a:br>
              <a:rPr lang="en-US" sz="2400" kern="1200" dirty="0">
                <a:solidFill>
                  <a:srgbClr val="FFFFFF"/>
                </a:solidFill>
                <a:latin typeface="Arial"/>
              </a:rPr>
            </a:br>
            <a:r>
              <a:rPr lang="en-US" sz="2400" kern="1200" dirty="0">
                <a:solidFill>
                  <a:srgbClr val="FFFFFF"/>
                </a:solidFill>
                <a:latin typeface="Arial"/>
              </a:rPr>
              <a:t>in preop setting</a:t>
            </a:r>
          </a:p>
          <a:p>
            <a:pPr defTabSz="457200">
              <a:lnSpc>
                <a:spcPct val="100000"/>
              </a:lnSpc>
              <a:spcBef>
                <a:spcPts val="0"/>
              </a:spcBef>
              <a:defRPr/>
            </a:pPr>
            <a:endParaRPr lang="en-US" sz="2400" b="0" kern="1200" dirty="0">
              <a:solidFill>
                <a:srgbClr val="54565B"/>
              </a:solidFill>
              <a:latin typeface="Arial"/>
            </a:endParaRPr>
          </a:p>
        </p:txBody>
      </p:sp>
      <p:sp>
        <p:nvSpPr>
          <p:cNvPr id="3" name="Rectangle 2">
            <a:extLst>
              <a:ext uri="{FF2B5EF4-FFF2-40B4-BE49-F238E27FC236}">
                <a16:creationId xmlns:a16="http://schemas.microsoft.com/office/drawing/2014/main" id="{29763FCE-A5D2-126A-A317-48F5066E3D20}"/>
              </a:ext>
            </a:extLst>
          </p:cNvPr>
          <p:cNvSpPr/>
          <p:nvPr/>
        </p:nvSpPr>
        <p:spPr>
          <a:xfrm>
            <a:off x="304800" y="4601066"/>
            <a:ext cx="8491671" cy="15738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25" name="Title 1">
            <a:extLst>
              <a:ext uri="{FF2B5EF4-FFF2-40B4-BE49-F238E27FC236}">
                <a16:creationId xmlns:a16="http://schemas.microsoft.com/office/drawing/2014/main" id="{4348BA69-01CF-7588-73AA-F514581A6C4D}"/>
              </a:ext>
            </a:extLst>
          </p:cNvPr>
          <p:cNvSpPr>
            <a:spLocks noGrp="1"/>
          </p:cNvSpPr>
          <p:nvPr>
            <p:ph type="title"/>
          </p:nvPr>
        </p:nvSpPr>
        <p:spPr>
          <a:xfrm>
            <a:off x="297806" y="9455"/>
            <a:ext cx="8696326" cy="820056"/>
          </a:xfrm>
        </p:spPr>
        <p:txBody>
          <a:bodyPr/>
          <a:lstStyle/>
          <a:p>
            <a:r>
              <a:rPr lang="en-GB" u="sng" dirty="0">
                <a:solidFill>
                  <a:srgbClr val="00305D"/>
                </a:solidFill>
                <a:latin typeface="Arial Narrow" panose="020B0604020202020204" pitchFamily="34" charset="0"/>
                <a:cs typeface="Arial Narrow" panose="020B0604020202020204" pitchFamily="34" charset="0"/>
              </a:rPr>
              <a:t>DESTINY-BREAST05</a:t>
            </a:r>
            <a:r>
              <a:rPr lang="en-GB" dirty="0">
                <a:solidFill>
                  <a:srgbClr val="00305D"/>
                </a:solidFill>
                <a:latin typeface="Arial Narrow" panose="020B0604020202020204" pitchFamily="34" charset="0"/>
                <a:cs typeface="Arial Narrow" panose="020B0604020202020204" pitchFamily="34" charset="0"/>
              </a:rPr>
              <a:t>         </a:t>
            </a:r>
            <a:r>
              <a:rPr lang="en-GB" u="sng" dirty="0">
                <a:solidFill>
                  <a:srgbClr val="00305D"/>
                </a:solidFill>
                <a:latin typeface="Arial Narrow" panose="020B0604020202020204" pitchFamily="34" charset="0"/>
                <a:cs typeface="Arial Narrow" panose="020B0604020202020204" pitchFamily="34" charset="0"/>
              </a:rPr>
              <a:t>KATHERINE</a:t>
            </a:r>
            <a:r>
              <a:rPr lang="en-GB" dirty="0">
                <a:solidFill>
                  <a:srgbClr val="00305D"/>
                </a:solidFill>
                <a:latin typeface="Arial Narrow" panose="020B0604020202020204" pitchFamily="34" charset="0"/>
                <a:cs typeface="Arial Narrow" panose="020B0604020202020204" pitchFamily="34" charset="0"/>
              </a:rPr>
              <a:t>: BASELINE CHARACTERISTICS</a:t>
            </a:r>
          </a:p>
        </p:txBody>
      </p:sp>
      <p:sp>
        <p:nvSpPr>
          <p:cNvPr id="26" name="Oval 25">
            <a:extLst>
              <a:ext uri="{FF2B5EF4-FFF2-40B4-BE49-F238E27FC236}">
                <a16:creationId xmlns:a16="http://schemas.microsoft.com/office/drawing/2014/main" id="{1983BF93-72EE-9C3F-4CAD-2A60428F04BF}"/>
              </a:ext>
            </a:extLst>
          </p:cNvPr>
          <p:cNvSpPr/>
          <p:nvPr/>
        </p:nvSpPr>
        <p:spPr>
          <a:xfrm>
            <a:off x="2836562" y="399330"/>
            <a:ext cx="467966" cy="46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00" b="1" dirty="0">
                <a:solidFill>
                  <a:srgbClr val="FFFFFF"/>
                </a:solidFill>
                <a:latin typeface="Arial Narrow" panose="020B0604020202020204" pitchFamily="34" charset="0"/>
                <a:cs typeface="Arial Narrow" panose="020B0604020202020204" pitchFamily="34" charset="0"/>
              </a:rPr>
              <a:t>VS</a:t>
            </a:r>
          </a:p>
        </p:txBody>
      </p:sp>
      <p:pic>
        <p:nvPicPr>
          <p:cNvPr id="2" name="Picture 1">
            <a:extLst>
              <a:ext uri="{FF2B5EF4-FFF2-40B4-BE49-F238E27FC236}">
                <a16:creationId xmlns:a16="http://schemas.microsoft.com/office/drawing/2014/main" id="{27C4E278-3212-AFE0-90D2-E5F717AE8ECB}"/>
              </a:ext>
            </a:extLst>
          </p:cNvPr>
          <p:cNvPicPr>
            <a:picLocks noChangeAspect="1"/>
          </p:cNvPicPr>
          <p:nvPr/>
        </p:nvPicPr>
        <p:blipFill>
          <a:blip r:embed="rId3"/>
          <a:srcRect/>
          <a:stretch/>
        </p:blipFill>
        <p:spPr>
          <a:xfrm>
            <a:off x="2526629" y="3882065"/>
            <a:ext cx="543916" cy="626136"/>
          </a:xfrm>
          <a:prstGeom prst="rect">
            <a:avLst/>
          </a:prstGeom>
        </p:spPr>
      </p:pic>
    </p:spTree>
    <p:extLst>
      <p:ext uri="{BB962C8B-B14F-4D97-AF65-F5344CB8AC3E}">
        <p14:creationId xmlns:p14="http://schemas.microsoft.com/office/powerpoint/2010/main" val="1620528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BED1B1-E974-1336-638C-2027BC6F227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4CF64F92-5B6B-B319-BC34-8D50F8F7CA60}"/>
              </a:ext>
            </a:extLst>
          </p:cNvPr>
          <p:cNvSpPr txBox="1"/>
          <p:nvPr/>
        </p:nvSpPr>
        <p:spPr>
          <a:xfrm>
            <a:off x="548224" y="4622254"/>
            <a:ext cx="8200817" cy="246221"/>
          </a:xfrm>
          <a:prstGeom prst="rect">
            <a:avLst/>
          </a:prstGeom>
          <a:noFill/>
        </p:spPr>
        <p:txBody>
          <a:bodyPr wrap="square" rtlCol="0">
            <a:spAutoFit/>
          </a:bodyPr>
          <a:lstStyle/>
          <a:p>
            <a:pPr defTabSz="314554">
              <a:defRPr/>
            </a:pPr>
            <a:r>
              <a:rPr lang="en-US" sz="500" dirty="0">
                <a:solidFill>
                  <a:srgbClr val="00305D"/>
                </a:solidFill>
                <a:latin typeface="Arial Narrow" panose="020B0604020202020204" pitchFamily="34" charset="0"/>
                <a:cs typeface="Arial Narrow" panose="020B0604020202020204" pitchFamily="34" charset="0"/>
              </a:rPr>
              <a:t>HR, hazard ratio; IDFS, invasive disease–free survival; T-DM1, trastuzumab emtansine; T-DXd, trastuzumab deruxtecan. E</a:t>
            </a:r>
            <a:r>
              <a:rPr lang="en-GB" sz="500" kern="0" dirty="0" err="1">
                <a:solidFill>
                  <a:srgbClr val="00305D"/>
                </a:solidFill>
                <a:latin typeface="Arial Narrow" panose="020B0604020202020204" pitchFamily="34" charset="0"/>
                <a:cs typeface="Arial Narrow" panose="020B0604020202020204" pitchFamily="34" charset="0"/>
              </a:rPr>
              <a:t>fficacy</a:t>
            </a:r>
            <a:r>
              <a:rPr lang="en-GB" sz="500" kern="0" dirty="0">
                <a:solidFill>
                  <a:srgbClr val="00305D"/>
                </a:solidFill>
                <a:latin typeface="Arial Narrow" panose="020B0604020202020204" pitchFamily="34" charset="0"/>
                <a:cs typeface="Arial Narrow" panose="020B0604020202020204" pitchFamily="34" charset="0"/>
              </a:rPr>
              <a:t> stopping boundary, P = 0.0183.</a:t>
            </a:r>
            <a:r>
              <a:rPr lang="en-US" sz="500" dirty="0">
                <a:solidFill>
                  <a:srgbClr val="00305D"/>
                </a:solidFill>
                <a:latin typeface="Arial Narrow" panose="020B0604020202020204" pitchFamily="34" charset="0"/>
                <a:cs typeface="Arial Narrow" panose="020B0604020202020204" pitchFamily="34" charset="0"/>
              </a:rPr>
              <a:t> </a:t>
            </a:r>
            <a:r>
              <a:rPr lang="en-US" sz="500" baseline="30000" dirty="0" err="1">
                <a:solidFill>
                  <a:srgbClr val="00305D"/>
                </a:solidFill>
                <a:latin typeface="Arial Narrow" panose="020B0604020202020204" pitchFamily="34" charset="0"/>
                <a:cs typeface="Arial Narrow" panose="020B0604020202020204" pitchFamily="34" charset="0"/>
              </a:rPr>
              <a:t>a</a:t>
            </a:r>
            <a:r>
              <a:rPr lang="en-US" sz="500" dirty="0" err="1">
                <a:solidFill>
                  <a:srgbClr val="00305D"/>
                </a:solidFill>
                <a:latin typeface="Arial Narrow" panose="020B0604020202020204" pitchFamily="34" charset="0"/>
                <a:cs typeface="Arial Narrow" panose="020B0604020202020204" pitchFamily="34" charset="0"/>
              </a:rPr>
              <a:t>IDFS</a:t>
            </a:r>
            <a:r>
              <a:rPr lang="en-US" sz="500" dirty="0">
                <a:solidFill>
                  <a:srgbClr val="00305D"/>
                </a:solidFill>
                <a:latin typeface="Arial Narrow" panose="020B0604020202020204" pitchFamily="34" charset="0"/>
                <a:cs typeface="Arial Narrow" panose="020B0604020202020204" pitchFamily="34" charset="0"/>
              </a:rPr>
              <a:t> is defined as the time from randomization until the date of first occurrence of one of the following events: recurrence of ipsilateral invasive breast tumor, recurrence of ipsilateral locoregional invasive breast cancer, contralateral invasive breast cancer, a distant disease recurrence, or death from any cause. </a:t>
            </a:r>
            <a:r>
              <a:rPr lang="en-US" sz="500" baseline="30000" dirty="0" err="1">
                <a:solidFill>
                  <a:srgbClr val="00305D"/>
                </a:solidFill>
                <a:latin typeface="Arial Narrow" panose="020B0604020202020204" pitchFamily="34" charset="0"/>
                <a:cs typeface="Arial Narrow" panose="020B0604020202020204" pitchFamily="34" charset="0"/>
              </a:rPr>
              <a:t>b</a:t>
            </a:r>
            <a:r>
              <a:rPr lang="en-US" sz="500" dirty="0" err="1">
                <a:solidFill>
                  <a:srgbClr val="00305D"/>
                </a:solidFill>
                <a:latin typeface="Arial Narrow" panose="020B0604020202020204" pitchFamily="34" charset="0"/>
                <a:cs typeface="Arial Narrow" panose="020B0604020202020204" pitchFamily="34" charset="0"/>
              </a:rPr>
              <a:t>Two</a:t>
            </a:r>
            <a:r>
              <a:rPr lang="en-US" sz="500" dirty="0">
                <a:solidFill>
                  <a:srgbClr val="00305D"/>
                </a:solidFill>
                <a:latin typeface="Arial Narrow" panose="020B0604020202020204" pitchFamily="34" charset="0"/>
                <a:cs typeface="Arial Narrow" panose="020B0604020202020204" pitchFamily="34" charset="0"/>
              </a:rPr>
              <a:t>-sided P value from stratified log-rank test. Hazard ratio and 95% CI from stratified Cox proportional hazards model with stratification factor of operative status at disease presentation.</a:t>
            </a:r>
          </a:p>
        </p:txBody>
      </p:sp>
      <p:sp>
        <p:nvSpPr>
          <p:cNvPr id="23" name="Text Placeholder 1">
            <a:extLst>
              <a:ext uri="{FF2B5EF4-FFF2-40B4-BE49-F238E27FC236}">
                <a16:creationId xmlns:a16="http://schemas.microsoft.com/office/drawing/2014/main" id="{A5C019E6-D3DB-35EF-D3B8-9E3F0C282976}"/>
              </a:ext>
            </a:extLst>
          </p:cNvPr>
          <p:cNvSpPr>
            <a:spLocks noGrp="1"/>
          </p:cNvSpPr>
          <p:nvPr>
            <p:ph type="body" sz="quarter" idx="10"/>
          </p:nvPr>
        </p:nvSpPr>
        <p:spPr>
          <a:xfrm>
            <a:off x="0" y="0"/>
            <a:ext cx="9144000" cy="961717"/>
          </a:xfrm>
          <a:solidFill>
            <a:srgbClr val="00305D"/>
          </a:solidFill>
        </p:spPr>
        <p:txBody>
          <a:bodyPr lIns="320040" tIns="365760" bIns="45720" anchor="b" anchorCtr="0"/>
          <a:lstStyle/>
          <a:p>
            <a:r>
              <a:rPr lang="en-US" sz="2100" u="sng" dirty="0">
                <a:solidFill>
                  <a:schemeClr val="bg1"/>
                </a:solidFill>
                <a:latin typeface="Arial Narrow" panose="020B0604020202020204" pitchFamily="34" charset="0"/>
                <a:cs typeface="Arial Narrow" panose="020B0604020202020204" pitchFamily="34" charset="0"/>
              </a:rPr>
              <a:t>DB-05:</a:t>
            </a:r>
            <a:r>
              <a:rPr lang="en-US" sz="2100" dirty="0">
                <a:solidFill>
                  <a:schemeClr val="bg1"/>
                </a:solidFill>
                <a:latin typeface="Arial Narrow" panose="020B0604020202020204" pitchFamily="34" charset="0"/>
                <a:cs typeface="Arial Narrow" panose="020B0604020202020204" pitchFamily="34" charset="0"/>
              </a:rPr>
              <a:t> T-</a:t>
            </a:r>
            <a:r>
              <a:rPr lang="en-US" sz="2100" dirty="0" err="1">
                <a:solidFill>
                  <a:schemeClr val="bg1"/>
                </a:solidFill>
                <a:latin typeface="Arial Narrow" panose="020B0604020202020204" pitchFamily="34" charset="0"/>
                <a:cs typeface="Arial Narrow" panose="020B0604020202020204" pitchFamily="34" charset="0"/>
              </a:rPr>
              <a:t>DXd</a:t>
            </a:r>
            <a:r>
              <a:rPr lang="en-US" sz="2100" dirty="0">
                <a:solidFill>
                  <a:schemeClr val="bg1"/>
                </a:solidFill>
                <a:latin typeface="Arial Narrow" panose="020B0604020202020204" pitchFamily="34" charset="0"/>
                <a:cs typeface="Arial Narrow" panose="020B0604020202020204" pitchFamily="34" charset="0"/>
              </a:rPr>
              <a:t> REDUCED RISK OF RECURRENCE BY HALF IN A HIGH-RISK </a:t>
            </a:r>
            <a:br>
              <a:rPr lang="en-US" sz="2100" dirty="0">
                <a:solidFill>
                  <a:schemeClr val="bg1"/>
                </a:solidFill>
                <a:latin typeface="Arial Narrow" panose="020B0604020202020204" pitchFamily="34" charset="0"/>
                <a:cs typeface="Arial Narrow" panose="020B0604020202020204" pitchFamily="34" charset="0"/>
              </a:rPr>
            </a:br>
            <a:r>
              <a:rPr lang="en-US" sz="2100" dirty="0">
                <a:solidFill>
                  <a:schemeClr val="bg1"/>
                </a:solidFill>
                <a:latin typeface="Arial Narrow" panose="020B0604020202020204" pitchFamily="34" charset="0"/>
                <a:cs typeface="Arial Narrow" panose="020B0604020202020204" pitchFamily="34" charset="0"/>
              </a:rPr>
              <a:t>RESIDUAL DISEASE POPULATION </a:t>
            </a:r>
          </a:p>
        </p:txBody>
      </p:sp>
      <p:sp>
        <p:nvSpPr>
          <p:cNvPr id="9" name="Text Placeholder 3">
            <a:extLst>
              <a:ext uri="{FF2B5EF4-FFF2-40B4-BE49-F238E27FC236}">
                <a16:creationId xmlns:a16="http://schemas.microsoft.com/office/drawing/2014/main" id="{37585162-E484-9CBC-C85F-1D67D6F9F618}"/>
              </a:ext>
            </a:extLst>
          </p:cNvPr>
          <p:cNvSpPr>
            <a:spLocks noGrp="1"/>
          </p:cNvSpPr>
          <p:nvPr>
            <p:ph type="body" sz="quarter" idx="12"/>
          </p:nvPr>
        </p:nvSpPr>
        <p:spPr>
          <a:xfrm>
            <a:off x="368004" y="4822309"/>
            <a:ext cx="2875757" cy="180725"/>
          </a:xfrm>
        </p:spPr>
        <p:txBody>
          <a:bodyPr/>
          <a:lstStyle/>
          <a:p>
            <a:r>
              <a:rPr lang="en-US" dirty="0"/>
              <a:t>Sara M. </a:t>
            </a:r>
            <a:r>
              <a:rPr lang="en-US" dirty="0" err="1"/>
              <a:t>Tolaney</a:t>
            </a:r>
            <a:endParaRPr lang="en-US" dirty="0"/>
          </a:p>
          <a:p>
            <a:endParaRPr lang="en-US" dirty="0"/>
          </a:p>
        </p:txBody>
      </p:sp>
      <p:grpSp>
        <p:nvGrpSpPr>
          <p:cNvPr id="2783" name="Group 2782">
            <a:extLst>
              <a:ext uri="{FF2B5EF4-FFF2-40B4-BE49-F238E27FC236}">
                <a16:creationId xmlns:a16="http://schemas.microsoft.com/office/drawing/2014/main" id="{9CF03A6D-DF4C-3339-C211-948441A481A3}"/>
              </a:ext>
            </a:extLst>
          </p:cNvPr>
          <p:cNvGrpSpPr/>
          <p:nvPr/>
        </p:nvGrpSpPr>
        <p:grpSpPr>
          <a:xfrm>
            <a:off x="0" y="0"/>
            <a:ext cx="4099810" cy="283038"/>
            <a:chOff x="0" y="0"/>
            <a:chExt cx="8199619" cy="566075"/>
          </a:xfrm>
        </p:grpSpPr>
        <p:grpSp>
          <p:nvGrpSpPr>
            <p:cNvPr id="2784" name="Group 2783">
              <a:extLst>
                <a:ext uri="{FF2B5EF4-FFF2-40B4-BE49-F238E27FC236}">
                  <a16:creationId xmlns:a16="http://schemas.microsoft.com/office/drawing/2014/main" id="{4AF5D38B-414E-B2CC-D65F-6AE8D2FAB169}"/>
                </a:ext>
              </a:extLst>
            </p:cNvPr>
            <p:cNvGrpSpPr/>
            <p:nvPr/>
          </p:nvGrpSpPr>
          <p:grpSpPr>
            <a:xfrm>
              <a:off x="0" y="0"/>
              <a:ext cx="8199619" cy="566075"/>
              <a:chOff x="-1" y="236415"/>
              <a:chExt cx="8199619" cy="566075"/>
            </a:xfrm>
          </p:grpSpPr>
          <p:sp>
            <p:nvSpPr>
              <p:cNvPr id="2786" name="Rectangle 2785">
                <a:extLst>
                  <a:ext uri="{FF2B5EF4-FFF2-40B4-BE49-F238E27FC236}">
                    <a16:creationId xmlns:a16="http://schemas.microsoft.com/office/drawing/2014/main" id="{F7522777-C119-D3DE-A7E0-5ACEA0059D41}"/>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2787" name="Triangle 2786">
                <a:extLst>
                  <a:ext uri="{FF2B5EF4-FFF2-40B4-BE49-F238E27FC236}">
                    <a16:creationId xmlns:a16="http://schemas.microsoft.com/office/drawing/2014/main" id="{B7C2386C-4D03-A7FB-E035-4053495EDBA2}"/>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2785" name="Rectangle 2784">
              <a:extLst>
                <a:ext uri="{FF2B5EF4-FFF2-40B4-BE49-F238E27FC236}">
                  <a16:creationId xmlns:a16="http://schemas.microsoft.com/office/drawing/2014/main" id="{B4AFC506-2447-C3D0-0870-1B8185939DAD}"/>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2788" name="TextBox 2787">
            <a:extLst>
              <a:ext uri="{FF2B5EF4-FFF2-40B4-BE49-F238E27FC236}">
                <a16:creationId xmlns:a16="http://schemas.microsoft.com/office/drawing/2014/main" id="{45634274-B466-50D7-F939-EB44EAB577E9}"/>
              </a:ext>
            </a:extLst>
          </p:cNvPr>
          <p:cNvSpPr txBox="1"/>
          <p:nvPr/>
        </p:nvSpPr>
        <p:spPr>
          <a:xfrm>
            <a:off x="7215712" y="4909475"/>
            <a:ext cx="1732801" cy="215444"/>
          </a:xfrm>
          <a:prstGeom prst="rect">
            <a:avLst/>
          </a:prstGeom>
          <a:noFill/>
        </p:spPr>
        <p:txBody>
          <a:bodyPr wrap="square">
            <a:spAutoFit/>
          </a:bodyPr>
          <a:lstStyle/>
          <a:p>
            <a:pPr algn="r"/>
            <a:r>
              <a:rPr lang="en-US" sz="800" dirty="0">
                <a:solidFill>
                  <a:prstClr val="black">
                    <a:lumMod val="50000"/>
                    <a:lumOff val="50000"/>
                  </a:prstClr>
                </a:solidFill>
                <a:latin typeface="Arial" panose="020B0604020202020204" pitchFamily="34" charset="0"/>
                <a:cs typeface="Arial" panose="020B0604020202020204" pitchFamily="34" charset="0"/>
              </a:rPr>
              <a:t>Geyer CE et al. ESMO 2025</a:t>
            </a:r>
          </a:p>
        </p:txBody>
      </p:sp>
      <p:sp>
        <p:nvSpPr>
          <p:cNvPr id="2789" name="Content of this presentation is copyrightand responsibility of the author Permission is required for re-use">
            <a:extLst>
              <a:ext uri="{FF2B5EF4-FFF2-40B4-BE49-F238E27FC236}">
                <a16:creationId xmlns:a16="http://schemas.microsoft.com/office/drawing/2014/main" id="{6FD5B515-46C0-63C8-F868-50911A50D6B6}"/>
              </a:ext>
            </a:extLst>
          </p:cNvPr>
          <p:cNvSpPr/>
          <p:nvPr/>
        </p:nvSpPr>
        <p:spPr>
          <a:xfrm>
            <a:off x="405230" y="4981531"/>
            <a:ext cx="3667125" cy="95250"/>
          </a:xfrm>
          <a:prstGeom prst="rect">
            <a:avLst/>
          </a:prstGeom>
          <a:noFill/>
          <a:ln/>
        </p:spPr>
        <p:txBody>
          <a:bodyPr wrap="square" lIns="0" tIns="0" rIns="0" bIns="0" rtlCol="0" anchor="t"/>
          <a:lstStyle/>
          <a:p>
            <a:pPr>
              <a:lnSpc>
                <a:spcPts val="750"/>
              </a:lnSpc>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prstClr val="black"/>
              </a:solidFill>
              <a:latin typeface="Calibri" panose="020F0502020204030204"/>
            </a:endParaRPr>
          </a:p>
        </p:txBody>
      </p:sp>
      <p:pic>
        <p:nvPicPr>
          <p:cNvPr id="8333" name="Picture 8332" descr="A graph of growth and time&#10;&#10;AI-generated content may be incorrect.">
            <a:extLst>
              <a:ext uri="{FF2B5EF4-FFF2-40B4-BE49-F238E27FC236}">
                <a16:creationId xmlns:a16="http://schemas.microsoft.com/office/drawing/2014/main" id="{10A64D3B-D9D8-EAE8-BBB2-906D9EEFEC87}"/>
              </a:ext>
            </a:extLst>
          </p:cNvPr>
          <p:cNvPicPr>
            <a:picLocks noChangeAspect="1"/>
          </p:cNvPicPr>
          <p:nvPr/>
        </p:nvPicPr>
        <p:blipFill>
          <a:blip r:embed="rId3"/>
          <a:stretch>
            <a:fillRect/>
          </a:stretch>
        </p:blipFill>
        <p:spPr>
          <a:xfrm>
            <a:off x="192060" y="1161274"/>
            <a:ext cx="8145496" cy="2876116"/>
          </a:xfrm>
          <a:prstGeom prst="rect">
            <a:avLst/>
          </a:prstGeom>
        </p:spPr>
      </p:pic>
      <p:graphicFrame>
        <p:nvGraphicFramePr>
          <p:cNvPr id="16" name="Table 15">
            <a:extLst>
              <a:ext uri="{FF2B5EF4-FFF2-40B4-BE49-F238E27FC236}">
                <a16:creationId xmlns:a16="http://schemas.microsoft.com/office/drawing/2014/main" id="{3A9B8878-E95E-7A64-A9A5-8D79399EDE7B}"/>
              </a:ext>
            </a:extLst>
          </p:cNvPr>
          <p:cNvGraphicFramePr>
            <a:graphicFrameLocks noGrp="1"/>
          </p:cNvGraphicFramePr>
          <p:nvPr/>
        </p:nvGraphicFramePr>
        <p:xfrm>
          <a:off x="6025581" y="1056548"/>
          <a:ext cx="2668139" cy="721965"/>
        </p:xfrm>
        <a:graphic>
          <a:graphicData uri="http://schemas.openxmlformats.org/drawingml/2006/table">
            <a:tbl>
              <a:tblPr firstRow="1" bandRow="1"/>
              <a:tblGrid>
                <a:gridCol w="943303">
                  <a:extLst>
                    <a:ext uri="{9D8B030D-6E8A-4147-A177-3AD203B41FA5}">
                      <a16:colId xmlns:a16="http://schemas.microsoft.com/office/drawing/2014/main" val="2992598928"/>
                    </a:ext>
                  </a:extLst>
                </a:gridCol>
                <a:gridCol w="859454">
                  <a:extLst>
                    <a:ext uri="{9D8B030D-6E8A-4147-A177-3AD203B41FA5}">
                      <a16:colId xmlns:a16="http://schemas.microsoft.com/office/drawing/2014/main" val="489653363"/>
                    </a:ext>
                  </a:extLst>
                </a:gridCol>
                <a:gridCol w="865382">
                  <a:extLst>
                    <a:ext uri="{9D8B030D-6E8A-4147-A177-3AD203B41FA5}">
                      <a16:colId xmlns:a16="http://schemas.microsoft.com/office/drawing/2014/main" val="1099101990"/>
                    </a:ext>
                  </a:extLst>
                </a:gridCol>
              </a:tblGrid>
              <a:tr h="243840">
                <a:tc>
                  <a:txBody>
                    <a:bodyPr/>
                    <a:lstStyle/>
                    <a:p>
                      <a:pPr>
                        <a:lnSpc>
                          <a:spcPct val="100000"/>
                        </a:lnSpc>
                        <a:spcAft>
                          <a:spcPts val="0"/>
                        </a:spcAft>
                        <a:buNone/>
                      </a:pPr>
                      <a:endParaRPr lang="en-US" sz="800" kern="100">
                        <a:effectLst/>
                        <a:latin typeface="Arial" panose="020B0604020202020204" pitchFamily="34" charset="0"/>
                        <a:ea typeface="SimSun" panose="02010600030101010101" pitchFamily="2" charset="-122"/>
                        <a:cs typeface="Arial" panose="020B0604020202020204" pitchFamily="34" charset="0"/>
                      </a:endParaRPr>
                    </a:p>
                  </a:txBody>
                  <a:tcPr marL="7332" marR="7332"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lnSpc>
                          <a:spcPct val="100000"/>
                        </a:lnSpc>
                        <a:spcAft>
                          <a:spcPts val="0"/>
                        </a:spcAft>
                        <a:buNone/>
                      </a:pPr>
                      <a:r>
                        <a:rPr lang="en-US" sz="800" b="1"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T-DXd </a:t>
                      </a:r>
                      <a:endParaRPr lang="en-US" sz="800" kern="100"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p>
                      <a:pPr algn="ctr">
                        <a:lnSpc>
                          <a:spcPct val="100000"/>
                        </a:lnSpc>
                        <a:spcAft>
                          <a:spcPts val="0"/>
                        </a:spcAft>
                        <a:buNone/>
                      </a:pPr>
                      <a:r>
                        <a:rPr lang="en-US" sz="800" b="1"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n = 818</a:t>
                      </a:r>
                      <a:endParaRPr lang="en-US" sz="800" kern="100"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7332" marR="7332" marT="0" marB="0" anchor="ctr">
                    <a:lnL w="12700" cap="flat" cmpd="sng" algn="ctr">
                      <a:solidFill>
                        <a:srgbClr val="000000"/>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00305D"/>
                    </a:solidFill>
                  </a:tcPr>
                </a:tc>
                <a:tc>
                  <a:txBody>
                    <a:bodyPr/>
                    <a:lstStyle/>
                    <a:p>
                      <a:pPr algn="ctr">
                        <a:lnSpc>
                          <a:spcPct val="100000"/>
                        </a:lnSpc>
                        <a:spcAft>
                          <a:spcPts val="0"/>
                        </a:spcAft>
                        <a:buNone/>
                      </a:pPr>
                      <a:r>
                        <a:rPr lang="en-US" sz="800" b="1"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T-DM1 </a:t>
                      </a:r>
                      <a:endParaRPr lang="en-US" sz="800" kern="100"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p>
                      <a:pPr algn="ctr">
                        <a:lnSpc>
                          <a:spcPct val="100000"/>
                        </a:lnSpc>
                        <a:spcAft>
                          <a:spcPts val="0"/>
                        </a:spcAft>
                        <a:buNone/>
                      </a:pPr>
                      <a:r>
                        <a:rPr lang="en-US" sz="800" b="1"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n = 817</a:t>
                      </a:r>
                      <a:endParaRPr lang="en-US" sz="800" kern="100"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7332" marR="7332" marT="0" marB="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595C60"/>
                    </a:solidFill>
                  </a:tcPr>
                </a:tc>
                <a:extLst>
                  <a:ext uri="{0D108BD9-81ED-4DB2-BD59-A6C34878D82A}">
                    <a16:rowId xmlns:a16="http://schemas.microsoft.com/office/drawing/2014/main" val="605372292"/>
                  </a:ext>
                </a:extLst>
              </a:tr>
              <a:tr h="159375">
                <a:tc>
                  <a:txBody>
                    <a:bodyPr/>
                    <a:lstStyle/>
                    <a:p>
                      <a:pPr>
                        <a:lnSpc>
                          <a:spcPct val="100000"/>
                        </a:lnSpc>
                        <a:spcAft>
                          <a:spcPts val="0"/>
                        </a:spcAft>
                        <a:buNone/>
                      </a:pPr>
                      <a:r>
                        <a:rPr lang="en-US" sz="8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IDFS, % </a:t>
                      </a:r>
                      <a:r>
                        <a:rPr lang="en-US" sz="800" b="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(95% CI)</a:t>
                      </a:r>
                      <a:endParaRPr lang="en-US" sz="800" b="0" kern="100" dirty="0">
                        <a:effectLst/>
                        <a:latin typeface="Arial" panose="020B0604020202020204" pitchFamily="34" charset="0"/>
                        <a:ea typeface="SimSun" panose="02010600030101010101" pitchFamily="2" charset="-122"/>
                        <a:cs typeface="Arial" panose="020B0604020202020204" pitchFamily="34" charset="0"/>
                      </a:endParaRPr>
                    </a:p>
                  </a:txBody>
                  <a:tcPr marL="7332" marR="73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lnSpc>
                          <a:spcPct val="100000"/>
                        </a:lnSpc>
                        <a:spcAft>
                          <a:spcPts val="0"/>
                        </a:spcAft>
                        <a:buNone/>
                      </a:pPr>
                      <a:r>
                        <a:rPr lang="en-US" sz="800" b="1" dirty="0">
                          <a:effectLst/>
                          <a:latin typeface="Arial" panose="020B0604020202020204" pitchFamily="34" charset="0"/>
                          <a:ea typeface="Yu Gothic" panose="020B0400000000000000" pitchFamily="34" charset="-128"/>
                          <a:cs typeface="Arial" panose="020B0604020202020204" pitchFamily="34" charset="0"/>
                        </a:rPr>
                        <a:t>92.4</a:t>
                      </a:r>
                      <a:r>
                        <a:rPr lang="en-US" sz="800" dirty="0">
                          <a:effectLst/>
                          <a:latin typeface="Arial" panose="020B0604020202020204" pitchFamily="34" charset="0"/>
                          <a:ea typeface="Yu Gothic" panose="020B0400000000000000" pitchFamily="34" charset="-128"/>
                          <a:cs typeface="Arial" panose="020B0604020202020204" pitchFamily="34" charset="0"/>
                        </a:rPr>
                        <a:t> (89.7-94.4)</a:t>
                      </a:r>
                    </a:p>
                  </a:txBody>
                  <a:tcPr marL="7332" marR="7332" marT="0" marB="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EBEEF5"/>
                    </a:solidFill>
                  </a:tcPr>
                </a:tc>
                <a:tc>
                  <a:txBody>
                    <a:bodyPr/>
                    <a:lstStyle/>
                    <a:p>
                      <a:pPr algn="ctr">
                        <a:lnSpc>
                          <a:spcPct val="100000"/>
                        </a:lnSpc>
                        <a:spcAft>
                          <a:spcPts val="0"/>
                        </a:spcAft>
                        <a:buNone/>
                      </a:pPr>
                      <a:r>
                        <a:rPr lang="en-US" sz="800" b="1" dirty="0">
                          <a:effectLst/>
                          <a:latin typeface="Arial" panose="020B0604020202020204" pitchFamily="34" charset="0"/>
                          <a:ea typeface="Yu Gothic" panose="020B0400000000000000" pitchFamily="34" charset="-128"/>
                          <a:cs typeface="Arial" panose="020B0604020202020204" pitchFamily="34" charset="0"/>
                        </a:rPr>
                        <a:t>83.7</a:t>
                      </a:r>
                      <a:r>
                        <a:rPr lang="en-US" sz="800" dirty="0">
                          <a:effectLst/>
                          <a:latin typeface="Arial" panose="020B0604020202020204" pitchFamily="34" charset="0"/>
                          <a:ea typeface="Yu Gothic" panose="020B0400000000000000" pitchFamily="34" charset="-128"/>
                          <a:cs typeface="Arial" panose="020B0604020202020204" pitchFamily="34" charset="0"/>
                        </a:rPr>
                        <a:t> (80.2-86.7)</a:t>
                      </a:r>
                    </a:p>
                  </a:txBody>
                  <a:tcPr marL="7332" marR="7332" marT="0" marB="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510171795"/>
                  </a:ext>
                </a:extLst>
              </a:tr>
              <a:tr h="159375">
                <a:tc>
                  <a:txBody>
                    <a:bodyPr/>
                    <a:lstStyle/>
                    <a:p>
                      <a:pPr>
                        <a:lnSpc>
                          <a:spcPct val="100000"/>
                        </a:lnSpc>
                        <a:spcAft>
                          <a:spcPts val="0"/>
                        </a:spcAft>
                        <a:buNone/>
                      </a:pPr>
                      <a:r>
                        <a:rPr lang="en-US" sz="800" b="1" kern="100" dirty="0">
                          <a:effectLst/>
                          <a:latin typeface="Arial" panose="020B0604020202020204" pitchFamily="34" charset="0"/>
                          <a:ea typeface="SimSun" panose="02010600030101010101" pitchFamily="2" charset="-122"/>
                          <a:cs typeface="Arial" panose="020B0604020202020204" pitchFamily="34" charset="0"/>
                        </a:rPr>
                        <a:t>HR </a:t>
                      </a:r>
                      <a:r>
                        <a:rPr lang="en-US" sz="800" b="0" kern="100" dirty="0">
                          <a:effectLst/>
                          <a:latin typeface="Arial" panose="020B0604020202020204" pitchFamily="34" charset="0"/>
                          <a:ea typeface="SimSun" panose="02010600030101010101" pitchFamily="2" charset="-122"/>
                          <a:cs typeface="Arial" panose="020B0604020202020204" pitchFamily="34" charset="0"/>
                        </a:rPr>
                        <a:t>(95 % CI)</a:t>
                      </a:r>
                    </a:p>
                  </a:txBody>
                  <a:tcPr marL="7332" marR="73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lnSpc>
                          <a:spcPct val="100000"/>
                        </a:lnSpc>
                        <a:spcAft>
                          <a:spcPts val="0"/>
                        </a:spcAft>
                        <a:buNone/>
                      </a:pPr>
                      <a:r>
                        <a:rPr lang="en-US" sz="800" b="1" dirty="0">
                          <a:effectLst/>
                          <a:latin typeface="Arial" panose="020B0604020202020204" pitchFamily="34" charset="0"/>
                          <a:ea typeface="Yu Gothic" panose="020B0400000000000000" pitchFamily="34" charset="-128"/>
                          <a:cs typeface="Arial" panose="020B0604020202020204" pitchFamily="34" charset="0"/>
                        </a:rPr>
                        <a:t>0.47</a:t>
                      </a:r>
                      <a:r>
                        <a:rPr lang="en-US" sz="800" dirty="0">
                          <a:effectLst/>
                          <a:latin typeface="Arial" panose="020B0604020202020204" pitchFamily="34" charset="0"/>
                          <a:ea typeface="Yu Gothic" panose="020B0400000000000000" pitchFamily="34" charset="-128"/>
                          <a:cs typeface="Arial" panose="020B0604020202020204" pitchFamily="34" charset="0"/>
                        </a:rPr>
                        <a:t> (0.34-0.66)</a:t>
                      </a:r>
                    </a:p>
                  </a:txBody>
                  <a:tcPr marL="7332" marR="73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lnSpc>
                          <a:spcPct val="100000"/>
                        </a:lnSpc>
                        <a:spcAft>
                          <a:spcPts val="0"/>
                        </a:spcAft>
                        <a:buNone/>
                      </a:pPr>
                      <a:endParaRPr lang="en-US" sz="1600" dirty="0">
                        <a:effectLst/>
                        <a:latin typeface="Arial" panose="020B0604020202020204" pitchFamily="34" charset="0"/>
                        <a:ea typeface="Yu Gothic" panose="020B0400000000000000" pitchFamily="34" charset="-128"/>
                        <a:cs typeface="Arial" panose="020B0604020202020204" pitchFamily="34" charset="0"/>
                      </a:endParaRPr>
                    </a:p>
                  </a:txBody>
                  <a:tcPr marL="14663" marR="14663" marT="0" marB="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565046820"/>
                  </a:ext>
                </a:extLst>
              </a:tr>
              <a:tr h="159375">
                <a:tc>
                  <a:txBody>
                    <a:bodyPr/>
                    <a:lstStyle/>
                    <a:p>
                      <a:pPr marL="182880">
                        <a:lnSpc>
                          <a:spcPct val="100000"/>
                        </a:lnSpc>
                        <a:spcAft>
                          <a:spcPts val="0"/>
                        </a:spcAft>
                        <a:buNone/>
                      </a:pPr>
                      <a:r>
                        <a:rPr lang="en-US" sz="800" b="1" kern="100" dirty="0">
                          <a:effectLst/>
                          <a:latin typeface="Arial" panose="020B0604020202020204" pitchFamily="34" charset="0"/>
                          <a:ea typeface="SimSun" panose="02010600030101010101" pitchFamily="2" charset="-122"/>
                          <a:cs typeface="Arial" panose="020B0604020202020204" pitchFamily="34" charset="0"/>
                        </a:rPr>
                        <a:t>P-value</a:t>
                      </a:r>
                    </a:p>
                  </a:txBody>
                  <a:tcPr marL="7332" marR="73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Aft>
                          <a:spcPts val="0"/>
                        </a:spcAft>
                        <a:buNone/>
                      </a:pPr>
                      <a:r>
                        <a:rPr lang="en-US" sz="800" dirty="0">
                          <a:effectLst/>
                          <a:latin typeface="Arial" panose="020B0604020202020204" pitchFamily="34" charset="0"/>
                          <a:ea typeface="Yu Gothic" panose="020B0400000000000000" pitchFamily="34" charset="-128"/>
                          <a:cs typeface="Arial" panose="020B0604020202020204" pitchFamily="34" charset="0"/>
                        </a:rPr>
                        <a:t>&lt;0.0001</a:t>
                      </a:r>
                      <a:r>
                        <a:rPr lang="en-US" sz="800" baseline="30000" dirty="0">
                          <a:effectLst/>
                          <a:latin typeface="Arial" panose="020B0604020202020204" pitchFamily="34" charset="0"/>
                          <a:ea typeface="Yu Gothic" panose="020B0400000000000000" pitchFamily="34" charset="-128"/>
                          <a:cs typeface="Arial" panose="020B0604020202020204" pitchFamily="34" charset="0"/>
                        </a:rPr>
                        <a:t>b</a:t>
                      </a:r>
                      <a:endParaRPr lang="en-US" sz="800" dirty="0">
                        <a:effectLst/>
                        <a:latin typeface="Arial" panose="020B0604020202020204" pitchFamily="34" charset="0"/>
                        <a:ea typeface="Yu Gothic" panose="020B0400000000000000" pitchFamily="34" charset="-128"/>
                        <a:cs typeface="Arial" panose="020B0604020202020204" pitchFamily="34" charset="0"/>
                      </a:endParaRPr>
                    </a:p>
                  </a:txBody>
                  <a:tcPr marL="7332" marR="73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Aft>
                          <a:spcPts val="0"/>
                        </a:spcAft>
                        <a:buNone/>
                      </a:pPr>
                      <a:endParaRPr lang="en-US" sz="1600" dirty="0">
                        <a:effectLst/>
                        <a:latin typeface="Arial" panose="020B0604020202020204" pitchFamily="34" charset="0"/>
                        <a:ea typeface="Yu Gothic" panose="020B0400000000000000" pitchFamily="34" charset="-128"/>
                        <a:cs typeface="Arial" panose="020B0604020202020204" pitchFamily="34" charset="0"/>
                      </a:endParaRPr>
                    </a:p>
                  </a:txBody>
                  <a:tcPr marL="14663" marR="14663" marT="0" marB="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41529359"/>
                  </a:ext>
                </a:extLst>
              </a:tr>
            </a:tbl>
          </a:graphicData>
        </a:graphic>
      </p:graphicFrame>
      <p:sp>
        <p:nvSpPr>
          <p:cNvPr id="4" name="TextBox 3">
            <a:extLst>
              <a:ext uri="{FF2B5EF4-FFF2-40B4-BE49-F238E27FC236}">
                <a16:creationId xmlns:a16="http://schemas.microsoft.com/office/drawing/2014/main" id="{2683F5C8-5494-6BC9-DF65-01FF042E0D95}"/>
              </a:ext>
            </a:extLst>
          </p:cNvPr>
          <p:cNvSpPr txBox="1"/>
          <p:nvPr/>
        </p:nvSpPr>
        <p:spPr>
          <a:xfrm>
            <a:off x="548223" y="4122017"/>
            <a:ext cx="8200816" cy="494154"/>
          </a:xfrm>
          <a:prstGeom prst="rect">
            <a:avLst/>
          </a:prstGeom>
          <a:solidFill>
            <a:srgbClr val="26629B"/>
          </a:solidFill>
        </p:spPr>
        <p:txBody>
          <a:bodyPr wrap="square" rIns="182880" rtlCol="0" anchor="ctr" anchorCtr="0">
            <a:noAutofit/>
          </a:bodyPr>
          <a:lstStyle/>
          <a:p>
            <a:pPr marL="316707" indent="-316707" algn="r">
              <a:defRPr/>
            </a:pPr>
            <a:r>
              <a:rPr lang="en-US" sz="1375" b="1" dirty="0">
                <a:solidFill>
                  <a:prstClr val="white"/>
                </a:solidFill>
                <a:latin typeface="Arial" panose="020B0604020202020204" pitchFamily="34" charset="0"/>
                <a:cs typeface="Arial" panose="020B0604020202020204" pitchFamily="34" charset="0"/>
              </a:rPr>
              <a:t>reduction in the risk of invasive disease recurrence or death for T-DXd compared with T-DM1</a:t>
            </a:r>
          </a:p>
        </p:txBody>
      </p:sp>
      <p:pic>
        <p:nvPicPr>
          <p:cNvPr id="5" name="Picture 4">
            <a:extLst>
              <a:ext uri="{FF2B5EF4-FFF2-40B4-BE49-F238E27FC236}">
                <a16:creationId xmlns:a16="http://schemas.microsoft.com/office/drawing/2014/main" id="{72D4CACF-3448-F088-DAA4-1F46CCC546EA}"/>
              </a:ext>
            </a:extLst>
          </p:cNvPr>
          <p:cNvPicPr>
            <a:picLocks noChangeAspect="1"/>
          </p:cNvPicPr>
          <p:nvPr/>
        </p:nvPicPr>
        <p:blipFill>
          <a:blip r:embed="rId4"/>
          <a:srcRect/>
          <a:stretch/>
        </p:blipFill>
        <p:spPr>
          <a:xfrm>
            <a:off x="296027" y="4078496"/>
            <a:ext cx="510418" cy="587573"/>
          </a:xfrm>
          <a:prstGeom prst="rect">
            <a:avLst/>
          </a:prstGeom>
        </p:spPr>
      </p:pic>
      <p:sp>
        <p:nvSpPr>
          <p:cNvPr id="6" name="Oval 5">
            <a:extLst>
              <a:ext uri="{FF2B5EF4-FFF2-40B4-BE49-F238E27FC236}">
                <a16:creationId xmlns:a16="http://schemas.microsoft.com/office/drawing/2014/main" id="{BE700B93-160E-EA94-A0C3-8FEF9ECA990F}"/>
              </a:ext>
            </a:extLst>
          </p:cNvPr>
          <p:cNvSpPr/>
          <p:nvPr/>
        </p:nvSpPr>
        <p:spPr>
          <a:xfrm>
            <a:off x="7215712" y="1958965"/>
            <a:ext cx="1313146" cy="1183245"/>
          </a:xfrm>
          <a:prstGeom prst="ellipse">
            <a:avLst/>
          </a:prstGeom>
          <a:solidFill>
            <a:srgbClr val="0030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Narrow" panose="020B0604020202020204" pitchFamily="34" charset="0"/>
                <a:cs typeface="Arial Narrow" panose="020B0604020202020204" pitchFamily="34" charset="0"/>
              </a:rPr>
              <a:t>Control arm </a:t>
            </a:r>
            <a:r>
              <a:rPr lang="en-US" sz="1000" b="1" dirty="0">
                <a:solidFill>
                  <a:srgbClr val="FFC000"/>
                </a:solidFill>
                <a:latin typeface="Arial Narrow" panose="020B0604020202020204" pitchFamily="34" charset="0"/>
                <a:cs typeface="Arial Narrow" panose="020B0604020202020204" pitchFamily="34" charset="0"/>
              </a:rPr>
              <a:t>PERFORMED</a:t>
            </a:r>
            <a:r>
              <a:rPr lang="en-US" sz="1000" b="1" dirty="0">
                <a:solidFill>
                  <a:srgbClr val="FFFFFF"/>
                </a:solidFill>
                <a:latin typeface="Arial Narrow" panose="020B0604020202020204" pitchFamily="34" charset="0"/>
                <a:cs typeface="Arial Narrow" panose="020B0604020202020204" pitchFamily="34" charset="0"/>
              </a:rPr>
              <a:t> </a:t>
            </a:r>
            <a:br>
              <a:rPr lang="en-US" sz="1000" b="1" dirty="0">
                <a:solidFill>
                  <a:srgbClr val="FFFFFF"/>
                </a:solidFill>
                <a:latin typeface="Arial Narrow" panose="020B0604020202020204" pitchFamily="34" charset="0"/>
                <a:cs typeface="Arial Narrow" panose="020B0604020202020204" pitchFamily="34" charset="0"/>
              </a:rPr>
            </a:br>
            <a:r>
              <a:rPr lang="en-US" sz="1000" b="1" dirty="0">
                <a:solidFill>
                  <a:srgbClr val="FFC000"/>
                </a:solidFill>
                <a:latin typeface="Arial Narrow" panose="020B0604020202020204" pitchFamily="34" charset="0"/>
                <a:cs typeface="Arial Narrow" panose="020B0604020202020204" pitchFamily="34" charset="0"/>
              </a:rPr>
              <a:t>EXACTLY </a:t>
            </a:r>
            <a:br>
              <a:rPr lang="en-US" sz="1000" b="1" dirty="0">
                <a:solidFill>
                  <a:srgbClr val="FFC000"/>
                </a:solidFill>
                <a:latin typeface="Arial Narrow" panose="020B0604020202020204" pitchFamily="34" charset="0"/>
                <a:cs typeface="Arial Narrow" panose="020B0604020202020204" pitchFamily="34" charset="0"/>
              </a:rPr>
            </a:br>
            <a:r>
              <a:rPr lang="en-US" sz="1000" b="1" dirty="0">
                <a:solidFill>
                  <a:srgbClr val="FFFFFF"/>
                </a:solidFill>
                <a:latin typeface="Arial Narrow" panose="020B0604020202020204" pitchFamily="34" charset="0"/>
                <a:cs typeface="Arial Narrow" panose="020B0604020202020204" pitchFamily="34" charset="0"/>
              </a:rPr>
              <a:t>as predicted</a:t>
            </a:r>
            <a:endParaRPr lang="en-US" sz="1000"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FD7E2DF5-DE51-AD5D-7EAF-723CD9E99087}"/>
              </a:ext>
            </a:extLst>
          </p:cNvPr>
          <p:cNvSpPr txBox="1"/>
          <p:nvPr/>
        </p:nvSpPr>
        <p:spPr>
          <a:xfrm>
            <a:off x="595052" y="980821"/>
            <a:ext cx="3669756" cy="276999"/>
          </a:xfrm>
          <a:prstGeom prst="rect">
            <a:avLst/>
          </a:prstGeom>
          <a:noFill/>
        </p:spPr>
        <p:txBody>
          <a:bodyPr wrap="square" rtlCol="0">
            <a:spAutoFit/>
          </a:bodyPr>
          <a:lstStyle/>
          <a:p>
            <a:pPr>
              <a:defRPr/>
            </a:pPr>
            <a:r>
              <a:rPr lang="en-US" sz="1200" b="1" dirty="0">
                <a:solidFill>
                  <a:srgbClr val="019BD9"/>
                </a:solidFill>
                <a:latin typeface="Arial" panose="020B0604020202020204" pitchFamily="34" charset="0"/>
                <a:cs typeface="Arial" panose="020B0604020202020204" pitchFamily="34" charset="0"/>
              </a:rPr>
              <a:t>3-year IDFS</a:t>
            </a:r>
            <a:endParaRPr lang="en-GB" sz="1200" b="1" dirty="0">
              <a:solidFill>
                <a:srgbClr val="019BD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68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30305" y="-67165"/>
            <a:ext cx="8471647" cy="857250"/>
          </a:xfrm>
        </p:spPr>
        <p:txBody>
          <a:bodyPr>
            <a:normAutofit fontScale="90000"/>
          </a:bodyPr>
          <a:lstStyle/>
          <a:p>
            <a:pPr algn="ctr"/>
            <a:r>
              <a:rPr lang="en-US" sz="2400" b="1" cap="all" dirty="0">
                <a:solidFill>
                  <a:srgbClr val="002060"/>
                </a:solidFill>
                <a:latin typeface="Arial" panose="020B0604020202020204" pitchFamily="34" charset="0"/>
                <a:ea typeface="ＭＳ Ｐゴシック"/>
                <a:cs typeface="Arial" panose="020B0604020202020204" pitchFamily="34" charset="0"/>
              </a:rPr>
              <a:t>BCIRG 006: DFS Lymph Node Positive</a:t>
            </a:r>
            <a:br>
              <a:rPr lang="en-US" sz="2400" b="1" cap="all" dirty="0">
                <a:solidFill>
                  <a:srgbClr val="002060"/>
                </a:solidFill>
                <a:latin typeface="Arial" panose="020B0604020202020204" pitchFamily="34" charset="0"/>
                <a:ea typeface="ＭＳ Ｐゴシック"/>
                <a:cs typeface="Arial" panose="020B0604020202020204" pitchFamily="34" charset="0"/>
              </a:rPr>
            </a:br>
            <a:r>
              <a:rPr lang="en-US" sz="2000" b="1" cap="all" dirty="0">
                <a:solidFill>
                  <a:srgbClr val="002060"/>
                </a:solidFill>
                <a:latin typeface="Arial" panose="020B0604020202020204" pitchFamily="34" charset="0"/>
                <a:ea typeface="ＭＳ Ｐゴシック"/>
                <a:cs typeface="Arial" panose="020B0604020202020204" pitchFamily="34" charset="0"/>
              </a:rPr>
              <a:t>No ADVANTAGE FOR ANTHRACYCLINES EVEN IN THE HIGH RISK GROUP</a:t>
            </a:r>
          </a:p>
        </p:txBody>
      </p:sp>
      <p:sp>
        <p:nvSpPr>
          <p:cNvPr id="4" name="TextBox 1"/>
          <p:cNvSpPr txBox="1">
            <a:spLocks noChangeArrowheads="1"/>
          </p:cNvSpPr>
          <p:nvPr/>
        </p:nvSpPr>
        <p:spPr bwMode="auto">
          <a:xfrm>
            <a:off x="6740129" y="2621757"/>
            <a:ext cx="465534" cy="235744"/>
          </a:xfrm>
          <a:prstGeom prst="rect">
            <a:avLst/>
          </a:prstGeom>
          <a:noFill/>
          <a:ln w="9525">
            <a:noFill/>
            <a:miter lim="800000"/>
            <a:headEnd/>
            <a:tailEnd/>
          </a:ln>
        </p:spPr>
        <p:txBody>
          <a:bodyPr/>
          <a:lstStyle/>
          <a:p>
            <a:endParaRPr lang="en-US" sz="900" dirty="0">
              <a:solidFill>
                <a:schemeClr val="tx2"/>
              </a:solidFill>
              <a:latin typeface="Tahoma" pitchFamily="34" charset="0"/>
            </a:endParaRPr>
          </a:p>
        </p:txBody>
      </p:sp>
      <p:sp>
        <p:nvSpPr>
          <p:cNvPr id="5" name="TextBox 1"/>
          <p:cNvSpPr txBox="1">
            <a:spLocks noChangeArrowheads="1"/>
          </p:cNvSpPr>
          <p:nvPr/>
        </p:nvSpPr>
        <p:spPr bwMode="auto">
          <a:xfrm>
            <a:off x="6746088" y="2301478"/>
            <a:ext cx="511969" cy="213122"/>
          </a:xfrm>
          <a:prstGeom prst="rect">
            <a:avLst/>
          </a:prstGeom>
          <a:noFill/>
          <a:ln w="9525">
            <a:noFill/>
            <a:miter lim="800000"/>
            <a:headEnd/>
            <a:tailEnd/>
          </a:ln>
        </p:spPr>
        <p:txBody>
          <a:bodyPr/>
          <a:lstStyle/>
          <a:p>
            <a:endParaRPr lang="en-US" sz="900" dirty="0">
              <a:solidFill>
                <a:srgbClr val="FF5050"/>
              </a:solidFill>
              <a:latin typeface="Tahoma" pitchFamily="34" charset="0"/>
            </a:endParaRPr>
          </a:p>
        </p:txBody>
      </p:sp>
      <p:sp>
        <p:nvSpPr>
          <p:cNvPr id="6" name="TextBox 1"/>
          <p:cNvSpPr txBox="1">
            <a:spLocks noChangeArrowheads="1"/>
          </p:cNvSpPr>
          <p:nvPr/>
        </p:nvSpPr>
        <p:spPr bwMode="auto">
          <a:xfrm>
            <a:off x="3315331" y="3934728"/>
            <a:ext cx="3186082" cy="215446"/>
          </a:xfrm>
          <a:prstGeom prst="rect">
            <a:avLst/>
          </a:prstGeom>
          <a:noFill/>
          <a:ln w="9525">
            <a:noFill/>
            <a:miter lim="800000"/>
            <a:headEnd/>
            <a:tailEnd/>
          </a:ln>
        </p:spPr>
        <p:txBody>
          <a:bodyPr/>
          <a:lstStyle/>
          <a:p>
            <a:endParaRPr lang="en-US" sz="900" dirty="0">
              <a:solidFill>
                <a:schemeClr val="accent2"/>
              </a:solidFill>
              <a:latin typeface="Tahoma" pitchFamily="34" charset="0"/>
            </a:endParaRPr>
          </a:p>
        </p:txBody>
      </p:sp>
      <p:sp useBgFill="1">
        <p:nvSpPr>
          <p:cNvPr id="10" name="Rectangle 9"/>
          <p:cNvSpPr/>
          <p:nvPr/>
        </p:nvSpPr>
        <p:spPr bwMode="auto">
          <a:xfrm>
            <a:off x="7315200" y="1771650"/>
            <a:ext cx="457200" cy="1085850"/>
          </a:xfrm>
          <a:prstGeom prst="rect">
            <a:avLst/>
          </a:prstGeom>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125">
              <a:latin typeface="Arial" charset="0"/>
            </a:endParaRPr>
          </a:p>
        </p:txBody>
      </p:sp>
      <p:graphicFrame>
        <p:nvGraphicFramePr>
          <p:cNvPr id="9" name="Chart 8"/>
          <p:cNvGraphicFramePr>
            <a:graphicFrameLocks noGrp="1"/>
          </p:cNvGraphicFramePr>
          <p:nvPr>
            <p:extLst>
              <p:ext uri="{D42A27DB-BD31-4B8C-83A1-F6EECF244321}">
                <p14:modId xmlns:p14="http://schemas.microsoft.com/office/powerpoint/2010/main" val="1198230251"/>
              </p:ext>
            </p:extLst>
          </p:nvPr>
        </p:nvGraphicFramePr>
        <p:xfrm>
          <a:off x="1270987" y="578956"/>
          <a:ext cx="6501413" cy="471847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9"/>
          <p:cNvSpPr txBox="1"/>
          <p:nvPr/>
        </p:nvSpPr>
        <p:spPr>
          <a:xfrm>
            <a:off x="7073454" y="3154788"/>
            <a:ext cx="521297" cy="25391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050" dirty="0">
                <a:solidFill>
                  <a:schemeClr val="tx2"/>
                </a:solidFill>
              </a:rPr>
              <a:t>62.2%</a:t>
            </a:r>
            <a:endParaRPr lang="en-US" sz="1050" dirty="0">
              <a:solidFill>
                <a:schemeClr val="tx2"/>
              </a:solidFill>
            </a:endParaRPr>
          </a:p>
        </p:txBody>
      </p:sp>
      <p:sp>
        <p:nvSpPr>
          <p:cNvPr id="12" name="TextBox 9"/>
          <p:cNvSpPr txBox="1"/>
          <p:nvPr/>
        </p:nvSpPr>
        <p:spPr>
          <a:xfrm>
            <a:off x="7073454" y="2621760"/>
            <a:ext cx="595554"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050" dirty="0">
                <a:solidFill>
                  <a:srgbClr val="FF5050"/>
                </a:solidFill>
              </a:rPr>
              <a:t>68.4%</a:t>
            </a:r>
            <a:endParaRPr lang="en-US" sz="1050" dirty="0">
              <a:solidFill>
                <a:srgbClr val="FF5050"/>
              </a:solidFill>
            </a:endParaRPr>
          </a:p>
        </p:txBody>
      </p:sp>
      <p:sp>
        <p:nvSpPr>
          <p:cNvPr id="13" name="TextBox 12"/>
          <p:cNvSpPr txBox="1"/>
          <p:nvPr/>
        </p:nvSpPr>
        <p:spPr>
          <a:xfrm>
            <a:off x="7033278" y="2254153"/>
            <a:ext cx="521297" cy="25391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050" dirty="0">
                <a:solidFill>
                  <a:schemeClr val="accent6"/>
                </a:solidFill>
              </a:rPr>
              <a:t>69.6%</a:t>
            </a:r>
            <a:endParaRPr lang="en-US" sz="1050" dirty="0">
              <a:solidFill>
                <a:schemeClr val="accent6"/>
              </a:solidFill>
            </a:endParaRPr>
          </a:p>
        </p:txBody>
      </p:sp>
      <p:cxnSp>
        <p:nvCxnSpPr>
          <p:cNvPr id="14" name="Straight Connector 13"/>
          <p:cNvCxnSpPr/>
          <p:nvPr/>
        </p:nvCxnSpPr>
        <p:spPr bwMode="auto">
          <a:xfrm flipH="1" flipV="1">
            <a:off x="7033277" y="2686052"/>
            <a:ext cx="15327" cy="1775223"/>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2" name="TextBox 1">
            <a:extLst>
              <a:ext uri="{FF2B5EF4-FFF2-40B4-BE49-F238E27FC236}">
                <a16:creationId xmlns:a16="http://schemas.microsoft.com/office/drawing/2014/main" id="{8E3D9C2B-9A06-7CB8-B47D-4814823C4894}"/>
              </a:ext>
            </a:extLst>
          </p:cNvPr>
          <p:cNvSpPr txBox="1">
            <a:spLocks noChangeArrowheads="1"/>
          </p:cNvSpPr>
          <p:nvPr/>
        </p:nvSpPr>
        <p:spPr bwMode="auto">
          <a:xfrm>
            <a:off x="5169740" y="4857268"/>
            <a:ext cx="4026648" cy="244682"/>
          </a:xfrm>
          <a:prstGeom prst="rect">
            <a:avLst/>
          </a:prstGeom>
          <a:noFill/>
          <a:ln w="9525">
            <a:noFill/>
            <a:miter lim="800000"/>
            <a:headEnd/>
            <a:tailEnd/>
          </a:ln>
        </p:spPr>
        <p:txBody>
          <a:bodyPr wrap="square">
            <a:spAutoFit/>
          </a:bodyPr>
          <a:lstStyle/>
          <a:p>
            <a:pPr algn="r" eaLnBrk="0" fontAlgn="base" hangingPunct="0">
              <a:lnSpc>
                <a:spcPct val="90000"/>
              </a:lnSpc>
              <a:spcBef>
                <a:spcPct val="0"/>
              </a:spcBef>
              <a:spcAft>
                <a:spcPct val="0"/>
              </a:spcAft>
            </a:pPr>
            <a:r>
              <a:rPr lang="en-US" sz="1100" dirty="0" err="1">
                <a:cs typeface="Arial" panose="020B0604020202020204" pitchFamily="34" charset="0"/>
              </a:rPr>
              <a:t>Slamon</a:t>
            </a:r>
            <a:r>
              <a:rPr lang="en-US" sz="1100" dirty="0">
                <a:cs typeface="Arial" panose="020B0604020202020204" pitchFamily="34" charset="0"/>
              </a:rPr>
              <a:t> D et al. SABCS 2015. Abstract S5-05.</a:t>
            </a:r>
          </a:p>
        </p:txBody>
      </p:sp>
    </p:spTree>
    <p:extLst>
      <p:ext uri="{BB962C8B-B14F-4D97-AF65-F5344CB8AC3E}">
        <p14:creationId xmlns:p14="http://schemas.microsoft.com/office/powerpoint/2010/main" val="110889276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4BC9802-5842-E394-02A6-177E27E110FF}"/>
              </a:ext>
            </a:extLst>
          </p:cNvPr>
          <p:cNvSpPr txBox="1"/>
          <p:nvPr/>
        </p:nvSpPr>
        <p:spPr>
          <a:xfrm>
            <a:off x="6615479" y="1540459"/>
            <a:ext cx="2376094" cy="1164902"/>
          </a:xfrm>
          <a:prstGeom prst="rect">
            <a:avLst/>
          </a:prstGeom>
          <a:solidFill>
            <a:srgbClr val="F4FAFC">
              <a:alpha val="73177"/>
            </a:srgbClr>
          </a:solidFill>
          <a:ln w="15875">
            <a:noFill/>
          </a:ln>
        </p:spPr>
        <p:txBody>
          <a:bodyPr wrap="square" lIns="91440" tIns="91440" rtlCol="0">
            <a:noAutofit/>
          </a:bodyPr>
          <a:lstStyle/>
          <a:p>
            <a:pPr marL="745332">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292100">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142875" indent="-142875">
              <a:spcBef>
                <a:spcPts val="900"/>
              </a:spcBef>
              <a:buClr>
                <a:srgbClr val="019BD9"/>
              </a:buClr>
              <a:buFont typeface="Arial" panose="020B0604020202020204" pitchFamily="34" charset="0"/>
              <a:buChar char="•"/>
              <a:defRPr/>
            </a:pPr>
            <a:endParaRPr lang="en-US" sz="1400" b="1" dirty="0">
              <a:solidFill>
                <a:srgbClr val="00305D"/>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9E0AB9E5-106A-31C0-3D36-3619F12A2734}"/>
              </a:ext>
            </a:extLst>
          </p:cNvPr>
          <p:cNvSpPr txBox="1"/>
          <p:nvPr/>
        </p:nvSpPr>
        <p:spPr>
          <a:xfrm>
            <a:off x="4117940" y="2771506"/>
            <a:ext cx="2423160" cy="1164902"/>
          </a:xfrm>
          <a:prstGeom prst="rect">
            <a:avLst/>
          </a:prstGeom>
          <a:solidFill>
            <a:srgbClr val="F4FAFC">
              <a:alpha val="73177"/>
            </a:srgbClr>
          </a:solidFill>
          <a:ln w="15875">
            <a:noFill/>
          </a:ln>
        </p:spPr>
        <p:txBody>
          <a:bodyPr wrap="square" lIns="91440" tIns="91440" rtlCol="0">
            <a:noAutofit/>
          </a:bodyPr>
          <a:lstStyle/>
          <a:p>
            <a:pPr marL="745332">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292100">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142875" indent="-142875">
              <a:spcBef>
                <a:spcPts val="900"/>
              </a:spcBef>
              <a:buClr>
                <a:srgbClr val="019BD9"/>
              </a:buClr>
              <a:buFont typeface="Arial" panose="020B0604020202020204" pitchFamily="34" charset="0"/>
              <a:buChar char="•"/>
              <a:defRPr/>
            </a:pPr>
            <a:endParaRPr lang="en-US" sz="1400" b="1" dirty="0">
              <a:solidFill>
                <a:srgbClr val="00305D"/>
              </a:solidFill>
              <a:latin typeface="Arial Narrow" panose="020B0604020202020204" pitchFamily="34" charset="0"/>
              <a:cs typeface="Arial Narrow" panose="020B0604020202020204" pitchFamily="34" charset="0"/>
            </a:endParaRPr>
          </a:p>
        </p:txBody>
      </p:sp>
      <p:sp>
        <p:nvSpPr>
          <p:cNvPr id="14" name="Text Placeholder 1">
            <a:extLst>
              <a:ext uri="{FF2B5EF4-FFF2-40B4-BE49-F238E27FC236}">
                <a16:creationId xmlns:a16="http://schemas.microsoft.com/office/drawing/2014/main" id="{99F921B2-9B7B-9C8C-92DC-0211C386F81D}"/>
              </a:ext>
            </a:extLst>
          </p:cNvPr>
          <p:cNvSpPr txBox="1">
            <a:spLocks/>
          </p:cNvSpPr>
          <p:nvPr/>
        </p:nvSpPr>
        <p:spPr>
          <a:xfrm>
            <a:off x="0" y="0"/>
            <a:ext cx="9144000" cy="971454"/>
          </a:xfrm>
          <a:prstGeom prst="rect">
            <a:avLst/>
          </a:prstGeom>
          <a:solidFill>
            <a:srgbClr val="00305D"/>
          </a:solidFill>
        </p:spPr>
        <p:txBody>
          <a:bodyPr lIns="320040" tIns="365760"/>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defRPr/>
            </a:pPr>
            <a:r>
              <a:rPr lang="en-US" sz="2400" u="sng" dirty="0">
                <a:solidFill>
                  <a:prstClr val="white"/>
                </a:solidFill>
              </a:rPr>
              <a:t>DB-05:</a:t>
            </a:r>
            <a:r>
              <a:rPr lang="en-US" sz="2400" dirty="0">
                <a:solidFill>
                  <a:prstClr val="white"/>
                </a:solidFill>
              </a:rPr>
              <a:t> T-</a:t>
            </a:r>
            <a:r>
              <a:rPr lang="en-US" sz="2400" dirty="0" err="1">
                <a:solidFill>
                  <a:prstClr val="white"/>
                </a:solidFill>
              </a:rPr>
              <a:t>DXd</a:t>
            </a:r>
            <a:r>
              <a:rPr lang="en-US" sz="2400" dirty="0">
                <a:solidFill>
                  <a:prstClr val="white"/>
                </a:solidFill>
              </a:rPr>
              <a:t> SIGNIFICANTLY REDUCES DISTANT RECURRENCES</a:t>
            </a:r>
          </a:p>
          <a:p>
            <a:pPr defTabSz="457200">
              <a:defRPr/>
            </a:pPr>
            <a:endParaRPr lang="en-US" sz="2400" dirty="0">
              <a:solidFill>
                <a:prstClr val="white"/>
              </a:solidFill>
            </a:endParaRPr>
          </a:p>
        </p:txBody>
      </p:sp>
      <p:graphicFrame>
        <p:nvGraphicFramePr>
          <p:cNvPr id="5" name="Table 4">
            <a:extLst>
              <a:ext uri="{FF2B5EF4-FFF2-40B4-BE49-F238E27FC236}">
                <a16:creationId xmlns:a16="http://schemas.microsoft.com/office/drawing/2014/main" id="{4F4D14FD-1895-F152-0F77-21300DE7356D}"/>
              </a:ext>
            </a:extLst>
          </p:cNvPr>
          <p:cNvGraphicFramePr>
            <a:graphicFrameLocks noGrp="1"/>
          </p:cNvGraphicFramePr>
          <p:nvPr/>
        </p:nvGraphicFramePr>
        <p:xfrm>
          <a:off x="304800" y="1548300"/>
          <a:ext cx="3576297" cy="2524559"/>
        </p:xfrm>
        <a:graphic>
          <a:graphicData uri="http://schemas.openxmlformats.org/drawingml/2006/table">
            <a:tbl>
              <a:tblPr firstRow="1" bandRow="1"/>
              <a:tblGrid>
                <a:gridCol w="2121377">
                  <a:extLst>
                    <a:ext uri="{9D8B030D-6E8A-4147-A177-3AD203B41FA5}">
                      <a16:colId xmlns:a16="http://schemas.microsoft.com/office/drawing/2014/main" val="1708406620"/>
                    </a:ext>
                  </a:extLst>
                </a:gridCol>
                <a:gridCol w="680874">
                  <a:extLst>
                    <a:ext uri="{9D8B030D-6E8A-4147-A177-3AD203B41FA5}">
                      <a16:colId xmlns:a16="http://schemas.microsoft.com/office/drawing/2014/main" val="592742086"/>
                    </a:ext>
                  </a:extLst>
                </a:gridCol>
                <a:gridCol w="774046">
                  <a:extLst>
                    <a:ext uri="{9D8B030D-6E8A-4147-A177-3AD203B41FA5}">
                      <a16:colId xmlns:a16="http://schemas.microsoft.com/office/drawing/2014/main" val="2586114088"/>
                    </a:ext>
                  </a:extLst>
                </a:gridCol>
              </a:tblGrid>
              <a:tr h="692886">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accent1"/>
                        </a:solidFill>
                        <a:latin typeface="+mn-lt"/>
                        <a:ea typeface="+mn-ea"/>
                        <a:cs typeface="Arial"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i="0" dirty="0">
                          <a:effectLst/>
                          <a:latin typeface="Arial Narrow" panose="020B0604020202020204" pitchFamily="34" charset="0"/>
                          <a:ea typeface="Calibri"/>
                          <a:cs typeface="Arial Narrow" panose="020B0604020202020204" pitchFamily="34" charset="0"/>
                        </a:rPr>
                        <a:t>T-</a:t>
                      </a:r>
                      <a:r>
                        <a:rPr lang="en-US" sz="1200" b="1" i="0" dirty="0" err="1">
                          <a:effectLst/>
                          <a:latin typeface="Arial Narrow" panose="020B0604020202020204" pitchFamily="34" charset="0"/>
                          <a:ea typeface="Calibri"/>
                          <a:cs typeface="Arial Narrow" panose="020B0604020202020204" pitchFamily="34" charset="0"/>
                        </a:rPr>
                        <a:t>DXd</a:t>
                      </a:r>
                      <a:br>
                        <a:rPr lang="en-US" sz="1200" b="1" i="0" dirty="0">
                          <a:effectLst/>
                          <a:latin typeface="Arial Narrow" panose="020B0604020202020204" pitchFamily="34" charset="0"/>
                          <a:ea typeface="Calibri"/>
                          <a:cs typeface="Arial Narrow" panose="020B0604020202020204" pitchFamily="34" charset="0"/>
                        </a:rPr>
                      </a:br>
                      <a:r>
                        <a:rPr lang="en-US" sz="12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i="0" dirty="0">
                          <a:effectLst/>
                          <a:latin typeface="Arial Narrow" panose="020B0604020202020204" pitchFamily="34" charset="0"/>
                          <a:ea typeface="Calibri"/>
                          <a:cs typeface="Arial Narrow" panose="020B0604020202020204" pitchFamily="34" charset="0"/>
                        </a:rPr>
                        <a:t>T-DM1</a:t>
                      </a:r>
                      <a:br>
                        <a:rPr lang="en-US" sz="1200" b="1" i="0" dirty="0">
                          <a:effectLst/>
                          <a:latin typeface="Arial Narrow" panose="020B0604020202020204" pitchFamily="34" charset="0"/>
                          <a:ea typeface="Calibri"/>
                          <a:cs typeface="Arial Narrow" panose="020B0604020202020204" pitchFamily="34" charset="0"/>
                        </a:rPr>
                      </a:br>
                      <a:r>
                        <a:rPr lang="en-US" sz="1200" b="1" i="0" dirty="0">
                          <a:effectLst/>
                          <a:latin typeface="Arial Narrow" panose="020B0604020202020204" pitchFamily="34" charset="0"/>
                          <a:ea typeface="Calibri"/>
                          <a:cs typeface="Arial Narrow" panose="020B0604020202020204" pitchFamily="34" charset="0"/>
                        </a:rPr>
                        <a:t>(n=817</a:t>
                      </a:r>
                      <a:r>
                        <a:rPr lang="en-US" sz="12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29422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dirty="0">
                          <a:solidFill>
                            <a:srgbClr val="00305D"/>
                          </a:solidFill>
                          <a:effectLst/>
                          <a:latin typeface="Arial Narrow" panose="020B0604020202020204" pitchFamily="34" charset="0"/>
                          <a:ea typeface="Calibri"/>
                          <a:cs typeface="Arial Narrow" panose="020B0604020202020204" pitchFamily="34" charset="0"/>
                        </a:rPr>
                        <a:t>Distant recurrence CNS,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17 (2.1)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25 (3.1)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29422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strike="noStrike" dirty="0">
                          <a:solidFill>
                            <a:srgbClr val="00305D"/>
                          </a:solidFill>
                          <a:effectLst/>
                          <a:latin typeface="Arial Narrow" panose="020B0604020202020204" pitchFamily="34" charset="0"/>
                          <a:ea typeface="Calibri"/>
                          <a:cs typeface="Arial Narrow" panose="020B0604020202020204" pitchFamily="34" charset="0"/>
                        </a:rPr>
                        <a:t>Distant recurrence (non-CNS)</a:t>
                      </a:r>
                      <a:endParaRPr lang="en-US" sz="12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25 (3.1)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52 (6.4)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33636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Local invasive recurrence</a:t>
                      </a:r>
                      <a:endParaRPr lang="en-US" sz="12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 (0.6)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92378703"/>
                  </a:ext>
                </a:extLst>
              </a:tr>
              <a:tr h="294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Regional recurrence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6 (0.7)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31840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strike="noStrike" dirty="0">
                          <a:solidFill>
                            <a:srgbClr val="00305D"/>
                          </a:solidFill>
                          <a:effectLst/>
                          <a:latin typeface="Arial Narrow" panose="020B0604020202020204" pitchFamily="34" charset="0"/>
                          <a:ea typeface="Calibri"/>
                          <a:cs typeface="Arial Narrow" panose="020B0604020202020204" pitchFamily="34" charset="0"/>
                        </a:rPr>
                        <a:t>Contralateral invasive recurrence</a:t>
                      </a:r>
                      <a:endParaRPr lang="en-US" sz="12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6 (0.7)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3407293"/>
                  </a:ext>
                </a:extLst>
              </a:tr>
              <a:tr h="29422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Death without prior event</a:t>
                      </a:r>
                      <a:endParaRPr lang="en-US" sz="12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 (0.9)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8 (1.0)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40061"/>
                  </a:ext>
                </a:extLst>
              </a:tr>
            </a:tbl>
          </a:graphicData>
        </a:graphic>
      </p:graphicFrame>
      <p:sp>
        <p:nvSpPr>
          <p:cNvPr id="8" name="TextBox 7">
            <a:extLst>
              <a:ext uri="{FF2B5EF4-FFF2-40B4-BE49-F238E27FC236}">
                <a16:creationId xmlns:a16="http://schemas.microsoft.com/office/drawing/2014/main" id="{0B4F69BD-19AC-59CE-616E-4D9FCBA16EB5}"/>
              </a:ext>
            </a:extLst>
          </p:cNvPr>
          <p:cNvSpPr txBox="1"/>
          <p:nvPr/>
        </p:nvSpPr>
        <p:spPr>
          <a:xfrm>
            <a:off x="596592" y="4114276"/>
            <a:ext cx="3490351" cy="369332"/>
          </a:xfrm>
          <a:prstGeom prst="rect">
            <a:avLst/>
          </a:prstGeom>
          <a:noFill/>
        </p:spPr>
        <p:txBody>
          <a:bodyPr wrap="square" rtlCol="0">
            <a:spAutoFit/>
          </a:bodyPr>
          <a:lstStyle/>
          <a:p>
            <a:pPr>
              <a:defRPr/>
            </a:pPr>
            <a:r>
              <a:rPr lang="en-US" b="1" dirty="0">
                <a:solidFill>
                  <a:srgbClr val="00305D"/>
                </a:solidFill>
                <a:latin typeface="Arial Narrow" panose="020B0604020202020204" pitchFamily="34" charset="0"/>
                <a:cs typeface="Arial Narrow" panose="020B0604020202020204" pitchFamily="34" charset="0"/>
              </a:rPr>
              <a:t>Median follow-up time: 30 months</a:t>
            </a:r>
          </a:p>
        </p:txBody>
      </p:sp>
      <p:sp>
        <p:nvSpPr>
          <p:cNvPr id="10" name="Round Same Side Corner Rectangle 78">
            <a:extLst>
              <a:ext uri="{FF2B5EF4-FFF2-40B4-BE49-F238E27FC236}">
                <a16:creationId xmlns:a16="http://schemas.microsoft.com/office/drawing/2014/main" id="{B961DF3B-41E9-E377-D757-0CCFA8B7FEC6}"/>
              </a:ext>
            </a:extLst>
          </p:cNvPr>
          <p:cNvSpPr>
            <a:spLocks/>
          </p:cNvSpPr>
          <p:nvPr/>
        </p:nvSpPr>
        <p:spPr>
          <a:xfrm>
            <a:off x="304800" y="1238523"/>
            <a:ext cx="3576296" cy="276573"/>
          </a:xfrm>
          <a:prstGeom prst="rect">
            <a:avLst/>
          </a:prstGeom>
          <a:solidFill>
            <a:srgbClr val="26629B"/>
          </a:solidFill>
        </p:spPr>
        <p:txBody>
          <a:bodyPr lIns="68580" tIns="35100" rIns="68580" bIns="35100" rtlCol="0" anchor="ctr" anchorCtr="0">
            <a:noAutofit/>
          </a:bodyPr>
          <a:lstStyle/>
          <a:p>
            <a:pPr algn="ctr" defTabSz="685783">
              <a:defRPr/>
            </a:pPr>
            <a:r>
              <a:rPr lang="en-GB" sz="1400" b="1" dirty="0">
                <a:solidFill>
                  <a:prstClr val="white">
                    <a:lumMod val="95000"/>
                  </a:prstClr>
                </a:solidFill>
                <a:latin typeface="Arial Narrow" panose="020B0604020202020204" pitchFamily="34" charset="0"/>
                <a:cs typeface="Arial Narrow" panose="020B0604020202020204" pitchFamily="34" charset="0"/>
                <a:sym typeface="Arial"/>
              </a:rPr>
              <a:t>DESTINY-Breast05 (30 months FU)</a:t>
            </a:r>
          </a:p>
        </p:txBody>
      </p:sp>
      <p:sp>
        <p:nvSpPr>
          <p:cNvPr id="9" name="TextBox 8">
            <a:extLst>
              <a:ext uri="{FF2B5EF4-FFF2-40B4-BE49-F238E27FC236}">
                <a16:creationId xmlns:a16="http://schemas.microsoft.com/office/drawing/2014/main" id="{D175D81D-0E26-931B-D61D-F34E2EC8224E}"/>
              </a:ext>
            </a:extLst>
          </p:cNvPr>
          <p:cNvSpPr txBox="1"/>
          <p:nvPr/>
        </p:nvSpPr>
        <p:spPr>
          <a:xfrm>
            <a:off x="4117940" y="1542013"/>
            <a:ext cx="2423160" cy="1164902"/>
          </a:xfrm>
          <a:prstGeom prst="rect">
            <a:avLst/>
          </a:prstGeom>
          <a:noFill/>
          <a:ln w="38100">
            <a:solidFill>
              <a:schemeClr val="accent5">
                <a:lumMod val="20000"/>
                <a:lumOff val="80000"/>
              </a:schemeClr>
            </a:solidFill>
          </a:ln>
        </p:spPr>
        <p:txBody>
          <a:bodyPr wrap="square" lIns="91440" tIns="91440" rtlCol="0">
            <a:noAutofit/>
          </a:bodyPr>
          <a:lstStyle/>
          <a:p>
            <a:pPr marL="745332">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292100">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142875" indent="-142875">
              <a:spcBef>
                <a:spcPts val="900"/>
              </a:spcBef>
              <a:buClr>
                <a:srgbClr val="019BD9"/>
              </a:buClr>
              <a:buFont typeface="Arial" panose="020B0604020202020204" pitchFamily="34" charset="0"/>
              <a:buChar char="•"/>
              <a:defRPr/>
            </a:pPr>
            <a:endParaRPr lang="en-US" sz="1400" b="1" dirty="0">
              <a:solidFill>
                <a:srgbClr val="00305D"/>
              </a:solidFill>
              <a:latin typeface="Arial Narrow" panose="020B0604020202020204" pitchFamily="34" charset="0"/>
              <a:cs typeface="Arial Narrow" panose="020B0604020202020204" pitchFamily="34" charset="0"/>
            </a:endParaRPr>
          </a:p>
        </p:txBody>
      </p:sp>
      <p:grpSp>
        <p:nvGrpSpPr>
          <p:cNvPr id="6" name="Group 5">
            <a:extLst>
              <a:ext uri="{FF2B5EF4-FFF2-40B4-BE49-F238E27FC236}">
                <a16:creationId xmlns:a16="http://schemas.microsoft.com/office/drawing/2014/main" id="{29ACE2F9-287E-8FB9-41CA-8990A51A04C8}"/>
              </a:ext>
            </a:extLst>
          </p:cNvPr>
          <p:cNvGrpSpPr/>
          <p:nvPr/>
        </p:nvGrpSpPr>
        <p:grpSpPr>
          <a:xfrm>
            <a:off x="0" y="0"/>
            <a:ext cx="4099810" cy="283038"/>
            <a:chOff x="0" y="0"/>
            <a:chExt cx="8199619" cy="566075"/>
          </a:xfrm>
        </p:grpSpPr>
        <p:grpSp>
          <p:nvGrpSpPr>
            <p:cNvPr id="7" name="Group 6">
              <a:extLst>
                <a:ext uri="{FF2B5EF4-FFF2-40B4-BE49-F238E27FC236}">
                  <a16:creationId xmlns:a16="http://schemas.microsoft.com/office/drawing/2014/main" id="{7341E1AE-A102-7FF8-1A97-AA4A6D164467}"/>
                </a:ext>
              </a:extLst>
            </p:cNvPr>
            <p:cNvGrpSpPr/>
            <p:nvPr/>
          </p:nvGrpSpPr>
          <p:grpSpPr>
            <a:xfrm>
              <a:off x="0" y="0"/>
              <a:ext cx="8199619" cy="566075"/>
              <a:chOff x="-1" y="236415"/>
              <a:chExt cx="8199619" cy="566075"/>
            </a:xfrm>
          </p:grpSpPr>
          <p:sp>
            <p:nvSpPr>
              <p:cNvPr id="12" name="Rectangle 11">
                <a:extLst>
                  <a:ext uri="{FF2B5EF4-FFF2-40B4-BE49-F238E27FC236}">
                    <a16:creationId xmlns:a16="http://schemas.microsoft.com/office/drawing/2014/main" id="{012ABAF3-BF1E-6C2F-B925-5E23D532A336}"/>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defRPr/>
                </a:pPr>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13" name="Triangle 12">
                <a:extLst>
                  <a:ext uri="{FF2B5EF4-FFF2-40B4-BE49-F238E27FC236}">
                    <a16:creationId xmlns:a16="http://schemas.microsoft.com/office/drawing/2014/main" id="{CB534D6B-FBFA-B6E3-75A0-6D08E21B7E5E}"/>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prstClr val="white"/>
                  </a:solidFill>
                  <a:latin typeface="Calibri" panose="020F0502020204030204"/>
                </a:endParaRPr>
              </a:p>
            </p:txBody>
          </p:sp>
        </p:grpSp>
        <p:sp>
          <p:nvSpPr>
            <p:cNvPr id="11" name="Rectangle 10">
              <a:extLst>
                <a:ext uri="{FF2B5EF4-FFF2-40B4-BE49-F238E27FC236}">
                  <a16:creationId xmlns:a16="http://schemas.microsoft.com/office/drawing/2014/main" id="{004F28C9-0FF6-8C9D-BB39-7FB6609C273F}"/>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defRPr/>
              </a:pPr>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20" name="Rectangle 19">
            <a:extLst>
              <a:ext uri="{FF2B5EF4-FFF2-40B4-BE49-F238E27FC236}">
                <a16:creationId xmlns:a16="http://schemas.microsoft.com/office/drawing/2014/main" id="{5C85AA90-CD8B-1CD6-395E-3545BC5632DA}"/>
              </a:ext>
            </a:extLst>
          </p:cNvPr>
          <p:cNvSpPr/>
          <p:nvPr/>
        </p:nvSpPr>
        <p:spPr>
          <a:xfrm>
            <a:off x="304801" y="2222285"/>
            <a:ext cx="3576296" cy="595550"/>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pic>
        <p:nvPicPr>
          <p:cNvPr id="23" name="Picture 22" descr="A blue and orange calendar with a white cross&#10;&#10;AI-generated content may be incorrect.">
            <a:extLst>
              <a:ext uri="{FF2B5EF4-FFF2-40B4-BE49-F238E27FC236}">
                <a16:creationId xmlns:a16="http://schemas.microsoft.com/office/drawing/2014/main" id="{7B35704C-ACA3-3AB1-FBBC-8F1CC9619FFD}"/>
              </a:ext>
            </a:extLst>
          </p:cNvPr>
          <p:cNvPicPr>
            <a:picLocks noChangeAspect="1"/>
          </p:cNvPicPr>
          <p:nvPr/>
        </p:nvPicPr>
        <p:blipFill>
          <a:blip r:embed="rId3"/>
          <a:stretch>
            <a:fillRect/>
          </a:stretch>
        </p:blipFill>
        <p:spPr>
          <a:xfrm>
            <a:off x="310469" y="4110494"/>
            <a:ext cx="286123" cy="313450"/>
          </a:xfrm>
          <a:prstGeom prst="rect">
            <a:avLst/>
          </a:prstGeom>
        </p:spPr>
      </p:pic>
      <p:pic>
        <p:nvPicPr>
          <p:cNvPr id="4" name="Picture 3">
            <a:extLst>
              <a:ext uri="{FF2B5EF4-FFF2-40B4-BE49-F238E27FC236}">
                <a16:creationId xmlns:a16="http://schemas.microsoft.com/office/drawing/2014/main" id="{A53C1D4A-5569-8425-C9CD-22A3CD510DD7}"/>
              </a:ext>
            </a:extLst>
          </p:cNvPr>
          <p:cNvPicPr>
            <a:picLocks noChangeAspect="1"/>
          </p:cNvPicPr>
          <p:nvPr/>
        </p:nvPicPr>
        <p:blipFill>
          <a:blip r:embed="rId4"/>
          <a:srcRect/>
          <a:stretch/>
        </p:blipFill>
        <p:spPr>
          <a:xfrm>
            <a:off x="4188433" y="1721488"/>
            <a:ext cx="720382" cy="700841"/>
          </a:xfrm>
          <a:prstGeom prst="rect">
            <a:avLst/>
          </a:prstGeom>
        </p:spPr>
      </p:pic>
      <p:pic>
        <p:nvPicPr>
          <p:cNvPr id="15" name="Picture 14">
            <a:extLst>
              <a:ext uri="{FF2B5EF4-FFF2-40B4-BE49-F238E27FC236}">
                <a16:creationId xmlns:a16="http://schemas.microsoft.com/office/drawing/2014/main" id="{96B9709F-A3C9-AF09-56A9-F258E83E3D6C}"/>
              </a:ext>
            </a:extLst>
          </p:cNvPr>
          <p:cNvPicPr>
            <a:picLocks noChangeAspect="1"/>
          </p:cNvPicPr>
          <p:nvPr/>
        </p:nvPicPr>
        <p:blipFill>
          <a:blip r:embed="rId5"/>
          <a:srcRect/>
          <a:stretch/>
        </p:blipFill>
        <p:spPr>
          <a:xfrm>
            <a:off x="6747270" y="1673800"/>
            <a:ext cx="608811" cy="700841"/>
          </a:xfrm>
          <a:prstGeom prst="rect">
            <a:avLst/>
          </a:prstGeom>
        </p:spPr>
      </p:pic>
      <p:sp>
        <p:nvSpPr>
          <p:cNvPr id="16" name="TextBox 15">
            <a:extLst>
              <a:ext uri="{FF2B5EF4-FFF2-40B4-BE49-F238E27FC236}">
                <a16:creationId xmlns:a16="http://schemas.microsoft.com/office/drawing/2014/main" id="{D515D821-4AD0-311E-AF7B-2EE98F806A5C}"/>
              </a:ext>
            </a:extLst>
          </p:cNvPr>
          <p:cNvSpPr txBox="1"/>
          <p:nvPr/>
        </p:nvSpPr>
        <p:spPr>
          <a:xfrm>
            <a:off x="4923328" y="1696403"/>
            <a:ext cx="1688510" cy="830997"/>
          </a:xfrm>
          <a:prstGeom prst="rect">
            <a:avLst/>
          </a:prstGeom>
          <a:noFill/>
        </p:spPr>
        <p:txBody>
          <a:bodyPr wrap="square" rtlCol="0">
            <a:spAutoFit/>
          </a:bodyPr>
          <a:lstStyle/>
          <a:p>
            <a:pPr>
              <a:defRPr/>
            </a:pPr>
            <a:r>
              <a:rPr lang="en-US" sz="1600" b="1" dirty="0">
                <a:solidFill>
                  <a:srgbClr val="00305D"/>
                </a:solidFill>
                <a:latin typeface="Arial Narrow" panose="020B0604020202020204" pitchFamily="34" charset="0"/>
                <a:cs typeface="Arial Narrow" panose="020B0604020202020204" pitchFamily="34" charset="0"/>
              </a:rPr>
              <a:t>of patients had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distant recurrence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as first </a:t>
            </a:r>
            <a:r>
              <a:rPr lang="en-US" sz="1600" b="1" dirty="0" err="1">
                <a:solidFill>
                  <a:srgbClr val="00305D"/>
                </a:solidFill>
                <a:latin typeface="Arial Narrow" panose="020B0604020202020204" pitchFamily="34" charset="0"/>
                <a:cs typeface="Arial Narrow" panose="020B0604020202020204" pitchFamily="34" charset="0"/>
              </a:rPr>
              <a:t>iDFS</a:t>
            </a:r>
            <a:r>
              <a:rPr lang="en-US" sz="1600" b="1" dirty="0">
                <a:solidFill>
                  <a:srgbClr val="00305D"/>
                </a:solidFill>
                <a:latin typeface="Arial Narrow" panose="020B0604020202020204" pitchFamily="34" charset="0"/>
                <a:cs typeface="Arial Narrow" panose="020B0604020202020204" pitchFamily="34" charset="0"/>
              </a:rPr>
              <a:t> event</a:t>
            </a:r>
            <a:endParaRPr lang="en-US" sz="16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583DDB94-C2F4-F4E4-515A-A405F6CAB17C}"/>
              </a:ext>
            </a:extLst>
          </p:cNvPr>
          <p:cNvSpPr txBox="1"/>
          <p:nvPr/>
        </p:nvSpPr>
        <p:spPr>
          <a:xfrm>
            <a:off x="7399096" y="1696403"/>
            <a:ext cx="1526824" cy="830997"/>
          </a:xfrm>
          <a:prstGeom prst="rect">
            <a:avLst/>
          </a:prstGeom>
          <a:noFill/>
        </p:spPr>
        <p:txBody>
          <a:bodyPr wrap="square" rtlCol="0">
            <a:spAutoFit/>
          </a:bodyPr>
          <a:lstStyle/>
          <a:p>
            <a:pPr marL="6350">
              <a:spcBef>
                <a:spcPts val="900"/>
              </a:spcBef>
              <a:buClr>
                <a:srgbClr val="019BD9"/>
              </a:buClr>
              <a:defRPr/>
            </a:pPr>
            <a:r>
              <a:rPr lang="en-US" sz="1600" b="1" dirty="0">
                <a:solidFill>
                  <a:srgbClr val="00305D"/>
                </a:solidFill>
                <a:latin typeface="Arial Narrow" panose="020B0604020202020204" pitchFamily="34" charset="0"/>
                <a:cs typeface="Arial Narrow" panose="020B0604020202020204" pitchFamily="34" charset="0"/>
              </a:rPr>
              <a:t>reduction in the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risk of distant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recurrence</a:t>
            </a:r>
          </a:p>
        </p:txBody>
      </p:sp>
      <p:sp>
        <p:nvSpPr>
          <p:cNvPr id="19" name="TextBox 18">
            <a:extLst>
              <a:ext uri="{FF2B5EF4-FFF2-40B4-BE49-F238E27FC236}">
                <a16:creationId xmlns:a16="http://schemas.microsoft.com/office/drawing/2014/main" id="{2E42BFA8-0CE4-643B-F154-F72DFF28AB7E}"/>
              </a:ext>
            </a:extLst>
          </p:cNvPr>
          <p:cNvSpPr txBox="1"/>
          <p:nvPr/>
        </p:nvSpPr>
        <p:spPr>
          <a:xfrm>
            <a:off x="4274596" y="3032103"/>
            <a:ext cx="1943743" cy="646331"/>
          </a:xfrm>
          <a:prstGeom prst="rect">
            <a:avLst/>
          </a:prstGeom>
          <a:noFill/>
        </p:spPr>
        <p:txBody>
          <a:bodyPr wrap="square" rtlCol="0">
            <a:spAutoFit/>
          </a:bodyPr>
          <a:lstStyle/>
          <a:p>
            <a:pPr marL="7144">
              <a:spcBef>
                <a:spcPts val="900"/>
              </a:spcBef>
              <a:buClr>
                <a:srgbClr val="019BD9"/>
              </a:buClr>
              <a:defRPr/>
            </a:pPr>
            <a:r>
              <a:rPr lang="en-US" b="1" dirty="0">
                <a:solidFill>
                  <a:srgbClr val="00305D"/>
                </a:solidFill>
                <a:latin typeface="Arial Narrow" panose="020B0604020202020204" pitchFamily="34" charset="0"/>
                <a:cs typeface="Arial Narrow" panose="020B0604020202020204" pitchFamily="34" charset="0"/>
              </a:rPr>
              <a:t>Are we preventing </a:t>
            </a:r>
            <a:br>
              <a:rPr lang="en-US" b="1" dirty="0">
                <a:solidFill>
                  <a:srgbClr val="00305D"/>
                </a:solidFill>
                <a:latin typeface="Arial Narrow" panose="020B0604020202020204" pitchFamily="34" charset="0"/>
                <a:cs typeface="Arial Narrow" panose="020B0604020202020204" pitchFamily="34" charset="0"/>
              </a:rPr>
            </a:br>
            <a:r>
              <a:rPr lang="en-US" b="1" dirty="0">
                <a:solidFill>
                  <a:srgbClr val="00305D"/>
                </a:solidFill>
                <a:latin typeface="Arial Narrow" panose="020B0604020202020204" pitchFamily="34" charset="0"/>
                <a:cs typeface="Arial Narrow" panose="020B0604020202020204" pitchFamily="34" charset="0"/>
              </a:rPr>
              <a:t>CNS events?</a:t>
            </a:r>
          </a:p>
        </p:txBody>
      </p:sp>
      <p:sp>
        <p:nvSpPr>
          <p:cNvPr id="21" name="TextBox 20">
            <a:extLst>
              <a:ext uri="{FF2B5EF4-FFF2-40B4-BE49-F238E27FC236}">
                <a16:creationId xmlns:a16="http://schemas.microsoft.com/office/drawing/2014/main" id="{964E096C-0783-0669-D1E7-6AFBA37D8650}"/>
              </a:ext>
            </a:extLst>
          </p:cNvPr>
          <p:cNvSpPr txBox="1"/>
          <p:nvPr/>
        </p:nvSpPr>
        <p:spPr>
          <a:xfrm>
            <a:off x="6619095" y="2771505"/>
            <a:ext cx="2372868" cy="1164902"/>
          </a:xfrm>
          <a:prstGeom prst="rect">
            <a:avLst/>
          </a:prstGeom>
          <a:noFill/>
          <a:ln w="38100">
            <a:solidFill>
              <a:schemeClr val="accent5">
                <a:lumMod val="20000"/>
                <a:lumOff val="80000"/>
              </a:schemeClr>
            </a:solidFill>
          </a:ln>
        </p:spPr>
        <p:txBody>
          <a:bodyPr wrap="square" lIns="91440" tIns="91440" rtlCol="0">
            <a:noAutofit/>
          </a:bodyPr>
          <a:lstStyle/>
          <a:p>
            <a:pPr marL="7144">
              <a:spcBef>
                <a:spcPts val="900"/>
              </a:spcBef>
              <a:buClr>
                <a:srgbClr val="019BD9"/>
              </a:buClr>
              <a:defRPr/>
            </a:pPr>
            <a:r>
              <a:rPr lang="en-US" b="1" dirty="0">
                <a:solidFill>
                  <a:srgbClr val="00305D"/>
                </a:solidFill>
                <a:latin typeface="Arial Narrow" panose="020B0604020202020204" pitchFamily="34" charset="0"/>
                <a:cs typeface="Arial Narrow" panose="020B0604020202020204" pitchFamily="34" charset="0"/>
              </a:rPr>
              <a:t>No mandatory CNS imaging required at baseline or in follow-up </a:t>
            </a:r>
            <a:br>
              <a:rPr lang="en-US" sz="1600" b="1" dirty="0">
                <a:solidFill>
                  <a:srgbClr val="00305D"/>
                </a:solidFill>
                <a:latin typeface="Arial Narrow" panose="020B0604020202020204" pitchFamily="34" charset="0"/>
                <a:cs typeface="Arial Narrow" panose="020B0604020202020204" pitchFamily="34" charset="0"/>
              </a:rPr>
            </a:br>
            <a:r>
              <a:rPr lang="en-US" sz="800" dirty="0">
                <a:solidFill>
                  <a:srgbClr val="00305D"/>
                </a:solidFill>
                <a:latin typeface="Arial Narrow" panose="020B0604020202020204" pitchFamily="34" charset="0"/>
                <a:cs typeface="Arial Narrow" panose="020B0604020202020204" pitchFamily="34" charset="0"/>
              </a:rPr>
              <a:t>(CNS recurrence assessed per standard of care practice)</a:t>
            </a:r>
            <a:endParaRPr lang="en-US" sz="900" dirty="0">
              <a:solidFill>
                <a:srgbClr val="00305D"/>
              </a:solidFill>
              <a:latin typeface="Arial Narrow" panose="020B0604020202020204" pitchFamily="34" charset="0"/>
              <a:cs typeface="Arial Narrow" panose="020B0604020202020204" pitchFamily="34" charset="0"/>
            </a:endParaRPr>
          </a:p>
          <a:p>
            <a:pPr marL="7144">
              <a:spcBef>
                <a:spcPts val="900"/>
              </a:spcBef>
              <a:buClr>
                <a:srgbClr val="019BD9"/>
              </a:buClr>
              <a:defRPr/>
            </a:pPr>
            <a:endParaRPr lang="en-US" sz="1600" b="1" dirty="0">
              <a:solidFill>
                <a:srgbClr val="00305D"/>
              </a:solidFill>
              <a:latin typeface="Arial Narrow" panose="020B0604020202020204" pitchFamily="34" charset="0"/>
              <a:cs typeface="Arial Narrow" panose="020B0604020202020204" pitchFamily="34" charset="0"/>
            </a:endParaRPr>
          </a:p>
          <a:p>
            <a:pPr marL="7144">
              <a:spcBef>
                <a:spcPts val="900"/>
              </a:spcBef>
              <a:buClr>
                <a:srgbClr val="019BD9"/>
              </a:buClr>
              <a:buFont typeface="Arial" panose="020B0604020202020204" pitchFamily="34" charset="0"/>
              <a:buChar char="•"/>
              <a:defRPr/>
            </a:pPr>
            <a:endParaRPr lang="en-US" sz="1400" b="1" dirty="0">
              <a:solidFill>
                <a:srgbClr val="00305D"/>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8D972359-1329-2F06-C87C-9A9BF37129EC}"/>
              </a:ext>
            </a:extLst>
          </p:cNvPr>
          <p:cNvSpPr txBox="1"/>
          <p:nvPr/>
        </p:nvSpPr>
        <p:spPr>
          <a:xfrm>
            <a:off x="7215712" y="4909475"/>
            <a:ext cx="1732801" cy="215444"/>
          </a:xfrm>
          <a:prstGeom prst="rect">
            <a:avLst/>
          </a:prstGeom>
          <a:noFill/>
        </p:spPr>
        <p:txBody>
          <a:bodyPr wrap="square">
            <a:spAutoFit/>
          </a:bodyPr>
          <a:lstStyle/>
          <a:p>
            <a:pPr algn="r"/>
            <a:r>
              <a:rPr lang="en-US" sz="800" dirty="0">
                <a:solidFill>
                  <a:prstClr val="black">
                    <a:lumMod val="50000"/>
                    <a:lumOff val="50000"/>
                  </a:prstClr>
                </a:solidFill>
                <a:latin typeface="Arial" panose="020B0604020202020204" pitchFamily="34" charset="0"/>
                <a:cs typeface="Arial" panose="020B0604020202020204" pitchFamily="34" charset="0"/>
              </a:rPr>
              <a:t>Geyer CE et al. ESMO 2025</a:t>
            </a:r>
          </a:p>
        </p:txBody>
      </p:sp>
    </p:spTree>
    <p:extLst>
      <p:ext uri="{BB962C8B-B14F-4D97-AF65-F5344CB8AC3E}">
        <p14:creationId xmlns:p14="http://schemas.microsoft.com/office/powerpoint/2010/main" val="12832084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F744B1-17E9-4A89-22C1-9A0A3ACA83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06C374-E14F-63A5-A978-274E5CCEC2CB}"/>
              </a:ext>
            </a:extLst>
          </p:cNvPr>
          <p:cNvSpPr>
            <a:spLocks noGrp="1"/>
          </p:cNvSpPr>
          <p:nvPr>
            <p:ph type="body" sz="quarter" idx="10"/>
          </p:nvPr>
        </p:nvSpPr>
        <p:spPr>
          <a:xfrm>
            <a:off x="0" y="6182"/>
            <a:ext cx="9144000" cy="1042025"/>
          </a:xfrm>
          <a:solidFill>
            <a:srgbClr val="00305D"/>
          </a:solidFill>
        </p:spPr>
        <p:txBody>
          <a:bodyPr lIns="320040" tIns="320040" rIns="0"/>
          <a:lstStyle/>
          <a:p>
            <a:r>
              <a:rPr lang="en-US" sz="2000" u="sng" dirty="0">
                <a:solidFill>
                  <a:schemeClr val="bg1"/>
                </a:solidFill>
              </a:rPr>
              <a:t>DB-05:</a:t>
            </a:r>
            <a:r>
              <a:rPr lang="en-US" sz="2000" dirty="0">
                <a:solidFill>
                  <a:schemeClr val="bg1"/>
                </a:solidFill>
              </a:rPr>
              <a:t> T-</a:t>
            </a:r>
            <a:r>
              <a:rPr lang="en-US" sz="2000" dirty="0" err="1">
                <a:solidFill>
                  <a:schemeClr val="bg1"/>
                </a:solidFill>
              </a:rPr>
              <a:t>DXd</a:t>
            </a:r>
            <a:r>
              <a:rPr lang="en-US" sz="2000" dirty="0">
                <a:solidFill>
                  <a:schemeClr val="bg1"/>
                </a:solidFill>
              </a:rPr>
              <a:t> SIGNIFICANTLY REDUCES DISTANT RECURRENCES. TREND TOWARDS FEWER CNS LESIONS, BUT LONGER FOLLOW-UP IS NEEDED.</a:t>
            </a:r>
          </a:p>
        </p:txBody>
      </p:sp>
      <p:graphicFrame>
        <p:nvGraphicFramePr>
          <p:cNvPr id="5" name="Table 4">
            <a:extLst>
              <a:ext uri="{FF2B5EF4-FFF2-40B4-BE49-F238E27FC236}">
                <a16:creationId xmlns:a16="http://schemas.microsoft.com/office/drawing/2014/main" id="{F19158EA-0A36-B634-DBA5-6D76AC3F1635}"/>
              </a:ext>
            </a:extLst>
          </p:cNvPr>
          <p:cNvGraphicFramePr>
            <a:graphicFrameLocks noGrp="1"/>
          </p:cNvGraphicFramePr>
          <p:nvPr/>
        </p:nvGraphicFramePr>
        <p:xfrm>
          <a:off x="321778" y="1661977"/>
          <a:ext cx="2631362" cy="1645144"/>
        </p:xfrm>
        <a:graphic>
          <a:graphicData uri="http://schemas.openxmlformats.org/drawingml/2006/table">
            <a:tbl>
              <a:tblPr firstRow="1" bandRow="1"/>
              <a:tblGrid>
                <a:gridCol w="1641377">
                  <a:extLst>
                    <a:ext uri="{9D8B030D-6E8A-4147-A177-3AD203B41FA5}">
                      <a16:colId xmlns:a16="http://schemas.microsoft.com/office/drawing/2014/main" val="1708406620"/>
                    </a:ext>
                  </a:extLst>
                </a:gridCol>
                <a:gridCol w="463294">
                  <a:extLst>
                    <a:ext uri="{9D8B030D-6E8A-4147-A177-3AD203B41FA5}">
                      <a16:colId xmlns:a16="http://schemas.microsoft.com/office/drawing/2014/main" val="592742086"/>
                    </a:ext>
                  </a:extLst>
                </a:gridCol>
                <a:gridCol w="526691">
                  <a:extLst>
                    <a:ext uri="{9D8B030D-6E8A-4147-A177-3AD203B41FA5}">
                      <a16:colId xmlns:a16="http://schemas.microsoft.com/office/drawing/2014/main" val="2586114088"/>
                    </a:ext>
                  </a:extLst>
                </a:gridCol>
              </a:tblGrid>
              <a:tr h="4703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chemeClr val="accent1"/>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a:t>
                      </a:r>
                      <a:r>
                        <a:rPr lang="en-US" sz="900" b="1" i="0" dirty="0" err="1">
                          <a:effectLst/>
                          <a:latin typeface="Arial Narrow" panose="020B0604020202020204" pitchFamily="34" charset="0"/>
                          <a:ea typeface="Calibri"/>
                          <a:cs typeface="Arial Narrow" panose="020B0604020202020204" pitchFamily="34" charset="0"/>
                        </a:rPr>
                        <a:t>DXd</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(n=818)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T-DM1</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(n=817</a:t>
                      </a:r>
                      <a:r>
                        <a:rPr lang="en-US" sz="9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8258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Distant recurrence CNS,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17 (2.1)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25 (3.1)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39901"/>
                  </a:ext>
                </a:extLst>
              </a:tr>
              <a:tr h="18258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Distant recurrence (non-CNS)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25 (3.1)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52 (6.4)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3890784"/>
                  </a:ext>
                </a:extLst>
              </a:tr>
              <a:tr h="22832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Local invasive recurrence</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 (0.6)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82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Regional recurrence</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6 (0.7)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8174037"/>
                  </a:ext>
                </a:extLst>
              </a:tr>
              <a:tr h="21613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Contralateral invasive recurrence</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6 (0.7)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3407293"/>
                  </a:ext>
                </a:extLst>
              </a:tr>
              <a:tr h="18258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Death without prior event</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 (0.9)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8 (1.0)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4540061"/>
                  </a:ext>
                </a:extLst>
              </a:tr>
            </a:tbl>
          </a:graphicData>
        </a:graphic>
      </p:graphicFrame>
      <p:sp>
        <p:nvSpPr>
          <p:cNvPr id="8" name="TextBox 7">
            <a:extLst>
              <a:ext uri="{FF2B5EF4-FFF2-40B4-BE49-F238E27FC236}">
                <a16:creationId xmlns:a16="http://schemas.microsoft.com/office/drawing/2014/main" id="{24D735ED-F128-7DD5-1135-383D966187F5}"/>
              </a:ext>
            </a:extLst>
          </p:cNvPr>
          <p:cNvSpPr txBox="1"/>
          <p:nvPr/>
        </p:nvSpPr>
        <p:spPr>
          <a:xfrm>
            <a:off x="321778" y="3364292"/>
            <a:ext cx="3312551" cy="230832"/>
          </a:xfrm>
          <a:prstGeom prst="rect">
            <a:avLst/>
          </a:prstGeom>
          <a:noFill/>
        </p:spPr>
        <p:txBody>
          <a:bodyPr wrap="square" rtlCol="0">
            <a:spAutoFit/>
          </a:bodyPr>
          <a:lstStyle/>
          <a:p>
            <a:pPr>
              <a:defRPr/>
            </a:pPr>
            <a:r>
              <a:rPr lang="en-US" sz="900" b="1" dirty="0">
                <a:solidFill>
                  <a:srgbClr val="00305D"/>
                </a:solidFill>
                <a:latin typeface="Arial Narrow" panose="020B0604020202020204" pitchFamily="34" charset="0"/>
                <a:cs typeface="Arial Narrow" panose="020B0604020202020204" pitchFamily="34" charset="0"/>
              </a:rPr>
              <a:t>Median follow-up time: </a:t>
            </a:r>
            <a:r>
              <a:rPr lang="en-US" sz="900" b="1" dirty="0">
                <a:solidFill>
                  <a:srgbClr val="17AD86"/>
                </a:solidFill>
                <a:latin typeface="Arial Narrow" panose="020B0604020202020204" pitchFamily="34" charset="0"/>
                <a:cs typeface="Arial Narrow" panose="020B0604020202020204" pitchFamily="34" charset="0"/>
              </a:rPr>
              <a:t>30 months</a:t>
            </a:r>
          </a:p>
        </p:txBody>
      </p:sp>
      <p:sp>
        <p:nvSpPr>
          <p:cNvPr id="10" name="Round Same Side Corner Rectangle 78">
            <a:extLst>
              <a:ext uri="{FF2B5EF4-FFF2-40B4-BE49-F238E27FC236}">
                <a16:creationId xmlns:a16="http://schemas.microsoft.com/office/drawing/2014/main" id="{F9C0B94E-5D1A-D1AA-455F-AFED8B7C28CF}"/>
              </a:ext>
            </a:extLst>
          </p:cNvPr>
          <p:cNvSpPr>
            <a:spLocks/>
          </p:cNvSpPr>
          <p:nvPr/>
        </p:nvSpPr>
        <p:spPr>
          <a:xfrm>
            <a:off x="321780" y="1362116"/>
            <a:ext cx="2631361" cy="276573"/>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prstClr val="white"/>
                </a:solidFill>
                <a:latin typeface="Arial Narrow" panose="020B0604020202020204" pitchFamily="34" charset="0"/>
                <a:cs typeface="Arial Narrow" panose="020B0604020202020204" pitchFamily="34" charset="0"/>
                <a:sym typeface="Arial"/>
              </a:rPr>
              <a:t>DESTINY-Breast05 </a:t>
            </a:r>
            <a:r>
              <a:rPr lang="en-GB" sz="1400" dirty="0">
                <a:solidFill>
                  <a:prstClr val="white"/>
                </a:solidFill>
                <a:latin typeface="Arial Narrow" panose="020B0604020202020204" pitchFamily="34" charset="0"/>
                <a:cs typeface="Arial Narrow" panose="020B0604020202020204" pitchFamily="34" charset="0"/>
                <a:sym typeface="Arial"/>
              </a:rPr>
              <a:t>(30 months FU)</a:t>
            </a:r>
          </a:p>
        </p:txBody>
      </p:sp>
      <p:graphicFrame>
        <p:nvGraphicFramePr>
          <p:cNvPr id="11" name="Table 10">
            <a:extLst>
              <a:ext uri="{FF2B5EF4-FFF2-40B4-BE49-F238E27FC236}">
                <a16:creationId xmlns:a16="http://schemas.microsoft.com/office/drawing/2014/main" id="{1775E836-7ADA-17EC-C3EC-017B51F1F143}"/>
              </a:ext>
            </a:extLst>
          </p:cNvPr>
          <p:cNvGraphicFramePr>
            <a:graphicFrameLocks noGrp="1"/>
          </p:cNvGraphicFramePr>
          <p:nvPr/>
        </p:nvGraphicFramePr>
        <p:xfrm>
          <a:off x="3102652" y="1638689"/>
          <a:ext cx="2631362" cy="1646523"/>
        </p:xfrm>
        <a:graphic>
          <a:graphicData uri="http://schemas.openxmlformats.org/drawingml/2006/table">
            <a:tbl>
              <a:tblPr firstRow="1" bandRow="1"/>
              <a:tblGrid>
                <a:gridCol w="1466289">
                  <a:extLst>
                    <a:ext uri="{9D8B030D-6E8A-4147-A177-3AD203B41FA5}">
                      <a16:colId xmlns:a16="http://schemas.microsoft.com/office/drawing/2014/main" val="1708406620"/>
                    </a:ext>
                  </a:extLst>
                </a:gridCol>
                <a:gridCol w="520302">
                  <a:extLst>
                    <a:ext uri="{9D8B030D-6E8A-4147-A177-3AD203B41FA5}">
                      <a16:colId xmlns:a16="http://schemas.microsoft.com/office/drawing/2014/main" val="592742086"/>
                    </a:ext>
                  </a:extLst>
                </a:gridCol>
                <a:gridCol w="644771">
                  <a:extLst>
                    <a:ext uri="{9D8B030D-6E8A-4147-A177-3AD203B41FA5}">
                      <a16:colId xmlns:a16="http://schemas.microsoft.com/office/drawing/2014/main" val="2586114088"/>
                    </a:ext>
                  </a:extLst>
                </a:gridCol>
              </a:tblGrid>
              <a:tr h="50742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chemeClr val="accent1"/>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T-DM1</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Trastuzumab</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(n=743</a:t>
                      </a:r>
                      <a:r>
                        <a:rPr lang="en-US" sz="9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19618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Distant recurrence CNS,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44 (5.9)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32 (4.3)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39901"/>
                  </a:ext>
                </a:extLst>
              </a:tr>
              <a:tr h="26635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Distant recurrence (non-CNS)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34 (4.6)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86 (11.6)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3890784"/>
                  </a:ext>
                </a:extLst>
              </a:tr>
              <a:tr h="16914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Local invasive recurrence</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8 (1.1)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34 (4.6)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33828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Contralateral invasive recurrence</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 (0.4)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10 (1.3)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3407293"/>
                  </a:ext>
                </a:extLst>
              </a:tr>
              <a:tr h="16914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Death without prior event</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 (0.3)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 (0.4)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4540061"/>
                  </a:ext>
                </a:extLst>
              </a:tr>
            </a:tbl>
          </a:graphicData>
        </a:graphic>
      </p:graphicFrame>
      <p:sp>
        <p:nvSpPr>
          <p:cNvPr id="12" name="Round Same Side Corner Rectangle 78">
            <a:extLst>
              <a:ext uri="{FF2B5EF4-FFF2-40B4-BE49-F238E27FC236}">
                <a16:creationId xmlns:a16="http://schemas.microsoft.com/office/drawing/2014/main" id="{F74BAEDC-B7FC-D873-51C4-841413AD3DF9}"/>
              </a:ext>
            </a:extLst>
          </p:cNvPr>
          <p:cNvSpPr>
            <a:spLocks/>
          </p:cNvSpPr>
          <p:nvPr/>
        </p:nvSpPr>
        <p:spPr>
          <a:xfrm>
            <a:off x="3100541" y="1362116"/>
            <a:ext cx="2633472" cy="276573"/>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prstClr val="white"/>
                </a:solidFill>
                <a:latin typeface="Arial Narrow" panose="020B0604020202020204" pitchFamily="34" charset="0"/>
                <a:cs typeface="Arial Narrow" panose="020B0604020202020204" pitchFamily="34" charset="0"/>
                <a:sym typeface="Arial"/>
              </a:rPr>
              <a:t>KATHERINE </a:t>
            </a:r>
            <a:r>
              <a:rPr lang="en-GB" sz="1400" dirty="0">
                <a:solidFill>
                  <a:prstClr val="white"/>
                </a:solidFill>
                <a:latin typeface="Arial Narrow" panose="020B0604020202020204" pitchFamily="34" charset="0"/>
                <a:cs typeface="Arial Narrow" panose="020B0604020202020204" pitchFamily="34" charset="0"/>
                <a:sym typeface="Arial"/>
              </a:rPr>
              <a:t>(40 months FU)</a:t>
            </a:r>
          </a:p>
        </p:txBody>
      </p:sp>
      <p:sp>
        <p:nvSpPr>
          <p:cNvPr id="13" name="TextBox 12">
            <a:extLst>
              <a:ext uri="{FF2B5EF4-FFF2-40B4-BE49-F238E27FC236}">
                <a16:creationId xmlns:a16="http://schemas.microsoft.com/office/drawing/2014/main" id="{C48C73F7-D6CE-3FD0-5A88-53CFD7D185C7}"/>
              </a:ext>
            </a:extLst>
          </p:cNvPr>
          <p:cNvSpPr txBox="1"/>
          <p:nvPr/>
        </p:nvSpPr>
        <p:spPr>
          <a:xfrm>
            <a:off x="3100541" y="3364292"/>
            <a:ext cx="3360176" cy="230832"/>
          </a:xfrm>
          <a:prstGeom prst="rect">
            <a:avLst/>
          </a:prstGeom>
          <a:noFill/>
        </p:spPr>
        <p:txBody>
          <a:bodyPr wrap="square" rtlCol="0">
            <a:spAutoFit/>
          </a:bodyPr>
          <a:lstStyle/>
          <a:p>
            <a:pPr>
              <a:defRPr/>
            </a:pPr>
            <a:r>
              <a:rPr lang="en-US" sz="900" b="1" dirty="0">
                <a:solidFill>
                  <a:srgbClr val="00305D"/>
                </a:solidFill>
                <a:latin typeface="Arial Narrow" panose="020B0604020202020204" pitchFamily="34" charset="0"/>
                <a:cs typeface="Arial Narrow" panose="020B0604020202020204" pitchFamily="34" charset="0"/>
              </a:rPr>
              <a:t>Median follow-up time: </a:t>
            </a:r>
            <a:r>
              <a:rPr lang="en-US" sz="900" b="1" dirty="0">
                <a:solidFill>
                  <a:srgbClr val="17AD86"/>
                </a:solidFill>
                <a:latin typeface="Arial Narrow" panose="020B0604020202020204" pitchFamily="34" charset="0"/>
                <a:cs typeface="Arial Narrow" panose="020B0604020202020204" pitchFamily="34" charset="0"/>
              </a:rPr>
              <a:t>40 months</a:t>
            </a:r>
          </a:p>
        </p:txBody>
      </p:sp>
      <p:graphicFrame>
        <p:nvGraphicFramePr>
          <p:cNvPr id="14" name="Table 13">
            <a:extLst>
              <a:ext uri="{FF2B5EF4-FFF2-40B4-BE49-F238E27FC236}">
                <a16:creationId xmlns:a16="http://schemas.microsoft.com/office/drawing/2014/main" id="{BDD9938B-76FB-1494-4213-69F424E2E837}"/>
              </a:ext>
            </a:extLst>
          </p:cNvPr>
          <p:cNvGraphicFramePr>
            <a:graphicFrameLocks noGrp="1"/>
          </p:cNvGraphicFramePr>
          <p:nvPr/>
        </p:nvGraphicFramePr>
        <p:xfrm>
          <a:off x="5907411" y="1669103"/>
          <a:ext cx="2631362" cy="1638019"/>
        </p:xfrm>
        <a:graphic>
          <a:graphicData uri="http://schemas.openxmlformats.org/drawingml/2006/table">
            <a:tbl>
              <a:tblPr firstRow="1" bandRow="1"/>
              <a:tblGrid>
                <a:gridCol w="1493929">
                  <a:extLst>
                    <a:ext uri="{9D8B030D-6E8A-4147-A177-3AD203B41FA5}">
                      <a16:colId xmlns:a16="http://schemas.microsoft.com/office/drawing/2014/main" val="1708406620"/>
                    </a:ext>
                  </a:extLst>
                </a:gridCol>
                <a:gridCol w="492661">
                  <a:extLst>
                    <a:ext uri="{9D8B030D-6E8A-4147-A177-3AD203B41FA5}">
                      <a16:colId xmlns:a16="http://schemas.microsoft.com/office/drawing/2014/main" val="592742086"/>
                    </a:ext>
                  </a:extLst>
                </a:gridCol>
                <a:gridCol w="644772">
                  <a:extLst>
                    <a:ext uri="{9D8B030D-6E8A-4147-A177-3AD203B41FA5}">
                      <a16:colId xmlns:a16="http://schemas.microsoft.com/office/drawing/2014/main" val="2586114088"/>
                    </a:ext>
                  </a:extLst>
                </a:gridCol>
              </a:tblGrid>
              <a:tr h="48446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chemeClr val="accent1"/>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T-DM1</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(n=743)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900" b="1" i="0" dirty="0">
                          <a:effectLst/>
                          <a:latin typeface="Arial Narrow" panose="020B0604020202020204" pitchFamily="34" charset="0"/>
                          <a:ea typeface="Calibri"/>
                          <a:cs typeface="Arial Narrow" panose="020B0604020202020204" pitchFamily="34" charset="0"/>
                        </a:rPr>
                        <a:t>Trastuzumab</a:t>
                      </a:r>
                      <a:br>
                        <a:rPr lang="en-US" sz="900" b="1" i="0" dirty="0">
                          <a:effectLst/>
                          <a:latin typeface="Arial Narrow" panose="020B0604020202020204" pitchFamily="34" charset="0"/>
                          <a:ea typeface="Calibri"/>
                          <a:cs typeface="Arial Narrow" panose="020B0604020202020204" pitchFamily="34" charset="0"/>
                        </a:rPr>
                      </a:br>
                      <a:r>
                        <a:rPr lang="en-US" sz="900" b="1" i="0" dirty="0">
                          <a:effectLst/>
                          <a:latin typeface="Arial Narrow" panose="020B0604020202020204" pitchFamily="34" charset="0"/>
                          <a:ea typeface="Calibri"/>
                          <a:cs typeface="Arial Narrow" panose="020B0604020202020204" pitchFamily="34" charset="0"/>
                        </a:rPr>
                        <a:t>(n=743</a:t>
                      </a:r>
                      <a:r>
                        <a:rPr lang="en-US" sz="9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20113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Distant recurrence CNS,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52 (7.0)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38 (5.1)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39901"/>
                  </a:ext>
                </a:extLst>
              </a:tr>
              <a:tr h="20113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Distant recurrence (non-CNS)</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57 (7.7)</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122 (16.4)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3890784"/>
                  </a:ext>
                </a:extLst>
              </a:tr>
              <a:tr h="20113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Local invasive recurrence</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16 (2.2)</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900" b="1"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46 (6.2)</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366764">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strike="noStrike" dirty="0">
                          <a:solidFill>
                            <a:srgbClr val="00305D"/>
                          </a:solidFill>
                          <a:effectLst/>
                          <a:latin typeface="Arial Narrow" panose="020B0604020202020204" pitchFamily="34" charset="0"/>
                          <a:ea typeface="Calibri"/>
                          <a:cs typeface="Arial Narrow" panose="020B0604020202020204" pitchFamily="34" charset="0"/>
                        </a:rPr>
                        <a:t>Contralateral invasive recurrence</a:t>
                      </a:r>
                      <a:endParaRPr lang="en-US" sz="9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 (0.9)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19 (2.6)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3407293"/>
                  </a:ext>
                </a:extLst>
              </a:tr>
              <a:tr h="18338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Death without prior event</a:t>
                      </a:r>
                      <a:endParaRPr lang="en-US" sz="9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14 (1.9)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14 (1.9)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4540061"/>
                  </a:ext>
                </a:extLst>
              </a:tr>
            </a:tbl>
          </a:graphicData>
        </a:graphic>
      </p:graphicFrame>
      <p:sp>
        <p:nvSpPr>
          <p:cNvPr id="15" name="Round Same Side Corner Rectangle 78">
            <a:extLst>
              <a:ext uri="{FF2B5EF4-FFF2-40B4-BE49-F238E27FC236}">
                <a16:creationId xmlns:a16="http://schemas.microsoft.com/office/drawing/2014/main" id="{0B8BED91-5C3D-BD9F-078D-04C2A574C0AE}"/>
              </a:ext>
            </a:extLst>
          </p:cNvPr>
          <p:cNvSpPr>
            <a:spLocks/>
          </p:cNvSpPr>
          <p:nvPr/>
        </p:nvSpPr>
        <p:spPr>
          <a:xfrm>
            <a:off x="5907411" y="1362116"/>
            <a:ext cx="2633472" cy="276573"/>
          </a:xfrm>
          <a:prstGeom prst="rect">
            <a:avLst/>
          </a:prstGeom>
          <a:solidFill>
            <a:srgbClr val="009BD9"/>
          </a:solidFill>
        </p:spPr>
        <p:txBody>
          <a:bodyPr lIns="68580" tIns="35100" rIns="68580" bIns="35100" rtlCol="0" anchor="ctr" anchorCtr="0">
            <a:noAutofit/>
          </a:bodyPr>
          <a:lstStyle/>
          <a:p>
            <a:pPr algn="ctr" defTabSz="685783">
              <a:defRPr/>
            </a:pPr>
            <a:r>
              <a:rPr lang="en-GB" sz="1400" b="1" dirty="0">
                <a:solidFill>
                  <a:prstClr val="white"/>
                </a:solidFill>
                <a:latin typeface="Arial Narrow" panose="020B0604020202020204" pitchFamily="34" charset="0"/>
                <a:cs typeface="Arial Narrow" panose="020B0604020202020204" pitchFamily="34" charset="0"/>
                <a:sym typeface="Arial"/>
              </a:rPr>
              <a:t>KATHERINE </a:t>
            </a:r>
            <a:r>
              <a:rPr lang="en-GB" sz="1400" dirty="0">
                <a:solidFill>
                  <a:prstClr val="white"/>
                </a:solidFill>
                <a:latin typeface="Arial Narrow" panose="020B0604020202020204" pitchFamily="34" charset="0"/>
                <a:cs typeface="Arial Narrow" panose="020B0604020202020204" pitchFamily="34" charset="0"/>
                <a:sym typeface="Arial"/>
              </a:rPr>
              <a:t>(101 months FU)</a:t>
            </a:r>
          </a:p>
        </p:txBody>
      </p:sp>
      <p:sp>
        <p:nvSpPr>
          <p:cNvPr id="18" name="TextBox 17">
            <a:extLst>
              <a:ext uri="{FF2B5EF4-FFF2-40B4-BE49-F238E27FC236}">
                <a16:creationId xmlns:a16="http://schemas.microsoft.com/office/drawing/2014/main" id="{85F77701-68DA-EE6F-8790-532FB67E890A}"/>
              </a:ext>
            </a:extLst>
          </p:cNvPr>
          <p:cNvSpPr txBox="1"/>
          <p:nvPr/>
        </p:nvSpPr>
        <p:spPr>
          <a:xfrm>
            <a:off x="5926929" y="3355636"/>
            <a:ext cx="2526065" cy="230832"/>
          </a:xfrm>
          <a:prstGeom prst="rect">
            <a:avLst/>
          </a:prstGeom>
          <a:noFill/>
        </p:spPr>
        <p:txBody>
          <a:bodyPr wrap="square" rtlCol="0">
            <a:spAutoFit/>
          </a:bodyPr>
          <a:lstStyle/>
          <a:p>
            <a:pPr>
              <a:defRPr/>
            </a:pPr>
            <a:r>
              <a:rPr lang="en-US" sz="900" b="1" dirty="0">
                <a:solidFill>
                  <a:srgbClr val="00305D"/>
                </a:solidFill>
                <a:latin typeface="Arial Narrow" panose="020B0604020202020204" pitchFamily="34" charset="0"/>
                <a:cs typeface="Arial Narrow" panose="020B0604020202020204" pitchFamily="34" charset="0"/>
              </a:rPr>
              <a:t>Median follow-up time: </a:t>
            </a:r>
            <a:r>
              <a:rPr lang="en-US" sz="900" b="1" dirty="0">
                <a:solidFill>
                  <a:srgbClr val="17AD86"/>
                </a:solidFill>
                <a:latin typeface="Arial Narrow" panose="020B0604020202020204" pitchFamily="34" charset="0"/>
                <a:cs typeface="Arial Narrow" panose="020B0604020202020204" pitchFamily="34" charset="0"/>
              </a:rPr>
              <a:t>101 months</a:t>
            </a:r>
          </a:p>
        </p:txBody>
      </p:sp>
      <p:sp>
        <p:nvSpPr>
          <p:cNvPr id="24" name="4 CuadroTexto">
            <a:extLst>
              <a:ext uri="{FF2B5EF4-FFF2-40B4-BE49-F238E27FC236}">
                <a16:creationId xmlns:a16="http://schemas.microsoft.com/office/drawing/2014/main" id="{97CE6DEA-973F-4C31-EB61-822315ADB6B5}"/>
              </a:ext>
            </a:extLst>
          </p:cNvPr>
          <p:cNvSpPr txBox="1"/>
          <p:nvPr/>
        </p:nvSpPr>
        <p:spPr>
          <a:xfrm>
            <a:off x="7371235" y="4653651"/>
            <a:ext cx="1662699" cy="577081"/>
          </a:xfrm>
          <a:prstGeom prst="rect">
            <a:avLst/>
          </a:prstGeom>
          <a:noFill/>
        </p:spPr>
        <p:txBody>
          <a:bodyPr wrap="none" rtlCol="0">
            <a:spAutoFit/>
          </a:bodyPr>
          <a:lstStyle/>
          <a:p>
            <a:pPr algn="r" defTabSz="914400" eaLnBrk="0" fontAlgn="base" hangingPunct="0">
              <a:lnSpc>
                <a:spcPct val="90000"/>
              </a:lnSpc>
              <a:spcBef>
                <a:spcPct val="0"/>
              </a:spcBef>
              <a:spcAft>
                <a:spcPct val="0"/>
              </a:spcAft>
              <a:defRPr/>
            </a:pPr>
            <a:r>
              <a:rPr lang="es-ES" sz="700" dirty="0" err="1">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Geyer</a:t>
            </a:r>
            <a:r>
              <a:rPr lang="es-E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 CE et al, NEJM 2025</a:t>
            </a:r>
          </a:p>
          <a:p>
            <a:pPr algn="r" defTabSz="914400" eaLnBrk="0" fontAlgn="base" hangingPunct="0">
              <a:lnSpc>
                <a:spcPct val="90000"/>
              </a:lnSpc>
              <a:spcBef>
                <a:spcPct val="0"/>
              </a:spcBef>
              <a:spcAft>
                <a:spcPct val="0"/>
              </a:spcAft>
              <a:defRPr/>
            </a:pPr>
            <a:r>
              <a:rPr lang="es-ES" sz="700" dirty="0" err="1">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Geyer</a:t>
            </a:r>
            <a:r>
              <a:rPr lang="es-E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 CE et al. ESMO 2025</a:t>
            </a:r>
          </a:p>
          <a:p>
            <a:pPr algn="r" defTabSz="914400" eaLnBrk="0" fontAlgn="base" hangingPunct="0">
              <a:lnSpc>
                <a:spcPct val="90000"/>
              </a:lnSpc>
              <a:spcBef>
                <a:spcPct val="0"/>
              </a:spcBef>
              <a:spcAft>
                <a:spcPct val="0"/>
              </a:spcAft>
              <a:defRPr/>
            </a:pPr>
            <a:r>
              <a:rPr lang="es-ES" sz="700" dirty="0" err="1">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Von</a:t>
            </a:r>
            <a:r>
              <a:rPr lang="es-E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 </a:t>
            </a:r>
            <a:r>
              <a:rPr lang="es-ES" sz="700" dirty="0" err="1">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Mickwitz</a:t>
            </a:r>
            <a:r>
              <a:rPr lang="es-E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 G et al, NEJM 2019</a:t>
            </a:r>
          </a:p>
          <a:p>
            <a:pPr algn="r" defTabSz="914400" eaLnBrk="0" fontAlgn="base" hangingPunct="0">
              <a:lnSpc>
                <a:spcPct val="90000"/>
              </a:lnSpc>
              <a:spcBef>
                <a:spcPct val="0"/>
              </a:spcBef>
              <a:spcAft>
                <a:spcPct val="0"/>
              </a:spcAft>
              <a:defRPr/>
            </a:pPr>
            <a:r>
              <a:rPr lang="es-ES" sz="700" dirty="0" err="1">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Mamounas</a:t>
            </a:r>
            <a:r>
              <a:rPr lang="es-E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rPr>
              <a:t> EP et al, Ann Oncol 2021</a:t>
            </a:r>
            <a:endParaRPr lang="en-U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endParaRPr>
          </a:p>
          <a:p>
            <a:pPr algn="r" defTabSz="914400" eaLnBrk="0" fontAlgn="base" hangingPunct="0">
              <a:lnSpc>
                <a:spcPct val="90000"/>
              </a:lnSpc>
              <a:spcBef>
                <a:spcPct val="0"/>
              </a:spcBef>
              <a:spcAft>
                <a:spcPct val="0"/>
              </a:spcAft>
              <a:defRPr/>
            </a:pPr>
            <a:endParaRPr lang="en-US" sz="700" dirty="0">
              <a:solidFill>
                <a:prstClr val="black">
                  <a:lumMod val="65000"/>
                  <a:lumOff val="35000"/>
                </a:prstClr>
              </a:solidFill>
              <a:latin typeface="Arial" panose="020B0604020202020204" pitchFamily="34" charset="0"/>
              <a:cs typeface="Arial" panose="020B0604020202020204" pitchFamily="34" charset="0"/>
              <a:sym typeface="Times" panose="02020603050405020304" pitchFamily="18" charset="0"/>
            </a:endParaRPr>
          </a:p>
        </p:txBody>
      </p:sp>
      <p:grpSp>
        <p:nvGrpSpPr>
          <p:cNvPr id="3" name="Group 2">
            <a:extLst>
              <a:ext uri="{FF2B5EF4-FFF2-40B4-BE49-F238E27FC236}">
                <a16:creationId xmlns:a16="http://schemas.microsoft.com/office/drawing/2014/main" id="{F37351F8-1859-748A-0346-40B73C4C826B}"/>
              </a:ext>
            </a:extLst>
          </p:cNvPr>
          <p:cNvGrpSpPr/>
          <p:nvPr/>
        </p:nvGrpSpPr>
        <p:grpSpPr>
          <a:xfrm>
            <a:off x="0" y="0"/>
            <a:ext cx="4099810" cy="283038"/>
            <a:chOff x="0" y="0"/>
            <a:chExt cx="8199619" cy="566075"/>
          </a:xfrm>
        </p:grpSpPr>
        <p:grpSp>
          <p:nvGrpSpPr>
            <p:cNvPr id="7" name="Group 6">
              <a:extLst>
                <a:ext uri="{FF2B5EF4-FFF2-40B4-BE49-F238E27FC236}">
                  <a16:creationId xmlns:a16="http://schemas.microsoft.com/office/drawing/2014/main" id="{8F1D4824-6986-13EE-E12C-EA70E568813B}"/>
                </a:ext>
              </a:extLst>
            </p:cNvPr>
            <p:cNvGrpSpPr/>
            <p:nvPr/>
          </p:nvGrpSpPr>
          <p:grpSpPr>
            <a:xfrm>
              <a:off x="0" y="0"/>
              <a:ext cx="8199619" cy="566075"/>
              <a:chOff x="-1" y="236415"/>
              <a:chExt cx="8199619" cy="566075"/>
            </a:xfrm>
          </p:grpSpPr>
          <p:sp>
            <p:nvSpPr>
              <p:cNvPr id="21" name="Rectangle 20">
                <a:extLst>
                  <a:ext uri="{FF2B5EF4-FFF2-40B4-BE49-F238E27FC236}">
                    <a16:creationId xmlns:a16="http://schemas.microsoft.com/office/drawing/2014/main" id="{213B2A74-0460-914D-239D-954898F02326}"/>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defRPr/>
                </a:pPr>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23" name="Triangle 22">
                <a:extLst>
                  <a:ext uri="{FF2B5EF4-FFF2-40B4-BE49-F238E27FC236}">
                    <a16:creationId xmlns:a16="http://schemas.microsoft.com/office/drawing/2014/main" id="{C6AEE150-2C61-DCE2-5BA8-5FA39BBAC68C}"/>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prstClr val="white"/>
                  </a:solidFill>
                  <a:latin typeface="Calibri" panose="020F0502020204030204"/>
                </a:endParaRPr>
              </a:p>
            </p:txBody>
          </p:sp>
        </p:grpSp>
        <p:sp>
          <p:nvSpPr>
            <p:cNvPr id="20" name="Rectangle 19">
              <a:extLst>
                <a:ext uri="{FF2B5EF4-FFF2-40B4-BE49-F238E27FC236}">
                  <a16:creationId xmlns:a16="http://schemas.microsoft.com/office/drawing/2014/main" id="{EF0B1E59-6348-F618-3A22-3727F176894F}"/>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defRPr/>
              </a:pPr>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17" name="TextBox 16">
            <a:extLst>
              <a:ext uri="{FF2B5EF4-FFF2-40B4-BE49-F238E27FC236}">
                <a16:creationId xmlns:a16="http://schemas.microsoft.com/office/drawing/2014/main" id="{4511A382-2A52-7F98-1930-256D3D12A8D1}"/>
              </a:ext>
            </a:extLst>
          </p:cNvPr>
          <p:cNvSpPr txBox="1"/>
          <p:nvPr/>
        </p:nvSpPr>
        <p:spPr>
          <a:xfrm>
            <a:off x="328404" y="3738843"/>
            <a:ext cx="8223260" cy="664790"/>
          </a:xfrm>
          <a:prstGeom prst="rect">
            <a:avLst/>
          </a:prstGeom>
          <a:solidFill>
            <a:srgbClr val="00305D"/>
          </a:solidFill>
          <a:effectLst>
            <a:outerShdw blurRad="92329" dist="38100" dir="2700000" sx="99000" sy="99000" algn="ctr" rotWithShape="0">
              <a:schemeClr val="tx1">
                <a:alpha val="14000"/>
              </a:schemeClr>
            </a:outerShdw>
          </a:effectLst>
        </p:spPr>
        <p:txBody>
          <a:bodyPr wrap="square" lIns="320040" tIns="36000" rIns="91440" bIns="36000" anchor="ctr" anchorCtr="0">
            <a:noAutofit/>
          </a:bodyPr>
          <a:lstStyle/>
          <a:p>
            <a:pPr marL="0" lvl="2" algn="ctr">
              <a:buClr>
                <a:prstClr val="black"/>
              </a:buClr>
            </a:pPr>
            <a:r>
              <a:rPr lang="en-US" sz="1600" b="1" dirty="0">
                <a:solidFill>
                  <a:prstClr val="white"/>
                </a:solidFill>
                <a:latin typeface="Arial Narrow" panose="020B0604020202020204" pitchFamily="34" charset="0"/>
                <a:cs typeface="Arial Narrow" panose="020B0604020202020204" pitchFamily="34" charset="0"/>
              </a:rPr>
              <a:t>Early and encouraging signal for numerically fewer CNS events, but longer follow-up needed</a:t>
            </a:r>
          </a:p>
        </p:txBody>
      </p:sp>
      <p:pic>
        <p:nvPicPr>
          <p:cNvPr id="25" name="Picture 24" descr="A blue circle with a white cross and a heart&#10;&#10;AI-generated content may be incorrect.">
            <a:extLst>
              <a:ext uri="{FF2B5EF4-FFF2-40B4-BE49-F238E27FC236}">
                <a16:creationId xmlns:a16="http://schemas.microsoft.com/office/drawing/2014/main" id="{95D76E3A-42B5-35D2-EEB6-11A448C6A439}"/>
              </a:ext>
            </a:extLst>
          </p:cNvPr>
          <p:cNvPicPr>
            <a:picLocks noChangeAspect="1"/>
          </p:cNvPicPr>
          <p:nvPr/>
        </p:nvPicPr>
        <p:blipFill>
          <a:blip r:embed="rId3"/>
          <a:stretch>
            <a:fillRect/>
          </a:stretch>
        </p:blipFill>
        <p:spPr>
          <a:xfrm>
            <a:off x="408734" y="3898982"/>
            <a:ext cx="430705" cy="381482"/>
          </a:xfrm>
          <a:prstGeom prst="rect">
            <a:avLst/>
          </a:prstGeom>
        </p:spPr>
      </p:pic>
      <p:sp>
        <p:nvSpPr>
          <p:cNvPr id="26" name="Rectangle 25">
            <a:extLst>
              <a:ext uri="{FF2B5EF4-FFF2-40B4-BE49-F238E27FC236}">
                <a16:creationId xmlns:a16="http://schemas.microsoft.com/office/drawing/2014/main" id="{65DE8B8F-A2E3-246B-5BC4-CD2F55290E69}"/>
              </a:ext>
            </a:extLst>
          </p:cNvPr>
          <p:cNvSpPr/>
          <p:nvPr/>
        </p:nvSpPr>
        <p:spPr>
          <a:xfrm>
            <a:off x="321778" y="2140226"/>
            <a:ext cx="2631361" cy="182880"/>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27" name="Rectangle 26">
            <a:extLst>
              <a:ext uri="{FF2B5EF4-FFF2-40B4-BE49-F238E27FC236}">
                <a16:creationId xmlns:a16="http://schemas.microsoft.com/office/drawing/2014/main" id="{66EB37CC-A3BA-3CF7-B69C-CFCBE342B7F1}"/>
              </a:ext>
            </a:extLst>
          </p:cNvPr>
          <p:cNvSpPr/>
          <p:nvPr/>
        </p:nvSpPr>
        <p:spPr>
          <a:xfrm>
            <a:off x="3102652" y="2153813"/>
            <a:ext cx="2631361" cy="191822"/>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28" name="Rectangle 27">
            <a:extLst>
              <a:ext uri="{FF2B5EF4-FFF2-40B4-BE49-F238E27FC236}">
                <a16:creationId xmlns:a16="http://schemas.microsoft.com/office/drawing/2014/main" id="{AA265412-0DF4-4C60-13D0-38237047A69C}"/>
              </a:ext>
            </a:extLst>
          </p:cNvPr>
          <p:cNvSpPr/>
          <p:nvPr/>
        </p:nvSpPr>
        <p:spPr>
          <a:xfrm>
            <a:off x="5920303" y="2166730"/>
            <a:ext cx="2631361" cy="172279"/>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Tree>
    <p:extLst>
      <p:ext uri="{BB962C8B-B14F-4D97-AF65-F5344CB8AC3E}">
        <p14:creationId xmlns:p14="http://schemas.microsoft.com/office/powerpoint/2010/main" val="3649051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901BCD6-0FAF-75DB-2919-2212F79C234D}"/>
              </a:ext>
            </a:extLst>
          </p:cNvPr>
          <p:cNvGraphicFramePr>
            <a:graphicFrameLocks noGrp="1"/>
          </p:cNvGraphicFramePr>
          <p:nvPr/>
        </p:nvGraphicFramePr>
        <p:xfrm>
          <a:off x="381722" y="1068633"/>
          <a:ext cx="8190781" cy="3797950"/>
        </p:xfrm>
        <a:graphic>
          <a:graphicData uri="http://schemas.openxmlformats.org/drawingml/2006/table">
            <a:tbl>
              <a:tblPr firstRow="1" firstCol="1" bandRow="1"/>
              <a:tblGrid>
                <a:gridCol w="1218465">
                  <a:extLst>
                    <a:ext uri="{9D8B030D-6E8A-4147-A177-3AD203B41FA5}">
                      <a16:colId xmlns:a16="http://schemas.microsoft.com/office/drawing/2014/main" val="1633053230"/>
                    </a:ext>
                  </a:extLst>
                </a:gridCol>
                <a:gridCol w="1687300">
                  <a:extLst>
                    <a:ext uri="{9D8B030D-6E8A-4147-A177-3AD203B41FA5}">
                      <a16:colId xmlns:a16="http://schemas.microsoft.com/office/drawing/2014/main" val="3625773552"/>
                    </a:ext>
                  </a:extLst>
                </a:gridCol>
                <a:gridCol w="913152">
                  <a:extLst>
                    <a:ext uri="{9D8B030D-6E8A-4147-A177-3AD203B41FA5}">
                      <a16:colId xmlns:a16="http://schemas.microsoft.com/office/drawing/2014/main" val="1281150824"/>
                    </a:ext>
                  </a:extLst>
                </a:gridCol>
                <a:gridCol w="630363">
                  <a:extLst>
                    <a:ext uri="{9D8B030D-6E8A-4147-A177-3AD203B41FA5}">
                      <a16:colId xmlns:a16="http://schemas.microsoft.com/office/drawing/2014/main" val="3113329305"/>
                    </a:ext>
                  </a:extLst>
                </a:gridCol>
                <a:gridCol w="1033811">
                  <a:extLst>
                    <a:ext uri="{9D8B030D-6E8A-4147-A177-3AD203B41FA5}">
                      <a16:colId xmlns:a16="http://schemas.microsoft.com/office/drawing/2014/main" val="1230111634"/>
                    </a:ext>
                  </a:extLst>
                </a:gridCol>
                <a:gridCol w="1353845">
                  <a:extLst>
                    <a:ext uri="{9D8B030D-6E8A-4147-A177-3AD203B41FA5}">
                      <a16:colId xmlns:a16="http://schemas.microsoft.com/office/drawing/2014/main" val="2322733810"/>
                    </a:ext>
                  </a:extLst>
                </a:gridCol>
                <a:gridCol w="1353845">
                  <a:extLst>
                    <a:ext uri="{9D8B030D-6E8A-4147-A177-3AD203B41FA5}">
                      <a16:colId xmlns:a16="http://schemas.microsoft.com/office/drawing/2014/main" val="1991263424"/>
                    </a:ext>
                  </a:extLst>
                </a:gridCol>
              </a:tblGrid>
              <a:tr h="213360">
                <a:tc rowSpan="2"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  Trial and Population</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rowSpan="2" hMerge="1">
                  <a:txBody>
                    <a:bodyPr/>
                    <a:lstStyle/>
                    <a:p>
                      <a:endParaRPr lang="en-GB"/>
                    </a:p>
                  </a:txBody>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Analysis</a:t>
                      </a:r>
                      <a:endParaRPr lang="en-GB" sz="1400" b="1" i="0" dirty="0">
                        <a:solidFill>
                          <a:schemeClr val="bg1"/>
                        </a:solidFill>
                        <a:effectLst/>
                        <a:latin typeface="Arial Narrow" panose="020B0604020202020204" pitchFamily="34" charset="0"/>
                        <a:cs typeface="Arial Narrow" panose="020B0604020202020204" pitchFamily="34" charset="0"/>
                      </a:endParaRPr>
                    </a:p>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timepoint</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9144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 </a:t>
                      </a:r>
                      <a:endParaRPr lang="en-GB" sz="1400" b="1" i="0" dirty="0">
                        <a:solidFill>
                          <a:schemeClr val="bg1"/>
                        </a:solidFill>
                        <a:effectLst/>
                        <a:latin typeface="Arial Narrow" panose="020B0604020202020204" pitchFamily="34" charset="0"/>
                        <a:cs typeface="Arial Narrow" panose="020B0604020202020204" pitchFamily="34" charset="0"/>
                      </a:endParaRPr>
                    </a:p>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N</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Neoadjuvant</a:t>
                      </a:r>
                      <a:endParaRPr lang="en-GB" sz="1400" b="1" i="0" dirty="0">
                        <a:solidFill>
                          <a:schemeClr val="bg1"/>
                        </a:solidFill>
                        <a:effectLst/>
                        <a:latin typeface="Arial Narrow" panose="020B0604020202020204" pitchFamily="34" charset="0"/>
                        <a:cs typeface="Arial Narrow" panose="020B0604020202020204" pitchFamily="34" charset="0"/>
                      </a:endParaRPr>
                    </a:p>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population</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endParaRPr lang="en-US" sz="1400" b="1" i="0" dirty="0">
                        <a:latin typeface="Arial Narrow" panose="020B060402020202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hMerge="1">
                  <a:txBody>
                    <a:bodyPr/>
                    <a:lstStyle/>
                    <a:p>
                      <a:endParaRPr lang="en-GB"/>
                    </a:p>
                  </a:txBody>
                  <a:tcPr/>
                </a:tc>
                <a:extLst>
                  <a:ext uri="{0D108BD9-81ED-4DB2-BD59-A6C34878D82A}">
                    <a16:rowId xmlns:a16="http://schemas.microsoft.com/office/drawing/2014/main" val="1667482036"/>
                  </a:ext>
                </a:extLst>
              </a:tr>
              <a:tr h="312579">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Comparator (%)</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400" b="1" i="0" dirty="0">
                          <a:solidFill>
                            <a:schemeClr val="bg1"/>
                          </a:solidFill>
                          <a:effectLst/>
                          <a:latin typeface="Arial Narrow" panose="020B0604020202020204" pitchFamily="34" charset="0"/>
                          <a:cs typeface="Arial Narrow" panose="020B0604020202020204" pitchFamily="34" charset="0"/>
                        </a:rPr>
                        <a:t>Treatment (%)</a:t>
                      </a:r>
                      <a:endParaRPr lang="en-GB" sz="14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extLst>
                  <a:ext uri="{0D108BD9-81ED-4DB2-BD59-A6C34878D82A}">
                    <a16:rowId xmlns:a16="http://schemas.microsoft.com/office/drawing/2014/main" val="2499872571"/>
                  </a:ext>
                </a:extLst>
              </a:tr>
              <a:tr h="430095">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400" b="1" i="0" dirty="0">
                          <a:solidFill>
                            <a:srgbClr val="00305D"/>
                          </a:solidFill>
                          <a:effectLst/>
                          <a:latin typeface="Arial Narrow" panose="020B0604020202020204" pitchFamily="34" charset="0"/>
                          <a:cs typeface="Arial Narrow" panose="020B0604020202020204" pitchFamily="34" charset="0"/>
                        </a:rPr>
                        <a:t> Adjuvant trastuzumab </a:t>
                      </a:r>
                      <a:br>
                        <a:rPr lang="en-US" sz="1400" b="1" i="0" dirty="0">
                          <a:solidFill>
                            <a:srgbClr val="00305D"/>
                          </a:solidFill>
                          <a:effectLst/>
                          <a:latin typeface="Arial Narrow" panose="020B0604020202020204" pitchFamily="34" charset="0"/>
                          <a:cs typeface="Arial Narrow" panose="020B0604020202020204" pitchFamily="34" charset="0"/>
                        </a:rPr>
                      </a:br>
                      <a:r>
                        <a:rPr lang="en-US" sz="1400" b="1" i="0" dirty="0">
                          <a:solidFill>
                            <a:srgbClr val="00305D"/>
                          </a:solidFill>
                          <a:effectLst/>
                          <a:latin typeface="Arial Narrow" panose="020B0604020202020204" pitchFamily="34" charset="0"/>
                          <a:cs typeface="Arial Narrow" panose="020B0604020202020204" pitchFamily="34" charset="0"/>
                        </a:rPr>
                        <a:t> Meta-analysis</a:t>
                      </a:r>
                      <a:endParaRPr lang="en-GB" sz="1400" b="1"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9020</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N/A</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a:solidFill>
                            <a:srgbClr val="00305D"/>
                          </a:solidFill>
                          <a:effectLst/>
                          <a:latin typeface="Arial Narrow" panose="020B0604020202020204" pitchFamily="34" charset="0"/>
                          <a:cs typeface="Arial Narrow" panose="020B0604020202020204" pitchFamily="34" charset="0"/>
                        </a:rPr>
                        <a:t>1.94</a:t>
                      </a:r>
                      <a:endParaRPr lang="en-GB" sz="1300" b="0" i="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2.56</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93267"/>
                  </a:ext>
                </a:extLst>
              </a:tr>
              <a:tr h="321202">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400" b="1" i="0" dirty="0">
                          <a:solidFill>
                            <a:srgbClr val="00305D"/>
                          </a:solidFill>
                          <a:effectLst/>
                          <a:latin typeface="Arial Narrow" panose="020B0604020202020204" pitchFamily="34" charset="0"/>
                          <a:cs typeface="Arial Narrow" panose="020B0604020202020204" pitchFamily="34" charset="0"/>
                        </a:rPr>
                        <a:t> ALTTO</a:t>
                      </a:r>
                      <a:endParaRPr lang="en-GB" sz="1400" b="1"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3 years</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5190</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~8%</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extLst>
                  <a:ext uri="{0D108BD9-81ED-4DB2-BD59-A6C34878D82A}">
                    <a16:rowId xmlns:a16="http://schemas.microsoft.com/office/drawing/2014/main" val="2567708829"/>
                  </a:ext>
                </a:extLst>
              </a:tr>
              <a:tr h="268187">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400" b="1" i="0" dirty="0">
                          <a:solidFill>
                            <a:srgbClr val="00305D"/>
                          </a:solidFill>
                          <a:effectLst/>
                          <a:latin typeface="Arial Narrow" panose="020B0604020202020204" pitchFamily="34" charset="0"/>
                          <a:cs typeface="Arial Narrow" panose="020B0604020202020204" pitchFamily="34" charset="0"/>
                        </a:rPr>
                        <a:t> </a:t>
                      </a:r>
                      <a:r>
                        <a:rPr lang="en-US" sz="1400" b="1" i="0" dirty="0" err="1">
                          <a:solidFill>
                            <a:srgbClr val="00305D"/>
                          </a:solidFill>
                          <a:effectLst/>
                          <a:latin typeface="Arial Narrow" panose="020B0604020202020204" pitchFamily="34" charset="0"/>
                          <a:cs typeface="Arial Narrow" panose="020B0604020202020204" pitchFamily="34" charset="0"/>
                        </a:rPr>
                        <a:t>ExteNET</a:t>
                      </a:r>
                      <a:endParaRPr lang="en-GB" sz="1400" b="1"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nSpc>
                          <a:spcPct val="100000"/>
                        </a:lnSpc>
                        <a:spcBef>
                          <a:spcPts val="0"/>
                        </a:spcBef>
                        <a:spcAft>
                          <a:spcPts val="0"/>
                        </a:spcAft>
                      </a:pPr>
                      <a:r>
                        <a:rPr lang="en-US" sz="1400" b="0" i="0" dirty="0">
                          <a:solidFill>
                            <a:srgbClr val="00305D"/>
                          </a:solidFill>
                          <a:effectLst/>
                          <a:latin typeface="Arial Narrow" panose="020B0604020202020204" pitchFamily="34" charset="0"/>
                          <a:cs typeface="Arial Narrow" panose="020B0604020202020204" pitchFamily="34" charset="0"/>
                        </a:rPr>
                        <a:t>ITT</a:t>
                      </a:r>
                      <a:endParaRPr lang="en-GB" sz="14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5 years</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2840</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26%</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1.8</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1.3</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3791368"/>
                  </a:ext>
                </a:extLst>
              </a:tr>
              <a:tr h="426720">
                <a:tc v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nSpc>
                          <a:spcPct val="100000"/>
                        </a:lnSpc>
                        <a:spcBef>
                          <a:spcPts val="0"/>
                        </a:spcBef>
                        <a:spcAft>
                          <a:spcPts val="0"/>
                        </a:spcAft>
                      </a:pPr>
                      <a:r>
                        <a:rPr lang="en-US" sz="1400" b="0" i="0" dirty="0">
                          <a:solidFill>
                            <a:srgbClr val="00305D"/>
                          </a:solidFill>
                          <a:effectLst/>
                          <a:latin typeface="Arial Narrow" panose="020B0604020202020204" pitchFamily="34" charset="0"/>
                          <a:cs typeface="Arial Narrow" panose="020B0604020202020204" pitchFamily="34" charset="0"/>
                        </a:rPr>
                        <a:t>HR+/≤1yr post trastuzumab</a:t>
                      </a:r>
                      <a:endParaRPr lang="en-GB" sz="14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5 years</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a:solidFill>
                            <a:srgbClr val="00305D"/>
                          </a:solidFill>
                          <a:effectLst/>
                          <a:latin typeface="Arial Narrow" panose="020B0604020202020204" pitchFamily="34" charset="0"/>
                          <a:cs typeface="Arial Narrow" panose="020B0604020202020204" pitchFamily="34" charset="0"/>
                        </a:rPr>
                        <a:t>1334</a:t>
                      </a:r>
                      <a:endParaRPr lang="en-GB" sz="1300" b="0" i="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27%</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2.1</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rgbClr val="00305D"/>
                          </a:solidFill>
                          <a:effectLst/>
                          <a:latin typeface="Arial Narrow" panose="020B0604020202020204" pitchFamily="34" charset="0"/>
                          <a:cs typeface="Arial Narrow" panose="020B0604020202020204" pitchFamily="34" charset="0"/>
                        </a:rPr>
                        <a:t>0.7</a:t>
                      </a:r>
                      <a:endParaRPr lang="en-GB" sz="1300" b="0" i="0" dirty="0">
                        <a:solidFill>
                          <a:srgbClr val="00305D"/>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275026"/>
                  </a:ext>
                </a:extLst>
              </a:tr>
              <a:tr h="474078">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200" b="1" i="0" dirty="0">
                          <a:solidFill>
                            <a:schemeClr val="tx1"/>
                          </a:solidFill>
                          <a:effectLst/>
                          <a:latin typeface="Arial Narrow" panose="020B0604020202020204" pitchFamily="34" charset="0"/>
                          <a:cs typeface="Arial Narrow" panose="020B0604020202020204" pitchFamily="34" charset="0"/>
                        </a:rPr>
                        <a:t> </a:t>
                      </a:r>
                      <a:r>
                        <a:rPr lang="en-US" sz="1400" b="1" i="0" dirty="0">
                          <a:solidFill>
                            <a:schemeClr val="tx1"/>
                          </a:solidFill>
                          <a:effectLst/>
                          <a:latin typeface="Arial Narrow" panose="020B0604020202020204" pitchFamily="34" charset="0"/>
                          <a:cs typeface="Arial Narrow" panose="020B0604020202020204" pitchFamily="34" charset="0"/>
                        </a:rPr>
                        <a:t>APHINITY</a:t>
                      </a:r>
                      <a:endParaRPr lang="en-GB" sz="1200" b="1"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11 years</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4805</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0</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2.2</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2.1</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E2841">
                        <a:lumMod val="10000"/>
                        <a:lumOff val="90000"/>
                      </a:srgbClr>
                    </a:solidFill>
                  </a:tcPr>
                </a:tc>
                <a:extLst>
                  <a:ext uri="{0D108BD9-81ED-4DB2-BD59-A6C34878D82A}">
                    <a16:rowId xmlns:a16="http://schemas.microsoft.com/office/drawing/2014/main" val="2650935770"/>
                  </a:ext>
                </a:extLst>
              </a:tr>
              <a:tr h="321203">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effectLst/>
                          <a:latin typeface="Arial Narrow" panose="020B0604020202020204" pitchFamily="34" charset="0"/>
                          <a:cs typeface="Arial Narrow" panose="020B0604020202020204" pitchFamily="34" charset="0"/>
                        </a:rPr>
                        <a:t> </a:t>
                      </a:r>
                      <a:r>
                        <a:rPr lang="en-US" sz="1400" b="1" i="0" dirty="0">
                          <a:solidFill>
                            <a:schemeClr val="bg1"/>
                          </a:solidFill>
                          <a:effectLst/>
                          <a:latin typeface="Arial Narrow" panose="020B0604020202020204" pitchFamily="34" charset="0"/>
                          <a:cs typeface="Arial Narrow" panose="020B0604020202020204" pitchFamily="34" charset="0"/>
                        </a:rPr>
                        <a:t>No </a:t>
                      </a:r>
                      <a:r>
                        <a:rPr lang="en-US" sz="1400" b="1" i="0" dirty="0" err="1">
                          <a:solidFill>
                            <a:schemeClr val="bg1"/>
                          </a:solidFill>
                          <a:effectLst/>
                          <a:latin typeface="Arial Narrow" panose="020B0604020202020204" pitchFamily="34" charset="0"/>
                          <a:cs typeface="Arial Narrow" panose="020B0604020202020204" pitchFamily="34" charset="0"/>
                        </a:rPr>
                        <a:t>pCR</a:t>
                      </a:r>
                      <a:r>
                        <a:rPr lang="en-US" sz="1400" b="1" i="0" dirty="0">
                          <a:solidFill>
                            <a:schemeClr val="bg1"/>
                          </a:solidFill>
                          <a:effectLst/>
                          <a:latin typeface="Arial Narrow" panose="020B0604020202020204" pitchFamily="34" charset="0"/>
                          <a:cs typeface="Arial Narrow" panose="020B0604020202020204" pitchFamily="34" charset="0"/>
                        </a:rPr>
                        <a:t> Post neoadjuvant treatment</a:t>
                      </a:r>
                      <a:endParaRPr lang="en-GB" sz="12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endParaRPr lang="en-GB" sz="13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endParaRPr lang="en-GB" sz="13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endParaRPr lang="en-GB" sz="13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endParaRPr lang="en-GB" sz="13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endParaRPr lang="en-GB" sz="13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6629B"/>
                    </a:solidFill>
                  </a:tcPr>
                </a:tc>
                <a:extLst>
                  <a:ext uri="{0D108BD9-81ED-4DB2-BD59-A6C34878D82A}">
                    <a16:rowId xmlns:a16="http://schemas.microsoft.com/office/drawing/2014/main" val="2112853663"/>
                  </a:ext>
                </a:extLst>
              </a:tr>
              <a:tr h="334586">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200" b="1" i="0" dirty="0">
                          <a:solidFill>
                            <a:schemeClr val="tx1"/>
                          </a:solidFill>
                          <a:effectLst/>
                          <a:latin typeface="Arial Narrow" panose="020B0604020202020204" pitchFamily="34" charset="0"/>
                          <a:cs typeface="Arial Narrow" panose="020B0604020202020204" pitchFamily="34" charset="0"/>
                        </a:rPr>
                        <a:t> </a:t>
                      </a:r>
                      <a:r>
                        <a:rPr lang="en-US" sz="1400" b="1" i="0" dirty="0">
                          <a:solidFill>
                            <a:schemeClr val="tx1"/>
                          </a:solidFill>
                          <a:effectLst/>
                          <a:latin typeface="Arial Narrow" panose="020B0604020202020204" pitchFamily="34" charset="0"/>
                          <a:cs typeface="Arial Narrow" panose="020B0604020202020204" pitchFamily="34" charset="0"/>
                        </a:rPr>
                        <a:t>KATHERINE High-risk</a:t>
                      </a:r>
                      <a:endParaRPr lang="en-GB" sz="1200" b="1"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8 years</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1486</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N/A</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5.1</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7.0</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580578"/>
                  </a:ext>
                </a:extLst>
              </a:tr>
              <a:tr h="347970">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nSpc>
                          <a:spcPct val="100000"/>
                        </a:lnSpc>
                        <a:spcBef>
                          <a:spcPts val="0"/>
                        </a:spcBef>
                        <a:spcAft>
                          <a:spcPts val="0"/>
                        </a:spcAft>
                      </a:pPr>
                      <a:r>
                        <a:rPr lang="en-US" sz="1400" b="1" i="0" dirty="0">
                          <a:solidFill>
                            <a:schemeClr val="tx1"/>
                          </a:solidFill>
                          <a:effectLst/>
                          <a:latin typeface="Arial Narrow" panose="020B0604020202020204" pitchFamily="34" charset="0"/>
                          <a:cs typeface="Arial Narrow" panose="020B0604020202020204" pitchFamily="34" charset="0"/>
                        </a:rPr>
                        <a:t> </a:t>
                      </a:r>
                      <a:r>
                        <a:rPr lang="en-US" sz="1400" b="1" i="0" dirty="0" err="1">
                          <a:solidFill>
                            <a:schemeClr val="tx1"/>
                          </a:solidFill>
                          <a:effectLst/>
                          <a:latin typeface="Arial Narrow" panose="020B0604020202020204" pitchFamily="34" charset="0"/>
                          <a:cs typeface="Arial Narrow" panose="020B0604020202020204" pitchFamily="34" charset="0"/>
                        </a:rPr>
                        <a:t>ExteNET</a:t>
                      </a:r>
                      <a:r>
                        <a:rPr lang="en-US" sz="1400" b="1" i="0" dirty="0">
                          <a:solidFill>
                            <a:schemeClr val="tx1"/>
                          </a:solidFill>
                          <a:effectLst/>
                          <a:latin typeface="Arial Narrow" panose="020B0604020202020204" pitchFamily="34" charset="0"/>
                          <a:cs typeface="Arial Narrow" panose="020B0604020202020204" pitchFamily="34" charset="0"/>
                        </a:rPr>
                        <a:t> HR+/≤1year Post trastuzumab</a:t>
                      </a:r>
                      <a:endParaRPr lang="en-GB" sz="1400" b="1"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5 years</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295</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N/A</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3.6</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0000"/>
                        </a:lnSpc>
                        <a:spcBef>
                          <a:spcPts val="0"/>
                        </a:spcBef>
                        <a:spcAft>
                          <a:spcPts val="0"/>
                        </a:spcAft>
                      </a:pPr>
                      <a:r>
                        <a:rPr lang="en-US" sz="1300" b="0" i="0" dirty="0">
                          <a:solidFill>
                            <a:schemeClr val="tx1"/>
                          </a:solidFill>
                          <a:effectLst/>
                          <a:latin typeface="Arial Narrow" panose="020B0604020202020204" pitchFamily="34" charset="0"/>
                          <a:cs typeface="Arial Narrow" panose="020B0604020202020204" pitchFamily="34" charset="0"/>
                        </a:rPr>
                        <a:t>0.8</a:t>
                      </a:r>
                      <a:endPar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extLst>
                  <a:ext uri="{0D108BD9-81ED-4DB2-BD59-A6C34878D82A}">
                    <a16:rowId xmlns:a16="http://schemas.microsoft.com/office/drawing/2014/main" val="4105276425"/>
                  </a:ext>
                </a:extLst>
              </a:tr>
              <a:tr h="347970">
                <a:tc gridSpan="2">
                  <a:txBody>
                    <a:bodyPr/>
                    <a:lstStyle/>
                    <a:p>
                      <a:pPr>
                        <a:lnSpc>
                          <a:spcPct val="100000"/>
                        </a:lnSpc>
                        <a:spcBef>
                          <a:spcPts val="0"/>
                        </a:spcBef>
                        <a:spcAft>
                          <a:spcPts val="0"/>
                        </a:spcAft>
                      </a:pPr>
                      <a:r>
                        <a:rPr lang="en-GB" sz="1400" b="1"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 DESTINY-Breast05</a:t>
                      </a:r>
                    </a:p>
                  </a:txBody>
                  <a:tcPr marL="21637"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hMerge="1">
                  <a:txBody>
                    <a:bodyPr/>
                    <a:lstStyle/>
                    <a:p>
                      <a:endParaRPr lang="en-US"/>
                    </a:p>
                  </a:txBody>
                  <a:tcPr/>
                </a:tc>
                <a:tc>
                  <a:txBody>
                    <a:bodyPr/>
                    <a:lstStyle/>
                    <a:p>
                      <a:pPr algn="ctr">
                        <a:lnSpc>
                          <a:spcPct val="100000"/>
                        </a:lnSpc>
                        <a:spcBef>
                          <a:spcPts val="0"/>
                        </a:spcBef>
                        <a:spcAft>
                          <a:spcPts val="0"/>
                        </a:spcAft>
                      </a:pPr>
                      <a:r>
                        <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3 years</a:t>
                      </a: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p>
                      <a:pPr algn="ctr">
                        <a:lnSpc>
                          <a:spcPct val="100000"/>
                        </a:lnSpc>
                        <a:spcBef>
                          <a:spcPts val="0"/>
                        </a:spcBef>
                        <a:spcAft>
                          <a:spcPts val="0"/>
                        </a:spcAft>
                      </a:pPr>
                      <a:r>
                        <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1635</a:t>
                      </a: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p>
                      <a:pPr algn="ctr">
                        <a:lnSpc>
                          <a:spcPct val="100000"/>
                        </a:lnSpc>
                        <a:spcBef>
                          <a:spcPts val="0"/>
                        </a:spcBef>
                        <a:spcAft>
                          <a:spcPts val="0"/>
                        </a:spcAft>
                      </a:pPr>
                      <a:r>
                        <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N/A</a:t>
                      </a: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p>
                      <a:pPr algn="ctr">
                        <a:lnSpc>
                          <a:spcPct val="100000"/>
                        </a:lnSpc>
                        <a:spcBef>
                          <a:spcPts val="0"/>
                        </a:spcBef>
                        <a:spcAft>
                          <a:spcPts val="0"/>
                        </a:spcAft>
                      </a:pPr>
                      <a:r>
                        <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3.1</a:t>
                      </a: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tc>
                  <a:txBody>
                    <a:bodyPr/>
                    <a:lstStyle/>
                    <a:p>
                      <a:pPr algn="ctr">
                        <a:lnSpc>
                          <a:spcPct val="100000"/>
                        </a:lnSpc>
                        <a:spcBef>
                          <a:spcPts val="0"/>
                        </a:spcBef>
                        <a:spcAft>
                          <a:spcPts val="0"/>
                        </a:spcAft>
                      </a:pPr>
                      <a:r>
                        <a:rPr lang="en-GB" sz="1300" b="0" i="0" dirty="0">
                          <a:solidFill>
                            <a:schemeClr val="tx1"/>
                          </a:solidFill>
                          <a:effectLst/>
                          <a:latin typeface="Arial Narrow" panose="020B0604020202020204" pitchFamily="34" charset="0"/>
                          <a:ea typeface="Calibri" panose="020F0502020204030204" pitchFamily="34" charset="0"/>
                          <a:cs typeface="Arial Narrow" panose="020B0604020202020204" pitchFamily="34" charset="0"/>
                        </a:rPr>
                        <a:t>2.1</a:t>
                      </a:r>
                    </a:p>
                  </a:txBody>
                  <a:tcPr marL="21637" marR="2163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9EFFA"/>
                    </a:solidFill>
                  </a:tcPr>
                </a:tc>
                <a:extLst>
                  <a:ext uri="{0D108BD9-81ED-4DB2-BD59-A6C34878D82A}">
                    <a16:rowId xmlns:a16="http://schemas.microsoft.com/office/drawing/2014/main" val="1208043258"/>
                  </a:ext>
                </a:extLst>
              </a:tr>
            </a:tbl>
          </a:graphicData>
        </a:graphic>
      </p:graphicFrame>
      <p:sp>
        <p:nvSpPr>
          <p:cNvPr id="17" name="Text Placeholder 1">
            <a:extLst>
              <a:ext uri="{FF2B5EF4-FFF2-40B4-BE49-F238E27FC236}">
                <a16:creationId xmlns:a16="http://schemas.microsoft.com/office/drawing/2014/main" id="{0AF0114F-4DBE-C5EB-6D29-03C66280DC67}"/>
              </a:ext>
            </a:extLst>
          </p:cNvPr>
          <p:cNvSpPr>
            <a:spLocks noGrp="1"/>
          </p:cNvSpPr>
          <p:nvPr>
            <p:ph type="body" sz="quarter" idx="10"/>
          </p:nvPr>
        </p:nvSpPr>
        <p:spPr>
          <a:xfrm>
            <a:off x="304800" y="326460"/>
            <a:ext cx="8528886" cy="643631"/>
          </a:xfrm>
        </p:spPr>
        <p:txBody>
          <a:bodyPr/>
          <a:lstStyle/>
          <a:p>
            <a:pPr>
              <a:lnSpc>
                <a:spcPct val="99000"/>
              </a:lnSpc>
              <a:spcBef>
                <a:spcPts val="228"/>
              </a:spcBef>
            </a:pPr>
            <a:r>
              <a:rPr lang="en-US" sz="2200" dirty="0">
                <a:latin typeface="Arial Narrow" panose="020B0604020202020204" pitchFamily="34" charset="0"/>
                <a:cs typeface="Arial Narrow" panose="020B0604020202020204" pitchFamily="34" charset="0"/>
              </a:rPr>
              <a:t>THE CHALLENGE OF PREVENTING CNS EVENTS: </a:t>
            </a:r>
          </a:p>
          <a:p>
            <a:pPr>
              <a:lnSpc>
                <a:spcPct val="99000"/>
              </a:lnSpc>
              <a:spcBef>
                <a:spcPts val="228"/>
              </a:spcBef>
            </a:pPr>
            <a:r>
              <a:rPr lang="en-US" sz="2200" dirty="0">
                <a:latin typeface="Arial Narrow" panose="020B0604020202020204" pitchFamily="34" charset="0"/>
                <a:cs typeface="Arial Narrow" panose="020B0604020202020204" pitchFamily="34" charset="0"/>
              </a:rPr>
              <a:t>CNS AS FIRST SITE OF RELAPSE ACROSS EARLY STAGE HER2+ TRIALS</a:t>
            </a:r>
          </a:p>
        </p:txBody>
      </p:sp>
      <p:grpSp>
        <p:nvGrpSpPr>
          <p:cNvPr id="3" name="Group 2">
            <a:extLst>
              <a:ext uri="{FF2B5EF4-FFF2-40B4-BE49-F238E27FC236}">
                <a16:creationId xmlns:a16="http://schemas.microsoft.com/office/drawing/2014/main" id="{6CE77526-A365-473C-7694-C951BE757F8A}"/>
              </a:ext>
            </a:extLst>
          </p:cNvPr>
          <p:cNvGrpSpPr/>
          <p:nvPr/>
        </p:nvGrpSpPr>
        <p:grpSpPr>
          <a:xfrm>
            <a:off x="0" y="0"/>
            <a:ext cx="4099810" cy="283038"/>
            <a:chOff x="0" y="0"/>
            <a:chExt cx="8199619" cy="566075"/>
          </a:xfrm>
        </p:grpSpPr>
        <p:grpSp>
          <p:nvGrpSpPr>
            <p:cNvPr id="4" name="Group 3">
              <a:extLst>
                <a:ext uri="{FF2B5EF4-FFF2-40B4-BE49-F238E27FC236}">
                  <a16:creationId xmlns:a16="http://schemas.microsoft.com/office/drawing/2014/main" id="{22A1E3EC-3A52-70CE-671B-D4009A42CCFF}"/>
                </a:ext>
              </a:extLst>
            </p:cNvPr>
            <p:cNvGrpSpPr/>
            <p:nvPr/>
          </p:nvGrpSpPr>
          <p:grpSpPr>
            <a:xfrm>
              <a:off x="0" y="0"/>
              <a:ext cx="8199619" cy="566075"/>
              <a:chOff x="-1" y="236415"/>
              <a:chExt cx="8199619" cy="566075"/>
            </a:xfrm>
          </p:grpSpPr>
          <p:sp>
            <p:nvSpPr>
              <p:cNvPr id="6" name="Rectangle 5">
                <a:extLst>
                  <a:ext uri="{FF2B5EF4-FFF2-40B4-BE49-F238E27FC236}">
                    <a16:creationId xmlns:a16="http://schemas.microsoft.com/office/drawing/2014/main" id="{2C2406EB-4A25-8E7E-9B60-36B26EBDF8C3}"/>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7" name="Triangle 6">
                <a:extLst>
                  <a:ext uri="{FF2B5EF4-FFF2-40B4-BE49-F238E27FC236}">
                    <a16:creationId xmlns:a16="http://schemas.microsoft.com/office/drawing/2014/main" id="{0A1A2297-8C2C-3B05-6859-7A8E8AE272D3}"/>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3D6850AB-644E-4E18-D960-4C78D76123BD}"/>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9" name="TextBox 8">
            <a:extLst>
              <a:ext uri="{FF2B5EF4-FFF2-40B4-BE49-F238E27FC236}">
                <a16:creationId xmlns:a16="http://schemas.microsoft.com/office/drawing/2014/main" id="{6F9D70DF-496F-17A2-AD88-6D8C900D5745}"/>
              </a:ext>
            </a:extLst>
          </p:cNvPr>
          <p:cNvSpPr txBox="1"/>
          <p:nvPr/>
        </p:nvSpPr>
        <p:spPr>
          <a:xfrm>
            <a:off x="4053987" y="4949783"/>
            <a:ext cx="4588933" cy="176972"/>
          </a:xfrm>
          <a:prstGeom prst="rect">
            <a:avLst/>
          </a:prstGeom>
          <a:noFill/>
        </p:spPr>
        <p:txBody>
          <a:bodyPr wrap="square">
            <a:spAutoFit/>
          </a:bodyPr>
          <a:lstStyle/>
          <a:p>
            <a:pPr algn="r"/>
            <a:r>
              <a:rPr lang="en-US" sz="550" dirty="0">
                <a:solidFill>
                  <a:prstClr val="black">
                    <a:lumMod val="50000"/>
                    <a:lumOff val="50000"/>
                  </a:prstClr>
                </a:solidFill>
                <a:latin typeface="Arial" panose="020B0604020202020204" pitchFamily="34" charset="0"/>
                <a:cs typeface="Arial" panose="020B0604020202020204" pitchFamily="34" charset="0"/>
              </a:rPr>
              <a:t>Slide adapted from Nancy Lin</a:t>
            </a:r>
          </a:p>
        </p:txBody>
      </p:sp>
      <p:sp>
        <p:nvSpPr>
          <p:cNvPr id="8" name="TextBox 7">
            <a:extLst>
              <a:ext uri="{FF2B5EF4-FFF2-40B4-BE49-F238E27FC236}">
                <a16:creationId xmlns:a16="http://schemas.microsoft.com/office/drawing/2014/main" id="{0FDE25CF-0A15-A4EB-8CB4-3B8450BDD29D}"/>
              </a:ext>
            </a:extLst>
          </p:cNvPr>
          <p:cNvSpPr txBox="1"/>
          <p:nvPr/>
        </p:nvSpPr>
        <p:spPr>
          <a:xfrm>
            <a:off x="348576" y="4972866"/>
            <a:ext cx="5130267" cy="176972"/>
          </a:xfrm>
          <a:prstGeom prst="rect">
            <a:avLst/>
          </a:prstGeom>
          <a:noFill/>
        </p:spPr>
        <p:txBody>
          <a:bodyPr wrap="square">
            <a:spAutoFit/>
          </a:bodyPr>
          <a:lstStyle/>
          <a:p>
            <a:pPr defTabSz="914400" eaLnBrk="0" fontAlgn="base" hangingPunct="0">
              <a:spcBef>
                <a:spcPct val="0"/>
              </a:spcBef>
              <a:spcAft>
                <a:spcPct val="0"/>
              </a:spcAft>
              <a:defRPr/>
            </a:pP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Olson EM et al, Ann Oncol 2013; </a:t>
            </a:r>
            <a:r>
              <a:rPr lang="es-ES" sz="55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Lambertini</a:t>
            </a: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M et al, BCRT 2019; Martin M et al Lancet Oncol 2017; </a:t>
            </a:r>
            <a:r>
              <a:rPr lang="es-ES" sz="55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Loibl</a:t>
            </a: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S et al, ESMO </a:t>
            </a:r>
            <a:r>
              <a:rPr lang="es-ES" sz="55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Breast</a:t>
            </a: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2025; </a:t>
            </a:r>
            <a:r>
              <a:rPr lang="es-ES" sz="55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Geyer</a:t>
            </a: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CE et al NEJM 2025; </a:t>
            </a:r>
            <a:r>
              <a:rPr lang="es-ES" sz="55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Geyer</a:t>
            </a:r>
            <a:r>
              <a:rPr lang="es-E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CE et al ESMO 2025</a:t>
            </a:r>
            <a:endParaRPr lang="en-US" sz="55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endParaRPr>
          </a:p>
        </p:txBody>
      </p:sp>
      <p:sp>
        <p:nvSpPr>
          <p:cNvPr id="12" name="Right Arrow 11">
            <a:extLst>
              <a:ext uri="{FF2B5EF4-FFF2-40B4-BE49-F238E27FC236}">
                <a16:creationId xmlns:a16="http://schemas.microsoft.com/office/drawing/2014/main" id="{98339F87-2E59-4DEE-AA05-78BA70D424D2}"/>
              </a:ext>
            </a:extLst>
          </p:cNvPr>
          <p:cNvSpPr/>
          <p:nvPr/>
        </p:nvSpPr>
        <p:spPr>
          <a:xfrm>
            <a:off x="96030" y="4226443"/>
            <a:ext cx="252547" cy="256538"/>
          </a:xfrm>
          <a:prstGeom prst="rightArrow">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sp>
        <p:nvSpPr>
          <p:cNvPr id="14" name="Rectangle 13">
            <a:extLst>
              <a:ext uri="{FF2B5EF4-FFF2-40B4-BE49-F238E27FC236}">
                <a16:creationId xmlns:a16="http://schemas.microsoft.com/office/drawing/2014/main" id="{77B09516-A7EA-790E-03D3-DAFC9267D246}"/>
              </a:ext>
            </a:extLst>
          </p:cNvPr>
          <p:cNvSpPr/>
          <p:nvPr/>
        </p:nvSpPr>
        <p:spPr>
          <a:xfrm>
            <a:off x="381722" y="4519266"/>
            <a:ext cx="8190779" cy="347315"/>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Tree>
    <p:extLst>
      <p:ext uri="{BB962C8B-B14F-4D97-AF65-F5344CB8AC3E}">
        <p14:creationId xmlns:p14="http://schemas.microsoft.com/office/powerpoint/2010/main" val="388770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1DC7373-85C5-6A9D-90F5-19322F4628B3}"/>
              </a:ext>
            </a:extLst>
          </p:cNvPr>
          <p:cNvSpPr txBox="1"/>
          <p:nvPr/>
        </p:nvSpPr>
        <p:spPr>
          <a:xfrm>
            <a:off x="2524139" y="1605150"/>
            <a:ext cx="3687740" cy="2229204"/>
          </a:xfrm>
          <a:prstGeom prst="rect">
            <a:avLst/>
          </a:prstGeom>
          <a:solidFill>
            <a:srgbClr val="F4FAFC"/>
          </a:solidFill>
        </p:spPr>
        <p:txBody>
          <a:bodyPr wrap="square" lIns="137160" tIns="91440" bIns="91440" rtlCol="0">
            <a:noAutofit/>
          </a:bodyPr>
          <a:lstStyle/>
          <a:p>
            <a:pPr defTabSz="342900">
              <a:defRPr/>
            </a:pPr>
            <a:endParaRPr lang="pt-BR"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p:txBody>
      </p:sp>
      <p:sp>
        <p:nvSpPr>
          <p:cNvPr id="5" name="TextBox 4">
            <a:extLst>
              <a:ext uri="{FF2B5EF4-FFF2-40B4-BE49-F238E27FC236}">
                <a16:creationId xmlns:a16="http://schemas.microsoft.com/office/drawing/2014/main" id="{D92AD944-7D57-4665-971F-668A33F598C8}"/>
              </a:ext>
            </a:extLst>
          </p:cNvPr>
          <p:cNvSpPr txBox="1"/>
          <p:nvPr/>
        </p:nvSpPr>
        <p:spPr>
          <a:xfrm>
            <a:off x="96030" y="117696"/>
            <a:ext cx="8824364" cy="1394813"/>
          </a:xfrm>
          <a:prstGeom prst="rect">
            <a:avLst/>
          </a:prstGeom>
          <a:noFill/>
          <a:ln>
            <a:noFill/>
          </a:ln>
        </p:spPr>
        <p:txBody>
          <a:bodyPr wrap="square" lIns="249754" tIns="249754" rIns="249754" rtlCol="0">
            <a:spAutoFit/>
          </a:bodyPr>
          <a:lstStyle/>
          <a:p>
            <a:pPr defTabSz="685800"/>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MRI SCREENING FOR BRA</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IN</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 META</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S</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TASES (</a:t>
            </a:r>
            <a:r>
              <a:rPr lang="en-US" b="1" dirty="0" err="1">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BrM</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 AMONG PATIENTS WITH TR</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I</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PLE NE</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G</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ATIVE OR </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H</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ER2+ S</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T</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AGE IIb OR III BREAST CANCER: A MULTI-CENTRE, SINGLE ARM, PROSPECTIVE TRIAL “</a:t>
            </a:r>
            <a:r>
              <a:rPr lang="en-US" b="1" dirty="0">
                <a:solidFill>
                  <a:srgbClr val="17AD86"/>
                </a:solidFill>
                <a:latin typeface="Arial Narrow" panose="020B0604020202020204" pitchFamily="34" charset="0"/>
                <a:ea typeface="Times New Roman" panose="02020603050405020304" pitchFamily="18" charset="0"/>
                <a:cs typeface="Arial Narrow" panose="020B0604020202020204" pitchFamily="34" charset="0"/>
              </a:rPr>
              <a:t>INSIGHT</a:t>
            </a:r>
            <a:r>
              <a:rPr lang="en-US" b="1"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 TRIAL [</a:t>
            </a:r>
            <a:r>
              <a:rPr lang="en-US" b="1" dirty="0">
                <a:solidFill>
                  <a:srgbClr val="00305D"/>
                </a:solidFill>
                <a:latin typeface="Arial Narrow" panose="020B0604020202020204" pitchFamily="34" charset="0"/>
                <a:cs typeface="Arial Narrow" panose="020B0604020202020204" pitchFamily="34" charset="0"/>
              </a:rPr>
              <a:t>NCT06247449]</a:t>
            </a:r>
          </a:p>
          <a:p>
            <a:pPr algn="ctr" defTabSz="685800"/>
            <a:endParaRPr lang="en-US" sz="375" dirty="0">
              <a:solidFill>
                <a:srgbClr val="00305D"/>
              </a:solidFill>
              <a:latin typeface="Arial Narrow" panose="020B0604020202020204" pitchFamily="34" charset="0"/>
              <a:cs typeface="Arial Narrow" panose="020B0604020202020204" pitchFamily="34" charset="0"/>
            </a:endParaRPr>
          </a:p>
          <a:p>
            <a:pPr defTabSz="685800"/>
            <a:r>
              <a:rPr lang="en-US" sz="1350" dirty="0">
                <a:solidFill>
                  <a:srgbClr val="00305D"/>
                </a:solidFill>
                <a:latin typeface="Arial Narrow" panose="020B0604020202020204" pitchFamily="34" charset="0"/>
                <a:cs typeface="Arial Narrow" panose="020B0604020202020204" pitchFamily="34" charset="0"/>
              </a:rPr>
              <a:t>co-PIs: K. </a:t>
            </a:r>
            <a:r>
              <a:rPr lang="en-US" sz="1350" dirty="0" err="1">
                <a:solidFill>
                  <a:srgbClr val="00305D"/>
                </a:solidFill>
                <a:latin typeface="Arial Narrow" panose="020B0604020202020204" pitchFamily="34" charset="0"/>
                <a:cs typeface="Arial Narrow" panose="020B0604020202020204" pitchFamily="34" charset="0"/>
              </a:rPr>
              <a:t>Jerzak</a:t>
            </a:r>
            <a:r>
              <a:rPr lang="en-US" sz="1350" dirty="0">
                <a:solidFill>
                  <a:srgbClr val="00305D"/>
                </a:solidFill>
                <a:latin typeface="Arial Narrow" panose="020B0604020202020204" pitchFamily="34" charset="0"/>
                <a:cs typeface="Arial Narrow" panose="020B0604020202020204" pitchFamily="34" charset="0"/>
              </a:rPr>
              <a:t> and G. Watson</a:t>
            </a:r>
          </a:p>
        </p:txBody>
      </p:sp>
      <p:sp>
        <p:nvSpPr>
          <p:cNvPr id="11" name="Rounded Rectangle 2">
            <a:extLst>
              <a:ext uri="{FF2B5EF4-FFF2-40B4-BE49-F238E27FC236}">
                <a16:creationId xmlns:a16="http://schemas.microsoft.com/office/drawing/2014/main" id="{0152967B-1BDD-1B4C-76C1-6268BBF91F56}"/>
              </a:ext>
            </a:extLst>
          </p:cNvPr>
          <p:cNvSpPr/>
          <p:nvPr/>
        </p:nvSpPr>
        <p:spPr>
          <a:xfrm>
            <a:off x="2604587" y="1606490"/>
            <a:ext cx="3497763" cy="2227864"/>
          </a:xfrm>
          <a:prstGeom prst="roundRect">
            <a:avLst/>
          </a:prstGeom>
          <a:noFill/>
          <a:ln w="57150" cap="flat" cmpd="sng" algn="ctr">
            <a:noFill/>
            <a:prstDash val="solid"/>
            <a:miter lim="800000"/>
          </a:ln>
          <a:effectLst/>
        </p:spPr>
        <p:txBody>
          <a:bodyPr rot="0" spcFirstLastPara="0" vert="horz" wrap="square" lIns="68580" tIns="0" rIns="68580" bIns="0" numCol="1" spcCol="0" rtlCol="0" fromWordArt="0" anchor="t" anchorCtr="0" forceAA="0" compatLnSpc="1">
            <a:noAutofit/>
          </a:bodyPr>
          <a:lstStyle/>
          <a:p>
            <a:pPr algn="ctr" defTabSz="342900">
              <a:defRPr/>
            </a:pPr>
            <a:r>
              <a:rPr lang="en-AU" sz="1400" b="1" u="sng"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INTERVENTIONS:</a:t>
            </a: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u="sng"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a:p>
            <a:pPr algn="ctr" defTabSz="342900">
              <a:defRPr/>
            </a:pPr>
            <a:r>
              <a:rPr lang="en-AU"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*One time brain MRI &amp; blood draw within 4 weeks of enrolment.  **Questionnaire completed within 2 weeks after brain MRI.</a:t>
            </a: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a:p>
            <a:pPr algn="ctr" defTabSz="342900">
              <a:defRPr/>
            </a:pPr>
            <a:endParaRPr lang="en-AU" sz="1400" b="1" u="sng" kern="0" dirty="0">
              <a:solidFill>
                <a:prstClr val="black"/>
              </a:solidFill>
              <a:latin typeface="Calibri" panose="020F0502020204030204"/>
              <a:ea typeface="Times New Roman" panose="02020603050405020304" pitchFamily="18" charset="0"/>
              <a:cs typeface="Calibri" panose="020F0502020204030204" pitchFamily="34" charset="0"/>
            </a:endParaRPr>
          </a:p>
        </p:txBody>
      </p:sp>
      <p:cxnSp>
        <p:nvCxnSpPr>
          <p:cNvPr id="13" name="Straight Arrow Connector 4">
            <a:extLst>
              <a:ext uri="{FF2B5EF4-FFF2-40B4-BE49-F238E27FC236}">
                <a16:creationId xmlns:a16="http://schemas.microsoft.com/office/drawing/2014/main" id="{91BEFF9A-D0AD-2FC3-DC78-12180DB9E512}"/>
              </a:ext>
            </a:extLst>
          </p:cNvPr>
          <p:cNvCxnSpPr>
            <a:cxnSpLocks/>
          </p:cNvCxnSpPr>
          <p:nvPr/>
        </p:nvCxnSpPr>
        <p:spPr>
          <a:xfrm>
            <a:off x="2315079" y="2141538"/>
            <a:ext cx="270302" cy="0"/>
          </a:xfrm>
          <a:prstGeom prst="straightConnector1">
            <a:avLst/>
          </a:prstGeom>
          <a:noFill/>
          <a:ln w="57150" cap="flat" cmpd="sng" algn="ctr">
            <a:noFill/>
            <a:prstDash val="solid"/>
            <a:miter lim="800000"/>
            <a:tailEnd type="triangle"/>
          </a:ln>
          <a:effectLst/>
        </p:spPr>
      </p:cxnSp>
      <p:cxnSp>
        <p:nvCxnSpPr>
          <p:cNvPr id="14" name="Straight Arrow Connector 5">
            <a:extLst>
              <a:ext uri="{FF2B5EF4-FFF2-40B4-BE49-F238E27FC236}">
                <a16:creationId xmlns:a16="http://schemas.microsoft.com/office/drawing/2014/main" id="{A83365F1-8239-FD1A-5B49-F39DE085DCD6}"/>
              </a:ext>
            </a:extLst>
          </p:cNvPr>
          <p:cNvCxnSpPr/>
          <p:nvPr/>
        </p:nvCxnSpPr>
        <p:spPr>
          <a:xfrm>
            <a:off x="5941577" y="2867739"/>
            <a:ext cx="270302" cy="0"/>
          </a:xfrm>
          <a:prstGeom prst="straightConnector1">
            <a:avLst/>
          </a:prstGeom>
          <a:noFill/>
          <a:ln w="57150" cap="flat" cmpd="sng" algn="ctr">
            <a:noFill/>
            <a:prstDash val="solid"/>
            <a:miter lim="800000"/>
            <a:tailEnd type="triangle"/>
          </a:ln>
          <a:effectLst/>
        </p:spPr>
      </p:cxnSp>
      <p:sp>
        <p:nvSpPr>
          <p:cNvPr id="18" name="Rectangle 17"/>
          <p:cNvSpPr/>
          <p:nvPr/>
        </p:nvSpPr>
        <p:spPr>
          <a:xfrm>
            <a:off x="2663014" y="2669695"/>
            <a:ext cx="853442" cy="553998"/>
          </a:xfrm>
          <a:prstGeom prst="rect">
            <a:avLst/>
          </a:prstGeom>
        </p:spPr>
        <p:txBody>
          <a:bodyPr wrap="square">
            <a:spAutoFit/>
          </a:bodyPr>
          <a:lstStyle/>
          <a:p>
            <a:pPr algn="ctr" defTabSz="685800"/>
            <a:r>
              <a:rPr lang="en-US" sz="1000" b="1" dirty="0">
                <a:solidFill>
                  <a:srgbClr val="00305D"/>
                </a:solidFill>
                <a:latin typeface="Arial Narrow" panose="020B0604020202020204" pitchFamily="34" charset="0"/>
                <a:ea typeface="Aptos"/>
                <a:cs typeface="Arial Narrow" panose="020B0604020202020204" pitchFamily="34" charset="0"/>
              </a:rPr>
              <a:t>Contrast-enhanced brain MRI*</a:t>
            </a:r>
            <a:endParaRPr lang="en-US" sz="1000" b="1" dirty="0">
              <a:solidFill>
                <a:srgbClr val="00305D"/>
              </a:solidFill>
              <a:latin typeface="Arial Narrow" panose="020B0604020202020204" pitchFamily="34" charset="0"/>
              <a:cs typeface="Arial Narrow" panose="020B0604020202020204" pitchFamily="34" charset="0"/>
            </a:endParaRPr>
          </a:p>
        </p:txBody>
      </p:sp>
      <p:sp>
        <p:nvSpPr>
          <p:cNvPr id="21" name="Rectangle 20"/>
          <p:cNvSpPr/>
          <p:nvPr/>
        </p:nvSpPr>
        <p:spPr>
          <a:xfrm>
            <a:off x="3873296" y="2666540"/>
            <a:ext cx="808907" cy="400110"/>
          </a:xfrm>
          <a:prstGeom prst="rect">
            <a:avLst/>
          </a:prstGeom>
        </p:spPr>
        <p:txBody>
          <a:bodyPr wrap="square">
            <a:spAutoFit/>
          </a:bodyPr>
          <a:lstStyle/>
          <a:p>
            <a:pPr algn="ctr" defTabSz="685800"/>
            <a:r>
              <a:rPr lang="en-US" sz="1000" b="1" dirty="0">
                <a:solidFill>
                  <a:srgbClr val="00305D"/>
                </a:solidFill>
                <a:latin typeface="Arial Narrow" panose="020B0604020202020204" pitchFamily="34" charset="0"/>
                <a:ea typeface="Aptos"/>
                <a:cs typeface="Arial Narrow" panose="020B0604020202020204" pitchFamily="34" charset="0"/>
              </a:rPr>
              <a:t>Blood draw </a:t>
            </a:r>
          </a:p>
          <a:p>
            <a:pPr algn="ctr" defTabSz="685800"/>
            <a:r>
              <a:rPr lang="en-US" sz="1000" b="1" dirty="0">
                <a:solidFill>
                  <a:srgbClr val="00305D"/>
                </a:solidFill>
                <a:latin typeface="Arial Narrow" panose="020B0604020202020204" pitchFamily="34" charset="0"/>
                <a:ea typeface="Aptos"/>
                <a:cs typeface="Arial Narrow" panose="020B0604020202020204" pitchFamily="34" charset="0"/>
              </a:rPr>
              <a:t>(</a:t>
            </a:r>
            <a:r>
              <a:rPr lang="en-US" sz="1000" b="1" dirty="0" err="1">
                <a:solidFill>
                  <a:srgbClr val="00305D"/>
                </a:solidFill>
                <a:latin typeface="Arial Narrow" panose="020B0604020202020204" pitchFamily="34" charset="0"/>
                <a:ea typeface="Aptos"/>
                <a:cs typeface="Arial Narrow" panose="020B0604020202020204" pitchFamily="34" charset="0"/>
              </a:rPr>
              <a:t>ctDNA</a:t>
            </a:r>
            <a:r>
              <a:rPr lang="en-US" sz="1000" b="1" dirty="0">
                <a:solidFill>
                  <a:srgbClr val="00305D"/>
                </a:solidFill>
                <a:latin typeface="Arial Narrow" panose="020B0604020202020204" pitchFamily="34" charset="0"/>
                <a:ea typeface="Aptos"/>
                <a:cs typeface="Arial Narrow" panose="020B0604020202020204" pitchFamily="34" charset="0"/>
              </a:rPr>
              <a:t>)*</a:t>
            </a:r>
            <a:endParaRPr lang="en-US" sz="1000" b="1" dirty="0">
              <a:solidFill>
                <a:srgbClr val="00305D"/>
              </a:solidFill>
              <a:latin typeface="Arial Narrow" panose="020B0604020202020204" pitchFamily="34" charset="0"/>
              <a:cs typeface="Arial Narrow" panose="020B0604020202020204" pitchFamily="34" charset="0"/>
            </a:endParaRPr>
          </a:p>
        </p:txBody>
      </p:sp>
      <p:sp>
        <p:nvSpPr>
          <p:cNvPr id="23" name="Rectangle 22"/>
          <p:cNvSpPr/>
          <p:nvPr/>
        </p:nvSpPr>
        <p:spPr>
          <a:xfrm>
            <a:off x="4989682" y="2663657"/>
            <a:ext cx="1139410" cy="553998"/>
          </a:xfrm>
          <a:prstGeom prst="rect">
            <a:avLst/>
          </a:prstGeom>
        </p:spPr>
        <p:txBody>
          <a:bodyPr wrap="square">
            <a:spAutoFit/>
          </a:bodyPr>
          <a:lstStyle/>
          <a:p>
            <a:pPr algn="ctr" defTabSz="685800"/>
            <a:r>
              <a:rPr lang="en-US" sz="1000" b="1" dirty="0">
                <a:solidFill>
                  <a:srgbClr val="00305D"/>
                </a:solidFill>
                <a:latin typeface="Arial Narrow" panose="020B0604020202020204" pitchFamily="34" charset="0"/>
                <a:cs typeface="Arial Narrow" panose="020B0604020202020204" pitchFamily="34" charset="0"/>
              </a:rPr>
              <a:t>Testing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Morbidities Index</a:t>
            </a:r>
          </a:p>
          <a:p>
            <a:pPr algn="ctr" defTabSz="685800"/>
            <a:r>
              <a:rPr lang="en-US" sz="1000" b="1" dirty="0">
                <a:solidFill>
                  <a:srgbClr val="00305D"/>
                </a:solidFill>
                <a:latin typeface="Arial Narrow" panose="020B0604020202020204" pitchFamily="34" charset="0"/>
                <a:cs typeface="Arial Narrow" panose="020B0604020202020204" pitchFamily="34" charset="0"/>
              </a:rPr>
              <a:t>Questionnaire**</a:t>
            </a:r>
          </a:p>
        </p:txBody>
      </p:sp>
      <p:grpSp>
        <p:nvGrpSpPr>
          <p:cNvPr id="3" name="Group 2">
            <a:extLst>
              <a:ext uri="{FF2B5EF4-FFF2-40B4-BE49-F238E27FC236}">
                <a16:creationId xmlns:a16="http://schemas.microsoft.com/office/drawing/2014/main" id="{8566EAAE-16EC-61C4-2CD5-BB7CE8409666}"/>
              </a:ext>
            </a:extLst>
          </p:cNvPr>
          <p:cNvGrpSpPr/>
          <p:nvPr/>
        </p:nvGrpSpPr>
        <p:grpSpPr>
          <a:xfrm>
            <a:off x="0" y="0"/>
            <a:ext cx="4099810" cy="283038"/>
            <a:chOff x="0" y="0"/>
            <a:chExt cx="8199619" cy="566075"/>
          </a:xfrm>
        </p:grpSpPr>
        <p:grpSp>
          <p:nvGrpSpPr>
            <p:cNvPr id="4" name="Group 3">
              <a:extLst>
                <a:ext uri="{FF2B5EF4-FFF2-40B4-BE49-F238E27FC236}">
                  <a16:creationId xmlns:a16="http://schemas.microsoft.com/office/drawing/2014/main" id="{0A8476FB-7609-FC39-F134-C3052DC8061B}"/>
                </a:ext>
              </a:extLst>
            </p:cNvPr>
            <p:cNvGrpSpPr/>
            <p:nvPr/>
          </p:nvGrpSpPr>
          <p:grpSpPr>
            <a:xfrm>
              <a:off x="0" y="0"/>
              <a:ext cx="8199619" cy="566075"/>
              <a:chOff x="-1" y="236415"/>
              <a:chExt cx="8199619" cy="566075"/>
            </a:xfrm>
          </p:grpSpPr>
          <p:sp>
            <p:nvSpPr>
              <p:cNvPr id="7" name="Rectangle 6">
                <a:extLst>
                  <a:ext uri="{FF2B5EF4-FFF2-40B4-BE49-F238E27FC236}">
                    <a16:creationId xmlns:a16="http://schemas.microsoft.com/office/drawing/2014/main" id="{CCEEBF99-FEEA-D011-57FF-FE3B6FEC2716}"/>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8" name="Triangle 7">
                <a:extLst>
                  <a:ext uri="{FF2B5EF4-FFF2-40B4-BE49-F238E27FC236}">
                    <a16:creationId xmlns:a16="http://schemas.microsoft.com/office/drawing/2014/main" id="{F6F3CE2E-BC16-780C-B9FD-60DE1715BD1F}"/>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6" name="Rectangle 5">
              <a:extLst>
                <a:ext uri="{FF2B5EF4-FFF2-40B4-BE49-F238E27FC236}">
                  <a16:creationId xmlns:a16="http://schemas.microsoft.com/office/drawing/2014/main" id="{56EDEF86-F7FB-5867-81E9-04BDA153D02A}"/>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27" name="TextBox 26">
            <a:extLst>
              <a:ext uri="{FF2B5EF4-FFF2-40B4-BE49-F238E27FC236}">
                <a16:creationId xmlns:a16="http://schemas.microsoft.com/office/drawing/2014/main" id="{0B9CDCE5-B68E-62E4-940F-519BCF846F52}"/>
              </a:ext>
            </a:extLst>
          </p:cNvPr>
          <p:cNvSpPr txBox="1"/>
          <p:nvPr/>
        </p:nvSpPr>
        <p:spPr>
          <a:xfrm>
            <a:off x="304800" y="3986811"/>
            <a:ext cx="8439150" cy="743186"/>
          </a:xfrm>
          <a:prstGeom prst="rect">
            <a:avLst/>
          </a:prstGeom>
          <a:solidFill>
            <a:srgbClr val="00305D"/>
          </a:solidFill>
        </p:spPr>
        <p:txBody>
          <a:bodyPr wrap="square" lIns="137160" tIns="91440" bIns="91440" rtlCol="0">
            <a:noAutofit/>
          </a:bodyPr>
          <a:lstStyle/>
          <a:p>
            <a:r>
              <a:rPr lang="en-US" sz="1400" b="1" dirty="0">
                <a:solidFill>
                  <a:prstClr val="white"/>
                </a:solidFill>
                <a:latin typeface="Arial Narrow" panose="020B0604020202020204" pitchFamily="34" charset="0"/>
                <a:cs typeface="Arial Narrow" panose="020B0604020202020204" pitchFamily="34" charset="0"/>
              </a:rPr>
              <a:t>Co-primary Endpoints: </a:t>
            </a:r>
            <a:r>
              <a:rPr lang="en-US" sz="1400" dirty="0">
                <a:solidFill>
                  <a:srgbClr val="17AD86"/>
                </a:solidFill>
                <a:latin typeface="Arial Narrow" panose="020B0604020202020204" pitchFamily="34" charset="0"/>
                <a:cs typeface="Arial Narrow" panose="020B0604020202020204" pitchFamily="34" charset="0"/>
              </a:rPr>
              <a:t>(1) </a:t>
            </a:r>
            <a:r>
              <a:rPr lang="en-US" sz="1400" dirty="0">
                <a:solidFill>
                  <a:prstClr val="white"/>
                </a:solidFill>
                <a:latin typeface="Arial Narrow" panose="020B0604020202020204" pitchFamily="34" charset="0"/>
                <a:cs typeface="Arial Narrow" panose="020B0604020202020204" pitchFamily="34" charset="0"/>
              </a:rPr>
              <a:t>Proportion of eligible patients with newly diagnosed</a:t>
            </a:r>
            <a:r>
              <a:rPr lang="en-US" sz="1400" b="1" dirty="0">
                <a:solidFill>
                  <a:prstClr val="white"/>
                </a:solidFill>
                <a:latin typeface="Arial Narrow" panose="020B0604020202020204" pitchFamily="34" charset="0"/>
                <a:cs typeface="Arial Narrow" panose="020B0604020202020204" pitchFamily="34" charset="0"/>
              </a:rPr>
              <a:t> </a:t>
            </a:r>
            <a:r>
              <a:rPr lang="en-US" sz="1400" b="1" dirty="0">
                <a:solidFill>
                  <a:srgbClr val="17AD86"/>
                </a:solidFill>
                <a:latin typeface="Arial Narrow" panose="020B0604020202020204" pitchFamily="34" charset="0"/>
                <a:cs typeface="Arial Narrow" panose="020B0604020202020204" pitchFamily="34" charset="0"/>
              </a:rPr>
              <a:t>HER2+</a:t>
            </a:r>
            <a:r>
              <a:rPr lang="en-US" sz="1400" b="1" dirty="0">
                <a:solidFill>
                  <a:prstClr val="white"/>
                </a:solidFill>
                <a:latin typeface="Arial Narrow" panose="020B0604020202020204" pitchFamily="34" charset="0"/>
                <a:cs typeface="Arial Narrow" panose="020B0604020202020204" pitchFamily="34" charset="0"/>
              </a:rPr>
              <a:t> </a:t>
            </a:r>
            <a:r>
              <a:rPr lang="en-US" sz="1400" dirty="0">
                <a:solidFill>
                  <a:prstClr val="white"/>
                </a:solidFill>
                <a:latin typeface="Arial Narrow" panose="020B0604020202020204" pitchFamily="34" charset="0"/>
                <a:cs typeface="Arial Narrow" panose="020B0604020202020204" pitchFamily="34" charset="0"/>
              </a:rPr>
              <a:t>stage IIb or III BC who have asymptomatic </a:t>
            </a:r>
            <a:r>
              <a:rPr lang="en-US" sz="1400" dirty="0" err="1">
                <a:solidFill>
                  <a:prstClr val="white"/>
                </a:solidFill>
                <a:latin typeface="Arial Narrow" panose="020B0604020202020204" pitchFamily="34" charset="0"/>
                <a:cs typeface="Arial Narrow" panose="020B0604020202020204" pitchFamily="34" charset="0"/>
              </a:rPr>
              <a:t>BrM</a:t>
            </a:r>
            <a:r>
              <a:rPr lang="en-US" sz="1400" dirty="0">
                <a:solidFill>
                  <a:prstClr val="white"/>
                </a:solidFill>
                <a:latin typeface="Arial Narrow" panose="020B0604020202020204" pitchFamily="34" charset="0"/>
                <a:cs typeface="Arial Narrow" panose="020B0604020202020204" pitchFamily="34" charset="0"/>
              </a:rPr>
              <a:t>; </a:t>
            </a:r>
            <a:r>
              <a:rPr lang="en-US" sz="1400" dirty="0">
                <a:solidFill>
                  <a:srgbClr val="17AD86"/>
                </a:solidFill>
                <a:latin typeface="Arial Narrow" panose="020B0604020202020204" pitchFamily="34" charset="0"/>
                <a:cs typeface="Arial Narrow" panose="020B0604020202020204" pitchFamily="34" charset="0"/>
              </a:rPr>
              <a:t>(2) </a:t>
            </a:r>
            <a:r>
              <a:rPr lang="en-US" sz="1400" dirty="0">
                <a:solidFill>
                  <a:prstClr val="white"/>
                </a:solidFill>
                <a:latin typeface="Arial Narrow" panose="020B0604020202020204" pitchFamily="34" charset="0"/>
                <a:cs typeface="Arial Narrow" panose="020B0604020202020204" pitchFamily="34" charset="0"/>
              </a:rPr>
              <a:t>Proportion of eligible patients with newly diagnosed</a:t>
            </a:r>
            <a:r>
              <a:rPr lang="en-US" sz="1400" b="1" dirty="0">
                <a:solidFill>
                  <a:prstClr val="white"/>
                </a:solidFill>
                <a:latin typeface="Arial Narrow" panose="020B0604020202020204" pitchFamily="34" charset="0"/>
                <a:cs typeface="Arial Narrow" panose="020B0604020202020204" pitchFamily="34" charset="0"/>
              </a:rPr>
              <a:t> </a:t>
            </a:r>
            <a:r>
              <a:rPr lang="en-US" sz="1400" b="1" dirty="0">
                <a:solidFill>
                  <a:srgbClr val="17AD86"/>
                </a:solidFill>
                <a:latin typeface="Arial Narrow" panose="020B0604020202020204" pitchFamily="34" charset="0"/>
                <a:cs typeface="Arial Narrow" panose="020B0604020202020204" pitchFamily="34" charset="0"/>
              </a:rPr>
              <a:t>triple negative </a:t>
            </a:r>
            <a:r>
              <a:rPr lang="en-US" sz="1400" dirty="0">
                <a:solidFill>
                  <a:prstClr val="white"/>
                </a:solidFill>
                <a:latin typeface="Arial Narrow" panose="020B0604020202020204" pitchFamily="34" charset="0"/>
                <a:cs typeface="Arial Narrow" panose="020B0604020202020204" pitchFamily="34" charset="0"/>
              </a:rPr>
              <a:t>stage IIb or III BC who have asymptomatic </a:t>
            </a:r>
            <a:r>
              <a:rPr lang="en-US" sz="1400" dirty="0" err="1">
                <a:solidFill>
                  <a:prstClr val="white"/>
                </a:solidFill>
                <a:latin typeface="Arial Narrow" panose="020B0604020202020204" pitchFamily="34" charset="0"/>
                <a:cs typeface="Arial Narrow" panose="020B0604020202020204" pitchFamily="34" charset="0"/>
              </a:rPr>
              <a:t>BrM</a:t>
            </a:r>
            <a:r>
              <a:rPr lang="en-US" sz="1400" b="1" dirty="0">
                <a:solidFill>
                  <a:prstClr val="white"/>
                </a:solidFill>
                <a:latin typeface="Arial Narrow" panose="020B0604020202020204" pitchFamily="34" charset="0"/>
                <a:cs typeface="Arial Narrow" panose="020B0604020202020204" pitchFamily="34" charset="0"/>
              </a:rPr>
              <a:t>. </a:t>
            </a:r>
            <a:endParaRPr lang="en-US" sz="1400" b="1" dirty="0">
              <a:solidFill>
                <a:prstClr val="white"/>
              </a:solidFill>
              <a:latin typeface="Calibri" panose="020F0502020204030204"/>
            </a:endParaRPr>
          </a:p>
        </p:txBody>
      </p:sp>
      <p:sp>
        <p:nvSpPr>
          <p:cNvPr id="33" name="Text Placeholder 3">
            <a:extLst>
              <a:ext uri="{FF2B5EF4-FFF2-40B4-BE49-F238E27FC236}">
                <a16:creationId xmlns:a16="http://schemas.microsoft.com/office/drawing/2014/main" id="{9EB43F04-D9BB-C6D0-ADCA-E9694D4DD867}"/>
              </a:ext>
            </a:extLst>
          </p:cNvPr>
          <p:cNvSpPr txBox="1">
            <a:spLocks/>
          </p:cNvSpPr>
          <p:nvPr/>
        </p:nvSpPr>
        <p:spPr>
          <a:xfrm>
            <a:off x="419100" y="4822233"/>
            <a:ext cx="2875757" cy="180725"/>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en-US" sz="750" dirty="0"/>
              <a:t>Sara M. </a:t>
            </a:r>
            <a:r>
              <a:rPr lang="en-US" sz="750" dirty="0" err="1"/>
              <a:t>Tolaney</a:t>
            </a:r>
            <a:endParaRPr lang="en-US" sz="750" dirty="0"/>
          </a:p>
          <a:p>
            <a:pPr defTabSz="457200"/>
            <a:endParaRPr lang="en-US" sz="750" dirty="0"/>
          </a:p>
        </p:txBody>
      </p:sp>
      <p:sp>
        <p:nvSpPr>
          <p:cNvPr id="34" name="Content of this presentation is copyrightand responsibility of the author Permission is required for re-use">
            <a:extLst>
              <a:ext uri="{FF2B5EF4-FFF2-40B4-BE49-F238E27FC236}">
                <a16:creationId xmlns:a16="http://schemas.microsoft.com/office/drawing/2014/main" id="{482A9532-DC5B-FA32-FC43-4A53E9BE3B5D}"/>
              </a:ext>
            </a:extLst>
          </p:cNvPr>
          <p:cNvSpPr/>
          <p:nvPr/>
        </p:nvSpPr>
        <p:spPr>
          <a:xfrm>
            <a:off x="1251396" y="4874922"/>
            <a:ext cx="4903370" cy="229920"/>
          </a:xfrm>
          <a:prstGeom prst="rect">
            <a:avLst/>
          </a:prstGeom>
          <a:solidFill>
            <a:schemeClr val="bg1"/>
          </a:solidFill>
          <a:ln/>
        </p:spPr>
        <p:txBody>
          <a:bodyPr wrap="square" lIns="0" tIns="0" rIns="0" bIns="0" rtlCol="0" anchor="t"/>
          <a:lstStyle/>
          <a:p>
            <a:pPr>
              <a:lnSpc>
                <a:spcPts val="750"/>
              </a:lnSpc>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solidFill>
                <a:prstClr val="black"/>
              </a:solidFill>
              <a:latin typeface="Calibri" panose="020F0502020204030204"/>
            </a:endParaRPr>
          </a:p>
        </p:txBody>
      </p:sp>
      <p:sp>
        <p:nvSpPr>
          <p:cNvPr id="38" name="TextBox 37">
            <a:extLst>
              <a:ext uri="{FF2B5EF4-FFF2-40B4-BE49-F238E27FC236}">
                <a16:creationId xmlns:a16="http://schemas.microsoft.com/office/drawing/2014/main" id="{3A1C85E7-0688-F1DD-8052-273EC2E802AF}"/>
              </a:ext>
            </a:extLst>
          </p:cNvPr>
          <p:cNvSpPr txBox="1"/>
          <p:nvPr/>
        </p:nvSpPr>
        <p:spPr>
          <a:xfrm>
            <a:off x="304800" y="1605150"/>
            <a:ext cx="2102664" cy="1215717"/>
          </a:xfrm>
          <a:prstGeom prst="rect">
            <a:avLst/>
          </a:prstGeom>
          <a:solidFill>
            <a:srgbClr val="F4FAFC"/>
          </a:solidFill>
        </p:spPr>
        <p:txBody>
          <a:bodyPr wrap="square" lIns="137160" tIns="91440" bIns="91440" rtlCol="0">
            <a:spAutoFit/>
          </a:bodyPr>
          <a:lstStyle/>
          <a:p>
            <a:pPr defTabSz="342900">
              <a:defRPr/>
            </a:pPr>
            <a:r>
              <a:rPr lang="en-US" sz="1300" b="1" u="sng"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HER2+ COHORT (N=30):</a:t>
            </a:r>
          </a:p>
          <a:p>
            <a:pPr defTabSz="342900">
              <a:defRPr/>
            </a:pPr>
            <a:endParaRPr lang="en-US" sz="6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a:p>
            <a:pPr defTabSz="342900">
              <a:defRPr/>
            </a:pP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Patients age ≥18y diagnosed with </a:t>
            </a:r>
            <a:r>
              <a:rPr lang="en-US" sz="1200" b="1"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stage IIb </a:t>
            </a: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or </a:t>
            </a:r>
            <a:r>
              <a:rPr lang="en-US" sz="1200" b="1"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III HER2+ breast cancer</a:t>
            </a: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 within the past 18 months. </a:t>
            </a:r>
            <a:endParaRPr lang="pt-BR"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p:txBody>
      </p:sp>
      <p:sp>
        <p:nvSpPr>
          <p:cNvPr id="39" name="TextBox 38">
            <a:extLst>
              <a:ext uri="{FF2B5EF4-FFF2-40B4-BE49-F238E27FC236}">
                <a16:creationId xmlns:a16="http://schemas.microsoft.com/office/drawing/2014/main" id="{7BE9D586-5174-A5D0-F0C7-F3CF5933EF6D}"/>
              </a:ext>
            </a:extLst>
          </p:cNvPr>
          <p:cNvSpPr txBox="1"/>
          <p:nvPr/>
        </p:nvSpPr>
        <p:spPr>
          <a:xfrm>
            <a:off x="304800" y="2818692"/>
            <a:ext cx="2102664" cy="1031051"/>
          </a:xfrm>
          <a:prstGeom prst="rect">
            <a:avLst/>
          </a:prstGeom>
          <a:solidFill>
            <a:srgbClr val="F4FAFC"/>
          </a:solidFill>
        </p:spPr>
        <p:txBody>
          <a:bodyPr wrap="square" lIns="137160" tIns="91440" bIns="91440" rtlCol="0">
            <a:spAutoFit/>
          </a:bodyPr>
          <a:lstStyle/>
          <a:p>
            <a:pPr defTabSz="342900">
              <a:defRPr/>
            </a:pPr>
            <a:r>
              <a:rPr lang="en-US" sz="1300" b="1" u="sng"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TNBC COHORT (N=30):</a:t>
            </a:r>
          </a:p>
          <a:p>
            <a:pPr defTabSz="342900">
              <a:defRPr/>
            </a:pPr>
            <a:endParaRPr lang="en-US" sz="6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a:p>
            <a:pPr defTabSz="342900">
              <a:defRPr/>
            </a:pP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Patients age ≥18y diagnosed with </a:t>
            </a:r>
            <a:r>
              <a:rPr lang="en-US" sz="1200" b="1"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stage IIb or III TNBC </a:t>
            </a: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within the past 18 months. </a:t>
            </a:r>
            <a:endParaRPr lang="pt-BR"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p:txBody>
      </p:sp>
      <p:cxnSp>
        <p:nvCxnSpPr>
          <p:cNvPr id="40" name="Straight Arrow Connector 4">
            <a:extLst>
              <a:ext uri="{FF2B5EF4-FFF2-40B4-BE49-F238E27FC236}">
                <a16:creationId xmlns:a16="http://schemas.microsoft.com/office/drawing/2014/main" id="{9482BC53-231B-347D-BBF9-79CE6339135C}"/>
              </a:ext>
            </a:extLst>
          </p:cNvPr>
          <p:cNvCxnSpPr>
            <a:cxnSpLocks/>
          </p:cNvCxnSpPr>
          <p:nvPr/>
        </p:nvCxnSpPr>
        <p:spPr>
          <a:xfrm>
            <a:off x="2381922" y="3295409"/>
            <a:ext cx="270302" cy="0"/>
          </a:xfrm>
          <a:prstGeom prst="straightConnector1">
            <a:avLst/>
          </a:prstGeom>
          <a:noFill/>
          <a:ln w="69850" cap="rnd" cmpd="sng" algn="ctr">
            <a:solidFill>
              <a:srgbClr val="00305D"/>
            </a:solidFill>
            <a:prstDash val="solid"/>
            <a:miter lim="800000"/>
            <a:tailEnd type="triangle"/>
          </a:ln>
          <a:effectLst/>
        </p:spPr>
      </p:cxnSp>
      <p:cxnSp>
        <p:nvCxnSpPr>
          <p:cNvPr id="44" name="Straight Arrow Connector 4">
            <a:extLst>
              <a:ext uri="{FF2B5EF4-FFF2-40B4-BE49-F238E27FC236}">
                <a16:creationId xmlns:a16="http://schemas.microsoft.com/office/drawing/2014/main" id="{FC434F10-2113-865B-5D7F-670D26D3C173}"/>
              </a:ext>
            </a:extLst>
          </p:cNvPr>
          <p:cNvCxnSpPr>
            <a:cxnSpLocks/>
          </p:cNvCxnSpPr>
          <p:nvPr/>
        </p:nvCxnSpPr>
        <p:spPr>
          <a:xfrm>
            <a:off x="2347010" y="2247659"/>
            <a:ext cx="270302" cy="0"/>
          </a:xfrm>
          <a:prstGeom prst="straightConnector1">
            <a:avLst/>
          </a:prstGeom>
          <a:noFill/>
          <a:ln w="69850" cap="rnd" cmpd="sng" algn="ctr">
            <a:solidFill>
              <a:srgbClr val="00305D"/>
            </a:solidFill>
            <a:prstDash val="solid"/>
            <a:miter lim="800000"/>
            <a:tailEnd type="triangle"/>
          </a:ln>
          <a:effectLst/>
        </p:spPr>
      </p:cxnSp>
      <p:pic>
        <p:nvPicPr>
          <p:cNvPr id="49" name="Picture 48" descr="A clipboard with check marks&#10;&#10;AI-generated content may be incorrect.">
            <a:extLst>
              <a:ext uri="{FF2B5EF4-FFF2-40B4-BE49-F238E27FC236}">
                <a16:creationId xmlns:a16="http://schemas.microsoft.com/office/drawing/2014/main" id="{FEA3333E-B641-239A-7CDC-E0CF108178BC}"/>
              </a:ext>
            </a:extLst>
          </p:cNvPr>
          <p:cNvPicPr>
            <a:picLocks noChangeAspect="1"/>
          </p:cNvPicPr>
          <p:nvPr/>
        </p:nvPicPr>
        <p:blipFill>
          <a:blip r:embed="rId3"/>
          <a:stretch>
            <a:fillRect/>
          </a:stretch>
        </p:blipFill>
        <p:spPr>
          <a:xfrm>
            <a:off x="5359698" y="2071627"/>
            <a:ext cx="399378" cy="534168"/>
          </a:xfrm>
          <a:prstGeom prst="rect">
            <a:avLst/>
          </a:prstGeom>
        </p:spPr>
      </p:pic>
      <p:grpSp>
        <p:nvGrpSpPr>
          <p:cNvPr id="17" name="Group 16">
            <a:extLst>
              <a:ext uri="{FF2B5EF4-FFF2-40B4-BE49-F238E27FC236}">
                <a16:creationId xmlns:a16="http://schemas.microsoft.com/office/drawing/2014/main" id="{5FB6DFDB-1F43-EDB6-914B-7DBD13251E32}"/>
              </a:ext>
            </a:extLst>
          </p:cNvPr>
          <p:cNvGrpSpPr>
            <a:grpSpLocks noChangeAspect="1"/>
          </p:cNvGrpSpPr>
          <p:nvPr/>
        </p:nvGrpSpPr>
        <p:grpSpPr>
          <a:xfrm>
            <a:off x="4118142" y="2078759"/>
            <a:ext cx="315011" cy="519400"/>
            <a:chOff x="8171821" y="4094790"/>
            <a:chExt cx="698388" cy="1151525"/>
          </a:xfrm>
        </p:grpSpPr>
        <p:pic>
          <p:nvPicPr>
            <p:cNvPr id="50" name="Picture 49">
              <a:extLst>
                <a:ext uri="{FF2B5EF4-FFF2-40B4-BE49-F238E27FC236}">
                  <a16:creationId xmlns:a16="http://schemas.microsoft.com/office/drawing/2014/main" id="{1EA9A40B-609D-5125-2A2B-2DFC08A20F92}"/>
                </a:ext>
              </a:extLst>
            </p:cNvPr>
            <p:cNvPicPr>
              <a:picLocks noChangeAspect="1"/>
            </p:cNvPicPr>
            <p:nvPr/>
          </p:nvPicPr>
          <p:blipFill>
            <a:blip r:embed="rId4"/>
            <a:srcRect/>
            <a:stretch/>
          </p:blipFill>
          <p:spPr>
            <a:xfrm>
              <a:off x="8171821" y="4094796"/>
              <a:ext cx="326026" cy="1151519"/>
            </a:xfrm>
            <a:prstGeom prst="rect">
              <a:avLst/>
            </a:prstGeom>
          </p:spPr>
        </p:pic>
        <p:pic>
          <p:nvPicPr>
            <p:cNvPr id="51" name="Picture 50">
              <a:extLst>
                <a:ext uri="{FF2B5EF4-FFF2-40B4-BE49-F238E27FC236}">
                  <a16:creationId xmlns:a16="http://schemas.microsoft.com/office/drawing/2014/main" id="{4797BB77-37DD-997C-6FFC-38BFAEE535A9}"/>
                </a:ext>
              </a:extLst>
            </p:cNvPr>
            <p:cNvPicPr>
              <a:picLocks noChangeAspect="1"/>
            </p:cNvPicPr>
            <p:nvPr/>
          </p:nvPicPr>
          <p:blipFill>
            <a:blip r:embed="rId4"/>
            <a:srcRect/>
            <a:stretch/>
          </p:blipFill>
          <p:spPr>
            <a:xfrm>
              <a:off x="8544183" y="4094790"/>
              <a:ext cx="326026" cy="1151519"/>
            </a:xfrm>
            <a:prstGeom prst="rect">
              <a:avLst/>
            </a:prstGeom>
          </p:spPr>
        </p:pic>
      </p:grpSp>
      <p:pic>
        <p:nvPicPr>
          <p:cNvPr id="53" name="Picture 52">
            <a:extLst>
              <a:ext uri="{FF2B5EF4-FFF2-40B4-BE49-F238E27FC236}">
                <a16:creationId xmlns:a16="http://schemas.microsoft.com/office/drawing/2014/main" id="{E5EDA3A1-2CC3-3D19-354C-EB4EA4DC725A}"/>
              </a:ext>
            </a:extLst>
          </p:cNvPr>
          <p:cNvPicPr>
            <a:picLocks noChangeAspect="1"/>
          </p:cNvPicPr>
          <p:nvPr/>
        </p:nvPicPr>
        <p:blipFill>
          <a:blip r:embed="rId5"/>
          <a:srcRect/>
          <a:stretch/>
        </p:blipFill>
        <p:spPr>
          <a:xfrm>
            <a:off x="2817834" y="2035951"/>
            <a:ext cx="517675" cy="575506"/>
          </a:xfrm>
          <a:prstGeom prst="rect">
            <a:avLst/>
          </a:prstGeom>
        </p:spPr>
      </p:pic>
      <p:sp>
        <p:nvSpPr>
          <p:cNvPr id="54" name="TextBox 53">
            <a:extLst>
              <a:ext uri="{FF2B5EF4-FFF2-40B4-BE49-F238E27FC236}">
                <a16:creationId xmlns:a16="http://schemas.microsoft.com/office/drawing/2014/main" id="{29FB89DA-355A-14EF-BE94-2CC6C9AF8008}"/>
              </a:ext>
            </a:extLst>
          </p:cNvPr>
          <p:cNvSpPr txBox="1"/>
          <p:nvPr/>
        </p:nvSpPr>
        <p:spPr>
          <a:xfrm>
            <a:off x="6353576" y="1605150"/>
            <a:ext cx="1221086" cy="2229200"/>
          </a:xfrm>
          <a:prstGeom prst="rect">
            <a:avLst/>
          </a:prstGeom>
          <a:solidFill>
            <a:srgbClr val="F4FAFC"/>
          </a:solidFill>
        </p:spPr>
        <p:txBody>
          <a:bodyPr wrap="square" lIns="137160" tIns="91440" bIns="91440" rtlCol="0">
            <a:noAutofit/>
          </a:bodyPr>
          <a:lstStyle/>
          <a:p>
            <a:pPr defTabSz="342900">
              <a:defRPr/>
            </a:pPr>
            <a:r>
              <a:rPr lang="en-US" sz="1300" b="1" u="sng"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2-Stage Design:</a:t>
            </a:r>
          </a:p>
          <a:p>
            <a:pPr defTabSz="342900">
              <a:spcBef>
                <a:spcPts val="600"/>
              </a:spcBef>
              <a:defRPr/>
            </a:pP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If at least 1/30 patients is diagnosed with </a:t>
            </a:r>
            <a:r>
              <a:rPr lang="en-US" sz="1200" kern="0" dirty="0" err="1">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BrM</a:t>
            </a:r>
            <a:r>
              <a:rPr lang="en-US" sz="1200"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rPr>
              <a:t> (3.3% incidence) expand to n=100 patients</a:t>
            </a:r>
          </a:p>
        </p:txBody>
      </p:sp>
      <p:sp>
        <p:nvSpPr>
          <p:cNvPr id="55" name="TextBox 54">
            <a:extLst>
              <a:ext uri="{FF2B5EF4-FFF2-40B4-BE49-F238E27FC236}">
                <a16:creationId xmlns:a16="http://schemas.microsoft.com/office/drawing/2014/main" id="{7AF80865-72BD-FB1D-B8BA-6339AAFD3A34}"/>
              </a:ext>
            </a:extLst>
          </p:cNvPr>
          <p:cNvSpPr txBox="1"/>
          <p:nvPr/>
        </p:nvSpPr>
        <p:spPr>
          <a:xfrm>
            <a:off x="7684190" y="1348429"/>
            <a:ext cx="1059761" cy="1131951"/>
          </a:xfrm>
          <a:prstGeom prst="rect">
            <a:avLst/>
          </a:prstGeom>
          <a:solidFill>
            <a:srgbClr val="F4FAFC"/>
          </a:solidFill>
        </p:spPr>
        <p:txBody>
          <a:bodyPr wrap="square" lIns="91440" tIns="91440" rIns="91440" bIns="91440" rtlCol="0">
            <a:noAutofit/>
          </a:bodyPr>
          <a:lstStyle/>
          <a:p>
            <a:pPr algn="ctr" defTabSz="342900">
              <a:defRPr/>
            </a:pPr>
            <a:r>
              <a:rPr lang="en-US" sz="1200" b="1"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HER2+ </a:t>
            </a:r>
          </a:p>
          <a:p>
            <a:pPr algn="ctr" defTabSz="342900">
              <a:defRPr/>
            </a:pPr>
            <a:r>
              <a:rPr lang="en-US" sz="1200" b="1" kern="0" dirty="0">
                <a:solidFill>
                  <a:srgbClr val="C00000"/>
                </a:solidFill>
                <a:latin typeface="Arial Narrow" panose="020B0604020202020204" pitchFamily="34" charset="0"/>
                <a:ea typeface="Times New Roman" panose="02020603050405020304" pitchFamily="18" charset="0"/>
                <a:cs typeface="Arial Narrow" panose="020B0604020202020204" pitchFamily="34" charset="0"/>
              </a:rPr>
              <a:t>expansion cohort now recruiting</a:t>
            </a:r>
          </a:p>
          <a:p>
            <a:pPr algn="ctr" defTabSz="342900">
              <a:defRPr/>
            </a:pPr>
            <a:r>
              <a:rPr lang="en-US" sz="1200" b="1"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(n=100)</a:t>
            </a:r>
          </a:p>
          <a:p>
            <a:pPr algn="ctr" defTabSz="342900">
              <a:defRPr/>
            </a:pPr>
            <a:endParaRPr lang="en-US" sz="600" b="1" kern="0" dirty="0">
              <a:solidFill>
                <a:srgbClr val="00305D"/>
              </a:solidFill>
              <a:latin typeface="Arial Narrow" panose="020B0604020202020204" pitchFamily="34" charset="0"/>
              <a:ea typeface="Times New Roman" panose="02020603050405020304" pitchFamily="18" charset="0"/>
              <a:cs typeface="Arial Narrow" panose="020B0604020202020204" pitchFamily="34" charset="0"/>
            </a:endParaRPr>
          </a:p>
        </p:txBody>
      </p:sp>
      <p:cxnSp>
        <p:nvCxnSpPr>
          <p:cNvPr id="46" name="Straight Arrow Connector 4">
            <a:extLst>
              <a:ext uri="{FF2B5EF4-FFF2-40B4-BE49-F238E27FC236}">
                <a16:creationId xmlns:a16="http://schemas.microsoft.com/office/drawing/2014/main" id="{E4D7A50A-E563-0F5F-13A8-BDC2AD63C56E}"/>
              </a:ext>
            </a:extLst>
          </p:cNvPr>
          <p:cNvCxnSpPr>
            <a:cxnSpLocks/>
          </p:cNvCxnSpPr>
          <p:nvPr/>
        </p:nvCxnSpPr>
        <p:spPr>
          <a:xfrm>
            <a:off x="7382155" y="2138244"/>
            <a:ext cx="270302" cy="0"/>
          </a:xfrm>
          <a:prstGeom prst="straightConnector1">
            <a:avLst/>
          </a:prstGeom>
          <a:noFill/>
          <a:ln w="69850" cap="rnd" cmpd="sng" algn="ctr">
            <a:solidFill>
              <a:srgbClr val="00305D"/>
            </a:solidFill>
            <a:prstDash val="solid"/>
            <a:miter lim="800000"/>
            <a:tailEnd type="triangle"/>
          </a:ln>
          <a:effectLst/>
        </p:spPr>
      </p:cxnSp>
      <p:cxnSp>
        <p:nvCxnSpPr>
          <p:cNvPr id="47" name="Straight Arrow Connector 4">
            <a:extLst>
              <a:ext uri="{FF2B5EF4-FFF2-40B4-BE49-F238E27FC236}">
                <a16:creationId xmlns:a16="http://schemas.microsoft.com/office/drawing/2014/main" id="{C0580854-3F9F-C1B6-F385-7BEE602F3A85}"/>
              </a:ext>
            </a:extLst>
          </p:cNvPr>
          <p:cNvCxnSpPr>
            <a:cxnSpLocks/>
          </p:cNvCxnSpPr>
          <p:nvPr/>
        </p:nvCxnSpPr>
        <p:spPr>
          <a:xfrm>
            <a:off x="7338475" y="3314669"/>
            <a:ext cx="313982" cy="0"/>
          </a:xfrm>
          <a:prstGeom prst="straightConnector1">
            <a:avLst/>
          </a:prstGeom>
          <a:noFill/>
          <a:ln w="69850" cap="rnd" cmpd="sng" algn="ctr">
            <a:solidFill>
              <a:srgbClr val="009BD9"/>
            </a:solidFill>
            <a:prstDash val="sysDash"/>
            <a:miter lim="800000"/>
            <a:tailEnd type="triangle"/>
          </a:ln>
          <a:effectLst/>
        </p:spPr>
      </p:cxnSp>
      <p:sp>
        <p:nvSpPr>
          <p:cNvPr id="56" name="TextBox 55">
            <a:extLst>
              <a:ext uri="{FF2B5EF4-FFF2-40B4-BE49-F238E27FC236}">
                <a16:creationId xmlns:a16="http://schemas.microsoft.com/office/drawing/2014/main" id="{EB80E67D-533C-78F2-6922-0034B0154F6E}"/>
              </a:ext>
            </a:extLst>
          </p:cNvPr>
          <p:cNvSpPr txBox="1"/>
          <p:nvPr/>
        </p:nvSpPr>
        <p:spPr>
          <a:xfrm>
            <a:off x="7716359" y="2818692"/>
            <a:ext cx="1027591" cy="1015655"/>
          </a:xfrm>
          <a:prstGeom prst="rect">
            <a:avLst/>
          </a:prstGeom>
          <a:solidFill>
            <a:srgbClr val="F4FAFC"/>
          </a:solidFill>
          <a:ln w="44450">
            <a:solidFill>
              <a:srgbClr val="009BD9"/>
            </a:solidFill>
            <a:prstDash val="dash"/>
          </a:ln>
        </p:spPr>
        <p:txBody>
          <a:bodyPr wrap="square" lIns="91440" tIns="91440" rIns="91440" bIns="91440" rtlCol="0" anchor="ctr" anchorCtr="0">
            <a:noAutofit/>
          </a:bodyPr>
          <a:lstStyle/>
          <a:p>
            <a:pPr algn="ctr" defTabSz="342900">
              <a:defRPr/>
            </a:pPr>
            <a:r>
              <a:rPr lang="en-US" sz="1400" b="1" kern="0" dirty="0">
                <a:solidFill>
                  <a:srgbClr val="26629B"/>
                </a:solidFill>
                <a:latin typeface="Arial Narrow" panose="020B0604020202020204" pitchFamily="34" charset="0"/>
                <a:ea typeface="Times New Roman" panose="02020603050405020304" pitchFamily="18" charset="0"/>
                <a:cs typeface="Arial Narrow" panose="020B0604020202020204" pitchFamily="34" charset="0"/>
              </a:rPr>
              <a:t>TNBC data pending</a:t>
            </a:r>
          </a:p>
          <a:p>
            <a:pPr algn="ctr" defTabSz="342900">
              <a:defRPr/>
            </a:pPr>
            <a:endParaRPr lang="en-US" sz="600" kern="0" dirty="0">
              <a:solidFill>
                <a:srgbClr val="26629B"/>
              </a:solidFill>
              <a:latin typeface="Calibri" panose="020F0502020204030204"/>
              <a:ea typeface="Times New Roman" panose="02020603050405020304" pitchFamily="18" charset="0"/>
              <a:cs typeface="Calibri" panose="020F0502020204030204" pitchFamily="34" charset="0"/>
            </a:endParaRPr>
          </a:p>
        </p:txBody>
      </p:sp>
      <p:cxnSp>
        <p:nvCxnSpPr>
          <p:cNvPr id="45" name="Straight Arrow Connector 4">
            <a:extLst>
              <a:ext uri="{FF2B5EF4-FFF2-40B4-BE49-F238E27FC236}">
                <a16:creationId xmlns:a16="http://schemas.microsoft.com/office/drawing/2014/main" id="{0F67C9FD-984C-A73C-3C4C-AE1D7A7F09AA}"/>
              </a:ext>
            </a:extLst>
          </p:cNvPr>
          <p:cNvCxnSpPr>
            <a:cxnSpLocks/>
          </p:cNvCxnSpPr>
          <p:nvPr/>
        </p:nvCxnSpPr>
        <p:spPr>
          <a:xfrm>
            <a:off x="6102350" y="2818692"/>
            <a:ext cx="270302" cy="0"/>
          </a:xfrm>
          <a:prstGeom prst="straightConnector1">
            <a:avLst/>
          </a:prstGeom>
          <a:noFill/>
          <a:ln w="69850" cap="rnd" cmpd="sng" algn="ctr">
            <a:solidFill>
              <a:srgbClr val="00305D"/>
            </a:solidFill>
            <a:prstDash val="solid"/>
            <a:miter lim="800000"/>
            <a:tailEnd type="triangle"/>
          </a:ln>
          <a:effectLst/>
        </p:spPr>
      </p:cxnSp>
      <p:pic>
        <p:nvPicPr>
          <p:cNvPr id="12" name="Picture 11" descr="A blue and black cross&#10;&#10;AI-generated content may be incorrect.">
            <a:extLst>
              <a:ext uri="{FF2B5EF4-FFF2-40B4-BE49-F238E27FC236}">
                <a16:creationId xmlns:a16="http://schemas.microsoft.com/office/drawing/2014/main" id="{7ABA1DCB-ED6E-EC18-A8E8-A4858E4FFA6E}"/>
              </a:ext>
            </a:extLst>
          </p:cNvPr>
          <p:cNvPicPr>
            <a:picLocks noChangeAspect="1"/>
          </p:cNvPicPr>
          <p:nvPr/>
        </p:nvPicPr>
        <p:blipFill>
          <a:blip r:embed="rId6"/>
          <a:stretch>
            <a:fillRect/>
          </a:stretch>
        </p:blipFill>
        <p:spPr>
          <a:xfrm>
            <a:off x="3530823" y="2492677"/>
            <a:ext cx="281675" cy="291064"/>
          </a:xfrm>
          <a:prstGeom prst="rect">
            <a:avLst/>
          </a:prstGeom>
        </p:spPr>
      </p:pic>
      <p:pic>
        <p:nvPicPr>
          <p:cNvPr id="15" name="Picture 14" descr="A blue and black cross&#10;&#10;AI-generated content may be incorrect.">
            <a:extLst>
              <a:ext uri="{FF2B5EF4-FFF2-40B4-BE49-F238E27FC236}">
                <a16:creationId xmlns:a16="http://schemas.microsoft.com/office/drawing/2014/main" id="{06D280D3-E790-67EB-F0AB-721B267A8870}"/>
              </a:ext>
            </a:extLst>
          </p:cNvPr>
          <p:cNvPicPr>
            <a:picLocks noChangeAspect="1"/>
          </p:cNvPicPr>
          <p:nvPr/>
        </p:nvPicPr>
        <p:blipFill>
          <a:blip r:embed="rId6"/>
          <a:stretch>
            <a:fillRect/>
          </a:stretch>
        </p:blipFill>
        <p:spPr>
          <a:xfrm>
            <a:off x="4781981" y="2492677"/>
            <a:ext cx="281675" cy="291064"/>
          </a:xfrm>
          <a:prstGeom prst="rect">
            <a:avLst/>
          </a:prstGeom>
        </p:spPr>
      </p:pic>
    </p:spTree>
    <p:extLst>
      <p:ext uri="{BB962C8B-B14F-4D97-AF65-F5344CB8AC3E}">
        <p14:creationId xmlns:p14="http://schemas.microsoft.com/office/powerpoint/2010/main" val="3269906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1CF5C-1DEC-269F-6B52-DA4527E64D06}"/>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4C2F5336-0217-ABBF-752F-926264AEC49B}"/>
              </a:ext>
            </a:extLst>
          </p:cNvPr>
          <p:cNvSpPr txBox="1">
            <a:spLocks/>
          </p:cNvSpPr>
          <p:nvPr/>
        </p:nvSpPr>
        <p:spPr>
          <a:xfrm>
            <a:off x="0" y="6182"/>
            <a:ext cx="9144000" cy="1042025"/>
          </a:xfrm>
          <a:prstGeom prst="rect">
            <a:avLst/>
          </a:prstGeom>
          <a:solidFill>
            <a:srgbClr val="00305D"/>
          </a:solidFill>
        </p:spPr>
        <p:txBody>
          <a:bodyPr lIns="320040" tIns="320040" rIns="0"/>
          <a:lstStyle>
            <a:lvl1pPr marL="0" indent="0" algn="l" defTabSz="914400" rtl="0" eaLnBrk="1" latinLnBrk="0" hangingPunct="1">
              <a:spcBef>
                <a:spcPct val="20000"/>
              </a:spcBef>
              <a:buFont typeface="Arial" pitchFamily="34" charset="0"/>
              <a:buNone/>
              <a:defRPr sz="5630" b="1" i="0" kern="1200">
                <a:solidFill>
                  <a:srgbClr val="17AD86"/>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en-US" sz="2000" u="sng" dirty="0">
                <a:solidFill>
                  <a:prstClr val="white"/>
                </a:solidFill>
              </a:rPr>
              <a:t>DB-05:</a:t>
            </a:r>
            <a:r>
              <a:rPr lang="en-US" sz="2000" dirty="0">
                <a:solidFill>
                  <a:prstClr val="white"/>
                </a:solidFill>
              </a:rPr>
              <a:t> HIGHER RATES OF ADVERSE EVENTS WITH T-</a:t>
            </a:r>
            <a:r>
              <a:rPr lang="en-US" sz="2000" dirty="0" err="1">
                <a:solidFill>
                  <a:prstClr val="white"/>
                </a:solidFill>
              </a:rPr>
              <a:t>DXd</a:t>
            </a:r>
            <a:r>
              <a:rPr lang="en-US" sz="2000" dirty="0">
                <a:solidFill>
                  <a:prstClr val="white"/>
                </a:solidFill>
              </a:rPr>
              <a:t>, HOWEVER PATIENTS COMPLETED THE SAME NUMBER OF TREATMENT CYCLES AS IN KATHERINE </a:t>
            </a:r>
          </a:p>
        </p:txBody>
      </p:sp>
      <p:graphicFrame>
        <p:nvGraphicFramePr>
          <p:cNvPr id="9" name="Table 8">
            <a:extLst>
              <a:ext uri="{FF2B5EF4-FFF2-40B4-BE49-F238E27FC236}">
                <a16:creationId xmlns:a16="http://schemas.microsoft.com/office/drawing/2014/main" id="{5EF48F12-8B6A-5A89-A7ED-E3AF90FABAE4}"/>
              </a:ext>
            </a:extLst>
          </p:cNvPr>
          <p:cNvGraphicFramePr>
            <a:graphicFrameLocks noGrp="1"/>
          </p:cNvGraphicFramePr>
          <p:nvPr/>
        </p:nvGraphicFramePr>
        <p:xfrm>
          <a:off x="379796" y="1123761"/>
          <a:ext cx="5323158" cy="3415159"/>
        </p:xfrm>
        <a:graphic>
          <a:graphicData uri="http://schemas.openxmlformats.org/drawingml/2006/table">
            <a:tbl>
              <a:tblPr firstRow="1" bandRow="1"/>
              <a:tblGrid>
                <a:gridCol w="2949604">
                  <a:extLst>
                    <a:ext uri="{9D8B030D-6E8A-4147-A177-3AD203B41FA5}">
                      <a16:colId xmlns:a16="http://schemas.microsoft.com/office/drawing/2014/main" val="1708406620"/>
                    </a:ext>
                  </a:extLst>
                </a:gridCol>
                <a:gridCol w="1219549">
                  <a:extLst>
                    <a:ext uri="{9D8B030D-6E8A-4147-A177-3AD203B41FA5}">
                      <a16:colId xmlns:a16="http://schemas.microsoft.com/office/drawing/2014/main" val="592742086"/>
                    </a:ext>
                  </a:extLst>
                </a:gridCol>
                <a:gridCol w="1154005">
                  <a:extLst>
                    <a:ext uri="{9D8B030D-6E8A-4147-A177-3AD203B41FA5}">
                      <a16:colId xmlns:a16="http://schemas.microsoft.com/office/drawing/2014/main" val="2586114088"/>
                    </a:ext>
                  </a:extLst>
                </a:gridCol>
              </a:tblGrid>
              <a:tr h="69403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rgbClr val="00305D"/>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a:t>
                      </a:r>
                      <a:r>
                        <a:rPr lang="en-US" sz="1400" b="1" i="0" dirty="0" err="1">
                          <a:solidFill>
                            <a:schemeClr val="bg1"/>
                          </a:solidFill>
                          <a:effectLst/>
                          <a:latin typeface="Arial Narrow" panose="020B0604020202020204" pitchFamily="34" charset="0"/>
                          <a:ea typeface="Calibri"/>
                          <a:cs typeface="Arial Narrow" panose="020B0604020202020204" pitchFamily="34" charset="0"/>
                        </a:rPr>
                        <a:t>DXd</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T-DM1</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(n=801</a:t>
                      </a:r>
                      <a:r>
                        <a:rPr lang="en-US" sz="14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1250303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dirty="0">
                          <a:solidFill>
                            <a:srgbClr val="00305D"/>
                          </a:solidFill>
                          <a:effectLst/>
                          <a:latin typeface="Arial Narrow" panose="020B0604020202020204" pitchFamily="34" charset="0"/>
                          <a:ea typeface="Calibri"/>
                          <a:cs typeface="Arial Narrow" panose="020B0604020202020204" pitchFamily="34" charset="0"/>
                        </a:rPr>
                        <a:t>Grade ≥3 TEAEs,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408 (50.6)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416 (51.9)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strike="noStrike" dirty="0">
                          <a:solidFill>
                            <a:srgbClr val="00305D"/>
                          </a:solidFill>
                          <a:effectLst/>
                          <a:latin typeface="Arial Narrow" panose="020B0604020202020204" pitchFamily="34" charset="0"/>
                          <a:ea typeface="Calibri"/>
                          <a:cs typeface="Arial Narrow" panose="020B0604020202020204" pitchFamily="34" charset="0"/>
                        </a:rPr>
                        <a:t>Serious TEAEs</a:t>
                      </a:r>
                      <a:endParaRPr lang="en-US" sz="12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140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109 (13.6)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TEAEs associated with discontinuation</a:t>
                      </a:r>
                      <a:endParaRPr lang="en-US" sz="12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144 (17.9)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103 (12.9)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92378703"/>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TEAEs associated with drug interruptions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400 (49.6)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329 (41.1)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TEAEs associated with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 (0.6)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3452916"/>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     Treatment-related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 (0.2)</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3132363"/>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Median treatment duration (months)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83399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Patients completed 14 cycles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72.3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76.3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513926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ILD (adjudicated),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77(9.6)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13 (1.6)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6502911"/>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≥3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 (1.1)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143620"/>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5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 (0.3%)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90562"/>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LV dysfunction</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23 (2.9)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14 (1.7)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6567437"/>
                  </a:ext>
                </a:extLst>
              </a:tr>
            </a:tbl>
          </a:graphicData>
        </a:graphic>
      </p:graphicFrame>
      <p:sp>
        <p:nvSpPr>
          <p:cNvPr id="10" name="TextBox 9">
            <a:extLst>
              <a:ext uri="{FF2B5EF4-FFF2-40B4-BE49-F238E27FC236}">
                <a16:creationId xmlns:a16="http://schemas.microsoft.com/office/drawing/2014/main" id="{F11808D0-B9FF-7DA6-15FF-076752E7A432}"/>
              </a:ext>
            </a:extLst>
          </p:cNvPr>
          <p:cNvSpPr txBox="1"/>
          <p:nvPr/>
        </p:nvSpPr>
        <p:spPr>
          <a:xfrm>
            <a:off x="433554" y="4936709"/>
            <a:ext cx="3829050" cy="169277"/>
          </a:xfrm>
          <a:prstGeom prst="rect">
            <a:avLst/>
          </a:prstGeom>
          <a:noFill/>
        </p:spPr>
        <p:txBody>
          <a:bodyPr wrap="square" rtlCol="0">
            <a:spAutoFit/>
          </a:bodyPr>
          <a:lstStyle/>
          <a:p>
            <a:r>
              <a:rPr lang="en-US" sz="500" dirty="0">
                <a:solidFill>
                  <a:prstClr val="black">
                    <a:lumMod val="50000"/>
                    <a:lumOff val="50000"/>
                  </a:prstClr>
                </a:solidFill>
                <a:latin typeface="Arial Narrow" panose="020B0604020202020204" pitchFamily="34" charset="0"/>
                <a:cs typeface="Arial Narrow" panose="020B0604020202020204" pitchFamily="34" charset="0"/>
              </a:rPr>
              <a:t>Among all pts who </a:t>
            </a:r>
            <a:r>
              <a:rPr lang="en-US" sz="500" dirty="0" err="1">
                <a:solidFill>
                  <a:prstClr val="black">
                    <a:lumMod val="50000"/>
                    <a:lumOff val="50000"/>
                  </a:prstClr>
                </a:solidFill>
                <a:latin typeface="Arial Narrow" panose="020B0604020202020204" pitchFamily="34" charset="0"/>
                <a:cs typeface="Arial Narrow" panose="020B0604020202020204" pitchFamily="34" charset="0"/>
              </a:rPr>
              <a:t>recv’d</a:t>
            </a:r>
            <a:r>
              <a:rPr lang="en-US" sz="500" dirty="0">
                <a:solidFill>
                  <a:prstClr val="black">
                    <a:lumMod val="50000"/>
                    <a:lumOff val="50000"/>
                  </a:prstClr>
                </a:solidFill>
                <a:latin typeface="Arial Narrow" panose="020B0604020202020204" pitchFamily="34" charset="0"/>
                <a:cs typeface="Arial Narrow" panose="020B0604020202020204" pitchFamily="34" charset="0"/>
              </a:rPr>
              <a:t> at least one dose of study drug</a:t>
            </a:r>
          </a:p>
        </p:txBody>
      </p:sp>
      <p:grpSp>
        <p:nvGrpSpPr>
          <p:cNvPr id="3" name="Group 2">
            <a:extLst>
              <a:ext uri="{FF2B5EF4-FFF2-40B4-BE49-F238E27FC236}">
                <a16:creationId xmlns:a16="http://schemas.microsoft.com/office/drawing/2014/main" id="{D9DEEFEC-AF26-F5FD-0224-C4AFC101176B}"/>
              </a:ext>
            </a:extLst>
          </p:cNvPr>
          <p:cNvGrpSpPr/>
          <p:nvPr/>
        </p:nvGrpSpPr>
        <p:grpSpPr>
          <a:xfrm>
            <a:off x="0" y="0"/>
            <a:ext cx="4099810" cy="283038"/>
            <a:chOff x="0" y="0"/>
            <a:chExt cx="8199619" cy="566075"/>
          </a:xfrm>
        </p:grpSpPr>
        <p:grpSp>
          <p:nvGrpSpPr>
            <p:cNvPr id="7" name="Group 6">
              <a:extLst>
                <a:ext uri="{FF2B5EF4-FFF2-40B4-BE49-F238E27FC236}">
                  <a16:creationId xmlns:a16="http://schemas.microsoft.com/office/drawing/2014/main" id="{564C7500-765C-865E-D9A7-DDCA493491EA}"/>
                </a:ext>
              </a:extLst>
            </p:cNvPr>
            <p:cNvGrpSpPr/>
            <p:nvPr/>
          </p:nvGrpSpPr>
          <p:grpSpPr>
            <a:xfrm>
              <a:off x="0" y="0"/>
              <a:ext cx="8199619" cy="566075"/>
              <a:chOff x="-1" y="236415"/>
              <a:chExt cx="8199619" cy="566075"/>
            </a:xfrm>
          </p:grpSpPr>
          <p:sp>
            <p:nvSpPr>
              <p:cNvPr id="14" name="Rectangle 13">
                <a:extLst>
                  <a:ext uri="{FF2B5EF4-FFF2-40B4-BE49-F238E27FC236}">
                    <a16:creationId xmlns:a16="http://schemas.microsoft.com/office/drawing/2014/main" id="{6F533363-0EAB-6DBE-011B-46D1103A7D1A}"/>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15" name="Triangle 14">
                <a:extLst>
                  <a:ext uri="{FF2B5EF4-FFF2-40B4-BE49-F238E27FC236}">
                    <a16:creationId xmlns:a16="http://schemas.microsoft.com/office/drawing/2014/main" id="{B7B864B5-0004-C701-426F-38744D1BFC50}"/>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8" name="Rectangle 7">
              <a:extLst>
                <a:ext uri="{FF2B5EF4-FFF2-40B4-BE49-F238E27FC236}">
                  <a16:creationId xmlns:a16="http://schemas.microsoft.com/office/drawing/2014/main" id="{27957111-13F4-EF0E-A369-DF51B9E4ADC6}"/>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6" name="TextBox 5">
            <a:extLst>
              <a:ext uri="{FF2B5EF4-FFF2-40B4-BE49-F238E27FC236}">
                <a16:creationId xmlns:a16="http://schemas.microsoft.com/office/drawing/2014/main" id="{9BCDC7CE-BB50-7591-2BF7-E9AF31B82267}"/>
              </a:ext>
            </a:extLst>
          </p:cNvPr>
          <p:cNvSpPr txBox="1"/>
          <p:nvPr/>
        </p:nvSpPr>
        <p:spPr>
          <a:xfrm>
            <a:off x="379797" y="4537989"/>
            <a:ext cx="5102648" cy="369332"/>
          </a:xfrm>
          <a:prstGeom prst="rect">
            <a:avLst/>
          </a:prstGeom>
          <a:noFill/>
        </p:spPr>
        <p:txBody>
          <a:bodyPr wrap="square" rtlCol="0">
            <a:spAutoFit/>
          </a:bodyPr>
          <a:lstStyle/>
          <a:p>
            <a:r>
              <a:rPr lang="en-US" sz="900" dirty="0">
                <a:solidFill>
                  <a:prstClr val="black">
                    <a:lumMod val="50000"/>
                    <a:lumOff val="50000"/>
                  </a:prstClr>
                </a:solidFill>
                <a:latin typeface="Arial Narrow" panose="020B0604020202020204" pitchFamily="34" charset="0"/>
                <a:cs typeface="Arial Narrow" panose="020B0604020202020204" pitchFamily="34" charset="0"/>
              </a:rPr>
              <a:t>*Cause of death in T-</a:t>
            </a:r>
            <a:r>
              <a:rPr lang="en-US" sz="900" dirty="0" err="1">
                <a:solidFill>
                  <a:prstClr val="black">
                    <a:lumMod val="50000"/>
                    <a:lumOff val="50000"/>
                  </a:prstClr>
                </a:solidFill>
                <a:latin typeface="Arial Narrow" panose="020B0604020202020204" pitchFamily="34" charset="0"/>
                <a:cs typeface="Arial Narrow" panose="020B0604020202020204" pitchFamily="34" charset="0"/>
              </a:rPr>
              <a:t>DXd</a:t>
            </a:r>
            <a:r>
              <a:rPr lang="en-US" sz="900" dirty="0">
                <a:solidFill>
                  <a:prstClr val="black">
                    <a:lumMod val="50000"/>
                    <a:lumOff val="50000"/>
                  </a:prstClr>
                </a:solidFill>
                <a:latin typeface="Arial Narrow" panose="020B0604020202020204" pitchFamily="34" charset="0"/>
                <a:cs typeface="Arial Narrow" panose="020B0604020202020204" pitchFamily="34" charset="0"/>
              </a:rPr>
              <a:t> arm: pneumonitis, respiratory tract infection (adjudicated as not ILD), and ILD</a:t>
            </a:r>
          </a:p>
          <a:p>
            <a:r>
              <a:rPr lang="en-US" sz="900" dirty="0">
                <a:solidFill>
                  <a:prstClr val="black">
                    <a:lumMod val="50000"/>
                    <a:lumOff val="50000"/>
                  </a:prstClr>
                </a:solidFill>
                <a:latin typeface="Arial Narrow" panose="020B0604020202020204" pitchFamily="34" charset="0"/>
                <a:cs typeface="Arial Narrow" panose="020B0604020202020204" pitchFamily="34" charset="0"/>
              </a:rPr>
              <a:t> Causes of death in T-DM1 arm: leiomyosarcoma, aneurysm, sepsis, ovarian cancer, pneumothorax</a:t>
            </a:r>
          </a:p>
        </p:txBody>
      </p:sp>
      <p:sp>
        <p:nvSpPr>
          <p:cNvPr id="16" name="4 CuadroTexto">
            <a:extLst>
              <a:ext uri="{FF2B5EF4-FFF2-40B4-BE49-F238E27FC236}">
                <a16:creationId xmlns:a16="http://schemas.microsoft.com/office/drawing/2014/main" id="{4D1AAF69-9F41-12C4-5EBF-ED7C1749E734}"/>
              </a:ext>
            </a:extLst>
          </p:cNvPr>
          <p:cNvSpPr txBox="1"/>
          <p:nvPr/>
        </p:nvSpPr>
        <p:spPr>
          <a:xfrm>
            <a:off x="4986155" y="4580847"/>
            <a:ext cx="716928" cy="203133"/>
          </a:xfrm>
          <a:prstGeom prst="rect">
            <a:avLst/>
          </a:prstGeom>
          <a:noFill/>
        </p:spPr>
        <p:txBody>
          <a:bodyPr wrap="none" rtlCol="0">
            <a:spAutoFit/>
          </a:bodyPr>
          <a:lstStyle/>
          <a:p>
            <a:pPr algn="r" defTabSz="914400" eaLnBrk="0" fontAlgn="base" hangingPunct="0">
              <a:lnSpc>
                <a:spcPct val="90000"/>
              </a:lnSpc>
              <a:spcBef>
                <a:spcPct val="0"/>
              </a:spcBef>
              <a:spcAft>
                <a:spcPct val="0"/>
              </a:spcAft>
              <a:defRPr/>
            </a:pPr>
            <a:r>
              <a:rPr lang="es-ES" sz="4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Geyer</a:t>
            </a:r>
            <a:r>
              <a:rPr lang="es-ES" sz="4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CE et al. ESMO 2025</a:t>
            </a:r>
          </a:p>
          <a:p>
            <a:pPr algn="r" defTabSz="914400" eaLnBrk="0" fontAlgn="base" hangingPunct="0">
              <a:lnSpc>
                <a:spcPct val="90000"/>
              </a:lnSpc>
              <a:spcBef>
                <a:spcPct val="0"/>
              </a:spcBef>
              <a:spcAft>
                <a:spcPct val="0"/>
              </a:spcAft>
              <a:defRPr/>
            </a:pPr>
            <a:endParaRPr lang="en-US" sz="4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endParaRPr>
          </a:p>
        </p:txBody>
      </p:sp>
      <p:sp>
        <p:nvSpPr>
          <p:cNvPr id="17" name="Rectangle 16">
            <a:extLst>
              <a:ext uri="{FF2B5EF4-FFF2-40B4-BE49-F238E27FC236}">
                <a16:creationId xmlns:a16="http://schemas.microsoft.com/office/drawing/2014/main" id="{4D748A25-2816-0AA4-3467-5E2ADAD09B88}"/>
              </a:ext>
            </a:extLst>
          </p:cNvPr>
          <p:cNvSpPr/>
          <p:nvPr/>
        </p:nvSpPr>
        <p:spPr>
          <a:xfrm>
            <a:off x="379796" y="1807514"/>
            <a:ext cx="5318894" cy="1430466"/>
          </a:xfrm>
          <a:prstGeom prst="rect">
            <a:avLst/>
          </a:prstGeom>
          <a:noFill/>
          <a:ln w="57150">
            <a:solidFill>
              <a:srgbClr val="FF8B71">
                <a:alpha val="85000"/>
              </a:srgbClr>
            </a:solidFill>
          </a:ln>
          <a:effectLst/>
        </p:spPr>
        <p:txBody>
          <a:bodyPr rtlCol="0" anchor="ctr"/>
          <a:lstStyle/>
          <a:p>
            <a:pPr>
              <a:defRPr/>
            </a:pPr>
            <a:endParaRPr lang="en-GB" sz="900" kern="0" dirty="0">
              <a:solidFill>
                <a:srgbClr val="000000"/>
              </a:solidFill>
              <a:latin typeface="Arial"/>
            </a:endParaRPr>
          </a:p>
        </p:txBody>
      </p:sp>
      <p:sp>
        <p:nvSpPr>
          <p:cNvPr id="18" name="TextBox 17">
            <a:extLst>
              <a:ext uri="{FF2B5EF4-FFF2-40B4-BE49-F238E27FC236}">
                <a16:creationId xmlns:a16="http://schemas.microsoft.com/office/drawing/2014/main" id="{955B3827-0EA2-D190-ED6A-2E899D27AA44}"/>
              </a:ext>
            </a:extLst>
          </p:cNvPr>
          <p:cNvSpPr txBox="1"/>
          <p:nvPr/>
        </p:nvSpPr>
        <p:spPr>
          <a:xfrm>
            <a:off x="5923721" y="1198825"/>
            <a:ext cx="2927044" cy="2262833"/>
          </a:xfrm>
          <a:prstGeom prst="rect">
            <a:avLst/>
          </a:prstGeom>
          <a:solidFill>
            <a:srgbClr val="F4FAFC"/>
          </a:solidFill>
        </p:spPr>
        <p:txBody>
          <a:bodyPr wrap="square" lIns="228600" tIns="274320" rIns="182880" bIns="91440" rtlCol="0">
            <a:noAutofit/>
          </a:bodyPr>
          <a:lstStyle/>
          <a:p>
            <a:pPr marL="142875" indent="-142875">
              <a:spcBef>
                <a:spcPts val="1200"/>
              </a:spcBef>
              <a:buClr>
                <a:srgbClr val="25ADE6"/>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More SAEs </a:t>
            </a:r>
          </a:p>
          <a:p>
            <a:pPr marL="142875" indent="-142875">
              <a:spcBef>
                <a:spcPts val="1200"/>
              </a:spcBef>
              <a:buClr>
                <a:srgbClr val="25ADE6"/>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More early discontinuations </a:t>
            </a:r>
            <a:br>
              <a:rPr lang="en-US" sz="1600" b="1" dirty="0">
                <a:solidFill>
                  <a:srgbClr val="00305D"/>
                </a:solidFill>
                <a:latin typeface="Arial Narrow" panose="020B0604020202020204" pitchFamily="34" charset="0"/>
                <a:cs typeface="Arial Narrow" panose="020B0604020202020204" pitchFamily="34" charset="0"/>
              </a:rPr>
            </a:br>
            <a:r>
              <a:rPr lang="en-US" sz="1600" b="1" dirty="0">
                <a:solidFill>
                  <a:srgbClr val="00305D"/>
                </a:solidFill>
                <a:latin typeface="Arial Narrow" panose="020B0604020202020204" pitchFamily="34" charset="0"/>
                <a:cs typeface="Arial Narrow" panose="020B0604020202020204" pitchFamily="34" charset="0"/>
              </a:rPr>
              <a:t>due to toxicity</a:t>
            </a:r>
          </a:p>
          <a:p>
            <a:pPr marL="142875" indent="-142875">
              <a:spcBef>
                <a:spcPts val="1200"/>
              </a:spcBef>
              <a:buClr>
                <a:srgbClr val="25ADE6"/>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More dose interruptions</a:t>
            </a:r>
          </a:p>
          <a:p>
            <a:pPr marL="142875" indent="-142875">
              <a:spcBef>
                <a:spcPts val="1200"/>
              </a:spcBef>
              <a:buClr>
                <a:srgbClr val="25ADE6"/>
              </a:buClr>
              <a:buFont typeface="Arial" panose="020B0604020202020204" pitchFamily="34" charset="0"/>
              <a:buChar char="•"/>
            </a:pPr>
            <a:r>
              <a:rPr lang="en-US" sz="1600" b="1" dirty="0">
                <a:solidFill>
                  <a:srgbClr val="00305D"/>
                </a:solidFill>
                <a:latin typeface="Arial Narrow" panose="020B0604020202020204" pitchFamily="34" charset="0"/>
                <a:cs typeface="Arial Narrow" panose="020B0604020202020204" pitchFamily="34" charset="0"/>
              </a:rPr>
              <a:t>2 vs 1 treatment related deaths</a:t>
            </a:r>
          </a:p>
        </p:txBody>
      </p:sp>
    </p:spTree>
    <p:extLst>
      <p:ext uri="{BB962C8B-B14F-4D97-AF65-F5344CB8AC3E}">
        <p14:creationId xmlns:p14="http://schemas.microsoft.com/office/powerpoint/2010/main" val="1610875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4541-62A8-FCEA-F517-4EFBD0EE2F49}"/>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C2B49D66-5023-BE83-2078-AC0B8AEA09EE}"/>
              </a:ext>
            </a:extLst>
          </p:cNvPr>
          <p:cNvSpPr txBox="1">
            <a:spLocks/>
          </p:cNvSpPr>
          <p:nvPr/>
        </p:nvSpPr>
        <p:spPr>
          <a:xfrm>
            <a:off x="0" y="6182"/>
            <a:ext cx="9144000" cy="1042025"/>
          </a:xfrm>
          <a:prstGeom prst="rect">
            <a:avLst/>
          </a:prstGeom>
          <a:solidFill>
            <a:srgbClr val="00305D"/>
          </a:solidFill>
        </p:spPr>
        <p:txBody>
          <a:bodyPr lIns="320040" tIns="320040" rIns="0"/>
          <a:lstStyle>
            <a:lvl1pPr marL="0" indent="0" algn="l" defTabSz="914400" rtl="0" eaLnBrk="1" latinLnBrk="0" hangingPunct="1">
              <a:spcBef>
                <a:spcPct val="20000"/>
              </a:spcBef>
              <a:buFont typeface="Arial" pitchFamily="34" charset="0"/>
              <a:buNone/>
              <a:defRPr sz="5630" b="1" i="0" kern="1200">
                <a:solidFill>
                  <a:srgbClr val="17AD86"/>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en-US" sz="2000" u="sng" dirty="0">
                <a:solidFill>
                  <a:prstClr val="white"/>
                </a:solidFill>
              </a:rPr>
              <a:t>DB-05:</a:t>
            </a:r>
            <a:r>
              <a:rPr lang="en-US" sz="2000" dirty="0">
                <a:solidFill>
                  <a:prstClr val="white"/>
                </a:solidFill>
              </a:rPr>
              <a:t> HIGHER RATES OF ADVERSE EVENTS WITH T-</a:t>
            </a:r>
            <a:r>
              <a:rPr lang="en-US" sz="2000" dirty="0" err="1">
                <a:solidFill>
                  <a:prstClr val="white"/>
                </a:solidFill>
              </a:rPr>
              <a:t>DXd</a:t>
            </a:r>
            <a:r>
              <a:rPr lang="en-US" sz="2000" dirty="0">
                <a:solidFill>
                  <a:prstClr val="white"/>
                </a:solidFill>
              </a:rPr>
              <a:t>, HOWEVER PATIENTS </a:t>
            </a:r>
            <a:br>
              <a:rPr lang="en-US" sz="2000" dirty="0">
                <a:solidFill>
                  <a:prstClr val="white"/>
                </a:solidFill>
              </a:rPr>
            </a:br>
            <a:r>
              <a:rPr lang="en-US" sz="2000" dirty="0">
                <a:solidFill>
                  <a:prstClr val="white"/>
                </a:solidFill>
              </a:rPr>
              <a:t>COMPLETED THE SAME NUMBER OF TREATMENT CYCLES AS IN KATHERINE </a:t>
            </a:r>
          </a:p>
        </p:txBody>
      </p:sp>
      <p:graphicFrame>
        <p:nvGraphicFramePr>
          <p:cNvPr id="9" name="Table 8">
            <a:extLst>
              <a:ext uri="{FF2B5EF4-FFF2-40B4-BE49-F238E27FC236}">
                <a16:creationId xmlns:a16="http://schemas.microsoft.com/office/drawing/2014/main" id="{811330D3-6C44-7431-6F89-7CE04A79D3C4}"/>
              </a:ext>
            </a:extLst>
          </p:cNvPr>
          <p:cNvGraphicFramePr>
            <a:graphicFrameLocks noGrp="1"/>
          </p:cNvGraphicFramePr>
          <p:nvPr/>
        </p:nvGraphicFramePr>
        <p:xfrm>
          <a:off x="379796" y="1123761"/>
          <a:ext cx="5323158" cy="3415159"/>
        </p:xfrm>
        <a:graphic>
          <a:graphicData uri="http://schemas.openxmlformats.org/drawingml/2006/table">
            <a:tbl>
              <a:tblPr firstRow="1" bandRow="1"/>
              <a:tblGrid>
                <a:gridCol w="2949604">
                  <a:extLst>
                    <a:ext uri="{9D8B030D-6E8A-4147-A177-3AD203B41FA5}">
                      <a16:colId xmlns:a16="http://schemas.microsoft.com/office/drawing/2014/main" val="1708406620"/>
                    </a:ext>
                  </a:extLst>
                </a:gridCol>
                <a:gridCol w="1219549">
                  <a:extLst>
                    <a:ext uri="{9D8B030D-6E8A-4147-A177-3AD203B41FA5}">
                      <a16:colId xmlns:a16="http://schemas.microsoft.com/office/drawing/2014/main" val="592742086"/>
                    </a:ext>
                  </a:extLst>
                </a:gridCol>
                <a:gridCol w="1154005">
                  <a:extLst>
                    <a:ext uri="{9D8B030D-6E8A-4147-A177-3AD203B41FA5}">
                      <a16:colId xmlns:a16="http://schemas.microsoft.com/office/drawing/2014/main" val="2586114088"/>
                    </a:ext>
                  </a:extLst>
                </a:gridCol>
              </a:tblGrid>
              <a:tr h="69403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rgbClr val="00305D"/>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a:t>
                      </a:r>
                      <a:r>
                        <a:rPr lang="en-US" sz="1400" b="1" i="0" dirty="0" err="1">
                          <a:solidFill>
                            <a:schemeClr val="bg1"/>
                          </a:solidFill>
                          <a:effectLst/>
                          <a:latin typeface="Arial Narrow" panose="020B0604020202020204" pitchFamily="34" charset="0"/>
                          <a:ea typeface="Calibri"/>
                          <a:cs typeface="Arial Narrow" panose="020B0604020202020204" pitchFamily="34" charset="0"/>
                        </a:rPr>
                        <a:t>DXd</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T-DM1</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(n=801</a:t>
                      </a:r>
                      <a:r>
                        <a:rPr lang="en-US" sz="14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1250303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dirty="0">
                          <a:solidFill>
                            <a:srgbClr val="00305D"/>
                          </a:solidFill>
                          <a:effectLst/>
                          <a:latin typeface="Arial Narrow" panose="020B0604020202020204" pitchFamily="34" charset="0"/>
                          <a:ea typeface="Calibri"/>
                          <a:cs typeface="Arial Narrow" panose="020B0604020202020204" pitchFamily="34" charset="0"/>
                        </a:rPr>
                        <a:t>Grade ≥3 TEAEs,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408 (50.6)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416 (51.9)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strike="noStrike" dirty="0">
                          <a:solidFill>
                            <a:srgbClr val="00305D"/>
                          </a:solidFill>
                          <a:effectLst/>
                          <a:latin typeface="Arial Narrow" panose="020B0604020202020204" pitchFamily="34" charset="0"/>
                          <a:ea typeface="Calibri"/>
                          <a:cs typeface="Arial Narrow" panose="020B0604020202020204" pitchFamily="34" charset="0"/>
                        </a:rPr>
                        <a:t>Serious TEAEs</a:t>
                      </a:r>
                      <a:endParaRPr lang="en-US" sz="12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140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109 (13.6)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TEAEs associated with discontinuation</a:t>
                      </a:r>
                      <a:endParaRPr lang="en-US" sz="12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144 (17.9)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103 (12.9)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92378703"/>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TEAEs associated with drug interruptions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400 (49.6)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329 (41.1)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TEAEs associated with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 (0.6)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3452916"/>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     Treatment-related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 (0.2)</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3132363"/>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Median treatment duration (months)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83399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Patients completed 14 cycles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72.3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76.3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513926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ILD (adjudicated),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77(9.6)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13 (1.6)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6502911"/>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≥3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 (1.1)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143620"/>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5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 (0.3%)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90562"/>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LV dysfunction</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23 (2.9)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14 (1.7)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6567437"/>
                  </a:ext>
                </a:extLst>
              </a:tr>
            </a:tbl>
          </a:graphicData>
        </a:graphic>
      </p:graphicFrame>
      <p:grpSp>
        <p:nvGrpSpPr>
          <p:cNvPr id="3" name="Group 2">
            <a:extLst>
              <a:ext uri="{FF2B5EF4-FFF2-40B4-BE49-F238E27FC236}">
                <a16:creationId xmlns:a16="http://schemas.microsoft.com/office/drawing/2014/main" id="{23CB86A0-3206-5B74-A1D8-B6BBEAE37FF9}"/>
              </a:ext>
            </a:extLst>
          </p:cNvPr>
          <p:cNvGrpSpPr/>
          <p:nvPr/>
        </p:nvGrpSpPr>
        <p:grpSpPr>
          <a:xfrm>
            <a:off x="0" y="0"/>
            <a:ext cx="4099810" cy="283038"/>
            <a:chOff x="0" y="0"/>
            <a:chExt cx="8199619" cy="566075"/>
          </a:xfrm>
        </p:grpSpPr>
        <p:grpSp>
          <p:nvGrpSpPr>
            <p:cNvPr id="7" name="Group 6">
              <a:extLst>
                <a:ext uri="{FF2B5EF4-FFF2-40B4-BE49-F238E27FC236}">
                  <a16:creationId xmlns:a16="http://schemas.microsoft.com/office/drawing/2014/main" id="{B1AF4D16-194F-CC32-C338-E95DDE830C2F}"/>
                </a:ext>
              </a:extLst>
            </p:cNvPr>
            <p:cNvGrpSpPr/>
            <p:nvPr/>
          </p:nvGrpSpPr>
          <p:grpSpPr>
            <a:xfrm>
              <a:off x="0" y="0"/>
              <a:ext cx="8199619" cy="566075"/>
              <a:chOff x="-1" y="236415"/>
              <a:chExt cx="8199619" cy="566075"/>
            </a:xfrm>
          </p:grpSpPr>
          <p:sp>
            <p:nvSpPr>
              <p:cNvPr id="14" name="Rectangle 13">
                <a:extLst>
                  <a:ext uri="{FF2B5EF4-FFF2-40B4-BE49-F238E27FC236}">
                    <a16:creationId xmlns:a16="http://schemas.microsoft.com/office/drawing/2014/main" id="{377CB19C-1E95-EDE8-65E0-7747267CB75A}"/>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15" name="Triangle 14">
                <a:extLst>
                  <a:ext uri="{FF2B5EF4-FFF2-40B4-BE49-F238E27FC236}">
                    <a16:creationId xmlns:a16="http://schemas.microsoft.com/office/drawing/2014/main" id="{AB8BC5C5-C75D-DADB-C04D-527F696C24F2}"/>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b="1" dirty="0">
                  <a:solidFill>
                    <a:srgbClr val="00305D"/>
                  </a:solidFill>
                  <a:latin typeface="Arial Narrow" panose="020B0604020202020204" pitchFamily="34" charset="0"/>
                  <a:cs typeface="Arial Narrow" panose="020B0604020202020204" pitchFamily="34" charset="0"/>
                </a:endParaRPr>
              </a:p>
            </p:txBody>
          </p:sp>
        </p:grpSp>
        <p:sp>
          <p:nvSpPr>
            <p:cNvPr id="8" name="Rectangle 7">
              <a:extLst>
                <a:ext uri="{FF2B5EF4-FFF2-40B4-BE49-F238E27FC236}">
                  <a16:creationId xmlns:a16="http://schemas.microsoft.com/office/drawing/2014/main" id="{1BC22628-F957-625F-6552-B6E1B264CD0A}"/>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00305D"/>
                </a:solidFill>
                <a:latin typeface="Arial Narrow" panose="020B0604020202020204" pitchFamily="34" charset="0"/>
                <a:cs typeface="Arial Narrow" panose="020B0604020202020204" pitchFamily="34" charset="0"/>
              </a:endParaRPr>
            </a:p>
          </p:txBody>
        </p:sp>
      </p:grpSp>
      <p:sp>
        <p:nvSpPr>
          <p:cNvPr id="16" name="4 CuadroTexto">
            <a:extLst>
              <a:ext uri="{FF2B5EF4-FFF2-40B4-BE49-F238E27FC236}">
                <a16:creationId xmlns:a16="http://schemas.microsoft.com/office/drawing/2014/main" id="{6E94D846-CFF4-CC64-726E-71B53F9DC7BD}"/>
              </a:ext>
            </a:extLst>
          </p:cNvPr>
          <p:cNvSpPr txBox="1"/>
          <p:nvPr/>
        </p:nvSpPr>
        <p:spPr>
          <a:xfrm>
            <a:off x="4976537" y="4580847"/>
            <a:ext cx="726546" cy="203133"/>
          </a:xfrm>
          <a:prstGeom prst="rect">
            <a:avLst/>
          </a:prstGeom>
          <a:noFill/>
        </p:spPr>
        <p:txBody>
          <a:bodyPr wrap="none" rtlCol="0">
            <a:spAutoFit/>
          </a:bodyPr>
          <a:lstStyle/>
          <a:p>
            <a:pPr algn="r" defTabSz="914400" eaLnBrk="0" fontAlgn="base" hangingPunct="0">
              <a:lnSpc>
                <a:spcPct val="90000"/>
              </a:lnSpc>
              <a:spcBef>
                <a:spcPct val="0"/>
              </a:spcBef>
              <a:spcAft>
                <a:spcPct val="0"/>
              </a:spcAft>
              <a:defRPr/>
            </a:pPr>
            <a:r>
              <a:rPr lang="es-ES" sz="400" b="1"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Geyer</a:t>
            </a:r>
            <a:r>
              <a:rPr lang="es-ES" sz="400" b="1"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CE et al. ESMO 2025</a:t>
            </a:r>
          </a:p>
          <a:p>
            <a:pPr algn="r" defTabSz="914400" eaLnBrk="0" fontAlgn="base" hangingPunct="0">
              <a:lnSpc>
                <a:spcPct val="90000"/>
              </a:lnSpc>
              <a:spcBef>
                <a:spcPct val="0"/>
              </a:spcBef>
              <a:spcAft>
                <a:spcPct val="0"/>
              </a:spcAft>
              <a:defRPr/>
            </a:pPr>
            <a:endParaRPr lang="en-US" sz="400" b="1"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endParaRPr>
          </a:p>
        </p:txBody>
      </p:sp>
      <p:sp>
        <p:nvSpPr>
          <p:cNvPr id="17" name="Rectangle 16">
            <a:extLst>
              <a:ext uri="{FF2B5EF4-FFF2-40B4-BE49-F238E27FC236}">
                <a16:creationId xmlns:a16="http://schemas.microsoft.com/office/drawing/2014/main" id="{5612A731-70F1-EFCB-AE5D-64108F866C55}"/>
              </a:ext>
            </a:extLst>
          </p:cNvPr>
          <p:cNvSpPr/>
          <p:nvPr/>
        </p:nvSpPr>
        <p:spPr>
          <a:xfrm>
            <a:off x="379796" y="3228865"/>
            <a:ext cx="5318894" cy="468399"/>
          </a:xfrm>
          <a:prstGeom prst="rect">
            <a:avLst/>
          </a:prstGeom>
          <a:noFill/>
          <a:ln w="57150">
            <a:solidFill>
              <a:srgbClr val="FF8B71">
                <a:alpha val="85000"/>
              </a:srgbClr>
            </a:solidFill>
          </a:ln>
          <a:effectLst/>
        </p:spPr>
        <p:txBody>
          <a:bodyPr rtlCol="0" anchor="ctr"/>
          <a:lstStyle/>
          <a:p>
            <a:pPr>
              <a:defRPr/>
            </a:pPr>
            <a:endParaRPr lang="en-GB" sz="900" b="1" kern="0" dirty="0">
              <a:solidFill>
                <a:srgbClr val="00305D"/>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C3CC109D-F499-3964-5F6A-F0DA96C7E28F}"/>
              </a:ext>
            </a:extLst>
          </p:cNvPr>
          <p:cNvSpPr txBox="1"/>
          <p:nvPr/>
        </p:nvSpPr>
        <p:spPr>
          <a:xfrm>
            <a:off x="5812885" y="3280847"/>
            <a:ext cx="3240158" cy="364435"/>
          </a:xfrm>
          <a:prstGeom prst="rect">
            <a:avLst/>
          </a:prstGeom>
          <a:solidFill>
            <a:srgbClr val="F4FAFC"/>
          </a:solidFill>
        </p:spPr>
        <p:txBody>
          <a:bodyPr wrap="square" lIns="228600" tIns="45720" rIns="182880" bIns="91440" rtlCol="0">
            <a:noAutofit/>
          </a:bodyPr>
          <a:lstStyle/>
          <a:p>
            <a:r>
              <a:rPr lang="en-US" sz="1600" b="1" dirty="0">
                <a:solidFill>
                  <a:srgbClr val="00305D"/>
                </a:solidFill>
                <a:latin typeface="Arial Narrow" panose="020B0604020202020204" pitchFamily="34" charset="0"/>
                <a:cs typeface="Arial Narrow" panose="020B0604020202020204" pitchFamily="34" charset="0"/>
              </a:rPr>
              <a:t>Similar duration of treatment</a:t>
            </a:r>
          </a:p>
        </p:txBody>
      </p:sp>
      <p:sp>
        <p:nvSpPr>
          <p:cNvPr id="2" name="TextBox 1">
            <a:extLst>
              <a:ext uri="{FF2B5EF4-FFF2-40B4-BE49-F238E27FC236}">
                <a16:creationId xmlns:a16="http://schemas.microsoft.com/office/drawing/2014/main" id="{3349B943-D8AF-1885-808E-99222725DA92}"/>
              </a:ext>
            </a:extLst>
          </p:cNvPr>
          <p:cNvSpPr txBox="1"/>
          <p:nvPr/>
        </p:nvSpPr>
        <p:spPr>
          <a:xfrm>
            <a:off x="433554" y="4936709"/>
            <a:ext cx="3829050" cy="169277"/>
          </a:xfrm>
          <a:prstGeom prst="rect">
            <a:avLst/>
          </a:prstGeom>
          <a:noFill/>
        </p:spPr>
        <p:txBody>
          <a:bodyPr wrap="square" rtlCol="0">
            <a:spAutoFit/>
          </a:bodyPr>
          <a:lstStyle/>
          <a:p>
            <a:r>
              <a:rPr lang="en-US" sz="500" dirty="0">
                <a:solidFill>
                  <a:prstClr val="black">
                    <a:lumMod val="50000"/>
                    <a:lumOff val="50000"/>
                  </a:prstClr>
                </a:solidFill>
                <a:latin typeface="Arial Narrow" panose="020B0604020202020204" pitchFamily="34" charset="0"/>
                <a:cs typeface="Arial Narrow" panose="020B0604020202020204" pitchFamily="34" charset="0"/>
              </a:rPr>
              <a:t>Among all pts who </a:t>
            </a:r>
            <a:r>
              <a:rPr lang="en-US" sz="500" dirty="0" err="1">
                <a:solidFill>
                  <a:prstClr val="black">
                    <a:lumMod val="50000"/>
                    <a:lumOff val="50000"/>
                  </a:prstClr>
                </a:solidFill>
                <a:latin typeface="Arial Narrow" panose="020B0604020202020204" pitchFamily="34" charset="0"/>
                <a:cs typeface="Arial Narrow" panose="020B0604020202020204" pitchFamily="34" charset="0"/>
              </a:rPr>
              <a:t>recv’d</a:t>
            </a:r>
            <a:r>
              <a:rPr lang="en-US" sz="500" dirty="0">
                <a:solidFill>
                  <a:prstClr val="black">
                    <a:lumMod val="50000"/>
                    <a:lumOff val="50000"/>
                  </a:prstClr>
                </a:solidFill>
                <a:latin typeface="Arial Narrow" panose="020B0604020202020204" pitchFamily="34" charset="0"/>
                <a:cs typeface="Arial Narrow" panose="020B0604020202020204" pitchFamily="34" charset="0"/>
              </a:rPr>
              <a:t> at least one dose of study drug</a:t>
            </a:r>
          </a:p>
        </p:txBody>
      </p:sp>
      <p:sp>
        <p:nvSpPr>
          <p:cNvPr id="4" name="TextBox 3">
            <a:extLst>
              <a:ext uri="{FF2B5EF4-FFF2-40B4-BE49-F238E27FC236}">
                <a16:creationId xmlns:a16="http://schemas.microsoft.com/office/drawing/2014/main" id="{9BCBBD64-429A-C9FC-F0FE-59B0C8E01A0E}"/>
              </a:ext>
            </a:extLst>
          </p:cNvPr>
          <p:cNvSpPr txBox="1"/>
          <p:nvPr/>
        </p:nvSpPr>
        <p:spPr>
          <a:xfrm>
            <a:off x="379797" y="4537989"/>
            <a:ext cx="5102648" cy="369332"/>
          </a:xfrm>
          <a:prstGeom prst="rect">
            <a:avLst/>
          </a:prstGeom>
          <a:noFill/>
        </p:spPr>
        <p:txBody>
          <a:bodyPr wrap="square" rtlCol="0">
            <a:spAutoFit/>
          </a:bodyPr>
          <a:lstStyle/>
          <a:p>
            <a:r>
              <a:rPr lang="en-US" sz="900" dirty="0">
                <a:solidFill>
                  <a:prstClr val="black">
                    <a:lumMod val="50000"/>
                    <a:lumOff val="50000"/>
                  </a:prstClr>
                </a:solidFill>
                <a:latin typeface="Arial Narrow" panose="020B0604020202020204" pitchFamily="34" charset="0"/>
                <a:cs typeface="Arial Narrow" panose="020B0604020202020204" pitchFamily="34" charset="0"/>
              </a:rPr>
              <a:t>*Cause of death in T-</a:t>
            </a:r>
            <a:r>
              <a:rPr lang="en-US" sz="900" dirty="0" err="1">
                <a:solidFill>
                  <a:prstClr val="black">
                    <a:lumMod val="50000"/>
                    <a:lumOff val="50000"/>
                  </a:prstClr>
                </a:solidFill>
                <a:latin typeface="Arial Narrow" panose="020B0604020202020204" pitchFamily="34" charset="0"/>
                <a:cs typeface="Arial Narrow" panose="020B0604020202020204" pitchFamily="34" charset="0"/>
              </a:rPr>
              <a:t>DXd</a:t>
            </a:r>
            <a:r>
              <a:rPr lang="en-US" sz="900" dirty="0">
                <a:solidFill>
                  <a:prstClr val="black">
                    <a:lumMod val="50000"/>
                    <a:lumOff val="50000"/>
                  </a:prstClr>
                </a:solidFill>
                <a:latin typeface="Arial Narrow" panose="020B0604020202020204" pitchFamily="34" charset="0"/>
                <a:cs typeface="Arial Narrow" panose="020B0604020202020204" pitchFamily="34" charset="0"/>
              </a:rPr>
              <a:t> arm: pneumonitis, respiratory tract infection (adjudicated as not ILD), and ILD</a:t>
            </a:r>
          </a:p>
          <a:p>
            <a:r>
              <a:rPr lang="en-US" sz="900" dirty="0">
                <a:solidFill>
                  <a:prstClr val="black">
                    <a:lumMod val="50000"/>
                    <a:lumOff val="50000"/>
                  </a:prstClr>
                </a:solidFill>
                <a:latin typeface="Arial Narrow" panose="020B0604020202020204" pitchFamily="34" charset="0"/>
                <a:cs typeface="Arial Narrow" panose="020B0604020202020204" pitchFamily="34" charset="0"/>
              </a:rPr>
              <a:t> Causes of death in T-DM1 arm: leiomyosarcoma, aneurysm, sepsis, ovarian cancer, pneumothorax</a:t>
            </a:r>
          </a:p>
        </p:txBody>
      </p:sp>
    </p:spTree>
    <p:extLst>
      <p:ext uri="{BB962C8B-B14F-4D97-AF65-F5344CB8AC3E}">
        <p14:creationId xmlns:p14="http://schemas.microsoft.com/office/powerpoint/2010/main" val="2015338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CD08-1BBE-95C4-8113-4D041B7961A2}"/>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0252BFD5-2037-DE07-18A7-138099638448}"/>
              </a:ext>
            </a:extLst>
          </p:cNvPr>
          <p:cNvSpPr txBox="1">
            <a:spLocks/>
          </p:cNvSpPr>
          <p:nvPr/>
        </p:nvSpPr>
        <p:spPr>
          <a:xfrm>
            <a:off x="0" y="6182"/>
            <a:ext cx="9144000" cy="1042025"/>
          </a:xfrm>
          <a:prstGeom prst="rect">
            <a:avLst/>
          </a:prstGeom>
          <a:solidFill>
            <a:srgbClr val="00305D"/>
          </a:solidFill>
        </p:spPr>
        <p:txBody>
          <a:bodyPr lIns="320040" tIns="320040" rIns="0"/>
          <a:lstStyle>
            <a:lvl1pPr marL="0" indent="0" algn="l" defTabSz="914400" rtl="0" eaLnBrk="1" latinLnBrk="0" hangingPunct="1">
              <a:spcBef>
                <a:spcPct val="20000"/>
              </a:spcBef>
              <a:buFont typeface="Arial" pitchFamily="34" charset="0"/>
              <a:buNone/>
              <a:defRPr sz="5630" b="1" i="0" kern="1200">
                <a:solidFill>
                  <a:srgbClr val="17AD86"/>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en-US" sz="2000" u="sng" dirty="0">
                <a:solidFill>
                  <a:prstClr val="white"/>
                </a:solidFill>
              </a:rPr>
              <a:t>DB-05:</a:t>
            </a:r>
            <a:r>
              <a:rPr lang="en-US" sz="2000" dirty="0">
                <a:solidFill>
                  <a:prstClr val="white"/>
                </a:solidFill>
              </a:rPr>
              <a:t> HIGHER RATES OF ADVERSE EVENTS WITH T-</a:t>
            </a:r>
            <a:r>
              <a:rPr lang="en-US" sz="2000" dirty="0" err="1">
                <a:solidFill>
                  <a:prstClr val="white"/>
                </a:solidFill>
              </a:rPr>
              <a:t>DXd</a:t>
            </a:r>
            <a:r>
              <a:rPr lang="en-US" sz="2000" dirty="0">
                <a:solidFill>
                  <a:prstClr val="white"/>
                </a:solidFill>
              </a:rPr>
              <a:t>, HOWEVER PATIENTS COMPLETED THE SAME NUMBER OF TREATMENT CYCLES AS IN KATHERINE </a:t>
            </a:r>
          </a:p>
        </p:txBody>
      </p:sp>
      <p:graphicFrame>
        <p:nvGraphicFramePr>
          <p:cNvPr id="9" name="Table 8">
            <a:extLst>
              <a:ext uri="{FF2B5EF4-FFF2-40B4-BE49-F238E27FC236}">
                <a16:creationId xmlns:a16="http://schemas.microsoft.com/office/drawing/2014/main" id="{CA00072D-64F7-F82A-C0CA-F408A858802D}"/>
              </a:ext>
            </a:extLst>
          </p:cNvPr>
          <p:cNvGraphicFramePr>
            <a:graphicFrameLocks noGrp="1"/>
          </p:cNvGraphicFramePr>
          <p:nvPr/>
        </p:nvGraphicFramePr>
        <p:xfrm>
          <a:off x="379796" y="1123761"/>
          <a:ext cx="5323158" cy="3415159"/>
        </p:xfrm>
        <a:graphic>
          <a:graphicData uri="http://schemas.openxmlformats.org/drawingml/2006/table">
            <a:tbl>
              <a:tblPr firstRow="1" bandRow="1"/>
              <a:tblGrid>
                <a:gridCol w="2949604">
                  <a:extLst>
                    <a:ext uri="{9D8B030D-6E8A-4147-A177-3AD203B41FA5}">
                      <a16:colId xmlns:a16="http://schemas.microsoft.com/office/drawing/2014/main" val="1708406620"/>
                    </a:ext>
                  </a:extLst>
                </a:gridCol>
                <a:gridCol w="1219549">
                  <a:extLst>
                    <a:ext uri="{9D8B030D-6E8A-4147-A177-3AD203B41FA5}">
                      <a16:colId xmlns:a16="http://schemas.microsoft.com/office/drawing/2014/main" val="592742086"/>
                    </a:ext>
                  </a:extLst>
                </a:gridCol>
                <a:gridCol w="1154005">
                  <a:extLst>
                    <a:ext uri="{9D8B030D-6E8A-4147-A177-3AD203B41FA5}">
                      <a16:colId xmlns:a16="http://schemas.microsoft.com/office/drawing/2014/main" val="2586114088"/>
                    </a:ext>
                  </a:extLst>
                </a:gridCol>
              </a:tblGrid>
              <a:tr h="694039">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kern="1200" dirty="0">
                        <a:solidFill>
                          <a:srgbClr val="00305D"/>
                        </a:solidFill>
                        <a:latin typeface="Arial Narrow" panose="020B0604020202020204" pitchFamily="34" charset="0"/>
                        <a:ea typeface="+mn-ea"/>
                        <a:cs typeface="Arial Narrow" panose="020B0604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a:t>
                      </a:r>
                      <a:r>
                        <a:rPr lang="en-US" sz="1400" b="1" i="0" dirty="0" err="1">
                          <a:solidFill>
                            <a:schemeClr val="bg1"/>
                          </a:solidFill>
                          <a:effectLst/>
                          <a:latin typeface="Arial Narrow" panose="020B0604020202020204" pitchFamily="34" charset="0"/>
                          <a:ea typeface="Calibri"/>
                          <a:cs typeface="Arial Narrow" panose="020B0604020202020204" pitchFamily="34" charset="0"/>
                        </a:rPr>
                        <a:t>DXd</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400" b="1" i="0" dirty="0">
                          <a:solidFill>
                            <a:schemeClr val="bg1"/>
                          </a:solidFill>
                          <a:effectLst/>
                          <a:latin typeface="Arial Narrow" panose="020B0604020202020204" pitchFamily="34" charset="0"/>
                          <a:ea typeface="Calibri"/>
                          <a:cs typeface="Arial Narrow" panose="020B0604020202020204" pitchFamily="34" charset="0"/>
                        </a:rPr>
                        <a:t>T-DM1</a:t>
                      </a:r>
                      <a:br>
                        <a:rPr lang="en-US" sz="1400" b="1" i="0" dirty="0">
                          <a:solidFill>
                            <a:schemeClr val="bg1"/>
                          </a:solidFill>
                          <a:effectLst/>
                          <a:latin typeface="Arial Narrow" panose="020B0604020202020204" pitchFamily="34" charset="0"/>
                          <a:ea typeface="Calibri"/>
                          <a:cs typeface="Arial Narrow" panose="020B0604020202020204" pitchFamily="34" charset="0"/>
                        </a:rPr>
                      </a:br>
                      <a:r>
                        <a:rPr lang="en-US" sz="1400" b="1" i="0" dirty="0">
                          <a:solidFill>
                            <a:schemeClr val="bg1"/>
                          </a:solidFill>
                          <a:effectLst/>
                          <a:latin typeface="Arial Narrow" panose="020B0604020202020204" pitchFamily="34" charset="0"/>
                          <a:ea typeface="Calibri"/>
                          <a:cs typeface="Arial Narrow" panose="020B0604020202020204" pitchFamily="34" charset="0"/>
                        </a:rPr>
                        <a:t>(n=801</a:t>
                      </a:r>
                      <a:r>
                        <a:rPr lang="en-US" sz="14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1250303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dirty="0">
                          <a:solidFill>
                            <a:srgbClr val="00305D"/>
                          </a:solidFill>
                          <a:effectLst/>
                          <a:latin typeface="Arial Narrow" panose="020B0604020202020204" pitchFamily="34" charset="0"/>
                          <a:ea typeface="Calibri"/>
                          <a:cs typeface="Arial Narrow" panose="020B0604020202020204" pitchFamily="34" charset="0"/>
                        </a:rPr>
                        <a:t>Grade ≥3 TEAEs,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408 (50.6)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416 (51.9)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4439901"/>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strike="noStrike" dirty="0">
                          <a:solidFill>
                            <a:srgbClr val="00305D"/>
                          </a:solidFill>
                          <a:effectLst/>
                          <a:latin typeface="Arial Narrow" panose="020B0604020202020204" pitchFamily="34" charset="0"/>
                          <a:ea typeface="Calibri"/>
                          <a:cs typeface="Arial Narrow" panose="020B0604020202020204" pitchFamily="34" charset="0"/>
                        </a:rPr>
                        <a:t>Serious TEAEs</a:t>
                      </a:r>
                      <a:endParaRPr lang="en-US" sz="1200" b="1" i="0" strike="sngStrike" dirty="0">
                        <a:solidFill>
                          <a:srgbClr val="00305D"/>
                        </a:solidFill>
                        <a:effectLst/>
                        <a:latin typeface="Arial Narrow" panose="020B0604020202020204" pitchFamily="34" charset="0"/>
                        <a:ea typeface="Calibri"/>
                        <a:cs typeface="Arial Narrow" panose="020B0604020202020204" pitchFamily="3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140 (17.4)</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109 (13.6)</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23723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TEAEs associated with discontinuation</a:t>
                      </a:r>
                      <a:endParaRPr lang="en-US" sz="1200" b="1" i="0" u="none" strike="sngStrike" kern="1200" cap="none" dirty="0">
                        <a:solidFill>
                          <a:srgbClr val="00305D"/>
                        </a:solidFill>
                        <a:effectLst/>
                        <a:latin typeface="Arial Narrow" panose="020B0604020202020204" pitchFamily="34" charset="0"/>
                        <a:ea typeface="Calibri"/>
                        <a:cs typeface="Arial Narrow" panose="020B0604020202020204" pitchFamily="34" charset="0"/>
                        <a:sym typeface="Arial"/>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144 (17.9)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103 (12.9)</a:t>
                      </a: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92378703"/>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TEAEs associated with drug interruptions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400 (49.6)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329 (41.1)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TEAEs associated with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3 (0.4)</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5 (0.6)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3452916"/>
                  </a:ext>
                </a:extLst>
              </a:tr>
              <a:tr h="237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00305D"/>
                          </a:solidFill>
                          <a:effectLst/>
                          <a:latin typeface="Arial Narrow" panose="020B0604020202020204" pitchFamily="34" charset="0"/>
                          <a:cs typeface="Arial Narrow" panose="020B0604020202020204" pitchFamily="34" charset="0"/>
                        </a:rPr>
                        <a:t>     Treatment-related deaths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2 (0.2)</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Times New Roman" panose="02020603050405020304" pitchFamily="18" charset="0"/>
                          <a:cs typeface="Arial Narrow" panose="020B0604020202020204" pitchFamily="34" charset="0"/>
                          <a:sym typeface="Arial"/>
                        </a:rPr>
                        <a:t>1 (0.1)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3132363"/>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Median treatment duration (months)</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9.8</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83399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Patients completed 14 cycles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72.3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76.3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5139269"/>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ILD (adjudicated), n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77(9.6)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13 (1.6)</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6502911"/>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≥3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9 (1.1)</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143620"/>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      grade 5 ILD</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 (0.3%)</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0 (0)</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90562"/>
                  </a:ext>
                </a:extLst>
              </a:tr>
              <a:tr h="216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305D"/>
                          </a:solidFill>
                          <a:effectLst/>
                          <a:latin typeface="Arial Narrow" panose="020B0604020202020204" pitchFamily="34" charset="0"/>
                          <a:ea typeface="Calibri"/>
                          <a:cs typeface="Arial Narrow" panose="020B0604020202020204" pitchFamily="34" charset="0"/>
                        </a:rPr>
                        <a:t>LV dysfunction</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23 (2.9)</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14 (1.7)</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6567437"/>
                  </a:ext>
                </a:extLst>
              </a:tr>
            </a:tbl>
          </a:graphicData>
        </a:graphic>
      </p:graphicFrame>
      <p:grpSp>
        <p:nvGrpSpPr>
          <p:cNvPr id="3" name="Group 2">
            <a:extLst>
              <a:ext uri="{FF2B5EF4-FFF2-40B4-BE49-F238E27FC236}">
                <a16:creationId xmlns:a16="http://schemas.microsoft.com/office/drawing/2014/main" id="{B0C26490-2DB8-D147-D71E-B48D618D5405}"/>
              </a:ext>
            </a:extLst>
          </p:cNvPr>
          <p:cNvGrpSpPr/>
          <p:nvPr/>
        </p:nvGrpSpPr>
        <p:grpSpPr>
          <a:xfrm>
            <a:off x="0" y="0"/>
            <a:ext cx="4099810" cy="283038"/>
            <a:chOff x="0" y="0"/>
            <a:chExt cx="8199619" cy="566075"/>
          </a:xfrm>
        </p:grpSpPr>
        <p:grpSp>
          <p:nvGrpSpPr>
            <p:cNvPr id="7" name="Group 6">
              <a:extLst>
                <a:ext uri="{FF2B5EF4-FFF2-40B4-BE49-F238E27FC236}">
                  <a16:creationId xmlns:a16="http://schemas.microsoft.com/office/drawing/2014/main" id="{AB65DABF-8A2A-04F0-A715-007B58CD1EE3}"/>
                </a:ext>
              </a:extLst>
            </p:cNvPr>
            <p:cNvGrpSpPr/>
            <p:nvPr/>
          </p:nvGrpSpPr>
          <p:grpSpPr>
            <a:xfrm>
              <a:off x="0" y="0"/>
              <a:ext cx="8199619" cy="566075"/>
              <a:chOff x="-1" y="236415"/>
              <a:chExt cx="8199619" cy="566075"/>
            </a:xfrm>
          </p:grpSpPr>
          <p:sp>
            <p:nvSpPr>
              <p:cNvPr id="14" name="Rectangle 13">
                <a:extLst>
                  <a:ext uri="{FF2B5EF4-FFF2-40B4-BE49-F238E27FC236}">
                    <a16:creationId xmlns:a16="http://schemas.microsoft.com/office/drawing/2014/main" id="{6A17D133-666B-6511-F217-759C884F25E3}"/>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15" name="Triangle 14">
                <a:extLst>
                  <a:ext uri="{FF2B5EF4-FFF2-40B4-BE49-F238E27FC236}">
                    <a16:creationId xmlns:a16="http://schemas.microsoft.com/office/drawing/2014/main" id="{02705A67-E5B7-A9D3-E0DD-C26622437FB3}"/>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b="1" dirty="0">
                  <a:solidFill>
                    <a:srgbClr val="00305D"/>
                  </a:solidFill>
                  <a:latin typeface="Arial Narrow" panose="020B0604020202020204" pitchFamily="34" charset="0"/>
                  <a:cs typeface="Arial Narrow" panose="020B0604020202020204" pitchFamily="34" charset="0"/>
                </a:endParaRPr>
              </a:p>
            </p:txBody>
          </p:sp>
        </p:grpSp>
        <p:sp>
          <p:nvSpPr>
            <p:cNvPr id="8" name="Rectangle 7">
              <a:extLst>
                <a:ext uri="{FF2B5EF4-FFF2-40B4-BE49-F238E27FC236}">
                  <a16:creationId xmlns:a16="http://schemas.microsoft.com/office/drawing/2014/main" id="{1F2A3A43-082F-5875-07C3-59D245F688C0}"/>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00305D"/>
                </a:solidFill>
                <a:latin typeface="Arial Narrow" panose="020B0604020202020204" pitchFamily="34" charset="0"/>
                <a:cs typeface="Arial Narrow" panose="020B0604020202020204" pitchFamily="34" charset="0"/>
              </a:endParaRPr>
            </a:p>
          </p:txBody>
        </p:sp>
      </p:grpSp>
      <p:sp>
        <p:nvSpPr>
          <p:cNvPr id="17" name="Rectangle 16">
            <a:extLst>
              <a:ext uri="{FF2B5EF4-FFF2-40B4-BE49-F238E27FC236}">
                <a16:creationId xmlns:a16="http://schemas.microsoft.com/office/drawing/2014/main" id="{58C96CD9-1905-8D6F-73B6-5D3F4061F0E5}"/>
              </a:ext>
            </a:extLst>
          </p:cNvPr>
          <p:cNvSpPr/>
          <p:nvPr/>
        </p:nvSpPr>
        <p:spPr>
          <a:xfrm>
            <a:off x="379796" y="3657847"/>
            <a:ext cx="5318894" cy="880142"/>
          </a:xfrm>
          <a:prstGeom prst="rect">
            <a:avLst/>
          </a:prstGeom>
          <a:noFill/>
          <a:ln w="57150">
            <a:solidFill>
              <a:srgbClr val="FF8B71">
                <a:alpha val="85000"/>
              </a:srgbClr>
            </a:solidFill>
          </a:ln>
          <a:effectLst/>
        </p:spPr>
        <p:txBody>
          <a:bodyPr rtlCol="0" anchor="ctr"/>
          <a:lstStyle/>
          <a:p>
            <a:pPr>
              <a:defRPr/>
            </a:pPr>
            <a:endParaRPr lang="en-GB" sz="900" b="1" kern="0" dirty="0">
              <a:solidFill>
                <a:srgbClr val="00305D"/>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C08892C4-CA01-81AD-EBF7-305C1E6AF70C}"/>
              </a:ext>
            </a:extLst>
          </p:cNvPr>
          <p:cNvSpPr txBox="1"/>
          <p:nvPr/>
        </p:nvSpPr>
        <p:spPr>
          <a:xfrm>
            <a:off x="5771321" y="2920482"/>
            <a:ext cx="3240158" cy="1660365"/>
          </a:xfrm>
          <a:prstGeom prst="rect">
            <a:avLst/>
          </a:prstGeom>
          <a:solidFill>
            <a:srgbClr val="F4FAFC"/>
          </a:solidFill>
        </p:spPr>
        <p:txBody>
          <a:bodyPr wrap="square" lIns="228600" tIns="45720" rIns="182880" bIns="91440" rtlCol="0">
            <a:noAutofit/>
          </a:bodyPr>
          <a:lstStyle/>
          <a:p>
            <a:r>
              <a:rPr lang="en-US" sz="1600" b="1" dirty="0">
                <a:solidFill>
                  <a:srgbClr val="00305D"/>
                </a:solidFill>
                <a:latin typeface="Arial Narrow" panose="020B0604020202020204" pitchFamily="34" charset="0"/>
                <a:cs typeface="Arial Narrow" panose="020B0604020202020204" pitchFamily="34" charset="0"/>
              </a:rPr>
              <a:t>More ILD (9.6% vs 1.0%), 2 grade 5 ILD events</a:t>
            </a:r>
          </a:p>
          <a:p>
            <a:pPr>
              <a:spcBef>
                <a:spcPts val="600"/>
              </a:spcBef>
            </a:pPr>
            <a:r>
              <a:rPr lang="en-US" sz="1600" b="1" dirty="0">
                <a:solidFill>
                  <a:srgbClr val="00305D"/>
                </a:solidFill>
                <a:latin typeface="Arial Narrow" panose="020B0604020202020204" pitchFamily="34" charset="0"/>
                <a:cs typeface="Arial Narrow" panose="020B0604020202020204" pitchFamily="34" charset="0"/>
              </a:rPr>
              <a:t>Rate of ILD higher than seen in DB11 (4.4%), but consistent with rates seen in pretreated patients with longer exposure</a:t>
            </a:r>
          </a:p>
        </p:txBody>
      </p:sp>
      <p:sp>
        <p:nvSpPr>
          <p:cNvPr id="2" name="TextBox 1">
            <a:extLst>
              <a:ext uri="{FF2B5EF4-FFF2-40B4-BE49-F238E27FC236}">
                <a16:creationId xmlns:a16="http://schemas.microsoft.com/office/drawing/2014/main" id="{4C3B9AF3-B798-D4DC-6837-DB11A07052FF}"/>
              </a:ext>
            </a:extLst>
          </p:cNvPr>
          <p:cNvSpPr txBox="1"/>
          <p:nvPr/>
        </p:nvSpPr>
        <p:spPr>
          <a:xfrm>
            <a:off x="433554" y="4936709"/>
            <a:ext cx="3829050" cy="169277"/>
          </a:xfrm>
          <a:prstGeom prst="rect">
            <a:avLst/>
          </a:prstGeom>
          <a:noFill/>
        </p:spPr>
        <p:txBody>
          <a:bodyPr wrap="square" rtlCol="0">
            <a:spAutoFit/>
          </a:bodyPr>
          <a:lstStyle/>
          <a:p>
            <a:r>
              <a:rPr lang="en-US" sz="500" dirty="0">
                <a:solidFill>
                  <a:prstClr val="black">
                    <a:lumMod val="50000"/>
                    <a:lumOff val="50000"/>
                  </a:prstClr>
                </a:solidFill>
                <a:latin typeface="Arial Narrow" panose="020B0604020202020204" pitchFamily="34" charset="0"/>
                <a:cs typeface="Arial Narrow" panose="020B0604020202020204" pitchFamily="34" charset="0"/>
              </a:rPr>
              <a:t>Among all pts who </a:t>
            </a:r>
            <a:r>
              <a:rPr lang="en-US" sz="500" dirty="0" err="1">
                <a:solidFill>
                  <a:prstClr val="black">
                    <a:lumMod val="50000"/>
                    <a:lumOff val="50000"/>
                  </a:prstClr>
                </a:solidFill>
                <a:latin typeface="Arial Narrow" panose="020B0604020202020204" pitchFamily="34" charset="0"/>
                <a:cs typeface="Arial Narrow" panose="020B0604020202020204" pitchFamily="34" charset="0"/>
              </a:rPr>
              <a:t>recv’d</a:t>
            </a:r>
            <a:r>
              <a:rPr lang="en-US" sz="500" dirty="0">
                <a:solidFill>
                  <a:prstClr val="black">
                    <a:lumMod val="50000"/>
                    <a:lumOff val="50000"/>
                  </a:prstClr>
                </a:solidFill>
                <a:latin typeface="Arial Narrow" panose="020B0604020202020204" pitchFamily="34" charset="0"/>
                <a:cs typeface="Arial Narrow" panose="020B0604020202020204" pitchFamily="34" charset="0"/>
              </a:rPr>
              <a:t> at least one dose of study drug</a:t>
            </a:r>
          </a:p>
        </p:txBody>
      </p:sp>
      <p:sp>
        <p:nvSpPr>
          <p:cNvPr id="4" name="TextBox 3">
            <a:extLst>
              <a:ext uri="{FF2B5EF4-FFF2-40B4-BE49-F238E27FC236}">
                <a16:creationId xmlns:a16="http://schemas.microsoft.com/office/drawing/2014/main" id="{D928A6DE-E6BF-713F-6F67-EF09C4E0AEF3}"/>
              </a:ext>
            </a:extLst>
          </p:cNvPr>
          <p:cNvSpPr txBox="1"/>
          <p:nvPr/>
        </p:nvSpPr>
        <p:spPr>
          <a:xfrm>
            <a:off x="379797" y="4537989"/>
            <a:ext cx="5102648" cy="369332"/>
          </a:xfrm>
          <a:prstGeom prst="rect">
            <a:avLst/>
          </a:prstGeom>
          <a:noFill/>
        </p:spPr>
        <p:txBody>
          <a:bodyPr wrap="square" rtlCol="0">
            <a:spAutoFit/>
          </a:bodyPr>
          <a:lstStyle/>
          <a:p>
            <a:r>
              <a:rPr lang="en-US" sz="900" dirty="0">
                <a:solidFill>
                  <a:prstClr val="black">
                    <a:lumMod val="50000"/>
                    <a:lumOff val="50000"/>
                  </a:prstClr>
                </a:solidFill>
                <a:latin typeface="Arial Narrow" panose="020B0604020202020204" pitchFamily="34" charset="0"/>
                <a:cs typeface="Arial Narrow" panose="020B0604020202020204" pitchFamily="34" charset="0"/>
              </a:rPr>
              <a:t>*Cause of death in T-</a:t>
            </a:r>
            <a:r>
              <a:rPr lang="en-US" sz="900" dirty="0" err="1">
                <a:solidFill>
                  <a:prstClr val="black">
                    <a:lumMod val="50000"/>
                    <a:lumOff val="50000"/>
                  </a:prstClr>
                </a:solidFill>
                <a:latin typeface="Arial Narrow" panose="020B0604020202020204" pitchFamily="34" charset="0"/>
                <a:cs typeface="Arial Narrow" panose="020B0604020202020204" pitchFamily="34" charset="0"/>
              </a:rPr>
              <a:t>DXd</a:t>
            </a:r>
            <a:r>
              <a:rPr lang="en-US" sz="900" dirty="0">
                <a:solidFill>
                  <a:prstClr val="black">
                    <a:lumMod val="50000"/>
                    <a:lumOff val="50000"/>
                  </a:prstClr>
                </a:solidFill>
                <a:latin typeface="Arial Narrow" panose="020B0604020202020204" pitchFamily="34" charset="0"/>
                <a:cs typeface="Arial Narrow" panose="020B0604020202020204" pitchFamily="34" charset="0"/>
              </a:rPr>
              <a:t> arm: pneumonitis, respiratory tract infection (adjudicated as not ILD), and ILD</a:t>
            </a:r>
          </a:p>
          <a:p>
            <a:r>
              <a:rPr lang="en-US" sz="900" dirty="0">
                <a:solidFill>
                  <a:prstClr val="black">
                    <a:lumMod val="50000"/>
                    <a:lumOff val="50000"/>
                  </a:prstClr>
                </a:solidFill>
                <a:latin typeface="Arial Narrow" panose="020B0604020202020204" pitchFamily="34" charset="0"/>
                <a:cs typeface="Arial Narrow" panose="020B0604020202020204" pitchFamily="34" charset="0"/>
              </a:rPr>
              <a:t> Causes of death in T-DM1 arm: leiomyosarcoma, aneurysm, sepsis, ovarian cancer, pneumothorax</a:t>
            </a:r>
          </a:p>
        </p:txBody>
      </p:sp>
      <p:sp>
        <p:nvSpPr>
          <p:cNvPr id="5" name="TextBox 4">
            <a:extLst>
              <a:ext uri="{FF2B5EF4-FFF2-40B4-BE49-F238E27FC236}">
                <a16:creationId xmlns:a16="http://schemas.microsoft.com/office/drawing/2014/main" id="{92E5B273-8682-1B01-8E50-4CFB765115F1}"/>
              </a:ext>
            </a:extLst>
          </p:cNvPr>
          <p:cNvSpPr txBox="1"/>
          <p:nvPr/>
        </p:nvSpPr>
        <p:spPr>
          <a:xfrm>
            <a:off x="5658599" y="4903287"/>
            <a:ext cx="1732801" cy="215444"/>
          </a:xfrm>
          <a:prstGeom prst="rect">
            <a:avLst/>
          </a:prstGeom>
          <a:noFill/>
        </p:spPr>
        <p:txBody>
          <a:bodyPr wrap="square">
            <a:spAutoFit/>
          </a:bodyPr>
          <a:lstStyle/>
          <a:p>
            <a:pPr algn="r"/>
            <a:r>
              <a:rPr lang="en-US" sz="800" dirty="0">
                <a:solidFill>
                  <a:prstClr val="black">
                    <a:lumMod val="50000"/>
                    <a:lumOff val="50000"/>
                  </a:prstClr>
                </a:solidFill>
                <a:latin typeface="Arial" panose="020B0604020202020204" pitchFamily="34" charset="0"/>
                <a:cs typeface="Arial" panose="020B0604020202020204" pitchFamily="34" charset="0"/>
              </a:rPr>
              <a:t>Geyer CE et al. ESMO 2025</a:t>
            </a:r>
          </a:p>
        </p:txBody>
      </p:sp>
    </p:spTree>
    <p:extLst>
      <p:ext uri="{BB962C8B-B14F-4D97-AF65-F5344CB8AC3E}">
        <p14:creationId xmlns:p14="http://schemas.microsoft.com/office/powerpoint/2010/main" val="2738710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13613A-5C9E-C62F-22B6-C08A8EBECE3D}"/>
            </a:ext>
          </a:extLst>
        </p:cNvPr>
        <p:cNvGrpSpPr/>
        <p:nvPr/>
      </p:nvGrpSpPr>
      <p:grpSpPr>
        <a:xfrm>
          <a:off x="0" y="0"/>
          <a:ext cx="0" cy="0"/>
          <a:chOff x="0" y="0"/>
          <a:chExt cx="0" cy="0"/>
        </a:xfrm>
      </p:grpSpPr>
      <p:sp>
        <p:nvSpPr>
          <p:cNvPr id="30" name="Round Same Side Corner Rectangle 78">
            <a:extLst>
              <a:ext uri="{FF2B5EF4-FFF2-40B4-BE49-F238E27FC236}">
                <a16:creationId xmlns:a16="http://schemas.microsoft.com/office/drawing/2014/main" id="{713F5C54-A206-3B07-64B2-B38D380A9326}"/>
              </a:ext>
            </a:extLst>
          </p:cNvPr>
          <p:cNvSpPr>
            <a:spLocks/>
          </p:cNvSpPr>
          <p:nvPr/>
        </p:nvSpPr>
        <p:spPr>
          <a:xfrm>
            <a:off x="0" y="5560"/>
            <a:ext cx="9144000" cy="1236466"/>
          </a:xfrm>
          <a:prstGeom prst="rect">
            <a:avLst/>
          </a:prstGeom>
          <a:solidFill>
            <a:srgbClr val="00305D"/>
          </a:solidFill>
        </p:spPr>
        <p:txBody>
          <a:bodyPr lIns="297180" tIns="502920" rIns="68580" bIns="35100" rtlCol="0" anchor="t" anchorCtr="0">
            <a:noAutofit/>
          </a:bodyPr>
          <a:lstStyle/>
          <a:p>
            <a:pPr defTabSz="685783">
              <a:defRPr/>
            </a:pPr>
            <a:r>
              <a:rPr lang="en-GB" sz="2300" b="1" u="sng" dirty="0">
                <a:solidFill>
                  <a:prstClr val="white"/>
                </a:solidFill>
                <a:latin typeface="Arial Narrow" panose="020B0604020202020204" pitchFamily="34" charset="0"/>
                <a:cs typeface="Arial Narrow" panose="020B0604020202020204" pitchFamily="34" charset="0"/>
                <a:sym typeface="Arial"/>
              </a:rPr>
              <a:t>DB-05</a:t>
            </a:r>
            <a:r>
              <a:rPr lang="en-GB" sz="2300" b="1" dirty="0">
                <a:solidFill>
                  <a:prstClr val="white"/>
                </a:solidFill>
                <a:latin typeface="Arial Narrow" panose="020B0604020202020204" pitchFamily="34" charset="0"/>
                <a:cs typeface="Arial Narrow" panose="020B0604020202020204" pitchFamily="34" charset="0"/>
                <a:sym typeface="Arial"/>
              </a:rPr>
              <a:t>: RADIATION TIMING AND SAFETY - SEQUENTIAL VS CONCURRENT RADIATION?</a:t>
            </a:r>
          </a:p>
        </p:txBody>
      </p:sp>
      <p:grpSp>
        <p:nvGrpSpPr>
          <p:cNvPr id="4" name="Group 3">
            <a:extLst>
              <a:ext uri="{FF2B5EF4-FFF2-40B4-BE49-F238E27FC236}">
                <a16:creationId xmlns:a16="http://schemas.microsoft.com/office/drawing/2014/main" id="{37F837BF-A160-CF32-02F1-27E26E7B6EE0}"/>
              </a:ext>
            </a:extLst>
          </p:cNvPr>
          <p:cNvGrpSpPr/>
          <p:nvPr/>
        </p:nvGrpSpPr>
        <p:grpSpPr>
          <a:xfrm>
            <a:off x="0" y="0"/>
            <a:ext cx="4099810" cy="283038"/>
            <a:chOff x="0" y="0"/>
            <a:chExt cx="8199619" cy="566075"/>
          </a:xfrm>
        </p:grpSpPr>
        <p:grpSp>
          <p:nvGrpSpPr>
            <p:cNvPr id="9" name="Group 8">
              <a:extLst>
                <a:ext uri="{FF2B5EF4-FFF2-40B4-BE49-F238E27FC236}">
                  <a16:creationId xmlns:a16="http://schemas.microsoft.com/office/drawing/2014/main" id="{6CD5A565-F483-52D3-F58A-D65BED6C6AEA}"/>
                </a:ext>
              </a:extLst>
            </p:cNvPr>
            <p:cNvGrpSpPr/>
            <p:nvPr/>
          </p:nvGrpSpPr>
          <p:grpSpPr>
            <a:xfrm>
              <a:off x="0" y="0"/>
              <a:ext cx="8199619" cy="566075"/>
              <a:chOff x="-1" y="236415"/>
              <a:chExt cx="8199619" cy="566075"/>
            </a:xfrm>
          </p:grpSpPr>
          <p:sp>
            <p:nvSpPr>
              <p:cNvPr id="21" name="Rectangle 20">
                <a:extLst>
                  <a:ext uri="{FF2B5EF4-FFF2-40B4-BE49-F238E27FC236}">
                    <a16:creationId xmlns:a16="http://schemas.microsoft.com/office/drawing/2014/main" id="{DE14952E-5EFA-6749-54B9-5401E66A061F}"/>
                  </a:ext>
                </a:extLst>
              </p:cNvPr>
              <p:cNvSpPr/>
              <p:nvPr/>
            </p:nvSpPr>
            <p:spPr>
              <a:xfrm>
                <a:off x="0" y="236415"/>
                <a:ext cx="8199618"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defRPr/>
                </a:pPr>
                <a:r>
                  <a:rPr lang="en-US" sz="1000" b="1" dirty="0">
                    <a:solidFill>
                      <a:prstClr val="white"/>
                    </a:solidFill>
                    <a:latin typeface="Arial Narrow" panose="020B0604020202020204" pitchFamily="34" charset="0"/>
                    <a:cs typeface="Arial Narrow" panose="020B0604020202020204" pitchFamily="34" charset="0"/>
                  </a:rPr>
                  <a:t>D	DESTINY-BREAST 05: OPTIMIZING OUTCOMES IN HIGH-RISK PATIENTS</a:t>
                </a:r>
              </a:p>
            </p:txBody>
          </p:sp>
          <p:sp>
            <p:nvSpPr>
              <p:cNvPr id="22" name="Triangle 21">
                <a:extLst>
                  <a:ext uri="{FF2B5EF4-FFF2-40B4-BE49-F238E27FC236}">
                    <a16:creationId xmlns:a16="http://schemas.microsoft.com/office/drawing/2014/main" id="{E34412AE-A097-EF3F-0F75-0352EBA553D4}"/>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prstClr val="white"/>
                  </a:solidFill>
                  <a:latin typeface="Calibri" panose="020F0502020204030204"/>
                </a:endParaRPr>
              </a:p>
            </p:txBody>
          </p:sp>
        </p:grpSp>
        <p:sp>
          <p:nvSpPr>
            <p:cNvPr id="15" name="Rectangle 14">
              <a:extLst>
                <a:ext uri="{FF2B5EF4-FFF2-40B4-BE49-F238E27FC236}">
                  <a16:creationId xmlns:a16="http://schemas.microsoft.com/office/drawing/2014/main" id="{27B3A81D-A6D6-4B54-2911-04871E0DA9E3}"/>
                </a:ext>
              </a:extLst>
            </p:cNvPr>
            <p:cNvSpPr/>
            <p:nvPr/>
          </p:nvSpPr>
          <p:spPr>
            <a:xfrm>
              <a:off x="8107974"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defRPr/>
              </a:pPr>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71" name="TextBox 70">
            <a:extLst>
              <a:ext uri="{FF2B5EF4-FFF2-40B4-BE49-F238E27FC236}">
                <a16:creationId xmlns:a16="http://schemas.microsoft.com/office/drawing/2014/main" id="{F6462F85-B52C-B14A-170C-BE6D5606492E}"/>
              </a:ext>
            </a:extLst>
          </p:cNvPr>
          <p:cNvSpPr txBox="1"/>
          <p:nvPr/>
        </p:nvSpPr>
        <p:spPr>
          <a:xfrm>
            <a:off x="5864293" y="1306457"/>
            <a:ext cx="3072321" cy="2253707"/>
          </a:xfrm>
          <a:prstGeom prst="rect">
            <a:avLst/>
          </a:prstGeom>
          <a:solidFill>
            <a:srgbClr val="009BD9">
              <a:alpha val="5000"/>
            </a:srgbClr>
          </a:solidFill>
        </p:spPr>
        <p:txBody>
          <a:bodyPr wrap="square" lIns="137160" tIns="91440" rIns="45720" bIns="91440" rtlCol="0">
            <a:noAutofit/>
          </a:bodyPr>
          <a:lstStyle/>
          <a:p>
            <a:pPr marL="173832" indent="-173832">
              <a:spcBef>
                <a:spcPts val="300"/>
              </a:spcBef>
              <a:buClr>
                <a:srgbClr val="009BD9"/>
              </a:buClr>
              <a:buFont typeface="Arial" panose="020B0604020202020204" pitchFamily="34" charset="0"/>
              <a:buChar char="•"/>
              <a:tabLst>
                <a:tab pos="50800" algn="l"/>
              </a:tabLst>
            </a:pPr>
            <a:r>
              <a:rPr lang="en-US" sz="1250" dirty="0">
                <a:solidFill>
                  <a:srgbClr val="00305D"/>
                </a:solidFill>
                <a:latin typeface="Arial Narrow" panose="020B0604020202020204" pitchFamily="34" charset="0"/>
                <a:cs typeface="Arial Narrow" panose="020B0604020202020204" pitchFamily="34" charset="0"/>
              </a:rPr>
              <a:t>RT was given concurrently with study </a:t>
            </a:r>
            <a:br>
              <a:rPr lang="en-US" sz="1250" dirty="0">
                <a:solidFill>
                  <a:srgbClr val="00305D"/>
                </a:solidFill>
                <a:latin typeface="Arial Narrow" panose="020B0604020202020204" pitchFamily="34" charset="0"/>
                <a:cs typeface="Arial Narrow" panose="020B0604020202020204" pitchFamily="34" charset="0"/>
              </a:rPr>
            </a:br>
            <a:r>
              <a:rPr lang="en-US" sz="1250" dirty="0">
                <a:solidFill>
                  <a:srgbClr val="00305D"/>
                </a:solidFill>
                <a:latin typeface="Arial Narrow" panose="020B0604020202020204" pitchFamily="34" charset="0"/>
                <a:cs typeface="Arial Narrow" panose="020B0604020202020204" pitchFamily="34" charset="0"/>
              </a:rPr>
              <a:t>therapy (concurrent RT) or completed prior </a:t>
            </a:r>
            <a:br>
              <a:rPr lang="en-US" sz="1250" dirty="0">
                <a:solidFill>
                  <a:srgbClr val="00305D"/>
                </a:solidFill>
                <a:latin typeface="Arial Narrow" panose="020B0604020202020204" pitchFamily="34" charset="0"/>
                <a:cs typeface="Arial Narrow" panose="020B0604020202020204" pitchFamily="34" charset="0"/>
              </a:rPr>
            </a:br>
            <a:r>
              <a:rPr lang="en-US" sz="1250" dirty="0">
                <a:solidFill>
                  <a:srgbClr val="00305D"/>
                </a:solidFill>
                <a:latin typeface="Arial Narrow" panose="020B0604020202020204" pitchFamily="34" charset="0"/>
                <a:cs typeface="Arial Narrow" panose="020B0604020202020204" pitchFamily="34" charset="0"/>
              </a:rPr>
              <a:t>to the start of study therapy (sequential RT)</a:t>
            </a:r>
          </a:p>
          <a:p>
            <a:pPr marL="173832" indent="-173832">
              <a:spcBef>
                <a:spcPts val="300"/>
              </a:spcBef>
              <a:buClr>
                <a:srgbClr val="009BD9"/>
              </a:buClr>
              <a:buFont typeface="Arial" panose="020B0604020202020204" pitchFamily="34" charset="0"/>
              <a:buChar char="•"/>
              <a:tabLst>
                <a:tab pos="50800" algn="l"/>
              </a:tabLst>
            </a:pPr>
            <a:r>
              <a:rPr lang="en-US" sz="1250" dirty="0">
                <a:solidFill>
                  <a:srgbClr val="00305D"/>
                </a:solidFill>
                <a:latin typeface="Arial Narrow" panose="020B0604020202020204" pitchFamily="34" charset="0"/>
                <a:cs typeface="Arial Narrow" panose="020B0604020202020204" pitchFamily="34" charset="0"/>
              </a:rPr>
              <a:t>Baseline non-contrast Chest CT, then </a:t>
            </a:r>
            <a:br>
              <a:rPr lang="en-US" sz="1250" dirty="0">
                <a:solidFill>
                  <a:srgbClr val="00305D"/>
                </a:solidFill>
                <a:latin typeface="Arial Narrow" panose="020B0604020202020204" pitchFamily="34" charset="0"/>
                <a:cs typeface="Arial Narrow" panose="020B0604020202020204" pitchFamily="34" charset="0"/>
              </a:rPr>
            </a:br>
            <a:r>
              <a:rPr lang="en-US" sz="1250" dirty="0">
                <a:solidFill>
                  <a:srgbClr val="00305D"/>
                </a:solidFill>
                <a:latin typeface="Arial Narrow" panose="020B0604020202020204" pitchFamily="34" charset="0"/>
                <a:cs typeface="Arial Narrow" panose="020B0604020202020204" pitchFamily="34" charset="0"/>
              </a:rPr>
              <a:t>at 6 weeks, and then every 12 weeks </a:t>
            </a:r>
            <a:br>
              <a:rPr lang="en-US" sz="1250" dirty="0">
                <a:solidFill>
                  <a:srgbClr val="00305D"/>
                </a:solidFill>
                <a:latin typeface="Arial Narrow" panose="020B0604020202020204" pitchFamily="34" charset="0"/>
                <a:cs typeface="Arial Narrow" panose="020B0604020202020204" pitchFamily="34" charset="0"/>
              </a:rPr>
            </a:br>
            <a:r>
              <a:rPr lang="en-US" sz="1250" dirty="0">
                <a:solidFill>
                  <a:srgbClr val="00305D"/>
                </a:solidFill>
                <a:latin typeface="Arial Narrow" panose="020B0604020202020204" pitchFamily="34" charset="0"/>
                <a:cs typeface="Arial Narrow" panose="020B0604020202020204" pitchFamily="34" charset="0"/>
              </a:rPr>
              <a:t>during treatment, with one after completion </a:t>
            </a:r>
            <a:br>
              <a:rPr lang="en-US" sz="1250" dirty="0">
                <a:solidFill>
                  <a:srgbClr val="00305D"/>
                </a:solidFill>
                <a:latin typeface="Arial Narrow" panose="020B0604020202020204" pitchFamily="34" charset="0"/>
                <a:cs typeface="Arial Narrow" panose="020B0604020202020204" pitchFamily="34" charset="0"/>
              </a:rPr>
            </a:br>
            <a:r>
              <a:rPr lang="en-US" sz="1250" dirty="0">
                <a:solidFill>
                  <a:srgbClr val="00305D"/>
                </a:solidFill>
                <a:latin typeface="Arial Narrow" panose="020B0604020202020204" pitchFamily="34" charset="0"/>
                <a:cs typeface="Arial Narrow" panose="020B0604020202020204" pitchFamily="34" charset="0"/>
              </a:rPr>
              <a:t>of therapy</a:t>
            </a:r>
          </a:p>
          <a:p>
            <a:pPr marL="173832" indent="-173832">
              <a:spcBef>
                <a:spcPts val="300"/>
              </a:spcBef>
              <a:buClr>
                <a:srgbClr val="009BD9"/>
              </a:buClr>
              <a:buFont typeface="Arial" panose="020B0604020202020204" pitchFamily="34" charset="0"/>
              <a:buChar char="•"/>
              <a:tabLst>
                <a:tab pos="50800" algn="l"/>
              </a:tabLst>
            </a:pPr>
            <a:r>
              <a:rPr lang="en-US" sz="1250" dirty="0">
                <a:solidFill>
                  <a:srgbClr val="00305D"/>
                </a:solidFill>
                <a:latin typeface="Arial Narrow" panose="020B0604020202020204" pitchFamily="34" charset="0"/>
                <a:cs typeface="Arial Narrow" panose="020B0604020202020204" pitchFamily="34" charset="0"/>
              </a:rPr>
              <a:t>Extra CT prior to C1D1 if sequential RT</a:t>
            </a:r>
          </a:p>
          <a:p>
            <a:pPr marL="173832" indent="-173832">
              <a:spcBef>
                <a:spcPts val="300"/>
              </a:spcBef>
              <a:buClr>
                <a:srgbClr val="009BD9"/>
              </a:buClr>
              <a:buFont typeface="Arial" panose="020B0604020202020204" pitchFamily="34" charset="0"/>
              <a:buChar char="•"/>
              <a:tabLst>
                <a:tab pos="50800" algn="l"/>
              </a:tabLst>
            </a:pPr>
            <a:r>
              <a:rPr lang="en-US" sz="1250" dirty="0">
                <a:solidFill>
                  <a:srgbClr val="00305D"/>
                </a:solidFill>
                <a:latin typeface="Arial Narrow" panose="020B0604020202020204" pitchFamily="34" charset="0"/>
                <a:cs typeface="Arial Narrow" panose="020B0604020202020204" pitchFamily="34" charset="0"/>
              </a:rPr>
              <a:t>Allowed to maintain dose and schedule through grade 1 </a:t>
            </a:r>
            <a:r>
              <a:rPr lang="en-US" sz="1250" dirty="0" err="1">
                <a:solidFill>
                  <a:srgbClr val="00305D"/>
                </a:solidFill>
                <a:latin typeface="Arial Narrow" panose="020B0604020202020204" pitchFamily="34" charset="0"/>
                <a:cs typeface="Arial Narrow" panose="020B0604020202020204" pitchFamily="34" charset="0"/>
              </a:rPr>
              <a:t>RTpneumonitis</a:t>
            </a:r>
            <a:r>
              <a:rPr lang="en-US" sz="1250" dirty="0">
                <a:solidFill>
                  <a:srgbClr val="00305D"/>
                </a:solidFill>
                <a:latin typeface="Arial Narrow" panose="020B0604020202020204" pitchFamily="34" charset="0"/>
                <a:cs typeface="Arial Narrow" panose="020B0604020202020204" pitchFamily="34" charset="0"/>
              </a:rPr>
              <a:t> on study</a:t>
            </a:r>
          </a:p>
          <a:p>
            <a:pPr>
              <a:spcBef>
                <a:spcPts val="600"/>
              </a:spcBef>
              <a:buClr>
                <a:srgbClr val="009BD9"/>
              </a:buClr>
            </a:pPr>
            <a:endParaRPr lang="en-US" sz="900" b="1" dirty="0">
              <a:solidFill>
                <a:srgbClr val="00305D"/>
              </a:solidFill>
              <a:latin typeface="Arial Narrow" panose="020B0604020202020204" pitchFamily="34" charset="0"/>
              <a:cs typeface="Arial Narrow" panose="020B0604020202020204" pitchFamily="34" charset="0"/>
            </a:endParaRPr>
          </a:p>
        </p:txBody>
      </p:sp>
      <p:grpSp>
        <p:nvGrpSpPr>
          <p:cNvPr id="16" name="Group 15">
            <a:extLst>
              <a:ext uri="{FF2B5EF4-FFF2-40B4-BE49-F238E27FC236}">
                <a16:creationId xmlns:a16="http://schemas.microsoft.com/office/drawing/2014/main" id="{2985D45B-3ED1-C9D6-E6DE-6EE2FD13B5B4}"/>
              </a:ext>
            </a:extLst>
          </p:cNvPr>
          <p:cNvGrpSpPr/>
          <p:nvPr/>
        </p:nvGrpSpPr>
        <p:grpSpPr>
          <a:xfrm>
            <a:off x="370484" y="1247585"/>
            <a:ext cx="4818480" cy="1515822"/>
            <a:chOff x="166255" y="2301170"/>
            <a:chExt cx="9981792" cy="3532686"/>
          </a:xfrm>
        </p:grpSpPr>
        <p:sp>
          <p:nvSpPr>
            <p:cNvPr id="54" name="Oval 53">
              <a:extLst>
                <a:ext uri="{FF2B5EF4-FFF2-40B4-BE49-F238E27FC236}">
                  <a16:creationId xmlns:a16="http://schemas.microsoft.com/office/drawing/2014/main" id="{57A0BC50-9825-0336-9CE7-9F59ABF72F5F}"/>
                </a:ext>
              </a:extLst>
            </p:cNvPr>
            <p:cNvSpPr/>
            <p:nvPr/>
          </p:nvSpPr>
          <p:spPr>
            <a:xfrm>
              <a:off x="8273813" y="2301170"/>
              <a:ext cx="1374912" cy="137491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pic>
          <p:nvPicPr>
            <p:cNvPr id="55" name="Picture 54" descr="A close-up of a chest x-ray&#10;&#10;AI-generated content may be incorrect.">
              <a:extLst>
                <a:ext uri="{FF2B5EF4-FFF2-40B4-BE49-F238E27FC236}">
                  <a16:creationId xmlns:a16="http://schemas.microsoft.com/office/drawing/2014/main" id="{F5B804AC-EC55-EBD6-DAB6-C4C3C9214AEC}"/>
                </a:ext>
              </a:extLst>
            </p:cNvPr>
            <p:cNvPicPr>
              <a:picLocks noChangeAspect="1"/>
            </p:cNvPicPr>
            <p:nvPr/>
          </p:nvPicPr>
          <p:blipFill>
            <a:blip r:embed="rId3"/>
            <a:stretch>
              <a:fillRect/>
            </a:stretch>
          </p:blipFill>
          <p:spPr>
            <a:xfrm>
              <a:off x="8183936" y="2301170"/>
              <a:ext cx="1565210" cy="1402731"/>
            </a:xfrm>
            <a:prstGeom prst="rect">
              <a:avLst/>
            </a:prstGeom>
            <a:ln>
              <a:noFill/>
            </a:ln>
          </p:spPr>
        </p:pic>
        <p:sp>
          <p:nvSpPr>
            <p:cNvPr id="56" name="Oval 55">
              <a:extLst>
                <a:ext uri="{FF2B5EF4-FFF2-40B4-BE49-F238E27FC236}">
                  <a16:creationId xmlns:a16="http://schemas.microsoft.com/office/drawing/2014/main" id="{9710464D-D747-1D2E-8AA1-293CE4E0C1F3}"/>
                </a:ext>
              </a:extLst>
            </p:cNvPr>
            <p:cNvSpPr/>
            <p:nvPr/>
          </p:nvSpPr>
          <p:spPr>
            <a:xfrm>
              <a:off x="6420246" y="4439324"/>
              <a:ext cx="1374912" cy="137491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pic>
          <p:nvPicPr>
            <p:cNvPr id="57" name="Picture 56" descr="A close-up of a chest x-ray&#10;&#10;AI-generated content may be incorrect.">
              <a:extLst>
                <a:ext uri="{FF2B5EF4-FFF2-40B4-BE49-F238E27FC236}">
                  <a16:creationId xmlns:a16="http://schemas.microsoft.com/office/drawing/2014/main" id="{F3BFFB4A-8C6C-207C-AF5A-35770296524A}"/>
                </a:ext>
              </a:extLst>
            </p:cNvPr>
            <p:cNvPicPr>
              <a:picLocks noChangeAspect="1"/>
            </p:cNvPicPr>
            <p:nvPr/>
          </p:nvPicPr>
          <p:blipFill>
            <a:blip r:embed="rId3"/>
            <a:stretch>
              <a:fillRect/>
            </a:stretch>
          </p:blipFill>
          <p:spPr>
            <a:xfrm>
              <a:off x="6325097" y="4425414"/>
              <a:ext cx="1565210" cy="1402731"/>
            </a:xfrm>
            <a:prstGeom prst="rect">
              <a:avLst/>
            </a:prstGeom>
            <a:ln>
              <a:noFill/>
            </a:ln>
          </p:spPr>
        </p:pic>
        <p:sp>
          <p:nvSpPr>
            <p:cNvPr id="52" name="Oval 51">
              <a:extLst>
                <a:ext uri="{FF2B5EF4-FFF2-40B4-BE49-F238E27FC236}">
                  <a16:creationId xmlns:a16="http://schemas.microsoft.com/office/drawing/2014/main" id="{D4B9340C-C818-264E-3B16-24EFE4E4A429}"/>
                </a:ext>
              </a:extLst>
            </p:cNvPr>
            <p:cNvSpPr/>
            <p:nvPr/>
          </p:nvSpPr>
          <p:spPr>
            <a:xfrm>
              <a:off x="4668542" y="2332173"/>
              <a:ext cx="1374912" cy="137491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pic>
          <p:nvPicPr>
            <p:cNvPr id="53" name="Picture 52" descr="A close-up of a chest x-ray&#10;&#10;AI-generated content may be incorrect.">
              <a:extLst>
                <a:ext uri="{FF2B5EF4-FFF2-40B4-BE49-F238E27FC236}">
                  <a16:creationId xmlns:a16="http://schemas.microsoft.com/office/drawing/2014/main" id="{B4BE1738-00C1-7AAF-AEF5-C4D51BB18E27}"/>
                </a:ext>
              </a:extLst>
            </p:cNvPr>
            <p:cNvPicPr>
              <a:picLocks noChangeAspect="1"/>
            </p:cNvPicPr>
            <p:nvPr/>
          </p:nvPicPr>
          <p:blipFill>
            <a:blip r:embed="rId3"/>
            <a:stretch>
              <a:fillRect/>
            </a:stretch>
          </p:blipFill>
          <p:spPr>
            <a:xfrm>
              <a:off x="4573393" y="2315240"/>
              <a:ext cx="1565210" cy="1402731"/>
            </a:xfrm>
            <a:prstGeom prst="rect">
              <a:avLst/>
            </a:prstGeom>
            <a:ln>
              <a:noFill/>
            </a:ln>
          </p:spPr>
        </p:pic>
        <p:sp>
          <p:nvSpPr>
            <p:cNvPr id="50" name="Oval 49">
              <a:extLst>
                <a:ext uri="{FF2B5EF4-FFF2-40B4-BE49-F238E27FC236}">
                  <a16:creationId xmlns:a16="http://schemas.microsoft.com/office/drawing/2014/main" id="{76042A09-B6B1-D3C2-F3B3-D627A5989A95}"/>
                </a:ext>
              </a:extLst>
            </p:cNvPr>
            <p:cNvSpPr/>
            <p:nvPr/>
          </p:nvSpPr>
          <p:spPr>
            <a:xfrm>
              <a:off x="2850148" y="4445035"/>
              <a:ext cx="1374912" cy="137491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pic>
          <p:nvPicPr>
            <p:cNvPr id="51" name="Picture 50" descr="A close-up of a chest x-ray&#10;&#10;AI-generated content may be incorrect.">
              <a:extLst>
                <a:ext uri="{FF2B5EF4-FFF2-40B4-BE49-F238E27FC236}">
                  <a16:creationId xmlns:a16="http://schemas.microsoft.com/office/drawing/2014/main" id="{18F00F39-64AC-1F23-C8D3-7C05AB802D70}"/>
                </a:ext>
              </a:extLst>
            </p:cNvPr>
            <p:cNvPicPr>
              <a:picLocks noChangeAspect="1"/>
            </p:cNvPicPr>
            <p:nvPr/>
          </p:nvPicPr>
          <p:blipFill>
            <a:blip r:embed="rId3"/>
            <a:stretch>
              <a:fillRect/>
            </a:stretch>
          </p:blipFill>
          <p:spPr>
            <a:xfrm>
              <a:off x="2753766" y="4431125"/>
              <a:ext cx="1565210" cy="1402731"/>
            </a:xfrm>
            <a:prstGeom prst="rect">
              <a:avLst/>
            </a:prstGeom>
            <a:ln>
              <a:noFill/>
            </a:ln>
          </p:spPr>
        </p:pic>
        <p:sp>
          <p:nvSpPr>
            <p:cNvPr id="48" name="Oval 47">
              <a:extLst>
                <a:ext uri="{FF2B5EF4-FFF2-40B4-BE49-F238E27FC236}">
                  <a16:creationId xmlns:a16="http://schemas.microsoft.com/office/drawing/2014/main" id="{47D7C1D7-0C3B-7248-7722-6740E86E441E}"/>
                </a:ext>
              </a:extLst>
            </p:cNvPr>
            <p:cNvSpPr/>
            <p:nvPr/>
          </p:nvSpPr>
          <p:spPr>
            <a:xfrm>
              <a:off x="857264" y="2335016"/>
              <a:ext cx="1374912" cy="137491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pic>
          <p:nvPicPr>
            <p:cNvPr id="49" name="Picture 48" descr="A close-up of a chest x-ray&#10;&#10;AI-generated content may be incorrect.">
              <a:extLst>
                <a:ext uri="{FF2B5EF4-FFF2-40B4-BE49-F238E27FC236}">
                  <a16:creationId xmlns:a16="http://schemas.microsoft.com/office/drawing/2014/main" id="{3DB8BEF8-651C-389D-E7C6-5276013030A4}"/>
                </a:ext>
              </a:extLst>
            </p:cNvPr>
            <p:cNvPicPr>
              <a:picLocks noChangeAspect="1"/>
            </p:cNvPicPr>
            <p:nvPr/>
          </p:nvPicPr>
          <p:blipFill>
            <a:blip r:embed="rId3"/>
            <a:stretch>
              <a:fillRect/>
            </a:stretch>
          </p:blipFill>
          <p:spPr>
            <a:xfrm>
              <a:off x="762115" y="2315240"/>
              <a:ext cx="1565210" cy="1402731"/>
            </a:xfrm>
            <a:prstGeom prst="rect">
              <a:avLst/>
            </a:prstGeom>
            <a:ln>
              <a:noFill/>
            </a:ln>
          </p:spPr>
        </p:pic>
        <p:sp>
          <p:nvSpPr>
            <p:cNvPr id="8" name="TextBox 7">
              <a:extLst>
                <a:ext uri="{FF2B5EF4-FFF2-40B4-BE49-F238E27FC236}">
                  <a16:creationId xmlns:a16="http://schemas.microsoft.com/office/drawing/2014/main" id="{1E98507C-E148-D696-275C-42AF177DB50D}"/>
                </a:ext>
              </a:extLst>
            </p:cNvPr>
            <p:cNvSpPr txBox="1"/>
            <p:nvPr/>
          </p:nvSpPr>
          <p:spPr>
            <a:xfrm>
              <a:off x="166255" y="4137313"/>
              <a:ext cx="2740278" cy="1470436"/>
            </a:xfrm>
            <a:prstGeom prst="rect">
              <a:avLst/>
            </a:prstGeom>
            <a:noFill/>
          </p:spPr>
          <p:txBody>
            <a:bodyPr wrap="square" rtlCol="0">
              <a:spAutoFit/>
            </a:bodyPr>
            <a:lstStyle/>
            <a:p>
              <a:pPr algn="ctr">
                <a:lnSpc>
                  <a:spcPct val="90000"/>
                </a:lnSpc>
                <a:defRPr/>
              </a:pPr>
              <a:r>
                <a:rPr lang="en-US" sz="1000" b="1" dirty="0">
                  <a:solidFill>
                    <a:srgbClr val="00305D"/>
                  </a:solidFill>
                  <a:latin typeface="Arial Narrow" panose="020B0604020202020204" pitchFamily="34" charset="0"/>
                  <a:cs typeface="Arial Narrow" panose="020B0604020202020204" pitchFamily="34" charset="0"/>
                </a:rPr>
                <a:t>BASELINE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CHEST CT </a:t>
              </a:r>
            </a:p>
            <a:p>
              <a:pPr algn="ctr">
                <a:defRPr/>
              </a:pPr>
              <a:r>
                <a:rPr lang="en-US" sz="800" dirty="0">
                  <a:solidFill>
                    <a:srgbClr val="00305D"/>
                  </a:solidFill>
                  <a:latin typeface="Arial Narrow" panose="020B0604020202020204" pitchFamily="34" charset="0"/>
                  <a:cs typeface="Arial Narrow" panose="020B0604020202020204" pitchFamily="34" charset="0"/>
                </a:rPr>
                <a:t>(Required if Sequential RT)</a:t>
              </a:r>
            </a:p>
            <a:p>
              <a:pPr algn="ctr">
                <a:defRPr/>
              </a:pPr>
              <a:endParaRPr lang="en-US" sz="900" b="1" dirty="0">
                <a:solidFill>
                  <a:srgbClr val="00305D"/>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B752B083-2C70-051F-71E7-38F9B77FE74C}"/>
                </a:ext>
              </a:extLst>
            </p:cNvPr>
            <p:cNvSpPr txBox="1"/>
            <p:nvPr/>
          </p:nvSpPr>
          <p:spPr>
            <a:xfrm>
              <a:off x="2546137" y="3262171"/>
              <a:ext cx="1943101" cy="1151243"/>
            </a:xfrm>
            <a:prstGeom prst="rect">
              <a:avLst/>
            </a:prstGeom>
            <a:noFill/>
          </p:spPr>
          <p:txBody>
            <a:bodyPr wrap="square" rtlCol="0">
              <a:spAutoFit/>
            </a:bodyPr>
            <a:lstStyle/>
            <a:p>
              <a:pPr algn="ctr">
                <a:lnSpc>
                  <a:spcPct val="90000"/>
                </a:lnSpc>
                <a:defRPr/>
              </a:pPr>
              <a:r>
                <a:rPr lang="en-US" sz="1000" b="1" dirty="0">
                  <a:solidFill>
                    <a:srgbClr val="00305D"/>
                  </a:solidFill>
                  <a:latin typeface="Arial Narrow" panose="020B0604020202020204" pitchFamily="34" charset="0"/>
                  <a:cs typeface="Arial Narrow" panose="020B0604020202020204" pitchFamily="34" charset="0"/>
                </a:rPr>
                <a:t>BEFORE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CYCLE </a:t>
              </a:r>
              <a:r>
                <a:rPr lang="en-US" sz="1000" b="1" dirty="0">
                  <a:solidFill>
                    <a:srgbClr val="009BD9"/>
                  </a:solidFill>
                  <a:latin typeface="Arial Narrow" panose="020B0604020202020204" pitchFamily="34" charset="0"/>
                  <a:cs typeface="Arial Narrow" panose="020B0604020202020204" pitchFamily="34" charset="0"/>
                </a:rPr>
                <a:t>3</a:t>
              </a:r>
            </a:p>
            <a:p>
              <a:pPr algn="ctr">
                <a:lnSpc>
                  <a:spcPct val="90000"/>
                </a:lnSpc>
                <a:defRPr/>
              </a:pPr>
              <a:r>
                <a:rPr lang="en-US" sz="900" b="1" dirty="0">
                  <a:solidFill>
                    <a:srgbClr val="00305D"/>
                  </a:solidFill>
                  <a:latin typeface="Arial Narrow" panose="020B0604020202020204" pitchFamily="34" charset="0"/>
                  <a:cs typeface="Arial Narrow" panose="020B0604020202020204" pitchFamily="34" charset="0"/>
                </a:rPr>
                <a:t>   </a:t>
              </a:r>
            </a:p>
          </p:txBody>
        </p:sp>
        <p:sp>
          <p:nvSpPr>
            <p:cNvPr id="14" name="TextBox 13">
              <a:extLst>
                <a:ext uri="{FF2B5EF4-FFF2-40B4-BE49-F238E27FC236}">
                  <a16:creationId xmlns:a16="http://schemas.microsoft.com/office/drawing/2014/main" id="{F3551752-83F3-2FD2-3547-2C8C67572971}"/>
                </a:ext>
              </a:extLst>
            </p:cNvPr>
            <p:cNvSpPr txBox="1"/>
            <p:nvPr/>
          </p:nvSpPr>
          <p:spPr>
            <a:xfrm>
              <a:off x="4381996" y="4160019"/>
              <a:ext cx="1943101" cy="860744"/>
            </a:xfrm>
            <a:prstGeom prst="rect">
              <a:avLst/>
            </a:prstGeom>
            <a:noFill/>
          </p:spPr>
          <p:txBody>
            <a:bodyPr wrap="square" rtlCol="0">
              <a:spAutoFit/>
            </a:bodyPr>
            <a:lstStyle/>
            <a:p>
              <a:pPr algn="ctr">
                <a:lnSpc>
                  <a:spcPct val="90000"/>
                </a:lnSpc>
                <a:defRPr/>
              </a:pPr>
              <a:r>
                <a:rPr lang="en-US" sz="1000" b="1" dirty="0">
                  <a:solidFill>
                    <a:srgbClr val="00305D"/>
                  </a:solidFill>
                  <a:latin typeface="Arial Narrow" panose="020B0604020202020204" pitchFamily="34" charset="0"/>
                  <a:cs typeface="Arial Narrow" panose="020B0604020202020204" pitchFamily="34" charset="0"/>
                </a:rPr>
                <a:t>BEFORE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CYCLE </a:t>
              </a:r>
              <a:r>
                <a:rPr lang="en-US" sz="1000" b="1" dirty="0">
                  <a:solidFill>
                    <a:srgbClr val="F7AB67"/>
                  </a:solidFill>
                  <a:latin typeface="Arial Narrow" panose="020B0604020202020204" pitchFamily="34" charset="0"/>
                  <a:cs typeface="Arial Narrow" panose="020B0604020202020204" pitchFamily="34" charset="0"/>
                </a:rPr>
                <a:t>7</a:t>
              </a:r>
            </a:p>
          </p:txBody>
        </p:sp>
        <p:sp>
          <p:nvSpPr>
            <p:cNvPr id="17" name="TextBox 16">
              <a:extLst>
                <a:ext uri="{FF2B5EF4-FFF2-40B4-BE49-F238E27FC236}">
                  <a16:creationId xmlns:a16="http://schemas.microsoft.com/office/drawing/2014/main" id="{4ADEBBE0-9211-619F-4A34-B4F1CCF10EE0}"/>
                </a:ext>
              </a:extLst>
            </p:cNvPr>
            <p:cNvSpPr txBox="1"/>
            <p:nvPr/>
          </p:nvSpPr>
          <p:spPr>
            <a:xfrm>
              <a:off x="6201045" y="3273551"/>
              <a:ext cx="1943101" cy="860744"/>
            </a:xfrm>
            <a:prstGeom prst="rect">
              <a:avLst/>
            </a:prstGeom>
            <a:noFill/>
          </p:spPr>
          <p:txBody>
            <a:bodyPr wrap="square" rtlCol="0">
              <a:spAutoFit/>
            </a:bodyPr>
            <a:lstStyle/>
            <a:p>
              <a:pPr algn="ctr">
                <a:lnSpc>
                  <a:spcPct val="90000"/>
                </a:lnSpc>
                <a:defRPr/>
              </a:pPr>
              <a:r>
                <a:rPr lang="en-US" sz="1000" b="1" dirty="0">
                  <a:solidFill>
                    <a:srgbClr val="00305D"/>
                  </a:solidFill>
                  <a:latin typeface="Arial Narrow" panose="020B0604020202020204" pitchFamily="34" charset="0"/>
                  <a:cs typeface="Arial Narrow" panose="020B0604020202020204" pitchFamily="34" charset="0"/>
                </a:rPr>
                <a:t>BEFORE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CYCLE </a:t>
              </a:r>
              <a:r>
                <a:rPr lang="en-US" sz="1000" b="1" dirty="0">
                  <a:solidFill>
                    <a:srgbClr val="26629B"/>
                  </a:solidFill>
                  <a:latin typeface="Arial Narrow" panose="020B0604020202020204" pitchFamily="34" charset="0"/>
                  <a:cs typeface="Arial Narrow" panose="020B0604020202020204" pitchFamily="34" charset="0"/>
                </a:rPr>
                <a:t>11</a:t>
              </a:r>
            </a:p>
          </p:txBody>
        </p:sp>
        <p:sp>
          <p:nvSpPr>
            <p:cNvPr id="19" name="TextBox 18">
              <a:extLst>
                <a:ext uri="{FF2B5EF4-FFF2-40B4-BE49-F238E27FC236}">
                  <a16:creationId xmlns:a16="http://schemas.microsoft.com/office/drawing/2014/main" id="{CA6F9F50-7815-2980-C1F9-93397BCC8469}"/>
                </a:ext>
              </a:extLst>
            </p:cNvPr>
            <p:cNvSpPr txBox="1"/>
            <p:nvPr/>
          </p:nvSpPr>
          <p:spPr>
            <a:xfrm>
              <a:off x="7946672" y="4166789"/>
              <a:ext cx="1943101" cy="860744"/>
            </a:xfrm>
            <a:prstGeom prst="rect">
              <a:avLst/>
            </a:prstGeom>
            <a:noFill/>
          </p:spPr>
          <p:txBody>
            <a:bodyPr wrap="square" rtlCol="0">
              <a:spAutoFit/>
            </a:bodyPr>
            <a:lstStyle/>
            <a:p>
              <a:pPr algn="ctr">
                <a:lnSpc>
                  <a:spcPct val="90000"/>
                </a:lnSpc>
                <a:defRPr/>
              </a:pPr>
              <a:r>
                <a:rPr lang="en-US" sz="1000" b="1" dirty="0">
                  <a:solidFill>
                    <a:srgbClr val="00305D"/>
                  </a:solidFill>
                  <a:latin typeface="Arial Narrow" panose="020B0604020202020204" pitchFamily="34" charset="0"/>
                  <a:cs typeface="Arial Narrow" panose="020B0604020202020204" pitchFamily="34" charset="0"/>
                </a:rPr>
                <a:t>AFTER </a:t>
              </a:r>
              <a:br>
                <a:rPr lang="en-US" sz="1000" b="1" dirty="0">
                  <a:solidFill>
                    <a:srgbClr val="00305D"/>
                  </a:solidFill>
                  <a:latin typeface="Arial Narrow" panose="020B0604020202020204" pitchFamily="34" charset="0"/>
                  <a:cs typeface="Arial Narrow" panose="020B0604020202020204" pitchFamily="34" charset="0"/>
                </a:rPr>
              </a:br>
              <a:r>
                <a:rPr lang="en-US" sz="1000" b="1" dirty="0">
                  <a:solidFill>
                    <a:srgbClr val="00305D"/>
                  </a:solidFill>
                  <a:latin typeface="Arial Narrow" panose="020B0604020202020204" pitchFamily="34" charset="0"/>
                  <a:cs typeface="Arial Narrow" panose="020B0604020202020204" pitchFamily="34" charset="0"/>
                </a:rPr>
                <a:t>LAST DOSE</a:t>
              </a:r>
            </a:p>
          </p:txBody>
        </p:sp>
        <p:sp>
          <p:nvSpPr>
            <p:cNvPr id="63" name="Triangle 62">
              <a:extLst>
                <a:ext uri="{FF2B5EF4-FFF2-40B4-BE49-F238E27FC236}">
                  <a16:creationId xmlns:a16="http://schemas.microsoft.com/office/drawing/2014/main" id="{D2B28F39-73CB-7518-ACCA-FF0C4A86E4F3}"/>
                </a:ext>
              </a:extLst>
            </p:cNvPr>
            <p:cNvSpPr/>
            <p:nvPr/>
          </p:nvSpPr>
          <p:spPr>
            <a:xfrm>
              <a:off x="1360597" y="3807355"/>
              <a:ext cx="306253" cy="264011"/>
            </a:xfrm>
            <a:prstGeom prst="triangle">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sp>
          <p:nvSpPr>
            <p:cNvPr id="64" name="Triangle 63">
              <a:extLst>
                <a:ext uri="{FF2B5EF4-FFF2-40B4-BE49-F238E27FC236}">
                  <a16:creationId xmlns:a16="http://schemas.microsoft.com/office/drawing/2014/main" id="{31AACB1D-BC55-5D51-EA8F-D9E83A53593E}"/>
                </a:ext>
              </a:extLst>
            </p:cNvPr>
            <p:cNvSpPr/>
            <p:nvPr/>
          </p:nvSpPr>
          <p:spPr>
            <a:xfrm rot="10800000">
              <a:off x="3384155" y="4114258"/>
              <a:ext cx="306253" cy="264011"/>
            </a:xfrm>
            <a:prstGeom prst="triangle">
              <a:avLst/>
            </a:prstGeom>
            <a:solidFill>
              <a:srgbClr val="009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sp>
          <p:nvSpPr>
            <p:cNvPr id="65" name="Triangle 64">
              <a:extLst>
                <a:ext uri="{FF2B5EF4-FFF2-40B4-BE49-F238E27FC236}">
                  <a16:creationId xmlns:a16="http://schemas.microsoft.com/office/drawing/2014/main" id="{0AD91E3C-ED8F-83B2-C037-1C9EBBB29AF5}"/>
                </a:ext>
              </a:extLst>
            </p:cNvPr>
            <p:cNvSpPr/>
            <p:nvPr/>
          </p:nvSpPr>
          <p:spPr>
            <a:xfrm>
              <a:off x="5200421" y="3786906"/>
              <a:ext cx="306253" cy="264011"/>
            </a:xfrm>
            <a:prstGeom prst="triangle">
              <a:avLst/>
            </a:prstGeom>
            <a:solidFill>
              <a:srgbClr val="F7AB67"/>
            </a:solidFill>
            <a:ln w="15875">
              <a:solidFill>
                <a:srgbClr val="F7AB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sp>
          <p:nvSpPr>
            <p:cNvPr id="66" name="Triangle 65">
              <a:extLst>
                <a:ext uri="{FF2B5EF4-FFF2-40B4-BE49-F238E27FC236}">
                  <a16:creationId xmlns:a16="http://schemas.microsoft.com/office/drawing/2014/main" id="{AE72651E-E33C-42DA-E03A-BC7B94CC32AC}"/>
                </a:ext>
              </a:extLst>
            </p:cNvPr>
            <p:cNvSpPr/>
            <p:nvPr/>
          </p:nvSpPr>
          <p:spPr>
            <a:xfrm rot="10800000">
              <a:off x="6989880" y="4090652"/>
              <a:ext cx="306253" cy="26401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sp>
          <p:nvSpPr>
            <p:cNvPr id="67" name="Triangle 66">
              <a:extLst>
                <a:ext uri="{FF2B5EF4-FFF2-40B4-BE49-F238E27FC236}">
                  <a16:creationId xmlns:a16="http://schemas.microsoft.com/office/drawing/2014/main" id="{C9AAE83A-F1B2-FB3B-DFBA-D1D84F9334E6}"/>
                </a:ext>
              </a:extLst>
            </p:cNvPr>
            <p:cNvSpPr/>
            <p:nvPr/>
          </p:nvSpPr>
          <p:spPr>
            <a:xfrm>
              <a:off x="8768046" y="3776000"/>
              <a:ext cx="306253" cy="264011"/>
            </a:xfrm>
            <a:prstGeom prst="triangle">
              <a:avLst/>
            </a:prstGeom>
            <a:solidFill>
              <a:schemeClr val="accent6">
                <a:lumMod val="60000"/>
                <a:lumOff val="40000"/>
                <a:alpha val="9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cxnSp>
          <p:nvCxnSpPr>
            <p:cNvPr id="62" name="Straight Connector 61">
              <a:extLst>
                <a:ext uri="{FF2B5EF4-FFF2-40B4-BE49-F238E27FC236}">
                  <a16:creationId xmlns:a16="http://schemas.microsoft.com/office/drawing/2014/main" id="{3258B309-CFB4-F324-F5C4-E824D4E0A135}"/>
                </a:ext>
              </a:extLst>
            </p:cNvPr>
            <p:cNvCxnSpPr>
              <a:cxnSpLocks/>
            </p:cNvCxnSpPr>
            <p:nvPr/>
          </p:nvCxnSpPr>
          <p:spPr>
            <a:xfrm>
              <a:off x="384119" y="4065213"/>
              <a:ext cx="9763928" cy="0"/>
            </a:xfrm>
            <a:prstGeom prst="line">
              <a:avLst/>
            </a:prstGeom>
            <a:ln w="123825" cap="rnd">
              <a:solidFill>
                <a:srgbClr val="00305D"/>
              </a:solidFill>
            </a:ln>
          </p:spPr>
          <p:style>
            <a:lnRef idx="1">
              <a:schemeClr val="accent1"/>
            </a:lnRef>
            <a:fillRef idx="0">
              <a:schemeClr val="accent1"/>
            </a:fillRef>
            <a:effectRef idx="0">
              <a:schemeClr val="accent1"/>
            </a:effectRef>
            <a:fontRef idx="minor">
              <a:schemeClr val="tx1"/>
            </a:fontRef>
          </p:style>
        </p:cxnSp>
      </p:grpSp>
      <p:graphicFrame>
        <p:nvGraphicFramePr>
          <p:cNvPr id="3" name="Table 2">
            <a:extLst>
              <a:ext uri="{FF2B5EF4-FFF2-40B4-BE49-F238E27FC236}">
                <a16:creationId xmlns:a16="http://schemas.microsoft.com/office/drawing/2014/main" id="{7A09BE3D-4ED1-E234-BB28-450503742E41}"/>
              </a:ext>
            </a:extLst>
          </p:cNvPr>
          <p:cNvGraphicFramePr>
            <a:graphicFrameLocks noGrp="1"/>
          </p:cNvGraphicFramePr>
          <p:nvPr>
            <p:extLst>
              <p:ext uri="{D42A27DB-BD31-4B8C-83A1-F6EECF244321}">
                <p14:modId xmlns:p14="http://schemas.microsoft.com/office/powerpoint/2010/main" val="2496921403"/>
              </p:ext>
            </p:extLst>
          </p:nvPr>
        </p:nvGraphicFramePr>
        <p:xfrm>
          <a:off x="304800" y="3165687"/>
          <a:ext cx="5413426" cy="1319850"/>
        </p:xfrm>
        <a:graphic>
          <a:graphicData uri="http://schemas.openxmlformats.org/drawingml/2006/table">
            <a:tbl>
              <a:tblPr firstRow="1" bandRow="1"/>
              <a:tblGrid>
                <a:gridCol w="2963138">
                  <a:extLst>
                    <a:ext uri="{9D8B030D-6E8A-4147-A177-3AD203B41FA5}">
                      <a16:colId xmlns:a16="http://schemas.microsoft.com/office/drawing/2014/main" val="1708406620"/>
                    </a:ext>
                  </a:extLst>
                </a:gridCol>
                <a:gridCol w="1225144">
                  <a:extLst>
                    <a:ext uri="{9D8B030D-6E8A-4147-A177-3AD203B41FA5}">
                      <a16:colId xmlns:a16="http://schemas.microsoft.com/office/drawing/2014/main" val="592742086"/>
                    </a:ext>
                  </a:extLst>
                </a:gridCol>
                <a:gridCol w="1225144">
                  <a:extLst>
                    <a:ext uri="{9D8B030D-6E8A-4147-A177-3AD203B41FA5}">
                      <a16:colId xmlns:a16="http://schemas.microsoft.com/office/drawing/2014/main" val="2586114088"/>
                    </a:ext>
                  </a:extLst>
                </a:gridCol>
              </a:tblGrid>
              <a:tr h="50087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accent1"/>
                        </a:solidFill>
                        <a:latin typeface="+mn-lt"/>
                        <a:ea typeface="+mn-ea"/>
                        <a:cs typeface="Arial" panose="020B0604020202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i="0" dirty="0">
                          <a:effectLst/>
                          <a:latin typeface="Arial Narrow" panose="020B0604020202020204" pitchFamily="34" charset="0"/>
                          <a:ea typeface="Calibri"/>
                          <a:cs typeface="Arial Narrow" panose="020B0604020202020204" pitchFamily="34" charset="0"/>
                        </a:rPr>
                        <a:t>T-</a:t>
                      </a:r>
                      <a:r>
                        <a:rPr lang="en-US" sz="1200" b="1" i="0" dirty="0" err="1">
                          <a:effectLst/>
                          <a:latin typeface="Arial Narrow" panose="020B0604020202020204" pitchFamily="34" charset="0"/>
                          <a:ea typeface="Calibri"/>
                          <a:cs typeface="Arial Narrow" panose="020B0604020202020204" pitchFamily="34" charset="0"/>
                        </a:rPr>
                        <a:t>DXd</a:t>
                      </a:r>
                      <a:br>
                        <a:rPr lang="en-US" sz="1200" b="1" i="0" dirty="0">
                          <a:effectLst/>
                          <a:latin typeface="Arial Narrow" panose="020B0604020202020204" pitchFamily="34" charset="0"/>
                          <a:ea typeface="Calibri"/>
                          <a:cs typeface="Arial Narrow" panose="020B0604020202020204" pitchFamily="34" charset="0"/>
                        </a:rPr>
                      </a:br>
                      <a:r>
                        <a:rPr lang="en-US" sz="1200" b="1" i="0" dirty="0">
                          <a:effectLst/>
                          <a:latin typeface="Arial Narrow" panose="020B0604020202020204" pitchFamily="34" charset="0"/>
                          <a:ea typeface="Calibri"/>
                          <a:cs typeface="Arial Narrow" panose="020B0604020202020204" pitchFamily="34" charset="0"/>
                        </a:rPr>
                        <a:t>(n=806)</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i="0" dirty="0">
                          <a:effectLst/>
                          <a:latin typeface="Arial Narrow" panose="020B0604020202020204" pitchFamily="34" charset="0"/>
                          <a:ea typeface="Calibri"/>
                          <a:cs typeface="Arial Narrow" panose="020B0604020202020204" pitchFamily="34" charset="0"/>
                        </a:rPr>
                        <a:t>T-DM1</a:t>
                      </a:r>
                      <a:br>
                        <a:rPr lang="en-US" sz="1200" b="1" i="0" dirty="0">
                          <a:effectLst/>
                          <a:latin typeface="Arial Narrow" panose="020B0604020202020204" pitchFamily="34" charset="0"/>
                          <a:ea typeface="Calibri"/>
                          <a:cs typeface="Arial Narrow" panose="020B0604020202020204" pitchFamily="34" charset="0"/>
                        </a:rPr>
                      </a:br>
                      <a:r>
                        <a:rPr lang="en-US" sz="1200" b="1" i="0" dirty="0">
                          <a:effectLst/>
                          <a:latin typeface="Arial Narrow" panose="020B0604020202020204" pitchFamily="34" charset="0"/>
                          <a:ea typeface="Calibri"/>
                          <a:cs typeface="Arial Narrow" panose="020B0604020202020204" pitchFamily="34" charset="0"/>
                        </a:rPr>
                        <a:t>(n=801</a:t>
                      </a:r>
                      <a:r>
                        <a:rPr lang="en-US" sz="1200" b="1" i="0" dirty="0">
                          <a:effectLst/>
                          <a:latin typeface="Arial Narrow" panose="020B0604020202020204" pitchFamily="34" charset="0"/>
                          <a:ea typeface="Times New Roman" panose="02020603050405020304" pitchFamily="18" charset="0"/>
                          <a:cs typeface="Arial Narrow" panose="020B0604020202020204" pitchFamily="34" charset="0"/>
                        </a:rPr>
                        <a:t>)</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12503031"/>
                  </a:ext>
                </a:extLst>
              </a:tr>
              <a:tr h="20474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900" b="1" i="0" dirty="0">
                          <a:solidFill>
                            <a:srgbClr val="00305D"/>
                          </a:solidFill>
                          <a:effectLst/>
                          <a:latin typeface="Arial Narrow" panose="020B0604020202020204" pitchFamily="34" charset="0"/>
                          <a:ea typeface="Calibri"/>
                          <a:cs typeface="Arial Narrow" panose="020B0604020202020204" pitchFamily="34" charset="0"/>
                        </a:rPr>
                        <a:t>Radiotherapy Treatment, n (%)</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763 (93.4)</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759 (92.9)</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74439901"/>
                  </a:ext>
                </a:extLst>
              </a:tr>
              <a:tr h="204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Investigator-assessed Radiation Pneumonitis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232 (28.8%)</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216 (27.0%)</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204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     Grade 1</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24.2%</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20.8%</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94348"/>
                  </a:ext>
                </a:extLst>
              </a:tr>
              <a:tr h="204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0305D"/>
                          </a:solidFill>
                          <a:effectLst/>
                          <a:latin typeface="Arial Narrow" panose="020B0604020202020204" pitchFamily="34" charset="0"/>
                          <a:ea typeface="Calibri"/>
                          <a:cs typeface="Arial Narrow" panose="020B0604020202020204" pitchFamily="34" charset="0"/>
                        </a:rPr>
                        <a:t>     Grade 2</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4.6%</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900" b="1" i="0" u="none" strike="noStrike" kern="1200" cap="none" dirty="0">
                          <a:solidFill>
                            <a:srgbClr val="00305D"/>
                          </a:solidFill>
                          <a:effectLst/>
                          <a:latin typeface="Arial Narrow" panose="020B0604020202020204" pitchFamily="34" charset="0"/>
                          <a:ea typeface="Calibri"/>
                          <a:cs typeface="Arial Narrow" panose="020B0604020202020204" pitchFamily="34" charset="0"/>
                          <a:sym typeface="Arial"/>
                        </a:rPr>
                        <a:t>6.2%</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9311560"/>
                  </a:ext>
                </a:extLst>
              </a:tr>
            </a:tbl>
          </a:graphicData>
        </a:graphic>
      </p:graphicFrame>
      <p:sp>
        <p:nvSpPr>
          <p:cNvPr id="6" name="TextBox 5">
            <a:extLst>
              <a:ext uri="{FF2B5EF4-FFF2-40B4-BE49-F238E27FC236}">
                <a16:creationId xmlns:a16="http://schemas.microsoft.com/office/drawing/2014/main" id="{59676D36-2F60-C470-929F-391370CF5650}"/>
              </a:ext>
            </a:extLst>
          </p:cNvPr>
          <p:cNvSpPr txBox="1"/>
          <p:nvPr/>
        </p:nvSpPr>
        <p:spPr>
          <a:xfrm>
            <a:off x="5864292" y="3624595"/>
            <a:ext cx="3072321" cy="1303460"/>
          </a:xfrm>
          <a:prstGeom prst="rect">
            <a:avLst/>
          </a:prstGeom>
          <a:solidFill>
            <a:srgbClr val="009BD9">
              <a:alpha val="5000"/>
            </a:srgbClr>
          </a:solidFill>
        </p:spPr>
        <p:txBody>
          <a:bodyPr wrap="square" lIns="137160" tIns="91440" rIns="45720" bIns="91440" rtlCol="0">
            <a:noAutofit/>
          </a:bodyPr>
          <a:lstStyle/>
          <a:p>
            <a:pPr marL="142875" indent="-142875">
              <a:buClr>
                <a:srgbClr val="009BD9"/>
              </a:buClr>
              <a:buFont typeface="Arial" panose="020B0604020202020204" pitchFamily="34" charset="0"/>
              <a:buChar char="•"/>
              <a:defRPr/>
            </a:pPr>
            <a:r>
              <a:rPr lang="en-US" sz="1150" dirty="0">
                <a:solidFill>
                  <a:srgbClr val="00305D"/>
                </a:solidFill>
                <a:latin typeface="Arial Narrow" panose="020B0604020202020204" pitchFamily="34" charset="0"/>
                <a:cs typeface="Arial Narrow" panose="020B0604020202020204" pitchFamily="34" charset="0"/>
              </a:rPr>
              <a:t>Similar </a:t>
            </a:r>
            <a:r>
              <a:rPr lang="en-US" sz="1150" dirty="0" err="1">
                <a:solidFill>
                  <a:srgbClr val="00305D"/>
                </a:solidFill>
                <a:latin typeface="Arial Narrow" panose="020B0604020202020204" pitchFamily="34" charset="0"/>
                <a:cs typeface="Arial Narrow" panose="020B0604020202020204" pitchFamily="34" charset="0"/>
              </a:rPr>
              <a:t>iDFS</a:t>
            </a:r>
            <a:r>
              <a:rPr lang="en-US" sz="1150" dirty="0">
                <a:solidFill>
                  <a:srgbClr val="00305D"/>
                </a:solidFill>
                <a:latin typeface="Arial Narrow" panose="020B0604020202020204" pitchFamily="34" charset="0"/>
                <a:cs typeface="Arial Narrow" panose="020B0604020202020204" pitchFamily="34" charset="0"/>
              </a:rPr>
              <a:t> with Sequential RT c/w Concurrent </a:t>
            </a:r>
            <a:br>
              <a:rPr lang="en-US" sz="1150" dirty="0">
                <a:solidFill>
                  <a:srgbClr val="00305D"/>
                </a:solidFill>
                <a:latin typeface="Arial Narrow" panose="020B0604020202020204" pitchFamily="34" charset="0"/>
                <a:cs typeface="Arial Narrow" panose="020B0604020202020204" pitchFamily="34" charset="0"/>
              </a:rPr>
            </a:br>
            <a:r>
              <a:rPr lang="en-US" sz="1150" dirty="0">
                <a:solidFill>
                  <a:srgbClr val="00305D"/>
                </a:solidFill>
                <a:latin typeface="Arial Narrow" panose="020B0604020202020204" pitchFamily="34" charset="0"/>
                <a:cs typeface="Arial Narrow" panose="020B0604020202020204" pitchFamily="34" charset="0"/>
              </a:rPr>
              <a:t>RT for pts receiving </a:t>
            </a:r>
            <a:r>
              <a:rPr lang="en-US" sz="1150" dirty="0" err="1">
                <a:solidFill>
                  <a:srgbClr val="00305D"/>
                </a:solidFill>
                <a:latin typeface="Arial Narrow" panose="020B0604020202020204" pitchFamily="34" charset="0"/>
                <a:cs typeface="Arial Narrow" panose="020B0604020202020204" pitchFamily="34" charset="0"/>
              </a:rPr>
              <a:t>TDXd</a:t>
            </a:r>
            <a:r>
              <a:rPr lang="en-US" sz="1150" dirty="0">
                <a:solidFill>
                  <a:srgbClr val="00305D"/>
                </a:solidFill>
                <a:latin typeface="Arial Narrow" panose="020B0604020202020204" pitchFamily="34" charset="0"/>
                <a:cs typeface="Arial Narrow" panose="020B0604020202020204" pitchFamily="34" charset="0"/>
              </a:rPr>
              <a:t> (93.8% vs 92.8%)</a:t>
            </a:r>
          </a:p>
          <a:p>
            <a:pPr marL="142875" indent="-142875">
              <a:spcBef>
                <a:spcPts val="600"/>
              </a:spcBef>
              <a:buClr>
                <a:srgbClr val="009BD9"/>
              </a:buClr>
              <a:buFont typeface="Arial" panose="020B0604020202020204" pitchFamily="34" charset="0"/>
              <a:buChar char="•"/>
              <a:defRPr/>
            </a:pPr>
            <a:r>
              <a:rPr lang="en-US" sz="1150" dirty="0">
                <a:solidFill>
                  <a:srgbClr val="00305D"/>
                </a:solidFill>
                <a:latin typeface="Arial Narrow" panose="020B0604020202020204" pitchFamily="34" charset="0"/>
                <a:cs typeface="Arial Narrow" panose="020B0604020202020204" pitchFamily="34" charset="0"/>
              </a:rPr>
              <a:t>Important to note that rates are higher than we have previously seen with T-DM1 due to CT screening (KATHERINE T-DM1 arm: radiation pneumonitis 1.5%, overall pneumonitis: 2.6%)</a:t>
            </a:r>
          </a:p>
        </p:txBody>
      </p:sp>
      <p:sp>
        <p:nvSpPr>
          <p:cNvPr id="2" name="TextBox 1">
            <a:extLst>
              <a:ext uri="{FF2B5EF4-FFF2-40B4-BE49-F238E27FC236}">
                <a16:creationId xmlns:a16="http://schemas.microsoft.com/office/drawing/2014/main" id="{76152F29-63F9-C180-0242-E94D51AFEB1E}"/>
              </a:ext>
            </a:extLst>
          </p:cNvPr>
          <p:cNvSpPr txBox="1"/>
          <p:nvPr/>
        </p:nvSpPr>
        <p:spPr>
          <a:xfrm>
            <a:off x="7215712" y="4909475"/>
            <a:ext cx="1732801" cy="215444"/>
          </a:xfrm>
          <a:prstGeom prst="rect">
            <a:avLst/>
          </a:prstGeom>
          <a:noFill/>
        </p:spPr>
        <p:txBody>
          <a:bodyPr wrap="square">
            <a:spAutoFit/>
          </a:bodyPr>
          <a:lstStyle/>
          <a:p>
            <a:pPr algn="r"/>
            <a:r>
              <a:rPr lang="en-US" sz="800" dirty="0">
                <a:solidFill>
                  <a:prstClr val="black">
                    <a:lumMod val="50000"/>
                    <a:lumOff val="50000"/>
                  </a:prstClr>
                </a:solidFill>
                <a:latin typeface="Arial" panose="020B0604020202020204" pitchFamily="34" charset="0"/>
                <a:cs typeface="Arial" panose="020B0604020202020204" pitchFamily="34" charset="0"/>
              </a:rPr>
              <a:t>Geyer CE et al. ESMO 2025</a:t>
            </a:r>
          </a:p>
        </p:txBody>
      </p:sp>
    </p:spTree>
    <p:extLst>
      <p:ext uri="{BB962C8B-B14F-4D97-AF65-F5344CB8AC3E}">
        <p14:creationId xmlns:p14="http://schemas.microsoft.com/office/powerpoint/2010/main" val="3778917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 Same Side Corner Rectangle 78">
            <a:extLst>
              <a:ext uri="{FF2B5EF4-FFF2-40B4-BE49-F238E27FC236}">
                <a16:creationId xmlns:a16="http://schemas.microsoft.com/office/drawing/2014/main" id="{7EC34584-FDD2-5CDA-49B5-0247435AADEF}"/>
              </a:ext>
            </a:extLst>
          </p:cNvPr>
          <p:cNvSpPr>
            <a:spLocks/>
          </p:cNvSpPr>
          <p:nvPr/>
        </p:nvSpPr>
        <p:spPr>
          <a:xfrm>
            <a:off x="304800" y="922501"/>
            <a:ext cx="2933252" cy="276573"/>
          </a:xfrm>
          <a:prstGeom prst="rect">
            <a:avLst/>
          </a:prstGeom>
          <a:solidFill>
            <a:srgbClr val="009BD9"/>
          </a:solidFill>
        </p:spPr>
        <p:txBody>
          <a:bodyPr lIns="68580" tIns="35100" rIns="68580" bIns="35100" rtlCol="0" anchor="ctr" anchorCtr="0">
            <a:noAutofit/>
          </a:bodyPr>
          <a:lstStyle/>
          <a:p>
            <a:pPr algn="ctr" defTabSz="685783">
              <a:defRPr/>
            </a:pPr>
            <a:r>
              <a:rPr lang="en-GB" b="1" dirty="0">
                <a:solidFill>
                  <a:prstClr val="white"/>
                </a:solidFill>
                <a:latin typeface="Arial" panose="020B0604020202020204" pitchFamily="34" charset="0"/>
                <a:cs typeface="Arial" panose="020B0604020202020204" pitchFamily="34" charset="0"/>
                <a:sym typeface="Arial"/>
              </a:rPr>
              <a:t>PROs</a:t>
            </a:r>
          </a:p>
        </p:txBody>
      </p:sp>
      <p:sp>
        <p:nvSpPr>
          <p:cNvPr id="8" name="TextBox 7">
            <a:extLst>
              <a:ext uri="{FF2B5EF4-FFF2-40B4-BE49-F238E27FC236}">
                <a16:creationId xmlns:a16="http://schemas.microsoft.com/office/drawing/2014/main" id="{1599D331-F85F-6701-7F17-C0B908EF04DE}"/>
              </a:ext>
            </a:extLst>
          </p:cNvPr>
          <p:cNvSpPr txBox="1"/>
          <p:nvPr/>
        </p:nvSpPr>
        <p:spPr>
          <a:xfrm>
            <a:off x="5746791" y="1227656"/>
            <a:ext cx="3397210" cy="2746906"/>
          </a:xfrm>
          <a:prstGeom prst="rect">
            <a:avLst/>
          </a:prstGeom>
          <a:noFill/>
        </p:spPr>
        <p:txBody>
          <a:bodyPr wrap="square" rtlCol="0">
            <a:spAutoFit/>
          </a:bodyPr>
          <a:lstStyle/>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Risk of ILD (with 2 grade 5 ILD events)</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Requires CT monitoring (cost)</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More dose holds/discontinuations</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Unknown impact on QOL/PROs</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Limited North American enrollment, few black pts</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OS benefit not yet known (only 2.9% maturity)</a:t>
            </a:r>
          </a:p>
          <a:p>
            <a:pPr>
              <a:spcBef>
                <a:spcPts val="900"/>
              </a:spcBef>
            </a:pPr>
            <a:endParaRPr lang="en-US" sz="1200" b="1" dirty="0">
              <a:solidFill>
                <a:srgbClr val="00305D"/>
              </a:solidFill>
              <a:latin typeface="Arial Narrow" panose="020B0604020202020204" pitchFamily="34" charset="0"/>
              <a:cs typeface="Arial Narrow" panose="020B0604020202020204" pitchFamily="34" charset="0"/>
            </a:endParaRPr>
          </a:p>
          <a:p>
            <a:pPr marL="142875" indent="-142875">
              <a:spcBef>
                <a:spcPts val="900"/>
              </a:spcBef>
              <a:buFont typeface="Arial" panose="020B0604020202020204" pitchFamily="34" charset="0"/>
              <a:buChar char="•"/>
            </a:pPr>
            <a:endParaRPr lang="en-US" sz="1200" b="1" dirty="0">
              <a:solidFill>
                <a:srgbClr val="00305D"/>
              </a:solidFill>
              <a:latin typeface="Arial Narrow" panose="020B0604020202020204" pitchFamily="34" charset="0"/>
              <a:cs typeface="Arial Narrow" panose="020B0604020202020204" pitchFamily="34" charset="0"/>
            </a:endParaRPr>
          </a:p>
          <a:p>
            <a:pPr marL="142875" indent="-142875">
              <a:buFont typeface="Arial" panose="020B0604020202020204" pitchFamily="34" charset="0"/>
              <a:buChar char="•"/>
            </a:pPr>
            <a:endParaRPr lang="en-US" sz="1200" b="1" dirty="0">
              <a:solidFill>
                <a:srgbClr val="00305D"/>
              </a:solidFill>
              <a:latin typeface="Arial Narrow" panose="020B0604020202020204" pitchFamily="34" charset="0"/>
              <a:cs typeface="Arial Narrow" panose="020B0604020202020204" pitchFamily="34" charset="0"/>
            </a:endParaRPr>
          </a:p>
          <a:p>
            <a:pPr marL="142875" indent="-142875">
              <a:buFont typeface="Arial" panose="020B0604020202020204" pitchFamily="34" charset="0"/>
              <a:buChar char="•"/>
            </a:pPr>
            <a:endParaRPr lang="en-US" sz="1200" b="1" dirty="0">
              <a:solidFill>
                <a:srgbClr val="00305D"/>
              </a:solidFill>
              <a:latin typeface="Arial Narrow" panose="020B0604020202020204" pitchFamily="34" charset="0"/>
              <a:cs typeface="Arial Narrow" panose="020B0604020202020204" pitchFamily="34" charset="0"/>
            </a:endParaRPr>
          </a:p>
        </p:txBody>
      </p:sp>
      <p:sp>
        <p:nvSpPr>
          <p:cNvPr id="2" name="Text Placeholder 1">
            <a:extLst>
              <a:ext uri="{FF2B5EF4-FFF2-40B4-BE49-F238E27FC236}">
                <a16:creationId xmlns:a16="http://schemas.microsoft.com/office/drawing/2014/main" id="{40ECD488-3E4A-CA15-8642-2555B5D30AAF}"/>
              </a:ext>
            </a:extLst>
          </p:cNvPr>
          <p:cNvSpPr>
            <a:spLocks noGrp="1"/>
          </p:cNvSpPr>
          <p:nvPr>
            <p:ph type="body" sz="quarter" idx="10"/>
          </p:nvPr>
        </p:nvSpPr>
        <p:spPr>
          <a:xfrm>
            <a:off x="283704" y="296436"/>
            <a:ext cx="8432784" cy="502539"/>
          </a:xfrm>
        </p:spPr>
        <p:txBody>
          <a:bodyPr/>
          <a:lstStyle/>
          <a:p>
            <a:r>
              <a:rPr lang="en-US" sz="3000" dirty="0"/>
              <a:t>How to Balance Risk and Benefit in Practice</a:t>
            </a:r>
          </a:p>
        </p:txBody>
      </p:sp>
      <p:sp>
        <p:nvSpPr>
          <p:cNvPr id="7" name="TextBox 6">
            <a:extLst>
              <a:ext uri="{FF2B5EF4-FFF2-40B4-BE49-F238E27FC236}">
                <a16:creationId xmlns:a16="http://schemas.microsoft.com/office/drawing/2014/main" id="{E0745F81-E997-75F5-97A4-9B98933DC7D9}"/>
              </a:ext>
            </a:extLst>
          </p:cNvPr>
          <p:cNvSpPr txBox="1"/>
          <p:nvPr/>
        </p:nvSpPr>
        <p:spPr>
          <a:xfrm>
            <a:off x="304800" y="1258446"/>
            <a:ext cx="3017826" cy="1846659"/>
          </a:xfrm>
          <a:prstGeom prst="rect">
            <a:avLst/>
          </a:prstGeom>
          <a:noFill/>
        </p:spPr>
        <p:txBody>
          <a:bodyPr wrap="square" rtlCol="0">
            <a:spAutoFit/>
          </a:bodyPr>
          <a:lstStyle/>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Reduces risk of recurrence by half</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Benefit seen across all subgroups</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May reduce risk of CNS recurrence</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Similar # of pts complete 14 doses </a:t>
            </a:r>
            <a:br>
              <a:rPr lang="en-US" sz="1200" b="1" dirty="0">
                <a:solidFill>
                  <a:srgbClr val="00305D"/>
                </a:solidFill>
                <a:latin typeface="Arial Narrow" panose="020B0604020202020204" pitchFamily="34" charset="0"/>
                <a:cs typeface="Arial Narrow" panose="020B0604020202020204" pitchFamily="34" charset="0"/>
              </a:rPr>
            </a:br>
            <a:r>
              <a:rPr lang="en-US" sz="1200" b="1" dirty="0">
                <a:solidFill>
                  <a:srgbClr val="00305D"/>
                </a:solidFill>
                <a:latin typeface="Arial Narrow" panose="020B0604020202020204" pitchFamily="34" charset="0"/>
                <a:cs typeface="Arial Narrow" panose="020B0604020202020204" pitchFamily="34" charset="0"/>
              </a:rPr>
              <a:t>as T-DM1</a:t>
            </a:r>
          </a:p>
          <a:p>
            <a:pPr marL="142875" indent="-142875">
              <a:spcBef>
                <a:spcPts val="900"/>
              </a:spcBef>
              <a:buClr>
                <a:srgbClr val="009BD9"/>
              </a:buClr>
              <a:buFont typeface="Arial" panose="020B0604020202020204" pitchFamily="34" charset="0"/>
              <a:buChar char="•"/>
            </a:pPr>
            <a:r>
              <a:rPr lang="en-US" sz="1200" b="1" dirty="0">
                <a:solidFill>
                  <a:srgbClr val="00305D"/>
                </a:solidFill>
                <a:latin typeface="Arial Narrow" panose="020B0604020202020204" pitchFamily="34" charset="0"/>
                <a:cs typeface="Arial Narrow" panose="020B0604020202020204" pitchFamily="34" charset="0"/>
              </a:rPr>
              <a:t>Similar rate of radiation pneumonitis as T-DM1</a:t>
            </a:r>
          </a:p>
        </p:txBody>
      </p:sp>
      <p:grpSp>
        <p:nvGrpSpPr>
          <p:cNvPr id="3" name="Group 2">
            <a:extLst>
              <a:ext uri="{FF2B5EF4-FFF2-40B4-BE49-F238E27FC236}">
                <a16:creationId xmlns:a16="http://schemas.microsoft.com/office/drawing/2014/main" id="{882EECB1-348C-0426-2B58-449FF71BA20C}"/>
              </a:ext>
            </a:extLst>
          </p:cNvPr>
          <p:cNvGrpSpPr/>
          <p:nvPr/>
        </p:nvGrpSpPr>
        <p:grpSpPr>
          <a:xfrm>
            <a:off x="0" y="0"/>
            <a:ext cx="1790080" cy="283038"/>
            <a:chOff x="0" y="0"/>
            <a:chExt cx="3580160" cy="566075"/>
          </a:xfrm>
        </p:grpSpPr>
        <p:grpSp>
          <p:nvGrpSpPr>
            <p:cNvPr id="4" name="Group 3">
              <a:extLst>
                <a:ext uri="{FF2B5EF4-FFF2-40B4-BE49-F238E27FC236}">
                  <a16:creationId xmlns:a16="http://schemas.microsoft.com/office/drawing/2014/main" id="{C813E4AF-C03E-31FD-D4C6-76416793333D}"/>
                </a:ext>
              </a:extLst>
            </p:cNvPr>
            <p:cNvGrpSpPr/>
            <p:nvPr/>
          </p:nvGrpSpPr>
          <p:grpSpPr>
            <a:xfrm>
              <a:off x="0" y="0"/>
              <a:ext cx="3492500" cy="566075"/>
              <a:chOff x="-1" y="236415"/>
              <a:chExt cx="3492500" cy="566075"/>
            </a:xfrm>
          </p:grpSpPr>
          <p:sp>
            <p:nvSpPr>
              <p:cNvPr id="12" name="Rectangle 11">
                <a:extLst>
                  <a:ext uri="{FF2B5EF4-FFF2-40B4-BE49-F238E27FC236}">
                    <a16:creationId xmlns:a16="http://schemas.microsoft.com/office/drawing/2014/main" id="{B112F858-2944-7583-0215-08F3A1156FEB}"/>
                  </a:ext>
                </a:extLst>
              </p:cNvPr>
              <p:cNvSpPr/>
              <p:nvPr/>
            </p:nvSpPr>
            <p:spPr>
              <a:xfrm>
                <a:off x="0" y="236415"/>
                <a:ext cx="3492499"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tabLst>
                    <a:tab pos="711994" algn="l"/>
                  </a:tabLst>
                </a:pPr>
                <a:r>
                  <a:rPr lang="en-US" sz="1000" b="1" dirty="0">
                    <a:solidFill>
                      <a:prstClr val="white"/>
                    </a:solidFill>
                    <a:latin typeface="Arial Narrow" panose="020B0604020202020204" pitchFamily="34" charset="0"/>
                    <a:cs typeface="Arial Narrow" panose="020B0604020202020204" pitchFamily="34" charset="0"/>
                  </a:rPr>
                  <a:t>	CLINICAL APPLICATIONS  </a:t>
                </a:r>
              </a:p>
            </p:txBody>
          </p:sp>
          <p:sp>
            <p:nvSpPr>
              <p:cNvPr id="13" name="Triangle 12">
                <a:extLst>
                  <a:ext uri="{FF2B5EF4-FFF2-40B4-BE49-F238E27FC236}">
                    <a16:creationId xmlns:a16="http://schemas.microsoft.com/office/drawing/2014/main" id="{0E911DF4-B9F7-49E0-4BC9-13FFEF0471F3}"/>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11" name="Rectangle 10">
              <a:extLst>
                <a:ext uri="{FF2B5EF4-FFF2-40B4-BE49-F238E27FC236}">
                  <a16:creationId xmlns:a16="http://schemas.microsoft.com/office/drawing/2014/main" id="{12D77058-72D7-1E4E-7CBF-ACCBF481F5A2}"/>
                </a:ext>
              </a:extLst>
            </p:cNvPr>
            <p:cNvSpPr/>
            <p:nvPr/>
          </p:nvSpPr>
          <p:spPr>
            <a:xfrm>
              <a:off x="3488515"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10" name="Round Same Side Corner Rectangle 78">
            <a:extLst>
              <a:ext uri="{FF2B5EF4-FFF2-40B4-BE49-F238E27FC236}">
                <a16:creationId xmlns:a16="http://schemas.microsoft.com/office/drawing/2014/main" id="{9D405C0E-0AA8-E486-224F-E24D1F61E6DE}"/>
              </a:ext>
            </a:extLst>
          </p:cNvPr>
          <p:cNvSpPr>
            <a:spLocks/>
          </p:cNvSpPr>
          <p:nvPr/>
        </p:nvSpPr>
        <p:spPr>
          <a:xfrm>
            <a:off x="5783236" y="922501"/>
            <a:ext cx="2933252" cy="276573"/>
          </a:xfrm>
          <a:prstGeom prst="rect">
            <a:avLst/>
          </a:prstGeom>
          <a:solidFill>
            <a:srgbClr val="009BD9"/>
          </a:solidFill>
        </p:spPr>
        <p:txBody>
          <a:bodyPr lIns="68580" tIns="35100" rIns="68580" bIns="35100" rtlCol="0" anchor="ctr" anchorCtr="0">
            <a:noAutofit/>
          </a:bodyPr>
          <a:lstStyle/>
          <a:p>
            <a:pPr algn="ctr" defTabSz="685783">
              <a:defRPr/>
            </a:pPr>
            <a:r>
              <a:rPr lang="en-GB" b="1" dirty="0">
                <a:solidFill>
                  <a:prstClr val="white"/>
                </a:solidFill>
                <a:latin typeface="Arial" panose="020B0604020202020204" pitchFamily="34" charset="0"/>
                <a:cs typeface="Arial" panose="020B0604020202020204" pitchFamily="34" charset="0"/>
                <a:sym typeface="Arial"/>
              </a:rPr>
              <a:t>CONs</a:t>
            </a:r>
          </a:p>
        </p:txBody>
      </p:sp>
      <p:sp>
        <p:nvSpPr>
          <p:cNvPr id="17" name="TextBox 16">
            <a:extLst>
              <a:ext uri="{FF2B5EF4-FFF2-40B4-BE49-F238E27FC236}">
                <a16:creationId xmlns:a16="http://schemas.microsoft.com/office/drawing/2014/main" id="{BB892D08-6344-CCE3-A715-86067EAE8152}"/>
              </a:ext>
            </a:extLst>
          </p:cNvPr>
          <p:cNvSpPr txBox="1"/>
          <p:nvPr/>
        </p:nvSpPr>
        <p:spPr>
          <a:xfrm>
            <a:off x="5875933" y="3682163"/>
            <a:ext cx="2840555" cy="1164902"/>
          </a:xfrm>
          <a:prstGeom prst="rect">
            <a:avLst/>
          </a:prstGeom>
          <a:solidFill>
            <a:srgbClr val="F4FAFC"/>
          </a:solidFill>
          <a:ln w="15875">
            <a:noFill/>
          </a:ln>
        </p:spPr>
        <p:txBody>
          <a:bodyPr wrap="square" lIns="91440" tIns="91440" rtlCol="0">
            <a:noAutofit/>
          </a:bodyPr>
          <a:lstStyle/>
          <a:p>
            <a:pPr algn="ctr"/>
            <a:r>
              <a:rPr lang="en-US" sz="1350" b="1" dirty="0">
                <a:solidFill>
                  <a:srgbClr val="00305D"/>
                </a:solidFill>
                <a:latin typeface="Arial Narrow" panose="020B0604020202020204" pitchFamily="34" charset="0"/>
                <a:cs typeface="Arial Narrow" panose="020B0604020202020204" pitchFamily="34" charset="0"/>
              </a:rPr>
              <a:t>T-DM1 is standard of care for patients with operable disease at baseline and are node-negative at time of surgery</a:t>
            </a:r>
          </a:p>
          <a:p>
            <a:pPr marL="142875" indent="-142875">
              <a:spcBef>
                <a:spcPts val="900"/>
              </a:spcBef>
              <a:buClr>
                <a:srgbClr val="019BD9"/>
              </a:buClr>
              <a:buFont typeface="Arial" panose="020B0604020202020204" pitchFamily="34" charset="0"/>
              <a:buChar char="•"/>
            </a:pPr>
            <a:endParaRPr lang="en-US" sz="1250" b="1" dirty="0">
              <a:solidFill>
                <a:srgbClr val="00305D"/>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59724F25-6FDA-9AC7-EA6C-45348A461E42}"/>
              </a:ext>
            </a:extLst>
          </p:cNvPr>
          <p:cNvSpPr txBox="1"/>
          <p:nvPr/>
        </p:nvSpPr>
        <p:spPr>
          <a:xfrm>
            <a:off x="3470109" y="3050043"/>
            <a:ext cx="2313128" cy="664143"/>
          </a:xfrm>
          <a:prstGeom prst="rect">
            <a:avLst/>
          </a:prstGeom>
          <a:solidFill>
            <a:srgbClr val="F4FAFC"/>
          </a:solidFill>
          <a:ln w="15875">
            <a:noFill/>
          </a:ln>
        </p:spPr>
        <p:txBody>
          <a:bodyPr wrap="square" lIns="91440" tIns="91440" rtlCol="0" anchor="t" anchorCtr="0">
            <a:noAutofit/>
          </a:bodyPr>
          <a:lstStyle/>
          <a:p>
            <a:pPr algn="ctr">
              <a:spcBef>
                <a:spcPts val="900"/>
              </a:spcBef>
              <a:buClr>
                <a:srgbClr val="019BD9"/>
              </a:buClr>
            </a:pPr>
            <a:r>
              <a:rPr lang="en-US" sz="1400" b="1" dirty="0">
                <a:solidFill>
                  <a:srgbClr val="00305D"/>
                </a:solidFill>
                <a:latin typeface="Arial Narrow" panose="020B0604020202020204" pitchFamily="34" charset="0"/>
                <a:cs typeface="Arial Narrow" panose="020B0604020202020204" pitchFamily="34" charset="0"/>
              </a:rPr>
              <a:t>Benefits outweigh risks in </a:t>
            </a:r>
            <a:br>
              <a:rPr lang="en-US" sz="1400" b="1" dirty="0">
                <a:solidFill>
                  <a:srgbClr val="00305D"/>
                </a:solidFill>
                <a:latin typeface="Arial Narrow" panose="020B0604020202020204" pitchFamily="34" charset="0"/>
                <a:cs typeface="Arial Narrow" panose="020B0604020202020204" pitchFamily="34" charset="0"/>
              </a:rPr>
            </a:br>
            <a:r>
              <a:rPr lang="en-US" sz="1400" b="1" dirty="0">
                <a:solidFill>
                  <a:srgbClr val="00305D"/>
                </a:solidFill>
                <a:latin typeface="Arial Narrow" panose="020B0604020202020204" pitchFamily="34" charset="0"/>
                <a:cs typeface="Arial Narrow" panose="020B0604020202020204" pitchFamily="34" charset="0"/>
              </a:rPr>
              <a:t>high-risk patients</a:t>
            </a:r>
            <a:endParaRPr lang="en-US" sz="1200" b="1" dirty="0">
              <a:solidFill>
                <a:srgbClr val="00305D"/>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C97CBE9F-E779-A7CA-2384-01EE24E47823}"/>
              </a:ext>
            </a:extLst>
          </p:cNvPr>
          <p:cNvSpPr txBox="1"/>
          <p:nvPr/>
        </p:nvSpPr>
        <p:spPr>
          <a:xfrm>
            <a:off x="420745" y="3714186"/>
            <a:ext cx="3079082" cy="1164902"/>
          </a:xfrm>
          <a:prstGeom prst="rect">
            <a:avLst/>
          </a:prstGeom>
          <a:noFill/>
          <a:ln w="38100">
            <a:solidFill>
              <a:schemeClr val="accent5">
                <a:lumMod val="20000"/>
                <a:lumOff val="80000"/>
              </a:schemeClr>
            </a:solidFill>
          </a:ln>
        </p:spPr>
        <p:txBody>
          <a:bodyPr wrap="square" lIns="91440" tIns="91440" rtlCol="0">
            <a:noAutofit/>
          </a:bodyPr>
          <a:lstStyle/>
          <a:p>
            <a:pPr algn="ctr"/>
            <a:r>
              <a:rPr lang="en-US" sz="1350" b="1" dirty="0">
                <a:solidFill>
                  <a:srgbClr val="00305D"/>
                </a:solidFill>
                <a:latin typeface="Arial Narrow" panose="020B0604020202020204" pitchFamily="34" charset="0"/>
                <a:cs typeface="Arial Narrow" panose="020B0604020202020204" pitchFamily="34" charset="0"/>
              </a:rPr>
              <a:t>T-</a:t>
            </a:r>
            <a:r>
              <a:rPr lang="en-US" sz="1350" b="1" dirty="0" err="1">
                <a:solidFill>
                  <a:srgbClr val="00305D"/>
                </a:solidFill>
                <a:latin typeface="Arial Narrow" panose="020B0604020202020204" pitchFamily="34" charset="0"/>
                <a:cs typeface="Arial Narrow" panose="020B0604020202020204" pitchFamily="34" charset="0"/>
              </a:rPr>
              <a:t>DXd</a:t>
            </a:r>
            <a:r>
              <a:rPr lang="en-US" sz="1350" b="1" dirty="0">
                <a:solidFill>
                  <a:srgbClr val="00305D"/>
                </a:solidFill>
                <a:latin typeface="Arial Narrow" panose="020B0604020202020204" pitchFamily="34" charset="0"/>
                <a:cs typeface="Arial Narrow" panose="020B0604020202020204" pitchFamily="34" charset="0"/>
              </a:rPr>
              <a:t> should be considered a standard option for patients with residual node-positive disease and those with inoperable disease at baseline (T4 tumors or N2/N3) with residual disease</a:t>
            </a:r>
          </a:p>
          <a:p>
            <a:pPr marL="142875" indent="-142875">
              <a:spcBef>
                <a:spcPts val="900"/>
              </a:spcBef>
              <a:buClr>
                <a:srgbClr val="019BD9"/>
              </a:buClr>
              <a:buFont typeface="Arial" panose="020B0604020202020204" pitchFamily="34" charset="0"/>
              <a:buChar char="•"/>
            </a:pPr>
            <a:endParaRPr lang="en-US" sz="1200" b="1" dirty="0">
              <a:solidFill>
                <a:srgbClr val="00305D"/>
              </a:solidFill>
              <a:latin typeface="Arial Narrow" panose="020B0604020202020204" pitchFamily="34" charset="0"/>
              <a:cs typeface="Arial Narrow" panose="020B0604020202020204" pitchFamily="34" charset="0"/>
            </a:endParaRPr>
          </a:p>
        </p:txBody>
      </p:sp>
      <p:pic>
        <p:nvPicPr>
          <p:cNvPr id="6" name="Picture 4" descr="3d Illustration Balance Scale Tipping One">
            <a:extLst>
              <a:ext uri="{FF2B5EF4-FFF2-40B4-BE49-F238E27FC236}">
                <a16:creationId xmlns:a16="http://schemas.microsoft.com/office/drawing/2014/main" id="{C75328A6-870F-C52F-A63B-8EAF129495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79" r="19373" b="11302"/>
          <a:stretch>
            <a:fillRect/>
          </a:stretch>
        </p:blipFill>
        <p:spPr bwMode="auto">
          <a:xfrm>
            <a:off x="3322626" y="777205"/>
            <a:ext cx="2173379" cy="212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776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48EFD-706E-E9DE-87DD-FCA2089A7BB6}"/>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739D5EF8-E26D-12B9-FA00-207C5B3D6FC8}"/>
              </a:ext>
            </a:extLst>
          </p:cNvPr>
          <p:cNvSpPr txBox="1"/>
          <p:nvPr/>
        </p:nvSpPr>
        <p:spPr>
          <a:xfrm>
            <a:off x="4648200" y="1044017"/>
            <a:ext cx="4495800" cy="4099483"/>
          </a:xfrm>
          <a:prstGeom prst="rect">
            <a:avLst/>
          </a:prstGeom>
          <a:solidFill>
            <a:srgbClr val="17AD86">
              <a:alpha val="29000"/>
            </a:srgbClr>
          </a:solidFill>
        </p:spPr>
        <p:txBody>
          <a:bodyPr wrap="square" rtlCol="0">
            <a:noAutofit/>
          </a:bodyPr>
          <a:lstStyle/>
          <a:p>
            <a:endParaRPr lang="en-US" sz="9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E9858094-18D3-F4EF-FB14-BDF3A74E3D2E}"/>
              </a:ext>
            </a:extLst>
          </p:cNvPr>
          <p:cNvSpPr txBox="1"/>
          <p:nvPr/>
        </p:nvSpPr>
        <p:spPr>
          <a:xfrm>
            <a:off x="0" y="1048207"/>
            <a:ext cx="4572000" cy="4095294"/>
          </a:xfrm>
          <a:prstGeom prst="rect">
            <a:avLst/>
          </a:prstGeom>
          <a:solidFill>
            <a:srgbClr val="25B6E6">
              <a:alpha val="42000"/>
            </a:srgbClr>
          </a:solidFill>
        </p:spPr>
        <p:txBody>
          <a:bodyPr wrap="square" rtlCol="0">
            <a:noAutofit/>
          </a:bodyPr>
          <a:lstStyle/>
          <a:p>
            <a:endParaRPr lang="en-US" sz="900" dirty="0">
              <a:solidFill>
                <a:prstClr val="black"/>
              </a:solidFill>
              <a:latin typeface="Calibri" panose="020F0502020204030204"/>
            </a:endParaRPr>
          </a:p>
        </p:txBody>
      </p:sp>
      <p:sp>
        <p:nvSpPr>
          <p:cNvPr id="2" name="Text Placeholder 1">
            <a:extLst>
              <a:ext uri="{FF2B5EF4-FFF2-40B4-BE49-F238E27FC236}">
                <a16:creationId xmlns:a16="http://schemas.microsoft.com/office/drawing/2014/main" id="{E42E2A59-BB0D-A2C3-9AAA-ABD9A38EF83F}"/>
              </a:ext>
            </a:extLst>
          </p:cNvPr>
          <p:cNvSpPr>
            <a:spLocks noGrp="1"/>
          </p:cNvSpPr>
          <p:nvPr>
            <p:ph type="body" sz="quarter" idx="10"/>
          </p:nvPr>
        </p:nvSpPr>
        <p:spPr>
          <a:xfrm>
            <a:off x="999510" y="1040972"/>
            <a:ext cx="2905903" cy="502539"/>
          </a:xfrm>
        </p:spPr>
        <p:txBody>
          <a:bodyPr/>
          <a:lstStyle/>
          <a:p>
            <a:r>
              <a:rPr lang="en-US" dirty="0">
                <a:solidFill>
                  <a:srgbClr val="002060"/>
                </a:solidFill>
              </a:rPr>
              <a:t>Preoperative</a:t>
            </a:r>
          </a:p>
        </p:txBody>
      </p:sp>
      <p:sp>
        <p:nvSpPr>
          <p:cNvPr id="5" name="Text Placeholder 4">
            <a:extLst>
              <a:ext uri="{FF2B5EF4-FFF2-40B4-BE49-F238E27FC236}">
                <a16:creationId xmlns:a16="http://schemas.microsoft.com/office/drawing/2014/main" id="{4ADB24BF-0D28-BD17-8102-087C4170C559}"/>
              </a:ext>
            </a:extLst>
          </p:cNvPr>
          <p:cNvSpPr>
            <a:spLocks noGrp="1"/>
          </p:cNvSpPr>
          <p:nvPr>
            <p:ph type="body" sz="quarter" idx="13"/>
          </p:nvPr>
        </p:nvSpPr>
        <p:spPr>
          <a:xfrm>
            <a:off x="481801" y="1720244"/>
            <a:ext cx="3634291" cy="2772020"/>
          </a:xfrm>
        </p:spPr>
        <p:txBody>
          <a:bodyPr/>
          <a:lstStyle/>
          <a:p>
            <a:pPr marL="228600" indent="-228600">
              <a:spcBef>
                <a:spcPts val="1200"/>
              </a:spcBef>
            </a:pPr>
            <a:r>
              <a:rPr lang="en-US" b="1" dirty="0">
                <a:solidFill>
                  <a:srgbClr val="00305D"/>
                </a:solidFill>
              </a:rPr>
              <a:t>Improve</a:t>
            </a:r>
            <a:r>
              <a:rPr lang="en-US" dirty="0">
                <a:solidFill>
                  <a:srgbClr val="00305D"/>
                </a:solidFill>
              </a:rPr>
              <a:t> </a:t>
            </a:r>
            <a:r>
              <a:rPr lang="en-US" dirty="0" err="1">
                <a:solidFill>
                  <a:srgbClr val="00305D"/>
                </a:solidFill>
              </a:rPr>
              <a:t>pCR</a:t>
            </a:r>
            <a:r>
              <a:rPr lang="en-US" dirty="0">
                <a:solidFill>
                  <a:srgbClr val="00305D"/>
                </a:solidFill>
              </a:rPr>
              <a:t> rate</a:t>
            </a:r>
            <a:r>
              <a:rPr lang="en-US" dirty="0">
                <a:solidFill>
                  <a:srgbClr val="00305D"/>
                </a:solidFill>
                <a:sym typeface="Wingdings" pitchFamily="2" charset="2"/>
              </a:rPr>
              <a:t> less axillary surgery</a:t>
            </a:r>
          </a:p>
          <a:p>
            <a:pPr marL="228600" indent="-228600">
              <a:spcBef>
                <a:spcPts val="1200"/>
              </a:spcBef>
            </a:pPr>
            <a:r>
              <a:rPr lang="en-US" b="1" dirty="0">
                <a:solidFill>
                  <a:srgbClr val="00305D"/>
                </a:solidFill>
                <a:sym typeface="Wingdings" pitchFamily="2" charset="2"/>
              </a:rPr>
              <a:t>Shorter course </a:t>
            </a:r>
            <a:r>
              <a:rPr lang="en-US" dirty="0">
                <a:solidFill>
                  <a:srgbClr val="00305D"/>
                </a:solidFill>
                <a:sym typeface="Wingdings" pitchFamily="2" charset="2"/>
              </a:rPr>
              <a:t>T-</a:t>
            </a:r>
            <a:r>
              <a:rPr lang="en-US" dirty="0" err="1">
                <a:solidFill>
                  <a:srgbClr val="00305D"/>
                </a:solidFill>
                <a:sym typeface="Wingdings" pitchFamily="2" charset="2"/>
              </a:rPr>
              <a:t>DXd</a:t>
            </a:r>
            <a:r>
              <a:rPr lang="en-US" dirty="0">
                <a:solidFill>
                  <a:srgbClr val="00305D"/>
                </a:solidFill>
                <a:sym typeface="Wingdings" pitchFamily="2" charset="2"/>
              </a:rPr>
              <a:t> (4 cycles) </a:t>
            </a:r>
            <a:br>
              <a:rPr lang="en-US" dirty="0">
                <a:solidFill>
                  <a:srgbClr val="00305D"/>
                </a:solidFill>
                <a:sym typeface="Wingdings" pitchFamily="2" charset="2"/>
              </a:rPr>
            </a:br>
            <a:r>
              <a:rPr lang="en-US" dirty="0">
                <a:solidFill>
                  <a:srgbClr val="00305D"/>
                </a:solidFill>
                <a:sym typeface="Wingdings" pitchFamily="2" charset="2"/>
              </a:rPr>
              <a:t>vs 14 cycles</a:t>
            </a:r>
          </a:p>
          <a:p>
            <a:pPr marL="228600" indent="-228600">
              <a:spcBef>
                <a:spcPts val="1200"/>
              </a:spcBef>
            </a:pPr>
            <a:r>
              <a:rPr lang="en-US" b="1" dirty="0">
                <a:solidFill>
                  <a:srgbClr val="00305D"/>
                </a:solidFill>
                <a:sym typeface="Wingdings" pitchFamily="2" charset="2"/>
              </a:rPr>
              <a:t>Less toxicity </a:t>
            </a:r>
            <a:r>
              <a:rPr lang="en-US" dirty="0">
                <a:solidFill>
                  <a:srgbClr val="00305D"/>
                </a:solidFill>
                <a:sym typeface="Wingdings" pitchFamily="2" charset="2"/>
              </a:rPr>
              <a:t>given just 4 cycles</a:t>
            </a:r>
          </a:p>
          <a:p>
            <a:pPr marL="228600" indent="-228600">
              <a:spcBef>
                <a:spcPts val="1200"/>
              </a:spcBef>
            </a:pPr>
            <a:r>
              <a:rPr lang="en-US" b="1" dirty="0">
                <a:solidFill>
                  <a:srgbClr val="00305D"/>
                </a:solidFill>
                <a:sym typeface="Wingdings" pitchFamily="2" charset="2"/>
              </a:rPr>
              <a:t>May result in better </a:t>
            </a:r>
            <a:r>
              <a:rPr lang="en-US" dirty="0">
                <a:solidFill>
                  <a:srgbClr val="00305D"/>
                </a:solidFill>
                <a:sym typeface="Wingdings" pitchFamily="2" charset="2"/>
              </a:rPr>
              <a:t>QOL for patients</a:t>
            </a:r>
          </a:p>
          <a:p>
            <a:endParaRPr lang="en-US" dirty="0">
              <a:solidFill>
                <a:srgbClr val="00305D"/>
              </a:solidFill>
            </a:endParaRPr>
          </a:p>
          <a:p>
            <a:endParaRPr lang="en-US" dirty="0">
              <a:solidFill>
                <a:srgbClr val="00305D"/>
              </a:solidFill>
            </a:endParaRPr>
          </a:p>
        </p:txBody>
      </p:sp>
      <p:sp>
        <p:nvSpPr>
          <p:cNvPr id="9" name="Text Placeholder 4">
            <a:extLst>
              <a:ext uri="{FF2B5EF4-FFF2-40B4-BE49-F238E27FC236}">
                <a16:creationId xmlns:a16="http://schemas.microsoft.com/office/drawing/2014/main" id="{C90BD56F-DD05-8C9E-4EFE-BFA8C3931935}"/>
              </a:ext>
            </a:extLst>
          </p:cNvPr>
          <p:cNvSpPr txBox="1">
            <a:spLocks/>
          </p:cNvSpPr>
          <p:nvPr/>
        </p:nvSpPr>
        <p:spPr>
          <a:xfrm>
            <a:off x="4934058" y="1720244"/>
            <a:ext cx="4063892" cy="1342769"/>
          </a:xfrm>
          <a:prstGeom prst="rect">
            <a:avLst/>
          </a:prstGeom>
        </p:spPr>
        <p:txBody>
          <a:bodyPr/>
          <a:lstStyle>
            <a:lvl1pPr marL="742950" indent="-742950" algn="l" defTabSz="914400" rtl="0" eaLnBrk="1" latinLnBrk="0" hangingPunct="1">
              <a:lnSpc>
                <a:spcPts val="4200"/>
              </a:lnSpc>
              <a:spcBef>
                <a:spcPts val="0"/>
              </a:spcBef>
              <a:buFont typeface="+mj-lt"/>
              <a:buAutoNum type="arabicPeriod"/>
              <a:defRPr sz="3750" b="0" i="0" kern="1200">
                <a:solidFill>
                  <a:srgbClr val="17AD86"/>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4000" indent="-222250" defTabSz="457200">
              <a:lnSpc>
                <a:spcPts val="2100"/>
              </a:lnSpc>
              <a:buNone/>
              <a:defRPr/>
            </a:pPr>
            <a:r>
              <a:rPr lang="en-US" sz="1875" b="1" dirty="0">
                <a:solidFill>
                  <a:srgbClr val="00305D"/>
                </a:solidFill>
              </a:rPr>
              <a:t>1. </a:t>
            </a:r>
            <a:r>
              <a:rPr lang="en-US" sz="1875" dirty="0">
                <a:solidFill>
                  <a:srgbClr val="00305D"/>
                </a:solidFill>
              </a:rPr>
              <a:t>Could allow </a:t>
            </a:r>
            <a:r>
              <a:rPr lang="en-US" sz="1875" b="1" dirty="0">
                <a:solidFill>
                  <a:srgbClr val="00305D"/>
                </a:solidFill>
              </a:rPr>
              <a:t>de-escalated preoperative therapy (THP)</a:t>
            </a:r>
            <a:r>
              <a:rPr lang="en-US" sz="1875" dirty="0">
                <a:solidFill>
                  <a:srgbClr val="00305D"/>
                </a:solidFill>
              </a:rPr>
              <a:t>,</a:t>
            </a:r>
            <a:r>
              <a:rPr lang="en-US" sz="1875" b="1" dirty="0">
                <a:solidFill>
                  <a:srgbClr val="00305D"/>
                </a:solidFill>
              </a:rPr>
              <a:t> </a:t>
            </a:r>
            <a:r>
              <a:rPr lang="en-US" sz="1875" dirty="0">
                <a:solidFill>
                  <a:srgbClr val="00305D"/>
                </a:solidFill>
              </a:rPr>
              <a:t>sparing those patients with </a:t>
            </a:r>
            <a:r>
              <a:rPr lang="en-US" sz="1875" dirty="0" err="1">
                <a:solidFill>
                  <a:srgbClr val="00305D"/>
                </a:solidFill>
              </a:rPr>
              <a:t>pCR</a:t>
            </a:r>
            <a:r>
              <a:rPr lang="en-US" sz="1875" dirty="0">
                <a:solidFill>
                  <a:srgbClr val="00305D"/>
                </a:solidFill>
              </a:rPr>
              <a:t> T-</a:t>
            </a:r>
            <a:r>
              <a:rPr lang="en-US" sz="1875" dirty="0" err="1">
                <a:solidFill>
                  <a:srgbClr val="00305D"/>
                </a:solidFill>
              </a:rPr>
              <a:t>DXd</a:t>
            </a:r>
            <a:r>
              <a:rPr lang="en-US" sz="1875" dirty="0">
                <a:solidFill>
                  <a:srgbClr val="00305D"/>
                </a:solidFill>
              </a:rPr>
              <a:t>  </a:t>
            </a:r>
            <a:r>
              <a:rPr lang="en-US" sz="1800" dirty="0">
                <a:solidFill>
                  <a:srgbClr val="00305D"/>
                </a:solidFill>
              </a:rPr>
              <a:t>(but those with RD end up with 14 cycles)</a:t>
            </a:r>
            <a:endParaRPr lang="en-US" sz="1875" dirty="0">
              <a:solidFill>
                <a:srgbClr val="00305D"/>
              </a:solidFill>
            </a:endParaRPr>
          </a:p>
          <a:p>
            <a:pPr marL="371475" indent="-371475" defTabSz="457200">
              <a:lnSpc>
                <a:spcPts val="2100"/>
              </a:lnSpc>
              <a:defRPr/>
            </a:pPr>
            <a:endParaRPr lang="en-US" sz="1875" dirty="0">
              <a:solidFill>
                <a:srgbClr val="00305D"/>
              </a:solidFill>
            </a:endParaRPr>
          </a:p>
        </p:txBody>
      </p:sp>
      <p:sp>
        <p:nvSpPr>
          <p:cNvPr id="10" name="Text Placeholder 1">
            <a:extLst>
              <a:ext uri="{FF2B5EF4-FFF2-40B4-BE49-F238E27FC236}">
                <a16:creationId xmlns:a16="http://schemas.microsoft.com/office/drawing/2014/main" id="{74B127EE-3B5F-3C7A-B987-4F4137B7CD56}"/>
              </a:ext>
            </a:extLst>
          </p:cNvPr>
          <p:cNvSpPr txBox="1">
            <a:spLocks/>
          </p:cNvSpPr>
          <p:nvPr/>
        </p:nvSpPr>
        <p:spPr>
          <a:xfrm>
            <a:off x="5404513" y="1040972"/>
            <a:ext cx="2323671" cy="502539"/>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17AD86"/>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defRPr/>
            </a:pPr>
            <a:r>
              <a:rPr lang="en-US" sz="2815" dirty="0">
                <a:solidFill>
                  <a:srgbClr val="002060"/>
                </a:solidFill>
              </a:rPr>
              <a:t>Post-operative</a:t>
            </a:r>
          </a:p>
        </p:txBody>
      </p:sp>
      <p:sp>
        <p:nvSpPr>
          <p:cNvPr id="3" name="Espace réservé du texte 1">
            <a:extLst>
              <a:ext uri="{FF2B5EF4-FFF2-40B4-BE49-F238E27FC236}">
                <a16:creationId xmlns:a16="http://schemas.microsoft.com/office/drawing/2014/main" id="{FF5949A9-F5AA-68A6-FD36-39EC9A618E9B}"/>
              </a:ext>
            </a:extLst>
          </p:cNvPr>
          <p:cNvSpPr txBox="1">
            <a:spLocks/>
          </p:cNvSpPr>
          <p:nvPr/>
        </p:nvSpPr>
        <p:spPr>
          <a:xfrm>
            <a:off x="249217" y="397145"/>
            <a:ext cx="8049172" cy="502539"/>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r>
              <a:rPr lang="fr-FR" sz="2700" dirty="0"/>
              <a:t>SHOULD WE GIVE </a:t>
            </a:r>
            <a:r>
              <a:rPr lang="fr-FR" sz="2700" dirty="0" err="1"/>
              <a:t>T-DXd</a:t>
            </a:r>
            <a:r>
              <a:rPr lang="fr-FR" sz="2700" dirty="0"/>
              <a:t> PREOP OR POST-OP?</a:t>
            </a:r>
          </a:p>
        </p:txBody>
      </p:sp>
      <p:grpSp>
        <p:nvGrpSpPr>
          <p:cNvPr id="6" name="Group 5">
            <a:extLst>
              <a:ext uri="{FF2B5EF4-FFF2-40B4-BE49-F238E27FC236}">
                <a16:creationId xmlns:a16="http://schemas.microsoft.com/office/drawing/2014/main" id="{C140E3C9-E5D0-D635-73DD-F7FB5FBFE879}"/>
              </a:ext>
            </a:extLst>
          </p:cNvPr>
          <p:cNvGrpSpPr/>
          <p:nvPr/>
        </p:nvGrpSpPr>
        <p:grpSpPr>
          <a:xfrm>
            <a:off x="0" y="0"/>
            <a:ext cx="1790080" cy="283038"/>
            <a:chOff x="0" y="0"/>
            <a:chExt cx="3580160" cy="566075"/>
          </a:xfrm>
        </p:grpSpPr>
        <p:grpSp>
          <p:nvGrpSpPr>
            <p:cNvPr id="7" name="Group 6">
              <a:extLst>
                <a:ext uri="{FF2B5EF4-FFF2-40B4-BE49-F238E27FC236}">
                  <a16:creationId xmlns:a16="http://schemas.microsoft.com/office/drawing/2014/main" id="{A4A812FA-4A6B-D3CA-2223-F16DA30DD2D8}"/>
                </a:ext>
              </a:extLst>
            </p:cNvPr>
            <p:cNvGrpSpPr/>
            <p:nvPr/>
          </p:nvGrpSpPr>
          <p:grpSpPr>
            <a:xfrm>
              <a:off x="0" y="0"/>
              <a:ext cx="3492500" cy="566075"/>
              <a:chOff x="-1" y="236415"/>
              <a:chExt cx="3492500" cy="566075"/>
            </a:xfrm>
          </p:grpSpPr>
          <p:sp>
            <p:nvSpPr>
              <p:cNvPr id="11" name="Rectangle 10">
                <a:extLst>
                  <a:ext uri="{FF2B5EF4-FFF2-40B4-BE49-F238E27FC236}">
                    <a16:creationId xmlns:a16="http://schemas.microsoft.com/office/drawing/2014/main" id="{EB34CB4A-477F-F608-5CE7-E3C1EDDE07A5}"/>
                  </a:ext>
                </a:extLst>
              </p:cNvPr>
              <p:cNvSpPr/>
              <p:nvPr/>
            </p:nvSpPr>
            <p:spPr>
              <a:xfrm>
                <a:off x="0" y="236415"/>
                <a:ext cx="3492499"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indent="-254000">
                  <a:tabLst>
                    <a:tab pos="711994" algn="l"/>
                  </a:tabLst>
                </a:pPr>
                <a:r>
                  <a:rPr lang="en-US" sz="1000" b="1" dirty="0">
                    <a:solidFill>
                      <a:prstClr val="white"/>
                    </a:solidFill>
                    <a:latin typeface="Arial Narrow" panose="020B0604020202020204" pitchFamily="34" charset="0"/>
                    <a:cs typeface="Arial Narrow" panose="020B0604020202020204" pitchFamily="34" charset="0"/>
                  </a:rPr>
                  <a:t>	CLINICAL APPLICATIONS  </a:t>
                </a:r>
              </a:p>
            </p:txBody>
          </p:sp>
          <p:sp>
            <p:nvSpPr>
              <p:cNvPr id="12" name="Triangle 11">
                <a:extLst>
                  <a:ext uri="{FF2B5EF4-FFF2-40B4-BE49-F238E27FC236}">
                    <a16:creationId xmlns:a16="http://schemas.microsoft.com/office/drawing/2014/main" id="{8E1738D9-9ECB-71ED-D53A-83A112E035CA}"/>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Calibri" panose="020F0502020204030204"/>
                </a:endParaRPr>
              </a:p>
            </p:txBody>
          </p:sp>
        </p:grpSp>
        <p:sp>
          <p:nvSpPr>
            <p:cNvPr id="8" name="Rectangle 7">
              <a:extLst>
                <a:ext uri="{FF2B5EF4-FFF2-40B4-BE49-F238E27FC236}">
                  <a16:creationId xmlns:a16="http://schemas.microsoft.com/office/drawing/2014/main" id="{B87D1ED6-099A-1B23-1942-034B3580464E}"/>
                </a:ext>
              </a:extLst>
            </p:cNvPr>
            <p:cNvSpPr/>
            <p:nvPr/>
          </p:nvSpPr>
          <p:spPr>
            <a:xfrm>
              <a:off x="3488515"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prstClr val="white"/>
                </a:solidFill>
                <a:latin typeface="Arial Narrow" panose="020B0604020202020204" pitchFamily="34" charset="0"/>
                <a:cs typeface="Arial Narrow" panose="020B0604020202020204" pitchFamily="34" charset="0"/>
              </a:endParaRPr>
            </a:p>
          </p:txBody>
        </p:sp>
      </p:grpSp>
      <p:sp>
        <p:nvSpPr>
          <p:cNvPr id="13" name="Rectangle 12">
            <a:extLst>
              <a:ext uri="{FF2B5EF4-FFF2-40B4-BE49-F238E27FC236}">
                <a16:creationId xmlns:a16="http://schemas.microsoft.com/office/drawing/2014/main" id="{C0856E0C-8752-932F-22FF-629CF2EAD273}"/>
              </a:ext>
            </a:extLst>
          </p:cNvPr>
          <p:cNvSpPr/>
          <p:nvPr/>
        </p:nvSpPr>
        <p:spPr>
          <a:xfrm rot="16200000">
            <a:off x="5831417" y="3396721"/>
            <a:ext cx="1212835" cy="299630"/>
          </a:xfrm>
          <a:prstGeom prst="rect">
            <a:avLst/>
          </a:prstGeom>
          <a:solidFill>
            <a:srgbClr val="17AD86"/>
          </a:solidFill>
          <a:ln w="9525" cap="flat" cmpd="sng" algn="ctr">
            <a:no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342758" fontAlgn="base">
              <a:spcBef>
                <a:spcPct val="0"/>
              </a:spcBef>
              <a:spcAft>
                <a:spcPct val="0"/>
              </a:spcAft>
              <a:defRPr/>
            </a:pPr>
            <a:r>
              <a:rPr lang="en-US" altLang="ja-JP" sz="1100" b="1" dirty="0">
                <a:solidFill>
                  <a:prstClr val="white"/>
                </a:solidFill>
                <a:latin typeface="Arial Narrow" panose="020B0606020202030204" pitchFamily="34" charset="0"/>
                <a:ea typeface="Meiryo UI" pitchFamily="50" charset="-128"/>
                <a:cs typeface="Arial" panose="020B0604020202020204" pitchFamily="34" charset="0"/>
                <a:sym typeface="Arial"/>
              </a:rPr>
              <a:t>Surgery</a:t>
            </a:r>
            <a:endParaRPr lang="en-US" altLang="ja-JP" sz="1100" baseline="30000" dirty="0">
              <a:solidFill>
                <a:prstClr val="white"/>
              </a:solidFill>
              <a:latin typeface="Arial Narrow" panose="020B0606020202030204" pitchFamily="34" charset="0"/>
              <a:ea typeface="Meiryo UI" pitchFamily="50" charset="-128"/>
              <a:cs typeface="Arial" panose="020B0604020202020204" pitchFamily="34" charset="0"/>
              <a:sym typeface="Arial"/>
            </a:endParaRPr>
          </a:p>
        </p:txBody>
      </p:sp>
      <p:sp>
        <p:nvSpPr>
          <p:cNvPr id="22" name="TextBox 21">
            <a:extLst>
              <a:ext uri="{FF2B5EF4-FFF2-40B4-BE49-F238E27FC236}">
                <a16:creationId xmlns:a16="http://schemas.microsoft.com/office/drawing/2014/main" id="{F610D280-7993-5D6B-1957-A417582F81A3}"/>
              </a:ext>
            </a:extLst>
          </p:cNvPr>
          <p:cNvSpPr txBox="1"/>
          <p:nvPr/>
        </p:nvSpPr>
        <p:spPr>
          <a:xfrm>
            <a:off x="4763260" y="3449429"/>
            <a:ext cx="1078090" cy="348501"/>
          </a:xfrm>
          <a:prstGeom prst="rect">
            <a:avLst/>
          </a:prstGeom>
          <a:solidFill>
            <a:srgbClr val="00305D"/>
          </a:solidFill>
          <a:ln w="22225">
            <a:noFill/>
          </a:ln>
        </p:spPr>
        <p:txBody>
          <a:bodyPr wrap="square" lIns="91440" tIns="45720" rtlCol="0" anchor="ctr" anchorCtr="0">
            <a:noAutofit/>
          </a:bodyPr>
          <a:lstStyle/>
          <a:p>
            <a:pPr algn="ctr" defTabSz="342758" fontAlgn="base">
              <a:spcBef>
                <a:spcPct val="0"/>
              </a:spcBef>
              <a:spcAft>
                <a:spcPct val="0"/>
              </a:spcAft>
              <a:defRPr/>
            </a:pPr>
            <a:r>
              <a:rPr lang="en-US" altLang="ja-JP" sz="1400" b="1" dirty="0">
                <a:solidFill>
                  <a:prstClr val="white"/>
                </a:solidFill>
                <a:latin typeface="Arial Narrow" panose="020B0606020202030204" pitchFamily="34" charset="0"/>
                <a:ea typeface="Meiryo UI" pitchFamily="50" charset="-128"/>
                <a:cs typeface="Arial" panose="020B0604020202020204" pitchFamily="34" charset="0"/>
                <a:sym typeface="Arial"/>
              </a:rPr>
              <a:t>THP</a:t>
            </a:r>
            <a:endParaRPr lang="en-US" altLang="ja-JP" sz="1400" dirty="0">
              <a:solidFill>
                <a:prstClr val="white"/>
              </a:solidFill>
              <a:latin typeface="Arial Narrow" panose="020B0606020202030204" pitchFamily="34" charset="0"/>
              <a:ea typeface="Meiryo UI" pitchFamily="50" charset="-128"/>
              <a:cs typeface="Arial" panose="020B0604020202020204" pitchFamily="34" charset="0"/>
              <a:sym typeface="Arial"/>
            </a:endParaRPr>
          </a:p>
        </p:txBody>
      </p:sp>
      <p:sp>
        <p:nvSpPr>
          <p:cNvPr id="27" name="TextBox 26">
            <a:extLst>
              <a:ext uri="{FF2B5EF4-FFF2-40B4-BE49-F238E27FC236}">
                <a16:creationId xmlns:a16="http://schemas.microsoft.com/office/drawing/2014/main" id="{4A42C861-46CE-CCEE-EF06-D965B77D4012}"/>
              </a:ext>
            </a:extLst>
          </p:cNvPr>
          <p:cNvSpPr txBox="1"/>
          <p:nvPr/>
        </p:nvSpPr>
        <p:spPr>
          <a:xfrm>
            <a:off x="6922961" y="2945217"/>
            <a:ext cx="696281" cy="487947"/>
          </a:xfrm>
          <a:prstGeom prst="rect">
            <a:avLst/>
          </a:prstGeom>
          <a:solidFill>
            <a:srgbClr val="D9EFFA"/>
          </a:solidFill>
          <a:ln w="22225">
            <a:noFill/>
          </a:ln>
        </p:spPr>
        <p:txBody>
          <a:bodyPr wrap="square" lIns="91440" bIns="45720" rtlCol="0" anchor="ctr" anchorCtr="0">
            <a:noAutofit/>
          </a:bodyPr>
          <a:lstStyle/>
          <a:p>
            <a:pPr algn="ctr" defTabSz="685800">
              <a:defRPr/>
            </a:pPr>
            <a:r>
              <a:rPr lang="en-US" sz="1050" b="1" dirty="0" err="1">
                <a:solidFill>
                  <a:srgbClr val="00305D"/>
                </a:solidFill>
                <a:latin typeface="Arial Narrow" panose="020B0604020202020204" pitchFamily="34" charset="0"/>
                <a:cs typeface="Arial Narrow" panose="020B0604020202020204" pitchFamily="34" charset="0"/>
              </a:rPr>
              <a:t>pCR</a:t>
            </a:r>
            <a:endParaRPr lang="en-US" sz="1050" b="1" dirty="0">
              <a:solidFill>
                <a:srgbClr val="00305D"/>
              </a:solidFill>
              <a:latin typeface="Arial Narrow" panose="020B0604020202020204" pitchFamily="34" charset="0"/>
              <a:cs typeface="Arial Narrow" panose="020B0604020202020204" pitchFamily="34" charset="0"/>
            </a:endParaRPr>
          </a:p>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in 44-64*%</a:t>
            </a:r>
          </a:p>
        </p:txBody>
      </p:sp>
      <p:cxnSp>
        <p:nvCxnSpPr>
          <p:cNvPr id="29" name="Straight Arrow Connector 28">
            <a:extLst>
              <a:ext uri="{FF2B5EF4-FFF2-40B4-BE49-F238E27FC236}">
                <a16:creationId xmlns:a16="http://schemas.microsoft.com/office/drawing/2014/main" id="{F92E5C0B-1866-F10B-AE4C-F99E3207C2EB}"/>
              </a:ext>
            </a:extLst>
          </p:cNvPr>
          <p:cNvCxnSpPr>
            <a:cxnSpLocks/>
          </p:cNvCxnSpPr>
          <p:nvPr/>
        </p:nvCxnSpPr>
        <p:spPr>
          <a:xfrm>
            <a:off x="5976312" y="3620456"/>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D3906045-F21B-4CC2-BE66-EDF9F036B38B}"/>
              </a:ext>
            </a:extLst>
          </p:cNvPr>
          <p:cNvSpPr txBox="1"/>
          <p:nvPr/>
        </p:nvSpPr>
        <p:spPr>
          <a:xfrm>
            <a:off x="7965919" y="2940119"/>
            <a:ext cx="696281" cy="487947"/>
          </a:xfrm>
          <a:prstGeom prst="rect">
            <a:avLst/>
          </a:prstGeom>
          <a:solidFill>
            <a:srgbClr val="D9EFFA"/>
          </a:solidFill>
          <a:ln w="22225">
            <a:noFill/>
          </a:ln>
        </p:spPr>
        <p:txBody>
          <a:bodyPr wrap="square" lIns="91440" b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HP</a:t>
            </a:r>
          </a:p>
        </p:txBody>
      </p:sp>
      <p:cxnSp>
        <p:nvCxnSpPr>
          <p:cNvPr id="31" name="Straight Arrow Connector 30">
            <a:extLst>
              <a:ext uri="{FF2B5EF4-FFF2-40B4-BE49-F238E27FC236}">
                <a16:creationId xmlns:a16="http://schemas.microsoft.com/office/drawing/2014/main" id="{80E8D836-7BE8-29D4-C64A-4C69852AF63B}"/>
              </a:ext>
            </a:extLst>
          </p:cNvPr>
          <p:cNvCxnSpPr>
            <a:cxnSpLocks/>
          </p:cNvCxnSpPr>
          <p:nvPr/>
        </p:nvCxnSpPr>
        <p:spPr>
          <a:xfrm>
            <a:off x="7669261" y="3206913"/>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500F044-5AA4-F2E5-B837-396E7BB840AD}"/>
              </a:ext>
            </a:extLst>
          </p:cNvPr>
          <p:cNvCxnSpPr>
            <a:cxnSpLocks/>
          </p:cNvCxnSpPr>
          <p:nvPr/>
        </p:nvCxnSpPr>
        <p:spPr>
          <a:xfrm flipV="1">
            <a:off x="6660194" y="3171689"/>
            <a:ext cx="199244" cy="136114"/>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AE7DE45A-2BDF-DFCE-DED5-D81A0F1345C2}"/>
              </a:ext>
            </a:extLst>
          </p:cNvPr>
          <p:cNvSpPr txBox="1"/>
          <p:nvPr/>
        </p:nvSpPr>
        <p:spPr>
          <a:xfrm>
            <a:off x="6922961" y="3665008"/>
            <a:ext cx="696281" cy="487947"/>
          </a:xfrm>
          <a:prstGeom prst="rect">
            <a:avLst/>
          </a:prstGeom>
          <a:solidFill>
            <a:srgbClr val="D9EFFA"/>
          </a:solidFill>
          <a:ln w="22225">
            <a:noFill/>
          </a:ln>
        </p:spPr>
        <p:txBody>
          <a:bodyPr wrap="square" lIns="91440" b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RD</a:t>
            </a:r>
          </a:p>
        </p:txBody>
      </p:sp>
      <p:sp>
        <p:nvSpPr>
          <p:cNvPr id="35" name="TextBox 34">
            <a:extLst>
              <a:ext uri="{FF2B5EF4-FFF2-40B4-BE49-F238E27FC236}">
                <a16:creationId xmlns:a16="http://schemas.microsoft.com/office/drawing/2014/main" id="{A7CD6C2E-DCA1-E6A6-902F-3D7540CCC373}"/>
              </a:ext>
            </a:extLst>
          </p:cNvPr>
          <p:cNvSpPr txBox="1"/>
          <p:nvPr/>
        </p:nvSpPr>
        <p:spPr>
          <a:xfrm>
            <a:off x="7965919" y="3659910"/>
            <a:ext cx="696281" cy="487947"/>
          </a:xfrm>
          <a:prstGeom prst="rect">
            <a:avLst/>
          </a:prstGeom>
          <a:solidFill>
            <a:srgbClr val="D9EFFA"/>
          </a:solidFill>
          <a:ln w="22225">
            <a:noFill/>
          </a:ln>
        </p:spPr>
        <p:txBody>
          <a:bodyPr wrap="square" lIns="91440" b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T-</a:t>
            </a:r>
            <a:r>
              <a:rPr lang="en-US" sz="1050" b="1" dirty="0" err="1">
                <a:solidFill>
                  <a:srgbClr val="00305D"/>
                </a:solidFill>
                <a:latin typeface="Arial Narrow" panose="020B0604020202020204" pitchFamily="34" charset="0"/>
                <a:cs typeface="Arial Narrow" panose="020B0604020202020204" pitchFamily="34" charset="0"/>
              </a:rPr>
              <a:t>DXd</a:t>
            </a:r>
            <a:endParaRPr lang="en-US" sz="1050" b="1" dirty="0">
              <a:solidFill>
                <a:srgbClr val="00305D"/>
              </a:solidFill>
              <a:latin typeface="Arial Narrow" panose="020B0604020202020204" pitchFamily="34" charset="0"/>
              <a:cs typeface="Arial Narrow" panose="020B0604020202020204" pitchFamily="34" charset="0"/>
            </a:endParaRPr>
          </a:p>
        </p:txBody>
      </p:sp>
      <p:cxnSp>
        <p:nvCxnSpPr>
          <p:cNvPr id="36" name="Straight Arrow Connector 35">
            <a:extLst>
              <a:ext uri="{FF2B5EF4-FFF2-40B4-BE49-F238E27FC236}">
                <a16:creationId xmlns:a16="http://schemas.microsoft.com/office/drawing/2014/main" id="{CAB7CDDC-6D7C-6397-B42A-96C7CA664901}"/>
              </a:ext>
            </a:extLst>
          </p:cNvPr>
          <p:cNvCxnSpPr>
            <a:cxnSpLocks/>
          </p:cNvCxnSpPr>
          <p:nvPr/>
        </p:nvCxnSpPr>
        <p:spPr>
          <a:xfrm>
            <a:off x="7669261" y="3926703"/>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EF09698-092E-F627-F5C5-3CAE2E2B8E0D}"/>
              </a:ext>
            </a:extLst>
          </p:cNvPr>
          <p:cNvSpPr txBox="1"/>
          <p:nvPr/>
        </p:nvSpPr>
        <p:spPr>
          <a:xfrm>
            <a:off x="6922961" y="3451179"/>
            <a:ext cx="1967040" cy="215444"/>
          </a:xfrm>
          <a:prstGeom prst="rect">
            <a:avLst/>
          </a:prstGeom>
          <a:noFill/>
        </p:spPr>
        <p:txBody>
          <a:bodyPr wrap="square" rtlCol="0">
            <a:spAutoFit/>
          </a:bodyPr>
          <a:lstStyle/>
          <a:p>
            <a:r>
              <a:rPr lang="en-US" sz="800" dirty="0">
                <a:solidFill>
                  <a:prstClr val="black"/>
                </a:solidFill>
                <a:latin typeface="Arial Narrow" panose="020B0604020202020204" pitchFamily="34" charset="0"/>
                <a:cs typeface="Arial Narrow" panose="020B0604020202020204" pitchFamily="34" charset="0"/>
              </a:rPr>
              <a:t>*If HER2Dx med/high: </a:t>
            </a:r>
            <a:r>
              <a:rPr lang="en-US" sz="800" dirty="0" err="1">
                <a:solidFill>
                  <a:prstClr val="black"/>
                </a:solidFill>
                <a:latin typeface="Arial Narrow" panose="020B0604020202020204" pitchFamily="34" charset="0"/>
                <a:cs typeface="Arial Narrow" panose="020B0604020202020204" pitchFamily="34" charset="0"/>
              </a:rPr>
              <a:t>pCR</a:t>
            </a:r>
            <a:r>
              <a:rPr lang="en-US" sz="800" dirty="0">
                <a:solidFill>
                  <a:prstClr val="black"/>
                </a:solidFill>
                <a:latin typeface="Arial Narrow" panose="020B0604020202020204" pitchFamily="34" charset="0"/>
                <a:cs typeface="Arial Narrow" panose="020B0604020202020204" pitchFamily="34" charset="0"/>
              </a:rPr>
              <a:t> ~60-70%</a:t>
            </a:r>
          </a:p>
        </p:txBody>
      </p:sp>
      <p:cxnSp>
        <p:nvCxnSpPr>
          <p:cNvPr id="37" name="Straight Arrow Connector 36">
            <a:extLst>
              <a:ext uri="{FF2B5EF4-FFF2-40B4-BE49-F238E27FC236}">
                <a16:creationId xmlns:a16="http://schemas.microsoft.com/office/drawing/2014/main" id="{53254FA6-5816-F07C-A2B1-1BD8FFEAB76F}"/>
              </a:ext>
            </a:extLst>
          </p:cNvPr>
          <p:cNvCxnSpPr>
            <a:cxnSpLocks/>
          </p:cNvCxnSpPr>
          <p:nvPr/>
        </p:nvCxnSpPr>
        <p:spPr>
          <a:xfrm>
            <a:off x="6665043" y="3745343"/>
            <a:ext cx="229171" cy="140965"/>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1350F350-5B8A-D58F-3C1D-C598866EABA4}"/>
              </a:ext>
            </a:extLst>
          </p:cNvPr>
          <p:cNvGrpSpPr/>
          <p:nvPr/>
        </p:nvGrpSpPr>
        <p:grpSpPr>
          <a:xfrm>
            <a:off x="414560" y="1140935"/>
            <a:ext cx="534921" cy="327295"/>
            <a:chOff x="829120" y="2281869"/>
            <a:chExt cx="1069842" cy="654590"/>
          </a:xfrm>
        </p:grpSpPr>
        <p:sp>
          <p:nvSpPr>
            <p:cNvPr id="39" name="Rounded Rectangle 38">
              <a:extLst>
                <a:ext uri="{FF2B5EF4-FFF2-40B4-BE49-F238E27FC236}">
                  <a16:creationId xmlns:a16="http://schemas.microsoft.com/office/drawing/2014/main" id="{995CDC91-59D8-6A46-4DB6-2C8BA9E1C173}"/>
                </a:ext>
              </a:extLst>
            </p:cNvPr>
            <p:cNvSpPr/>
            <p:nvPr/>
          </p:nvSpPr>
          <p:spPr>
            <a:xfrm>
              <a:off x="829120" y="2281869"/>
              <a:ext cx="1069842" cy="654590"/>
            </a:xfrm>
            <a:prstGeom prst="roundRect">
              <a:avLst/>
            </a:prstGeom>
            <a:solidFill>
              <a:srgbClr val="266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cxnSp>
          <p:nvCxnSpPr>
            <p:cNvPr id="40" name="Straight Arrow Connector 39">
              <a:extLst>
                <a:ext uri="{FF2B5EF4-FFF2-40B4-BE49-F238E27FC236}">
                  <a16:creationId xmlns:a16="http://schemas.microsoft.com/office/drawing/2014/main" id="{A4499F66-5187-E985-4CE1-6FCEC0062602}"/>
                </a:ext>
              </a:extLst>
            </p:cNvPr>
            <p:cNvCxnSpPr>
              <a:cxnSpLocks/>
            </p:cNvCxnSpPr>
            <p:nvPr/>
          </p:nvCxnSpPr>
          <p:spPr>
            <a:xfrm>
              <a:off x="1407106" y="2359101"/>
              <a:ext cx="0" cy="467591"/>
            </a:xfrm>
            <a:prstGeom prst="straightConnector1">
              <a:avLst/>
            </a:prstGeom>
            <a:ln w="63500" cap="rnd">
              <a:solidFill>
                <a:schemeClr val="bg1"/>
              </a:solidFill>
              <a:tailEnd type="none"/>
            </a:ln>
          </p:spPr>
          <p:style>
            <a:lnRef idx="2">
              <a:schemeClr val="accent1"/>
            </a:lnRef>
            <a:fillRef idx="0">
              <a:schemeClr val="accent1"/>
            </a:fillRef>
            <a:effectRef idx="1">
              <a:schemeClr val="accent1"/>
            </a:effectRef>
            <a:fontRef idx="minor">
              <a:schemeClr val="tx1"/>
            </a:fontRef>
          </p:style>
        </p:cxnSp>
        <p:sp>
          <p:nvSpPr>
            <p:cNvPr id="44" name="Rounded Rectangle 43">
              <a:extLst>
                <a:ext uri="{FF2B5EF4-FFF2-40B4-BE49-F238E27FC236}">
                  <a16:creationId xmlns:a16="http://schemas.microsoft.com/office/drawing/2014/main" id="{C5CD6B04-7778-472A-28F2-F04C8222DA95}"/>
                </a:ext>
              </a:extLst>
            </p:cNvPr>
            <p:cNvSpPr/>
            <p:nvPr/>
          </p:nvSpPr>
          <p:spPr>
            <a:xfrm>
              <a:off x="911806" y="2363141"/>
              <a:ext cx="369837" cy="4862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6E3C1CC9-D25F-BB8C-1B2E-102913A1B362}"/>
              </a:ext>
            </a:extLst>
          </p:cNvPr>
          <p:cNvGrpSpPr/>
          <p:nvPr/>
        </p:nvGrpSpPr>
        <p:grpSpPr>
          <a:xfrm>
            <a:off x="4860993" y="1121447"/>
            <a:ext cx="534921" cy="327295"/>
            <a:chOff x="9659972" y="2242894"/>
            <a:chExt cx="1069842" cy="654590"/>
          </a:xfrm>
        </p:grpSpPr>
        <p:sp>
          <p:nvSpPr>
            <p:cNvPr id="45" name="Rounded Rectangle 44">
              <a:extLst>
                <a:ext uri="{FF2B5EF4-FFF2-40B4-BE49-F238E27FC236}">
                  <a16:creationId xmlns:a16="http://schemas.microsoft.com/office/drawing/2014/main" id="{50ED9BA0-5DD2-47D7-22AF-B810BF1E1814}"/>
                </a:ext>
              </a:extLst>
            </p:cNvPr>
            <p:cNvSpPr/>
            <p:nvPr/>
          </p:nvSpPr>
          <p:spPr>
            <a:xfrm>
              <a:off x="9659972" y="2242894"/>
              <a:ext cx="1069842" cy="654590"/>
            </a:xfrm>
            <a:prstGeom prst="round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CCB0FE6C-7E68-C34D-FE19-6A170D303DFF}"/>
                </a:ext>
              </a:extLst>
            </p:cNvPr>
            <p:cNvCxnSpPr>
              <a:cxnSpLocks/>
            </p:cNvCxnSpPr>
            <p:nvPr/>
          </p:nvCxnSpPr>
          <p:spPr>
            <a:xfrm>
              <a:off x="10110958" y="2320126"/>
              <a:ext cx="0" cy="467591"/>
            </a:xfrm>
            <a:prstGeom prst="straightConnector1">
              <a:avLst/>
            </a:prstGeom>
            <a:ln w="63500" cap="rnd">
              <a:solidFill>
                <a:schemeClr val="bg1"/>
              </a:solidFill>
              <a:tailEnd type="none"/>
            </a:ln>
          </p:spPr>
          <p:style>
            <a:lnRef idx="2">
              <a:schemeClr val="accent1"/>
            </a:lnRef>
            <a:fillRef idx="0">
              <a:schemeClr val="accent1"/>
            </a:fillRef>
            <a:effectRef idx="1">
              <a:schemeClr val="accent1"/>
            </a:effectRef>
            <a:fontRef idx="minor">
              <a:schemeClr val="tx1"/>
            </a:fontRef>
          </p:style>
        </p:cxnSp>
        <p:sp>
          <p:nvSpPr>
            <p:cNvPr id="47" name="Rounded Rectangle 46">
              <a:extLst>
                <a:ext uri="{FF2B5EF4-FFF2-40B4-BE49-F238E27FC236}">
                  <a16:creationId xmlns:a16="http://schemas.microsoft.com/office/drawing/2014/main" id="{069228DF-CEBB-2789-0762-5503F6BE9152}"/>
                </a:ext>
              </a:extLst>
            </p:cNvPr>
            <p:cNvSpPr/>
            <p:nvPr/>
          </p:nvSpPr>
          <p:spPr>
            <a:xfrm>
              <a:off x="10224775" y="2324166"/>
              <a:ext cx="369837" cy="4862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Calibri" panose="020F0502020204030204"/>
              </a:endParaRPr>
            </a:p>
          </p:txBody>
        </p:sp>
      </p:grpSp>
      <p:pic>
        <p:nvPicPr>
          <p:cNvPr id="48" name="Picture 47" descr="A screen shot of a logo&#10;&#10;Description automatically generated">
            <a:extLst>
              <a:ext uri="{FF2B5EF4-FFF2-40B4-BE49-F238E27FC236}">
                <a16:creationId xmlns:a16="http://schemas.microsoft.com/office/drawing/2014/main" id="{45496ADF-95E9-D899-C627-969BAEBD49CA}"/>
              </a:ext>
            </a:extLst>
          </p:cNvPr>
          <p:cNvPicPr>
            <a:picLocks noChangeAspect="1"/>
          </p:cNvPicPr>
          <p:nvPr/>
        </p:nvPicPr>
        <p:blipFill>
          <a:blip r:embed="rId2"/>
          <a:stretch>
            <a:fillRect/>
          </a:stretch>
        </p:blipFill>
        <p:spPr>
          <a:xfrm>
            <a:off x="7598117" y="4598869"/>
            <a:ext cx="1524243" cy="526038"/>
          </a:xfrm>
          <a:prstGeom prst="rect">
            <a:avLst/>
          </a:prstGeom>
        </p:spPr>
      </p:pic>
    </p:spTree>
    <p:extLst>
      <p:ext uri="{BB962C8B-B14F-4D97-AF65-F5344CB8AC3E}">
        <p14:creationId xmlns:p14="http://schemas.microsoft.com/office/powerpoint/2010/main" val="102895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099" y="322075"/>
            <a:ext cx="8711415" cy="914400"/>
          </a:xfrm>
        </p:spPr>
        <p:txBody>
          <a:bodyPr anchor="ctr"/>
          <a:lstStyle/>
          <a:p>
            <a:r>
              <a:rPr lang="en-US" sz="2800" cap="none" dirty="0">
                <a:solidFill>
                  <a:srgbClr val="002060"/>
                </a:solidFill>
              </a:rPr>
              <a:t>SUBSTITUTING ANTHRACYCLINE WITH TAXANE: TRAIN-2</a:t>
            </a:r>
          </a:p>
        </p:txBody>
      </p:sp>
      <p:sp>
        <p:nvSpPr>
          <p:cNvPr id="17" name="Figura a mano libera 16"/>
          <p:cNvSpPr/>
          <p:nvPr/>
        </p:nvSpPr>
        <p:spPr>
          <a:xfrm>
            <a:off x="6905549" y="1309421"/>
            <a:ext cx="1828800" cy="680313"/>
          </a:xfrm>
          <a:custGeom>
            <a:avLst/>
            <a:gdLst>
              <a:gd name="connsiteX0" fmla="*/ 0 w 1828800"/>
              <a:gd name="connsiteY0" fmla="*/ 0 h 680313"/>
              <a:gd name="connsiteX1" fmla="*/ 395021 w 1828800"/>
              <a:gd name="connsiteY1" fmla="*/ 497433 h 680313"/>
              <a:gd name="connsiteX2" fmla="*/ 1104595 w 1828800"/>
              <a:gd name="connsiteY2" fmla="*/ 643737 h 680313"/>
              <a:gd name="connsiteX3" fmla="*/ 1828800 w 1828800"/>
              <a:gd name="connsiteY3" fmla="*/ 680313 h 680313"/>
              <a:gd name="connsiteX4" fmla="*/ 1828800 w 1828800"/>
              <a:gd name="connsiteY4" fmla="*/ 680313 h 680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680313">
                <a:moveTo>
                  <a:pt x="0" y="0"/>
                </a:moveTo>
                <a:cubicBezTo>
                  <a:pt x="105461" y="195072"/>
                  <a:pt x="210922" y="390144"/>
                  <a:pt x="395021" y="497433"/>
                </a:cubicBezTo>
                <a:cubicBezTo>
                  <a:pt x="579120" y="604722"/>
                  <a:pt x="865632" y="613257"/>
                  <a:pt x="1104595" y="643737"/>
                </a:cubicBezTo>
                <a:cubicBezTo>
                  <a:pt x="1343558" y="674217"/>
                  <a:pt x="1828800" y="680313"/>
                  <a:pt x="1828800" y="680313"/>
                </a:cubicBezTo>
                <a:lnTo>
                  <a:pt x="1828800" y="680313"/>
                </a:lnTo>
              </a:path>
            </a:pathLst>
          </a:custGeom>
          <a:noFill/>
        </p:spPr>
        <p:txBody>
          <a:bodyPr lIns="91426" tIns="45713" rIns="91426" bIns="45713" spcCol="0" rtlCol="0" anchor="ctr"/>
          <a:lstStyle/>
          <a:p>
            <a:pPr algn="ctr"/>
            <a:endParaRPr lang="it-IT"/>
          </a:p>
        </p:txBody>
      </p:sp>
      <p:sp>
        <p:nvSpPr>
          <p:cNvPr id="18" name="Figura a mano libera 17"/>
          <p:cNvSpPr/>
          <p:nvPr/>
        </p:nvSpPr>
        <p:spPr>
          <a:xfrm>
            <a:off x="6920181" y="1294790"/>
            <a:ext cx="1974333" cy="398415"/>
          </a:xfrm>
          <a:custGeom>
            <a:avLst/>
            <a:gdLst>
              <a:gd name="connsiteX0" fmla="*/ 0 w 1974333"/>
              <a:gd name="connsiteY0" fmla="*/ 0 h 398415"/>
              <a:gd name="connsiteX1" fmla="*/ 248717 w 1974333"/>
              <a:gd name="connsiteY1" fmla="*/ 307239 h 398415"/>
              <a:gd name="connsiteX2" fmla="*/ 746151 w 1974333"/>
              <a:gd name="connsiteY2" fmla="*/ 395021 h 398415"/>
              <a:gd name="connsiteX3" fmla="*/ 1887322 w 1974333"/>
              <a:gd name="connsiteY3" fmla="*/ 380391 h 398415"/>
              <a:gd name="connsiteX4" fmla="*/ 1894637 w 1974333"/>
              <a:gd name="connsiteY4" fmla="*/ 380391 h 398415"/>
              <a:gd name="connsiteX5" fmla="*/ 1938528 w 1974333"/>
              <a:gd name="connsiteY5" fmla="*/ 380391 h 39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333" h="398415">
                <a:moveTo>
                  <a:pt x="0" y="0"/>
                </a:moveTo>
                <a:cubicBezTo>
                  <a:pt x="62179" y="120701"/>
                  <a:pt x="124359" y="241402"/>
                  <a:pt x="248717" y="307239"/>
                </a:cubicBezTo>
                <a:cubicBezTo>
                  <a:pt x="373076" y="373076"/>
                  <a:pt x="473050" y="382829"/>
                  <a:pt x="746151" y="395021"/>
                </a:cubicBezTo>
                <a:cubicBezTo>
                  <a:pt x="1019252" y="407213"/>
                  <a:pt x="1695908" y="382829"/>
                  <a:pt x="1887322" y="380391"/>
                </a:cubicBezTo>
                <a:cubicBezTo>
                  <a:pt x="2078736" y="377953"/>
                  <a:pt x="1894637" y="380391"/>
                  <a:pt x="1894637" y="380391"/>
                </a:cubicBezTo>
                <a:lnTo>
                  <a:pt x="1938528" y="380391"/>
                </a:lnTo>
              </a:path>
            </a:pathLst>
          </a:custGeom>
          <a:noFill/>
        </p:spPr>
        <p:txBody>
          <a:bodyPr lIns="91426" tIns="45713" rIns="91426" bIns="45713" spcCol="0" rtlCol="0" anchor="ctr"/>
          <a:lstStyle/>
          <a:p>
            <a:pPr algn="ctr"/>
            <a:endParaRPr lang="it-IT"/>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66" t="15211" b="36823"/>
          <a:stretch/>
        </p:blipFill>
        <p:spPr bwMode="auto">
          <a:xfrm>
            <a:off x="183099" y="1596714"/>
            <a:ext cx="5486274" cy="188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978" t="20161" r="37663" b="13591"/>
          <a:stretch/>
        </p:blipFill>
        <p:spPr bwMode="auto">
          <a:xfrm>
            <a:off x="5720674" y="1418393"/>
            <a:ext cx="3173840" cy="225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sellaDiTesto 13"/>
          <p:cNvSpPr txBox="1"/>
          <p:nvPr/>
        </p:nvSpPr>
        <p:spPr>
          <a:xfrm>
            <a:off x="5225005" y="4713293"/>
            <a:ext cx="3871356" cy="430887"/>
          </a:xfrm>
          <a:prstGeom prst="rect">
            <a:avLst/>
          </a:prstGeom>
          <a:noFill/>
        </p:spPr>
        <p:txBody>
          <a:bodyPr wrap="square" rtlCol="0">
            <a:spAutoFit/>
          </a:bodyPr>
          <a:lstStyle/>
          <a:p>
            <a:pPr algn="r" defTabSz="914400" eaLnBrk="1" hangingPunct="1"/>
            <a:r>
              <a:rPr lang="en-US" sz="1100" dirty="0">
                <a:solidFill>
                  <a:srgbClr val="000000"/>
                </a:solidFill>
                <a:ea typeface="+mn-ea"/>
                <a:cs typeface="Lucida Sans Unicode"/>
              </a:rPr>
              <a:t>Van </a:t>
            </a:r>
            <a:r>
              <a:rPr lang="en-US" sz="1100" dirty="0" err="1">
                <a:solidFill>
                  <a:srgbClr val="000000"/>
                </a:solidFill>
                <a:ea typeface="+mn-ea"/>
                <a:cs typeface="Lucida Sans Unicode"/>
              </a:rPr>
              <a:t>Ramshorst</a:t>
            </a:r>
            <a:r>
              <a:rPr lang="en-US" sz="1100" dirty="0">
                <a:solidFill>
                  <a:srgbClr val="000000"/>
                </a:solidFill>
                <a:ea typeface="+mn-ea"/>
                <a:cs typeface="Lucida Sans Unicode"/>
              </a:rPr>
              <a:t> MS, et al. ASCO 2017. Abstract 507.</a:t>
            </a:r>
          </a:p>
          <a:p>
            <a:pPr algn="r" defTabSz="914400" eaLnBrk="1" hangingPunct="1"/>
            <a:r>
              <a:rPr lang="en-US" sz="1100" dirty="0">
                <a:solidFill>
                  <a:srgbClr val="000000"/>
                </a:solidFill>
                <a:ea typeface="+mn-ea"/>
                <a:cs typeface="Lucida Sans Unicode"/>
              </a:rPr>
              <a:t>Van </a:t>
            </a:r>
            <a:r>
              <a:rPr lang="en-US" sz="1100" dirty="0" err="1">
                <a:solidFill>
                  <a:srgbClr val="000000"/>
                </a:solidFill>
                <a:ea typeface="+mn-ea"/>
                <a:cs typeface="Lucida Sans Unicode"/>
              </a:rPr>
              <a:t>Ramshorst</a:t>
            </a:r>
            <a:r>
              <a:rPr lang="en-US" sz="1100" dirty="0">
                <a:solidFill>
                  <a:srgbClr val="000000"/>
                </a:solidFill>
                <a:ea typeface="+mn-ea"/>
                <a:cs typeface="Lucida Sans Unicode"/>
              </a:rPr>
              <a:t> MS, et al. </a:t>
            </a:r>
            <a:r>
              <a:rPr lang="en-US" sz="1100" i="1" dirty="0">
                <a:solidFill>
                  <a:srgbClr val="000000"/>
                </a:solidFill>
                <a:ea typeface="+mn-ea"/>
                <a:cs typeface="Lucida Sans Unicode"/>
              </a:rPr>
              <a:t>Lancet Oncol</a:t>
            </a:r>
            <a:r>
              <a:rPr lang="en-US" sz="1100" dirty="0">
                <a:solidFill>
                  <a:srgbClr val="000000"/>
                </a:solidFill>
                <a:ea typeface="+mn-ea"/>
                <a:cs typeface="Lucida Sans Unicode"/>
              </a:rPr>
              <a:t>. 2018;19(12):1630-1640.</a:t>
            </a:r>
            <a:endParaRPr lang="it-IT" sz="1100" dirty="0">
              <a:ea typeface="ＭＳ Ｐゴシック" pitchFamily="34" charset="-128"/>
            </a:endParaRPr>
          </a:p>
        </p:txBody>
      </p:sp>
      <p:sp>
        <p:nvSpPr>
          <p:cNvPr id="3" name="Rectangle 2">
            <a:extLst>
              <a:ext uri="{FF2B5EF4-FFF2-40B4-BE49-F238E27FC236}">
                <a16:creationId xmlns:a16="http://schemas.microsoft.com/office/drawing/2014/main" id="{F1F0B8A2-5D74-614D-9B69-BDE5F7656190}"/>
              </a:ext>
            </a:extLst>
          </p:cNvPr>
          <p:cNvSpPr/>
          <p:nvPr/>
        </p:nvSpPr>
        <p:spPr>
          <a:xfrm>
            <a:off x="249486" y="3576809"/>
            <a:ext cx="8224221" cy="1200329"/>
          </a:xfrm>
          <a:prstGeom prst="rect">
            <a:avLst/>
          </a:prstGeom>
        </p:spPr>
        <p:txBody>
          <a:bodyPr wrap="square">
            <a:spAutoFit/>
          </a:bodyPr>
          <a:lstStyle/>
          <a:p>
            <a:pPr marL="285750" indent="-285750">
              <a:buFont typeface="Arial" panose="020B0604020202020204" pitchFamily="34" charset="0"/>
              <a:buChar char="•"/>
            </a:pPr>
            <a:r>
              <a:rPr lang="en-US" dirty="0"/>
              <a:t>64% node positive, 42% HR negative</a:t>
            </a:r>
          </a:p>
          <a:p>
            <a:pPr marL="285750" indent="-285750">
              <a:buFont typeface="Arial" panose="020B0604020202020204" pitchFamily="34" charset="0"/>
              <a:buChar char="•"/>
            </a:pPr>
            <a:r>
              <a:rPr lang="en-US" dirty="0" err="1"/>
              <a:t>pCR</a:t>
            </a:r>
            <a:r>
              <a:rPr lang="en-US" dirty="0"/>
              <a:t> was consistent across all subgroups</a:t>
            </a:r>
          </a:p>
          <a:p>
            <a:pPr marL="285750" indent="-285750">
              <a:buFont typeface="Arial" panose="020B0604020202020204" pitchFamily="34" charset="0"/>
              <a:buChar char="•"/>
            </a:pPr>
            <a:r>
              <a:rPr lang="en-US" dirty="0"/>
              <a:t>More pts completed 1 year trastuzumab in PTC/</a:t>
            </a:r>
            <a:r>
              <a:rPr lang="en-US" dirty="0" err="1"/>
              <a:t>Ptz</a:t>
            </a:r>
            <a:r>
              <a:rPr lang="en-US" dirty="0"/>
              <a:t> arm (97% vs 89%)</a:t>
            </a:r>
          </a:p>
          <a:p>
            <a:pPr marL="285750" indent="-285750">
              <a:buFont typeface="Arial" panose="020B0604020202020204" pitchFamily="34" charset="0"/>
              <a:buChar char="•"/>
            </a:pPr>
            <a:r>
              <a:rPr lang="en-US" dirty="0"/>
              <a:t>Significantly more grade 3/4 febrile neutropenia (10% vs 1%) in anthracycline arm</a:t>
            </a:r>
          </a:p>
        </p:txBody>
      </p:sp>
      <p:sp>
        <p:nvSpPr>
          <p:cNvPr id="4" name="Rectangle 3">
            <a:extLst>
              <a:ext uri="{FF2B5EF4-FFF2-40B4-BE49-F238E27FC236}">
                <a16:creationId xmlns:a16="http://schemas.microsoft.com/office/drawing/2014/main" id="{FDE9E979-F9A6-6084-9111-D74E70053896}"/>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601F37B7-5233-B23F-C9EA-972E649FD5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A804B438-1493-1E82-5C42-E74D7AFF1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289C6494-D262-0342-B50A-A9E3E0DC096E}"/>
              </a:ext>
            </a:extLst>
          </p:cNvPr>
          <p:cNvSpPr/>
          <p:nvPr/>
        </p:nvSpPr>
        <p:spPr>
          <a:xfrm>
            <a:off x="1340603"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721554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E9135-AD82-38C5-A84E-D49D15C80E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22D44F4-5CBC-0D91-FA48-069E9F30466F}"/>
              </a:ext>
            </a:extLst>
          </p:cNvPr>
          <p:cNvSpPr>
            <a:spLocks noGrp="1"/>
          </p:cNvSpPr>
          <p:nvPr>
            <p:ph type="title"/>
          </p:nvPr>
        </p:nvSpPr>
        <p:spPr>
          <a:xfrm>
            <a:off x="233991" y="249749"/>
            <a:ext cx="8616711" cy="295500"/>
          </a:xfrm>
        </p:spPr>
        <p:txBody>
          <a:bodyPr/>
          <a:lstStyle/>
          <a:p>
            <a:r>
              <a:rPr lang="en-US" sz="2100" b="1" dirty="0">
                <a:solidFill>
                  <a:srgbClr val="002060"/>
                </a:solidFill>
              </a:rPr>
              <a:t>HER2DX </a:t>
            </a:r>
            <a:r>
              <a:rPr lang="en-US" sz="2100" b="1" dirty="0" err="1">
                <a:solidFill>
                  <a:srgbClr val="002060"/>
                </a:solidFill>
              </a:rPr>
              <a:t>pCR</a:t>
            </a:r>
            <a:r>
              <a:rPr lang="en-US" sz="2100" b="1" dirty="0">
                <a:solidFill>
                  <a:srgbClr val="002060"/>
                </a:solidFill>
              </a:rPr>
              <a:t> score predicts response to THP (12–15 weeks)</a:t>
            </a:r>
          </a:p>
        </p:txBody>
      </p:sp>
      <p:sp>
        <p:nvSpPr>
          <p:cNvPr id="5" name="CuadroTexto 4">
            <a:extLst>
              <a:ext uri="{FF2B5EF4-FFF2-40B4-BE49-F238E27FC236}">
                <a16:creationId xmlns:a16="http://schemas.microsoft.com/office/drawing/2014/main" id="{B3308CB2-D1BF-7B46-E169-1A6A35CBEEC8}"/>
              </a:ext>
            </a:extLst>
          </p:cNvPr>
          <p:cNvSpPr txBox="1"/>
          <p:nvPr/>
        </p:nvSpPr>
        <p:spPr>
          <a:xfrm>
            <a:off x="639746" y="1191168"/>
            <a:ext cx="7563221" cy="369332"/>
          </a:xfrm>
          <a:prstGeom prst="rect">
            <a:avLst/>
          </a:prstGeom>
          <a:noFill/>
        </p:spPr>
        <p:txBody>
          <a:bodyPr wrap="square">
            <a:spAutoFit/>
          </a:bodyPr>
          <a:lstStyle/>
          <a:p>
            <a:pPr defTabSz="685800">
              <a:defRPr/>
            </a:pP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Validated in 3 Studies, </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732 Patients, </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THP x 12–15 Weeks</a:t>
            </a:r>
            <a:endParaRPr lang="es-ES" dirty="0">
              <a:solidFill>
                <a:prstClr val="black"/>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E023A91-7B6D-8D86-D4C0-3E760B0CA306}"/>
              </a:ext>
            </a:extLst>
          </p:cNvPr>
          <p:cNvSpPr txBox="1"/>
          <p:nvPr/>
        </p:nvSpPr>
        <p:spPr>
          <a:xfrm>
            <a:off x="2989557" y="4866501"/>
            <a:ext cx="6252545" cy="300082"/>
          </a:xfrm>
          <a:prstGeom prst="rect">
            <a:avLst/>
          </a:prstGeom>
          <a:noFill/>
        </p:spPr>
        <p:txBody>
          <a:bodyPr wrap="none" rtlCol="0">
            <a:spAutoFit/>
          </a:bodyPr>
          <a:lstStyle/>
          <a:p>
            <a:pPr defTabSz="685800">
              <a:defRPr/>
            </a:pPr>
            <a:r>
              <a:rPr lang="es-ES" sz="1350" dirty="0">
                <a:solidFill>
                  <a:prstClr val="black"/>
                </a:solidFill>
                <a:latin typeface="Calibri" panose="020F0502020204030204"/>
              </a:rPr>
              <a:t>Waks et al. JAMA Oncol 2023; Villacampa et al. Ann Oncol 2023; Tung et al. ASCO 2025</a:t>
            </a:r>
          </a:p>
        </p:txBody>
      </p:sp>
      <p:pic>
        <p:nvPicPr>
          <p:cNvPr id="7" name="Imagen 6">
            <a:extLst>
              <a:ext uri="{FF2B5EF4-FFF2-40B4-BE49-F238E27FC236}">
                <a16:creationId xmlns:a16="http://schemas.microsoft.com/office/drawing/2014/main" id="{D52FE1E8-731E-28C9-0710-1B155ECB21E4}"/>
              </a:ext>
            </a:extLst>
          </p:cNvPr>
          <p:cNvPicPr>
            <a:picLocks noChangeAspect="1"/>
          </p:cNvPicPr>
          <p:nvPr/>
        </p:nvPicPr>
        <p:blipFill>
          <a:blip r:embed="rId2"/>
          <a:stretch>
            <a:fillRect/>
          </a:stretch>
        </p:blipFill>
        <p:spPr>
          <a:xfrm>
            <a:off x="1283477" y="1717190"/>
            <a:ext cx="6577047" cy="2663940"/>
          </a:xfrm>
          <a:prstGeom prst="rect">
            <a:avLst/>
          </a:prstGeom>
        </p:spPr>
      </p:pic>
      <p:sp>
        <p:nvSpPr>
          <p:cNvPr id="8" name="CuadroTexto 7">
            <a:extLst>
              <a:ext uri="{FF2B5EF4-FFF2-40B4-BE49-F238E27FC236}">
                <a16:creationId xmlns:a16="http://schemas.microsoft.com/office/drawing/2014/main" id="{BECA5EC1-5D49-E48E-EE8C-3F8FCB22FED1}"/>
              </a:ext>
            </a:extLst>
          </p:cNvPr>
          <p:cNvSpPr txBox="1"/>
          <p:nvPr/>
        </p:nvSpPr>
        <p:spPr>
          <a:xfrm>
            <a:off x="1438183" y="4374471"/>
            <a:ext cx="4595938" cy="323165"/>
          </a:xfrm>
          <a:prstGeom prst="rect">
            <a:avLst/>
          </a:prstGeom>
          <a:solidFill>
            <a:schemeClr val="bg1">
              <a:lumMod val="95000"/>
            </a:schemeClr>
          </a:solidFill>
        </p:spPr>
        <p:txBody>
          <a:bodyPr wrap="none" rtlCol="0">
            <a:spAutoFit/>
          </a:bodyPr>
          <a:lstStyle/>
          <a:p>
            <a:pPr defTabSz="685800">
              <a:defRPr/>
            </a:pPr>
            <a:r>
              <a:rPr lang="fr-FR" sz="1500" dirty="0" err="1">
                <a:solidFill>
                  <a:prstClr val="black"/>
                </a:solidFill>
                <a:latin typeface="Calibri" panose="020F0502020204030204"/>
              </a:rPr>
              <a:t>Odds</a:t>
            </a:r>
            <a:r>
              <a:rPr lang="fr-FR" sz="1500" dirty="0">
                <a:solidFill>
                  <a:prstClr val="black"/>
                </a:solidFill>
                <a:latin typeface="Calibri" panose="020F0502020204030204"/>
              </a:rPr>
              <a:t> Ratio High vs Low = 10.7, 95% CI 7.1–16.2, p&lt;0.001</a:t>
            </a:r>
            <a:endParaRPr lang="es-ES" sz="1500" dirty="0">
              <a:solidFill>
                <a:prstClr val="black"/>
              </a:solidFill>
              <a:latin typeface="Calibri" panose="020F0502020204030204"/>
            </a:endParaRPr>
          </a:p>
        </p:txBody>
      </p:sp>
    </p:spTree>
    <p:extLst>
      <p:ext uri="{BB962C8B-B14F-4D97-AF65-F5344CB8AC3E}">
        <p14:creationId xmlns:p14="http://schemas.microsoft.com/office/powerpoint/2010/main" val="747498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A80F33-F706-84F2-3276-8DA5AFF992AE}"/>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8D2396-DFBE-22E6-767C-0E99F0D1E595}"/>
              </a:ext>
            </a:extLst>
          </p:cNvPr>
          <p:cNvSpPr>
            <a:spLocks noGrp="1"/>
          </p:cNvSpPr>
          <p:nvPr>
            <p:ph type="body" sz="quarter" idx="10"/>
          </p:nvPr>
        </p:nvSpPr>
        <p:spPr>
          <a:xfrm>
            <a:off x="251303" y="400850"/>
            <a:ext cx="8641395" cy="1156809"/>
          </a:xfrm>
        </p:spPr>
        <p:txBody>
          <a:bodyPr/>
          <a:lstStyle/>
          <a:p>
            <a:r>
              <a:rPr lang="fr-FR" sz="3000" dirty="0"/>
              <a:t>HOW COULD WE INTEGRATE DB11 AND DB05?</a:t>
            </a:r>
          </a:p>
        </p:txBody>
      </p:sp>
      <p:sp>
        <p:nvSpPr>
          <p:cNvPr id="3" name="Rectangle 2">
            <a:extLst>
              <a:ext uri="{FF2B5EF4-FFF2-40B4-BE49-F238E27FC236}">
                <a16:creationId xmlns:a16="http://schemas.microsoft.com/office/drawing/2014/main" id="{E9DFBD62-84C5-D25B-358A-F8BC27AAD580}"/>
              </a:ext>
            </a:extLst>
          </p:cNvPr>
          <p:cNvSpPr/>
          <p:nvPr/>
        </p:nvSpPr>
        <p:spPr>
          <a:xfrm>
            <a:off x="1722040" y="2180102"/>
            <a:ext cx="825893" cy="712407"/>
          </a:xfrm>
          <a:prstGeom prst="rect">
            <a:avLst/>
          </a:prstGeom>
          <a:solidFill>
            <a:srgbClr val="F0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Arial" panose="020B0604020202020204"/>
            </a:endParaRPr>
          </a:p>
        </p:txBody>
      </p:sp>
      <p:sp>
        <p:nvSpPr>
          <p:cNvPr id="6" name="TextBox 5">
            <a:extLst>
              <a:ext uri="{FF2B5EF4-FFF2-40B4-BE49-F238E27FC236}">
                <a16:creationId xmlns:a16="http://schemas.microsoft.com/office/drawing/2014/main" id="{E11043E5-6691-330D-9DE1-7531EE45A2DE}"/>
              </a:ext>
            </a:extLst>
          </p:cNvPr>
          <p:cNvSpPr txBox="1"/>
          <p:nvPr/>
        </p:nvSpPr>
        <p:spPr>
          <a:xfrm>
            <a:off x="304801" y="2086994"/>
            <a:ext cx="1097759" cy="712406"/>
          </a:xfrm>
          <a:prstGeom prst="rect">
            <a:avLst/>
          </a:prstGeom>
          <a:solidFill>
            <a:srgbClr val="00305D"/>
          </a:solidFill>
          <a:ln w="22225">
            <a:noFill/>
          </a:ln>
        </p:spPr>
        <p:txBody>
          <a:bodyPr wrap="square" lIns="91440" tIns="45720" rtlCol="0">
            <a:noAutofit/>
          </a:bodyPr>
          <a:lstStyle/>
          <a:p>
            <a:pPr algn="ctr" defTabSz="685800">
              <a:defRPr/>
            </a:pPr>
            <a:r>
              <a:rPr lang="en-US" sz="1200" b="1" dirty="0">
                <a:solidFill>
                  <a:srgbClr val="FFFFFF"/>
                </a:solidFill>
                <a:latin typeface="Arial Narrow" panose="020B0604020202020204" pitchFamily="34" charset="0"/>
                <a:ea typeface="Helvetica Neue Condensed" panose="02000503000000020004" pitchFamily="2" charset="0"/>
                <a:cs typeface="Arial Narrow" panose="020B0604020202020204" pitchFamily="34" charset="0"/>
              </a:rPr>
              <a:t>Stege 2/3</a:t>
            </a:r>
          </a:p>
          <a:p>
            <a:pPr algn="ctr" defTabSz="685800">
              <a:defRPr/>
            </a:pPr>
            <a:r>
              <a:rPr lang="en-US" sz="1200" b="1" dirty="0">
                <a:solidFill>
                  <a:srgbClr val="FFFFFF"/>
                </a:solidFill>
                <a:latin typeface="Arial Narrow" panose="020B0604020202020204" pitchFamily="34" charset="0"/>
                <a:ea typeface="Helvetica Neue Condensed" panose="02000503000000020004" pitchFamily="2" charset="0"/>
                <a:cs typeface="Arial Narrow" panose="020B0604020202020204" pitchFamily="34" charset="0"/>
              </a:rPr>
              <a:t>HER2+ BC</a:t>
            </a:r>
          </a:p>
          <a:p>
            <a:pPr algn="ctr" defTabSz="685800">
              <a:defRPr/>
            </a:pPr>
            <a:r>
              <a:rPr lang="en-US" sz="1200" b="1" dirty="0">
                <a:solidFill>
                  <a:srgbClr val="FFFFFF"/>
                </a:solidFill>
                <a:latin typeface="Arial Narrow" panose="020B0604020202020204" pitchFamily="34" charset="0"/>
                <a:ea typeface="Helvetica Neue Condensed" panose="02000503000000020004" pitchFamily="2" charset="0"/>
                <a:cs typeface="Arial Narrow" panose="020B0604020202020204" pitchFamily="34" charset="0"/>
              </a:rPr>
              <a:t>Any HR status</a:t>
            </a:r>
          </a:p>
        </p:txBody>
      </p:sp>
      <p:sp>
        <p:nvSpPr>
          <p:cNvPr id="8" name="TextBox 7">
            <a:extLst>
              <a:ext uri="{FF2B5EF4-FFF2-40B4-BE49-F238E27FC236}">
                <a16:creationId xmlns:a16="http://schemas.microsoft.com/office/drawing/2014/main" id="{55B9E6F4-1BE7-64E8-5FE5-1A8623D4312D}"/>
              </a:ext>
            </a:extLst>
          </p:cNvPr>
          <p:cNvSpPr txBox="1"/>
          <p:nvPr/>
        </p:nvSpPr>
        <p:spPr>
          <a:xfrm>
            <a:off x="4281381" y="2166158"/>
            <a:ext cx="616824" cy="724423"/>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Surgery</a:t>
            </a:r>
          </a:p>
        </p:txBody>
      </p:sp>
      <p:sp>
        <p:nvSpPr>
          <p:cNvPr id="14" name="TextBox 13">
            <a:extLst>
              <a:ext uri="{FF2B5EF4-FFF2-40B4-BE49-F238E27FC236}">
                <a16:creationId xmlns:a16="http://schemas.microsoft.com/office/drawing/2014/main" id="{BFE21E98-AF30-A107-6B25-D35564953DB4}"/>
              </a:ext>
            </a:extLst>
          </p:cNvPr>
          <p:cNvSpPr txBox="1"/>
          <p:nvPr/>
        </p:nvSpPr>
        <p:spPr>
          <a:xfrm>
            <a:off x="3100073" y="3375264"/>
            <a:ext cx="837264" cy="650175"/>
          </a:xfrm>
          <a:prstGeom prst="rect">
            <a:avLst/>
          </a:prstGeom>
          <a:solidFill>
            <a:srgbClr val="D9EFFA"/>
          </a:solidFill>
          <a:ln w="22225">
            <a:noFill/>
          </a:ln>
        </p:spPr>
        <p:txBody>
          <a:bodyPr wrap="square" lIns="91440" rtlCol="0" anchor="ctr" anchorCtr="0">
            <a:noAutofit/>
          </a:bodyPr>
          <a:lstStyle/>
          <a:p>
            <a:pPr algn="ctr" defTabSz="685800">
              <a:defRPr/>
            </a:pPr>
            <a:r>
              <a:rPr lang="en-US" sz="1050" b="1" noProof="1">
                <a:solidFill>
                  <a:srgbClr val="FF0000"/>
                </a:solidFill>
                <a:latin typeface="Arial Narrow" panose="020B0604020202020204" pitchFamily="34" charset="0"/>
                <a:cs typeface="Arial Narrow" panose="020B0604020202020204" pitchFamily="34" charset="0"/>
              </a:rPr>
              <a:t>T-DXd</a:t>
            </a:r>
            <a:r>
              <a:rPr lang="en-US" sz="1050" b="1" noProof="1">
                <a:solidFill>
                  <a:srgbClr val="00305D"/>
                </a:solidFill>
                <a:latin typeface="Arial Narrow" panose="020B0604020202020204" pitchFamily="34" charset="0"/>
                <a:cs typeface="Arial Narrow" panose="020B0604020202020204" pitchFamily="34" charset="0"/>
              </a:rPr>
              <a:t> for 4 cycles</a:t>
            </a:r>
          </a:p>
        </p:txBody>
      </p:sp>
      <p:sp>
        <p:nvSpPr>
          <p:cNvPr id="15" name="TextBox 14">
            <a:extLst>
              <a:ext uri="{FF2B5EF4-FFF2-40B4-BE49-F238E27FC236}">
                <a16:creationId xmlns:a16="http://schemas.microsoft.com/office/drawing/2014/main" id="{9D825550-F4A4-FC91-F924-E371218BEA39}"/>
              </a:ext>
            </a:extLst>
          </p:cNvPr>
          <p:cNvSpPr txBox="1"/>
          <p:nvPr/>
        </p:nvSpPr>
        <p:spPr>
          <a:xfrm>
            <a:off x="1792276" y="2269875"/>
            <a:ext cx="703657" cy="471453"/>
          </a:xfrm>
          <a:prstGeom prst="rect">
            <a:avLst/>
          </a:prstGeom>
          <a:solidFill>
            <a:schemeClr val="bg1"/>
          </a:solidFill>
          <a:ln w="22225">
            <a:noFill/>
          </a:ln>
        </p:spPr>
        <p:txBody>
          <a:bodyPr wrap="square" rtlCol="0">
            <a:noAutofit/>
          </a:bodyPr>
          <a:lstStyle/>
          <a:p>
            <a:pPr algn="ctr" defTabSz="685800">
              <a:defRPr/>
            </a:pPr>
            <a:r>
              <a:rPr lang="en-US" sz="1050" b="1" noProof="1">
                <a:solidFill>
                  <a:srgbClr val="FF0000"/>
                </a:solidFill>
                <a:latin typeface="Arial Narrow" panose="020B0604020202020204" pitchFamily="34" charset="0"/>
                <a:cs typeface="Arial Narrow" panose="020B0604020202020204" pitchFamily="34" charset="0"/>
              </a:rPr>
              <a:t>THP </a:t>
            </a:r>
            <a:br>
              <a:rPr lang="en-US" sz="1050" b="1" noProof="1">
                <a:solidFill>
                  <a:srgbClr val="00305D"/>
                </a:solidFill>
                <a:latin typeface="Arial Narrow" panose="020B0604020202020204" pitchFamily="34" charset="0"/>
                <a:cs typeface="Arial Narrow" panose="020B0604020202020204" pitchFamily="34" charset="0"/>
              </a:rPr>
            </a:br>
            <a:r>
              <a:rPr lang="en-US" sz="1050" b="1" noProof="1">
                <a:solidFill>
                  <a:srgbClr val="00305D"/>
                </a:solidFill>
                <a:latin typeface="Arial Narrow" panose="020B0604020202020204" pitchFamily="34" charset="0"/>
                <a:cs typeface="Arial Narrow" panose="020B0604020202020204" pitchFamily="34" charset="0"/>
              </a:rPr>
              <a:t>x12 wks</a:t>
            </a:r>
          </a:p>
        </p:txBody>
      </p:sp>
      <p:cxnSp>
        <p:nvCxnSpPr>
          <p:cNvPr id="20" name="Straight Arrow Connector 19">
            <a:extLst>
              <a:ext uri="{FF2B5EF4-FFF2-40B4-BE49-F238E27FC236}">
                <a16:creationId xmlns:a16="http://schemas.microsoft.com/office/drawing/2014/main" id="{16D3C984-0A57-8185-610A-9AADA0E23565}"/>
              </a:ext>
            </a:extLst>
          </p:cNvPr>
          <p:cNvCxnSpPr>
            <a:cxnSpLocks/>
          </p:cNvCxnSpPr>
          <p:nvPr/>
        </p:nvCxnSpPr>
        <p:spPr>
          <a:xfrm flipH="1">
            <a:off x="3477516" y="2898754"/>
            <a:ext cx="0" cy="548640"/>
          </a:xfrm>
          <a:prstGeom prst="straightConnector1">
            <a:avLst/>
          </a:prstGeom>
          <a:ln w="50800" cap="rnd">
            <a:solidFill>
              <a:schemeClr val="bg1">
                <a:lumMod val="6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14A9C53-6A26-98D0-EEFD-D59B1E4203E5}"/>
              </a:ext>
            </a:extLst>
          </p:cNvPr>
          <p:cNvSpPr txBox="1"/>
          <p:nvPr/>
        </p:nvSpPr>
        <p:spPr>
          <a:xfrm>
            <a:off x="3503218" y="3141894"/>
            <a:ext cx="997530" cy="219291"/>
          </a:xfrm>
          <a:prstGeom prst="rect">
            <a:avLst/>
          </a:prstGeom>
          <a:noFill/>
          <a:ln w="22225">
            <a:noFill/>
            <a:prstDash val="sysDash"/>
          </a:ln>
        </p:spPr>
        <p:txBody>
          <a:bodyPr wrap="square" rtlCol="0">
            <a:spAutoFit/>
          </a:bodyPr>
          <a:lstStyle/>
          <a:p>
            <a:pPr defTabSz="685800">
              <a:defRPr/>
            </a:pPr>
            <a:r>
              <a:rPr lang="en-US" sz="825" b="1" i="1" dirty="0">
                <a:solidFill>
                  <a:srgbClr val="000000">
                    <a:lumMod val="75000"/>
                    <a:lumOff val="25000"/>
                  </a:srgbClr>
                </a:solidFill>
                <a:latin typeface="Arial Narrow" panose="020B0604020202020204" pitchFamily="34" charset="0"/>
                <a:cs typeface="Arial Narrow" panose="020B0604020202020204" pitchFamily="34" charset="0"/>
              </a:rPr>
              <a:t>If no response</a:t>
            </a:r>
          </a:p>
        </p:txBody>
      </p:sp>
      <p:sp>
        <p:nvSpPr>
          <p:cNvPr id="22" name="TextBox 21">
            <a:extLst>
              <a:ext uri="{FF2B5EF4-FFF2-40B4-BE49-F238E27FC236}">
                <a16:creationId xmlns:a16="http://schemas.microsoft.com/office/drawing/2014/main" id="{06798D56-BC83-1C64-2140-7B2BE1B65525}"/>
              </a:ext>
            </a:extLst>
          </p:cNvPr>
          <p:cNvSpPr txBox="1"/>
          <p:nvPr/>
        </p:nvSpPr>
        <p:spPr>
          <a:xfrm>
            <a:off x="2914410" y="2183554"/>
            <a:ext cx="849745" cy="725055"/>
          </a:xfrm>
          <a:prstGeom prst="rect">
            <a:avLst/>
          </a:prstGeom>
          <a:solidFill>
            <a:srgbClr val="D9EFFA"/>
          </a:solidFill>
          <a:ln w="22225">
            <a:noFill/>
          </a:ln>
        </p:spPr>
        <p:txBody>
          <a:bodyPr wrap="square" lIns="91440" rtlCol="0" anchor="ctr" anchorCtr="0">
            <a:noAutofit/>
          </a:bodyPr>
          <a:lstStyle/>
          <a:p>
            <a:pPr algn="ctr" defTabSz="685800">
              <a:defRPr/>
            </a:pPr>
            <a:r>
              <a:rPr lang="en-US" sz="1050" b="1" dirty="0">
                <a:solidFill>
                  <a:srgbClr val="00B050"/>
                </a:solidFill>
                <a:latin typeface="Arial Narrow" panose="020B0604020202020204" pitchFamily="34" charset="0"/>
                <a:cs typeface="Arial Narrow" panose="020B0604020202020204" pitchFamily="34" charset="0"/>
              </a:rPr>
              <a:t>Breast MRI </a:t>
            </a:r>
            <a:r>
              <a:rPr lang="en-US" sz="1050" b="1" dirty="0">
                <a:solidFill>
                  <a:srgbClr val="00305D"/>
                </a:solidFill>
                <a:latin typeface="Arial Narrow" panose="020B0604020202020204" pitchFamily="34" charset="0"/>
                <a:cs typeface="Arial Narrow" panose="020B0604020202020204" pitchFamily="34" charset="0"/>
              </a:rPr>
              <a:t>response</a:t>
            </a:r>
          </a:p>
        </p:txBody>
      </p:sp>
      <p:sp>
        <p:nvSpPr>
          <p:cNvPr id="26" name="TextBox 25">
            <a:extLst>
              <a:ext uri="{FF2B5EF4-FFF2-40B4-BE49-F238E27FC236}">
                <a16:creationId xmlns:a16="http://schemas.microsoft.com/office/drawing/2014/main" id="{4D0084AD-E010-98BD-6A63-61C9D980EE0A}"/>
              </a:ext>
            </a:extLst>
          </p:cNvPr>
          <p:cNvSpPr txBox="1"/>
          <p:nvPr/>
        </p:nvSpPr>
        <p:spPr>
          <a:xfrm>
            <a:off x="253725" y="2835800"/>
            <a:ext cx="1292842" cy="346249"/>
          </a:xfrm>
          <a:prstGeom prst="rect">
            <a:avLst/>
          </a:prstGeom>
          <a:noFill/>
          <a:ln w="22225">
            <a:noFill/>
            <a:prstDash val="sysDash"/>
          </a:ln>
        </p:spPr>
        <p:txBody>
          <a:bodyPr wrap="square" rtlCol="0">
            <a:spAutoFit/>
          </a:bodyPr>
          <a:lstStyle/>
          <a:p>
            <a:pPr marL="142875" indent="-85725" defTabSz="685800">
              <a:spcAft>
                <a:spcPts val="450"/>
              </a:spcAft>
              <a:buClr>
                <a:srgbClr val="009BD9"/>
              </a:buClr>
              <a:buFont typeface="Arial" panose="020B0604020202020204" pitchFamily="34" charset="0"/>
              <a:buChar char="•"/>
              <a:defRPr/>
            </a:pPr>
            <a:r>
              <a:rPr lang="en-US" sz="825" b="1" dirty="0">
                <a:solidFill>
                  <a:srgbClr val="00305D"/>
                </a:solidFill>
                <a:latin typeface="Arial Narrow" panose="020B0604020202020204" pitchFamily="34" charset="0"/>
                <a:cs typeface="Arial Narrow" panose="020B0604020202020204" pitchFamily="34" charset="0"/>
              </a:rPr>
              <a:t>Baseline breast MRI </a:t>
            </a:r>
            <a:br>
              <a:rPr lang="en-US" sz="825" b="1" dirty="0">
                <a:solidFill>
                  <a:srgbClr val="00305D"/>
                </a:solidFill>
                <a:latin typeface="Arial Narrow" panose="020B0604020202020204" pitchFamily="34" charset="0"/>
                <a:cs typeface="Arial Narrow" panose="020B0604020202020204" pitchFamily="34" charset="0"/>
              </a:rPr>
            </a:br>
            <a:r>
              <a:rPr lang="en-US" sz="825" b="1" dirty="0">
                <a:solidFill>
                  <a:srgbClr val="00305D"/>
                </a:solidFill>
                <a:latin typeface="Arial Narrow" panose="020B0604020202020204" pitchFamily="34" charset="0"/>
                <a:cs typeface="Arial Narrow" panose="020B0604020202020204" pitchFamily="34" charset="0"/>
              </a:rPr>
              <a:t>for all patients</a:t>
            </a:r>
          </a:p>
        </p:txBody>
      </p:sp>
      <p:sp>
        <p:nvSpPr>
          <p:cNvPr id="63" name="TextBox 62">
            <a:extLst>
              <a:ext uri="{FF2B5EF4-FFF2-40B4-BE49-F238E27FC236}">
                <a16:creationId xmlns:a16="http://schemas.microsoft.com/office/drawing/2014/main" id="{E0CC555A-D269-C91C-385E-D2AB562C2D08}"/>
              </a:ext>
            </a:extLst>
          </p:cNvPr>
          <p:cNvSpPr txBox="1"/>
          <p:nvPr/>
        </p:nvSpPr>
        <p:spPr>
          <a:xfrm>
            <a:off x="6060334" y="3693064"/>
            <a:ext cx="1339380" cy="577081"/>
          </a:xfrm>
          <a:prstGeom prst="rect">
            <a:avLst/>
          </a:prstGeom>
          <a:solidFill>
            <a:srgbClr val="D9EFFA"/>
          </a:solidFill>
          <a:ln w="22225">
            <a:noFill/>
          </a:ln>
        </p:spPr>
        <p:txBody>
          <a:bodyPr wrap="square" lIns="137160" rtlCol="0" anchor="ctr" anchorCtr="0">
            <a:sp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RCB2/3</a:t>
            </a:r>
          </a:p>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ACx4</a:t>
            </a:r>
            <a:r>
              <a:rPr lang="en-US" sz="1050" b="1" dirty="0">
                <a:solidFill>
                  <a:srgbClr val="00305D"/>
                </a:solidFill>
                <a:latin typeface="Arial Narrow" panose="020B0604020202020204" pitchFamily="34" charset="0"/>
                <a:cs typeface="Arial Narrow" panose="020B0604020202020204" pitchFamily="34" charset="0"/>
                <a:sym typeface="Wingdings" pitchFamily="2" charset="2"/>
              </a:rPr>
              <a:t>T-DM1x        14 cycles</a:t>
            </a:r>
            <a:endParaRPr lang="en-US" sz="1050" b="1" dirty="0">
              <a:solidFill>
                <a:srgbClr val="00305D"/>
              </a:solidFill>
              <a:latin typeface="Arial Narrow" panose="020B0604020202020204" pitchFamily="34" charset="0"/>
              <a:cs typeface="Arial Narrow" panose="020B0604020202020204" pitchFamily="34" charset="0"/>
            </a:endParaRPr>
          </a:p>
        </p:txBody>
      </p:sp>
      <p:sp>
        <p:nvSpPr>
          <p:cNvPr id="64" name="TextBox 63">
            <a:extLst>
              <a:ext uri="{FF2B5EF4-FFF2-40B4-BE49-F238E27FC236}">
                <a16:creationId xmlns:a16="http://schemas.microsoft.com/office/drawing/2014/main" id="{FD453A63-6F91-DE89-02FE-B05314E15415}"/>
              </a:ext>
            </a:extLst>
          </p:cNvPr>
          <p:cNvSpPr txBox="1"/>
          <p:nvPr/>
        </p:nvSpPr>
        <p:spPr>
          <a:xfrm>
            <a:off x="6060334" y="4266118"/>
            <a:ext cx="1339380" cy="577081"/>
          </a:xfrm>
          <a:prstGeom prst="rect">
            <a:avLst/>
          </a:prstGeom>
          <a:solidFill>
            <a:srgbClr val="D9EFFA"/>
          </a:solidFill>
          <a:ln w="22225">
            <a:noFill/>
          </a:ln>
        </p:spPr>
        <p:txBody>
          <a:bodyPr wrap="square" lIns="137160" rtlCol="0" anchor="ctr" anchorCtr="0">
            <a:sp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RCB1</a:t>
            </a:r>
          </a:p>
          <a:p>
            <a:pPr algn="ctr" defTabSz="685800">
              <a:defRPr/>
            </a:pPr>
            <a:r>
              <a:rPr lang="en-US" sz="1050" b="1" dirty="0">
                <a:solidFill>
                  <a:srgbClr val="00305D"/>
                </a:solidFill>
                <a:latin typeface="Arial Narrow" panose="020B0604020202020204" pitchFamily="34" charset="0"/>
                <a:cs typeface="Arial Narrow" panose="020B0604020202020204" pitchFamily="34" charset="0"/>
                <a:sym typeface="Wingdings" pitchFamily="2" charset="2"/>
              </a:rPr>
              <a:t>T-DM1 x 14 cycles  or T-</a:t>
            </a:r>
            <a:r>
              <a:rPr lang="en-US" sz="1050" b="1" dirty="0" err="1">
                <a:solidFill>
                  <a:srgbClr val="00305D"/>
                </a:solidFill>
                <a:latin typeface="Arial Narrow" panose="020B0604020202020204" pitchFamily="34" charset="0"/>
                <a:cs typeface="Arial Narrow" panose="020B0604020202020204" pitchFamily="34" charset="0"/>
                <a:sym typeface="Wingdings" pitchFamily="2" charset="2"/>
              </a:rPr>
              <a:t>DXd</a:t>
            </a:r>
            <a:r>
              <a:rPr lang="en-US" sz="1050" b="1" dirty="0">
                <a:solidFill>
                  <a:srgbClr val="00305D"/>
                </a:solidFill>
                <a:latin typeface="Arial Narrow" panose="020B0604020202020204" pitchFamily="34" charset="0"/>
                <a:cs typeface="Arial Narrow" panose="020B0604020202020204" pitchFamily="34" charset="0"/>
                <a:sym typeface="Wingdings" pitchFamily="2" charset="2"/>
              </a:rPr>
              <a:t> x 14 cycles</a:t>
            </a:r>
            <a:endParaRPr lang="en-US" sz="1050" b="1" dirty="0">
              <a:solidFill>
                <a:srgbClr val="00305D"/>
              </a:solidFill>
              <a:latin typeface="Arial Narrow" panose="020B0604020202020204" pitchFamily="34" charset="0"/>
              <a:cs typeface="Arial Narrow" panose="020B0604020202020204" pitchFamily="34" charset="0"/>
            </a:endParaRPr>
          </a:p>
        </p:txBody>
      </p:sp>
      <p:grpSp>
        <p:nvGrpSpPr>
          <p:cNvPr id="5" name="Group 4">
            <a:extLst>
              <a:ext uri="{FF2B5EF4-FFF2-40B4-BE49-F238E27FC236}">
                <a16:creationId xmlns:a16="http://schemas.microsoft.com/office/drawing/2014/main" id="{06F69621-C06B-F047-F7CB-90ABAA8928E8}"/>
              </a:ext>
            </a:extLst>
          </p:cNvPr>
          <p:cNvGrpSpPr/>
          <p:nvPr/>
        </p:nvGrpSpPr>
        <p:grpSpPr>
          <a:xfrm>
            <a:off x="-1616" y="0"/>
            <a:ext cx="1866280" cy="283038"/>
            <a:chOff x="0" y="0"/>
            <a:chExt cx="3732560" cy="566075"/>
          </a:xfrm>
        </p:grpSpPr>
        <p:grpSp>
          <p:nvGrpSpPr>
            <p:cNvPr id="9" name="Group 8">
              <a:extLst>
                <a:ext uri="{FF2B5EF4-FFF2-40B4-BE49-F238E27FC236}">
                  <a16:creationId xmlns:a16="http://schemas.microsoft.com/office/drawing/2014/main" id="{53134F7A-0D0A-4725-3041-8FA579B60B05}"/>
                </a:ext>
              </a:extLst>
            </p:cNvPr>
            <p:cNvGrpSpPr/>
            <p:nvPr/>
          </p:nvGrpSpPr>
          <p:grpSpPr>
            <a:xfrm>
              <a:off x="0" y="0"/>
              <a:ext cx="3640915" cy="566075"/>
              <a:chOff x="-1" y="236415"/>
              <a:chExt cx="3640915" cy="566075"/>
            </a:xfrm>
          </p:grpSpPr>
          <p:sp>
            <p:nvSpPr>
              <p:cNvPr id="27" name="Rectangle 26">
                <a:extLst>
                  <a:ext uri="{FF2B5EF4-FFF2-40B4-BE49-F238E27FC236}">
                    <a16:creationId xmlns:a16="http://schemas.microsoft.com/office/drawing/2014/main" id="{7C866ECE-C125-460C-C48A-0399CCE68D1C}"/>
                  </a:ext>
                </a:extLst>
              </p:cNvPr>
              <p:cNvSpPr/>
              <p:nvPr/>
            </p:nvSpPr>
            <p:spPr>
              <a:xfrm>
                <a:off x="0" y="236415"/>
                <a:ext cx="3640914"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a:tabLst>
                    <a:tab pos="711994" algn="l"/>
                  </a:tabLst>
                  <a:defRPr/>
                </a:pPr>
                <a:r>
                  <a:rPr lang="en-US" sz="1000" b="1" dirty="0">
                    <a:solidFill>
                      <a:prstClr val="white"/>
                    </a:solidFill>
                    <a:latin typeface="Arial Narrow" panose="020B0604020202020204" pitchFamily="34" charset="0"/>
                    <a:cs typeface="Arial Narrow" panose="020B0604020202020204" pitchFamily="34" charset="0"/>
                  </a:rPr>
                  <a:t>FUTURE STUDIES NEEDED</a:t>
                </a:r>
              </a:p>
            </p:txBody>
          </p:sp>
          <p:sp>
            <p:nvSpPr>
              <p:cNvPr id="33" name="Triangle 32">
                <a:extLst>
                  <a:ext uri="{FF2B5EF4-FFF2-40B4-BE49-F238E27FC236}">
                    <a16:creationId xmlns:a16="http://schemas.microsoft.com/office/drawing/2014/main" id="{E74963A4-808B-1FC9-777B-E2BD7AD73DD7}"/>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prstClr val="white"/>
                  </a:solidFill>
                  <a:latin typeface="Calibri" panose="020F0502020204030204"/>
                </a:endParaRPr>
              </a:p>
            </p:txBody>
          </p:sp>
        </p:grpSp>
        <p:sp>
          <p:nvSpPr>
            <p:cNvPr id="13" name="Rectangle 12">
              <a:extLst>
                <a:ext uri="{FF2B5EF4-FFF2-40B4-BE49-F238E27FC236}">
                  <a16:creationId xmlns:a16="http://schemas.microsoft.com/office/drawing/2014/main" id="{2963438A-A5BE-14CB-387B-EAB161FBFB73}"/>
                </a:ext>
              </a:extLst>
            </p:cNvPr>
            <p:cNvSpPr/>
            <p:nvPr/>
          </p:nvSpPr>
          <p:spPr>
            <a:xfrm>
              <a:off x="3640915"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defRPr/>
              </a:pPr>
              <a:endParaRPr lang="en-US" sz="1000" b="1" dirty="0">
                <a:solidFill>
                  <a:prstClr val="white"/>
                </a:solidFill>
                <a:latin typeface="Arial Narrow" panose="020B0604020202020204" pitchFamily="34" charset="0"/>
                <a:cs typeface="Arial Narrow" panose="020B0604020202020204" pitchFamily="34" charset="0"/>
              </a:endParaRPr>
            </a:p>
          </p:txBody>
        </p:sp>
      </p:grpSp>
      <p:cxnSp>
        <p:nvCxnSpPr>
          <p:cNvPr id="38" name="Straight Arrow Connector 37">
            <a:extLst>
              <a:ext uri="{FF2B5EF4-FFF2-40B4-BE49-F238E27FC236}">
                <a16:creationId xmlns:a16="http://schemas.microsoft.com/office/drawing/2014/main" id="{99CFAD01-D619-A015-CD8D-635CC303A695}"/>
              </a:ext>
            </a:extLst>
          </p:cNvPr>
          <p:cNvCxnSpPr>
            <a:cxnSpLocks/>
          </p:cNvCxnSpPr>
          <p:nvPr/>
        </p:nvCxnSpPr>
        <p:spPr>
          <a:xfrm>
            <a:off x="1433335" y="2520405"/>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60777DAE-3F47-B6AB-A400-DC9B231B5C81}"/>
              </a:ext>
            </a:extLst>
          </p:cNvPr>
          <p:cNvCxnSpPr>
            <a:cxnSpLocks/>
          </p:cNvCxnSpPr>
          <p:nvPr/>
        </p:nvCxnSpPr>
        <p:spPr>
          <a:xfrm>
            <a:off x="2625679" y="2496533"/>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88DAF2DB-2E70-D132-4736-DB9429202D94}"/>
              </a:ext>
            </a:extLst>
          </p:cNvPr>
          <p:cNvCxnSpPr>
            <a:cxnSpLocks/>
          </p:cNvCxnSpPr>
          <p:nvPr/>
        </p:nvCxnSpPr>
        <p:spPr>
          <a:xfrm>
            <a:off x="3882401" y="2520405"/>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A867D4AB-6BE4-9BC7-73D1-1DEEF93EB042}"/>
              </a:ext>
            </a:extLst>
          </p:cNvPr>
          <p:cNvCxnSpPr>
            <a:cxnSpLocks/>
          </p:cNvCxnSpPr>
          <p:nvPr/>
        </p:nvCxnSpPr>
        <p:spPr>
          <a:xfrm>
            <a:off x="4003572" y="3638454"/>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6828B53A-36FE-566F-894E-40251870750B}"/>
              </a:ext>
            </a:extLst>
          </p:cNvPr>
          <p:cNvSpPr txBox="1"/>
          <p:nvPr/>
        </p:nvSpPr>
        <p:spPr>
          <a:xfrm>
            <a:off x="4298006" y="3382702"/>
            <a:ext cx="616824" cy="642736"/>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Surgery</a:t>
            </a:r>
          </a:p>
        </p:txBody>
      </p:sp>
      <p:cxnSp>
        <p:nvCxnSpPr>
          <p:cNvPr id="74" name="Straight Arrow Connector 73">
            <a:extLst>
              <a:ext uri="{FF2B5EF4-FFF2-40B4-BE49-F238E27FC236}">
                <a16:creationId xmlns:a16="http://schemas.microsoft.com/office/drawing/2014/main" id="{36C65F1A-7A38-1F4C-064A-B19B7EEA1371}"/>
              </a:ext>
            </a:extLst>
          </p:cNvPr>
          <p:cNvCxnSpPr>
            <a:cxnSpLocks/>
          </p:cNvCxnSpPr>
          <p:nvPr/>
        </p:nvCxnSpPr>
        <p:spPr>
          <a:xfrm flipV="1">
            <a:off x="4943942" y="2236008"/>
            <a:ext cx="227575" cy="150244"/>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88A98F4D-FCE6-8C53-4834-F4FE1E30FACD}"/>
              </a:ext>
            </a:extLst>
          </p:cNvPr>
          <p:cNvCxnSpPr>
            <a:cxnSpLocks/>
          </p:cNvCxnSpPr>
          <p:nvPr/>
        </p:nvCxnSpPr>
        <p:spPr>
          <a:xfrm>
            <a:off x="4953476" y="2509937"/>
            <a:ext cx="218041" cy="139266"/>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B043BF9-53BF-F11A-B1F8-E9BC4851B853}"/>
              </a:ext>
            </a:extLst>
          </p:cNvPr>
          <p:cNvCxnSpPr>
            <a:cxnSpLocks/>
          </p:cNvCxnSpPr>
          <p:nvPr/>
        </p:nvCxnSpPr>
        <p:spPr>
          <a:xfrm flipV="1">
            <a:off x="4992294" y="3454950"/>
            <a:ext cx="227575" cy="150244"/>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EDF5B5B-C614-4B8C-1394-4157855000A4}"/>
              </a:ext>
            </a:extLst>
          </p:cNvPr>
          <p:cNvCxnSpPr>
            <a:cxnSpLocks/>
          </p:cNvCxnSpPr>
          <p:nvPr/>
        </p:nvCxnSpPr>
        <p:spPr>
          <a:xfrm>
            <a:off x="5001828" y="3728879"/>
            <a:ext cx="218041" cy="139266"/>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F9A2CC7D-09D3-DBB4-43C1-2AB906B89206}"/>
              </a:ext>
            </a:extLst>
          </p:cNvPr>
          <p:cNvSpPr txBox="1"/>
          <p:nvPr/>
        </p:nvSpPr>
        <p:spPr>
          <a:xfrm>
            <a:off x="5230438" y="1980861"/>
            <a:ext cx="449780" cy="369332"/>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err="1">
                <a:solidFill>
                  <a:srgbClr val="00305D"/>
                </a:solidFill>
                <a:latin typeface="Arial Narrow" panose="020B0604020202020204" pitchFamily="34" charset="0"/>
                <a:cs typeface="Arial Narrow" panose="020B0604020202020204" pitchFamily="34" charset="0"/>
              </a:rPr>
              <a:t>pCR</a:t>
            </a:r>
            <a:endParaRPr lang="en-US" sz="1050" b="1" dirty="0">
              <a:solidFill>
                <a:srgbClr val="00305D"/>
              </a:solidFill>
              <a:latin typeface="Arial Narrow" panose="020B0604020202020204" pitchFamily="34" charset="0"/>
              <a:cs typeface="Arial Narrow" panose="020B0604020202020204" pitchFamily="34" charset="0"/>
            </a:endParaRPr>
          </a:p>
        </p:txBody>
      </p:sp>
      <p:sp>
        <p:nvSpPr>
          <p:cNvPr id="86" name="TextBox 85">
            <a:extLst>
              <a:ext uri="{FF2B5EF4-FFF2-40B4-BE49-F238E27FC236}">
                <a16:creationId xmlns:a16="http://schemas.microsoft.com/office/drawing/2014/main" id="{2D460987-825F-E777-7BC1-FCA0DF76B470}"/>
              </a:ext>
            </a:extLst>
          </p:cNvPr>
          <p:cNvSpPr txBox="1"/>
          <p:nvPr/>
        </p:nvSpPr>
        <p:spPr>
          <a:xfrm>
            <a:off x="5229927" y="2426459"/>
            <a:ext cx="449780" cy="369332"/>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RD</a:t>
            </a:r>
          </a:p>
        </p:txBody>
      </p:sp>
      <p:sp>
        <p:nvSpPr>
          <p:cNvPr id="87" name="TextBox 86">
            <a:extLst>
              <a:ext uri="{FF2B5EF4-FFF2-40B4-BE49-F238E27FC236}">
                <a16:creationId xmlns:a16="http://schemas.microsoft.com/office/drawing/2014/main" id="{445B8873-E47F-E851-E7CC-43CBBE2BFCDC}"/>
              </a:ext>
            </a:extLst>
          </p:cNvPr>
          <p:cNvSpPr txBox="1"/>
          <p:nvPr/>
        </p:nvSpPr>
        <p:spPr>
          <a:xfrm>
            <a:off x="6037936" y="1974732"/>
            <a:ext cx="917528" cy="369332"/>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HP </a:t>
            </a:r>
            <a:br>
              <a:rPr lang="en-US" sz="1050" b="1" dirty="0">
                <a:solidFill>
                  <a:srgbClr val="00305D"/>
                </a:solidFill>
                <a:latin typeface="Arial Narrow" panose="020B0604020202020204" pitchFamily="34" charset="0"/>
                <a:cs typeface="Arial Narrow" panose="020B0604020202020204" pitchFamily="34" charset="0"/>
              </a:rPr>
            </a:br>
            <a:r>
              <a:rPr lang="en-US" sz="1050" b="1" dirty="0">
                <a:solidFill>
                  <a:srgbClr val="00305D"/>
                </a:solidFill>
                <a:latin typeface="Arial Narrow" panose="020B0604020202020204" pitchFamily="34" charset="0"/>
                <a:cs typeface="Arial Narrow" panose="020B0604020202020204" pitchFamily="34" charset="0"/>
              </a:rPr>
              <a:t>x 14 cycles </a:t>
            </a:r>
          </a:p>
        </p:txBody>
      </p:sp>
      <p:cxnSp>
        <p:nvCxnSpPr>
          <p:cNvPr id="88" name="Straight Arrow Connector 87">
            <a:extLst>
              <a:ext uri="{FF2B5EF4-FFF2-40B4-BE49-F238E27FC236}">
                <a16:creationId xmlns:a16="http://schemas.microsoft.com/office/drawing/2014/main" id="{F49A7485-708D-C20E-DF46-84663B994697}"/>
              </a:ext>
            </a:extLst>
          </p:cNvPr>
          <p:cNvCxnSpPr>
            <a:cxnSpLocks/>
          </p:cNvCxnSpPr>
          <p:nvPr/>
        </p:nvCxnSpPr>
        <p:spPr>
          <a:xfrm>
            <a:off x="5736065" y="2166158"/>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0662A7D7-F109-746B-701B-192844190BC5}"/>
              </a:ext>
            </a:extLst>
          </p:cNvPr>
          <p:cNvSpPr txBox="1"/>
          <p:nvPr/>
        </p:nvSpPr>
        <p:spPr>
          <a:xfrm>
            <a:off x="6043709" y="2426459"/>
            <a:ext cx="917528" cy="369332"/>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err="1">
                <a:solidFill>
                  <a:srgbClr val="00305D"/>
                </a:solidFill>
                <a:latin typeface="Arial Narrow" panose="020B0604020202020204" pitchFamily="34" charset="0"/>
                <a:cs typeface="Arial Narrow" panose="020B0604020202020204" pitchFamily="34" charset="0"/>
              </a:rPr>
              <a:t>TDXd</a:t>
            </a:r>
            <a:r>
              <a:rPr lang="en-US" sz="1050" b="1" dirty="0">
                <a:solidFill>
                  <a:srgbClr val="00305D"/>
                </a:solidFill>
                <a:latin typeface="Arial Narrow" panose="020B0604020202020204" pitchFamily="34" charset="0"/>
                <a:cs typeface="Arial Narrow" panose="020B0604020202020204" pitchFamily="34" charset="0"/>
              </a:rPr>
              <a:t> </a:t>
            </a:r>
            <a:br>
              <a:rPr lang="en-US" sz="1050" b="1" dirty="0">
                <a:solidFill>
                  <a:srgbClr val="00305D"/>
                </a:solidFill>
                <a:latin typeface="Arial Narrow" panose="020B0604020202020204" pitchFamily="34" charset="0"/>
                <a:cs typeface="Arial Narrow" panose="020B0604020202020204" pitchFamily="34" charset="0"/>
              </a:rPr>
            </a:br>
            <a:r>
              <a:rPr lang="en-US" sz="1050" b="1" dirty="0">
                <a:solidFill>
                  <a:srgbClr val="00305D"/>
                </a:solidFill>
                <a:latin typeface="Arial Narrow" panose="020B0604020202020204" pitchFamily="34" charset="0"/>
                <a:cs typeface="Arial Narrow" panose="020B0604020202020204" pitchFamily="34" charset="0"/>
              </a:rPr>
              <a:t>x14 cycles </a:t>
            </a:r>
          </a:p>
        </p:txBody>
      </p:sp>
      <p:cxnSp>
        <p:nvCxnSpPr>
          <p:cNvPr id="90" name="Straight Arrow Connector 89">
            <a:extLst>
              <a:ext uri="{FF2B5EF4-FFF2-40B4-BE49-F238E27FC236}">
                <a16:creationId xmlns:a16="http://schemas.microsoft.com/office/drawing/2014/main" id="{C0FD6BAB-2B8A-068A-93C1-09921291AAAA}"/>
              </a:ext>
            </a:extLst>
          </p:cNvPr>
          <p:cNvCxnSpPr>
            <a:cxnSpLocks/>
          </p:cNvCxnSpPr>
          <p:nvPr/>
        </p:nvCxnSpPr>
        <p:spPr>
          <a:xfrm>
            <a:off x="5741838" y="2617885"/>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96791638-63E4-F718-DBEF-AB7D03FC2509}"/>
              </a:ext>
            </a:extLst>
          </p:cNvPr>
          <p:cNvSpPr txBox="1"/>
          <p:nvPr/>
        </p:nvSpPr>
        <p:spPr>
          <a:xfrm>
            <a:off x="6060334" y="3307185"/>
            <a:ext cx="917528" cy="369332"/>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HP </a:t>
            </a:r>
            <a:br>
              <a:rPr lang="en-US" sz="1050" b="1" dirty="0">
                <a:solidFill>
                  <a:srgbClr val="00305D"/>
                </a:solidFill>
                <a:latin typeface="Arial Narrow" panose="020B0604020202020204" pitchFamily="34" charset="0"/>
                <a:cs typeface="Arial Narrow" panose="020B0604020202020204" pitchFamily="34" charset="0"/>
              </a:rPr>
            </a:br>
            <a:r>
              <a:rPr lang="en-US" sz="1050" b="1" dirty="0">
                <a:solidFill>
                  <a:srgbClr val="00305D"/>
                </a:solidFill>
                <a:latin typeface="Arial Narrow" panose="020B0604020202020204" pitchFamily="34" charset="0"/>
                <a:cs typeface="Arial Narrow" panose="020B0604020202020204" pitchFamily="34" charset="0"/>
              </a:rPr>
              <a:t>x 14 cycles </a:t>
            </a:r>
          </a:p>
        </p:txBody>
      </p:sp>
      <p:cxnSp>
        <p:nvCxnSpPr>
          <p:cNvPr id="92" name="Straight Arrow Connector 91">
            <a:extLst>
              <a:ext uri="{FF2B5EF4-FFF2-40B4-BE49-F238E27FC236}">
                <a16:creationId xmlns:a16="http://schemas.microsoft.com/office/drawing/2014/main" id="{1D5CE84E-ED8A-F9E5-3F25-85DA77B8F009}"/>
              </a:ext>
            </a:extLst>
          </p:cNvPr>
          <p:cNvCxnSpPr>
            <a:cxnSpLocks/>
          </p:cNvCxnSpPr>
          <p:nvPr/>
        </p:nvCxnSpPr>
        <p:spPr>
          <a:xfrm>
            <a:off x="5752690" y="3451785"/>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F3CDAD3C-159A-CF33-8779-8228414E6003}"/>
              </a:ext>
            </a:extLst>
          </p:cNvPr>
          <p:cNvSpPr txBox="1"/>
          <p:nvPr/>
        </p:nvSpPr>
        <p:spPr>
          <a:xfrm>
            <a:off x="5247063" y="3264061"/>
            <a:ext cx="449780" cy="374391"/>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err="1">
                <a:solidFill>
                  <a:srgbClr val="00305D"/>
                </a:solidFill>
                <a:latin typeface="Arial Narrow" panose="020B0604020202020204" pitchFamily="34" charset="0"/>
                <a:cs typeface="Arial Narrow" panose="020B0604020202020204" pitchFamily="34" charset="0"/>
              </a:rPr>
              <a:t>pCR</a:t>
            </a:r>
            <a:endParaRPr lang="en-US" sz="1050" b="1" dirty="0">
              <a:solidFill>
                <a:srgbClr val="00305D"/>
              </a:solidFill>
              <a:latin typeface="Arial Narrow" panose="020B0604020202020204" pitchFamily="34" charset="0"/>
              <a:cs typeface="Arial Narrow" panose="020B0604020202020204" pitchFamily="34" charset="0"/>
            </a:endParaRPr>
          </a:p>
        </p:txBody>
      </p:sp>
      <p:sp>
        <p:nvSpPr>
          <p:cNvPr id="94" name="TextBox 93">
            <a:extLst>
              <a:ext uri="{FF2B5EF4-FFF2-40B4-BE49-F238E27FC236}">
                <a16:creationId xmlns:a16="http://schemas.microsoft.com/office/drawing/2014/main" id="{AE343F43-3BC4-F05D-560C-080289E5FB50}"/>
              </a:ext>
            </a:extLst>
          </p:cNvPr>
          <p:cNvSpPr txBox="1"/>
          <p:nvPr/>
        </p:nvSpPr>
        <p:spPr>
          <a:xfrm>
            <a:off x="5246552" y="3709659"/>
            <a:ext cx="449780" cy="402581"/>
          </a:xfrm>
          <a:prstGeom prst="rect">
            <a:avLst/>
          </a:prstGeom>
          <a:solidFill>
            <a:srgbClr val="D9EFFA"/>
          </a:solidFill>
          <a:ln w="22225">
            <a:noFill/>
          </a:ln>
        </p:spPr>
        <p:txBody>
          <a:bodyPr wrap="square" lIns="45720" rtlCol="0" anchor="ctr" anchorCtr="0">
            <a:noAutofit/>
          </a:bodyPr>
          <a:lstStyle/>
          <a:p>
            <a:pPr algn="ctr" defTabSz="685800">
              <a:defRPr/>
            </a:pPr>
            <a:r>
              <a:rPr lang="en-US" sz="1050" b="1" dirty="0">
                <a:solidFill>
                  <a:srgbClr val="00305D"/>
                </a:solidFill>
                <a:latin typeface="Arial Narrow" panose="020B0604020202020204" pitchFamily="34" charset="0"/>
                <a:cs typeface="Arial Narrow" panose="020B0604020202020204" pitchFamily="34" charset="0"/>
              </a:rPr>
              <a:t>RD</a:t>
            </a:r>
          </a:p>
        </p:txBody>
      </p:sp>
      <p:cxnSp>
        <p:nvCxnSpPr>
          <p:cNvPr id="95" name="Straight Arrow Connector 94">
            <a:extLst>
              <a:ext uri="{FF2B5EF4-FFF2-40B4-BE49-F238E27FC236}">
                <a16:creationId xmlns:a16="http://schemas.microsoft.com/office/drawing/2014/main" id="{71AF4D41-49B3-C66C-B9C4-3C75FAF51F23}"/>
              </a:ext>
            </a:extLst>
          </p:cNvPr>
          <p:cNvCxnSpPr>
            <a:cxnSpLocks/>
          </p:cNvCxnSpPr>
          <p:nvPr/>
        </p:nvCxnSpPr>
        <p:spPr>
          <a:xfrm>
            <a:off x="5749249" y="3917916"/>
            <a:ext cx="239163" cy="0"/>
          </a:xfrm>
          <a:prstGeom prst="straightConnector1">
            <a:avLst/>
          </a:prstGeom>
          <a:ln w="63500" cap="rnd">
            <a:solidFill>
              <a:srgbClr val="26629B"/>
            </a:solidFill>
            <a:tailEnd type="triangle"/>
          </a:ln>
        </p:spPr>
        <p:style>
          <a:lnRef idx="2">
            <a:schemeClr val="accent1"/>
          </a:lnRef>
          <a:fillRef idx="0">
            <a:schemeClr val="accent1"/>
          </a:fillRef>
          <a:effectRef idx="1">
            <a:schemeClr val="accent1"/>
          </a:effectRef>
          <a:fontRef idx="minor">
            <a:schemeClr val="tx1"/>
          </a:fontRef>
        </p:style>
      </p:cxnSp>
      <p:pic>
        <p:nvPicPr>
          <p:cNvPr id="97" name="Picture 96" descr="A puzzle pieces in a square&#10;&#10;AI-generated content may be incorrect.">
            <a:extLst>
              <a:ext uri="{FF2B5EF4-FFF2-40B4-BE49-F238E27FC236}">
                <a16:creationId xmlns:a16="http://schemas.microsoft.com/office/drawing/2014/main" id="{A47919AC-A1F3-C6B1-1126-C795784037E6}"/>
              </a:ext>
            </a:extLst>
          </p:cNvPr>
          <p:cNvPicPr>
            <a:picLocks noChangeAspect="1"/>
          </p:cNvPicPr>
          <p:nvPr/>
        </p:nvPicPr>
        <p:blipFill>
          <a:blip r:embed="rId2"/>
          <a:stretch>
            <a:fillRect/>
          </a:stretch>
        </p:blipFill>
        <p:spPr>
          <a:xfrm>
            <a:off x="7872530" y="332494"/>
            <a:ext cx="866540" cy="867855"/>
          </a:xfrm>
          <a:prstGeom prst="rect">
            <a:avLst/>
          </a:prstGeom>
        </p:spPr>
      </p:pic>
      <p:sp>
        <p:nvSpPr>
          <p:cNvPr id="4" name="4 CuadroTexto">
            <a:extLst>
              <a:ext uri="{FF2B5EF4-FFF2-40B4-BE49-F238E27FC236}">
                <a16:creationId xmlns:a16="http://schemas.microsoft.com/office/drawing/2014/main" id="{CA11FA5A-3879-BE45-ABD3-AB00C14F51FD}"/>
              </a:ext>
            </a:extLst>
          </p:cNvPr>
          <p:cNvSpPr txBox="1"/>
          <p:nvPr/>
        </p:nvSpPr>
        <p:spPr>
          <a:xfrm>
            <a:off x="7610544" y="4928057"/>
            <a:ext cx="1326069" cy="230832"/>
          </a:xfrm>
          <a:prstGeom prst="rect">
            <a:avLst/>
          </a:prstGeom>
          <a:noFill/>
        </p:spPr>
        <p:txBody>
          <a:bodyPr wrap="none" rtlCol="0">
            <a:spAutoFit/>
          </a:bodyPr>
          <a:lstStyle/>
          <a:p>
            <a:pPr algn="r" defTabSz="914400" eaLnBrk="0" fontAlgn="base" hangingPunct="0">
              <a:lnSpc>
                <a:spcPct val="90000"/>
              </a:lnSpc>
              <a:spcBef>
                <a:spcPct val="0"/>
              </a:spcBef>
              <a:spcAft>
                <a:spcPct val="0"/>
              </a:spcAft>
              <a:defRPr/>
            </a:pPr>
            <a:r>
              <a:rPr lang="es-ES" sz="6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Slide</a:t>
            </a:r>
            <a:r>
              <a:rPr lang="es-ES" sz="6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a:t>
            </a:r>
            <a:r>
              <a:rPr lang="es-ES" sz="6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adapted</a:t>
            </a:r>
            <a:r>
              <a:rPr lang="es-ES" sz="6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a:t>
            </a:r>
            <a:r>
              <a:rPr lang="es-ES" sz="6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from</a:t>
            </a:r>
            <a:r>
              <a:rPr lang="es-ES" sz="6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 Elia </a:t>
            </a:r>
            <a:r>
              <a:rPr lang="es-ES" sz="6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Sequi</a:t>
            </a:r>
            <a:r>
              <a:rPr lang="es-ES" sz="6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/Ada </a:t>
            </a:r>
            <a:r>
              <a:rPr lang="es-ES" sz="600" dirty="0" err="1">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rPr>
              <a:t>Waks</a:t>
            </a:r>
            <a:endParaRPr lang="es-ES" sz="6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endParaRPr>
          </a:p>
          <a:p>
            <a:pPr algn="r" defTabSz="914400" eaLnBrk="0" fontAlgn="base" hangingPunct="0">
              <a:lnSpc>
                <a:spcPct val="90000"/>
              </a:lnSpc>
              <a:spcBef>
                <a:spcPct val="0"/>
              </a:spcBef>
              <a:spcAft>
                <a:spcPct val="0"/>
              </a:spcAft>
              <a:defRPr/>
            </a:pPr>
            <a:endParaRPr lang="en-US" sz="400" dirty="0">
              <a:solidFill>
                <a:prstClr val="black">
                  <a:lumMod val="50000"/>
                  <a:lumOff val="50000"/>
                </a:prstClr>
              </a:solidFill>
              <a:latin typeface="Arial Narrow" panose="020B0604020202020204" pitchFamily="34" charset="0"/>
              <a:cs typeface="Arial Narrow" panose="020B0604020202020204" pitchFamily="34" charset="0"/>
              <a:sym typeface="Times" panose="02020603050405020304" pitchFamily="18" charset="0"/>
            </a:endParaRPr>
          </a:p>
        </p:txBody>
      </p:sp>
      <p:sp>
        <p:nvSpPr>
          <p:cNvPr id="7" name="TextBox 6">
            <a:extLst>
              <a:ext uri="{FF2B5EF4-FFF2-40B4-BE49-F238E27FC236}">
                <a16:creationId xmlns:a16="http://schemas.microsoft.com/office/drawing/2014/main" id="{BFAD714A-D601-84B5-F5F4-4039FEA2AF05}"/>
              </a:ext>
            </a:extLst>
          </p:cNvPr>
          <p:cNvSpPr txBox="1"/>
          <p:nvPr/>
        </p:nvSpPr>
        <p:spPr>
          <a:xfrm>
            <a:off x="3730128" y="2192773"/>
            <a:ext cx="997530" cy="219291"/>
          </a:xfrm>
          <a:prstGeom prst="rect">
            <a:avLst/>
          </a:prstGeom>
          <a:noFill/>
          <a:ln w="22225">
            <a:noFill/>
            <a:prstDash val="sysDash"/>
          </a:ln>
        </p:spPr>
        <p:txBody>
          <a:bodyPr wrap="square" rtlCol="0">
            <a:spAutoFit/>
          </a:bodyPr>
          <a:lstStyle/>
          <a:p>
            <a:pPr defTabSz="685800">
              <a:defRPr/>
            </a:pPr>
            <a:r>
              <a:rPr lang="en-US" sz="825" b="1" i="1" dirty="0">
                <a:solidFill>
                  <a:srgbClr val="000000">
                    <a:lumMod val="75000"/>
                    <a:lumOff val="25000"/>
                  </a:srgbClr>
                </a:solidFill>
                <a:latin typeface="Arial Narrow" panose="020B0604020202020204" pitchFamily="34" charset="0"/>
                <a:cs typeface="Arial Narrow" panose="020B0604020202020204" pitchFamily="34" charset="0"/>
              </a:rPr>
              <a:t>response</a:t>
            </a:r>
          </a:p>
        </p:txBody>
      </p:sp>
    </p:spTree>
    <p:extLst>
      <p:ext uri="{BB962C8B-B14F-4D97-AF65-F5344CB8AC3E}">
        <p14:creationId xmlns:p14="http://schemas.microsoft.com/office/powerpoint/2010/main" val="2861516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822"/>
        <p:cNvGrpSpPr/>
        <p:nvPr/>
      </p:nvGrpSpPr>
      <p:grpSpPr>
        <a:xfrm>
          <a:off x="0" y="0"/>
          <a:ext cx="0" cy="0"/>
          <a:chOff x="0" y="0"/>
          <a:chExt cx="0" cy="0"/>
        </a:xfrm>
      </p:grpSpPr>
      <p:sp>
        <p:nvSpPr>
          <p:cNvPr id="37" name="Google Shape;1154;p92">
            <a:extLst>
              <a:ext uri="{FF2B5EF4-FFF2-40B4-BE49-F238E27FC236}">
                <a16:creationId xmlns:a16="http://schemas.microsoft.com/office/drawing/2014/main" id="{F24B18C8-A6D7-56A1-0C62-7B5FF80F927D}"/>
              </a:ext>
            </a:extLst>
          </p:cNvPr>
          <p:cNvSpPr/>
          <p:nvPr/>
        </p:nvSpPr>
        <p:spPr>
          <a:xfrm>
            <a:off x="0" y="2706362"/>
            <a:ext cx="9144000" cy="1641752"/>
          </a:xfrm>
          <a:prstGeom prst="rect">
            <a:avLst/>
          </a:prstGeom>
          <a:solidFill>
            <a:srgbClr val="BFE4F6">
              <a:alpha val="25000"/>
            </a:srgbClr>
          </a:solidFill>
          <a:ln>
            <a:noFill/>
          </a:ln>
        </p:spPr>
        <p:txBody>
          <a:bodyPr spcFirstLastPara="1" wrap="square" lIns="68569" tIns="34275" rIns="68569" bIns="34275" anchor="ctr" anchorCtr="0">
            <a:noAutofit/>
          </a:bodyPr>
          <a:lstStyle/>
          <a:p>
            <a:pPr algn="ctr" defTabSz="685800">
              <a:buClr>
                <a:srgbClr val="000000"/>
              </a:buClr>
              <a:defRPr/>
            </a:pPr>
            <a:endParaRPr sz="1050" kern="0">
              <a:solidFill>
                <a:srgbClr val="FFFFFF"/>
              </a:solidFill>
              <a:latin typeface="Arial"/>
              <a:ea typeface="Arial"/>
              <a:cs typeface="Arial"/>
              <a:sym typeface="Arial"/>
            </a:endParaRPr>
          </a:p>
        </p:txBody>
      </p:sp>
      <p:sp>
        <p:nvSpPr>
          <p:cNvPr id="823" name="Google Shape;823;p79"/>
          <p:cNvSpPr txBox="1">
            <a:spLocks noGrp="1"/>
          </p:cNvSpPr>
          <p:nvPr>
            <p:ph type="title"/>
          </p:nvPr>
        </p:nvSpPr>
        <p:spPr>
          <a:xfrm>
            <a:off x="285161" y="373852"/>
            <a:ext cx="8434317" cy="561150"/>
          </a:xfrm>
          <a:prstGeom prst="rect">
            <a:avLst/>
          </a:prstGeom>
          <a:noFill/>
          <a:ln>
            <a:noFill/>
          </a:ln>
        </p:spPr>
        <p:txBody>
          <a:bodyPr spcFirstLastPara="1" wrap="square" lIns="0" tIns="0" rIns="0" bIns="0" anchor="b" anchorCtr="0">
            <a:noAutofit/>
          </a:bodyPr>
          <a:lstStyle/>
          <a:p>
            <a:r>
              <a:rPr lang="en-GB" dirty="0">
                <a:solidFill>
                  <a:srgbClr val="002060"/>
                </a:solidFill>
                <a:latin typeface="Arial"/>
                <a:ea typeface="Arial"/>
                <a:cs typeface="Arial"/>
                <a:sym typeface="Arial"/>
              </a:rPr>
              <a:t>CAN ASTEFANIA AND COMPASSHER</a:t>
            </a:r>
            <a:r>
              <a:rPr lang="en-GB" dirty="0">
                <a:solidFill>
                  <a:srgbClr val="002060"/>
                </a:solidFill>
              </a:rPr>
              <a:t>2 RD </a:t>
            </a:r>
            <a:r>
              <a:rPr lang="en-GB" dirty="0">
                <a:solidFill>
                  <a:srgbClr val="002060"/>
                </a:solidFill>
                <a:latin typeface="Arial"/>
                <a:ea typeface="Arial"/>
                <a:cs typeface="Arial"/>
                <a:sym typeface="Arial"/>
              </a:rPr>
              <a:t>IMPROVE ON THE KATHERINE REGIMEN BY COMBINING T-DM1 WITH ATEZOLIZUMAB OR TUCATINIB?</a:t>
            </a:r>
            <a:endParaRPr lang="en-GB" dirty="0">
              <a:solidFill>
                <a:srgbClr val="002060"/>
              </a:solidFill>
            </a:endParaRPr>
          </a:p>
        </p:txBody>
      </p:sp>
      <p:sp>
        <p:nvSpPr>
          <p:cNvPr id="824" name="Google Shape;824;p79"/>
          <p:cNvSpPr txBox="1">
            <a:spLocks noGrp="1"/>
          </p:cNvSpPr>
          <p:nvPr>
            <p:ph type="body" idx="1"/>
          </p:nvPr>
        </p:nvSpPr>
        <p:spPr>
          <a:xfrm>
            <a:off x="386953" y="4510233"/>
            <a:ext cx="7489143" cy="497925"/>
          </a:xfrm>
          <a:prstGeom prst="rect">
            <a:avLst/>
          </a:prstGeom>
          <a:noFill/>
          <a:ln>
            <a:noFill/>
          </a:ln>
        </p:spPr>
        <p:txBody>
          <a:bodyPr spcFirstLastPara="1" wrap="square" lIns="0" tIns="0" rIns="0" bIns="0" anchor="b" anchorCtr="0">
            <a:noAutofit/>
          </a:bodyPr>
          <a:lstStyle/>
          <a:p>
            <a:r>
              <a:rPr lang="en-GB" dirty="0">
                <a:solidFill>
                  <a:srgbClr val="00305D"/>
                </a:solidFill>
                <a:latin typeface="Arial"/>
                <a:ea typeface="Arial"/>
                <a:cs typeface="Arial"/>
                <a:sym typeface="Arial"/>
              </a:rPr>
              <a:t>* Patients with cT1–3, N0–1 disease must have pathological evidence of residual invasive carcinoma in axillary lymph node(s) at surgery; </a:t>
            </a:r>
            <a:r>
              <a:rPr lang="en-GB" baseline="30000" dirty="0">
                <a:solidFill>
                  <a:srgbClr val="00305D"/>
                </a:solidFill>
                <a:latin typeface="Arial"/>
                <a:ea typeface="Arial"/>
                <a:cs typeface="Arial"/>
                <a:sym typeface="Arial"/>
              </a:rPr>
              <a:t>†</a:t>
            </a:r>
            <a:r>
              <a:rPr lang="en-GB" dirty="0">
                <a:solidFill>
                  <a:srgbClr val="00305D"/>
                </a:solidFill>
                <a:latin typeface="Arial"/>
                <a:ea typeface="Arial"/>
                <a:cs typeface="Arial"/>
                <a:sym typeface="Arial"/>
              </a:rPr>
              <a:t> Patients with residual HR–, HER2+ disease in the breast and/or lymph nodes are eligible; however, patients with HR+, HER2+ cancers must have node-positive residual disease. The presence of RD in the breast is not mandatory for these patients; </a:t>
            </a:r>
            <a:r>
              <a:rPr lang="en-GB" baseline="30000" dirty="0">
                <a:solidFill>
                  <a:srgbClr val="00305D"/>
                </a:solidFill>
                <a:latin typeface="Arial"/>
                <a:ea typeface="Arial"/>
                <a:cs typeface="Arial"/>
                <a:sym typeface="Arial"/>
              </a:rPr>
              <a:t>‡</a:t>
            </a:r>
            <a:r>
              <a:rPr lang="en-GB" dirty="0">
                <a:solidFill>
                  <a:srgbClr val="00305D"/>
                </a:solidFill>
                <a:latin typeface="Arial"/>
                <a:ea typeface="Arial"/>
                <a:cs typeface="Arial"/>
                <a:sym typeface="Arial"/>
              </a:rPr>
              <a:t> If clinically significant imbalances of baseline variables appear between treatment arms, a secondary analysis of the primary endpoint (stratified Cox model) will compare treatment effects using imbalanced variables as the adjusting variables. The model will use the randomisation stratification factors as the stratified variables.</a:t>
            </a:r>
            <a:endParaRPr dirty="0">
              <a:solidFill>
                <a:srgbClr val="00305D"/>
              </a:solidFill>
            </a:endParaRPr>
          </a:p>
          <a:p>
            <a:r>
              <a:rPr lang="en-GB" dirty="0">
                <a:solidFill>
                  <a:srgbClr val="00305D"/>
                </a:solidFill>
                <a:latin typeface="Arial"/>
                <a:ea typeface="Arial"/>
                <a:cs typeface="Arial"/>
                <a:sym typeface="Arial"/>
              </a:rPr>
              <a:t>ADC, antibody–drug conjugate; </a:t>
            </a:r>
            <a:r>
              <a:rPr lang="en-GB" dirty="0" err="1">
                <a:solidFill>
                  <a:srgbClr val="00305D"/>
                </a:solidFill>
                <a:latin typeface="Arial"/>
                <a:ea typeface="Arial"/>
                <a:cs typeface="Arial"/>
                <a:sym typeface="Arial"/>
              </a:rPr>
              <a:t>eBC</a:t>
            </a:r>
            <a:r>
              <a:rPr lang="en-GB" dirty="0">
                <a:solidFill>
                  <a:srgbClr val="00305D"/>
                </a:solidFill>
                <a:latin typeface="Arial"/>
                <a:ea typeface="Arial"/>
                <a:cs typeface="Arial"/>
                <a:sym typeface="Arial"/>
              </a:rPr>
              <a:t>, early breast cancer; IDFS, invasive disease-free survival; R, randomisation; RD, residual invasive disease; </a:t>
            </a:r>
            <a:r>
              <a:rPr lang="en-GB" dirty="0">
                <a:solidFill>
                  <a:srgbClr val="00305D"/>
                </a:solidFill>
              </a:rPr>
              <a:t>TKI, tyrosine kinase inhibitor</a:t>
            </a:r>
            <a:r>
              <a:rPr lang="en-GB" dirty="0">
                <a:solidFill>
                  <a:srgbClr val="00305D"/>
                </a:solidFill>
                <a:latin typeface="Arial"/>
                <a:ea typeface="Arial"/>
                <a:cs typeface="Arial"/>
                <a:sym typeface="Arial"/>
              </a:rPr>
              <a:t>. </a:t>
            </a:r>
            <a:br>
              <a:rPr lang="en-GB" dirty="0">
                <a:solidFill>
                  <a:srgbClr val="00305D"/>
                </a:solidFill>
                <a:latin typeface="Arial"/>
                <a:ea typeface="Arial"/>
                <a:cs typeface="Arial"/>
                <a:sym typeface="Arial"/>
              </a:rPr>
            </a:br>
            <a:r>
              <a:rPr lang="en-GB" dirty="0">
                <a:solidFill>
                  <a:srgbClr val="00305D"/>
                </a:solidFill>
              </a:rPr>
              <a:t>1. https://www.clinicaltrials.gov/study/NCT04873362 (accessed March 2025); 2. Hurvitz SA, </a:t>
            </a:r>
            <a:r>
              <a:rPr lang="en-GB" i="1" dirty="0">
                <a:solidFill>
                  <a:srgbClr val="00305D"/>
                </a:solidFill>
              </a:rPr>
              <a:t>et al. Future Oncol </a:t>
            </a:r>
            <a:r>
              <a:rPr lang="en-GB" dirty="0">
                <a:solidFill>
                  <a:srgbClr val="00305D"/>
                </a:solidFill>
              </a:rPr>
              <a:t>2022; </a:t>
            </a:r>
            <a:r>
              <a:rPr lang="en-GB" b="1" dirty="0">
                <a:solidFill>
                  <a:srgbClr val="00305D"/>
                </a:solidFill>
              </a:rPr>
              <a:t>18:</a:t>
            </a:r>
            <a:r>
              <a:rPr lang="en-GB" dirty="0">
                <a:solidFill>
                  <a:srgbClr val="00305D"/>
                </a:solidFill>
              </a:rPr>
              <a:t>3563–3675; 3. Muller P, </a:t>
            </a:r>
            <a:r>
              <a:rPr lang="en-GB" i="1" dirty="0">
                <a:solidFill>
                  <a:srgbClr val="00305D"/>
                </a:solidFill>
              </a:rPr>
              <a:t>et al. Sci </a:t>
            </a:r>
            <a:r>
              <a:rPr lang="en-GB" i="1" dirty="0" err="1">
                <a:solidFill>
                  <a:srgbClr val="00305D"/>
                </a:solidFill>
              </a:rPr>
              <a:t>Transl</a:t>
            </a:r>
            <a:r>
              <a:rPr lang="en-GB" i="1" dirty="0">
                <a:solidFill>
                  <a:srgbClr val="00305D"/>
                </a:solidFill>
              </a:rPr>
              <a:t> Med </a:t>
            </a:r>
            <a:r>
              <a:rPr lang="en-GB" dirty="0">
                <a:solidFill>
                  <a:srgbClr val="00305D"/>
                </a:solidFill>
              </a:rPr>
              <a:t>2015; </a:t>
            </a:r>
            <a:r>
              <a:rPr lang="en-GB" b="1" dirty="0">
                <a:solidFill>
                  <a:srgbClr val="00305D"/>
                </a:solidFill>
              </a:rPr>
              <a:t>7:</a:t>
            </a:r>
            <a:r>
              <a:rPr lang="en-GB" dirty="0">
                <a:solidFill>
                  <a:srgbClr val="00305D"/>
                </a:solidFill>
              </a:rPr>
              <a:t>315ra188; </a:t>
            </a:r>
            <a:br>
              <a:rPr lang="en-GB" dirty="0">
                <a:solidFill>
                  <a:srgbClr val="00305D"/>
                </a:solidFill>
              </a:rPr>
            </a:br>
            <a:r>
              <a:rPr lang="en-GB" dirty="0">
                <a:solidFill>
                  <a:srgbClr val="00305D"/>
                </a:solidFill>
              </a:rPr>
              <a:t>4. </a:t>
            </a:r>
            <a:r>
              <a:rPr lang="en-GB" dirty="0" err="1">
                <a:solidFill>
                  <a:srgbClr val="00305D"/>
                </a:solidFill>
              </a:rPr>
              <a:t>Emens</a:t>
            </a:r>
            <a:r>
              <a:rPr lang="en-GB" dirty="0">
                <a:solidFill>
                  <a:srgbClr val="00305D"/>
                </a:solidFill>
              </a:rPr>
              <a:t> LA, </a:t>
            </a:r>
            <a:r>
              <a:rPr lang="en-GB" i="1" dirty="0">
                <a:solidFill>
                  <a:srgbClr val="00305D"/>
                </a:solidFill>
              </a:rPr>
              <a:t>et al. Lancet Oncol </a:t>
            </a:r>
            <a:r>
              <a:rPr lang="en-GB" dirty="0">
                <a:solidFill>
                  <a:srgbClr val="00305D"/>
                </a:solidFill>
              </a:rPr>
              <a:t>2020; </a:t>
            </a:r>
            <a:r>
              <a:rPr lang="en-GB" b="1" dirty="0">
                <a:solidFill>
                  <a:srgbClr val="00305D"/>
                </a:solidFill>
              </a:rPr>
              <a:t>21:</a:t>
            </a:r>
            <a:r>
              <a:rPr lang="en-GB" dirty="0">
                <a:solidFill>
                  <a:srgbClr val="00305D"/>
                </a:solidFill>
              </a:rPr>
              <a:t>1283–1295; 5. https://www.clinicaltrials.gov/study/NCT04457596 (accessed March 2025).</a:t>
            </a:r>
            <a:endParaRPr dirty="0">
              <a:solidFill>
                <a:srgbClr val="00305D"/>
              </a:solidFill>
            </a:endParaRPr>
          </a:p>
        </p:txBody>
      </p:sp>
      <p:grpSp>
        <p:nvGrpSpPr>
          <p:cNvPr id="12" name="Group 11">
            <a:extLst>
              <a:ext uri="{FF2B5EF4-FFF2-40B4-BE49-F238E27FC236}">
                <a16:creationId xmlns:a16="http://schemas.microsoft.com/office/drawing/2014/main" id="{383E293E-AF25-AA29-2AAA-4745B692B4A5}"/>
              </a:ext>
            </a:extLst>
          </p:cNvPr>
          <p:cNvGrpSpPr/>
          <p:nvPr/>
        </p:nvGrpSpPr>
        <p:grpSpPr>
          <a:xfrm>
            <a:off x="3306202" y="1474881"/>
            <a:ext cx="1264886" cy="724471"/>
            <a:chOff x="6612403" y="3103542"/>
            <a:chExt cx="2529771" cy="1448941"/>
          </a:xfrm>
        </p:grpSpPr>
        <p:cxnSp>
          <p:nvCxnSpPr>
            <p:cNvPr id="827" name="Google Shape;827;p79"/>
            <p:cNvCxnSpPr>
              <a:cxnSpLocks/>
            </p:cNvCxnSpPr>
            <p:nvPr/>
          </p:nvCxnSpPr>
          <p:spPr>
            <a:xfrm flipV="1">
              <a:off x="6612403" y="3783924"/>
              <a:ext cx="611228" cy="598"/>
            </a:xfrm>
            <a:prstGeom prst="straightConnector1">
              <a:avLst/>
            </a:prstGeom>
            <a:noFill/>
            <a:ln w="60325" cap="rnd" cmpd="sng">
              <a:solidFill>
                <a:srgbClr val="00305D"/>
              </a:solidFill>
              <a:prstDash val="solid"/>
              <a:round/>
              <a:headEnd type="none" w="sm" len="sm"/>
              <a:tailEnd type="triangle" w="med" len="med"/>
            </a:ln>
          </p:spPr>
        </p:cxnSp>
        <p:sp>
          <p:nvSpPr>
            <p:cNvPr id="828" name="Google Shape;828;p79"/>
            <p:cNvSpPr/>
            <p:nvPr/>
          </p:nvSpPr>
          <p:spPr>
            <a:xfrm>
              <a:off x="7347146" y="3378924"/>
              <a:ext cx="810000" cy="809998"/>
            </a:xfrm>
            <a:prstGeom prst="ellipse">
              <a:avLst/>
            </a:prstGeom>
            <a:solidFill>
              <a:srgbClr val="00305D"/>
            </a:solidFill>
            <a:ln w="25400" cap="flat" cmpd="sng">
              <a:solidFill>
                <a:srgbClr val="00305D"/>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200"/>
                <a:defRPr/>
              </a:pP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R</a:t>
              </a:r>
              <a:endParaRPr sz="1050" b="1" kern="0" dirty="0">
                <a:solidFill>
                  <a:srgbClr val="FFFFFF"/>
                </a:solidFill>
                <a:latin typeface="Arial Narrow" panose="020B0604020202020204" pitchFamily="34" charset="0"/>
                <a:ea typeface="Arial"/>
                <a:cs typeface="Arial Narrow" panose="020B0604020202020204" pitchFamily="34" charset="0"/>
                <a:sym typeface="Arial"/>
              </a:endParaRPr>
            </a:p>
            <a:p>
              <a:pPr algn="ctr" defTabSz="685800">
                <a:buClr>
                  <a:srgbClr val="000000"/>
                </a:buClr>
                <a:buSzPts val="1200"/>
                <a:defRPr/>
              </a:pPr>
              <a:r>
                <a:rPr lang="en-GB" sz="788" b="1" kern="0" dirty="0">
                  <a:solidFill>
                    <a:srgbClr val="FFFFFF"/>
                  </a:solidFill>
                  <a:latin typeface="Arial Narrow" panose="020B0604020202020204" pitchFamily="34" charset="0"/>
                  <a:ea typeface="Arial"/>
                  <a:cs typeface="Arial Narrow" panose="020B0604020202020204" pitchFamily="34" charset="0"/>
                  <a:sym typeface="Arial"/>
                </a:rPr>
                <a:t>1:1</a:t>
              </a:r>
              <a:endParaRPr sz="788" b="1" kern="0" dirty="0">
                <a:solidFill>
                  <a:srgbClr val="FFFFFF"/>
                </a:solidFill>
                <a:latin typeface="Arial Narrow" panose="020B0604020202020204" pitchFamily="34" charset="0"/>
                <a:ea typeface="Arial"/>
                <a:cs typeface="Arial Narrow" panose="020B0604020202020204" pitchFamily="34" charset="0"/>
                <a:sym typeface="Arial"/>
              </a:endParaRPr>
            </a:p>
          </p:txBody>
        </p:sp>
        <p:cxnSp>
          <p:nvCxnSpPr>
            <p:cNvPr id="829" name="Google Shape;829;p79"/>
            <p:cNvCxnSpPr>
              <a:cxnSpLocks/>
              <a:stCxn id="828" idx="6"/>
            </p:cNvCxnSpPr>
            <p:nvPr/>
          </p:nvCxnSpPr>
          <p:spPr>
            <a:xfrm flipV="1">
              <a:off x="8157148" y="3103542"/>
              <a:ext cx="985026" cy="680382"/>
            </a:xfrm>
            <a:prstGeom prst="bentConnector3">
              <a:avLst>
                <a:gd name="adj1" fmla="val 50000"/>
              </a:avLst>
            </a:prstGeom>
            <a:noFill/>
            <a:ln w="60325" cap="rnd" cmpd="sng">
              <a:solidFill>
                <a:srgbClr val="00305D"/>
              </a:solidFill>
              <a:prstDash val="solid"/>
              <a:round/>
              <a:headEnd type="none" w="sm" len="sm"/>
              <a:tailEnd type="triangle" w="med" len="med"/>
            </a:ln>
          </p:spPr>
        </p:cxnSp>
        <p:cxnSp>
          <p:nvCxnSpPr>
            <p:cNvPr id="831" name="Google Shape;831;p79"/>
            <p:cNvCxnSpPr>
              <a:cxnSpLocks/>
              <a:stCxn id="828" idx="6"/>
            </p:cNvCxnSpPr>
            <p:nvPr/>
          </p:nvCxnSpPr>
          <p:spPr>
            <a:xfrm>
              <a:off x="8157148" y="3783924"/>
              <a:ext cx="985026" cy="768559"/>
            </a:xfrm>
            <a:prstGeom prst="bentConnector3">
              <a:avLst>
                <a:gd name="adj1" fmla="val 50000"/>
              </a:avLst>
            </a:prstGeom>
            <a:noFill/>
            <a:ln w="60325" cap="rnd" cmpd="sng">
              <a:solidFill>
                <a:srgbClr val="00305D"/>
              </a:solidFill>
              <a:prstDash val="solid"/>
              <a:round/>
              <a:headEnd type="none" w="sm" len="sm"/>
              <a:tailEnd type="triangle" w="med" len="med"/>
            </a:ln>
          </p:spPr>
        </p:cxnSp>
      </p:grpSp>
      <p:sp>
        <p:nvSpPr>
          <p:cNvPr id="834" name="Google Shape;834;p79"/>
          <p:cNvSpPr txBox="1"/>
          <p:nvPr/>
        </p:nvSpPr>
        <p:spPr>
          <a:xfrm>
            <a:off x="0" y="924181"/>
            <a:ext cx="9144000" cy="253885"/>
          </a:xfrm>
          <a:prstGeom prst="rect">
            <a:avLst/>
          </a:prstGeom>
          <a:noFill/>
          <a:ln>
            <a:noFill/>
          </a:ln>
        </p:spPr>
        <p:txBody>
          <a:bodyPr spcFirstLastPara="1" wrap="square" lIns="68569" tIns="34275" rIns="68569" bIns="34275" anchor="t" anchorCtr="0">
            <a:spAutoFit/>
          </a:bodyPr>
          <a:lstStyle/>
          <a:p>
            <a:pPr algn="ctr" defTabSz="685800">
              <a:buClr>
                <a:srgbClr val="000000"/>
              </a:buClr>
              <a:defRPr/>
            </a:pPr>
            <a:r>
              <a:rPr lang="en-GB" sz="1200" b="1" kern="0" dirty="0">
                <a:solidFill>
                  <a:srgbClr val="17AD86"/>
                </a:solidFill>
                <a:latin typeface="Arial Narrow" panose="020B0604020202020204" pitchFamily="34" charset="0"/>
                <a:ea typeface="Arial"/>
                <a:cs typeface="Arial Narrow" panose="020B0604020202020204" pitchFamily="34" charset="0"/>
                <a:sym typeface="Arial"/>
              </a:rPr>
              <a:t>ASTEFANIA (Phase III)</a:t>
            </a:r>
            <a:r>
              <a:rPr lang="en-GB" sz="1200" b="1" kern="0" baseline="30000" dirty="0">
                <a:solidFill>
                  <a:srgbClr val="17AD86"/>
                </a:solidFill>
                <a:latin typeface="Arial Narrow" panose="020B0604020202020204" pitchFamily="34" charset="0"/>
                <a:ea typeface="Arial"/>
                <a:cs typeface="Arial Narrow" panose="020B0604020202020204" pitchFamily="34" charset="0"/>
                <a:sym typeface="Arial"/>
              </a:rPr>
              <a:t>1,2</a:t>
            </a:r>
            <a:endParaRPr sz="1200" b="1" kern="0" baseline="30000" dirty="0">
              <a:solidFill>
                <a:srgbClr val="17AD86"/>
              </a:solidFill>
              <a:latin typeface="Arial Narrow" panose="020B0604020202020204" pitchFamily="34" charset="0"/>
              <a:ea typeface="Arial"/>
              <a:cs typeface="Arial Narrow" panose="020B0604020202020204" pitchFamily="34" charset="0"/>
              <a:sym typeface="Arial"/>
            </a:endParaRPr>
          </a:p>
        </p:txBody>
      </p:sp>
      <p:sp>
        <p:nvSpPr>
          <p:cNvPr id="21" name="Google Shape;826;p79">
            <a:extLst>
              <a:ext uri="{FF2B5EF4-FFF2-40B4-BE49-F238E27FC236}">
                <a16:creationId xmlns:a16="http://schemas.microsoft.com/office/drawing/2014/main" id="{5A817893-ABD6-FC60-AC34-802049B69D94}"/>
              </a:ext>
            </a:extLst>
          </p:cNvPr>
          <p:cNvSpPr/>
          <p:nvPr/>
        </p:nvSpPr>
        <p:spPr>
          <a:xfrm>
            <a:off x="310280" y="4059450"/>
            <a:ext cx="2953804" cy="256940"/>
          </a:xfrm>
          <a:prstGeom prst="rect">
            <a:avLst/>
          </a:prstGeom>
          <a:solidFill>
            <a:srgbClr val="BFE4F6"/>
          </a:solidFill>
          <a:ln>
            <a:noFill/>
          </a:ln>
        </p:spPr>
        <p:txBody>
          <a:bodyPr spcFirstLastPara="1" wrap="square" lIns="68569" tIns="34275" rIns="68569" bIns="34275" anchor="ctr" anchorCtr="0">
            <a:noAutofit/>
          </a:bodyPr>
          <a:lstStyle/>
          <a:p>
            <a:pPr defTabSz="685800">
              <a:buClr>
                <a:srgbClr val="000000"/>
              </a:buClr>
              <a:buSzPts val="1400"/>
              <a:defRPr/>
            </a:pPr>
            <a:r>
              <a:rPr lang="en-GB" sz="1050" b="1" kern="0" dirty="0">
                <a:solidFill>
                  <a:srgbClr val="00305D"/>
                </a:solidFill>
                <a:latin typeface="Arial Narrow" panose="020B0604020202020204" pitchFamily="34" charset="0"/>
                <a:ea typeface="Arial"/>
                <a:cs typeface="Arial Narrow" panose="020B0604020202020204" pitchFamily="34" charset="0"/>
                <a:sym typeface="Arial"/>
              </a:rPr>
              <a:t>Primary endpoint: Modified IDFS</a:t>
            </a:r>
            <a:r>
              <a:rPr lang="en-GB" sz="1050" b="1" kern="0" baseline="30000" dirty="0">
                <a:solidFill>
                  <a:srgbClr val="00305D"/>
                </a:solidFill>
                <a:latin typeface="Arial Narrow" panose="020B0604020202020204" pitchFamily="34" charset="0"/>
                <a:ea typeface="Arial"/>
                <a:cs typeface="Arial Narrow" panose="020B0604020202020204" pitchFamily="34" charset="0"/>
                <a:sym typeface="Arial"/>
              </a:rPr>
              <a:t>‡</a:t>
            </a:r>
            <a:endParaRPr lang="en-GB" sz="1050" b="1" kern="0" dirty="0">
              <a:solidFill>
                <a:srgbClr val="00305D"/>
              </a:solidFill>
              <a:latin typeface="Arial Narrow" panose="020B0604020202020204" pitchFamily="34" charset="0"/>
              <a:cs typeface="Arial Narrow" panose="020B0604020202020204" pitchFamily="34" charset="0"/>
              <a:sym typeface="Arial"/>
            </a:endParaRPr>
          </a:p>
        </p:txBody>
      </p:sp>
      <p:sp>
        <p:nvSpPr>
          <p:cNvPr id="32" name="Google Shape;851;p80">
            <a:extLst>
              <a:ext uri="{FF2B5EF4-FFF2-40B4-BE49-F238E27FC236}">
                <a16:creationId xmlns:a16="http://schemas.microsoft.com/office/drawing/2014/main" id="{20EC002E-2682-A22F-BC16-688A9232855C}"/>
              </a:ext>
            </a:extLst>
          </p:cNvPr>
          <p:cNvSpPr txBox="1"/>
          <p:nvPr/>
        </p:nvSpPr>
        <p:spPr>
          <a:xfrm>
            <a:off x="0" y="2735305"/>
            <a:ext cx="9063090" cy="253885"/>
          </a:xfrm>
          <a:prstGeom prst="rect">
            <a:avLst/>
          </a:prstGeom>
          <a:noFill/>
          <a:ln>
            <a:noFill/>
          </a:ln>
        </p:spPr>
        <p:txBody>
          <a:bodyPr spcFirstLastPara="1" wrap="square" lIns="68569" tIns="34275" rIns="68569" bIns="34275" anchor="t" anchorCtr="0">
            <a:spAutoFit/>
          </a:bodyPr>
          <a:lstStyle/>
          <a:p>
            <a:pPr algn="ctr" defTabSz="685800">
              <a:buClr>
                <a:srgbClr val="000000"/>
              </a:buClr>
              <a:defRPr/>
            </a:pPr>
            <a:r>
              <a:rPr lang="en-GB" sz="1200" b="1" kern="0" dirty="0">
                <a:solidFill>
                  <a:srgbClr val="17AD86"/>
                </a:solidFill>
                <a:latin typeface="Arial Narrow" panose="020B0604020202020204" pitchFamily="34" charset="0"/>
                <a:ea typeface="Arial"/>
                <a:cs typeface="Arial Narrow" panose="020B0604020202020204" pitchFamily="34" charset="0"/>
                <a:sym typeface="Arial"/>
              </a:rPr>
              <a:t>CompassHER2 RD (Phase III)</a:t>
            </a:r>
            <a:r>
              <a:rPr lang="en-GB" sz="1200" b="1" kern="0" baseline="30000" dirty="0">
                <a:solidFill>
                  <a:srgbClr val="17AD86"/>
                </a:solidFill>
                <a:latin typeface="Arial Narrow" panose="020B0604020202020204" pitchFamily="34" charset="0"/>
                <a:ea typeface="Arial"/>
                <a:cs typeface="Arial Narrow" panose="020B0604020202020204" pitchFamily="34" charset="0"/>
                <a:sym typeface="Arial"/>
              </a:rPr>
              <a:t>5</a:t>
            </a:r>
            <a:endParaRPr sz="1200" b="1" kern="0" baseline="30000" dirty="0">
              <a:solidFill>
                <a:srgbClr val="17AD86"/>
              </a:solidFill>
              <a:latin typeface="Arial Narrow" panose="020B0604020202020204" pitchFamily="34" charset="0"/>
              <a:ea typeface="Arial"/>
              <a:cs typeface="Arial Narrow" panose="020B0604020202020204" pitchFamily="34" charset="0"/>
              <a:sym typeface="Arial"/>
            </a:endParaRPr>
          </a:p>
        </p:txBody>
      </p:sp>
      <p:grpSp>
        <p:nvGrpSpPr>
          <p:cNvPr id="3" name="Group 2">
            <a:extLst>
              <a:ext uri="{FF2B5EF4-FFF2-40B4-BE49-F238E27FC236}">
                <a16:creationId xmlns:a16="http://schemas.microsoft.com/office/drawing/2014/main" id="{33FEEEFA-CB45-4D1E-A374-F586523B2E27}"/>
              </a:ext>
            </a:extLst>
          </p:cNvPr>
          <p:cNvGrpSpPr/>
          <p:nvPr/>
        </p:nvGrpSpPr>
        <p:grpSpPr>
          <a:xfrm>
            <a:off x="-1616" y="0"/>
            <a:ext cx="2285380" cy="283038"/>
            <a:chOff x="0" y="0"/>
            <a:chExt cx="4570760" cy="566075"/>
          </a:xfrm>
        </p:grpSpPr>
        <p:grpSp>
          <p:nvGrpSpPr>
            <p:cNvPr id="5" name="Group 4">
              <a:extLst>
                <a:ext uri="{FF2B5EF4-FFF2-40B4-BE49-F238E27FC236}">
                  <a16:creationId xmlns:a16="http://schemas.microsoft.com/office/drawing/2014/main" id="{8727DEDE-FE2A-2557-822E-05219758E7F3}"/>
                </a:ext>
              </a:extLst>
            </p:cNvPr>
            <p:cNvGrpSpPr/>
            <p:nvPr/>
          </p:nvGrpSpPr>
          <p:grpSpPr>
            <a:xfrm>
              <a:off x="0" y="0"/>
              <a:ext cx="4479115" cy="566075"/>
              <a:chOff x="-1" y="236415"/>
              <a:chExt cx="4479115" cy="566075"/>
            </a:xfrm>
          </p:grpSpPr>
          <p:sp>
            <p:nvSpPr>
              <p:cNvPr id="7" name="Rectangle 6">
                <a:extLst>
                  <a:ext uri="{FF2B5EF4-FFF2-40B4-BE49-F238E27FC236}">
                    <a16:creationId xmlns:a16="http://schemas.microsoft.com/office/drawing/2014/main" id="{AA6BDC10-64E1-0D39-36B2-375262179E1B}"/>
                  </a:ext>
                </a:extLst>
              </p:cNvPr>
              <p:cNvSpPr/>
              <p:nvPr/>
            </p:nvSpPr>
            <p:spPr>
              <a:xfrm>
                <a:off x="0" y="236415"/>
                <a:ext cx="4479114" cy="566070"/>
              </a:xfrm>
              <a:prstGeom prst="rect">
                <a:avLst/>
              </a:prstGeom>
              <a:solidFill>
                <a:srgbClr val="67D2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4000">
                  <a:tabLst>
                    <a:tab pos="711994" algn="l"/>
                  </a:tabLst>
                </a:pPr>
                <a:r>
                  <a:rPr lang="en-US" sz="1000" b="1" dirty="0">
                    <a:solidFill>
                      <a:srgbClr val="FFFFFF"/>
                    </a:solidFill>
                    <a:latin typeface="Arial Narrow" panose="020B0604020202020204" pitchFamily="34" charset="0"/>
                    <a:cs typeface="Arial Narrow" panose="020B0604020202020204" pitchFamily="34" charset="0"/>
                  </a:rPr>
                  <a:t>FUTURE RESEARCH DIRECTIONS</a:t>
                </a:r>
              </a:p>
            </p:txBody>
          </p:sp>
          <p:sp>
            <p:nvSpPr>
              <p:cNvPr id="8" name="Triangle 7">
                <a:extLst>
                  <a:ext uri="{FF2B5EF4-FFF2-40B4-BE49-F238E27FC236}">
                    <a16:creationId xmlns:a16="http://schemas.microsoft.com/office/drawing/2014/main" id="{4FBC77BA-5ADA-EA98-2DF6-2C7621838EF9}"/>
                  </a:ext>
                </a:extLst>
              </p:cNvPr>
              <p:cNvSpPr/>
              <p:nvPr/>
            </p:nvSpPr>
            <p:spPr>
              <a:xfrm rot="5400000">
                <a:off x="-90979" y="327393"/>
                <a:ext cx="566075" cy="384119"/>
              </a:xfrm>
              <a:prstGeom prst="triangle">
                <a:avLst>
                  <a:gd name="adj" fmla="val 48408"/>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latin typeface="Arial"/>
                </a:endParaRPr>
              </a:p>
            </p:txBody>
          </p:sp>
        </p:grpSp>
        <p:sp>
          <p:nvSpPr>
            <p:cNvPr id="6" name="Rectangle 5">
              <a:extLst>
                <a:ext uri="{FF2B5EF4-FFF2-40B4-BE49-F238E27FC236}">
                  <a16:creationId xmlns:a16="http://schemas.microsoft.com/office/drawing/2014/main" id="{6CCBBB9A-A437-FD0A-C9CD-54D375D7B5F1}"/>
                </a:ext>
              </a:extLst>
            </p:cNvPr>
            <p:cNvSpPr/>
            <p:nvPr/>
          </p:nvSpPr>
          <p:spPr>
            <a:xfrm>
              <a:off x="4479115" y="0"/>
              <a:ext cx="91645" cy="566070"/>
            </a:xfrm>
            <a:prstGeom prst="rect">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1775" indent="-231775"/>
              <a:endParaRPr lang="en-US" sz="1000" b="1" dirty="0">
                <a:solidFill>
                  <a:srgbClr val="FFFFFF"/>
                </a:solidFill>
                <a:latin typeface="Arial Narrow" panose="020B0604020202020204" pitchFamily="34" charset="0"/>
                <a:cs typeface="Arial Narrow" panose="020B0604020202020204" pitchFamily="34" charset="0"/>
              </a:endParaRPr>
            </a:p>
          </p:txBody>
        </p:sp>
      </p:grpSp>
      <p:sp>
        <p:nvSpPr>
          <p:cNvPr id="9" name="TextBox 8">
            <a:extLst>
              <a:ext uri="{FF2B5EF4-FFF2-40B4-BE49-F238E27FC236}">
                <a16:creationId xmlns:a16="http://schemas.microsoft.com/office/drawing/2014/main" id="{B55AED4E-C58C-A009-65CA-8A460DB64DF8}"/>
              </a:ext>
            </a:extLst>
          </p:cNvPr>
          <p:cNvSpPr txBox="1"/>
          <p:nvPr/>
        </p:nvSpPr>
        <p:spPr>
          <a:xfrm>
            <a:off x="310280" y="1188862"/>
            <a:ext cx="2959284" cy="1349087"/>
          </a:xfrm>
          <a:prstGeom prst="rect">
            <a:avLst/>
          </a:prstGeom>
          <a:solidFill>
            <a:schemeClr val="bg1">
              <a:lumMod val="95000"/>
            </a:schemeClr>
          </a:solidFill>
        </p:spPr>
        <p:txBody>
          <a:bodyPr wrap="square" rtlCol="0">
            <a:spAutoFit/>
          </a:bodyPr>
          <a:lstStyle/>
          <a:p>
            <a:pPr algn="ctr" defTabSz="685800">
              <a:buClr>
                <a:srgbClr val="000000"/>
              </a:buClr>
              <a:buSzPts val="1400"/>
              <a:defRPr/>
            </a:pPr>
            <a:r>
              <a:rPr lang="en-GB" sz="1200" b="1" kern="0" dirty="0">
                <a:solidFill>
                  <a:srgbClr val="000000"/>
                </a:solidFill>
                <a:latin typeface="Arial Narrow" panose="020B0604020202020204" pitchFamily="34" charset="0"/>
                <a:ea typeface="Arial"/>
                <a:cs typeface="Arial Narrow" panose="020B0604020202020204" pitchFamily="34" charset="0"/>
                <a:sym typeface="Arial"/>
              </a:rPr>
              <a:t>High-risk, HER2+ </a:t>
            </a:r>
            <a:r>
              <a:rPr lang="en-GB" sz="1200" b="1" kern="0" dirty="0" err="1">
                <a:solidFill>
                  <a:srgbClr val="000000"/>
                </a:solidFill>
                <a:latin typeface="Arial Narrow" panose="020B0604020202020204" pitchFamily="34" charset="0"/>
                <a:ea typeface="Arial"/>
                <a:cs typeface="Arial Narrow" panose="020B0604020202020204" pitchFamily="34" charset="0"/>
                <a:sym typeface="Arial"/>
              </a:rPr>
              <a:t>eBC</a:t>
            </a:r>
            <a:r>
              <a:rPr lang="en-GB" sz="1200" b="1" kern="0" dirty="0">
                <a:solidFill>
                  <a:srgbClr val="000000"/>
                </a:solidFill>
                <a:latin typeface="Arial Narrow" panose="020B0604020202020204" pitchFamily="34" charset="0"/>
                <a:ea typeface="Arial"/>
                <a:cs typeface="Arial Narrow" panose="020B0604020202020204" pitchFamily="34" charset="0"/>
                <a:sym typeface="Arial"/>
              </a:rPr>
              <a:t> </a:t>
            </a:r>
          </a:p>
          <a:p>
            <a:pPr marL="134938" indent="-109538" defTabSz="685800">
              <a:buClr>
                <a:srgbClr val="009BD9"/>
              </a:buClr>
              <a:buSzPts val="1400"/>
              <a:buFont typeface="Roche Sans Light"/>
              <a:buChar char="•"/>
              <a:defRPr/>
            </a:pPr>
            <a:r>
              <a:rPr lang="en-GB" sz="950" kern="0" dirty="0">
                <a:solidFill>
                  <a:srgbClr val="000000"/>
                </a:solidFill>
                <a:latin typeface="Arial Narrow" panose="020B0604020202020204" pitchFamily="34" charset="0"/>
                <a:ea typeface="Arial"/>
                <a:cs typeface="Arial Narrow" panose="020B0604020202020204" pitchFamily="34" charset="0"/>
                <a:sym typeface="Arial"/>
              </a:rPr>
              <a:t>RD in the breast/lymph nodes following neoadjuvant </a:t>
            </a:r>
            <a:br>
              <a:rPr lang="en-GB" sz="950" kern="0" dirty="0">
                <a:solidFill>
                  <a:srgbClr val="000000"/>
                </a:solidFill>
                <a:latin typeface="Arial Narrow" panose="020B0604020202020204" pitchFamily="34" charset="0"/>
                <a:ea typeface="Arial"/>
                <a:cs typeface="Arial Narrow" panose="020B0604020202020204" pitchFamily="34" charset="0"/>
                <a:sym typeface="Arial"/>
              </a:rPr>
            </a:br>
            <a:r>
              <a:rPr lang="en-GB" sz="950" kern="0" dirty="0">
                <a:solidFill>
                  <a:srgbClr val="000000"/>
                </a:solidFill>
                <a:latin typeface="Arial Narrow" panose="020B0604020202020204" pitchFamily="34" charset="0"/>
                <a:ea typeface="Arial"/>
                <a:cs typeface="Arial Narrow" panose="020B0604020202020204" pitchFamily="34" charset="0"/>
                <a:sym typeface="Arial"/>
              </a:rPr>
              <a:t>therapy and surgery:</a:t>
            </a:r>
            <a:endParaRPr lang="en-GB" sz="950" kern="0" dirty="0">
              <a:solidFill>
                <a:srgbClr val="000000"/>
              </a:solidFill>
              <a:latin typeface="Arial Narrow" panose="020B0604020202020204" pitchFamily="34" charset="0"/>
              <a:cs typeface="Arial Narrow" panose="020B0604020202020204" pitchFamily="34" charset="0"/>
              <a:sym typeface="Arial"/>
            </a:endParaRPr>
          </a:p>
          <a:p>
            <a:pPr marL="335757" indent="-133350" defTabSz="685800">
              <a:buClr>
                <a:srgbClr val="009BD9"/>
              </a:buClr>
              <a:buSzPts val="1400"/>
              <a:buFont typeface="Arial"/>
              <a:buChar char="–"/>
              <a:defRPr/>
            </a:pPr>
            <a:r>
              <a:rPr lang="en-GB" sz="1000" kern="0" dirty="0">
                <a:solidFill>
                  <a:srgbClr val="000000"/>
                </a:solidFill>
                <a:latin typeface="Arial Narrow" panose="020B0604020202020204" pitchFamily="34" charset="0"/>
                <a:ea typeface="Arial"/>
                <a:cs typeface="Arial Narrow" panose="020B0604020202020204" pitchFamily="34" charset="0"/>
                <a:sym typeface="Arial"/>
              </a:rPr>
              <a:t>T4, any N</a:t>
            </a:r>
            <a:endParaRPr lang="en-GB" sz="1000" kern="0" dirty="0">
              <a:solidFill>
                <a:srgbClr val="000000"/>
              </a:solidFill>
              <a:latin typeface="Arial Narrow" panose="020B0604020202020204" pitchFamily="34" charset="0"/>
              <a:cs typeface="Arial Narrow" panose="020B0604020202020204" pitchFamily="34" charset="0"/>
              <a:sym typeface="Arial"/>
            </a:endParaRPr>
          </a:p>
          <a:p>
            <a:pPr marL="335757" indent="-133350" defTabSz="685800">
              <a:buClr>
                <a:srgbClr val="009BD9"/>
              </a:buClr>
              <a:buSzPts val="1400"/>
              <a:buFont typeface="Arial"/>
              <a:buChar char="–"/>
              <a:defRPr/>
            </a:pPr>
            <a:r>
              <a:rPr lang="en-GB" sz="1000" kern="0" dirty="0">
                <a:solidFill>
                  <a:srgbClr val="000000"/>
                </a:solidFill>
                <a:latin typeface="Arial Narrow" panose="020B0604020202020204" pitchFamily="34" charset="0"/>
                <a:ea typeface="Arial"/>
                <a:cs typeface="Arial Narrow" panose="020B0604020202020204" pitchFamily="34" charset="0"/>
                <a:sym typeface="Arial"/>
              </a:rPr>
              <a:t>any T, N2–3</a:t>
            </a:r>
            <a:endParaRPr lang="en-GB" sz="1000" kern="0" dirty="0">
              <a:solidFill>
                <a:srgbClr val="000000"/>
              </a:solidFill>
              <a:latin typeface="Arial Narrow" panose="020B0604020202020204" pitchFamily="34" charset="0"/>
              <a:cs typeface="Arial Narrow" panose="020B0604020202020204" pitchFamily="34" charset="0"/>
              <a:sym typeface="Arial"/>
            </a:endParaRPr>
          </a:p>
          <a:p>
            <a:pPr marL="335757" indent="-133350" defTabSz="685800">
              <a:buClr>
                <a:srgbClr val="009BD9"/>
              </a:buClr>
              <a:buSzPts val="1400"/>
              <a:buFont typeface="Arial"/>
              <a:buChar char="–"/>
              <a:defRPr/>
            </a:pPr>
            <a:r>
              <a:rPr lang="en-GB" sz="1000" kern="0" dirty="0">
                <a:solidFill>
                  <a:srgbClr val="000000"/>
                </a:solidFill>
                <a:latin typeface="Arial Narrow" panose="020B0604020202020204" pitchFamily="34" charset="0"/>
                <a:ea typeface="Arial"/>
                <a:cs typeface="Arial Narrow" panose="020B0604020202020204" pitchFamily="34" charset="0"/>
                <a:sym typeface="Arial"/>
              </a:rPr>
              <a:t>T1–3, N0–1*</a:t>
            </a:r>
            <a:endParaRPr lang="en-GB" sz="1000" kern="0" dirty="0">
              <a:solidFill>
                <a:srgbClr val="000000"/>
              </a:solidFill>
              <a:latin typeface="Arial Narrow" panose="020B0604020202020204" pitchFamily="34" charset="0"/>
              <a:cs typeface="Arial Narrow" panose="020B0604020202020204" pitchFamily="34" charset="0"/>
              <a:sym typeface="Arial"/>
            </a:endParaRPr>
          </a:p>
          <a:p>
            <a:pPr algn="ctr" defTabSz="685800">
              <a:spcBef>
                <a:spcPts val="150"/>
              </a:spcBef>
              <a:buClr>
                <a:srgbClr val="000000"/>
              </a:buClr>
              <a:buSzPts val="1400"/>
              <a:defRPr/>
            </a:pPr>
            <a:r>
              <a:rPr lang="en-GB" sz="1000" b="1" kern="0" dirty="0">
                <a:solidFill>
                  <a:srgbClr val="000000"/>
                </a:solidFill>
                <a:latin typeface="Arial Narrow" panose="020B0604020202020204" pitchFamily="34" charset="0"/>
                <a:ea typeface="Arial"/>
                <a:cs typeface="Arial Narrow" panose="020B0604020202020204" pitchFamily="34" charset="0"/>
                <a:sym typeface="Arial"/>
              </a:rPr>
              <a:t>N = 1,700 (closed early)</a:t>
            </a:r>
            <a:endParaRPr lang="en-GB" sz="1200" b="1" kern="0" dirty="0">
              <a:solidFill>
                <a:srgbClr val="000000"/>
              </a:solidFill>
              <a:latin typeface="Arial Narrow" panose="020B0604020202020204" pitchFamily="34" charset="0"/>
              <a:ea typeface="Arial"/>
              <a:cs typeface="Arial Narrow" panose="020B0604020202020204" pitchFamily="34" charset="0"/>
              <a:sym typeface="Arial"/>
            </a:endParaRPr>
          </a:p>
          <a:p>
            <a:endParaRPr lang="en-US" sz="900" b="1" dirty="0">
              <a:solidFill>
                <a:srgbClr val="0048A7"/>
              </a:solidFill>
              <a:latin typeface="Arial Narrow" panose="020B0604020202020204" pitchFamily="34" charset="0"/>
              <a:cs typeface="Arial Narrow" panose="020B0604020202020204" pitchFamily="34" charset="0"/>
            </a:endParaRPr>
          </a:p>
        </p:txBody>
      </p:sp>
      <p:sp>
        <p:nvSpPr>
          <p:cNvPr id="826" name="Google Shape;826;p79"/>
          <p:cNvSpPr/>
          <p:nvPr/>
        </p:nvSpPr>
        <p:spPr>
          <a:xfrm>
            <a:off x="310281" y="2396096"/>
            <a:ext cx="2959283" cy="256941"/>
          </a:xfrm>
          <a:prstGeom prst="rect">
            <a:avLst/>
          </a:prstGeom>
          <a:solidFill>
            <a:srgbClr val="BFE4F6"/>
          </a:solidFill>
          <a:ln>
            <a:noFill/>
          </a:ln>
        </p:spPr>
        <p:txBody>
          <a:bodyPr spcFirstLastPara="1" wrap="square" lIns="68569" tIns="34275" rIns="68569" bIns="34275" anchor="ctr" anchorCtr="0">
            <a:noAutofit/>
          </a:bodyPr>
          <a:lstStyle/>
          <a:p>
            <a:pPr defTabSz="685800">
              <a:buClr>
                <a:srgbClr val="000000"/>
              </a:buClr>
              <a:buSzPts val="1400"/>
              <a:defRPr/>
            </a:pPr>
            <a:r>
              <a:rPr lang="en-GB" sz="1050" b="1" kern="0" dirty="0">
                <a:solidFill>
                  <a:srgbClr val="00305D"/>
                </a:solidFill>
                <a:latin typeface="Arial Narrow" panose="020B0604020202020204" pitchFamily="34" charset="0"/>
                <a:ea typeface="Arial"/>
                <a:cs typeface="Arial Narrow" panose="020B0604020202020204" pitchFamily="34" charset="0"/>
                <a:sym typeface="Arial"/>
              </a:rPr>
              <a:t>Primary endpoint: IDFS in the full analysis set</a:t>
            </a:r>
            <a:endParaRPr sz="1050" b="1" kern="0" dirty="0">
              <a:solidFill>
                <a:srgbClr val="00305D"/>
              </a:solidFill>
              <a:latin typeface="Arial Narrow" panose="020B0604020202020204" pitchFamily="34" charset="0"/>
              <a:cs typeface="Arial Narrow" panose="020B0604020202020204" pitchFamily="34" charset="0"/>
              <a:sym typeface="Arial"/>
            </a:endParaRPr>
          </a:p>
        </p:txBody>
      </p:sp>
      <p:grpSp>
        <p:nvGrpSpPr>
          <p:cNvPr id="22" name="Group 21">
            <a:extLst>
              <a:ext uri="{FF2B5EF4-FFF2-40B4-BE49-F238E27FC236}">
                <a16:creationId xmlns:a16="http://schemas.microsoft.com/office/drawing/2014/main" id="{F865C98B-EA6B-341F-EB71-F6A25F1750D1}"/>
              </a:ext>
            </a:extLst>
          </p:cNvPr>
          <p:cNvGrpSpPr/>
          <p:nvPr/>
        </p:nvGrpSpPr>
        <p:grpSpPr>
          <a:xfrm>
            <a:off x="3298310" y="3301465"/>
            <a:ext cx="1264886" cy="724471"/>
            <a:chOff x="6612403" y="3103542"/>
            <a:chExt cx="2529771" cy="1448941"/>
          </a:xfrm>
        </p:grpSpPr>
        <p:cxnSp>
          <p:nvCxnSpPr>
            <p:cNvPr id="23" name="Google Shape;827;p79">
              <a:extLst>
                <a:ext uri="{FF2B5EF4-FFF2-40B4-BE49-F238E27FC236}">
                  <a16:creationId xmlns:a16="http://schemas.microsoft.com/office/drawing/2014/main" id="{BC787D4E-CA61-60A0-D06F-00DAC303AAB7}"/>
                </a:ext>
              </a:extLst>
            </p:cNvPr>
            <p:cNvCxnSpPr>
              <a:cxnSpLocks/>
            </p:cNvCxnSpPr>
            <p:nvPr/>
          </p:nvCxnSpPr>
          <p:spPr>
            <a:xfrm flipV="1">
              <a:off x="6612403" y="3783924"/>
              <a:ext cx="611228" cy="598"/>
            </a:xfrm>
            <a:prstGeom prst="straightConnector1">
              <a:avLst/>
            </a:prstGeom>
            <a:noFill/>
            <a:ln w="60325" cap="rnd" cmpd="sng">
              <a:solidFill>
                <a:srgbClr val="00305D"/>
              </a:solidFill>
              <a:prstDash val="solid"/>
              <a:round/>
              <a:headEnd type="none" w="sm" len="sm"/>
              <a:tailEnd type="triangle" w="med" len="med"/>
            </a:ln>
          </p:spPr>
        </p:cxnSp>
        <p:sp>
          <p:nvSpPr>
            <p:cNvPr id="24" name="Google Shape;828;p79">
              <a:extLst>
                <a:ext uri="{FF2B5EF4-FFF2-40B4-BE49-F238E27FC236}">
                  <a16:creationId xmlns:a16="http://schemas.microsoft.com/office/drawing/2014/main" id="{2977702D-5A74-B437-EDC8-C1BFB5410B7F}"/>
                </a:ext>
              </a:extLst>
            </p:cNvPr>
            <p:cNvSpPr/>
            <p:nvPr/>
          </p:nvSpPr>
          <p:spPr>
            <a:xfrm>
              <a:off x="7347146" y="3378924"/>
              <a:ext cx="810000" cy="809998"/>
            </a:xfrm>
            <a:prstGeom prst="ellipse">
              <a:avLst/>
            </a:prstGeom>
            <a:solidFill>
              <a:srgbClr val="00305D"/>
            </a:solidFill>
            <a:ln w="25400" cap="flat" cmpd="sng">
              <a:solidFill>
                <a:srgbClr val="00305D"/>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200"/>
                <a:defRPr/>
              </a:pP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R</a:t>
              </a:r>
              <a:endParaRPr sz="1050" b="1" kern="0" dirty="0">
                <a:solidFill>
                  <a:srgbClr val="FFFFFF"/>
                </a:solidFill>
                <a:latin typeface="Arial Narrow" panose="020B0604020202020204" pitchFamily="34" charset="0"/>
                <a:ea typeface="Arial"/>
                <a:cs typeface="Arial Narrow" panose="020B0604020202020204" pitchFamily="34" charset="0"/>
                <a:sym typeface="Arial"/>
              </a:endParaRPr>
            </a:p>
            <a:p>
              <a:pPr algn="ctr" defTabSz="685800">
                <a:buClr>
                  <a:srgbClr val="000000"/>
                </a:buClr>
                <a:buSzPts val="1200"/>
                <a:defRPr/>
              </a:pPr>
              <a:r>
                <a:rPr lang="en-GB" sz="788" b="1" kern="0" dirty="0">
                  <a:solidFill>
                    <a:srgbClr val="FFFFFF"/>
                  </a:solidFill>
                  <a:latin typeface="Arial Narrow" panose="020B0604020202020204" pitchFamily="34" charset="0"/>
                  <a:ea typeface="Arial"/>
                  <a:cs typeface="Arial Narrow" panose="020B0604020202020204" pitchFamily="34" charset="0"/>
                  <a:sym typeface="Arial"/>
                </a:rPr>
                <a:t>1:1</a:t>
              </a:r>
              <a:endParaRPr sz="788" b="1" kern="0" dirty="0">
                <a:solidFill>
                  <a:srgbClr val="FFFFFF"/>
                </a:solidFill>
                <a:latin typeface="Arial Narrow" panose="020B0604020202020204" pitchFamily="34" charset="0"/>
                <a:ea typeface="Arial"/>
                <a:cs typeface="Arial Narrow" panose="020B0604020202020204" pitchFamily="34" charset="0"/>
                <a:sym typeface="Arial"/>
              </a:endParaRPr>
            </a:p>
          </p:txBody>
        </p:sp>
        <p:cxnSp>
          <p:nvCxnSpPr>
            <p:cNvPr id="25" name="Google Shape;829;p79">
              <a:extLst>
                <a:ext uri="{FF2B5EF4-FFF2-40B4-BE49-F238E27FC236}">
                  <a16:creationId xmlns:a16="http://schemas.microsoft.com/office/drawing/2014/main" id="{431F0C21-CD4D-34EB-1FEB-35C5D0C367E7}"/>
                </a:ext>
              </a:extLst>
            </p:cNvPr>
            <p:cNvCxnSpPr>
              <a:cxnSpLocks/>
              <a:stCxn id="24" idx="6"/>
            </p:cNvCxnSpPr>
            <p:nvPr/>
          </p:nvCxnSpPr>
          <p:spPr>
            <a:xfrm flipV="1">
              <a:off x="8157148" y="3103542"/>
              <a:ext cx="985026" cy="680382"/>
            </a:xfrm>
            <a:prstGeom prst="bentConnector3">
              <a:avLst>
                <a:gd name="adj1" fmla="val 50000"/>
              </a:avLst>
            </a:prstGeom>
            <a:noFill/>
            <a:ln w="60325" cap="rnd" cmpd="sng">
              <a:solidFill>
                <a:srgbClr val="00305D"/>
              </a:solidFill>
              <a:prstDash val="solid"/>
              <a:round/>
              <a:headEnd type="none" w="sm" len="sm"/>
              <a:tailEnd type="triangle" w="med" len="med"/>
            </a:ln>
          </p:spPr>
        </p:cxnSp>
        <p:cxnSp>
          <p:nvCxnSpPr>
            <p:cNvPr id="26" name="Google Shape;831;p79">
              <a:extLst>
                <a:ext uri="{FF2B5EF4-FFF2-40B4-BE49-F238E27FC236}">
                  <a16:creationId xmlns:a16="http://schemas.microsoft.com/office/drawing/2014/main" id="{5551E0FF-4807-9A49-A1BE-F544FA533A3B}"/>
                </a:ext>
              </a:extLst>
            </p:cNvPr>
            <p:cNvCxnSpPr>
              <a:cxnSpLocks/>
              <a:stCxn id="24" idx="6"/>
            </p:cNvCxnSpPr>
            <p:nvPr/>
          </p:nvCxnSpPr>
          <p:spPr>
            <a:xfrm>
              <a:off x="8157148" y="3783924"/>
              <a:ext cx="985026" cy="768559"/>
            </a:xfrm>
            <a:prstGeom prst="bentConnector3">
              <a:avLst>
                <a:gd name="adj1" fmla="val 50000"/>
              </a:avLst>
            </a:prstGeom>
            <a:noFill/>
            <a:ln w="60325" cap="rnd" cmpd="sng">
              <a:solidFill>
                <a:srgbClr val="00305D"/>
              </a:solidFill>
              <a:prstDash val="solid"/>
              <a:round/>
              <a:headEnd type="none" w="sm" len="sm"/>
              <a:tailEnd type="triangle" w="med" len="med"/>
            </a:ln>
          </p:spPr>
        </p:cxnSp>
      </p:grpSp>
      <p:sp>
        <p:nvSpPr>
          <p:cNvPr id="27" name="TextBox 26">
            <a:extLst>
              <a:ext uri="{FF2B5EF4-FFF2-40B4-BE49-F238E27FC236}">
                <a16:creationId xmlns:a16="http://schemas.microsoft.com/office/drawing/2014/main" id="{BE87334C-2EB7-95B2-FCCD-CB09CCBB62F9}"/>
              </a:ext>
            </a:extLst>
          </p:cNvPr>
          <p:cNvSpPr txBox="1"/>
          <p:nvPr/>
        </p:nvSpPr>
        <p:spPr>
          <a:xfrm>
            <a:off x="304800" y="2815155"/>
            <a:ext cx="2959284" cy="1244295"/>
          </a:xfrm>
          <a:prstGeom prst="rect">
            <a:avLst/>
          </a:prstGeom>
          <a:solidFill>
            <a:schemeClr val="bg1">
              <a:lumMod val="95000"/>
            </a:schemeClr>
          </a:solidFill>
        </p:spPr>
        <p:txBody>
          <a:bodyPr wrap="square" rtlCol="0">
            <a:noAutofit/>
          </a:bodyPr>
          <a:lstStyle/>
          <a:p>
            <a:pPr algn="ctr" defTabSz="685800">
              <a:buClr>
                <a:srgbClr val="000000"/>
              </a:buClr>
              <a:buSzPts val="1400"/>
              <a:defRPr/>
            </a:pPr>
            <a:r>
              <a:rPr lang="en-GB" sz="1400" b="1" kern="0" dirty="0">
                <a:solidFill>
                  <a:srgbClr val="000000"/>
                </a:solidFill>
                <a:latin typeface="Arial Narrow" panose="020B0604020202020204" pitchFamily="34" charset="0"/>
                <a:ea typeface="Arial"/>
                <a:cs typeface="Arial Narrow" panose="020B0604020202020204" pitchFamily="34" charset="0"/>
                <a:sym typeface="Arial"/>
              </a:rPr>
              <a:t>High-risk, HER2+ </a:t>
            </a:r>
            <a:r>
              <a:rPr lang="en-GB" sz="1400" b="1" kern="0" dirty="0" err="1">
                <a:solidFill>
                  <a:srgbClr val="000000"/>
                </a:solidFill>
                <a:latin typeface="Arial Narrow" panose="020B0604020202020204" pitchFamily="34" charset="0"/>
                <a:ea typeface="Arial"/>
                <a:cs typeface="Arial Narrow" panose="020B0604020202020204" pitchFamily="34" charset="0"/>
                <a:sym typeface="Arial"/>
              </a:rPr>
              <a:t>eBC</a:t>
            </a:r>
            <a:r>
              <a:rPr lang="en-GB" sz="1400" b="1" kern="0" dirty="0">
                <a:solidFill>
                  <a:srgbClr val="000000"/>
                </a:solidFill>
                <a:latin typeface="Arial Narrow" panose="020B0604020202020204" pitchFamily="34" charset="0"/>
                <a:ea typeface="Arial"/>
                <a:cs typeface="Arial Narrow" panose="020B0604020202020204" pitchFamily="34" charset="0"/>
                <a:sym typeface="Arial"/>
              </a:rPr>
              <a:t> </a:t>
            </a:r>
          </a:p>
          <a:p>
            <a:pPr marL="134938" indent="-109538" defTabSz="685800">
              <a:buClr>
                <a:srgbClr val="009BD9"/>
              </a:buClr>
              <a:buSzPts val="1400"/>
              <a:buFont typeface="Roche Sans Light"/>
              <a:buChar char="•"/>
              <a:defRPr/>
            </a:pPr>
            <a:r>
              <a:rPr lang="en-GB" sz="1000" kern="0" dirty="0">
                <a:solidFill>
                  <a:srgbClr val="000000"/>
                </a:solidFill>
                <a:latin typeface="Arial Narrow" panose="020B0604020202020204" pitchFamily="34" charset="0"/>
                <a:ea typeface="Arial"/>
                <a:cs typeface="Arial Narrow" panose="020B0604020202020204" pitchFamily="34" charset="0"/>
                <a:sym typeface="Arial"/>
              </a:rPr>
              <a:t>T1‒4, N0–3 disease at presentation and RD following neoadjuvant therapy and surgery (T1a/b, N0 tumours </a:t>
            </a:r>
            <a:br>
              <a:rPr lang="en-GB" sz="1000" kern="0" dirty="0">
                <a:solidFill>
                  <a:srgbClr val="000000"/>
                </a:solidFill>
                <a:latin typeface="Arial Narrow" panose="020B0604020202020204" pitchFamily="34" charset="0"/>
                <a:ea typeface="Arial"/>
                <a:cs typeface="Arial Narrow" panose="020B0604020202020204" pitchFamily="34" charset="0"/>
                <a:sym typeface="Arial"/>
              </a:rPr>
            </a:br>
            <a:r>
              <a:rPr lang="en-GB" sz="1000" kern="0" dirty="0">
                <a:solidFill>
                  <a:srgbClr val="000000"/>
                </a:solidFill>
                <a:latin typeface="Arial Narrow" panose="020B0604020202020204" pitchFamily="34" charset="0"/>
                <a:ea typeface="Arial"/>
                <a:cs typeface="Arial Narrow" panose="020B0604020202020204" pitchFamily="34" charset="0"/>
                <a:sym typeface="Arial"/>
              </a:rPr>
              <a:t>not eligible)</a:t>
            </a:r>
            <a:r>
              <a:rPr lang="en-GB" sz="1000" kern="0" baseline="30000" dirty="0">
                <a:solidFill>
                  <a:srgbClr val="000000"/>
                </a:solidFill>
                <a:latin typeface="Arial Narrow" panose="020B0604020202020204" pitchFamily="34" charset="0"/>
                <a:ea typeface="Arial"/>
                <a:cs typeface="Arial Narrow" panose="020B0604020202020204" pitchFamily="34" charset="0"/>
                <a:sym typeface="Arial"/>
              </a:rPr>
              <a:t>†</a:t>
            </a:r>
            <a:br>
              <a:rPr lang="en-GB" sz="1000" kern="0" baseline="30000" dirty="0">
                <a:solidFill>
                  <a:srgbClr val="000000"/>
                </a:solidFill>
                <a:latin typeface="Arial Narrow" panose="020B0604020202020204" pitchFamily="34" charset="0"/>
                <a:ea typeface="Arial"/>
                <a:cs typeface="Arial Narrow" panose="020B0604020202020204" pitchFamily="34" charset="0"/>
                <a:sym typeface="Arial"/>
              </a:rPr>
            </a:br>
            <a:endParaRPr lang="en-GB" sz="1000" kern="0" baseline="30000" dirty="0">
              <a:solidFill>
                <a:srgbClr val="000000"/>
              </a:solidFill>
              <a:latin typeface="Arial Narrow" panose="020B0604020202020204" pitchFamily="34" charset="0"/>
              <a:ea typeface="Arial"/>
              <a:cs typeface="Arial Narrow" panose="020B0604020202020204" pitchFamily="34" charset="0"/>
              <a:sym typeface="Arial"/>
            </a:endParaRPr>
          </a:p>
          <a:p>
            <a:pPr marL="134938" indent="-109538" defTabSz="685800">
              <a:buClr>
                <a:srgbClr val="009BD9"/>
              </a:buClr>
              <a:buSzPts val="1400"/>
              <a:buFont typeface="Roche Sans Light"/>
              <a:buChar char="•"/>
              <a:defRPr/>
            </a:pPr>
            <a:r>
              <a:rPr lang="en-GB" sz="1000" kern="0" dirty="0">
                <a:solidFill>
                  <a:srgbClr val="000000"/>
                </a:solidFill>
                <a:latin typeface="Arial Narrow" panose="020B0604020202020204" pitchFamily="34" charset="0"/>
                <a:ea typeface="Arial"/>
                <a:cs typeface="Arial Narrow" panose="020B0604020202020204" pitchFamily="34" charset="0"/>
                <a:sym typeface="Arial"/>
              </a:rPr>
              <a:t>Prior neoadjuvant treatment with T-DM1 not allowed</a:t>
            </a:r>
            <a:endParaRPr lang="en-GB" sz="1000" kern="0" dirty="0">
              <a:solidFill>
                <a:srgbClr val="000000"/>
              </a:solidFill>
              <a:latin typeface="Arial Narrow" panose="020B0604020202020204" pitchFamily="34" charset="0"/>
              <a:cs typeface="Arial Narrow" panose="020B0604020202020204" pitchFamily="34" charset="0"/>
              <a:sym typeface="Arial"/>
            </a:endParaRPr>
          </a:p>
          <a:p>
            <a:pPr algn="ctr" defTabSz="685800">
              <a:spcBef>
                <a:spcPts val="750"/>
              </a:spcBef>
              <a:buClr>
                <a:srgbClr val="000000"/>
              </a:buClr>
              <a:buSzPts val="1400"/>
              <a:defRPr/>
            </a:pPr>
            <a:r>
              <a:rPr lang="en-GB" sz="1000" b="1" kern="0" dirty="0">
                <a:solidFill>
                  <a:srgbClr val="000000"/>
                </a:solidFill>
                <a:latin typeface="Arial Narrow" panose="020B0604020202020204" pitchFamily="34" charset="0"/>
                <a:ea typeface="Arial"/>
                <a:cs typeface="Arial Narrow" panose="020B0604020202020204" pitchFamily="34" charset="0"/>
                <a:sym typeface="Arial"/>
              </a:rPr>
              <a:t>N = 1,031</a:t>
            </a:r>
            <a:endParaRPr lang="en-GB" sz="1400" b="1" kern="0"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28" name="TextBox 27">
            <a:extLst>
              <a:ext uri="{FF2B5EF4-FFF2-40B4-BE49-F238E27FC236}">
                <a16:creationId xmlns:a16="http://schemas.microsoft.com/office/drawing/2014/main" id="{6349D37E-C869-6C20-42C1-B178BC4CD6A4}"/>
              </a:ext>
            </a:extLst>
          </p:cNvPr>
          <p:cNvSpPr txBox="1"/>
          <p:nvPr/>
        </p:nvSpPr>
        <p:spPr>
          <a:xfrm>
            <a:off x="4644362" y="1188862"/>
            <a:ext cx="1962914" cy="564899"/>
          </a:xfrm>
          <a:prstGeom prst="rect">
            <a:avLst/>
          </a:prstGeom>
          <a:solidFill>
            <a:srgbClr val="26629B"/>
          </a:solidFill>
        </p:spPr>
        <p:txBody>
          <a:bodyPr wrap="square" rtlCol="0" anchor="ctr" anchorCtr="0">
            <a:noAutofit/>
          </a:bodyPr>
          <a:lstStyle/>
          <a:p>
            <a:pPr algn="ctr" defTabSz="685800">
              <a:buClr>
                <a:srgbClr val="000000"/>
              </a:buClr>
              <a:defRPr/>
            </a:pPr>
            <a:r>
              <a:rPr lang="en-GB" sz="1200" b="1" kern="0" dirty="0">
                <a:solidFill>
                  <a:srgbClr val="FFFFFF"/>
                </a:solidFill>
                <a:latin typeface="Arial Narrow" panose="020B0604020202020204" pitchFamily="34" charset="0"/>
                <a:ea typeface="Arial"/>
                <a:cs typeface="Arial Narrow" panose="020B0604020202020204" pitchFamily="34" charset="0"/>
                <a:sym typeface="Arial"/>
              </a:rPr>
              <a:t>T-DM1 + atezolizumab x14</a:t>
            </a:r>
            <a:endParaRPr lang="en-GB" sz="1200" b="1" kern="0"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29" name="TextBox 28">
            <a:extLst>
              <a:ext uri="{FF2B5EF4-FFF2-40B4-BE49-F238E27FC236}">
                <a16:creationId xmlns:a16="http://schemas.microsoft.com/office/drawing/2014/main" id="{47E4DD94-1F9A-530D-4D42-C9F6471FA643}"/>
              </a:ext>
            </a:extLst>
          </p:cNvPr>
          <p:cNvSpPr txBox="1"/>
          <p:nvPr/>
        </p:nvSpPr>
        <p:spPr>
          <a:xfrm>
            <a:off x="4644362" y="1847849"/>
            <a:ext cx="1962914" cy="564899"/>
          </a:xfrm>
          <a:prstGeom prst="rect">
            <a:avLst/>
          </a:prstGeom>
          <a:solidFill>
            <a:schemeClr val="bg1">
              <a:lumMod val="75000"/>
            </a:schemeClr>
          </a:solidFill>
        </p:spPr>
        <p:txBody>
          <a:bodyPr wrap="square" rtlCol="0" anchor="ctr" anchorCtr="0">
            <a:noAutofit/>
          </a:bodyPr>
          <a:lstStyle/>
          <a:p>
            <a:pPr algn="ctr" defTabSz="685800">
              <a:buClr>
                <a:srgbClr val="000000"/>
              </a:buClr>
              <a:defRPr/>
            </a:pPr>
            <a:r>
              <a:rPr lang="en-GB" sz="1200" b="1" kern="0" dirty="0">
                <a:solidFill>
                  <a:srgbClr val="FFFFFF"/>
                </a:solidFill>
                <a:latin typeface="Arial Narrow" panose="020B0604020202020204" pitchFamily="34" charset="0"/>
                <a:ea typeface="Arial"/>
                <a:cs typeface="Arial Narrow" panose="020B0604020202020204" pitchFamily="34" charset="0"/>
                <a:sym typeface="Arial"/>
              </a:rPr>
              <a:t>T-DM1 + placebo x14</a:t>
            </a:r>
            <a:endParaRPr lang="en-GB" sz="1200" b="1" kern="0"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30" name="TextBox 29">
            <a:extLst>
              <a:ext uri="{FF2B5EF4-FFF2-40B4-BE49-F238E27FC236}">
                <a16:creationId xmlns:a16="http://schemas.microsoft.com/office/drawing/2014/main" id="{A6EBEADD-FEE3-5D06-21A7-939B681CBDA3}"/>
              </a:ext>
            </a:extLst>
          </p:cNvPr>
          <p:cNvSpPr txBox="1"/>
          <p:nvPr/>
        </p:nvSpPr>
        <p:spPr>
          <a:xfrm>
            <a:off x="4644362" y="3013202"/>
            <a:ext cx="1962914" cy="564899"/>
          </a:xfrm>
          <a:prstGeom prst="rect">
            <a:avLst/>
          </a:prstGeom>
          <a:solidFill>
            <a:srgbClr val="26629B"/>
          </a:solidFill>
        </p:spPr>
        <p:txBody>
          <a:bodyPr wrap="square" rtlCol="0" anchor="ctr" anchorCtr="0">
            <a:noAutofit/>
          </a:bodyPr>
          <a:lstStyle/>
          <a:p>
            <a:pPr algn="ctr" defTabSz="685800">
              <a:buClr>
                <a:srgbClr val="000000"/>
              </a:buClr>
              <a:defRPr/>
            </a:pPr>
            <a:r>
              <a:rPr lang="en-GB" sz="1200" b="1" kern="0" dirty="0">
                <a:solidFill>
                  <a:srgbClr val="FFFFFF"/>
                </a:solidFill>
                <a:latin typeface="Arial Narrow" panose="020B0604020202020204" pitchFamily="34" charset="0"/>
                <a:ea typeface="Arial"/>
                <a:cs typeface="Arial Narrow" panose="020B0604020202020204" pitchFamily="34" charset="0"/>
                <a:sym typeface="Arial"/>
              </a:rPr>
              <a:t>T-DM1 + tucatinib x14</a:t>
            </a:r>
            <a:endParaRPr lang="en-GB" sz="1200" b="1" kern="0"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31" name="TextBox 30">
            <a:extLst>
              <a:ext uri="{FF2B5EF4-FFF2-40B4-BE49-F238E27FC236}">
                <a16:creationId xmlns:a16="http://schemas.microsoft.com/office/drawing/2014/main" id="{2C018A9F-BDC2-71AD-F5D5-B6F87B317845}"/>
              </a:ext>
            </a:extLst>
          </p:cNvPr>
          <p:cNvSpPr txBox="1"/>
          <p:nvPr/>
        </p:nvSpPr>
        <p:spPr>
          <a:xfrm>
            <a:off x="4644362" y="3672189"/>
            <a:ext cx="1962914" cy="564899"/>
          </a:xfrm>
          <a:prstGeom prst="rect">
            <a:avLst/>
          </a:prstGeom>
          <a:solidFill>
            <a:schemeClr val="bg1">
              <a:lumMod val="75000"/>
            </a:schemeClr>
          </a:solidFill>
        </p:spPr>
        <p:txBody>
          <a:bodyPr wrap="square" rtlCol="0" anchor="ctr" anchorCtr="0">
            <a:noAutofit/>
          </a:bodyPr>
          <a:lstStyle/>
          <a:p>
            <a:pPr algn="ctr" defTabSz="685800">
              <a:buClr>
                <a:srgbClr val="000000"/>
              </a:buClr>
              <a:defRPr/>
            </a:pPr>
            <a:r>
              <a:rPr lang="en-GB" sz="1200" b="1" kern="0" dirty="0">
                <a:solidFill>
                  <a:srgbClr val="FFFFFF"/>
                </a:solidFill>
                <a:latin typeface="Arial Narrow" panose="020B0604020202020204" pitchFamily="34" charset="0"/>
                <a:ea typeface="Arial"/>
                <a:cs typeface="Arial Narrow" panose="020B0604020202020204" pitchFamily="34" charset="0"/>
                <a:sym typeface="Arial"/>
              </a:rPr>
              <a:t>T-DM1 + placebo x14</a:t>
            </a:r>
            <a:endParaRPr lang="en-GB" sz="1200" b="1" kern="0" dirty="0">
              <a:solidFill>
                <a:srgbClr val="000000"/>
              </a:solidFill>
              <a:latin typeface="Arial Narrow" panose="020B0604020202020204" pitchFamily="34" charset="0"/>
              <a:ea typeface="Arial"/>
              <a:cs typeface="Arial Narrow" panose="020B0604020202020204" pitchFamily="34" charset="0"/>
              <a:sym typeface="Arial"/>
            </a:endParaRPr>
          </a:p>
        </p:txBody>
      </p:sp>
      <p:grpSp>
        <p:nvGrpSpPr>
          <p:cNvPr id="35" name="Group 34">
            <a:extLst>
              <a:ext uri="{FF2B5EF4-FFF2-40B4-BE49-F238E27FC236}">
                <a16:creationId xmlns:a16="http://schemas.microsoft.com/office/drawing/2014/main" id="{BCA212FE-74DD-2C97-8BE2-5A44FFB92ACA}"/>
              </a:ext>
            </a:extLst>
          </p:cNvPr>
          <p:cNvGrpSpPr/>
          <p:nvPr/>
        </p:nvGrpSpPr>
        <p:grpSpPr>
          <a:xfrm>
            <a:off x="6710860" y="1181100"/>
            <a:ext cx="2122861" cy="1223887"/>
            <a:chOff x="13421719" y="2377723"/>
            <a:chExt cx="4245721" cy="2447773"/>
          </a:xfrm>
        </p:grpSpPr>
        <p:sp>
          <p:nvSpPr>
            <p:cNvPr id="33" name="TextBox 32">
              <a:extLst>
                <a:ext uri="{FF2B5EF4-FFF2-40B4-BE49-F238E27FC236}">
                  <a16:creationId xmlns:a16="http://schemas.microsoft.com/office/drawing/2014/main" id="{817884D2-40D3-4E0D-5472-FB9CB07CEBE6}"/>
                </a:ext>
              </a:extLst>
            </p:cNvPr>
            <p:cNvSpPr txBox="1"/>
            <p:nvPr/>
          </p:nvSpPr>
          <p:spPr>
            <a:xfrm>
              <a:off x="13805838" y="2377723"/>
              <a:ext cx="3861602" cy="2447773"/>
            </a:xfrm>
            <a:prstGeom prst="rect">
              <a:avLst/>
            </a:prstGeom>
            <a:solidFill>
              <a:srgbClr val="00305D"/>
            </a:solidFill>
          </p:spPr>
          <p:txBody>
            <a:bodyPr wrap="square" lIns="91440" tIns="91440" rtlCol="0" anchor="t" anchorCtr="0">
              <a:noAutofit/>
            </a:bodyPr>
            <a:lstStyle/>
            <a:p>
              <a:pPr defTabSz="685800">
                <a:buClr>
                  <a:srgbClr val="000000"/>
                </a:buClr>
                <a:defRPr/>
              </a:pP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Preclinical and clinical evidence provide proof of concept for combining immunotherapy with</a:t>
              </a:r>
              <a:br>
                <a:rPr lang="en-GB" sz="1050" b="1" kern="0" dirty="0">
                  <a:solidFill>
                    <a:srgbClr val="FFFFFF"/>
                  </a:solidFill>
                  <a:latin typeface="Arial Narrow" panose="020B0604020202020204" pitchFamily="34" charset="0"/>
                  <a:ea typeface="Arial"/>
                  <a:cs typeface="Arial Narrow" panose="020B0604020202020204" pitchFamily="34" charset="0"/>
                  <a:sym typeface="Arial"/>
                </a:rPr>
              </a:b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T-DM1,</a:t>
              </a:r>
              <a:r>
                <a:rPr lang="en-GB" sz="1050" b="1" kern="0" baseline="30000" dirty="0">
                  <a:solidFill>
                    <a:srgbClr val="FFFFFF"/>
                  </a:solidFill>
                  <a:latin typeface="Arial Narrow" panose="020B0604020202020204" pitchFamily="34" charset="0"/>
                  <a:ea typeface="Arial"/>
                  <a:cs typeface="Arial Narrow" panose="020B0604020202020204" pitchFamily="34" charset="0"/>
                  <a:sym typeface="Arial"/>
                </a:rPr>
                <a:t>3,4</a:t>
              </a: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 which may increase the potency of the immune response in HER2+ eBC</a:t>
              </a:r>
              <a:r>
                <a:rPr lang="en-GB" sz="1050" b="1" kern="0" baseline="30000" dirty="0">
                  <a:solidFill>
                    <a:srgbClr val="FFFFFF"/>
                  </a:solidFill>
                  <a:latin typeface="Arial Narrow" panose="020B0604020202020204" pitchFamily="34" charset="0"/>
                  <a:ea typeface="Arial"/>
                  <a:cs typeface="Arial Narrow" panose="020B0604020202020204" pitchFamily="34" charset="0"/>
                  <a:sym typeface="Arial"/>
                </a:rPr>
                <a:t>2</a:t>
              </a:r>
              <a:endParaRPr lang="en-GB" sz="1050" b="1" kern="0" dirty="0">
                <a:solidFill>
                  <a:srgbClr val="000000"/>
                </a:solidFill>
                <a:latin typeface="Arial Narrow" panose="020B0604020202020204" pitchFamily="34" charset="0"/>
                <a:cs typeface="Arial Narrow" panose="020B0604020202020204" pitchFamily="34" charset="0"/>
                <a:sym typeface="Arial"/>
              </a:endParaRPr>
            </a:p>
          </p:txBody>
        </p:sp>
        <p:sp>
          <p:nvSpPr>
            <p:cNvPr id="34" name="Triangle 33">
              <a:extLst>
                <a:ext uri="{FF2B5EF4-FFF2-40B4-BE49-F238E27FC236}">
                  <a16:creationId xmlns:a16="http://schemas.microsoft.com/office/drawing/2014/main" id="{07B17CA7-0E0F-798B-4720-535ADB2E76DA}"/>
                </a:ext>
              </a:extLst>
            </p:cNvPr>
            <p:cNvSpPr/>
            <p:nvPr/>
          </p:nvSpPr>
          <p:spPr>
            <a:xfrm rot="16200000">
              <a:off x="13330741" y="2560705"/>
              <a:ext cx="566075" cy="384119"/>
            </a:xfrm>
            <a:prstGeom prst="triangle">
              <a:avLst>
                <a:gd name="adj" fmla="val 48408"/>
              </a:avLst>
            </a:prstGeom>
            <a:solidFill>
              <a:srgbClr val="003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Arial"/>
              </a:endParaRPr>
            </a:p>
          </p:txBody>
        </p:sp>
      </p:grpSp>
      <p:grpSp>
        <p:nvGrpSpPr>
          <p:cNvPr id="36" name="Group 35">
            <a:extLst>
              <a:ext uri="{FF2B5EF4-FFF2-40B4-BE49-F238E27FC236}">
                <a16:creationId xmlns:a16="http://schemas.microsoft.com/office/drawing/2014/main" id="{5F60C83D-0D31-E75E-3963-23D819F02A18}"/>
              </a:ext>
            </a:extLst>
          </p:cNvPr>
          <p:cNvGrpSpPr/>
          <p:nvPr/>
        </p:nvGrpSpPr>
        <p:grpSpPr>
          <a:xfrm>
            <a:off x="6787060" y="3011488"/>
            <a:ext cx="2122861" cy="1223887"/>
            <a:chOff x="13421719" y="2377723"/>
            <a:chExt cx="4245721" cy="2447773"/>
          </a:xfrm>
        </p:grpSpPr>
        <p:sp>
          <p:nvSpPr>
            <p:cNvPr id="39" name="TextBox 38">
              <a:extLst>
                <a:ext uri="{FF2B5EF4-FFF2-40B4-BE49-F238E27FC236}">
                  <a16:creationId xmlns:a16="http://schemas.microsoft.com/office/drawing/2014/main" id="{4451C772-E056-6731-F386-69BF9ABAC909}"/>
                </a:ext>
              </a:extLst>
            </p:cNvPr>
            <p:cNvSpPr txBox="1"/>
            <p:nvPr/>
          </p:nvSpPr>
          <p:spPr>
            <a:xfrm>
              <a:off x="13805838" y="2377723"/>
              <a:ext cx="3861602" cy="2447773"/>
            </a:xfrm>
            <a:prstGeom prst="rect">
              <a:avLst/>
            </a:prstGeom>
            <a:solidFill>
              <a:srgbClr val="00305D"/>
            </a:solidFill>
          </p:spPr>
          <p:txBody>
            <a:bodyPr wrap="square" lIns="91440" tIns="91440" rtlCol="0" anchor="t" anchorCtr="0">
              <a:noAutofit/>
            </a:bodyPr>
            <a:lstStyle/>
            <a:p>
              <a:pPr defTabSz="685800">
                <a:buClr>
                  <a:srgbClr val="000000"/>
                </a:buClr>
                <a:defRPr/>
              </a:pP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CompassHER2 RD is evaluating the combination of two distinct HER2-targeted treatment modalities (ADC + TKI); could </a:t>
              </a:r>
              <a:br>
                <a:rPr lang="en-GB" sz="1050" b="1" kern="0" dirty="0">
                  <a:solidFill>
                    <a:srgbClr val="FFFFFF"/>
                  </a:solidFill>
                  <a:latin typeface="Arial Narrow" panose="020B0604020202020204" pitchFamily="34" charset="0"/>
                  <a:ea typeface="Arial"/>
                  <a:cs typeface="Arial Narrow" panose="020B0604020202020204" pitchFamily="34" charset="0"/>
                  <a:sym typeface="Arial"/>
                </a:rPr>
              </a:br>
              <a:r>
                <a:rPr lang="en-GB" sz="1050" b="1" kern="0" dirty="0">
                  <a:solidFill>
                    <a:srgbClr val="FFFFFF"/>
                  </a:solidFill>
                  <a:latin typeface="Arial Narrow" panose="020B0604020202020204" pitchFamily="34" charset="0"/>
                  <a:ea typeface="Arial"/>
                  <a:cs typeface="Arial Narrow" panose="020B0604020202020204" pitchFamily="34" charset="0"/>
                  <a:sym typeface="Arial"/>
                </a:rPr>
                <a:t>TKI help reduce CNS events?</a:t>
              </a:r>
              <a:endParaRPr lang="en-GB" sz="1050" b="1" kern="0" baseline="30000" dirty="0">
                <a:solidFill>
                  <a:srgbClr val="FFFFFF"/>
                </a:solidFill>
                <a:latin typeface="Arial Narrow" panose="020B0604020202020204" pitchFamily="34" charset="0"/>
                <a:ea typeface="Arial"/>
                <a:cs typeface="Arial Narrow" panose="020B0604020202020204" pitchFamily="34" charset="0"/>
                <a:sym typeface="Arial"/>
              </a:endParaRPr>
            </a:p>
          </p:txBody>
        </p:sp>
        <p:sp>
          <p:nvSpPr>
            <p:cNvPr id="40" name="Triangle 39">
              <a:extLst>
                <a:ext uri="{FF2B5EF4-FFF2-40B4-BE49-F238E27FC236}">
                  <a16:creationId xmlns:a16="http://schemas.microsoft.com/office/drawing/2014/main" id="{0F0EF3E5-936C-0C62-8FB8-8B63101BF3C2}"/>
                </a:ext>
              </a:extLst>
            </p:cNvPr>
            <p:cNvSpPr/>
            <p:nvPr/>
          </p:nvSpPr>
          <p:spPr>
            <a:xfrm rot="16200000">
              <a:off x="13330741" y="2560705"/>
              <a:ext cx="566075" cy="384119"/>
            </a:xfrm>
            <a:prstGeom prst="triangle">
              <a:avLst>
                <a:gd name="adj" fmla="val 48408"/>
              </a:avLst>
            </a:prstGeom>
            <a:solidFill>
              <a:srgbClr val="003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05D"/>
                </a:solidFill>
                <a:latin typeface="Arial"/>
              </a:endParaRPr>
            </a:p>
          </p:txBody>
        </p:sp>
      </p:grpSp>
    </p:spTree>
    <p:extLst>
      <p:ext uri="{BB962C8B-B14F-4D97-AF65-F5344CB8AC3E}">
        <p14:creationId xmlns:p14="http://schemas.microsoft.com/office/powerpoint/2010/main" val="83411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F92E-C8D3-1841-98C9-CC6E2389BF3D}"/>
              </a:ext>
            </a:extLst>
          </p:cNvPr>
          <p:cNvSpPr>
            <a:spLocks noGrp="1"/>
          </p:cNvSpPr>
          <p:nvPr>
            <p:ph type="title"/>
          </p:nvPr>
        </p:nvSpPr>
        <p:spPr>
          <a:xfrm>
            <a:off x="1944649" y="670881"/>
            <a:ext cx="5254702" cy="415499"/>
          </a:xfrm>
        </p:spPr>
        <p:txBody>
          <a:bodyPr/>
          <a:lstStyle/>
          <a:p>
            <a:pPr algn="ctr"/>
            <a:r>
              <a:rPr lang="en-US" sz="3600" b="1" cap="all" dirty="0">
                <a:solidFill>
                  <a:srgbClr val="002060"/>
                </a:solidFill>
                <a:latin typeface="Arial" panose="020B0604020202020204" pitchFamily="34" charset="0"/>
                <a:cs typeface="Arial" panose="020B0604020202020204" pitchFamily="34" charset="0"/>
              </a:rPr>
              <a:t>Summary</a:t>
            </a:r>
          </a:p>
        </p:txBody>
      </p:sp>
      <p:sp>
        <p:nvSpPr>
          <p:cNvPr id="4" name="Text Placeholder 3">
            <a:extLst>
              <a:ext uri="{FF2B5EF4-FFF2-40B4-BE49-F238E27FC236}">
                <a16:creationId xmlns:a16="http://schemas.microsoft.com/office/drawing/2014/main" id="{54FC961E-0C98-8C43-A5CB-1BC098711C4D}"/>
              </a:ext>
            </a:extLst>
          </p:cNvPr>
          <p:cNvSpPr>
            <a:spLocks noGrp="1"/>
          </p:cNvSpPr>
          <p:nvPr>
            <p:ph type="body" sz="quarter" idx="10"/>
          </p:nvPr>
        </p:nvSpPr>
        <p:spPr>
          <a:xfrm>
            <a:off x="165762" y="1135183"/>
            <a:ext cx="8579393" cy="3560688"/>
          </a:xfrm>
        </p:spPr>
        <p:txBody>
          <a:bodyPr/>
          <a:lstStyle/>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Understanding that we can change long term outcomes by adapting adjuvant therapy based on response to preoperative therapy is a paradigm shift for HER2+ breast cancer</a:t>
            </a:r>
          </a:p>
          <a:p>
            <a:pPr marL="1028700" lvl="1">
              <a:spcAft>
                <a:spcPts val="12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End of an era of purely adjuvant trials for developing novel strategies to improve outcomes for stage 2/3 disease</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Ongoing studies are looking at both escalation and de-escalation strategies for HER2+ breast cancer</a:t>
            </a:r>
          </a:p>
          <a:p>
            <a:pPr marL="800100" lvl="1" indent="-285750">
              <a:spcAft>
                <a:spcPts val="1200"/>
              </a:spcAft>
            </a:pPr>
            <a:r>
              <a:rPr lang="en-US" sz="1600" dirty="0">
                <a:latin typeface="Arial" panose="020B0604020202020204" pitchFamily="34" charset="0"/>
                <a:cs typeface="Arial" panose="020B0604020202020204" pitchFamily="34" charset="0"/>
              </a:rPr>
              <a:t>Need to move beyond clinical-pathologic risk alone for selection of therapy with desire for biomarker integration for personalizing therapy</a:t>
            </a:r>
          </a:p>
          <a:p>
            <a:pPr marL="571500" indent="-285750">
              <a:buFont typeface="Arial" panose="020B0604020202020204" pitchFamily="34" charset="0"/>
              <a:buChar char="•"/>
            </a:pPr>
            <a:endParaRPr lang="en-US" dirty="0"/>
          </a:p>
          <a:p>
            <a:pPr marL="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BAD57747-9874-8069-3E55-46F86F619072}"/>
              </a:ext>
            </a:extLst>
          </p:cNvPr>
          <p:cNvSpPr/>
          <p:nvPr/>
        </p:nvSpPr>
        <p:spPr>
          <a:xfrm>
            <a:off x="3176416" y="28353"/>
            <a:ext cx="4659174" cy="415498"/>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B90DE8D0-71FB-8CFF-EBCA-50E8FD329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569"/>
            <a:ext cx="2699632" cy="346768"/>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B7F02ED4-E086-8F66-1BEE-C95C31515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187" y="62593"/>
            <a:ext cx="897143" cy="346768"/>
          </a:xfrm>
          <a:prstGeom prst="rect">
            <a:avLst/>
          </a:prstGeom>
        </p:spPr>
      </p:pic>
      <p:sp>
        <p:nvSpPr>
          <p:cNvPr id="7" name="Rectangle 6">
            <a:extLst>
              <a:ext uri="{FF2B5EF4-FFF2-40B4-BE49-F238E27FC236}">
                <a16:creationId xmlns:a16="http://schemas.microsoft.com/office/drawing/2014/main" id="{2F252322-1672-C1D7-5F65-C7ECE1FDC156}"/>
              </a:ext>
            </a:extLst>
          </p:cNvPr>
          <p:cNvSpPr/>
          <p:nvPr/>
        </p:nvSpPr>
        <p:spPr>
          <a:xfrm>
            <a:off x="1343626"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970509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CFB04-7C66-4C42-95F3-1C588F6DB979}"/>
              </a:ext>
            </a:extLst>
          </p:cNvPr>
          <p:cNvSpPr>
            <a:spLocks noGrp="1"/>
          </p:cNvSpPr>
          <p:nvPr>
            <p:ph type="body" sz="quarter" idx="12"/>
          </p:nvPr>
        </p:nvSpPr>
        <p:spPr>
          <a:xfrm>
            <a:off x="4600938" y="1560928"/>
            <a:ext cx="4174844" cy="994274"/>
          </a:xfrm>
        </p:spPr>
        <p:txBody>
          <a:bodyPr>
            <a:normAutofit/>
          </a:bodyPr>
          <a:lstStyle/>
          <a:p>
            <a:pPr algn="ctr"/>
            <a:r>
              <a:rPr lang="en-US" sz="4050" dirty="0">
                <a:solidFill>
                  <a:srgbClr val="002060"/>
                </a:solidFill>
              </a:rPr>
              <a:t>Thank You!</a:t>
            </a:r>
          </a:p>
        </p:txBody>
      </p:sp>
      <p:pic>
        <p:nvPicPr>
          <p:cNvPr id="4" name="Picture 3">
            <a:extLst>
              <a:ext uri="{FF2B5EF4-FFF2-40B4-BE49-F238E27FC236}">
                <a16:creationId xmlns:a16="http://schemas.microsoft.com/office/drawing/2014/main" id="{D3FDC501-3206-8846-BBD9-BBD673E01DAE}"/>
              </a:ext>
            </a:extLst>
          </p:cNvPr>
          <p:cNvPicPr>
            <a:picLocks noChangeAspect="1"/>
          </p:cNvPicPr>
          <p:nvPr/>
        </p:nvPicPr>
        <p:blipFill>
          <a:blip r:embed="rId2"/>
          <a:stretch>
            <a:fillRect/>
          </a:stretch>
        </p:blipFill>
        <p:spPr>
          <a:xfrm>
            <a:off x="107789" y="979689"/>
            <a:ext cx="4098413" cy="2631613"/>
          </a:xfrm>
          <a:prstGeom prst="rect">
            <a:avLst/>
          </a:prstGeom>
        </p:spPr>
      </p:pic>
      <p:sp>
        <p:nvSpPr>
          <p:cNvPr id="2" name="Rectangle 1">
            <a:extLst>
              <a:ext uri="{FF2B5EF4-FFF2-40B4-BE49-F238E27FC236}">
                <a16:creationId xmlns:a16="http://schemas.microsoft.com/office/drawing/2014/main" id="{D7817FCA-876E-4460-E83C-C965C091D25B}"/>
              </a:ext>
            </a:extLst>
          </p:cNvPr>
          <p:cNvSpPr/>
          <p:nvPr/>
        </p:nvSpPr>
        <p:spPr>
          <a:xfrm>
            <a:off x="1343626" y="62593"/>
            <a:ext cx="1359029" cy="301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88942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crfdlaWbkgB01FD4nP8TA"/>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2.xml><?xml version="1.0" encoding="utf-8"?>
<a:theme xmlns:a="http://schemas.openxmlformats.org/drawingml/2006/main" name="16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Giliad">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noFill/>
        <a:ln w="28575" cap="flat" cmpd="sng" algn="ctr">
          <a:solidFill>
            <a:srgbClr val="000000"/>
          </a:solidFill>
          <a:prstDash val="solid"/>
          <a:headEnd type="none" w="med" len="med"/>
          <a:tailEnd type="triangle" w="med" len="med"/>
        </a:ln>
      </a:spPr>
      <a:bodyPr/>
      <a:lstStyle/>
    </a:lnDef>
  </a:objectDefaults>
  <a:extraClrSchemeLst/>
  <a:extLst>
    <a:ext uri="{05A4C25C-085E-4340-85A3-A5531E510DB2}">
      <thm15:themeFamily xmlns:thm15="http://schemas.microsoft.com/office/thememl/2012/main" name="Giliad" id="{0A5FA850-64BE-42F3-AB6B-AFD9D42B2122}" vid="{7499CB0C-5935-4D52-9C3B-90E44E5C1A2A}"/>
    </a:ext>
  </a:extLst>
</a:theme>
</file>

<file path=ppt/theme/theme16.xml><?xml version="1.0" encoding="utf-8"?>
<a:theme xmlns:a="http://schemas.openxmlformats.org/drawingml/2006/main" name="MASTER BLANK Template">
  <a:themeElements>
    <a:clrScheme name="Roche BC">
      <a:dk1>
        <a:srgbClr val="0048A7"/>
      </a:dk1>
      <a:lt1>
        <a:srgbClr val="FFFFFF"/>
      </a:lt1>
      <a:dk2>
        <a:srgbClr val="000000"/>
      </a:dk2>
      <a:lt2>
        <a:srgbClr val="E7E6E6"/>
      </a:lt2>
      <a:accent1>
        <a:srgbClr val="0048A7"/>
      </a:accent1>
      <a:accent2>
        <a:srgbClr val="D280BD"/>
      </a:accent2>
      <a:accent3>
        <a:srgbClr val="FA958D"/>
      </a:accent3>
      <a:accent4>
        <a:srgbClr val="99B6DC"/>
      </a:accent4>
      <a:accent5>
        <a:srgbClr val="EDCCE5"/>
      </a:accent5>
      <a:accent6>
        <a:srgbClr val="FDD5D1"/>
      </a:accent6>
      <a:hlink>
        <a:srgbClr val="0048A7"/>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T-DXd">
      <a:dk1>
        <a:sysClr val="windowText" lastClr="000000"/>
      </a:dk1>
      <a:lt1>
        <a:sysClr val="window" lastClr="FFFFFF"/>
      </a:lt1>
      <a:dk2>
        <a:srgbClr val="125AA2"/>
      </a:dk2>
      <a:lt2>
        <a:srgbClr val="F1F1F2"/>
      </a:lt2>
      <a:accent1>
        <a:srgbClr val="80BE46"/>
      </a:accent1>
      <a:accent2>
        <a:srgbClr val="F0AB00"/>
      </a:accent2>
      <a:accent3>
        <a:srgbClr val="5ABBF3"/>
      </a:accent3>
      <a:accent4>
        <a:srgbClr val="A1A0A4"/>
      </a:accent4>
      <a:accent5>
        <a:srgbClr val="E100A3"/>
      </a:accent5>
      <a:accent6>
        <a:srgbClr val="78777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ESMO-Congress-2025-PPTX-Template_nfv1wz">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INTER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6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3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376612-D2A7-4E10-8A37-2C1D7883A062}">
  <ds:schemaRefs>
    <ds:schemaRef ds:uri="http://schemas.microsoft.com/sharepoint/v3/contenttype/forms"/>
  </ds:schemaRefs>
</ds:datastoreItem>
</file>

<file path=customXml/itemProps2.xml><?xml version="1.0" encoding="utf-8"?>
<ds:datastoreItem xmlns:ds="http://schemas.openxmlformats.org/officeDocument/2006/customXml" ds:itemID="{D6DA2DDA-4E94-49B3-BE48-28E9F156685D}">
  <ds:schemaRef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e594d087-ff2a-4f38-b271-116aaaee5c3e"/>
    <ds:schemaRef ds:uri="bbaa1f26-0ad6-44ce-939c-e2495ef1dad8"/>
    <ds:schemaRef ds:uri="http://www.w3.org/XML/1998/namespace"/>
    <ds:schemaRef ds:uri="810f3a55-5827-4867-b053-f8bf38e98e1a"/>
    <ds:schemaRef ds:uri="45e9ec89-519e-4911-95c9-484d5e7a405c"/>
  </ds:schemaRefs>
</ds:datastoreItem>
</file>

<file path=customXml/itemProps3.xml><?xml version="1.0" encoding="utf-8"?>
<ds:datastoreItem xmlns:ds="http://schemas.openxmlformats.org/officeDocument/2006/customXml" ds:itemID="{2FC297D4-B510-4794-B6EB-4C8E51543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24049</TotalTime>
  <Words>18167</Words>
  <Application>Microsoft Office PowerPoint</Application>
  <PresentationFormat>On-screen Show (16:9)</PresentationFormat>
  <Paragraphs>3143</Paragraphs>
  <Slides>94</Slides>
  <Notes>63</Notes>
  <HiddenSlides>0</HiddenSlides>
  <MMClips>0</MMClips>
  <ScaleCrop>false</ScaleCrop>
  <HeadingPairs>
    <vt:vector size="8" baseType="variant">
      <vt:variant>
        <vt:lpstr>Fonts Used</vt:lpstr>
      </vt:variant>
      <vt:variant>
        <vt:i4>24</vt:i4>
      </vt:variant>
      <vt:variant>
        <vt:lpstr>Theme</vt:lpstr>
      </vt:variant>
      <vt:variant>
        <vt:i4>21</vt:i4>
      </vt:variant>
      <vt:variant>
        <vt:lpstr>Embedded OLE Servers</vt:lpstr>
      </vt:variant>
      <vt:variant>
        <vt:i4>1</vt:i4>
      </vt:variant>
      <vt:variant>
        <vt:lpstr>Slide Titles</vt:lpstr>
      </vt:variant>
      <vt:variant>
        <vt:i4>94</vt:i4>
      </vt:variant>
    </vt:vector>
  </HeadingPairs>
  <TitlesOfParts>
    <vt:vector size="140" baseType="lpstr">
      <vt:lpstr>ＭＳ Ｐゴシック</vt:lpstr>
      <vt:lpstr>Aptos</vt:lpstr>
      <vt:lpstr>Arial</vt:lpstr>
      <vt:lpstr>Arial Narrow</vt:lpstr>
      <vt:lpstr>Arial Narrow Bold</vt:lpstr>
      <vt:lpstr>Arial Narrow Regular</vt:lpstr>
      <vt:lpstr>Calibri</vt:lpstr>
      <vt:lpstr>Calibri Light</vt:lpstr>
      <vt:lpstr>Courier New</vt:lpstr>
      <vt:lpstr>Helvetica</vt:lpstr>
      <vt:lpstr>Helvetica LT Std Cond Blk</vt:lpstr>
      <vt:lpstr>Imago</vt:lpstr>
      <vt:lpstr>Lucida Grande</vt:lpstr>
      <vt:lpstr>Montserrat SemiBold</vt:lpstr>
      <vt:lpstr>Noto Sans Symbols</vt:lpstr>
      <vt:lpstr>Proxima Nova Rg</vt:lpstr>
      <vt:lpstr>Raleway</vt:lpstr>
      <vt:lpstr>Roche Sans Light</vt:lpstr>
      <vt:lpstr>Symbol</vt:lpstr>
      <vt:lpstr>Tahoma</vt:lpstr>
      <vt:lpstr>Times New Roman</vt:lpstr>
      <vt:lpstr>Trebuchet MS</vt:lpstr>
      <vt:lpstr>Verdana</vt:lpstr>
      <vt:lpstr>Wingdings</vt:lpstr>
      <vt:lpstr>Office Theme</vt:lpstr>
      <vt:lpstr>Custom Design</vt:lpstr>
      <vt:lpstr>6_Office Theme</vt:lpstr>
      <vt:lpstr>2_Office Theme</vt:lpstr>
      <vt:lpstr>3_Office Theme</vt:lpstr>
      <vt:lpstr>Theme622</vt:lpstr>
      <vt:lpstr>2_Blank Presentation</vt:lpstr>
      <vt:lpstr>14_Office Theme</vt:lpstr>
      <vt:lpstr>11_Office Theme</vt:lpstr>
      <vt:lpstr>NORMAL SLIDES</vt:lpstr>
      <vt:lpstr>8_Office Theme</vt:lpstr>
      <vt:lpstr>16_Office Theme</vt:lpstr>
      <vt:lpstr>15_Office Theme</vt:lpstr>
      <vt:lpstr>4_Office Theme</vt:lpstr>
      <vt:lpstr>1_Giliad</vt:lpstr>
      <vt:lpstr>MASTER BLANK Template</vt:lpstr>
      <vt:lpstr>7_Office Theme</vt:lpstr>
      <vt:lpstr>ESMO-Congress-2025-PPTX-Template_nfv1wz</vt:lpstr>
      <vt:lpstr>INTERNO</vt:lpstr>
      <vt:lpstr>5_Office Theme</vt:lpstr>
      <vt:lpstr>9_Office Theme</vt:lpstr>
      <vt:lpstr>think-cell Slide</vt:lpstr>
      <vt:lpstr>PowerPoint Presentation</vt:lpstr>
      <vt:lpstr>Disclosures</vt:lpstr>
      <vt:lpstr>Trastuzumab Has Changed the Natural History of HER2+ Breast Cancer Overall Survival for HER2+ Trastuzumab-Treated Early Disease Similar to or Better Than HER2-Normal</vt:lpstr>
      <vt:lpstr>How can we personalize therapy?</vt:lpstr>
      <vt:lpstr>How can we personalize therapy?</vt:lpstr>
      <vt:lpstr>Can Anthracyclines be substituted by taxanes?</vt:lpstr>
      <vt:lpstr>PowerPoint Presentation</vt:lpstr>
      <vt:lpstr>BCIRG 006: DFS Lymph Node Positive No ADVANTAGE FOR ANTHRACYCLINES EVEN IN THE HIGH RISK GROUP</vt:lpstr>
      <vt:lpstr>SUBSTITUTING ANTHRACYCLINE WITH TAXANE: TRAIN-2</vt:lpstr>
      <vt:lpstr>TRAIN-2: EFS</vt:lpstr>
      <vt:lpstr>EFS TRAIN-2 by nodal status</vt:lpstr>
      <vt:lpstr>ANTHRACYCLINE CAN BE SUBSTITUTED WITH TAXANE-BASED HER2-DIRECTED THERAPY</vt:lpstr>
      <vt:lpstr>How can we personalize therapy?</vt:lpstr>
      <vt:lpstr>Can CARBOPLATIN BE OMITTED?</vt:lpstr>
      <vt:lpstr>BCIRG007: Is carbo really necessary?</vt:lpstr>
      <vt:lpstr>HELEN-006 Phase 3 RCT: </vt:lpstr>
      <vt:lpstr>HELEN-006 Phase 3 RCT: is the Carbo Really Necessary? </vt:lpstr>
      <vt:lpstr>Superiority Endpoint Met: Why Might This Be?</vt:lpstr>
      <vt:lpstr>NeoCARHP Phase 3 RCT:</vt:lpstr>
      <vt:lpstr>PowerPoint Presentation</vt:lpstr>
      <vt:lpstr>Toxicity Comparison: TCHP vs THP</vt:lpstr>
      <vt:lpstr>CompassHER2-pCR Secondary Endpoint: Largest-yet Demonstration of THP pCR Rates</vt:lpstr>
      <vt:lpstr>PowerPoint Presentation</vt:lpstr>
      <vt:lpstr>Summary</vt:lpstr>
      <vt:lpstr>pCR rates across trials</vt:lpstr>
      <vt:lpstr>TCHP vs THP: Discussions with our patients</vt:lpstr>
      <vt:lpstr>Next steps</vt:lpstr>
      <vt:lpstr>Can we give less to small  node-negative tumors?</vt:lpstr>
      <vt:lpstr>APT Trial: Study Design  </vt:lpstr>
      <vt:lpstr>PowerPoint Presentation</vt:lpstr>
      <vt:lpstr>Does T-DM1 have a role for Stage I HER2+ Disease?  ATEMPT Trial</vt:lpstr>
      <vt:lpstr>5-year outcomes with T-DM1: iDFS and RFI</vt:lpstr>
      <vt:lpstr>ATEMPT: Clinically Relevant Toxicity</vt:lpstr>
      <vt:lpstr>PowerPoint Presentation</vt:lpstr>
      <vt:lpstr>WHICH PATIENTS with Stage I HER2+ disease should get T-DM1?</vt:lpstr>
      <vt:lpstr>ONGOING STUDY: ATEMPT 2.0</vt:lpstr>
      <vt:lpstr>PowerPoint Presentation</vt:lpstr>
      <vt:lpstr>Which stage I HER2+ breast cancer patients should get systemic therapy (TH or T-DM1)?</vt:lpstr>
      <vt:lpstr>If response to therapy is so critical, should ALL patients, including stage 1 patients get preop therapy?</vt:lpstr>
      <vt:lpstr>Should small HER2+ tumors get preop therapy?</vt:lpstr>
      <vt:lpstr>How can we personalize therapy?</vt:lpstr>
      <vt:lpstr>PowerPoint Presentation</vt:lpstr>
      <vt:lpstr>Can we increase the efficacy of adjuvant trastuzumab? APHINITY Trial</vt:lpstr>
      <vt:lpstr>APHINITY UPDATED descriptive IDFS Analysis at 11.3 years’ Median FOLLOW-UP  by Treatment Regimen (ITT Population)</vt:lpstr>
      <vt:lpstr>APHINITY Updated Descriptive Analysis AT 11.3 years’ Median follow-up: Site of First Occurrence of an IDFS event</vt:lpstr>
      <vt:lpstr>APHINITY UPDATED descriptive IDFS Analysis at 11.3 years’ Median FOLLOW-UP  by Treatment Regimen, NODAL status and hormone receptor status</vt:lpstr>
      <vt:lpstr>Updated results of APHINITY at 11.3 years median follow up (Final OS)</vt:lpstr>
      <vt:lpstr>When do we then give pertuzumab?</vt:lpstr>
      <vt:lpstr>ROLE OF ADJUVANT PERTUZUMAB IN PATIENTS WITH PCR?</vt:lpstr>
      <vt:lpstr>PowerPoint Presentation</vt:lpstr>
      <vt:lpstr>ADDING NERATINIB: ExteNET Study</vt:lpstr>
      <vt:lpstr>ExteNET iDFS and OS Intent-To-Treat Population  (N=2,840)  </vt:lpstr>
      <vt:lpstr>ExteNET: No pCR Post Neoadjuvant Therapy  HR+, ≤1 Year from Trastuzumab (N=295)</vt:lpstr>
      <vt:lpstr>Antidiarrheal Prophylaxis Reduces Diarrhea with Neratinib: CONTROL TRIAL</vt:lpstr>
      <vt:lpstr>ELEANOR: Real world adjuvant neratinib (n=286)</vt:lpstr>
      <vt:lpstr>When SHOULD WE GIVE NERATINIB?</vt:lpstr>
      <vt:lpstr>How can we personalize therapy?</vt:lpstr>
      <vt:lpstr>PowerPoint Presentation</vt:lpstr>
      <vt:lpstr>PowerPoint Presentation</vt:lpstr>
      <vt:lpstr>PowerPoint Presentation</vt:lpstr>
      <vt:lpstr>PowerPoint Presentation</vt:lpstr>
      <vt:lpstr>PowerPoint Presentation</vt:lpstr>
      <vt:lpstr>Interstitial Lung Disease Rates Similar Across Arms and Lower than in T-DXd-Treated Metastatic BC </vt:lpstr>
      <vt:lpstr>KATHERINE: Study Design</vt:lpstr>
      <vt:lpstr>KATHERINE IDFS Final Analysis; Median Follow-up 8.4 Years (101 months)</vt:lpstr>
      <vt:lpstr>Site of First Occurrence of an IDFS Event: No Reduction in CNS Recurrence</vt:lpstr>
      <vt:lpstr>KATHERINE: Adjuvant T-DM1 Improves Overall Survival</vt:lpstr>
      <vt:lpstr>    What if There is a Small Amount of Residual Disease in the Breast?</vt:lpstr>
      <vt:lpstr>What if Disease is HER2-Negative at Time of Surgery?</vt:lpstr>
      <vt:lpstr>PowerPoint Presentation</vt:lpstr>
      <vt:lpstr>PowerPoint Presentation</vt:lpstr>
      <vt:lpstr>PowerPoint Presentation</vt:lpstr>
      <vt:lpstr>PowerPoint Presentation</vt:lpstr>
      <vt:lpstr>DESTINY-BREAST05         KATHERINE: BASELINE CHARACTERISTICS</vt:lpstr>
      <vt:lpstr>DESTINY-BREAST05         KATHERINE: BASELINE CHARACTERISTICS</vt:lpstr>
      <vt:lpstr>DESTINY-BREAST05         KATHERINE: BASELINE CHARACTERISTICS</vt:lpstr>
      <vt:lpstr>DESTINY-BREAST05         KATHERINE: BASELINE CHARACTERISTICS</vt:lpstr>
      <vt:lpstr>DESTINY-BREAST05         KATHERINE: BASELINE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HER2DX pCR score predicts response to THP (12–15 weeks)</vt:lpstr>
      <vt:lpstr>PowerPoint Presentation</vt:lpstr>
      <vt:lpstr>CAN ASTEFANIA AND COMPASSHER2 RD IMPROVE ON THE KATHERINE REGIMEN BY COMBINING T-DM1 WITH ATEZOLIZUMAB OR TUCATINIB?</vt:lpstr>
      <vt:lpstr>Summary</vt:lpstr>
      <vt:lpstr>PowerPoint Presentation</vt:lpstr>
    </vt:vector>
  </TitlesOfParts>
  <Company>ESMO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ESMO Breast Cancer 2020 Presentation (PPTX Template)</dc:title>
  <dc:creator>European Society for Medical Oncology</dc:creator>
  <cp:keywords>European Society for Medical Oncology, ESMO, Breast, Cancer, 2020, Presentation, PPTX, Template</cp:keywords>
  <cp:lastModifiedBy>Susan Peck</cp:lastModifiedBy>
  <cp:revision>211</cp:revision>
  <cp:lastPrinted>2020-05-11T11:15:56Z</cp:lastPrinted>
  <dcterms:created xsi:type="dcterms:W3CDTF">2016-02-17T10:07:52Z</dcterms:created>
  <dcterms:modified xsi:type="dcterms:W3CDTF">2025-11-07T16:21:55Z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0x0101002CE136C317D47C40A7DB6EBEEF0C8D5E</vt:lpwstr>
  </property>
  <property fmtid="{D5CDD505-2E9C-101B-9397-08002B2CF9AE}" pid="3" name="Order">
    <vt:r8>11992800</vt:r8>
  </property>
  <property fmtid="{D5CDD505-2E9C-101B-9397-08002B2CF9AE}" pid="4" name="_dlc_DocIdItemGuid">
    <vt:lpwstr>4b09e164-44f8-4934-8381-b68503f6b6d6</vt:lpwstr>
  </property>
  <property fmtid="{D5CDD505-2E9C-101B-9397-08002B2CF9AE}" pid="5" name="MSIP_Label_e13d7371-9acc-44df-9bd2-377df458e9c5_Enabled">
    <vt:lpwstr>true</vt:lpwstr>
  </property>
  <property fmtid="{D5CDD505-2E9C-101B-9397-08002B2CF9AE}" pid="6" name="MSIP_Label_e13d7371-9acc-44df-9bd2-377df458e9c5_SetDate">
    <vt:lpwstr>2020-04-07T07:45:06Z</vt:lpwstr>
  </property>
  <property fmtid="{D5CDD505-2E9C-101B-9397-08002B2CF9AE}" pid="7" name="MSIP_Label_e13d7371-9acc-44df-9bd2-377df458e9c5_Method">
    <vt:lpwstr>Standard</vt:lpwstr>
  </property>
  <property fmtid="{D5CDD505-2E9C-101B-9397-08002B2CF9AE}" pid="8" name="MSIP_Label_e13d7371-9acc-44df-9bd2-377df458e9c5_Name">
    <vt:lpwstr>Internal</vt:lpwstr>
  </property>
  <property fmtid="{D5CDD505-2E9C-101B-9397-08002B2CF9AE}" pid="9" name="MSIP_Label_e13d7371-9acc-44df-9bd2-377df458e9c5_SiteId">
    <vt:lpwstr>1a04eba1-b3c4-48d5-bc45-6fe8ff0ecca0</vt:lpwstr>
  </property>
  <property fmtid="{D5CDD505-2E9C-101B-9397-08002B2CF9AE}" pid="10" name="MSIP_Label_e13d7371-9acc-44df-9bd2-377df458e9c5_ActionId">
    <vt:lpwstr>e6fe4d53-448d-4a23-a0d0-000018e36b1e</vt:lpwstr>
  </property>
  <property fmtid="{D5CDD505-2E9C-101B-9397-08002B2CF9AE}" pid="11" name="MSIP_Label_e13d7371-9acc-44df-9bd2-377df458e9c5_ContentBits">
    <vt:lpwstr>0</vt:lpwstr>
  </property>
  <property fmtid="{D5CDD505-2E9C-101B-9397-08002B2CF9AE}" pid="12" name="Classification">
    <vt:lpwstr>[DC2] Internal</vt:lpwstr>
  </property>
</Properties>
</file>