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charts/chart2.xml" ContentType="application/vnd.openxmlformats-officedocument.drawingml.chart+xml"/>
  <Override PartName="/ppt/notesSlides/notesSlide5.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2.xml" ContentType="application/vnd.openxmlformats-officedocument.presentationml.tags+xml"/>
  <Override PartName="/ppt/notesSlides/notesSlide14.xml" ContentType="application/vnd.openxmlformats-officedocument.presentationml.notesSlide+xml"/>
  <Override PartName="/ppt/tags/tag3.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tags/tag4.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2"/>
  </p:notesMasterIdLst>
  <p:sldIdLst>
    <p:sldId id="256" r:id="rId2"/>
    <p:sldId id="2675" r:id="rId3"/>
    <p:sldId id="1734" r:id="rId4"/>
    <p:sldId id="1095" r:id="rId5"/>
    <p:sldId id="1745" r:id="rId6"/>
    <p:sldId id="5695" r:id="rId7"/>
    <p:sldId id="1630" r:id="rId8"/>
    <p:sldId id="1631" r:id="rId9"/>
    <p:sldId id="1632" r:id="rId10"/>
    <p:sldId id="5673" r:id="rId11"/>
    <p:sldId id="5682" r:id="rId12"/>
    <p:sldId id="5688" r:id="rId13"/>
    <p:sldId id="267" r:id="rId14"/>
    <p:sldId id="1737" r:id="rId15"/>
    <p:sldId id="272" r:id="rId16"/>
    <p:sldId id="273" r:id="rId17"/>
    <p:sldId id="5691" r:id="rId18"/>
    <p:sldId id="5693" r:id="rId19"/>
    <p:sldId id="275" r:id="rId20"/>
    <p:sldId id="5659" r:id="rId21"/>
    <p:sldId id="277" r:id="rId22"/>
    <p:sldId id="2631" r:id="rId23"/>
    <p:sldId id="268" r:id="rId24"/>
    <p:sldId id="5675" r:id="rId25"/>
    <p:sldId id="301" r:id="rId26"/>
    <p:sldId id="5694" r:id="rId27"/>
    <p:sldId id="276" r:id="rId28"/>
    <p:sldId id="5690" r:id="rId29"/>
    <p:sldId id="5683" r:id="rId30"/>
    <p:sldId id="482" r:id="rId31"/>
    <p:sldId id="452" r:id="rId32"/>
    <p:sldId id="431" r:id="rId33"/>
    <p:sldId id="456" r:id="rId34"/>
    <p:sldId id="433" r:id="rId35"/>
    <p:sldId id="435" r:id="rId36"/>
    <p:sldId id="434" r:id="rId37"/>
    <p:sldId id="441" r:id="rId38"/>
    <p:sldId id="436" r:id="rId39"/>
    <p:sldId id="438" r:id="rId40"/>
    <p:sldId id="459" r:id="rId41"/>
    <p:sldId id="460" r:id="rId42"/>
    <p:sldId id="1147" r:id="rId43"/>
    <p:sldId id="1173" r:id="rId44"/>
    <p:sldId id="1189" r:id="rId45"/>
    <p:sldId id="1191" r:id="rId46"/>
    <p:sldId id="5666" r:id="rId47"/>
    <p:sldId id="1192" r:id="rId48"/>
    <p:sldId id="282" r:id="rId49"/>
    <p:sldId id="1738" r:id="rId50"/>
    <p:sldId id="311"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n, Katherine Y./Medicine" initials="HKY" lastIdx="1" clrIdx="0">
    <p:extLst>
      <p:ext uri="{19B8F6BF-5375-455C-9EA6-DF929625EA0E}">
        <p15:presenceInfo xmlns:p15="http://schemas.microsoft.com/office/powerpoint/2012/main" userId="S::hank@mskcc.org::891b7759-aa08-44eb-99ce-fe39207e536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B33718B-3052-408D-B310-47C12C588D07}" v="1" dt="2025-11-08T12:56:35.11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251"/>
    <p:restoredTop sz="95355" autoAdjust="0"/>
  </p:normalViewPr>
  <p:slideViewPr>
    <p:cSldViewPr snapToGrid="0" snapToObjects="1">
      <p:cViewPr varScale="1">
        <p:scale>
          <a:sx n="76" d="100"/>
          <a:sy n="76" d="100"/>
        </p:scale>
        <p:origin x="696" y="283"/>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commentAuthors" Target="commentAuthors.xml"/><Relationship Id="rId58" Type="http://schemas.microsoft.com/office/2016/11/relationships/changesInfo" Target="changesInfos/changesInfo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usan Peck" userId="904e0207acc3a1a6" providerId="LiveId" clId="{9603E2BD-8268-4A33-978C-48C504CB5CBC}"/>
    <pc:docChg chg="undo custSel modSld">
      <pc:chgData name="Susan Peck" userId="904e0207acc3a1a6" providerId="LiveId" clId="{9603E2BD-8268-4A33-978C-48C504CB5CBC}" dt="2025-11-08T12:59:20.274" v="69" actId="1035"/>
      <pc:docMkLst>
        <pc:docMk/>
      </pc:docMkLst>
      <pc:sldChg chg="addSp modSp mod">
        <pc:chgData name="Susan Peck" userId="904e0207acc3a1a6" providerId="LiveId" clId="{9603E2BD-8268-4A33-978C-48C504CB5CBC}" dt="2025-11-08T12:51:21.456" v="29" actId="2085"/>
        <pc:sldMkLst>
          <pc:docMk/>
          <pc:sldMk cId="1933180615" sldId="256"/>
        </pc:sldMkLst>
        <pc:spChg chg="add mod">
          <ac:chgData name="Susan Peck" userId="904e0207acc3a1a6" providerId="LiveId" clId="{9603E2BD-8268-4A33-978C-48C504CB5CBC}" dt="2025-11-08T12:51:21.456" v="29" actId="2085"/>
          <ac:spMkLst>
            <pc:docMk/>
            <pc:sldMk cId="1933180615" sldId="256"/>
            <ac:spMk id="5" creationId="{3037D7A8-D3E8-5F80-F51E-EC159197772F}"/>
          </ac:spMkLst>
        </pc:spChg>
      </pc:sldChg>
      <pc:sldChg chg="modSp mod">
        <pc:chgData name="Susan Peck" userId="904e0207acc3a1a6" providerId="LiveId" clId="{9603E2BD-8268-4A33-978C-48C504CB5CBC}" dt="2025-11-08T12:58:23.924" v="46" actId="207"/>
        <pc:sldMkLst>
          <pc:docMk/>
          <pc:sldMk cId="2274385730" sldId="459"/>
        </pc:sldMkLst>
        <pc:spChg chg="mod">
          <ac:chgData name="Susan Peck" userId="904e0207acc3a1a6" providerId="LiveId" clId="{9603E2BD-8268-4A33-978C-48C504CB5CBC}" dt="2025-11-08T12:58:23.924" v="46" actId="207"/>
          <ac:spMkLst>
            <pc:docMk/>
            <pc:sldMk cId="2274385730" sldId="459"/>
            <ac:spMk id="4" creationId="{00000000-0000-0000-0000-000000000000}"/>
          </ac:spMkLst>
        </pc:spChg>
      </pc:sldChg>
      <pc:sldChg chg="modSp mod">
        <pc:chgData name="Susan Peck" userId="904e0207acc3a1a6" providerId="LiveId" clId="{9603E2BD-8268-4A33-978C-48C504CB5CBC}" dt="2025-11-08T12:59:05.599" v="52" actId="115"/>
        <pc:sldMkLst>
          <pc:docMk/>
          <pc:sldMk cId="2132078554" sldId="1173"/>
        </pc:sldMkLst>
        <pc:spChg chg="mod">
          <ac:chgData name="Susan Peck" userId="904e0207acc3a1a6" providerId="LiveId" clId="{9603E2BD-8268-4A33-978C-48C504CB5CBC}" dt="2025-11-08T12:59:05.599" v="52" actId="115"/>
          <ac:spMkLst>
            <pc:docMk/>
            <pc:sldMk cId="2132078554" sldId="1173"/>
            <ac:spMk id="4" creationId="{8B9479F1-B5C1-2868-DEF3-83D1248C7112}"/>
          </ac:spMkLst>
        </pc:spChg>
      </pc:sldChg>
      <pc:sldChg chg="delSp modSp mod">
        <pc:chgData name="Susan Peck" userId="904e0207acc3a1a6" providerId="LiveId" clId="{9603E2BD-8268-4A33-978C-48C504CB5CBC}" dt="2025-11-08T12:59:20.274" v="69" actId="1035"/>
        <pc:sldMkLst>
          <pc:docMk/>
          <pc:sldMk cId="4270246623" sldId="1189"/>
        </pc:sldMkLst>
        <pc:spChg chg="del">
          <ac:chgData name="Susan Peck" userId="904e0207acc3a1a6" providerId="LiveId" clId="{9603E2BD-8268-4A33-978C-48C504CB5CBC}" dt="2025-11-07T01:09:10.403" v="26" actId="478"/>
          <ac:spMkLst>
            <pc:docMk/>
            <pc:sldMk cId="4270246623" sldId="1189"/>
            <ac:spMk id="4" creationId="{1909C90A-29F5-C32B-4DEE-8E76BA36E504}"/>
          </ac:spMkLst>
        </pc:spChg>
        <pc:picChg chg="mod">
          <ac:chgData name="Susan Peck" userId="904e0207acc3a1a6" providerId="LiveId" clId="{9603E2BD-8268-4A33-978C-48C504CB5CBC}" dt="2025-11-08T12:59:20.274" v="69" actId="1035"/>
          <ac:picMkLst>
            <pc:docMk/>
            <pc:sldMk cId="4270246623" sldId="1189"/>
            <ac:picMk id="127" creationId="{D6767CE9-F817-493E-BB58-CBD8AD9BDAF3}"/>
          </ac:picMkLst>
        </pc:picChg>
      </pc:sldChg>
      <pc:sldChg chg="delSp modSp mod">
        <pc:chgData name="Susan Peck" userId="904e0207acc3a1a6" providerId="LiveId" clId="{9603E2BD-8268-4A33-978C-48C504CB5CBC}" dt="2025-11-08T12:52:38.314" v="37" actId="478"/>
        <pc:sldMkLst>
          <pc:docMk/>
          <pc:sldMk cId="2597845598" sldId="1630"/>
        </pc:sldMkLst>
        <pc:spChg chg="del mod">
          <ac:chgData name="Susan Peck" userId="904e0207acc3a1a6" providerId="LiveId" clId="{9603E2BD-8268-4A33-978C-48C504CB5CBC}" dt="2025-11-08T12:52:38.314" v="37" actId="478"/>
          <ac:spMkLst>
            <pc:docMk/>
            <pc:sldMk cId="2597845598" sldId="1630"/>
            <ac:spMk id="6" creationId="{A6442961-5992-5841-AD78-28669F4CA038}"/>
          </ac:spMkLst>
        </pc:spChg>
      </pc:sldChg>
      <pc:sldChg chg="delSp mod">
        <pc:chgData name="Susan Peck" userId="904e0207acc3a1a6" providerId="LiveId" clId="{9603E2BD-8268-4A33-978C-48C504CB5CBC}" dt="2025-11-08T12:55:14.268" v="42" actId="478"/>
        <pc:sldMkLst>
          <pc:docMk/>
          <pc:sldMk cId="3256909649" sldId="1631"/>
        </pc:sldMkLst>
        <pc:spChg chg="del">
          <ac:chgData name="Susan Peck" userId="904e0207acc3a1a6" providerId="LiveId" clId="{9603E2BD-8268-4A33-978C-48C504CB5CBC}" dt="2025-11-08T12:55:14.268" v="42" actId="478"/>
          <ac:spMkLst>
            <pc:docMk/>
            <pc:sldMk cId="3256909649" sldId="1631"/>
            <ac:spMk id="22" creationId="{862C9DF5-6C00-744A-BC2C-1E102D2CEB3C}"/>
          </ac:spMkLst>
        </pc:spChg>
      </pc:sldChg>
      <pc:sldChg chg="delSp mod">
        <pc:chgData name="Susan Peck" userId="904e0207acc3a1a6" providerId="LiveId" clId="{9603E2BD-8268-4A33-978C-48C504CB5CBC}" dt="2025-11-08T12:55:11.247" v="41" actId="478"/>
        <pc:sldMkLst>
          <pc:docMk/>
          <pc:sldMk cId="2157890096" sldId="1632"/>
        </pc:sldMkLst>
        <pc:spChg chg="del">
          <ac:chgData name="Susan Peck" userId="904e0207acc3a1a6" providerId="LiveId" clId="{9603E2BD-8268-4A33-978C-48C504CB5CBC}" dt="2025-11-08T12:55:11.247" v="41" actId="478"/>
          <ac:spMkLst>
            <pc:docMk/>
            <pc:sldMk cId="2157890096" sldId="1632"/>
            <ac:spMk id="6" creationId="{946FF540-281C-4B40-B252-5CF513619F96}"/>
          </ac:spMkLst>
        </pc:spChg>
      </pc:sldChg>
      <pc:sldChg chg="modSp mod">
        <pc:chgData name="Susan Peck" userId="904e0207acc3a1a6" providerId="LiveId" clId="{9603E2BD-8268-4A33-978C-48C504CB5CBC}" dt="2025-11-06T23:28:19.130" v="19" actId="20577"/>
        <pc:sldMkLst>
          <pc:docMk/>
          <pc:sldMk cId="4209169890" sldId="1734"/>
        </pc:sldMkLst>
        <pc:spChg chg="mod">
          <ac:chgData name="Susan Peck" userId="904e0207acc3a1a6" providerId="LiveId" clId="{9603E2BD-8268-4A33-978C-48C504CB5CBC}" dt="2025-11-06T23:28:19.130" v="19" actId="20577"/>
          <ac:spMkLst>
            <pc:docMk/>
            <pc:sldMk cId="4209169890" sldId="1734"/>
            <ac:spMk id="3" creationId="{4D23109C-8E2E-22A7-8230-1DB2A6B23B49}"/>
          </ac:spMkLst>
        </pc:spChg>
      </pc:sldChg>
      <pc:sldChg chg="addSp modSp mod">
        <pc:chgData name="Susan Peck" userId="904e0207acc3a1a6" providerId="LiveId" clId="{9603E2BD-8268-4A33-978C-48C504CB5CBC}" dt="2025-11-08T12:53:56.515" v="40" actId="2085"/>
        <pc:sldMkLst>
          <pc:docMk/>
          <pc:sldMk cId="1940614268" sldId="1745"/>
        </pc:sldMkLst>
        <pc:spChg chg="add mod">
          <ac:chgData name="Susan Peck" userId="904e0207acc3a1a6" providerId="LiveId" clId="{9603E2BD-8268-4A33-978C-48C504CB5CBC}" dt="2025-11-08T12:53:56.515" v="40" actId="2085"/>
          <ac:spMkLst>
            <pc:docMk/>
            <pc:sldMk cId="1940614268" sldId="1745"/>
            <ac:spMk id="2" creationId="{EFA4A7EB-BCA4-8E74-ECBC-4D1AD9277B84}"/>
          </ac:spMkLst>
        </pc:spChg>
        <pc:spChg chg="mod">
          <ac:chgData name="Susan Peck" userId="904e0207acc3a1a6" providerId="LiveId" clId="{9603E2BD-8268-4A33-978C-48C504CB5CBC}" dt="2025-11-06T23:59:09.891" v="20" actId="114"/>
          <ac:spMkLst>
            <pc:docMk/>
            <pc:sldMk cId="1940614268" sldId="1745"/>
            <ac:spMk id="5" creationId="{59F57680-BED4-2CD1-2DC9-0AB94D7BE40B}"/>
          </ac:spMkLst>
        </pc:spChg>
      </pc:sldChg>
      <pc:sldChg chg="delSp mod">
        <pc:chgData name="Susan Peck" userId="904e0207acc3a1a6" providerId="LiveId" clId="{9603E2BD-8268-4A33-978C-48C504CB5CBC}" dt="2025-11-08T12:56:12.639" v="44" actId="478"/>
        <pc:sldMkLst>
          <pc:docMk/>
          <pc:sldMk cId="2183599947" sldId="2631"/>
        </pc:sldMkLst>
        <pc:spChg chg="del">
          <ac:chgData name="Susan Peck" userId="904e0207acc3a1a6" providerId="LiveId" clId="{9603E2BD-8268-4A33-978C-48C504CB5CBC}" dt="2025-11-08T12:56:12.639" v="44" actId="478"/>
          <ac:spMkLst>
            <pc:docMk/>
            <pc:sldMk cId="2183599947" sldId="2631"/>
            <ac:spMk id="11" creationId="{2096E204-5D07-7741-9AF7-756AC9F7C01D}"/>
          </ac:spMkLst>
        </pc:spChg>
      </pc:sldChg>
      <pc:sldChg chg="delSp mod">
        <pc:chgData name="Susan Peck" userId="904e0207acc3a1a6" providerId="LiveId" clId="{9603E2BD-8268-4A33-978C-48C504CB5CBC}" dt="2025-11-08T12:56:00.274" v="43" actId="478"/>
        <pc:sldMkLst>
          <pc:docMk/>
          <pc:sldMk cId="1148111460" sldId="5659"/>
        </pc:sldMkLst>
        <pc:spChg chg="del">
          <ac:chgData name="Susan Peck" userId="904e0207acc3a1a6" providerId="LiveId" clId="{9603E2BD-8268-4A33-978C-48C504CB5CBC}" dt="2025-11-08T12:56:00.274" v="43" actId="478"/>
          <ac:spMkLst>
            <pc:docMk/>
            <pc:sldMk cId="1148111460" sldId="5659"/>
            <ac:spMk id="15" creationId="{108732C7-1A64-5644-8516-69271B98823C}"/>
          </ac:spMkLst>
        </pc:spChg>
      </pc:sldChg>
      <pc:sldChg chg="modSp mod">
        <pc:chgData name="Susan Peck" userId="904e0207acc3a1a6" providerId="LiveId" clId="{9603E2BD-8268-4A33-978C-48C504CB5CBC}" dt="2025-11-07T01:02:15.509" v="21" actId="20577"/>
        <pc:sldMkLst>
          <pc:docMk/>
          <pc:sldMk cId="1500734751" sldId="5673"/>
        </pc:sldMkLst>
        <pc:graphicFrameChg chg="modGraphic">
          <ac:chgData name="Susan Peck" userId="904e0207acc3a1a6" providerId="LiveId" clId="{9603E2BD-8268-4A33-978C-48C504CB5CBC}" dt="2025-11-07T01:02:15.509" v="21" actId="20577"/>
          <ac:graphicFrameMkLst>
            <pc:docMk/>
            <pc:sldMk cId="1500734751" sldId="5673"/>
            <ac:graphicFrameMk id="4" creationId="{00000000-0000-0000-0000-000000000000}"/>
          </ac:graphicFrameMkLst>
        </pc:graphicFrameChg>
      </pc:sldChg>
      <pc:sldChg chg="modSp mod">
        <pc:chgData name="Susan Peck" userId="904e0207acc3a1a6" providerId="LiveId" clId="{9603E2BD-8268-4A33-978C-48C504CB5CBC}" dt="2025-11-07T01:06:10.861" v="25" actId="1076"/>
        <pc:sldMkLst>
          <pc:docMk/>
          <pc:sldMk cId="4168598054" sldId="5675"/>
        </pc:sldMkLst>
        <pc:spChg chg="mod">
          <ac:chgData name="Susan Peck" userId="904e0207acc3a1a6" providerId="LiveId" clId="{9603E2BD-8268-4A33-978C-48C504CB5CBC}" dt="2025-11-07T01:06:10.861" v="25" actId="1076"/>
          <ac:spMkLst>
            <pc:docMk/>
            <pc:sldMk cId="4168598054" sldId="5675"/>
            <ac:spMk id="4" creationId="{EA5E0C09-C59C-F0A0-896D-F0115524B870}"/>
          </ac:spMkLst>
        </pc:spChg>
      </pc:sldChg>
      <pc:sldChg chg="addSp modSp">
        <pc:chgData name="Susan Peck" userId="904e0207acc3a1a6" providerId="LiveId" clId="{9603E2BD-8268-4A33-978C-48C504CB5CBC}" dt="2025-11-08T12:56:35.115" v="45"/>
        <pc:sldMkLst>
          <pc:docMk/>
          <pc:sldMk cId="540217563" sldId="5683"/>
        </pc:sldMkLst>
        <pc:spChg chg="add mod">
          <ac:chgData name="Susan Peck" userId="904e0207acc3a1a6" providerId="LiveId" clId="{9603E2BD-8268-4A33-978C-48C504CB5CBC}" dt="2025-11-08T12:56:35.115" v="45"/>
          <ac:spMkLst>
            <pc:docMk/>
            <pc:sldMk cId="540217563" sldId="5683"/>
            <ac:spMk id="2" creationId="{F46FD5A6-7DB5-1DD2-54C8-C9DF9F98DBB4}"/>
          </ac:spMkLst>
        </pc:spChg>
      </pc:sldChg>
    </pc:docChg>
  </pc:docChgLst>
</pc:chgInfo>
</file>

<file path=ppt/charts/_rels/chart1.xml.rels><?xml version="1.0" encoding="UTF-8" standalone="yes"?>
<Relationships xmlns="http://schemas.openxmlformats.org/package/2006/relationships"><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US"/>
              <a:t>% Complementary Medicine Use Among Cancer Survivors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 complementary medicine use among cancer survivors</c:v>
                </c:pt>
              </c:strCache>
            </c:strRef>
          </c:tx>
          <c:spPr>
            <a:solidFill>
              <a:schemeClr val="accent1"/>
            </a:solidFill>
            <a:ln>
              <a:noFill/>
            </a:ln>
            <a:effectLst/>
          </c:spPr>
          <c:invertIfNegative val="0"/>
          <c:cat>
            <c:strRef>
              <c:f>Sheet1!$A$2:$A$4</c:f>
              <c:strCache>
                <c:ptCount val="3"/>
                <c:pt idx="0">
                  <c:v>1970s</c:v>
                </c:pt>
                <c:pt idx="1">
                  <c:v>1990s</c:v>
                </c:pt>
                <c:pt idx="2">
                  <c:v>2000s</c:v>
                </c:pt>
              </c:strCache>
            </c:strRef>
          </c:cat>
          <c:val>
            <c:numRef>
              <c:f>Sheet1!$B$2:$B$4</c:f>
              <c:numCache>
                <c:formatCode>General</c:formatCode>
                <c:ptCount val="3"/>
                <c:pt idx="0">
                  <c:v>25</c:v>
                </c:pt>
                <c:pt idx="1">
                  <c:v>32</c:v>
                </c:pt>
                <c:pt idx="2">
                  <c:v>49</c:v>
                </c:pt>
              </c:numCache>
            </c:numRef>
          </c:val>
          <c:extLst>
            <c:ext xmlns:c16="http://schemas.microsoft.com/office/drawing/2014/chart" uri="{C3380CC4-5D6E-409C-BE32-E72D297353CC}">
              <c16:uniqueId val="{00000000-7416-4C63-AF72-4C8EDD1792EC}"/>
            </c:ext>
          </c:extLst>
        </c:ser>
        <c:dLbls>
          <c:showLegendKey val="0"/>
          <c:showVal val="0"/>
          <c:showCatName val="0"/>
          <c:showSerName val="0"/>
          <c:showPercent val="0"/>
          <c:showBubbleSize val="0"/>
        </c:dLbls>
        <c:gapWidth val="219"/>
        <c:overlap val="-27"/>
        <c:axId val="550044863"/>
        <c:axId val="550046511"/>
      </c:barChart>
      <c:catAx>
        <c:axId val="5500448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550046511"/>
        <c:crosses val="autoZero"/>
        <c:auto val="1"/>
        <c:lblAlgn val="ctr"/>
        <c:lblOffset val="100"/>
        <c:noMultiLvlLbl val="0"/>
      </c:catAx>
      <c:valAx>
        <c:axId val="55004651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550044863"/>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tx1"/>
          </a:solidFill>
        </a:defRPr>
      </a:pPr>
      <a:endParaRPr lang="en-US"/>
    </a:p>
  </c:txPr>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2009</c:v>
                </c:pt>
              </c:strCache>
            </c:strRef>
          </c:tx>
          <c:spPr>
            <a:solidFill>
              <a:srgbClr val="1C73CA"/>
            </a:solidFill>
            <a:effectLst>
              <a:outerShdw blurRad="50800" dist="38100" dir="2700000" algn="tl" rotWithShape="0">
                <a:prstClr val="black">
                  <a:alpha val="40000"/>
                </a:prstClr>
              </a:outerShdw>
            </a:effectLst>
          </c:spPr>
          <c:invertIfNegative val="0"/>
          <c:dLbls>
            <c:dLbl>
              <c:idx val="0"/>
              <c:layout>
                <c:manualLayout>
                  <c:x val="0"/>
                  <c:y val="0.23188916453936398"/>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41E-5442-8FA5-7A4D102F8F2C}"/>
                </c:ext>
              </c:extLst>
            </c:dLbl>
            <c:dLbl>
              <c:idx val="1"/>
              <c:layout>
                <c:manualLayout>
                  <c:x val="-1.507512516508449E-3"/>
                  <c:y val="0.19618403863900574"/>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41E-5442-8FA5-7A4D102F8F2C}"/>
                </c:ext>
              </c:extLst>
            </c:dLbl>
            <c:dLbl>
              <c:idx val="2"/>
              <c:layout>
                <c:manualLayout>
                  <c:x val="0"/>
                  <c:y val="0.2153496566353863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41E-5442-8FA5-7A4D102F8F2C}"/>
                </c:ext>
              </c:extLst>
            </c:dLbl>
            <c:dLbl>
              <c:idx val="3"/>
              <c:layout>
                <c:manualLayout>
                  <c:x val="-3.015025033016898E-3"/>
                  <c:y val="0.2092613765745035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41E-5442-8FA5-7A4D102F8F2C}"/>
                </c:ext>
              </c:extLst>
            </c:dLbl>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Acupuncture</c:v>
                </c:pt>
                <c:pt idx="1">
                  <c:v>Massage</c:v>
                </c:pt>
                <c:pt idx="2">
                  <c:v>Meditation</c:v>
                </c:pt>
                <c:pt idx="3">
                  <c:v>Yoga</c:v>
                </c:pt>
              </c:strCache>
            </c:strRef>
          </c:cat>
          <c:val>
            <c:numRef>
              <c:f>Sheet1!$B$2:$B$5</c:f>
              <c:numCache>
                <c:formatCode>0.0</c:formatCode>
                <c:ptCount val="4"/>
                <c:pt idx="0">
                  <c:v>58.6</c:v>
                </c:pt>
                <c:pt idx="1">
                  <c:v>53.7</c:v>
                </c:pt>
                <c:pt idx="2">
                  <c:v>56.1</c:v>
                </c:pt>
                <c:pt idx="3">
                  <c:v>56.1</c:v>
                </c:pt>
              </c:numCache>
            </c:numRef>
          </c:val>
          <c:extLst>
            <c:ext xmlns:c16="http://schemas.microsoft.com/office/drawing/2014/chart" uri="{C3380CC4-5D6E-409C-BE32-E72D297353CC}">
              <c16:uniqueId val="{00000000-9438-4709-9795-6F1853AB0B3D}"/>
            </c:ext>
          </c:extLst>
        </c:ser>
        <c:ser>
          <c:idx val="1"/>
          <c:order val="1"/>
          <c:tx>
            <c:strRef>
              <c:f>Sheet1!$C$1</c:f>
              <c:strCache>
                <c:ptCount val="1"/>
                <c:pt idx="0">
                  <c:v>2016</c:v>
                </c:pt>
              </c:strCache>
            </c:strRef>
          </c:tx>
          <c:spPr>
            <a:effectLst>
              <a:outerShdw blurRad="50800" dist="38100" dir="2700000" algn="tl" rotWithShape="0">
                <a:prstClr val="black">
                  <a:alpha val="40000"/>
                </a:prstClr>
              </a:outerShdw>
            </a:effectLst>
          </c:spPr>
          <c:invertIfNegative val="0"/>
          <c:dLbls>
            <c:numFmt formatCode="#,##0.0" sourceLinked="0"/>
            <c:spPr>
              <a:noFill/>
              <a:ln>
                <a:noFill/>
              </a:ln>
              <a:effectLst/>
            </c:sp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Acupuncture</c:v>
                </c:pt>
                <c:pt idx="1">
                  <c:v>Massage</c:v>
                </c:pt>
                <c:pt idx="2">
                  <c:v>Meditation</c:v>
                </c:pt>
                <c:pt idx="3">
                  <c:v>Yoga</c:v>
                </c:pt>
              </c:strCache>
            </c:strRef>
          </c:cat>
          <c:val>
            <c:numRef>
              <c:f>Sheet1!$C$2:$C$5</c:f>
              <c:numCache>
                <c:formatCode>0.0</c:formatCode>
                <c:ptCount val="4"/>
                <c:pt idx="0">
                  <c:v>88.9</c:v>
                </c:pt>
                <c:pt idx="1">
                  <c:v>84.4</c:v>
                </c:pt>
                <c:pt idx="2">
                  <c:v>88.9</c:v>
                </c:pt>
                <c:pt idx="3">
                  <c:v>86.7</c:v>
                </c:pt>
              </c:numCache>
            </c:numRef>
          </c:val>
          <c:extLst>
            <c:ext xmlns:c16="http://schemas.microsoft.com/office/drawing/2014/chart" uri="{C3380CC4-5D6E-409C-BE32-E72D297353CC}">
              <c16:uniqueId val="{00000001-9438-4709-9795-6F1853AB0B3D}"/>
            </c:ext>
          </c:extLst>
        </c:ser>
        <c:dLbls>
          <c:showLegendKey val="0"/>
          <c:showVal val="0"/>
          <c:showCatName val="0"/>
          <c:showSerName val="0"/>
          <c:showPercent val="0"/>
          <c:showBubbleSize val="0"/>
        </c:dLbls>
        <c:gapWidth val="100"/>
        <c:axId val="160293632"/>
        <c:axId val="160295168"/>
      </c:barChart>
      <c:catAx>
        <c:axId val="160293632"/>
        <c:scaling>
          <c:orientation val="minMax"/>
        </c:scaling>
        <c:delete val="0"/>
        <c:axPos val="b"/>
        <c:numFmt formatCode="General" sourceLinked="0"/>
        <c:majorTickMark val="out"/>
        <c:minorTickMark val="none"/>
        <c:tickLblPos val="nextTo"/>
        <c:crossAx val="160295168"/>
        <c:crossesAt val="0"/>
        <c:auto val="1"/>
        <c:lblAlgn val="ctr"/>
        <c:lblOffset val="100"/>
        <c:noMultiLvlLbl val="0"/>
      </c:catAx>
      <c:valAx>
        <c:axId val="160295168"/>
        <c:scaling>
          <c:orientation val="minMax"/>
          <c:max val="100"/>
          <c:min val="0"/>
        </c:scaling>
        <c:delete val="0"/>
        <c:axPos val="l"/>
        <c:numFmt formatCode="0" sourceLinked="0"/>
        <c:majorTickMark val="out"/>
        <c:minorTickMark val="none"/>
        <c:tickLblPos val="nextTo"/>
        <c:crossAx val="160293632"/>
        <c:crosses val="autoZero"/>
        <c:crossBetween val="between"/>
        <c:majorUnit val="20"/>
        <c:minorUnit val="20"/>
      </c:valAx>
    </c:plotArea>
    <c:plotVisOnly val="1"/>
    <c:dispBlanksAs val="gap"/>
    <c:showDLblsOverMax val="0"/>
  </c:chart>
  <c:spPr>
    <a:effectLst>
      <a:outerShdw blurRad="50800" dist="38100" dir="2700000" algn="tl" rotWithShape="0">
        <a:prstClr val="black">
          <a:alpha val="40000"/>
        </a:prstClr>
      </a:outerShdw>
    </a:effectLst>
  </c:spPr>
  <c:txPr>
    <a:bodyPr/>
    <a:lstStyle/>
    <a:p>
      <a:pPr>
        <a:defRPr sz="1800">
          <a:solidFill>
            <a:schemeClr val="accent1"/>
          </a:solidFill>
          <a:latin typeface="Corbel" pitchFamily="34" charset="0"/>
        </a:defRPr>
      </a:pPr>
      <a:endParaRPr lang="en-US"/>
    </a:p>
  </c:txPr>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PubMed_Timeline_Results_by_Year!$A$4:$A$34</c:f>
              <c:numCache>
                <c:formatCode>General</c:formatCode>
                <c:ptCount val="31"/>
                <c:pt idx="0">
                  <c:v>2020</c:v>
                </c:pt>
                <c:pt idx="1">
                  <c:v>2019</c:v>
                </c:pt>
                <c:pt idx="2">
                  <c:v>2018</c:v>
                </c:pt>
                <c:pt idx="3">
                  <c:v>2017</c:v>
                </c:pt>
                <c:pt idx="4">
                  <c:v>2016</c:v>
                </c:pt>
                <c:pt idx="5">
                  <c:v>2015</c:v>
                </c:pt>
                <c:pt idx="6">
                  <c:v>2014</c:v>
                </c:pt>
                <c:pt idx="7">
                  <c:v>2013</c:v>
                </c:pt>
                <c:pt idx="8">
                  <c:v>2012</c:v>
                </c:pt>
                <c:pt idx="9">
                  <c:v>2011</c:v>
                </c:pt>
                <c:pt idx="10">
                  <c:v>2010</c:v>
                </c:pt>
                <c:pt idx="11">
                  <c:v>2009</c:v>
                </c:pt>
                <c:pt idx="12">
                  <c:v>2008</c:v>
                </c:pt>
                <c:pt idx="13">
                  <c:v>2007</c:v>
                </c:pt>
                <c:pt idx="14">
                  <c:v>2006</c:v>
                </c:pt>
                <c:pt idx="15">
                  <c:v>2005</c:v>
                </c:pt>
                <c:pt idx="16">
                  <c:v>2004</c:v>
                </c:pt>
                <c:pt idx="17">
                  <c:v>2003</c:v>
                </c:pt>
                <c:pt idx="18">
                  <c:v>2002</c:v>
                </c:pt>
                <c:pt idx="19">
                  <c:v>2001</c:v>
                </c:pt>
                <c:pt idx="20">
                  <c:v>2000</c:v>
                </c:pt>
                <c:pt idx="21">
                  <c:v>1999</c:v>
                </c:pt>
                <c:pt idx="22">
                  <c:v>1998</c:v>
                </c:pt>
                <c:pt idx="23">
                  <c:v>1997</c:v>
                </c:pt>
                <c:pt idx="24">
                  <c:v>1996</c:v>
                </c:pt>
                <c:pt idx="25">
                  <c:v>1995</c:v>
                </c:pt>
                <c:pt idx="26">
                  <c:v>1994</c:v>
                </c:pt>
                <c:pt idx="27">
                  <c:v>1993</c:v>
                </c:pt>
                <c:pt idx="28">
                  <c:v>1990</c:v>
                </c:pt>
                <c:pt idx="29">
                  <c:v>1989</c:v>
                </c:pt>
                <c:pt idx="30">
                  <c:v>1987</c:v>
                </c:pt>
              </c:numCache>
            </c:numRef>
          </c:xVal>
          <c:yVal>
            <c:numRef>
              <c:f>PubMed_Timeline_Results_by_Year!$B$4:$B$34</c:f>
              <c:numCache>
                <c:formatCode>General</c:formatCode>
                <c:ptCount val="31"/>
                <c:pt idx="0">
                  <c:v>1232</c:v>
                </c:pt>
                <c:pt idx="1">
                  <c:v>985</c:v>
                </c:pt>
                <c:pt idx="2">
                  <c:v>911</c:v>
                </c:pt>
                <c:pt idx="3">
                  <c:v>809</c:v>
                </c:pt>
                <c:pt idx="4">
                  <c:v>652</c:v>
                </c:pt>
                <c:pt idx="5">
                  <c:v>537</c:v>
                </c:pt>
                <c:pt idx="6">
                  <c:v>423</c:v>
                </c:pt>
                <c:pt idx="7">
                  <c:v>180</c:v>
                </c:pt>
                <c:pt idx="8">
                  <c:v>129</c:v>
                </c:pt>
                <c:pt idx="9">
                  <c:v>102</c:v>
                </c:pt>
                <c:pt idx="10">
                  <c:v>70</c:v>
                </c:pt>
                <c:pt idx="11">
                  <c:v>39</c:v>
                </c:pt>
                <c:pt idx="12">
                  <c:v>44</c:v>
                </c:pt>
                <c:pt idx="13">
                  <c:v>41</c:v>
                </c:pt>
                <c:pt idx="14">
                  <c:v>33</c:v>
                </c:pt>
                <c:pt idx="15">
                  <c:v>21</c:v>
                </c:pt>
                <c:pt idx="16">
                  <c:v>16</c:v>
                </c:pt>
                <c:pt idx="17">
                  <c:v>8</c:v>
                </c:pt>
                <c:pt idx="18">
                  <c:v>10</c:v>
                </c:pt>
                <c:pt idx="19">
                  <c:v>5</c:v>
                </c:pt>
                <c:pt idx="20">
                  <c:v>6</c:v>
                </c:pt>
                <c:pt idx="21">
                  <c:v>4</c:v>
                </c:pt>
                <c:pt idx="22">
                  <c:v>2</c:v>
                </c:pt>
                <c:pt idx="23">
                  <c:v>1</c:v>
                </c:pt>
                <c:pt idx="24">
                  <c:v>1</c:v>
                </c:pt>
                <c:pt idx="25">
                  <c:v>4</c:v>
                </c:pt>
                <c:pt idx="26">
                  <c:v>3</c:v>
                </c:pt>
                <c:pt idx="27">
                  <c:v>1</c:v>
                </c:pt>
                <c:pt idx="28">
                  <c:v>2</c:v>
                </c:pt>
                <c:pt idx="29">
                  <c:v>2</c:v>
                </c:pt>
                <c:pt idx="30">
                  <c:v>1</c:v>
                </c:pt>
              </c:numCache>
            </c:numRef>
          </c:yVal>
          <c:smooth val="0"/>
          <c:extLst>
            <c:ext xmlns:c16="http://schemas.microsoft.com/office/drawing/2014/chart" uri="{C3380CC4-5D6E-409C-BE32-E72D297353CC}">
              <c16:uniqueId val="{00000000-4F33-4156-90BE-D1C73A628F1A}"/>
            </c:ext>
          </c:extLst>
        </c:ser>
        <c:dLbls>
          <c:showLegendKey val="0"/>
          <c:showVal val="0"/>
          <c:showCatName val="0"/>
          <c:showSerName val="0"/>
          <c:showPercent val="0"/>
          <c:showBubbleSize val="0"/>
        </c:dLbls>
        <c:axId val="549854959"/>
        <c:axId val="556648063"/>
      </c:scatterChart>
      <c:valAx>
        <c:axId val="549854959"/>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1" i="0" u="none" strike="noStrike" kern="1200" baseline="0">
                <a:solidFill>
                  <a:schemeClr val="accent1"/>
                </a:solidFill>
                <a:latin typeface="Arial" panose="020B0604020202020204" pitchFamily="34" charset="0"/>
                <a:ea typeface="+mn-ea"/>
                <a:cs typeface="Arial" panose="020B0604020202020204" pitchFamily="34" charset="0"/>
              </a:defRPr>
            </a:pPr>
            <a:endParaRPr lang="en-US"/>
          </a:p>
        </c:txPr>
        <c:crossAx val="556648063"/>
        <c:crosses val="autoZero"/>
        <c:crossBetween val="midCat"/>
      </c:valAx>
      <c:valAx>
        <c:axId val="55664806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1" i="0" u="none" strike="noStrike" kern="1200" baseline="0">
                <a:solidFill>
                  <a:schemeClr val="accent1"/>
                </a:solidFill>
                <a:latin typeface="Arial" panose="020B0604020202020204" pitchFamily="34" charset="0"/>
                <a:ea typeface="+mn-ea"/>
                <a:cs typeface="Arial" panose="020B0604020202020204" pitchFamily="34" charset="0"/>
              </a:defRPr>
            </a:pPr>
            <a:endParaRPr lang="en-US"/>
          </a:p>
        </c:txPr>
        <c:crossAx val="549854959"/>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svg"/><Relationship Id="rId1" Type="http://schemas.openxmlformats.org/officeDocument/2006/relationships/image" Target="../media/image36.png"/><Relationship Id="rId6" Type="http://schemas.openxmlformats.org/officeDocument/2006/relationships/image" Target="../media/image41.svg"/><Relationship Id="rId5" Type="http://schemas.openxmlformats.org/officeDocument/2006/relationships/image" Target="../media/image40.png"/><Relationship Id="rId10" Type="http://schemas.openxmlformats.org/officeDocument/2006/relationships/image" Target="../media/image45.svg"/><Relationship Id="rId4" Type="http://schemas.openxmlformats.org/officeDocument/2006/relationships/image" Target="../media/image39.svg"/><Relationship Id="rId9" Type="http://schemas.openxmlformats.org/officeDocument/2006/relationships/image" Target="../media/image44.png"/></Relationships>
</file>

<file path=ppt/diagrams/_rels/data2.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svg"/><Relationship Id="rId1" Type="http://schemas.openxmlformats.org/officeDocument/2006/relationships/image" Target="../media/image46.png"/><Relationship Id="rId6" Type="http://schemas.openxmlformats.org/officeDocument/2006/relationships/image" Target="../media/image51.svg"/><Relationship Id="rId5" Type="http://schemas.openxmlformats.org/officeDocument/2006/relationships/image" Target="../media/image50.png"/><Relationship Id="rId10" Type="http://schemas.openxmlformats.org/officeDocument/2006/relationships/image" Target="../media/image55.svg"/><Relationship Id="rId4" Type="http://schemas.openxmlformats.org/officeDocument/2006/relationships/image" Target="../media/image49.svg"/><Relationship Id="rId9" Type="http://schemas.openxmlformats.org/officeDocument/2006/relationships/image" Target="../media/image54.png"/></Relationships>
</file>

<file path=ppt/diagrams/_rels/drawing1.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svg"/><Relationship Id="rId1" Type="http://schemas.openxmlformats.org/officeDocument/2006/relationships/image" Target="../media/image36.png"/><Relationship Id="rId6" Type="http://schemas.openxmlformats.org/officeDocument/2006/relationships/image" Target="../media/image41.svg"/><Relationship Id="rId5" Type="http://schemas.openxmlformats.org/officeDocument/2006/relationships/image" Target="../media/image40.png"/><Relationship Id="rId10" Type="http://schemas.openxmlformats.org/officeDocument/2006/relationships/image" Target="../media/image45.svg"/><Relationship Id="rId4" Type="http://schemas.openxmlformats.org/officeDocument/2006/relationships/image" Target="../media/image39.svg"/><Relationship Id="rId9" Type="http://schemas.openxmlformats.org/officeDocument/2006/relationships/image" Target="../media/image44.png"/></Relationships>
</file>

<file path=ppt/diagrams/_rels/drawing2.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svg"/><Relationship Id="rId1" Type="http://schemas.openxmlformats.org/officeDocument/2006/relationships/image" Target="../media/image46.png"/><Relationship Id="rId6" Type="http://schemas.openxmlformats.org/officeDocument/2006/relationships/image" Target="../media/image51.svg"/><Relationship Id="rId5" Type="http://schemas.openxmlformats.org/officeDocument/2006/relationships/image" Target="../media/image50.png"/><Relationship Id="rId10" Type="http://schemas.openxmlformats.org/officeDocument/2006/relationships/image" Target="../media/image55.svg"/><Relationship Id="rId4" Type="http://schemas.openxmlformats.org/officeDocument/2006/relationships/image" Target="../media/image49.svg"/><Relationship Id="rId9" Type="http://schemas.openxmlformats.org/officeDocument/2006/relationships/image" Target="../media/image5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28CF383-618D-48E9-8133-8682E7ED8C66}"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B5D04FDF-E838-4C3D-A57F-809C93D7C60B}">
      <dgm:prSet/>
      <dgm:spPr/>
      <dgm:t>
        <a:bodyPr/>
        <a:lstStyle/>
        <a:p>
          <a:pPr>
            <a:buFont typeface="Arial" panose="020B0604020202020204" pitchFamily="34" charset="0"/>
            <a:buChar char="•"/>
          </a:pPr>
          <a:r>
            <a:rPr lang="en-US" b="0" i="0" u="none"/>
            <a:t>Limit sugar-sweetened drinks</a:t>
          </a:r>
          <a:endParaRPr lang="en-US"/>
        </a:p>
      </dgm:t>
    </dgm:pt>
    <dgm:pt modelId="{CAFA16A9-8F8E-485E-8093-F0A6FC94B812}" type="parTrans" cxnId="{845AF076-BAB1-4106-9CC4-92D8F158B254}">
      <dgm:prSet/>
      <dgm:spPr/>
      <dgm:t>
        <a:bodyPr/>
        <a:lstStyle/>
        <a:p>
          <a:endParaRPr lang="en-US"/>
        </a:p>
      </dgm:t>
    </dgm:pt>
    <dgm:pt modelId="{53E51A8E-2D0F-46DD-AF47-65DDFE726EFA}" type="sibTrans" cxnId="{845AF076-BAB1-4106-9CC4-92D8F158B254}">
      <dgm:prSet/>
      <dgm:spPr/>
      <dgm:t>
        <a:bodyPr/>
        <a:lstStyle/>
        <a:p>
          <a:endParaRPr lang="en-US"/>
        </a:p>
      </dgm:t>
    </dgm:pt>
    <dgm:pt modelId="{A70C8F6B-C72F-4F4F-B35B-9CAAC78184B8}">
      <dgm:prSet/>
      <dgm:spPr/>
      <dgm:t>
        <a:bodyPr/>
        <a:lstStyle/>
        <a:p>
          <a:pPr>
            <a:buNone/>
          </a:pPr>
          <a:r>
            <a:rPr lang="en-US" b="0" i="0" u="none"/>
            <a:t>Limit alcohol</a:t>
          </a:r>
        </a:p>
      </dgm:t>
    </dgm:pt>
    <dgm:pt modelId="{41A47B26-F235-42E8-8D88-A4DCBB3C783A}" type="parTrans" cxnId="{9667C63E-2C99-40A7-A55B-4F8D7B0DD15A}">
      <dgm:prSet/>
      <dgm:spPr/>
      <dgm:t>
        <a:bodyPr/>
        <a:lstStyle/>
        <a:p>
          <a:endParaRPr lang="en-US"/>
        </a:p>
      </dgm:t>
    </dgm:pt>
    <dgm:pt modelId="{AE978426-3EE8-4F3B-85AA-C4BF405778E9}" type="sibTrans" cxnId="{9667C63E-2C99-40A7-A55B-4F8D7B0DD15A}">
      <dgm:prSet/>
      <dgm:spPr/>
      <dgm:t>
        <a:bodyPr/>
        <a:lstStyle/>
        <a:p>
          <a:endParaRPr lang="en-US"/>
        </a:p>
      </dgm:t>
    </dgm:pt>
    <dgm:pt modelId="{483E5508-6DBA-49D3-866E-459EF7A436B6}">
      <dgm:prSet/>
      <dgm:spPr/>
      <dgm:t>
        <a:bodyPr/>
        <a:lstStyle/>
        <a:p>
          <a:pPr>
            <a:buNone/>
          </a:pPr>
          <a:r>
            <a:rPr lang="en-US" b="0" i="0" u="none"/>
            <a:t>Do not rely on supplements</a:t>
          </a:r>
        </a:p>
      </dgm:t>
    </dgm:pt>
    <dgm:pt modelId="{13B4182A-EF4C-4EB8-9F7F-CF709923805D}" type="parTrans" cxnId="{84B3D485-BEC5-40DC-8907-ED35C14D3BA6}">
      <dgm:prSet/>
      <dgm:spPr/>
      <dgm:t>
        <a:bodyPr/>
        <a:lstStyle/>
        <a:p>
          <a:endParaRPr lang="en-US"/>
        </a:p>
      </dgm:t>
    </dgm:pt>
    <dgm:pt modelId="{62B11F48-4C80-4365-A412-FAB84806D713}" type="sibTrans" cxnId="{84B3D485-BEC5-40DC-8907-ED35C14D3BA6}">
      <dgm:prSet/>
      <dgm:spPr/>
      <dgm:t>
        <a:bodyPr/>
        <a:lstStyle/>
        <a:p>
          <a:endParaRPr lang="en-US"/>
        </a:p>
      </dgm:t>
    </dgm:pt>
    <dgm:pt modelId="{E23F15D9-91E3-4867-9B5D-EBC6FADB4B3C}">
      <dgm:prSet/>
      <dgm:spPr/>
      <dgm:t>
        <a:bodyPr/>
        <a:lstStyle/>
        <a:p>
          <a:pPr>
            <a:buNone/>
          </a:pPr>
          <a:r>
            <a:rPr lang="en-US" b="0" i="0" u="none"/>
            <a:t>Breastfeed if possible</a:t>
          </a:r>
        </a:p>
      </dgm:t>
    </dgm:pt>
    <dgm:pt modelId="{5F734855-C4EE-48B3-9C1B-2FD0CC9FD38A}" type="parTrans" cxnId="{AF68FAA8-EFDD-4FA9-BC91-51FAF93351FD}">
      <dgm:prSet/>
      <dgm:spPr/>
      <dgm:t>
        <a:bodyPr/>
        <a:lstStyle/>
        <a:p>
          <a:endParaRPr lang="en-US"/>
        </a:p>
      </dgm:t>
    </dgm:pt>
    <dgm:pt modelId="{8175C19D-6271-4C7E-ACD4-FE6F25659E5F}" type="sibTrans" cxnId="{AF68FAA8-EFDD-4FA9-BC91-51FAF93351FD}">
      <dgm:prSet/>
      <dgm:spPr/>
      <dgm:t>
        <a:bodyPr/>
        <a:lstStyle/>
        <a:p>
          <a:endParaRPr lang="en-US"/>
        </a:p>
      </dgm:t>
    </dgm:pt>
    <dgm:pt modelId="{86014E71-14DB-40AC-890A-5108B9076DB7}">
      <dgm:prSet/>
      <dgm:spPr/>
      <dgm:t>
        <a:bodyPr/>
        <a:lstStyle/>
        <a:p>
          <a:pPr>
            <a:buNone/>
          </a:pPr>
          <a:r>
            <a:rPr lang="en-US" b="1" i="0" u="sng"/>
            <a:t>After cancer diagnosis, follow recommendations if feasible</a:t>
          </a:r>
        </a:p>
      </dgm:t>
    </dgm:pt>
    <dgm:pt modelId="{DCE3CF31-9D85-4BF4-803E-04FDF21D27C7}" type="parTrans" cxnId="{DB9710E8-A009-43CF-AEF3-598DD8B5139C}">
      <dgm:prSet/>
      <dgm:spPr/>
      <dgm:t>
        <a:bodyPr/>
        <a:lstStyle/>
        <a:p>
          <a:endParaRPr lang="en-US"/>
        </a:p>
      </dgm:t>
    </dgm:pt>
    <dgm:pt modelId="{449C90F2-8D68-4D55-B48C-B2104D88B117}" type="sibTrans" cxnId="{DB9710E8-A009-43CF-AEF3-598DD8B5139C}">
      <dgm:prSet/>
      <dgm:spPr/>
      <dgm:t>
        <a:bodyPr/>
        <a:lstStyle/>
        <a:p>
          <a:endParaRPr lang="en-US"/>
        </a:p>
      </dgm:t>
    </dgm:pt>
    <dgm:pt modelId="{5F91D648-57C2-46DB-9A8C-E70B5473CAC7}" type="pres">
      <dgm:prSet presAssocID="{728CF383-618D-48E9-8133-8682E7ED8C66}" presName="linear" presStyleCnt="0">
        <dgm:presLayoutVars>
          <dgm:dir/>
          <dgm:resizeHandles val="exact"/>
        </dgm:presLayoutVars>
      </dgm:prSet>
      <dgm:spPr/>
    </dgm:pt>
    <dgm:pt modelId="{D90A87E6-6C9B-4F11-AF30-2CF1E06A154D}" type="pres">
      <dgm:prSet presAssocID="{B5D04FDF-E838-4C3D-A57F-809C93D7C60B}" presName="comp" presStyleCnt="0"/>
      <dgm:spPr/>
    </dgm:pt>
    <dgm:pt modelId="{9E6CAFE2-A124-4F9C-86CF-DDB29502FAA7}" type="pres">
      <dgm:prSet presAssocID="{B5D04FDF-E838-4C3D-A57F-809C93D7C60B}" presName="box" presStyleLbl="node1" presStyleIdx="0" presStyleCnt="5"/>
      <dgm:spPr/>
    </dgm:pt>
    <dgm:pt modelId="{D28308F2-BD06-468C-B4A7-64D720CB920F}" type="pres">
      <dgm:prSet presAssocID="{B5D04FDF-E838-4C3D-A57F-809C93D7C60B}" presName="img" presStyleLbl="fgImgPlace1" presStyleIdx="0" presStyleCnt="5"/>
      <dgm:spPr>
        <a:blipFill dpi="0" rotWithShape="1">
          <a:blip xmlns:r="http://schemas.openxmlformats.org/officeDocument/2006/relationships" r:embed="rId1">
            <a:extLst>
              <a:ext uri="{96DAC541-7B7A-43D3-8B79-37D633B846F1}">
                <asvg:svgBlip xmlns:asvg="http://schemas.microsoft.com/office/drawing/2016/SVG/main" r:embed="rId2"/>
              </a:ext>
            </a:extLst>
          </a:blip>
          <a:srcRect/>
          <a:stretch>
            <a:fillRect l="7143" t="5644" r="7143" b="5644"/>
          </a:stretch>
        </a:blipFill>
      </dgm:spPr>
      <dgm:extLst>
        <a:ext uri="{E40237B7-FDA0-4F09-8148-C483321AD2D9}">
          <dgm14:cNvPr xmlns:dgm14="http://schemas.microsoft.com/office/drawing/2010/diagram" id="0" name="" descr="Frappe Cup with solid fill"/>
        </a:ext>
      </dgm:extLst>
    </dgm:pt>
    <dgm:pt modelId="{44FFE268-4A3B-4F06-A0E0-76CB294DBD19}" type="pres">
      <dgm:prSet presAssocID="{B5D04FDF-E838-4C3D-A57F-809C93D7C60B}" presName="text" presStyleLbl="node1" presStyleIdx="0" presStyleCnt="5">
        <dgm:presLayoutVars>
          <dgm:bulletEnabled val="1"/>
        </dgm:presLayoutVars>
      </dgm:prSet>
      <dgm:spPr/>
    </dgm:pt>
    <dgm:pt modelId="{771389CE-B110-4843-BEE1-39F51E8FB465}" type="pres">
      <dgm:prSet presAssocID="{53E51A8E-2D0F-46DD-AF47-65DDFE726EFA}" presName="spacer" presStyleCnt="0"/>
      <dgm:spPr/>
    </dgm:pt>
    <dgm:pt modelId="{F2949D36-88C5-4A02-89B0-7B2E37171564}" type="pres">
      <dgm:prSet presAssocID="{A70C8F6B-C72F-4F4F-B35B-9CAAC78184B8}" presName="comp" presStyleCnt="0"/>
      <dgm:spPr/>
    </dgm:pt>
    <dgm:pt modelId="{87BDB639-4767-4F52-8820-982500D8C1D9}" type="pres">
      <dgm:prSet presAssocID="{A70C8F6B-C72F-4F4F-B35B-9CAAC78184B8}" presName="box" presStyleLbl="node1" presStyleIdx="1" presStyleCnt="5"/>
      <dgm:spPr/>
    </dgm:pt>
    <dgm:pt modelId="{CB69BCD3-C0A1-48FF-831E-19BC9E11A3D1}" type="pres">
      <dgm:prSet presAssocID="{A70C8F6B-C72F-4F4F-B35B-9CAAC78184B8}" presName="img" presStyleLbl="fgImgPlace1" presStyleIdx="1" presStyleCnt="5"/>
      <dgm:spPr>
        <a:blipFill dpi="0" rotWithShape="1">
          <a:blip xmlns:r="http://schemas.openxmlformats.org/officeDocument/2006/relationships" r:embed="rId3">
            <a:extLst>
              <a:ext uri="{96DAC541-7B7A-43D3-8B79-37D633B846F1}">
                <asvg:svgBlip xmlns:asvg="http://schemas.microsoft.com/office/drawing/2016/SVG/main" r:embed="rId4"/>
              </a:ext>
            </a:extLst>
          </a:blip>
          <a:srcRect/>
          <a:stretch>
            <a:fillRect l="1785" t="-16535" r="1785" b="-16535"/>
          </a:stretch>
        </a:blipFill>
      </dgm:spPr>
      <dgm:extLst>
        <a:ext uri="{E40237B7-FDA0-4F09-8148-C483321AD2D9}">
          <dgm14:cNvPr xmlns:dgm14="http://schemas.microsoft.com/office/drawing/2010/diagram" id="0" name="" descr="Martini with solid fill"/>
        </a:ext>
      </dgm:extLst>
    </dgm:pt>
    <dgm:pt modelId="{79C8FD7C-E3DF-4F59-AB0B-5971A3D6EFC2}" type="pres">
      <dgm:prSet presAssocID="{A70C8F6B-C72F-4F4F-B35B-9CAAC78184B8}" presName="text" presStyleLbl="node1" presStyleIdx="1" presStyleCnt="5">
        <dgm:presLayoutVars>
          <dgm:bulletEnabled val="1"/>
        </dgm:presLayoutVars>
      </dgm:prSet>
      <dgm:spPr/>
    </dgm:pt>
    <dgm:pt modelId="{C30D10A3-1EAD-42AA-9F41-54A194A61AD2}" type="pres">
      <dgm:prSet presAssocID="{AE978426-3EE8-4F3B-85AA-C4BF405778E9}" presName="spacer" presStyleCnt="0"/>
      <dgm:spPr/>
    </dgm:pt>
    <dgm:pt modelId="{C7AC3B25-E63E-40C8-A983-043879E320DE}" type="pres">
      <dgm:prSet presAssocID="{483E5508-6DBA-49D3-866E-459EF7A436B6}" presName="comp" presStyleCnt="0"/>
      <dgm:spPr/>
    </dgm:pt>
    <dgm:pt modelId="{1289DFBC-A2BA-4893-8936-A49FCF105360}" type="pres">
      <dgm:prSet presAssocID="{483E5508-6DBA-49D3-866E-459EF7A436B6}" presName="box" presStyleLbl="node1" presStyleIdx="2" presStyleCnt="5"/>
      <dgm:spPr/>
    </dgm:pt>
    <dgm:pt modelId="{9B1D9459-B980-448B-BBFB-2EF2B3538920}" type="pres">
      <dgm:prSet presAssocID="{483E5508-6DBA-49D3-866E-459EF7A436B6}" presName="img" presStyleLbl="fgImgPlace1" presStyleIdx="2" presStyleCnt="5"/>
      <dgm:spPr>
        <a:blipFill dpi="0" rotWithShape="1">
          <a:blip xmlns:r="http://schemas.openxmlformats.org/officeDocument/2006/relationships" r:embed="rId5">
            <a:extLst>
              <a:ext uri="{96DAC541-7B7A-43D3-8B79-37D633B846F1}">
                <asvg:svgBlip xmlns:asvg="http://schemas.microsoft.com/office/drawing/2016/SVG/main" r:embed="rId6"/>
              </a:ext>
            </a:extLst>
          </a:blip>
          <a:srcRect/>
          <a:stretch>
            <a:fillRect l="12500" t="-1749" r="12500" b="-1749"/>
          </a:stretch>
        </a:blipFill>
      </dgm:spPr>
      <dgm:extLst>
        <a:ext uri="{E40237B7-FDA0-4F09-8148-C483321AD2D9}">
          <dgm14:cNvPr xmlns:dgm14="http://schemas.microsoft.com/office/drawing/2010/diagram" id="0" name="" descr="Medicine with solid fill"/>
        </a:ext>
      </dgm:extLst>
    </dgm:pt>
    <dgm:pt modelId="{B760F1D4-4D81-46F7-A055-7D5A68ABAC73}" type="pres">
      <dgm:prSet presAssocID="{483E5508-6DBA-49D3-866E-459EF7A436B6}" presName="text" presStyleLbl="node1" presStyleIdx="2" presStyleCnt="5">
        <dgm:presLayoutVars>
          <dgm:bulletEnabled val="1"/>
        </dgm:presLayoutVars>
      </dgm:prSet>
      <dgm:spPr/>
    </dgm:pt>
    <dgm:pt modelId="{87C21077-685C-40E7-B3C8-D09E739A2830}" type="pres">
      <dgm:prSet presAssocID="{62B11F48-4C80-4365-A412-FAB84806D713}" presName="spacer" presStyleCnt="0"/>
      <dgm:spPr/>
    </dgm:pt>
    <dgm:pt modelId="{261928E3-D93A-4192-8921-BB15843C1C37}" type="pres">
      <dgm:prSet presAssocID="{E23F15D9-91E3-4867-9B5D-EBC6FADB4B3C}" presName="comp" presStyleCnt="0"/>
      <dgm:spPr/>
    </dgm:pt>
    <dgm:pt modelId="{33CA155E-58F7-4B91-92C1-AB6E9D702B62}" type="pres">
      <dgm:prSet presAssocID="{E23F15D9-91E3-4867-9B5D-EBC6FADB4B3C}" presName="box" presStyleLbl="node1" presStyleIdx="3" presStyleCnt="5"/>
      <dgm:spPr/>
    </dgm:pt>
    <dgm:pt modelId="{96C5F940-6289-4B37-A09D-16587B496A61}" type="pres">
      <dgm:prSet presAssocID="{E23F15D9-91E3-4867-9B5D-EBC6FADB4B3C}" presName="img" presStyleLbl="fgImgPlace1" presStyleIdx="3" presStyleCnt="5"/>
      <dgm:spPr>
        <a:blipFill dpi="0" rotWithShape="1">
          <a:blip xmlns:r="http://schemas.openxmlformats.org/officeDocument/2006/relationships" r:embed="rId7">
            <a:extLst>
              <a:ext uri="{96DAC541-7B7A-43D3-8B79-37D633B846F1}">
                <asvg:svgBlip xmlns:asvg="http://schemas.microsoft.com/office/drawing/2016/SVG/main" r:embed="rId8"/>
              </a:ext>
            </a:extLst>
          </a:blip>
          <a:srcRect/>
          <a:stretch>
            <a:fillRect l="12500" t="5644" r="12500" b="5644"/>
          </a:stretch>
        </a:blipFill>
      </dgm:spPr>
      <dgm:extLst>
        <a:ext uri="{E40237B7-FDA0-4F09-8148-C483321AD2D9}">
          <dgm14:cNvPr xmlns:dgm14="http://schemas.microsoft.com/office/drawing/2010/diagram" id="0" name="" descr="Woman with baby with solid fill"/>
        </a:ext>
      </dgm:extLst>
    </dgm:pt>
    <dgm:pt modelId="{EFFCF10A-DEC7-44CA-A762-68CF53A0733E}" type="pres">
      <dgm:prSet presAssocID="{E23F15D9-91E3-4867-9B5D-EBC6FADB4B3C}" presName="text" presStyleLbl="node1" presStyleIdx="3" presStyleCnt="5">
        <dgm:presLayoutVars>
          <dgm:bulletEnabled val="1"/>
        </dgm:presLayoutVars>
      </dgm:prSet>
      <dgm:spPr/>
    </dgm:pt>
    <dgm:pt modelId="{F991CA3A-6377-46F3-A8EE-CF7E68E88D2F}" type="pres">
      <dgm:prSet presAssocID="{8175C19D-6271-4C7E-ACD4-FE6F25659E5F}" presName="spacer" presStyleCnt="0"/>
      <dgm:spPr/>
    </dgm:pt>
    <dgm:pt modelId="{557A5199-B0E9-4AFE-8950-568072DA6805}" type="pres">
      <dgm:prSet presAssocID="{86014E71-14DB-40AC-890A-5108B9076DB7}" presName="comp" presStyleCnt="0"/>
      <dgm:spPr/>
    </dgm:pt>
    <dgm:pt modelId="{76492460-F456-4409-B44F-72AA61A77A23}" type="pres">
      <dgm:prSet presAssocID="{86014E71-14DB-40AC-890A-5108B9076DB7}" presName="box" presStyleLbl="node1" presStyleIdx="4" presStyleCnt="5"/>
      <dgm:spPr/>
    </dgm:pt>
    <dgm:pt modelId="{182767EA-5BDF-49B6-B3ED-33EEF836AB10}" type="pres">
      <dgm:prSet presAssocID="{86014E71-14DB-40AC-890A-5108B9076DB7}" presName="img" presStyleLbl="fgImgPlace1" presStyleIdx="4" presStyleCnt="5"/>
      <dgm:spPr>
        <a:blipFill dpi="0" rotWithShape="1">
          <a:blip xmlns:r="http://schemas.openxmlformats.org/officeDocument/2006/relationships" r:embed="rId9">
            <a:extLst>
              <a:ext uri="{96DAC541-7B7A-43D3-8B79-37D633B846F1}">
                <asvg:svgBlip xmlns:asvg="http://schemas.microsoft.com/office/drawing/2016/SVG/main" r:embed="rId10"/>
              </a:ext>
            </a:extLst>
          </a:blip>
          <a:srcRect/>
          <a:stretch>
            <a:fillRect l="17857" t="5644" r="17857" b="5644"/>
          </a:stretch>
        </a:blipFill>
      </dgm:spPr>
      <dgm:extLst>
        <a:ext uri="{E40237B7-FDA0-4F09-8148-C483321AD2D9}">
          <dgm14:cNvPr xmlns:dgm14="http://schemas.microsoft.com/office/drawing/2010/diagram" id="0" name="" descr="DNA with solid fill"/>
        </a:ext>
      </dgm:extLst>
    </dgm:pt>
    <dgm:pt modelId="{8D73CE83-CE4E-435C-8A4D-9995E1BD458B}" type="pres">
      <dgm:prSet presAssocID="{86014E71-14DB-40AC-890A-5108B9076DB7}" presName="text" presStyleLbl="node1" presStyleIdx="4" presStyleCnt="5">
        <dgm:presLayoutVars>
          <dgm:bulletEnabled val="1"/>
        </dgm:presLayoutVars>
      </dgm:prSet>
      <dgm:spPr/>
    </dgm:pt>
  </dgm:ptLst>
  <dgm:cxnLst>
    <dgm:cxn modelId="{CE97982D-AD5A-4AA2-9EEF-C04B084F8F7E}" type="presOf" srcId="{86014E71-14DB-40AC-890A-5108B9076DB7}" destId="{8D73CE83-CE4E-435C-8A4D-9995E1BD458B}" srcOrd="1" destOrd="0" presId="urn:microsoft.com/office/officeart/2005/8/layout/vList4"/>
    <dgm:cxn modelId="{9667C63E-2C99-40A7-A55B-4F8D7B0DD15A}" srcId="{728CF383-618D-48E9-8133-8682E7ED8C66}" destId="{A70C8F6B-C72F-4F4F-B35B-9CAAC78184B8}" srcOrd="1" destOrd="0" parTransId="{41A47B26-F235-42E8-8D88-A4DCBB3C783A}" sibTransId="{AE978426-3EE8-4F3B-85AA-C4BF405778E9}"/>
    <dgm:cxn modelId="{8001D44E-6C8A-42EF-B721-0B5A3B034454}" type="presOf" srcId="{B5D04FDF-E838-4C3D-A57F-809C93D7C60B}" destId="{44FFE268-4A3B-4F06-A0E0-76CB294DBD19}" srcOrd="1" destOrd="0" presId="urn:microsoft.com/office/officeart/2005/8/layout/vList4"/>
    <dgm:cxn modelId="{0A8CDC73-B5F4-4BCD-9FEE-4E611727544F}" type="presOf" srcId="{E23F15D9-91E3-4867-9B5D-EBC6FADB4B3C}" destId="{EFFCF10A-DEC7-44CA-A762-68CF53A0733E}" srcOrd="1" destOrd="0" presId="urn:microsoft.com/office/officeart/2005/8/layout/vList4"/>
    <dgm:cxn modelId="{845AF076-BAB1-4106-9CC4-92D8F158B254}" srcId="{728CF383-618D-48E9-8133-8682E7ED8C66}" destId="{B5D04FDF-E838-4C3D-A57F-809C93D7C60B}" srcOrd="0" destOrd="0" parTransId="{CAFA16A9-8F8E-485E-8093-F0A6FC94B812}" sibTransId="{53E51A8E-2D0F-46DD-AF47-65DDFE726EFA}"/>
    <dgm:cxn modelId="{84B3D485-BEC5-40DC-8907-ED35C14D3BA6}" srcId="{728CF383-618D-48E9-8133-8682E7ED8C66}" destId="{483E5508-6DBA-49D3-866E-459EF7A436B6}" srcOrd="2" destOrd="0" parTransId="{13B4182A-EF4C-4EB8-9F7F-CF709923805D}" sibTransId="{62B11F48-4C80-4365-A412-FAB84806D713}"/>
    <dgm:cxn modelId="{AF68FAA8-EFDD-4FA9-BC91-51FAF93351FD}" srcId="{728CF383-618D-48E9-8133-8682E7ED8C66}" destId="{E23F15D9-91E3-4867-9B5D-EBC6FADB4B3C}" srcOrd="3" destOrd="0" parTransId="{5F734855-C4EE-48B3-9C1B-2FD0CC9FD38A}" sibTransId="{8175C19D-6271-4C7E-ACD4-FE6F25659E5F}"/>
    <dgm:cxn modelId="{3E7479C2-FB1A-44E7-AE08-2DFFBCFC7EA1}" type="presOf" srcId="{483E5508-6DBA-49D3-866E-459EF7A436B6}" destId="{B760F1D4-4D81-46F7-A055-7D5A68ABAC73}" srcOrd="1" destOrd="0" presId="urn:microsoft.com/office/officeart/2005/8/layout/vList4"/>
    <dgm:cxn modelId="{B4D778D0-5935-46BF-A4EC-1698BC6D502F}" type="presOf" srcId="{483E5508-6DBA-49D3-866E-459EF7A436B6}" destId="{1289DFBC-A2BA-4893-8936-A49FCF105360}" srcOrd="0" destOrd="0" presId="urn:microsoft.com/office/officeart/2005/8/layout/vList4"/>
    <dgm:cxn modelId="{E9AE0BD4-0120-4190-B82B-26846BA24C21}" type="presOf" srcId="{728CF383-618D-48E9-8133-8682E7ED8C66}" destId="{5F91D648-57C2-46DB-9A8C-E70B5473CAC7}" srcOrd="0" destOrd="0" presId="urn:microsoft.com/office/officeart/2005/8/layout/vList4"/>
    <dgm:cxn modelId="{DB9710E8-A009-43CF-AEF3-598DD8B5139C}" srcId="{728CF383-618D-48E9-8133-8682E7ED8C66}" destId="{86014E71-14DB-40AC-890A-5108B9076DB7}" srcOrd="4" destOrd="0" parTransId="{DCE3CF31-9D85-4BF4-803E-04FDF21D27C7}" sibTransId="{449C90F2-8D68-4D55-B48C-B2104D88B117}"/>
    <dgm:cxn modelId="{549785EE-5D5C-453D-8853-3E65B1B6879E}" type="presOf" srcId="{E23F15D9-91E3-4867-9B5D-EBC6FADB4B3C}" destId="{33CA155E-58F7-4B91-92C1-AB6E9D702B62}" srcOrd="0" destOrd="0" presId="urn:microsoft.com/office/officeart/2005/8/layout/vList4"/>
    <dgm:cxn modelId="{9D22D3EE-9A57-4CB5-B4BC-F9446EDCD42E}" type="presOf" srcId="{86014E71-14DB-40AC-890A-5108B9076DB7}" destId="{76492460-F456-4409-B44F-72AA61A77A23}" srcOrd="0" destOrd="0" presId="urn:microsoft.com/office/officeart/2005/8/layout/vList4"/>
    <dgm:cxn modelId="{82C269F7-0015-402F-B033-701CB99A569F}" type="presOf" srcId="{A70C8F6B-C72F-4F4F-B35B-9CAAC78184B8}" destId="{79C8FD7C-E3DF-4F59-AB0B-5971A3D6EFC2}" srcOrd="1" destOrd="0" presId="urn:microsoft.com/office/officeart/2005/8/layout/vList4"/>
    <dgm:cxn modelId="{F27572F8-ECC7-458B-8503-8006F0825F1E}" type="presOf" srcId="{A70C8F6B-C72F-4F4F-B35B-9CAAC78184B8}" destId="{87BDB639-4767-4F52-8820-982500D8C1D9}" srcOrd="0" destOrd="0" presId="urn:microsoft.com/office/officeart/2005/8/layout/vList4"/>
    <dgm:cxn modelId="{11C6D9FA-8AD5-4596-A02B-55F3853EF3E5}" type="presOf" srcId="{B5D04FDF-E838-4C3D-A57F-809C93D7C60B}" destId="{9E6CAFE2-A124-4F9C-86CF-DDB29502FAA7}" srcOrd="0" destOrd="0" presId="urn:microsoft.com/office/officeart/2005/8/layout/vList4"/>
    <dgm:cxn modelId="{86C6EB4B-06AF-44C9-9F02-E4DF9C6FB811}" type="presParOf" srcId="{5F91D648-57C2-46DB-9A8C-E70B5473CAC7}" destId="{D90A87E6-6C9B-4F11-AF30-2CF1E06A154D}" srcOrd="0" destOrd="0" presId="urn:microsoft.com/office/officeart/2005/8/layout/vList4"/>
    <dgm:cxn modelId="{AFEDE112-D960-4680-8552-6D92F31EB47A}" type="presParOf" srcId="{D90A87E6-6C9B-4F11-AF30-2CF1E06A154D}" destId="{9E6CAFE2-A124-4F9C-86CF-DDB29502FAA7}" srcOrd="0" destOrd="0" presId="urn:microsoft.com/office/officeart/2005/8/layout/vList4"/>
    <dgm:cxn modelId="{6B74B13C-8DC3-4C83-827F-F9A9DB27B912}" type="presParOf" srcId="{D90A87E6-6C9B-4F11-AF30-2CF1E06A154D}" destId="{D28308F2-BD06-468C-B4A7-64D720CB920F}" srcOrd="1" destOrd="0" presId="urn:microsoft.com/office/officeart/2005/8/layout/vList4"/>
    <dgm:cxn modelId="{18558B7E-63E9-4584-BE38-89DBFEDB8463}" type="presParOf" srcId="{D90A87E6-6C9B-4F11-AF30-2CF1E06A154D}" destId="{44FFE268-4A3B-4F06-A0E0-76CB294DBD19}" srcOrd="2" destOrd="0" presId="urn:microsoft.com/office/officeart/2005/8/layout/vList4"/>
    <dgm:cxn modelId="{CDE07160-A1FA-4F24-8817-0EA250891A94}" type="presParOf" srcId="{5F91D648-57C2-46DB-9A8C-E70B5473CAC7}" destId="{771389CE-B110-4843-BEE1-39F51E8FB465}" srcOrd="1" destOrd="0" presId="urn:microsoft.com/office/officeart/2005/8/layout/vList4"/>
    <dgm:cxn modelId="{F815D2F4-03D4-407E-8B24-ECEBFDFB546D}" type="presParOf" srcId="{5F91D648-57C2-46DB-9A8C-E70B5473CAC7}" destId="{F2949D36-88C5-4A02-89B0-7B2E37171564}" srcOrd="2" destOrd="0" presId="urn:microsoft.com/office/officeart/2005/8/layout/vList4"/>
    <dgm:cxn modelId="{6DEE6431-6DD6-47F2-8EF2-3B86A7AFF23E}" type="presParOf" srcId="{F2949D36-88C5-4A02-89B0-7B2E37171564}" destId="{87BDB639-4767-4F52-8820-982500D8C1D9}" srcOrd="0" destOrd="0" presId="urn:microsoft.com/office/officeart/2005/8/layout/vList4"/>
    <dgm:cxn modelId="{88D209C8-1F1B-485F-925A-7C6A4DB90EAB}" type="presParOf" srcId="{F2949D36-88C5-4A02-89B0-7B2E37171564}" destId="{CB69BCD3-C0A1-48FF-831E-19BC9E11A3D1}" srcOrd="1" destOrd="0" presId="urn:microsoft.com/office/officeart/2005/8/layout/vList4"/>
    <dgm:cxn modelId="{A13F442C-7C09-4E3D-87F6-901C232625C4}" type="presParOf" srcId="{F2949D36-88C5-4A02-89B0-7B2E37171564}" destId="{79C8FD7C-E3DF-4F59-AB0B-5971A3D6EFC2}" srcOrd="2" destOrd="0" presId="urn:microsoft.com/office/officeart/2005/8/layout/vList4"/>
    <dgm:cxn modelId="{FD3D579B-1520-430D-AA08-A1650EFBCC21}" type="presParOf" srcId="{5F91D648-57C2-46DB-9A8C-E70B5473CAC7}" destId="{C30D10A3-1EAD-42AA-9F41-54A194A61AD2}" srcOrd="3" destOrd="0" presId="urn:microsoft.com/office/officeart/2005/8/layout/vList4"/>
    <dgm:cxn modelId="{C67171A9-C8F3-4099-8779-47E8053574E1}" type="presParOf" srcId="{5F91D648-57C2-46DB-9A8C-E70B5473CAC7}" destId="{C7AC3B25-E63E-40C8-A983-043879E320DE}" srcOrd="4" destOrd="0" presId="urn:microsoft.com/office/officeart/2005/8/layout/vList4"/>
    <dgm:cxn modelId="{CBFDF540-2063-433D-A818-144583D0FC0A}" type="presParOf" srcId="{C7AC3B25-E63E-40C8-A983-043879E320DE}" destId="{1289DFBC-A2BA-4893-8936-A49FCF105360}" srcOrd="0" destOrd="0" presId="urn:microsoft.com/office/officeart/2005/8/layout/vList4"/>
    <dgm:cxn modelId="{C64F74D6-354D-497D-97B5-FA16B3CE9855}" type="presParOf" srcId="{C7AC3B25-E63E-40C8-A983-043879E320DE}" destId="{9B1D9459-B980-448B-BBFB-2EF2B3538920}" srcOrd="1" destOrd="0" presId="urn:microsoft.com/office/officeart/2005/8/layout/vList4"/>
    <dgm:cxn modelId="{1FA593C9-EC60-494E-8FAB-7A994E98438B}" type="presParOf" srcId="{C7AC3B25-E63E-40C8-A983-043879E320DE}" destId="{B760F1D4-4D81-46F7-A055-7D5A68ABAC73}" srcOrd="2" destOrd="0" presId="urn:microsoft.com/office/officeart/2005/8/layout/vList4"/>
    <dgm:cxn modelId="{8050E935-CE91-4633-8AC8-B35482CB11FB}" type="presParOf" srcId="{5F91D648-57C2-46DB-9A8C-E70B5473CAC7}" destId="{87C21077-685C-40E7-B3C8-D09E739A2830}" srcOrd="5" destOrd="0" presId="urn:microsoft.com/office/officeart/2005/8/layout/vList4"/>
    <dgm:cxn modelId="{A5027C1A-8CC4-4D11-8ED6-46FE8DA88C33}" type="presParOf" srcId="{5F91D648-57C2-46DB-9A8C-E70B5473CAC7}" destId="{261928E3-D93A-4192-8921-BB15843C1C37}" srcOrd="6" destOrd="0" presId="urn:microsoft.com/office/officeart/2005/8/layout/vList4"/>
    <dgm:cxn modelId="{5E3A2150-7DB6-413E-9B6B-CCEA66D84538}" type="presParOf" srcId="{261928E3-D93A-4192-8921-BB15843C1C37}" destId="{33CA155E-58F7-4B91-92C1-AB6E9D702B62}" srcOrd="0" destOrd="0" presId="urn:microsoft.com/office/officeart/2005/8/layout/vList4"/>
    <dgm:cxn modelId="{7AC10357-E2EF-4613-AAB6-B37DF7BA39BB}" type="presParOf" srcId="{261928E3-D93A-4192-8921-BB15843C1C37}" destId="{96C5F940-6289-4B37-A09D-16587B496A61}" srcOrd="1" destOrd="0" presId="urn:microsoft.com/office/officeart/2005/8/layout/vList4"/>
    <dgm:cxn modelId="{D133AD02-0E5F-4991-8BC7-EC6DC4172B2D}" type="presParOf" srcId="{261928E3-D93A-4192-8921-BB15843C1C37}" destId="{EFFCF10A-DEC7-44CA-A762-68CF53A0733E}" srcOrd="2" destOrd="0" presId="urn:microsoft.com/office/officeart/2005/8/layout/vList4"/>
    <dgm:cxn modelId="{A7F0C932-7FAC-4967-9999-56AFE4B9B722}" type="presParOf" srcId="{5F91D648-57C2-46DB-9A8C-E70B5473CAC7}" destId="{F991CA3A-6377-46F3-A8EE-CF7E68E88D2F}" srcOrd="7" destOrd="0" presId="urn:microsoft.com/office/officeart/2005/8/layout/vList4"/>
    <dgm:cxn modelId="{C087519F-6522-46C2-B94F-61339B275715}" type="presParOf" srcId="{5F91D648-57C2-46DB-9A8C-E70B5473CAC7}" destId="{557A5199-B0E9-4AFE-8950-568072DA6805}" srcOrd="8" destOrd="0" presId="urn:microsoft.com/office/officeart/2005/8/layout/vList4"/>
    <dgm:cxn modelId="{F2C68F9E-4DAC-43FC-8795-1663FE9AD922}" type="presParOf" srcId="{557A5199-B0E9-4AFE-8950-568072DA6805}" destId="{76492460-F456-4409-B44F-72AA61A77A23}" srcOrd="0" destOrd="0" presId="urn:microsoft.com/office/officeart/2005/8/layout/vList4"/>
    <dgm:cxn modelId="{FE752130-F2CB-4D7D-AFAE-93F661001250}" type="presParOf" srcId="{557A5199-B0E9-4AFE-8950-568072DA6805}" destId="{182767EA-5BDF-49B6-B3ED-33EEF836AB10}" srcOrd="1" destOrd="0" presId="urn:microsoft.com/office/officeart/2005/8/layout/vList4"/>
    <dgm:cxn modelId="{448B9CE6-9831-4251-970D-97C184455D09}" type="presParOf" srcId="{557A5199-B0E9-4AFE-8950-568072DA6805}" destId="{8D73CE83-CE4E-435C-8A4D-9995E1BD458B}"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1B2D71B-8092-47BD-A6AC-A39B39F5E5E4}"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9E540292-0271-446C-9A8E-EA735159F4E0}">
      <dgm:prSet phldrT="[Text]"/>
      <dgm:spPr/>
      <dgm:t>
        <a:bodyPr/>
        <a:lstStyle/>
        <a:p>
          <a:r>
            <a:rPr lang="en-US"/>
            <a:t>Be a Healthy Weight</a:t>
          </a:r>
        </a:p>
      </dgm:t>
    </dgm:pt>
    <dgm:pt modelId="{E5557F0C-A7D7-450E-B638-BFA422B94EB5}" type="parTrans" cxnId="{6B00966D-2815-4A13-B742-619533E32FEB}">
      <dgm:prSet/>
      <dgm:spPr/>
      <dgm:t>
        <a:bodyPr/>
        <a:lstStyle/>
        <a:p>
          <a:endParaRPr lang="en-US"/>
        </a:p>
      </dgm:t>
    </dgm:pt>
    <dgm:pt modelId="{B435585E-6E68-456A-8504-07AE04D4E6E1}" type="sibTrans" cxnId="{6B00966D-2815-4A13-B742-619533E32FEB}">
      <dgm:prSet/>
      <dgm:spPr/>
      <dgm:t>
        <a:bodyPr/>
        <a:lstStyle/>
        <a:p>
          <a:endParaRPr lang="en-US"/>
        </a:p>
      </dgm:t>
    </dgm:pt>
    <dgm:pt modelId="{3B19438E-B7F7-456D-B0EB-3CA3FF34F35B}">
      <dgm:prSet phldrT="[Text]"/>
      <dgm:spPr/>
      <dgm:t>
        <a:bodyPr/>
        <a:lstStyle/>
        <a:p>
          <a:pPr>
            <a:buNone/>
          </a:pPr>
          <a:r>
            <a:rPr lang="en-US" b="0" i="0" u="none"/>
            <a:t>Be Physically Active</a:t>
          </a:r>
          <a:endParaRPr lang="en-US"/>
        </a:p>
      </dgm:t>
    </dgm:pt>
    <dgm:pt modelId="{FDD348FA-C75F-4E7C-9E5B-1A054AD3DF9F}" type="parTrans" cxnId="{C5C7303F-1FC5-422D-8463-4F63633B765D}">
      <dgm:prSet/>
      <dgm:spPr/>
      <dgm:t>
        <a:bodyPr/>
        <a:lstStyle/>
        <a:p>
          <a:endParaRPr lang="en-US"/>
        </a:p>
      </dgm:t>
    </dgm:pt>
    <dgm:pt modelId="{6D7A5742-DC0C-485A-93AD-91D72B75132A}" type="sibTrans" cxnId="{C5C7303F-1FC5-422D-8463-4F63633B765D}">
      <dgm:prSet/>
      <dgm:spPr/>
      <dgm:t>
        <a:bodyPr/>
        <a:lstStyle/>
        <a:p>
          <a:endParaRPr lang="en-US"/>
        </a:p>
      </dgm:t>
    </dgm:pt>
    <dgm:pt modelId="{7A611705-F750-4C8E-98B6-D5D14C44BEF5}">
      <dgm:prSet phldrT="[Text]"/>
      <dgm:spPr/>
      <dgm:t>
        <a:bodyPr/>
        <a:lstStyle/>
        <a:p>
          <a:pPr>
            <a:buNone/>
          </a:pPr>
          <a:r>
            <a:rPr lang="en-US" b="0" i="0" u="none"/>
            <a:t>Eat a diet rich in whole grains, vegetables, fruit, beans</a:t>
          </a:r>
        </a:p>
      </dgm:t>
    </dgm:pt>
    <dgm:pt modelId="{0C4822E6-180D-4C8D-BA8E-7D73ABAAF4C2}" type="parTrans" cxnId="{0E4FC290-547D-4091-A937-8BB3C5A15190}">
      <dgm:prSet/>
      <dgm:spPr/>
      <dgm:t>
        <a:bodyPr/>
        <a:lstStyle/>
        <a:p>
          <a:endParaRPr lang="en-US"/>
        </a:p>
      </dgm:t>
    </dgm:pt>
    <dgm:pt modelId="{B080E7AC-1802-4E32-A49B-20700BB51A27}" type="sibTrans" cxnId="{0E4FC290-547D-4091-A937-8BB3C5A15190}">
      <dgm:prSet/>
      <dgm:spPr/>
      <dgm:t>
        <a:bodyPr/>
        <a:lstStyle/>
        <a:p>
          <a:endParaRPr lang="en-US"/>
        </a:p>
      </dgm:t>
    </dgm:pt>
    <dgm:pt modelId="{2F92C28A-BCA0-4D2E-B51B-C7D2685673AB}">
      <dgm:prSet/>
      <dgm:spPr/>
      <dgm:t>
        <a:bodyPr/>
        <a:lstStyle/>
        <a:p>
          <a:pPr>
            <a:buNone/>
          </a:pPr>
          <a:r>
            <a:rPr lang="en-US" b="0" i="0" u="none"/>
            <a:t>Limit fast foods &amp; processed foods</a:t>
          </a:r>
        </a:p>
      </dgm:t>
    </dgm:pt>
    <dgm:pt modelId="{A7C4EA2C-6E17-4F6F-9F15-6CE4D2F57F84}" type="parTrans" cxnId="{048903AA-E0A6-428D-8016-8C295402D12E}">
      <dgm:prSet/>
      <dgm:spPr/>
      <dgm:t>
        <a:bodyPr/>
        <a:lstStyle/>
        <a:p>
          <a:endParaRPr lang="en-US"/>
        </a:p>
      </dgm:t>
    </dgm:pt>
    <dgm:pt modelId="{0B9E1081-1CA4-45E1-AC47-69E17411D454}" type="sibTrans" cxnId="{048903AA-E0A6-428D-8016-8C295402D12E}">
      <dgm:prSet/>
      <dgm:spPr/>
      <dgm:t>
        <a:bodyPr/>
        <a:lstStyle/>
        <a:p>
          <a:endParaRPr lang="en-US"/>
        </a:p>
      </dgm:t>
    </dgm:pt>
    <dgm:pt modelId="{A3B860CB-806C-46E4-AAD4-F70ADF0B5D7D}">
      <dgm:prSet/>
      <dgm:spPr/>
      <dgm:t>
        <a:bodyPr/>
        <a:lstStyle/>
        <a:p>
          <a:pPr>
            <a:buFont typeface="Arial" panose="020B0604020202020204" pitchFamily="34" charset="0"/>
            <a:buChar char="•"/>
          </a:pPr>
          <a:r>
            <a:rPr lang="en-US" b="0" i="0" u="none"/>
            <a:t>Limit red &amp; processed meat</a:t>
          </a:r>
        </a:p>
      </dgm:t>
    </dgm:pt>
    <dgm:pt modelId="{D0AE35C4-91E3-42F5-893F-8EA585D6E1B0}" type="parTrans" cxnId="{E1C83990-6C75-4404-B054-F855980AD510}">
      <dgm:prSet/>
      <dgm:spPr/>
      <dgm:t>
        <a:bodyPr/>
        <a:lstStyle/>
        <a:p>
          <a:endParaRPr lang="en-US"/>
        </a:p>
      </dgm:t>
    </dgm:pt>
    <dgm:pt modelId="{9B6082D6-2292-46C7-A2AB-14A79DBE1C9C}" type="sibTrans" cxnId="{E1C83990-6C75-4404-B054-F855980AD510}">
      <dgm:prSet/>
      <dgm:spPr/>
      <dgm:t>
        <a:bodyPr/>
        <a:lstStyle/>
        <a:p>
          <a:endParaRPr lang="en-US"/>
        </a:p>
      </dgm:t>
    </dgm:pt>
    <dgm:pt modelId="{79BB829C-55A9-4E01-96C6-956CD920DB89}" type="pres">
      <dgm:prSet presAssocID="{B1B2D71B-8092-47BD-A6AC-A39B39F5E5E4}" presName="linear" presStyleCnt="0">
        <dgm:presLayoutVars>
          <dgm:dir/>
          <dgm:resizeHandles val="exact"/>
        </dgm:presLayoutVars>
      </dgm:prSet>
      <dgm:spPr/>
    </dgm:pt>
    <dgm:pt modelId="{4C4C50D6-75D6-4778-935C-EE70B9D612C2}" type="pres">
      <dgm:prSet presAssocID="{9E540292-0271-446C-9A8E-EA735159F4E0}" presName="comp" presStyleCnt="0"/>
      <dgm:spPr/>
    </dgm:pt>
    <dgm:pt modelId="{5B1E8C0D-23E0-4AF5-90B3-2DCD722A65BD}" type="pres">
      <dgm:prSet presAssocID="{9E540292-0271-446C-9A8E-EA735159F4E0}" presName="box" presStyleLbl="node1" presStyleIdx="0" presStyleCnt="5" custLinFactNeighborY="0"/>
      <dgm:spPr/>
    </dgm:pt>
    <dgm:pt modelId="{F5FAF649-45C7-4030-9BC6-80C611F8CF7D}" type="pres">
      <dgm:prSet presAssocID="{9E540292-0271-446C-9A8E-EA735159F4E0}" presName="img" presStyleLbl="fgImgPlace1" presStyleIdx="0" presStyleCnt="5" custScaleX="99182" custLinFactNeighborX="1124" custLinFactNeighborY="2286"/>
      <dgm:spPr>
        <a:blipFill dpi="0" rotWithShape="1">
          <a:blip xmlns:r="http://schemas.openxmlformats.org/officeDocument/2006/relationships" r:embed="rId1">
            <a:extLst>
              <a:ext uri="{96DAC541-7B7A-43D3-8B79-37D633B846F1}">
                <asvg:svgBlip xmlns:asvg="http://schemas.microsoft.com/office/drawing/2016/SVG/main" r:embed="rId2"/>
              </a:ext>
            </a:extLst>
          </a:blip>
          <a:srcRect/>
          <a:stretch>
            <a:fillRect l="10000" t="-1749" r="10000" b="-1749"/>
          </a:stretch>
        </a:blipFill>
      </dgm:spPr>
      <dgm:extLst>
        <a:ext uri="{E40237B7-FDA0-4F09-8148-C483321AD2D9}">
          <dgm14:cNvPr xmlns:dgm14="http://schemas.microsoft.com/office/drawing/2010/diagram" id="0" name="" descr="Weight Loss with solid fill"/>
        </a:ext>
      </dgm:extLst>
    </dgm:pt>
    <dgm:pt modelId="{A63FC7DA-513A-4F5B-A301-E6CD938DF783}" type="pres">
      <dgm:prSet presAssocID="{9E540292-0271-446C-9A8E-EA735159F4E0}" presName="text" presStyleLbl="node1" presStyleIdx="0" presStyleCnt="5">
        <dgm:presLayoutVars>
          <dgm:bulletEnabled val="1"/>
        </dgm:presLayoutVars>
      </dgm:prSet>
      <dgm:spPr/>
    </dgm:pt>
    <dgm:pt modelId="{20933475-9B78-4FEA-BCC4-02EE1B56B802}" type="pres">
      <dgm:prSet presAssocID="{B435585E-6E68-456A-8504-07AE04D4E6E1}" presName="spacer" presStyleCnt="0"/>
      <dgm:spPr/>
    </dgm:pt>
    <dgm:pt modelId="{4129C2CB-89F0-422D-AFE3-B395928D3901}" type="pres">
      <dgm:prSet presAssocID="{3B19438E-B7F7-456D-B0EB-3CA3FF34F35B}" presName="comp" presStyleCnt="0"/>
      <dgm:spPr/>
    </dgm:pt>
    <dgm:pt modelId="{A50E9D93-B790-40F6-9832-26450CDB8F7B}" type="pres">
      <dgm:prSet presAssocID="{3B19438E-B7F7-456D-B0EB-3CA3FF34F35B}" presName="box" presStyleLbl="node1" presStyleIdx="1" presStyleCnt="5"/>
      <dgm:spPr/>
    </dgm:pt>
    <dgm:pt modelId="{4A2B7F9E-0831-4B5F-82CE-0790D0C6FC1E}" type="pres">
      <dgm:prSet presAssocID="{3B19438E-B7F7-456D-B0EB-3CA3FF34F35B}" presName="img" presStyleLbl="fgImgPlace1" presStyleIdx="1" presStyleCnt="5"/>
      <dgm:spPr>
        <a:blipFill dpi="0" rotWithShape="1">
          <a:blip xmlns:r="http://schemas.openxmlformats.org/officeDocument/2006/relationships" r:embed="rId3">
            <a:extLst>
              <a:ext uri="{96DAC541-7B7A-43D3-8B79-37D633B846F1}">
                <asvg:svgBlip xmlns:asvg="http://schemas.microsoft.com/office/drawing/2016/SVG/main" r:embed="rId4"/>
              </a:ext>
            </a:extLst>
          </a:blip>
          <a:srcRect/>
          <a:stretch>
            <a:fillRect l="20245" t="5644" r="20245" b="5644"/>
          </a:stretch>
        </a:blipFill>
      </dgm:spPr>
      <dgm:extLst>
        <a:ext uri="{E40237B7-FDA0-4F09-8148-C483321AD2D9}">
          <dgm14:cNvPr xmlns:dgm14="http://schemas.microsoft.com/office/drawing/2010/diagram" id="0" name="" descr="Run with solid fill"/>
        </a:ext>
      </dgm:extLst>
    </dgm:pt>
    <dgm:pt modelId="{29E48A85-4CB4-49AF-B828-B59D64D8A096}" type="pres">
      <dgm:prSet presAssocID="{3B19438E-B7F7-456D-B0EB-3CA3FF34F35B}" presName="text" presStyleLbl="node1" presStyleIdx="1" presStyleCnt="5">
        <dgm:presLayoutVars>
          <dgm:bulletEnabled val="1"/>
        </dgm:presLayoutVars>
      </dgm:prSet>
      <dgm:spPr/>
    </dgm:pt>
    <dgm:pt modelId="{0E0C6E9F-376E-49CA-AE9A-0ADB31DB3401}" type="pres">
      <dgm:prSet presAssocID="{6D7A5742-DC0C-485A-93AD-91D72B75132A}" presName="spacer" presStyleCnt="0"/>
      <dgm:spPr/>
    </dgm:pt>
    <dgm:pt modelId="{A18B0A81-703C-4EFA-B282-80A32F6BF231}" type="pres">
      <dgm:prSet presAssocID="{7A611705-F750-4C8E-98B6-D5D14C44BEF5}" presName="comp" presStyleCnt="0"/>
      <dgm:spPr/>
    </dgm:pt>
    <dgm:pt modelId="{72485785-AE18-4111-A7D2-455B582BBD8B}" type="pres">
      <dgm:prSet presAssocID="{7A611705-F750-4C8E-98B6-D5D14C44BEF5}" presName="box" presStyleLbl="node1" presStyleIdx="2" presStyleCnt="5"/>
      <dgm:spPr/>
    </dgm:pt>
    <dgm:pt modelId="{ADC9ED44-9E05-415C-80E3-8773E26270DE}" type="pres">
      <dgm:prSet presAssocID="{7A611705-F750-4C8E-98B6-D5D14C44BEF5}" presName="img" presStyleLbl="fgImgPlace1" presStyleIdx="2" presStyleCnt="5"/>
      <dgm:spPr>
        <a:blipFill dpi="0" rotWithShape="1">
          <a:blip xmlns:r="http://schemas.openxmlformats.org/officeDocument/2006/relationships" r:embed="rId5">
            <a:extLst>
              <a:ext uri="{96DAC541-7B7A-43D3-8B79-37D633B846F1}">
                <asvg:svgBlip xmlns:asvg="http://schemas.microsoft.com/office/drawing/2016/SVG/main" r:embed="rId6"/>
              </a:ext>
            </a:extLst>
          </a:blip>
          <a:srcRect/>
          <a:stretch>
            <a:fillRect l="20245" t="5644" r="20245" b="5644"/>
          </a:stretch>
        </a:blipFill>
      </dgm:spPr>
      <dgm:extLst>
        <a:ext uri="{E40237B7-FDA0-4F09-8148-C483321AD2D9}">
          <dgm14:cNvPr xmlns:dgm14="http://schemas.microsoft.com/office/drawing/2010/diagram" id="0" name="" descr="Fruit bowl with solid fill"/>
        </a:ext>
      </dgm:extLst>
    </dgm:pt>
    <dgm:pt modelId="{5B9E1A51-3F4E-4ED6-997D-34AFB8A3D268}" type="pres">
      <dgm:prSet presAssocID="{7A611705-F750-4C8E-98B6-D5D14C44BEF5}" presName="text" presStyleLbl="node1" presStyleIdx="2" presStyleCnt="5">
        <dgm:presLayoutVars>
          <dgm:bulletEnabled val="1"/>
        </dgm:presLayoutVars>
      </dgm:prSet>
      <dgm:spPr/>
    </dgm:pt>
    <dgm:pt modelId="{156FFF89-C9DC-4AC8-A3CC-D7CB58A7903F}" type="pres">
      <dgm:prSet presAssocID="{B080E7AC-1802-4E32-A49B-20700BB51A27}" presName="spacer" presStyleCnt="0"/>
      <dgm:spPr/>
    </dgm:pt>
    <dgm:pt modelId="{B52FB13B-84C0-4C2A-9A46-6AAD181FC3DB}" type="pres">
      <dgm:prSet presAssocID="{2F92C28A-BCA0-4D2E-B51B-C7D2685673AB}" presName="comp" presStyleCnt="0"/>
      <dgm:spPr/>
    </dgm:pt>
    <dgm:pt modelId="{359FBF27-B48D-4A34-A317-0ACD01D2835F}" type="pres">
      <dgm:prSet presAssocID="{2F92C28A-BCA0-4D2E-B51B-C7D2685673AB}" presName="box" presStyleLbl="node1" presStyleIdx="3" presStyleCnt="5"/>
      <dgm:spPr/>
    </dgm:pt>
    <dgm:pt modelId="{A0B89272-D179-4D89-9BFA-6F1AB73BA1C2}" type="pres">
      <dgm:prSet presAssocID="{2F92C28A-BCA0-4D2E-B51B-C7D2685673AB}" presName="img" presStyleLbl="fgImgPlace1" presStyleIdx="3" presStyleCnt="5"/>
      <dgm:spPr>
        <a:blipFill dpi="0" rotWithShape="1">
          <a:blip xmlns:r="http://schemas.openxmlformats.org/officeDocument/2006/relationships" r:embed="rId7">
            <a:extLst>
              <a:ext uri="{96DAC541-7B7A-43D3-8B79-37D633B846F1}">
                <asvg:svgBlip xmlns:asvg="http://schemas.microsoft.com/office/drawing/2016/SVG/main" r:embed="rId8"/>
              </a:ext>
            </a:extLst>
          </a:blip>
          <a:srcRect/>
          <a:stretch>
            <a:fillRect l="5368" t="-9142" r="5368" b="-9142"/>
          </a:stretch>
        </a:blipFill>
      </dgm:spPr>
      <dgm:extLst>
        <a:ext uri="{E40237B7-FDA0-4F09-8148-C483321AD2D9}">
          <dgm14:cNvPr xmlns:dgm14="http://schemas.microsoft.com/office/drawing/2010/diagram" id="0" name="" descr="Burger and drink with solid fill"/>
        </a:ext>
      </dgm:extLst>
    </dgm:pt>
    <dgm:pt modelId="{B5C12769-990C-4F15-8A1A-F59C5909EABF}" type="pres">
      <dgm:prSet presAssocID="{2F92C28A-BCA0-4D2E-B51B-C7D2685673AB}" presName="text" presStyleLbl="node1" presStyleIdx="3" presStyleCnt="5">
        <dgm:presLayoutVars>
          <dgm:bulletEnabled val="1"/>
        </dgm:presLayoutVars>
      </dgm:prSet>
      <dgm:spPr/>
    </dgm:pt>
    <dgm:pt modelId="{B67D1850-3E41-4E1C-A235-0008F2DDAFF1}" type="pres">
      <dgm:prSet presAssocID="{0B9E1081-1CA4-45E1-AC47-69E17411D454}" presName="spacer" presStyleCnt="0"/>
      <dgm:spPr/>
    </dgm:pt>
    <dgm:pt modelId="{99455B41-E88C-450A-B14F-0CAA913ACAC4}" type="pres">
      <dgm:prSet presAssocID="{A3B860CB-806C-46E4-AAD4-F70ADF0B5D7D}" presName="comp" presStyleCnt="0"/>
      <dgm:spPr/>
    </dgm:pt>
    <dgm:pt modelId="{566FD4F2-1407-4F40-88EB-A9532C37B039}" type="pres">
      <dgm:prSet presAssocID="{A3B860CB-806C-46E4-AAD4-F70ADF0B5D7D}" presName="box" presStyleLbl="node1" presStyleIdx="4" presStyleCnt="5"/>
      <dgm:spPr/>
    </dgm:pt>
    <dgm:pt modelId="{CEA7FA32-9877-46B1-ABBA-E4AC03A70BB4}" type="pres">
      <dgm:prSet presAssocID="{A3B860CB-806C-46E4-AAD4-F70ADF0B5D7D}" presName="img" presStyleLbl="fgImgPlace1" presStyleIdx="4" presStyleCnt="5"/>
      <dgm:spPr>
        <a:blipFill dpi="0" rotWithShape="1">
          <a:blip xmlns:r="http://schemas.openxmlformats.org/officeDocument/2006/relationships" r:embed="rId9">
            <a:extLst>
              <a:ext uri="{96DAC541-7B7A-43D3-8B79-37D633B846F1}">
                <asvg:svgBlip xmlns:asvg="http://schemas.microsoft.com/office/drawing/2016/SVG/main" r:embed="rId10"/>
              </a:ext>
            </a:extLst>
          </a:blip>
          <a:srcRect/>
          <a:stretch>
            <a:fillRect l="15286" t="-1749" r="15286" b="-1749"/>
          </a:stretch>
        </a:blipFill>
      </dgm:spPr>
      <dgm:extLst>
        <a:ext uri="{E40237B7-FDA0-4F09-8148-C483321AD2D9}">
          <dgm14:cNvPr xmlns:dgm14="http://schemas.microsoft.com/office/drawing/2010/diagram" id="0" name="" descr="Chicken leg with solid fill"/>
        </a:ext>
      </dgm:extLst>
    </dgm:pt>
    <dgm:pt modelId="{05C1F299-DCF0-4697-966C-F6F74193B5F7}" type="pres">
      <dgm:prSet presAssocID="{A3B860CB-806C-46E4-AAD4-F70ADF0B5D7D}" presName="text" presStyleLbl="node1" presStyleIdx="4" presStyleCnt="5">
        <dgm:presLayoutVars>
          <dgm:bulletEnabled val="1"/>
        </dgm:presLayoutVars>
      </dgm:prSet>
      <dgm:spPr/>
    </dgm:pt>
  </dgm:ptLst>
  <dgm:cxnLst>
    <dgm:cxn modelId="{FEBE0914-E96D-4250-BA07-D76614D9C4EE}" type="presOf" srcId="{7A611705-F750-4C8E-98B6-D5D14C44BEF5}" destId="{5B9E1A51-3F4E-4ED6-997D-34AFB8A3D268}" srcOrd="1" destOrd="0" presId="urn:microsoft.com/office/officeart/2005/8/layout/vList4"/>
    <dgm:cxn modelId="{E944303E-E003-4701-A578-44CF5C541585}" type="presOf" srcId="{A3B860CB-806C-46E4-AAD4-F70ADF0B5D7D}" destId="{05C1F299-DCF0-4697-966C-F6F74193B5F7}" srcOrd="1" destOrd="0" presId="urn:microsoft.com/office/officeart/2005/8/layout/vList4"/>
    <dgm:cxn modelId="{C5C7303F-1FC5-422D-8463-4F63633B765D}" srcId="{B1B2D71B-8092-47BD-A6AC-A39B39F5E5E4}" destId="{3B19438E-B7F7-456D-B0EB-3CA3FF34F35B}" srcOrd="1" destOrd="0" parTransId="{FDD348FA-C75F-4E7C-9E5B-1A054AD3DF9F}" sibTransId="{6D7A5742-DC0C-485A-93AD-91D72B75132A}"/>
    <dgm:cxn modelId="{FB2E6F5E-067F-44BE-ACDE-5CC09797DF10}" type="presOf" srcId="{9E540292-0271-446C-9A8E-EA735159F4E0}" destId="{A63FC7DA-513A-4F5B-A301-E6CD938DF783}" srcOrd="1" destOrd="0" presId="urn:microsoft.com/office/officeart/2005/8/layout/vList4"/>
    <dgm:cxn modelId="{CFC1E848-542F-439E-A7FF-21D7E98FD4ED}" type="presOf" srcId="{2F92C28A-BCA0-4D2E-B51B-C7D2685673AB}" destId="{B5C12769-990C-4F15-8A1A-F59C5909EABF}" srcOrd="1" destOrd="0" presId="urn:microsoft.com/office/officeart/2005/8/layout/vList4"/>
    <dgm:cxn modelId="{6B00966D-2815-4A13-B742-619533E32FEB}" srcId="{B1B2D71B-8092-47BD-A6AC-A39B39F5E5E4}" destId="{9E540292-0271-446C-9A8E-EA735159F4E0}" srcOrd="0" destOrd="0" parTransId="{E5557F0C-A7D7-450E-B638-BFA422B94EB5}" sibTransId="{B435585E-6E68-456A-8504-07AE04D4E6E1}"/>
    <dgm:cxn modelId="{4C17C96D-F0BD-4767-9B67-893687AB9D5C}" type="presOf" srcId="{A3B860CB-806C-46E4-AAD4-F70ADF0B5D7D}" destId="{566FD4F2-1407-4F40-88EB-A9532C37B039}" srcOrd="0" destOrd="0" presId="urn:microsoft.com/office/officeart/2005/8/layout/vList4"/>
    <dgm:cxn modelId="{87F87F71-280C-4442-B196-830D3A95DE80}" type="presOf" srcId="{3B19438E-B7F7-456D-B0EB-3CA3FF34F35B}" destId="{29E48A85-4CB4-49AF-B828-B59D64D8A096}" srcOrd="1" destOrd="0" presId="urn:microsoft.com/office/officeart/2005/8/layout/vList4"/>
    <dgm:cxn modelId="{3B492E73-3A31-4EB8-A48C-0F14919EED65}" type="presOf" srcId="{3B19438E-B7F7-456D-B0EB-3CA3FF34F35B}" destId="{A50E9D93-B790-40F6-9832-26450CDB8F7B}" srcOrd="0" destOrd="0" presId="urn:microsoft.com/office/officeart/2005/8/layout/vList4"/>
    <dgm:cxn modelId="{B3D3735A-D5B9-4752-9762-ECA2EC8D0F41}" type="presOf" srcId="{B1B2D71B-8092-47BD-A6AC-A39B39F5E5E4}" destId="{79BB829C-55A9-4E01-96C6-956CD920DB89}" srcOrd="0" destOrd="0" presId="urn:microsoft.com/office/officeart/2005/8/layout/vList4"/>
    <dgm:cxn modelId="{E1C83990-6C75-4404-B054-F855980AD510}" srcId="{B1B2D71B-8092-47BD-A6AC-A39B39F5E5E4}" destId="{A3B860CB-806C-46E4-AAD4-F70ADF0B5D7D}" srcOrd="4" destOrd="0" parTransId="{D0AE35C4-91E3-42F5-893F-8EA585D6E1B0}" sibTransId="{9B6082D6-2292-46C7-A2AB-14A79DBE1C9C}"/>
    <dgm:cxn modelId="{0E4FC290-547D-4091-A937-8BB3C5A15190}" srcId="{B1B2D71B-8092-47BD-A6AC-A39B39F5E5E4}" destId="{7A611705-F750-4C8E-98B6-D5D14C44BEF5}" srcOrd="2" destOrd="0" parTransId="{0C4822E6-180D-4C8D-BA8E-7D73ABAAF4C2}" sibTransId="{B080E7AC-1802-4E32-A49B-20700BB51A27}"/>
    <dgm:cxn modelId="{048903AA-E0A6-428D-8016-8C295402D12E}" srcId="{B1B2D71B-8092-47BD-A6AC-A39B39F5E5E4}" destId="{2F92C28A-BCA0-4D2E-B51B-C7D2685673AB}" srcOrd="3" destOrd="0" parTransId="{A7C4EA2C-6E17-4F6F-9F15-6CE4D2F57F84}" sibTransId="{0B9E1081-1CA4-45E1-AC47-69E17411D454}"/>
    <dgm:cxn modelId="{F4E191CA-C849-4BE0-A8C4-CBACE1522E69}" type="presOf" srcId="{2F92C28A-BCA0-4D2E-B51B-C7D2685673AB}" destId="{359FBF27-B48D-4A34-A317-0ACD01D2835F}" srcOrd="0" destOrd="0" presId="urn:microsoft.com/office/officeart/2005/8/layout/vList4"/>
    <dgm:cxn modelId="{AB018ED8-3737-466D-91B8-7BE3ED438EEB}" type="presOf" srcId="{7A611705-F750-4C8E-98B6-D5D14C44BEF5}" destId="{72485785-AE18-4111-A7D2-455B582BBD8B}" srcOrd="0" destOrd="0" presId="urn:microsoft.com/office/officeart/2005/8/layout/vList4"/>
    <dgm:cxn modelId="{20F9E7EC-1876-44C7-85C2-31297F189581}" type="presOf" srcId="{9E540292-0271-446C-9A8E-EA735159F4E0}" destId="{5B1E8C0D-23E0-4AF5-90B3-2DCD722A65BD}" srcOrd="0" destOrd="0" presId="urn:microsoft.com/office/officeart/2005/8/layout/vList4"/>
    <dgm:cxn modelId="{C2D077CE-C3E0-4BC6-AC36-539AB2B3FC7D}" type="presParOf" srcId="{79BB829C-55A9-4E01-96C6-956CD920DB89}" destId="{4C4C50D6-75D6-4778-935C-EE70B9D612C2}" srcOrd="0" destOrd="0" presId="urn:microsoft.com/office/officeart/2005/8/layout/vList4"/>
    <dgm:cxn modelId="{7FBF88FF-E14A-41F5-8067-C755C60B5723}" type="presParOf" srcId="{4C4C50D6-75D6-4778-935C-EE70B9D612C2}" destId="{5B1E8C0D-23E0-4AF5-90B3-2DCD722A65BD}" srcOrd="0" destOrd="0" presId="urn:microsoft.com/office/officeart/2005/8/layout/vList4"/>
    <dgm:cxn modelId="{F6C764AC-16E0-4C87-BD60-9AB09806D397}" type="presParOf" srcId="{4C4C50D6-75D6-4778-935C-EE70B9D612C2}" destId="{F5FAF649-45C7-4030-9BC6-80C611F8CF7D}" srcOrd="1" destOrd="0" presId="urn:microsoft.com/office/officeart/2005/8/layout/vList4"/>
    <dgm:cxn modelId="{0E0A7567-41BF-4733-BA54-96D88B838219}" type="presParOf" srcId="{4C4C50D6-75D6-4778-935C-EE70B9D612C2}" destId="{A63FC7DA-513A-4F5B-A301-E6CD938DF783}" srcOrd="2" destOrd="0" presId="urn:microsoft.com/office/officeart/2005/8/layout/vList4"/>
    <dgm:cxn modelId="{964AD869-A4BA-4887-9DB2-EB1B781273EF}" type="presParOf" srcId="{79BB829C-55A9-4E01-96C6-956CD920DB89}" destId="{20933475-9B78-4FEA-BCC4-02EE1B56B802}" srcOrd="1" destOrd="0" presId="urn:microsoft.com/office/officeart/2005/8/layout/vList4"/>
    <dgm:cxn modelId="{9898C3BC-1E14-4F4E-A93A-A7045EF25792}" type="presParOf" srcId="{79BB829C-55A9-4E01-96C6-956CD920DB89}" destId="{4129C2CB-89F0-422D-AFE3-B395928D3901}" srcOrd="2" destOrd="0" presId="urn:microsoft.com/office/officeart/2005/8/layout/vList4"/>
    <dgm:cxn modelId="{7653FDB5-D7E9-4E3F-AA17-01EE960BD3BF}" type="presParOf" srcId="{4129C2CB-89F0-422D-AFE3-B395928D3901}" destId="{A50E9D93-B790-40F6-9832-26450CDB8F7B}" srcOrd="0" destOrd="0" presId="urn:microsoft.com/office/officeart/2005/8/layout/vList4"/>
    <dgm:cxn modelId="{EEA90EDD-7D4B-4F18-9662-73D0C0292C77}" type="presParOf" srcId="{4129C2CB-89F0-422D-AFE3-B395928D3901}" destId="{4A2B7F9E-0831-4B5F-82CE-0790D0C6FC1E}" srcOrd="1" destOrd="0" presId="urn:microsoft.com/office/officeart/2005/8/layout/vList4"/>
    <dgm:cxn modelId="{5EE9C26D-E077-4BC1-8901-1EEEA2C4FD8E}" type="presParOf" srcId="{4129C2CB-89F0-422D-AFE3-B395928D3901}" destId="{29E48A85-4CB4-49AF-B828-B59D64D8A096}" srcOrd="2" destOrd="0" presId="urn:microsoft.com/office/officeart/2005/8/layout/vList4"/>
    <dgm:cxn modelId="{8A15918E-0287-4E04-AA33-6456735D3551}" type="presParOf" srcId="{79BB829C-55A9-4E01-96C6-956CD920DB89}" destId="{0E0C6E9F-376E-49CA-AE9A-0ADB31DB3401}" srcOrd="3" destOrd="0" presId="urn:microsoft.com/office/officeart/2005/8/layout/vList4"/>
    <dgm:cxn modelId="{96E43870-86D3-4E54-83ED-676780699D35}" type="presParOf" srcId="{79BB829C-55A9-4E01-96C6-956CD920DB89}" destId="{A18B0A81-703C-4EFA-B282-80A32F6BF231}" srcOrd="4" destOrd="0" presId="urn:microsoft.com/office/officeart/2005/8/layout/vList4"/>
    <dgm:cxn modelId="{2489F0D8-E03C-4F45-B4D5-EEB358CBFB81}" type="presParOf" srcId="{A18B0A81-703C-4EFA-B282-80A32F6BF231}" destId="{72485785-AE18-4111-A7D2-455B582BBD8B}" srcOrd="0" destOrd="0" presId="urn:microsoft.com/office/officeart/2005/8/layout/vList4"/>
    <dgm:cxn modelId="{39614F4C-4557-4AC3-8FEE-ACBFA888D481}" type="presParOf" srcId="{A18B0A81-703C-4EFA-B282-80A32F6BF231}" destId="{ADC9ED44-9E05-415C-80E3-8773E26270DE}" srcOrd="1" destOrd="0" presId="urn:microsoft.com/office/officeart/2005/8/layout/vList4"/>
    <dgm:cxn modelId="{911D6C2E-3299-45C9-BCDD-4E462ACD5F99}" type="presParOf" srcId="{A18B0A81-703C-4EFA-B282-80A32F6BF231}" destId="{5B9E1A51-3F4E-4ED6-997D-34AFB8A3D268}" srcOrd="2" destOrd="0" presId="urn:microsoft.com/office/officeart/2005/8/layout/vList4"/>
    <dgm:cxn modelId="{9E9F5AAD-E33E-4560-A9F9-90C2569A1789}" type="presParOf" srcId="{79BB829C-55A9-4E01-96C6-956CD920DB89}" destId="{156FFF89-C9DC-4AC8-A3CC-D7CB58A7903F}" srcOrd="5" destOrd="0" presId="urn:microsoft.com/office/officeart/2005/8/layout/vList4"/>
    <dgm:cxn modelId="{E4986E0F-6C72-482B-B0A4-92B2276B4203}" type="presParOf" srcId="{79BB829C-55A9-4E01-96C6-956CD920DB89}" destId="{B52FB13B-84C0-4C2A-9A46-6AAD181FC3DB}" srcOrd="6" destOrd="0" presId="urn:microsoft.com/office/officeart/2005/8/layout/vList4"/>
    <dgm:cxn modelId="{9D5048C8-7DAC-43EE-AB53-9B99B20C5A80}" type="presParOf" srcId="{B52FB13B-84C0-4C2A-9A46-6AAD181FC3DB}" destId="{359FBF27-B48D-4A34-A317-0ACD01D2835F}" srcOrd="0" destOrd="0" presId="urn:microsoft.com/office/officeart/2005/8/layout/vList4"/>
    <dgm:cxn modelId="{6014D87F-A89B-4624-B5BF-B08C376ECA5F}" type="presParOf" srcId="{B52FB13B-84C0-4C2A-9A46-6AAD181FC3DB}" destId="{A0B89272-D179-4D89-9BFA-6F1AB73BA1C2}" srcOrd="1" destOrd="0" presId="urn:microsoft.com/office/officeart/2005/8/layout/vList4"/>
    <dgm:cxn modelId="{FE08A395-932F-4A1D-A19D-DCD1A7C646B8}" type="presParOf" srcId="{B52FB13B-84C0-4C2A-9A46-6AAD181FC3DB}" destId="{B5C12769-990C-4F15-8A1A-F59C5909EABF}" srcOrd="2" destOrd="0" presId="urn:microsoft.com/office/officeart/2005/8/layout/vList4"/>
    <dgm:cxn modelId="{2D7D6135-B140-45FE-B3A6-BC20EE6526B1}" type="presParOf" srcId="{79BB829C-55A9-4E01-96C6-956CD920DB89}" destId="{B67D1850-3E41-4E1C-A235-0008F2DDAFF1}" srcOrd="7" destOrd="0" presId="urn:microsoft.com/office/officeart/2005/8/layout/vList4"/>
    <dgm:cxn modelId="{43E24332-E874-4E65-B143-E227789AB3FB}" type="presParOf" srcId="{79BB829C-55A9-4E01-96C6-956CD920DB89}" destId="{99455B41-E88C-450A-B14F-0CAA913ACAC4}" srcOrd="8" destOrd="0" presId="urn:microsoft.com/office/officeart/2005/8/layout/vList4"/>
    <dgm:cxn modelId="{BE5950E2-1B43-45AF-881C-266817C3322E}" type="presParOf" srcId="{99455B41-E88C-450A-B14F-0CAA913ACAC4}" destId="{566FD4F2-1407-4F40-88EB-A9532C37B039}" srcOrd="0" destOrd="0" presId="urn:microsoft.com/office/officeart/2005/8/layout/vList4"/>
    <dgm:cxn modelId="{C88A79A2-A13D-48C0-9E76-D24548364305}" type="presParOf" srcId="{99455B41-E88C-450A-B14F-0CAA913ACAC4}" destId="{CEA7FA32-9877-46B1-ABBA-E4AC03A70BB4}" srcOrd="1" destOrd="0" presId="urn:microsoft.com/office/officeart/2005/8/layout/vList4"/>
    <dgm:cxn modelId="{A1300883-DE63-4A5D-90C9-17C8EABB5CF8}" type="presParOf" srcId="{99455B41-E88C-450A-B14F-0CAA913ACAC4}" destId="{05C1F299-DCF0-4697-966C-F6F74193B5F7}" srcOrd="2" destOrd="0" presId="urn:microsoft.com/office/officeart/2005/8/layout/vList4"/>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6CAFE2-A124-4F9C-86CF-DDB29502FAA7}">
      <dsp:nvSpPr>
        <dsp:cNvPr id="0" name=""/>
        <dsp:cNvSpPr/>
      </dsp:nvSpPr>
      <dsp:spPr>
        <a:xfrm>
          <a:off x="0" y="0"/>
          <a:ext cx="4267199" cy="77305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Font typeface="Arial" panose="020B0604020202020204" pitchFamily="34" charset="0"/>
            <a:buNone/>
          </a:pPr>
          <a:r>
            <a:rPr lang="en-US" sz="1700" b="0" i="0" u="none" kern="1200"/>
            <a:t>Limit sugar-sweetened drinks</a:t>
          </a:r>
          <a:endParaRPr lang="en-US" sz="1700" kern="1200"/>
        </a:p>
      </dsp:txBody>
      <dsp:txXfrm>
        <a:off x="930745" y="0"/>
        <a:ext cx="3336453" cy="773057"/>
      </dsp:txXfrm>
    </dsp:sp>
    <dsp:sp modelId="{D28308F2-BD06-468C-B4A7-64D720CB920F}">
      <dsp:nvSpPr>
        <dsp:cNvPr id="0" name=""/>
        <dsp:cNvSpPr/>
      </dsp:nvSpPr>
      <dsp:spPr>
        <a:xfrm>
          <a:off x="77305" y="77305"/>
          <a:ext cx="853439" cy="618445"/>
        </a:xfrm>
        <a:prstGeom prst="roundRect">
          <a:avLst>
            <a:gd name="adj" fmla="val 10000"/>
          </a:avLst>
        </a:prstGeom>
        <a:blipFill dpi="0" rotWithShape="1">
          <a:blip xmlns:r="http://schemas.openxmlformats.org/officeDocument/2006/relationships" r:embed="rId1">
            <a:extLst>
              <a:ext uri="{96DAC541-7B7A-43D3-8B79-37D633B846F1}">
                <asvg:svgBlip xmlns:asvg="http://schemas.microsoft.com/office/drawing/2016/SVG/main" r:embed="rId2"/>
              </a:ext>
            </a:extLst>
          </a:blip>
          <a:srcRect/>
          <a:stretch>
            <a:fillRect l="7143" t="5644" r="7143" b="5644"/>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7BDB639-4767-4F52-8820-982500D8C1D9}">
      <dsp:nvSpPr>
        <dsp:cNvPr id="0" name=""/>
        <dsp:cNvSpPr/>
      </dsp:nvSpPr>
      <dsp:spPr>
        <a:xfrm>
          <a:off x="0" y="850363"/>
          <a:ext cx="4267199" cy="77305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0" i="0" u="none" kern="1200"/>
            <a:t>Limit alcohol</a:t>
          </a:r>
        </a:p>
      </dsp:txBody>
      <dsp:txXfrm>
        <a:off x="930745" y="850363"/>
        <a:ext cx="3336453" cy="773057"/>
      </dsp:txXfrm>
    </dsp:sp>
    <dsp:sp modelId="{CB69BCD3-C0A1-48FF-831E-19BC9E11A3D1}">
      <dsp:nvSpPr>
        <dsp:cNvPr id="0" name=""/>
        <dsp:cNvSpPr/>
      </dsp:nvSpPr>
      <dsp:spPr>
        <a:xfrm>
          <a:off x="77305" y="927668"/>
          <a:ext cx="853439" cy="618445"/>
        </a:xfrm>
        <a:prstGeom prst="roundRect">
          <a:avLst>
            <a:gd name="adj" fmla="val 10000"/>
          </a:avLst>
        </a:prstGeom>
        <a:blipFill dpi="0" rotWithShape="1">
          <a:blip xmlns:r="http://schemas.openxmlformats.org/officeDocument/2006/relationships" r:embed="rId3">
            <a:extLst>
              <a:ext uri="{96DAC541-7B7A-43D3-8B79-37D633B846F1}">
                <asvg:svgBlip xmlns:asvg="http://schemas.microsoft.com/office/drawing/2016/SVG/main" r:embed="rId4"/>
              </a:ext>
            </a:extLst>
          </a:blip>
          <a:srcRect/>
          <a:stretch>
            <a:fillRect l="1785" t="-16535" r="1785" b="-16535"/>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289DFBC-A2BA-4893-8936-A49FCF105360}">
      <dsp:nvSpPr>
        <dsp:cNvPr id="0" name=""/>
        <dsp:cNvSpPr/>
      </dsp:nvSpPr>
      <dsp:spPr>
        <a:xfrm>
          <a:off x="0" y="1700726"/>
          <a:ext cx="4267199" cy="77305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0" i="0" u="none" kern="1200"/>
            <a:t>Do not rely on supplements</a:t>
          </a:r>
        </a:p>
      </dsp:txBody>
      <dsp:txXfrm>
        <a:off x="930745" y="1700726"/>
        <a:ext cx="3336453" cy="773057"/>
      </dsp:txXfrm>
    </dsp:sp>
    <dsp:sp modelId="{9B1D9459-B980-448B-BBFB-2EF2B3538920}">
      <dsp:nvSpPr>
        <dsp:cNvPr id="0" name=""/>
        <dsp:cNvSpPr/>
      </dsp:nvSpPr>
      <dsp:spPr>
        <a:xfrm>
          <a:off x="77305" y="1778031"/>
          <a:ext cx="853439" cy="618445"/>
        </a:xfrm>
        <a:prstGeom prst="roundRect">
          <a:avLst>
            <a:gd name="adj" fmla="val 10000"/>
          </a:avLst>
        </a:prstGeom>
        <a:blipFill dpi="0" rotWithShape="1">
          <a:blip xmlns:r="http://schemas.openxmlformats.org/officeDocument/2006/relationships" r:embed="rId5">
            <a:extLst>
              <a:ext uri="{96DAC541-7B7A-43D3-8B79-37D633B846F1}">
                <asvg:svgBlip xmlns:asvg="http://schemas.microsoft.com/office/drawing/2016/SVG/main" r:embed="rId6"/>
              </a:ext>
            </a:extLst>
          </a:blip>
          <a:srcRect/>
          <a:stretch>
            <a:fillRect l="12500" t="-1749" r="12500" b="-1749"/>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3CA155E-58F7-4B91-92C1-AB6E9D702B62}">
      <dsp:nvSpPr>
        <dsp:cNvPr id="0" name=""/>
        <dsp:cNvSpPr/>
      </dsp:nvSpPr>
      <dsp:spPr>
        <a:xfrm>
          <a:off x="0" y="2551089"/>
          <a:ext cx="4267199" cy="77305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0" i="0" u="none" kern="1200"/>
            <a:t>Breastfeed if possible</a:t>
          </a:r>
        </a:p>
      </dsp:txBody>
      <dsp:txXfrm>
        <a:off x="930745" y="2551089"/>
        <a:ext cx="3336453" cy="773057"/>
      </dsp:txXfrm>
    </dsp:sp>
    <dsp:sp modelId="{96C5F940-6289-4B37-A09D-16587B496A61}">
      <dsp:nvSpPr>
        <dsp:cNvPr id="0" name=""/>
        <dsp:cNvSpPr/>
      </dsp:nvSpPr>
      <dsp:spPr>
        <a:xfrm>
          <a:off x="77305" y="2628394"/>
          <a:ext cx="853439" cy="618445"/>
        </a:xfrm>
        <a:prstGeom prst="roundRect">
          <a:avLst>
            <a:gd name="adj" fmla="val 10000"/>
          </a:avLst>
        </a:prstGeom>
        <a:blipFill dpi="0" rotWithShape="1">
          <a:blip xmlns:r="http://schemas.openxmlformats.org/officeDocument/2006/relationships" r:embed="rId7">
            <a:extLst>
              <a:ext uri="{96DAC541-7B7A-43D3-8B79-37D633B846F1}">
                <asvg:svgBlip xmlns:asvg="http://schemas.microsoft.com/office/drawing/2016/SVG/main" r:embed="rId8"/>
              </a:ext>
            </a:extLst>
          </a:blip>
          <a:srcRect/>
          <a:stretch>
            <a:fillRect l="12500" t="5644" r="12500" b="5644"/>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6492460-F456-4409-B44F-72AA61A77A23}">
      <dsp:nvSpPr>
        <dsp:cNvPr id="0" name=""/>
        <dsp:cNvSpPr/>
      </dsp:nvSpPr>
      <dsp:spPr>
        <a:xfrm>
          <a:off x="0" y="3401452"/>
          <a:ext cx="4267199" cy="77305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i="0" u="sng" kern="1200"/>
            <a:t>After cancer diagnosis, follow recommendations if feasible</a:t>
          </a:r>
        </a:p>
      </dsp:txBody>
      <dsp:txXfrm>
        <a:off x="930745" y="3401452"/>
        <a:ext cx="3336453" cy="773057"/>
      </dsp:txXfrm>
    </dsp:sp>
    <dsp:sp modelId="{182767EA-5BDF-49B6-B3ED-33EEF836AB10}">
      <dsp:nvSpPr>
        <dsp:cNvPr id="0" name=""/>
        <dsp:cNvSpPr/>
      </dsp:nvSpPr>
      <dsp:spPr>
        <a:xfrm>
          <a:off x="77305" y="3478757"/>
          <a:ext cx="853439" cy="618445"/>
        </a:xfrm>
        <a:prstGeom prst="roundRect">
          <a:avLst>
            <a:gd name="adj" fmla="val 10000"/>
          </a:avLst>
        </a:prstGeom>
        <a:blipFill dpi="0" rotWithShape="1">
          <a:blip xmlns:r="http://schemas.openxmlformats.org/officeDocument/2006/relationships" r:embed="rId9">
            <a:extLst>
              <a:ext uri="{96DAC541-7B7A-43D3-8B79-37D633B846F1}">
                <asvg:svgBlip xmlns:asvg="http://schemas.microsoft.com/office/drawing/2016/SVG/main" r:embed="rId10"/>
              </a:ext>
            </a:extLst>
          </a:blip>
          <a:srcRect/>
          <a:stretch>
            <a:fillRect l="17857" t="5644" r="17857" b="5644"/>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1E8C0D-23E0-4AF5-90B3-2DCD722A65BD}">
      <dsp:nvSpPr>
        <dsp:cNvPr id="0" name=""/>
        <dsp:cNvSpPr/>
      </dsp:nvSpPr>
      <dsp:spPr>
        <a:xfrm>
          <a:off x="0" y="0"/>
          <a:ext cx="4609698" cy="77305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Be a Healthy Weight</a:t>
          </a:r>
        </a:p>
      </dsp:txBody>
      <dsp:txXfrm>
        <a:off x="999245" y="0"/>
        <a:ext cx="3610452" cy="773057"/>
      </dsp:txXfrm>
    </dsp:sp>
    <dsp:sp modelId="{F5FAF649-45C7-4030-9BC6-80C611F8CF7D}">
      <dsp:nvSpPr>
        <dsp:cNvPr id="0" name=""/>
        <dsp:cNvSpPr/>
      </dsp:nvSpPr>
      <dsp:spPr>
        <a:xfrm>
          <a:off x="91439" y="91443"/>
          <a:ext cx="914398" cy="618445"/>
        </a:xfrm>
        <a:prstGeom prst="roundRect">
          <a:avLst>
            <a:gd name="adj" fmla="val 10000"/>
          </a:avLst>
        </a:prstGeom>
        <a:blipFill dpi="0" rotWithShape="1">
          <a:blip xmlns:r="http://schemas.openxmlformats.org/officeDocument/2006/relationships" r:embed="rId1">
            <a:extLst>
              <a:ext uri="{96DAC541-7B7A-43D3-8B79-37D633B846F1}">
                <asvg:svgBlip xmlns:asvg="http://schemas.microsoft.com/office/drawing/2016/SVG/main" r:embed="rId2"/>
              </a:ext>
            </a:extLst>
          </a:blip>
          <a:srcRect/>
          <a:stretch>
            <a:fillRect l="10000" t="-1749" r="10000" b="-1749"/>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50E9D93-B790-40F6-9832-26450CDB8F7B}">
      <dsp:nvSpPr>
        <dsp:cNvPr id="0" name=""/>
        <dsp:cNvSpPr/>
      </dsp:nvSpPr>
      <dsp:spPr>
        <a:xfrm>
          <a:off x="0" y="850363"/>
          <a:ext cx="4609698" cy="77305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u="none" kern="1200"/>
            <a:t>Be Physically Active</a:t>
          </a:r>
          <a:endParaRPr lang="en-US" sz="2000" kern="1200"/>
        </a:p>
      </dsp:txBody>
      <dsp:txXfrm>
        <a:off x="999245" y="850363"/>
        <a:ext cx="3610452" cy="773057"/>
      </dsp:txXfrm>
    </dsp:sp>
    <dsp:sp modelId="{4A2B7F9E-0831-4B5F-82CE-0790D0C6FC1E}">
      <dsp:nvSpPr>
        <dsp:cNvPr id="0" name=""/>
        <dsp:cNvSpPr/>
      </dsp:nvSpPr>
      <dsp:spPr>
        <a:xfrm>
          <a:off x="77305" y="927668"/>
          <a:ext cx="921939" cy="618445"/>
        </a:xfrm>
        <a:prstGeom prst="roundRect">
          <a:avLst>
            <a:gd name="adj" fmla="val 10000"/>
          </a:avLst>
        </a:prstGeom>
        <a:blipFill dpi="0" rotWithShape="1">
          <a:blip xmlns:r="http://schemas.openxmlformats.org/officeDocument/2006/relationships" r:embed="rId3">
            <a:extLst>
              <a:ext uri="{96DAC541-7B7A-43D3-8B79-37D633B846F1}">
                <asvg:svgBlip xmlns:asvg="http://schemas.microsoft.com/office/drawing/2016/SVG/main" r:embed="rId4"/>
              </a:ext>
            </a:extLst>
          </a:blip>
          <a:srcRect/>
          <a:stretch>
            <a:fillRect l="20245" t="5644" r="20245" b="5644"/>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2485785-AE18-4111-A7D2-455B582BBD8B}">
      <dsp:nvSpPr>
        <dsp:cNvPr id="0" name=""/>
        <dsp:cNvSpPr/>
      </dsp:nvSpPr>
      <dsp:spPr>
        <a:xfrm>
          <a:off x="0" y="1700726"/>
          <a:ext cx="4609698" cy="77305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u="none" kern="1200"/>
            <a:t>Eat a diet rich in whole grains, vegetables, fruit, beans</a:t>
          </a:r>
        </a:p>
      </dsp:txBody>
      <dsp:txXfrm>
        <a:off x="999245" y="1700726"/>
        <a:ext cx="3610452" cy="773057"/>
      </dsp:txXfrm>
    </dsp:sp>
    <dsp:sp modelId="{ADC9ED44-9E05-415C-80E3-8773E26270DE}">
      <dsp:nvSpPr>
        <dsp:cNvPr id="0" name=""/>
        <dsp:cNvSpPr/>
      </dsp:nvSpPr>
      <dsp:spPr>
        <a:xfrm>
          <a:off x="77305" y="1778031"/>
          <a:ext cx="921939" cy="618445"/>
        </a:xfrm>
        <a:prstGeom prst="roundRect">
          <a:avLst>
            <a:gd name="adj" fmla="val 10000"/>
          </a:avLst>
        </a:prstGeom>
        <a:blipFill dpi="0" rotWithShape="1">
          <a:blip xmlns:r="http://schemas.openxmlformats.org/officeDocument/2006/relationships" r:embed="rId5">
            <a:extLst>
              <a:ext uri="{96DAC541-7B7A-43D3-8B79-37D633B846F1}">
                <asvg:svgBlip xmlns:asvg="http://schemas.microsoft.com/office/drawing/2016/SVG/main" r:embed="rId6"/>
              </a:ext>
            </a:extLst>
          </a:blip>
          <a:srcRect/>
          <a:stretch>
            <a:fillRect l="20245" t="5644" r="20245" b="5644"/>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59FBF27-B48D-4A34-A317-0ACD01D2835F}">
      <dsp:nvSpPr>
        <dsp:cNvPr id="0" name=""/>
        <dsp:cNvSpPr/>
      </dsp:nvSpPr>
      <dsp:spPr>
        <a:xfrm>
          <a:off x="0" y="2551089"/>
          <a:ext cx="4609698" cy="77305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u="none" kern="1200"/>
            <a:t>Limit fast foods &amp; processed foods</a:t>
          </a:r>
        </a:p>
      </dsp:txBody>
      <dsp:txXfrm>
        <a:off x="999245" y="2551089"/>
        <a:ext cx="3610452" cy="773057"/>
      </dsp:txXfrm>
    </dsp:sp>
    <dsp:sp modelId="{A0B89272-D179-4D89-9BFA-6F1AB73BA1C2}">
      <dsp:nvSpPr>
        <dsp:cNvPr id="0" name=""/>
        <dsp:cNvSpPr/>
      </dsp:nvSpPr>
      <dsp:spPr>
        <a:xfrm>
          <a:off x="77305" y="2628394"/>
          <a:ext cx="921939" cy="618445"/>
        </a:xfrm>
        <a:prstGeom prst="roundRect">
          <a:avLst>
            <a:gd name="adj" fmla="val 10000"/>
          </a:avLst>
        </a:prstGeom>
        <a:blipFill dpi="0" rotWithShape="1">
          <a:blip xmlns:r="http://schemas.openxmlformats.org/officeDocument/2006/relationships" r:embed="rId7">
            <a:extLst>
              <a:ext uri="{96DAC541-7B7A-43D3-8B79-37D633B846F1}">
                <asvg:svgBlip xmlns:asvg="http://schemas.microsoft.com/office/drawing/2016/SVG/main" r:embed="rId8"/>
              </a:ext>
            </a:extLst>
          </a:blip>
          <a:srcRect/>
          <a:stretch>
            <a:fillRect l="5368" t="-9142" r="5368" b="-9142"/>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66FD4F2-1407-4F40-88EB-A9532C37B039}">
      <dsp:nvSpPr>
        <dsp:cNvPr id="0" name=""/>
        <dsp:cNvSpPr/>
      </dsp:nvSpPr>
      <dsp:spPr>
        <a:xfrm>
          <a:off x="0" y="3401452"/>
          <a:ext cx="4609698" cy="77305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Font typeface="Arial" panose="020B0604020202020204" pitchFamily="34" charset="0"/>
            <a:buNone/>
          </a:pPr>
          <a:r>
            <a:rPr lang="en-US" sz="2000" b="0" i="0" u="none" kern="1200"/>
            <a:t>Limit red &amp; processed meat</a:t>
          </a:r>
        </a:p>
      </dsp:txBody>
      <dsp:txXfrm>
        <a:off x="999245" y="3401452"/>
        <a:ext cx="3610452" cy="773057"/>
      </dsp:txXfrm>
    </dsp:sp>
    <dsp:sp modelId="{CEA7FA32-9877-46B1-ABBA-E4AC03A70BB4}">
      <dsp:nvSpPr>
        <dsp:cNvPr id="0" name=""/>
        <dsp:cNvSpPr/>
      </dsp:nvSpPr>
      <dsp:spPr>
        <a:xfrm>
          <a:off x="77305" y="3478757"/>
          <a:ext cx="921939" cy="618445"/>
        </a:xfrm>
        <a:prstGeom prst="roundRect">
          <a:avLst>
            <a:gd name="adj" fmla="val 10000"/>
          </a:avLst>
        </a:prstGeom>
        <a:blipFill dpi="0" rotWithShape="1">
          <a:blip xmlns:r="http://schemas.openxmlformats.org/officeDocument/2006/relationships" r:embed="rId9">
            <a:extLst>
              <a:ext uri="{96DAC541-7B7A-43D3-8B79-37D633B846F1}">
                <asvg:svgBlip xmlns:asvg="http://schemas.microsoft.com/office/drawing/2016/SVG/main" r:embed="rId10"/>
              </a:ext>
            </a:extLst>
          </a:blip>
          <a:srcRect/>
          <a:stretch>
            <a:fillRect l="15286" t="-1749" r="15286" b="-1749"/>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01D6F4-507C-E942-B4D3-B839E8CB1024}" type="datetimeFigureOut">
              <a:rPr lang="en-US" smtClean="0"/>
              <a:t>11/8/2025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146E11-F97F-5A4D-8106-8743DBA701EA}" type="slidenum">
              <a:rPr lang="en-US" smtClean="0"/>
              <a:t>‹#›</a:t>
            </a:fld>
            <a:endParaRPr lang="en-US"/>
          </a:p>
        </p:txBody>
      </p:sp>
    </p:spTree>
    <p:extLst>
      <p:ext uri="{BB962C8B-B14F-4D97-AF65-F5344CB8AC3E}">
        <p14:creationId xmlns:p14="http://schemas.microsoft.com/office/powerpoint/2010/main" val="42858188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doi.org/10.1038/s41416-020-0806-x"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146E11-F97F-5A4D-8106-8743DBA701EA}" type="slidenum">
              <a:rPr lang="en-US" smtClean="0"/>
              <a:t>4</a:t>
            </a:fld>
            <a:endParaRPr lang="en-US"/>
          </a:p>
        </p:txBody>
      </p:sp>
    </p:spTree>
    <p:extLst>
      <p:ext uri="{BB962C8B-B14F-4D97-AF65-F5344CB8AC3E}">
        <p14:creationId xmlns:p14="http://schemas.microsoft.com/office/powerpoint/2010/main" val="26329326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146E11-F97F-5A4D-8106-8743DBA701EA}" type="slidenum">
              <a:rPr lang="en-US" smtClean="0"/>
              <a:t>14</a:t>
            </a:fld>
            <a:endParaRPr lang="en-US"/>
          </a:p>
        </p:txBody>
      </p:sp>
    </p:spTree>
    <p:extLst>
      <p:ext uri="{BB962C8B-B14F-4D97-AF65-F5344CB8AC3E}">
        <p14:creationId xmlns:p14="http://schemas.microsoft.com/office/powerpoint/2010/main" val="23489202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146E11-F97F-5A4D-8106-8743DBA701EA}" type="slidenum">
              <a:rPr lang="en-US" smtClean="0"/>
              <a:t>15</a:t>
            </a:fld>
            <a:endParaRPr lang="en-US"/>
          </a:p>
        </p:txBody>
      </p:sp>
    </p:spTree>
    <p:extLst>
      <p:ext uri="{BB962C8B-B14F-4D97-AF65-F5344CB8AC3E}">
        <p14:creationId xmlns:p14="http://schemas.microsoft.com/office/powerpoint/2010/main" val="24485028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solidFill>
                <a:srgbClr val="29261B"/>
              </a:solidFill>
              <a:effectLst/>
              <a:latin typeface="__tiempos_b6f14e"/>
            </a:endParaRPr>
          </a:p>
          <a:p>
            <a:r>
              <a:rPr lang="en-US" b="0" i="0" dirty="0">
                <a:solidFill>
                  <a:srgbClr val="000000"/>
                </a:solidFill>
                <a:effectLst/>
                <a:latin typeface="Merriweather" pitchFamily="2" charset="77"/>
              </a:rPr>
              <a:t>MBSR is the original parent program of the other MBIs, stemming from Buddhist Vipassana (insight) meditation, developed by Jon Kabat-Zinn in 1979. It consists of 8 weekly 2.5hr group sessions focused on learning practices from mindfulness meditation (body scan, sitting meditation, walking meditation, loving kindness) and gentle Hatha yoga. Teaching about concepts around mindfulness, attitudes, stress and other topics as well as personal sharing and inquiry are also included. Participants are assigned meditation and yoga homework practice of 45 minutes/day, 6 days/</a:t>
            </a:r>
            <a:r>
              <a:rPr lang="en-US" b="0" i="0" dirty="0" err="1">
                <a:solidFill>
                  <a:srgbClr val="000000"/>
                </a:solidFill>
                <a:effectLst/>
                <a:latin typeface="Merriweather" pitchFamily="2" charset="77"/>
              </a:rPr>
              <a:t>week.</a:t>
            </a:r>
            <a:r>
              <a:rPr lang="en-US" b="0" i="0" baseline="30000" dirty="0" err="1">
                <a:solidFill>
                  <a:srgbClr val="000000"/>
                </a:solidFill>
                <a:effectLst/>
                <a:latin typeface="Merriweather" pitchFamily="2" charset="77"/>
              </a:rPr>
              <a:t>b</a:t>
            </a:r>
            <a:endParaRPr lang="en-US" dirty="0"/>
          </a:p>
        </p:txBody>
      </p:sp>
      <p:sp>
        <p:nvSpPr>
          <p:cNvPr id="4" name="Slide Number Placeholder 3"/>
          <p:cNvSpPr>
            <a:spLocks noGrp="1"/>
          </p:cNvSpPr>
          <p:nvPr>
            <p:ph type="sldNum" sz="quarter" idx="5"/>
          </p:nvPr>
        </p:nvSpPr>
        <p:spPr/>
        <p:txBody>
          <a:bodyPr/>
          <a:lstStyle/>
          <a:p>
            <a:fld id="{27146E11-F97F-5A4D-8106-8743DBA701EA}" type="slidenum">
              <a:rPr lang="en-US" smtClean="0"/>
              <a:t>17</a:t>
            </a:fld>
            <a:endParaRPr lang="en-US"/>
          </a:p>
        </p:txBody>
      </p:sp>
    </p:spTree>
    <p:extLst>
      <p:ext uri="{BB962C8B-B14F-4D97-AF65-F5344CB8AC3E}">
        <p14:creationId xmlns:p14="http://schemas.microsoft.com/office/powerpoint/2010/main" val="6478467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D0F969B-9C4E-CE41-B0A9-3771E6E3B2AA}" type="slidenum">
              <a:rPr lang="en-US" altLang="en-US" smtClean="0"/>
              <a:pPr>
                <a:defRPr/>
              </a:pPr>
              <a:t>18</a:t>
            </a:fld>
            <a:endParaRPr lang="en-US" altLang="en-US"/>
          </a:p>
        </p:txBody>
      </p:sp>
    </p:spTree>
    <p:extLst>
      <p:ext uri="{BB962C8B-B14F-4D97-AF65-F5344CB8AC3E}">
        <p14:creationId xmlns:p14="http://schemas.microsoft.com/office/powerpoint/2010/main" val="19566367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7000"/>
              </a:lnSpc>
              <a:spcBef>
                <a:spcPts val="0"/>
              </a:spcBef>
              <a:spcAft>
                <a:spcPts val="0"/>
              </a:spcAft>
              <a:buClrTx/>
              <a:buSzTx/>
              <a:buFontTx/>
              <a:buNone/>
              <a:tabLst/>
              <a:defRPr/>
            </a:pPr>
            <a:r>
              <a:rPr lang="en-US" sz="1800" b="1" i="0" u="none" strike="noStrike" baseline="0" dirty="0"/>
              <a:t>FROM CS: Took out LOE and OR define since have previously</a:t>
            </a:r>
          </a:p>
          <a:p>
            <a:pPr marL="0" marR="0" lvl="0" indent="0" algn="l" defTabSz="914400" rtl="0" eaLnBrk="1" fontAlgn="base" latinLnBrk="0" hangingPunct="1">
              <a:lnSpc>
                <a:spcPct val="107000"/>
              </a:lnSpc>
              <a:spcBef>
                <a:spcPts val="0"/>
              </a:spcBef>
              <a:spcAft>
                <a:spcPts val="0"/>
              </a:spcAft>
              <a:buClrTx/>
              <a:buSzTx/>
              <a:buFontTx/>
              <a:buNone/>
              <a:tabLst/>
              <a:defRPr/>
            </a:pPr>
            <a:endParaRPr lang="en-US" sz="1800" b="0" i="0" u="none" strike="noStrike" baseline="0" dirty="0"/>
          </a:p>
          <a:p>
            <a:pPr marL="0" marR="0" lvl="0" indent="0" algn="l" defTabSz="914400" rtl="0" eaLnBrk="1" fontAlgn="base" latinLnBrk="0" hangingPunct="1">
              <a:lnSpc>
                <a:spcPct val="107000"/>
              </a:lnSpc>
              <a:spcBef>
                <a:spcPts val="0"/>
              </a:spcBef>
              <a:spcAft>
                <a:spcPts val="0"/>
              </a:spcAft>
              <a:buClrTx/>
              <a:buSzTx/>
              <a:buFontTx/>
              <a:buNone/>
              <a:tabLst/>
              <a:defRPr/>
            </a:pPr>
            <a:r>
              <a:rPr lang="en-US" sz="1800" b="0" i="0" u="none" strike="noStrike" baseline="0" dirty="0"/>
              <a:t>Recommendation 1.13. Massage may be offered to patients experiencing pain during palliative and hospice care</a:t>
            </a:r>
          </a:p>
          <a:p>
            <a:pPr algn="l"/>
            <a:endParaRPr lang="en-US" sz="1000" b="1" dirty="0">
              <a:solidFill>
                <a:srgbClr val="000000"/>
              </a:solidFill>
              <a:effectLst/>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800" dirty="0">
                <a:solidFill>
                  <a:srgbClr val="000000"/>
                </a:solidFill>
                <a:effectLst/>
                <a:latin typeface="Univers" panose="020B0503020202020204" pitchFamily="34" charset="0"/>
                <a:ea typeface="Calibri" panose="020F0502020204030204" pitchFamily="34" charset="0"/>
                <a:cs typeface="Arial" panose="020B0604020202020204" pitchFamily="34" charset="0"/>
              </a:rPr>
              <a:t>A</a:t>
            </a:r>
            <a:r>
              <a:rPr lang="en-US" sz="1800" b="1" dirty="0">
                <a:solidFill>
                  <a:srgbClr val="000000"/>
                </a:solidFill>
                <a:effectLst/>
                <a:latin typeface="Univers" panose="020B0503020202020204" pitchFamily="34" charset="0"/>
                <a:ea typeface="Calibri" panose="020F0502020204030204" pitchFamily="34" charset="0"/>
                <a:cs typeface="Arial" panose="020B0604020202020204" pitchFamily="34" charset="0"/>
              </a:rPr>
              <a:t> high-quality large multicenter trial</a:t>
            </a:r>
            <a:r>
              <a:rPr lang="en-US" sz="1800" dirty="0">
                <a:solidFill>
                  <a:srgbClr val="000000"/>
                </a:solidFill>
                <a:effectLst/>
                <a:latin typeface="Univers" panose="020B0503020202020204" pitchFamily="34" charset="0"/>
                <a:ea typeface="Calibri" panose="020F0502020204030204" pitchFamily="34" charset="0"/>
                <a:cs typeface="Arial" panose="020B0604020202020204" pitchFamily="34" charset="0"/>
              </a:rPr>
              <a:t> included in a recent systematic review: 380 adults with advanced cancer with moderate-to-severe pain were included, 90% of whom were enrolled in hospice.  Patients were randomly assigned to massage or simple touch control for six 30-minute sessions over 2 weeks. The active intervention included gentle gliding stroke; squeezing, rolling, and kneading the muscles; and trigger point release.</a:t>
            </a:r>
            <a:endParaRPr lang="en-US" sz="1800" dirty="0">
              <a:effectLst/>
              <a:latin typeface="Univers" panose="020B0503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800" dirty="0">
                <a:solidFill>
                  <a:srgbClr val="000000"/>
                </a:solidFill>
                <a:effectLst/>
                <a:latin typeface="Univers" panose="020B0503020202020204" pitchFamily="34" charset="0"/>
                <a:ea typeface="Calibri" panose="020F0502020204030204" pitchFamily="34" charset="0"/>
                <a:cs typeface="Arial" panose="020B0604020202020204" pitchFamily="34" charset="0"/>
              </a:rPr>
              <a:t>Immediate outcomes were obtained before and after each treatment using the Memorial Pain Assessment Card, a 0 to 10-point scale. Sustained outcomes including BPI were obtained at baseline and weekly for 2 weeks. </a:t>
            </a:r>
            <a:endParaRPr lang="en-US" sz="1800" dirty="0">
              <a:effectLst/>
              <a:latin typeface="Univers" panose="020B0503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endParaRPr lang="en-US" sz="1800" dirty="0">
              <a:solidFill>
                <a:srgbClr val="000000"/>
              </a:solidFill>
              <a:effectLst/>
              <a:latin typeface="Univers" panose="020B0503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800" dirty="0">
                <a:solidFill>
                  <a:srgbClr val="000000"/>
                </a:solidFill>
                <a:effectLst/>
                <a:latin typeface="Univers" panose="020B0503020202020204" pitchFamily="34" charset="0"/>
                <a:ea typeface="Calibri" panose="020F0502020204030204" pitchFamily="34" charset="0"/>
                <a:cs typeface="Arial" panose="020B0604020202020204" pitchFamily="34" charset="0"/>
              </a:rPr>
              <a:t>Massage had immediate benefits on pain reduction (mean difference, 0.90; </a:t>
            </a:r>
            <a:r>
              <a:rPr lang="en-US" sz="1800" i="1" dirty="0">
                <a:solidFill>
                  <a:srgbClr val="000000"/>
                </a:solidFill>
                <a:effectLst/>
                <a:latin typeface="Univers" panose="020B0503020202020204" pitchFamily="34" charset="0"/>
                <a:ea typeface="Calibri" panose="020F0502020204030204" pitchFamily="34" charset="0"/>
                <a:cs typeface="Arial" panose="020B0604020202020204" pitchFamily="34" charset="0"/>
              </a:rPr>
              <a:t>P </a:t>
            </a:r>
            <a:r>
              <a:rPr lang="en-US" sz="1800" dirty="0">
                <a:solidFill>
                  <a:srgbClr val="000000"/>
                </a:solidFill>
                <a:effectLst/>
                <a:latin typeface="Univers" panose="020B0503020202020204" pitchFamily="34" charset="0"/>
                <a:ea typeface="Calibri" panose="020F0502020204030204" pitchFamily="34" charset="0"/>
                <a:cs typeface="Arial" panose="020B0604020202020204" pitchFamily="34" charset="0"/>
              </a:rPr>
              <a:t>&lt; .001) with no side effects observed, providing short-term pain relief and enhanced coping. </a:t>
            </a:r>
            <a:endParaRPr lang="en-US" sz="1800" dirty="0">
              <a:effectLst/>
              <a:latin typeface="Univers" panose="020B0503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800" b="1" dirty="0">
                <a:solidFill>
                  <a:srgbClr val="000000"/>
                </a:solidFill>
                <a:effectLst/>
                <a:latin typeface="Univers" panose="020B0503020202020204" pitchFamily="34" charset="0"/>
                <a:ea typeface="Calibri" panose="020F0502020204030204" pitchFamily="34" charset="0"/>
                <a:cs typeface="Arial" panose="020B0604020202020204" pitchFamily="34" charset="0"/>
              </a:rPr>
              <a:t>In advanced cancer patients with moderate to severe pain, massage therapy provides short-term pain relief and enhances coping. Therefore, massage therapy should be offered to advanced cancer patients, particularly those with pain during palliative and hospice care.</a:t>
            </a:r>
            <a:endParaRPr lang="en-US" sz="1800" dirty="0">
              <a:effectLst/>
              <a:latin typeface="Univers" panose="020B0503020202020204" pitchFamily="34" charset="0"/>
              <a:ea typeface="Calibri" panose="020F0502020204030204" pitchFamily="34" charset="0"/>
              <a:cs typeface="Arial" panose="020B0604020202020204" pitchFamily="34" charset="0"/>
            </a:endParaRPr>
          </a:p>
          <a:p>
            <a:pPr algn="l"/>
            <a:endParaRPr lang="en-US" sz="1000" b="1" dirty="0">
              <a:solidFill>
                <a:srgbClr val="000000"/>
              </a:solidFill>
              <a:effectLst/>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B3C2748-BF66-463C-805A-B8DAA103C8BD}" type="slidenum">
              <a:rPr kumimoji="0" lang="en-US" altLang="en-US" sz="1200" b="0" i="0" u="none" strike="noStrike" kern="1200" cap="none" spc="0" normalizeH="0" baseline="0" noProof="0" smtClean="0">
                <a:ln>
                  <a:noFill/>
                </a:ln>
                <a:solidFill>
                  <a:prstClr val="black"/>
                </a:solidFill>
                <a:effectLst/>
                <a:uLnTx/>
                <a:uFillTx/>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dirty="0">
              <a:ln>
                <a:noFill/>
              </a:ln>
              <a:solidFill>
                <a:prstClr val="black"/>
              </a:solidFill>
              <a:effectLst/>
              <a:uLnTx/>
              <a:uFillTx/>
              <a:ea typeface="MS PGothic" panose="020B0600070205080204" pitchFamily="34" charset="-128"/>
              <a:cs typeface="+mn-cs"/>
            </a:endParaRPr>
          </a:p>
        </p:txBody>
      </p:sp>
    </p:spTree>
    <p:extLst>
      <p:ext uri="{BB962C8B-B14F-4D97-AF65-F5344CB8AC3E}">
        <p14:creationId xmlns:p14="http://schemas.microsoft.com/office/powerpoint/2010/main" val="17537732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000" b="1" dirty="0">
              <a:solidFill>
                <a:srgbClr val="000000"/>
              </a:solidFill>
              <a:effectLst/>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B3C2748-BF66-463C-805A-B8DAA103C8BD}" type="slidenum">
              <a:rPr kumimoji="0" lang="en-US" altLang="en-US" sz="1200" b="0" i="0" u="none" strike="noStrike" kern="1200" cap="none" spc="0" normalizeH="0" baseline="0" noProof="0" smtClean="0">
                <a:ln>
                  <a:noFill/>
                </a:ln>
                <a:solidFill>
                  <a:prstClr val="black"/>
                </a:solidFill>
                <a:effectLst/>
                <a:uLnTx/>
                <a:uFillTx/>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dirty="0">
              <a:ln>
                <a:noFill/>
              </a:ln>
              <a:solidFill>
                <a:prstClr val="black"/>
              </a:solidFill>
              <a:effectLst/>
              <a:uLnTx/>
              <a:uFillTx/>
              <a:ea typeface="MS PGothic" panose="020B0600070205080204" pitchFamily="34" charset="-128"/>
              <a:cs typeface="+mn-cs"/>
            </a:endParaRPr>
          </a:p>
        </p:txBody>
      </p:sp>
    </p:spTree>
    <p:extLst>
      <p:ext uri="{BB962C8B-B14F-4D97-AF65-F5344CB8AC3E}">
        <p14:creationId xmlns:p14="http://schemas.microsoft.com/office/powerpoint/2010/main" val="6874398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a:solidFill>
                  <a:schemeClr val="tx1"/>
                </a:solidFill>
                <a:effectLst/>
                <a:latin typeface="+mn-lt"/>
                <a:ea typeface="+mn-ea"/>
                <a:cs typeface="+mn-cs"/>
              </a:rPr>
              <a:t>Adherence to the WCRF/AICR 2018 recommendations for cancer prevention and risk of cancer: prospective cohort studies of men and women (</a:t>
            </a:r>
            <a:r>
              <a:rPr lang="en-US" sz="1200" b="0" i="0" kern="1200">
                <a:solidFill>
                  <a:schemeClr val="tx1"/>
                </a:solidFill>
                <a:effectLst/>
                <a:latin typeface="+mn-lt"/>
                <a:ea typeface="+mn-ea"/>
                <a:cs typeface="+mn-cs"/>
              </a:rPr>
              <a:t>: </a:t>
            </a:r>
            <a:r>
              <a:rPr lang="en-US" sz="1200" b="0" i="0" u="sng" kern="1200">
                <a:solidFill>
                  <a:schemeClr val="tx1"/>
                </a:solidFill>
                <a:effectLst/>
                <a:latin typeface="+mn-lt"/>
                <a:ea typeface="+mn-ea"/>
                <a:cs typeface="+mn-cs"/>
                <a:hlinkClick r:id="rId3"/>
              </a:rPr>
              <a:t>10.1038/s41416-020-0806-x</a:t>
            </a:r>
            <a:r>
              <a:rPr lang="en-US" sz="1200" b="0" i="0" u="sng" kern="120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kern="1200">
                <a:solidFill>
                  <a:schemeClr val="tx1"/>
                </a:solidFill>
                <a:effectLst/>
                <a:latin typeface="+mn-lt"/>
                <a:ea typeface="+mn-ea"/>
                <a:cs typeface="+mn-cs"/>
              </a:rPr>
              <a:t>- </a:t>
            </a:r>
            <a:r>
              <a:rPr lang="en-US" sz="1200" b="0" i="0" kern="1200">
                <a:solidFill>
                  <a:schemeClr val="tx1"/>
                </a:solidFill>
                <a:effectLst/>
                <a:latin typeface="+mn-lt"/>
                <a:ea typeface="+mn-ea"/>
                <a:cs typeface="+mn-cs"/>
              </a:rPr>
              <a:t> each 1-score increment in recommendation adherence was associated with 3% (95% CI = 1–5%) and 4% (95% CI = 2–5%) decreased risk, respectively</a:t>
            </a:r>
            <a:endParaRPr lang="en-US" sz="1200" b="1" i="0" u="none"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48C43589-4510-2B4C-979C-DF6AC47F986C}" type="slidenum">
              <a:rPr lang="en-US" smtClean="0"/>
              <a:t>23</a:t>
            </a:fld>
            <a:endParaRPr lang="en-US"/>
          </a:p>
        </p:txBody>
      </p:sp>
    </p:spTree>
    <p:extLst>
      <p:ext uri="{BB962C8B-B14F-4D97-AF65-F5344CB8AC3E}">
        <p14:creationId xmlns:p14="http://schemas.microsoft.com/office/powerpoint/2010/main" val="30600732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57175" indent="-257175">
              <a:buFont typeface="Arial" panose="020B0604020202020204" pitchFamily="34" charset="0"/>
              <a:buChar char="•"/>
            </a:pPr>
            <a:r>
              <a:rPr lang="en-US" sz="1800" dirty="0">
                <a:latin typeface="Bell MT" panose="02020503060305020303" pitchFamily="18" charset="77"/>
              </a:rPr>
              <a:t>ASCO Peripheral Neuropathy </a:t>
            </a:r>
            <a:r>
              <a:rPr lang="en-US" sz="1800" dirty="0">
                <a:latin typeface="Bell MT" panose="02020503060305020303" pitchFamily="18" charset="77"/>
                <a:sym typeface="Wingdings" pitchFamily="2" charset="2"/>
              </a:rPr>
              <a:t> no strong recommendations</a:t>
            </a:r>
            <a:endParaRPr lang="en-US" sz="1800" dirty="0">
              <a:latin typeface="Bell MT" panose="02020503060305020303" pitchFamily="18" charset="77"/>
            </a:endParaRPr>
          </a:p>
          <a:p>
            <a:pPr marL="257175" indent="-257175">
              <a:buFont typeface="Arial" panose="020B0604020202020204" pitchFamily="34" charset="0"/>
              <a:buChar char="•"/>
            </a:pPr>
            <a:r>
              <a:rPr lang="en-US" sz="1800" dirty="0">
                <a:latin typeface="Bell MT" panose="02020503060305020303" pitchFamily="18" charset="77"/>
              </a:rPr>
              <a:t>NCCN Supportive Care </a:t>
            </a:r>
            <a:r>
              <a:rPr lang="en-US" sz="1800" dirty="0">
                <a:latin typeface="Bell MT" panose="02020503060305020303" pitchFamily="18" charset="77"/>
                <a:sym typeface="Wingdings" pitchFamily="2" charset="2"/>
              </a:rPr>
              <a:t> no strong recommendations</a:t>
            </a:r>
            <a:endParaRPr lang="en-US" sz="1800" dirty="0">
              <a:latin typeface="Bell MT" panose="02020503060305020303" pitchFamily="18" charset="77"/>
            </a:endParaRPr>
          </a:p>
          <a:p>
            <a:pPr marL="257175" indent="-257175">
              <a:buFont typeface="Arial" panose="020B0604020202020204" pitchFamily="34" charset="0"/>
              <a:buChar char="•"/>
            </a:pPr>
            <a:r>
              <a:rPr lang="en-US" sz="1800" dirty="0">
                <a:latin typeface="Bell MT" panose="02020503060305020303" pitchFamily="18" charset="77"/>
              </a:rPr>
              <a:t>NCCN Survivorship </a:t>
            </a:r>
            <a:r>
              <a:rPr lang="en-US" sz="1800" dirty="0">
                <a:latin typeface="Bell MT" panose="02020503060305020303" pitchFamily="18" charset="77"/>
                <a:sym typeface="Wingdings" pitchFamily="2" charset="2"/>
              </a:rPr>
              <a:t> no strong recommendations</a:t>
            </a:r>
            <a:endParaRPr lang="en-US" sz="1800" dirty="0">
              <a:latin typeface="Bell MT" panose="02020503060305020303" pitchFamily="18" charset="77"/>
            </a:endParaRPr>
          </a:p>
          <a:p>
            <a:pPr marL="257175" indent="-257175">
              <a:buFont typeface="Arial" panose="020B0604020202020204" pitchFamily="34" charset="0"/>
              <a:buChar char="•"/>
            </a:pPr>
            <a:r>
              <a:rPr lang="en-US" sz="1800" dirty="0">
                <a:latin typeface="Bell MT" panose="02020503060305020303" pitchFamily="18" charset="77"/>
              </a:rPr>
              <a:t>SIO Breast Cancer (Endorsed by ASCO)</a:t>
            </a:r>
          </a:p>
          <a:p>
            <a:pPr marL="600075" lvl="1" indent="-257175">
              <a:buFont typeface="Arial" panose="020B0604020202020204" pitchFamily="34" charset="0"/>
              <a:buChar char="•"/>
            </a:pPr>
            <a:r>
              <a:rPr lang="en-US" sz="1800" dirty="0">
                <a:latin typeface="Bell MT" panose="02020503060305020303" pitchFamily="18" charset="77"/>
              </a:rPr>
              <a:t>Ginseng for fatigue</a:t>
            </a:r>
          </a:p>
          <a:p>
            <a:pPr marL="257175" indent="-257175">
              <a:buFont typeface="Arial" panose="020B0604020202020204" pitchFamily="34" charset="0"/>
              <a:buChar char="•"/>
            </a:pPr>
            <a:r>
              <a:rPr lang="en-US" sz="1800" dirty="0">
                <a:latin typeface="Bell MT" panose="02020503060305020303" pitchFamily="18" charset="77"/>
              </a:rPr>
              <a:t>SIO Pain </a:t>
            </a:r>
            <a:r>
              <a:rPr lang="en-US" sz="1800" dirty="0">
                <a:latin typeface="Bell MT" panose="02020503060305020303" pitchFamily="18" charset="77"/>
                <a:sym typeface="Wingdings" pitchFamily="2" charset="2"/>
              </a:rPr>
              <a:t> no strong recommendations</a:t>
            </a:r>
            <a:endParaRPr lang="en-US" sz="1800" dirty="0">
              <a:latin typeface="Bell MT" panose="02020503060305020303" pitchFamily="18" charset="77"/>
            </a:endParaRPr>
          </a:p>
          <a:p>
            <a:pPr marL="257175" indent="-257175">
              <a:buFont typeface="Arial" panose="020B0604020202020204" pitchFamily="34" charset="0"/>
              <a:buChar char="•"/>
            </a:pPr>
            <a:r>
              <a:rPr lang="en-US" sz="1800" dirty="0">
                <a:latin typeface="Bell MT" panose="02020503060305020303" pitchFamily="18" charset="77"/>
              </a:rPr>
              <a:t>SIO Depression/Anxiety </a:t>
            </a:r>
            <a:r>
              <a:rPr lang="en-US" sz="1800" dirty="0">
                <a:latin typeface="Bell MT" panose="02020503060305020303" pitchFamily="18" charset="77"/>
                <a:sym typeface="Wingdings" pitchFamily="2" charset="2"/>
              </a:rPr>
              <a:t> no strong recommendations</a:t>
            </a:r>
            <a:endParaRPr lang="en-US" dirty="0"/>
          </a:p>
        </p:txBody>
      </p:sp>
      <p:sp>
        <p:nvSpPr>
          <p:cNvPr id="4" name="Slide Number Placeholder 3"/>
          <p:cNvSpPr>
            <a:spLocks noGrp="1"/>
          </p:cNvSpPr>
          <p:nvPr>
            <p:ph type="sldNum" sz="quarter" idx="5"/>
          </p:nvPr>
        </p:nvSpPr>
        <p:spPr/>
        <p:txBody>
          <a:bodyPr/>
          <a:lstStyle/>
          <a:p>
            <a:pPr>
              <a:defRPr/>
            </a:pPr>
            <a:fld id="{DD0F969B-9C4E-CE41-B0A9-3771E6E3B2AA}" type="slidenum">
              <a:rPr lang="en-US" altLang="en-US" smtClean="0"/>
              <a:pPr>
                <a:defRPr/>
              </a:pPr>
              <a:t>24</a:t>
            </a:fld>
            <a:endParaRPr lang="en-US" altLang="en-US"/>
          </a:p>
        </p:txBody>
      </p:sp>
    </p:spTree>
    <p:extLst>
      <p:ext uri="{BB962C8B-B14F-4D97-AF65-F5344CB8AC3E}">
        <p14:creationId xmlns:p14="http://schemas.microsoft.com/office/powerpoint/2010/main" val="23099404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D14D9E9D-93A9-4E6A-8E42-DC0055A8528E}" type="slidenum">
              <a:rPr lang="en-US" smtClean="0"/>
              <a:t>26</a:t>
            </a:fld>
            <a:endParaRPr lang="en-US"/>
          </a:p>
        </p:txBody>
      </p:sp>
    </p:spTree>
    <p:extLst>
      <p:ext uri="{BB962C8B-B14F-4D97-AF65-F5344CB8AC3E}">
        <p14:creationId xmlns:p14="http://schemas.microsoft.com/office/powerpoint/2010/main" val="30926839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4D9E9D-93A9-4E6A-8E42-DC0055A8528E}" type="slidenum">
              <a:rPr lang="en-US" smtClean="0"/>
              <a:t>27</a:t>
            </a:fld>
            <a:endParaRPr lang="en-US"/>
          </a:p>
        </p:txBody>
      </p:sp>
    </p:spTree>
    <p:extLst>
      <p:ext uri="{BB962C8B-B14F-4D97-AF65-F5344CB8AC3E}">
        <p14:creationId xmlns:p14="http://schemas.microsoft.com/office/powerpoint/2010/main" val="6525832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4D9E9D-93A9-4E6A-8E42-DC0055A8528E}" type="slidenum">
              <a:rPr lang="en-US" smtClean="0"/>
              <a:t>6</a:t>
            </a:fld>
            <a:endParaRPr lang="en-US"/>
          </a:p>
        </p:txBody>
      </p:sp>
    </p:spTree>
    <p:extLst>
      <p:ext uri="{BB962C8B-B14F-4D97-AF65-F5344CB8AC3E}">
        <p14:creationId xmlns:p14="http://schemas.microsoft.com/office/powerpoint/2010/main" val="37330131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42A1C7-3FDE-4A52-9A34-A3DDDA51E2BE}" type="slidenum">
              <a:rPr lang="en-US" smtClean="0"/>
              <a:pPr/>
              <a:t>30</a:t>
            </a:fld>
            <a:endParaRPr lang="en-US" dirty="0"/>
          </a:p>
        </p:txBody>
      </p:sp>
    </p:spTree>
    <p:extLst>
      <p:ext uri="{BB962C8B-B14F-4D97-AF65-F5344CB8AC3E}">
        <p14:creationId xmlns:p14="http://schemas.microsoft.com/office/powerpoint/2010/main" val="31447928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42A1C7-3FDE-4A52-9A34-A3DDDA51E2BE}" type="slidenum">
              <a:rPr lang="en-US" smtClean="0"/>
              <a:pPr/>
              <a:t>31</a:t>
            </a:fld>
            <a:endParaRPr lang="en-US" dirty="0"/>
          </a:p>
        </p:txBody>
      </p:sp>
    </p:spTree>
    <p:extLst>
      <p:ext uri="{BB962C8B-B14F-4D97-AF65-F5344CB8AC3E}">
        <p14:creationId xmlns:p14="http://schemas.microsoft.com/office/powerpoint/2010/main" val="25377813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42A1C7-3FDE-4A52-9A34-A3DDDA51E2BE}" type="slidenum">
              <a:rPr lang="en-US" smtClean="0"/>
              <a:pPr/>
              <a:t>32</a:t>
            </a:fld>
            <a:endParaRPr lang="en-US" dirty="0"/>
          </a:p>
        </p:txBody>
      </p:sp>
    </p:spTree>
    <p:extLst>
      <p:ext uri="{BB962C8B-B14F-4D97-AF65-F5344CB8AC3E}">
        <p14:creationId xmlns:p14="http://schemas.microsoft.com/office/powerpoint/2010/main" val="13476647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http://abstracts.asco.org/214/AbstView_214_221581.html</a:t>
            </a:r>
            <a:endParaRPr lang="en-US" dirty="0"/>
          </a:p>
        </p:txBody>
      </p:sp>
      <p:sp>
        <p:nvSpPr>
          <p:cNvPr id="4" name="Slide Number Placeholder 3"/>
          <p:cNvSpPr>
            <a:spLocks noGrp="1"/>
          </p:cNvSpPr>
          <p:nvPr>
            <p:ph type="sldNum" sz="quarter" idx="10"/>
          </p:nvPr>
        </p:nvSpPr>
        <p:spPr/>
        <p:txBody>
          <a:bodyPr/>
          <a:lstStyle/>
          <a:p>
            <a:fld id="{5642A1C7-3FDE-4A52-9A34-A3DDDA51E2BE}" type="slidenum">
              <a:rPr lang="en-US" smtClean="0"/>
              <a:pPr/>
              <a:t>35</a:t>
            </a:fld>
            <a:endParaRPr lang="en-US" dirty="0"/>
          </a:p>
        </p:txBody>
      </p:sp>
    </p:spTree>
    <p:extLst>
      <p:ext uri="{BB962C8B-B14F-4D97-AF65-F5344CB8AC3E}">
        <p14:creationId xmlns:p14="http://schemas.microsoft.com/office/powerpoint/2010/main" val="3497527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42A1C7-3FDE-4A52-9A34-A3DDDA51E2BE}" type="slidenum">
              <a:rPr lang="en-US" smtClean="0"/>
              <a:pPr/>
              <a:t>39</a:t>
            </a:fld>
            <a:endParaRPr lang="en-US" dirty="0"/>
          </a:p>
        </p:txBody>
      </p:sp>
    </p:spTree>
    <p:extLst>
      <p:ext uri="{BB962C8B-B14F-4D97-AF65-F5344CB8AC3E}">
        <p14:creationId xmlns:p14="http://schemas.microsoft.com/office/powerpoint/2010/main" val="32487904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146E11-F97F-5A4D-8106-8743DBA701EA}" type="slidenum">
              <a:rPr lang="en-US" smtClean="0"/>
              <a:t>46</a:t>
            </a:fld>
            <a:endParaRPr lang="en-US"/>
          </a:p>
        </p:txBody>
      </p:sp>
    </p:spTree>
    <p:extLst>
      <p:ext uri="{BB962C8B-B14F-4D97-AF65-F5344CB8AC3E}">
        <p14:creationId xmlns:p14="http://schemas.microsoft.com/office/powerpoint/2010/main" val="28975242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071898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42A1C7-3FDE-4A52-9A34-A3DDDA51E2BE}" type="slidenum">
              <a:rPr lang="en-US" smtClean="0"/>
              <a:pPr/>
              <a:t>49</a:t>
            </a:fld>
            <a:endParaRPr lang="en-US" dirty="0"/>
          </a:p>
        </p:txBody>
      </p:sp>
    </p:spTree>
    <p:extLst>
      <p:ext uri="{BB962C8B-B14F-4D97-AF65-F5344CB8AC3E}">
        <p14:creationId xmlns:p14="http://schemas.microsoft.com/office/powerpoint/2010/main" val="40914923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Now, in the past few decades, complimentary medicine use in cancer patients has increased significantly. As you can see, in the 1970s, complementary medicine use in cancer survivors was about 25% percent and by the 2000s, it had doubled to nearly 50%.</a:t>
            </a:r>
          </a:p>
          <a:p>
            <a:endParaRPr lang="en-US" dirty="0"/>
          </a:p>
        </p:txBody>
      </p:sp>
      <p:sp>
        <p:nvSpPr>
          <p:cNvPr id="4" name="Slide Number Placeholder 3"/>
          <p:cNvSpPr>
            <a:spLocks noGrp="1"/>
          </p:cNvSpPr>
          <p:nvPr>
            <p:ph type="sldNum" sz="quarter" idx="5"/>
          </p:nvPr>
        </p:nvSpPr>
        <p:spPr/>
        <p:txBody>
          <a:bodyPr/>
          <a:lstStyle/>
          <a:p>
            <a:fld id="{78308BD6-F467-4438-9907-3E57F364D49F}" type="slidenum">
              <a:rPr lang="en-US" smtClean="0"/>
              <a:pPr/>
              <a:t>7</a:t>
            </a:fld>
            <a:endParaRPr lang="en-US"/>
          </a:p>
        </p:txBody>
      </p:sp>
    </p:spTree>
    <p:extLst>
      <p:ext uri="{BB962C8B-B14F-4D97-AF65-F5344CB8AC3E}">
        <p14:creationId xmlns:p14="http://schemas.microsoft.com/office/powerpoint/2010/main" val="2631337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At the same time, there has been a significant increase in integrative oncology programs at National Cancer Institute Designated Comprehensive Cancer Centers. You can see here that in 2009, the blue columns, compared to 2016 (represented by the orange columns), the number of cancer centers providing information on their websites about integrative medicine approaches including acupuncture, massage, meditation, and yoga increased about 30%.</a:t>
            </a:r>
          </a:p>
          <a:p>
            <a:endParaRPr lang="en-US" dirty="0"/>
          </a:p>
          <a:p>
            <a:r>
              <a:rPr lang="en-US" sz="1200" dirty="0">
                <a:solidFill>
                  <a:schemeClr val="bg1"/>
                </a:solidFill>
                <a:latin typeface="Arial"/>
                <a:cs typeface="Calibri"/>
              </a:rPr>
              <a:t>Yun</a:t>
            </a:r>
            <a:r>
              <a:rPr lang="en-US" sz="1200" dirty="0">
                <a:solidFill>
                  <a:schemeClr val="bg1"/>
                </a:solidFill>
                <a:latin typeface="Arial"/>
                <a:ea typeface="+mn-lt"/>
                <a:cs typeface="+mn-lt"/>
              </a:rPr>
              <a:t> H...Mao J, Growth of Integrative Medicine at Leading Cancer Centers Between 2009 and 2016: A Systematic Analysis of NCI-Designated Comprehensive Cancer Center Websites, </a:t>
            </a:r>
            <a:endParaRPr lang="en-US" dirty="0"/>
          </a:p>
        </p:txBody>
      </p:sp>
      <p:sp>
        <p:nvSpPr>
          <p:cNvPr id="4" name="Slide Number Placeholder 3"/>
          <p:cNvSpPr>
            <a:spLocks noGrp="1"/>
          </p:cNvSpPr>
          <p:nvPr>
            <p:ph type="sldNum" sz="quarter" idx="5"/>
          </p:nvPr>
        </p:nvSpPr>
        <p:spPr/>
        <p:txBody>
          <a:bodyPr/>
          <a:lstStyle/>
          <a:p>
            <a:fld id="{78308BD6-F467-4438-9907-3E57F364D49F}" type="slidenum">
              <a:rPr lang="en-US" smtClean="0"/>
              <a:pPr/>
              <a:t>8</a:t>
            </a:fld>
            <a:endParaRPr lang="en-US"/>
          </a:p>
        </p:txBody>
      </p:sp>
    </p:spTree>
    <p:extLst>
      <p:ext uri="{BB962C8B-B14F-4D97-AF65-F5344CB8AC3E}">
        <p14:creationId xmlns:p14="http://schemas.microsoft.com/office/powerpoint/2010/main" val="15545935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We did a PubMed search using "integrative oncology" key words and found that there has also been a significant spike in the number of publications since 2010. As we can see, research in this field has been taking off since that time and has increased greatly over the past decade. </a:t>
            </a:r>
          </a:p>
          <a:p>
            <a:endParaRPr lang="en-US">
              <a:cs typeface="Calibri"/>
            </a:endParaRPr>
          </a:p>
        </p:txBody>
      </p:sp>
      <p:sp>
        <p:nvSpPr>
          <p:cNvPr id="4" name="Slide Number Placeholder 3"/>
          <p:cNvSpPr>
            <a:spLocks noGrp="1"/>
          </p:cNvSpPr>
          <p:nvPr>
            <p:ph type="sldNum" sz="quarter" idx="5"/>
          </p:nvPr>
        </p:nvSpPr>
        <p:spPr/>
        <p:txBody>
          <a:bodyPr/>
          <a:lstStyle/>
          <a:p>
            <a:fld id="{78308BD6-F467-4438-9907-3E57F364D49F}" type="slidenum">
              <a:rPr lang="en-US" smtClean="0"/>
              <a:pPr/>
              <a:t>9</a:t>
            </a:fld>
            <a:endParaRPr lang="en-US"/>
          </a:p>
        </p:txBody>
      </p:sp>
    </p:spTree>
    <p:extLst>
      <p:ext uri="{BB962C8B-B14F-4D97-AF65-F5344CB8AC3E}">
        <p14:creationId xmlns:p14="http://schemas.microsoft.com/office/powerpoint/2010/main" val="36781436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Integrative Medicine </a:t>
            </a:r>
            <a:r>
              <a:rPr lang="en-US" dirty="0"/>
              <a:t>brings “complementary” treatments into the plan of care along with treatment from doctors, nurses, and other providers</a:t>
            </a:r>
          </a:p>
          <a:p>
            <a:r>
              <a:rPr lang="en-US" dirty="0"/>
              <a:t>The main difference lies in </a:t>
            </a:r>
            <a:r>
              <a:rPr lang="en-US" b="1" dirty="0"/>
              <a:t>where the care is provided</a:t>
            </a:r>
            <a:r>
              <a:rPr lang="en-US" dirty="0"/>
              <a:t> as well as the </a:t>
            </a:r>
            <a:r>
              <a:rPr lang="en-US" b="1" dirty="0"/>
              <a:t>communication</a:t>
            </a:r>
            <a:r>
              <a:rPr lang="en-US" dirty="0"/>
              <a:t> between providers (including documentation in the medical record)</a:t>
            </a:r>
          </a:p>
          <a:p>
            <a:endParaRPr lang="en-US" dirty="0"/>
          </a:p>
        </p:txBody>
      </p:sp>
      <p:sp>
        <p:nvSpPr>
          <p:cNvPr id="4" name="Slide Number Placeholder 3"/>
          <p:cNvSpPr>
            <a:spLocks noGrp="1"/>
          </p:cNvSpPr>
          <p:nvPr>
            <p:ph type="sldNum" sz="quarter" idx="10"/>
          </p:nvPr>
        </p:nvSpPr>
        <p:spPr/>
        <p:txBody>
          <a:bodyPr/>
          <a:lstStyle/>
          <a:p>
            <a:fld id="{9457821F-1344-497C-9FB7-88AD07F93C71}" type="slidenum">
              <a:rPr lang="en-US" smtClean="0"/>
              <a:pPr/>
              <a:t>10</a:t>
            </a:fld>
            <a:endParaRPr lang="en-US"/>
          </a:p>
        </p:txBody>
      </p:sp>
    </p:spTree>
    <p:extLst>
      <p:ext uri="{BB962C8B-B14F-4D97-AF65-F5344CB8AC3E}">
        <p14:creationId xmlns:p14="http://schemas.microsoft.com/office/powerpoint/2010/main" val="36373262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23477C"/>
                </a:solidFill>
                <a:effectLst/>
                <a:latin typeface="AdvOT1ab0d708.B"/>
              </a:rPr>
              <a:t>Use of Alternative Medicine for Cancer and Its Impact on Survival </a:t>
            </a:r>
          </a:p>
          <a:p>
            <a:endParaRPr lang="en-US" dirty="0"/>
          </a:p>
          <a:p>
            <a:r>
              <a:rPr lang="en-US" sz="1800" dirty="0">
                <a:effectLst/>
                <a:latin typeface="AdvOTbf7bbdaa"/>
              </a:rPr>
              <a:t>Skyler B. Johnson, Henry S. Park, Cary P. Gross, James B. Yu </a:t>
            </a:r>
          </a:p>
          <a:p>
            <a:endParaRPr lang="en-US" dirty="0"/>
          </a:p>
          <a:p>
            <a:r>
              <a:rPr lang="en-US" sz="1800" dirty="0">
                <a:effectLst/>
                <a:latin typeface="AdvOT1ab0d708.B"/>
              </a:rPr>
              <a:t>Affiliations of authors: </a:t>
            </a:r>
            <a:r>
              <a:rPr lang="en-US" sz="1800" dirty="0">
                <a:effectLst/>
                <a:latin typeface="AdvOTbf7bbdaa"/>
              </a:rPr>
              <a:t>Department of Therapeutic Radiology, Yale School of Medicine, New Haven, CT (SBJ, HSP, JBY); Cancer Outcomes, Public Policy, and Effectiveness Research (COPPER) Center, Yale School of Medicine, New Haven, CT (CPG, JBY). </a:t>
            </a:r>
          </a:p>
          <a:p>
            <a:endParaRPr lang="en-US" dirty="0"/>
          </a:p>
          <a:p>
            <a:r>
              <a:rPr lang="en-US" sz="1800" dirty="0">
                <a:effectLst/>
                <a:latin typeface="AdvOT1ab0d708.B"/>
              </a:rPr>
              <a:t>Correspondence to: </a:t>
            </a:r>
            <a:r>
              <a:rPr lang="en-US" sz="1800" dirty="0">
                <a:effectLst/>
                <a:latin typeface="AdvOTbf7bbdaa"/>
              </a:rPr>
              <a:t>Skyler B. Johnson, MD, Department of Therapeutic Radiology, Yale School of Medicine, HRT 138, 333 Cedar St, New Haven, CT 06520 (e-mail: </a:t>
            </a:r>
            <a:r>
              <a:rPr lang="en-US" sz="1800" dirty="0" err="1">
                <a:effectLst/>
                <a:latin typeface="AdvOTbf7bbdaa"/>
              </a:rPr>
              <a:t>skyler</a:t>
            </a:r>
            <a:r>
              <a:rPr lang="en-US" sz="1800" dirty="0">
                <a:effectLst/>
                <a:latin typeface="AdvOTbf7bbdaa"/>
              </a:rPr>
              <a:t>. </a:t>
            </a:r>
            <a:r>
              <a:rPr lang="en-US" sz="1800" dirty="0" err="1">
                <a:effectLst/>
                <a:latin typeface="AdvOTbf7bbdaa"/>
              </a:rPr>
              <a:t>johnson@yale.edu</a:t>
            </a:r>
            <a:r>
              <a:rPr lang="en-US" sz="1800" dirty="0">
                <a:effectLst/>
                <a:latin typeface="AdvOTbf7bbdaa"/>
              </a:rPr>
              <a:t>). </a:t>
            </a:r>
          </a:p>
          <a:p>
            <a:endParaRPr lang="en-US" dirty="0"/>
          </a:p>
          <a:p>
            <a:r>
              <a:rPr lang="en-US" sz="1800" dirty="0">
                <a:solidFill>
                  <a:srgbClr val="23477C"/>
                </a:solidFill>
                <a:effectLst/>
                <a:latin typeface="AdvOT3c584a2f.B"/>
              </a:rPr>
              <a:t>Abstract </a:t>
            </a:r>
            <a:endParaRPr lang="en-US" dirty="0"/>
          </a:p>
          <a:p>
            <a:r>
              <a:rPr lang="en-US" sz="1800" dirty="0">
                <a:effectLst/>
                <a:latin typeface="AdvOTbf7bbdaa"/>
              </a:rPr>
              <a:t>There is limited available information on patterns of utilization and efficacy of alternative medicine (AM) for patients with cancer. We identified 281 patients with nonmetastatic breast, prostate, lung, or colorectal cancer who chose AM, administered as sole anticancer treatment among patients who did not receive conventional cancer treatment (CCT), defined as chemotherapy, radiotherapy, surgery, and/or hormone therapy. Independent covariates on multivariable logistic regression associated with increased likelihood of AM use included breast or lung cancer, higher socioeconomic status, Intermountain West or Pacific location, stage II or III disease, and low comorbidity score. Following 2:1 matching (CCT </a:t>
            </a:r>
            <a:r>
              <a:rPr lang="en-US" sz="1800" dirty="0">
                <a:effectLst/>
                <a:latin typeface="AdvP4C4E74"/>
              </a:rPr>
              <a:t>1⁄4 </a:t>
            </a:r>
            <a:r>
              <a:rPr lang="en-US" sz="1800" dirty="0">
                <a:effectLst/>
                <a:latin typeface="AdvOTbf7bbdaa"/>
              </a:rPr>
              <a:t>560 patients and AM </a:t>
            </a:r>
            <a:r>
              <a:rPr lang="en-US" sz="1800" dirty="0">
                <a:effectLst/>
                <a:latin typeface="AdvP4C4E74"/>
              </a:rPr>
              <a:t>1⁄4 </a:t>
            </a:r>
            <a:r>
              <a:rPr lang="en-US" sz="1800" dirty="0">
                <a:effectLst/>
                <a:latin typeface="AdvOTbf7bbdaa"/>
              </a:rPr>
              <a:t>280 patients) on Cox proportional hazards regression, AM use was independently associated with greater risk of death compared with CCT overall (hazard ratio [HR] </a:t>
            </a:r>
            <a:r>
              <a:rPr lang="en-US" sz="1800" dirty="0">
                <a:effectLst/>
                <a:latin typeface="AdvP4C4E74"/>
              </a:rPr>
              <a:t>1⁄4 </a:t>
            </a:r>
            <a:r>
              <a:rPr lang="en-US" sz="1800" dirty="0">
                <a:effectLst/>
                <a:latin typeface="AdvOTbf7bbdaa"/>
              </a:rPr>
              <a:t>2.50, 95% confidence interval [CI] </a:t>
            </a:r>
            <a:r>
              <a:rPr lang="en-US" sz="1800" dirty="0">
                <a:effectLst/>
                <a:latin typeface="AdvP4C4E74"/>
              </a:rPr>
              <a:t>1⁄4 </a:t>
            </a:r>
            <a:r>
              <a:rPr lang="en-US" sz="1800" dirty="0">
                <a:effectLst/>
                <a:latin typeface="AdvOTbf7bbdaa"/>
              </a:rPr>
              <a:t>1.88 to 3.27) and in subgroups with breast (HR </a:t>
            </a:r>
            <a:r>
              <a:rPr lang="en-US" sz="1800" dirty="0">
                <a:effectLst/>
                <a:latin typeface="AdvP4C4E74"/>
              </a:rPr>
              <a:t>1⁄4 </a:t>
            </a:r>
            <a:r>
              <a:rPr lang="en-US" sz="1800" dirty="0">
                <a:effectLst/>
                <a:latin typeface="AdvOTbf7bbdaa"/>
              </a:rPr>
              <a:t>5.68, 95% CI </a:t>
            </a:r>
            <a:r>
              <a:rPr lang="en-US" sz="1800" dirty="0">
                <a:effectLst/>
                <a:latin typeface="AdvP4C4E74"/>
              </a:rPr>
              <a:t>1⁄4 </a:t>
            </a:r>
            <a:r>
              <a:rPr lang="en-US" sz="1800" dirty="0">
                <a:effectLst/>
                <a:latin typeface="AdvOTbf7bbdaa"/>
              </a:rPr>
              <a:t>3.22 to 10.04), lung (HR </a:t>
            </a:r>
            <a:r>
              <a:rPr lang="en-US" sz="1800" dirty="0">
                <a:effectLst/>
                <a:latin typeface="AdvP4C4E74"/>
              </a:rPr>
              <a:t>1⁄4 </a:t>
            </a:r>
            <a:r>
              <a:rPr lang="en-US" sz="1800" dirty="0">
                <a:effectLst/>
                <a:latin typeface="AdvOTbf7bbdaa"/>
              </a:rPr>
              <a:t>2.17, 95% CI </a:t>
            </a:r>
            <a:r>
              <a:rPr lang="en-US" sz="1800" dirty="0">
                <a:effectLst/>
                <a:latin typeface="AdvP4C4E74"/>
              </a:rPr>
              <a:t>1⁄4 </a:t>
            </a:r>
            <a:r>
              <a:rPr lang="en-US" sz="1800" dirty="0">
                <a:effectLst/>
                <a:latin typeface="AdvOTbf7bbdaa"/>
              </a:rPr>
              <a:t>1.42 to 3.32), and colorectal cancer (HR </a:t>
            </a:r>
            <a:r>
              <a:rPr lang="en-US" sz="1800" dirty="0">
                <a:effectLst/>
                <a:latin typeface="AdvP4C4E74"/>
              </a:rPr>
              <a:t>1⁄4 </a:t>
            </a:r>
            <a:r>
              <a:rPr lang="en-US" sz="1800" dirty="0">
                <a:effectLst/>
                <a:latin typeface="AdvOTbf7bbdaa"/>
              </a:rPr>
              <a:t>4.57, 95% CI </a:t>
            </a:r>
            <a:r>
              <a:rPr lang="en-US" sz="1800" dirty="0">
                <a:effectLst/>
                <a:latin typeface="AdvP4C4E74"/>
              </a:rPr>
              <a:t>1⁄4 </a:t>
            </a:r>
            <a:r>
              <a:rPr lang="en-US" sz="1800" dirty="0">
                <a:effectLst/>
                <a:latin typeface="AdvOTbf7bbdaa"/>
              </a:rPr>
              <a:t>1.66 to 12.61). Although rare, AM utilization for curable cancer without any CCT is associated with greater risk of death. </a:t>
            </a:r>
            <a:endParaRPr lang="en-US" dirty="0"/>
          </a:p>
          <a:p>
            <a:endParaRPr lang="en-US" dirty="0"/>
          </a:p>
        </p:txBody>
      </p:sp>
      <p:sp>
        <p:nvSpPr>
          <p:cNvPr id="4" name="Slide Number Placeholder 3"/>
          <p:cNvSpPr>
            <a:spLocks noGrp="1"/>
          </p:cNvSpPr>
          <p:nvPr>
            <p:ph type="sldNum" sz="quarter" idx="5"/>
          </p:nvPr>
        </p:nvSpPr>
        <p:spPr/>
        <p:txBody>
          <a:bodyPr/>
          <a:lstStyle/>
          <a:p>
            <a:fld id="{27146E11-F97F-5A4D-8106-8743DBA701EA}" type="slidenum">
              <a:rPr lang="en-US" smtClean="0"/>
              <a:t>11</a:t>
            </a:fld>
            <a:endParaRPr lang="en-US"/>
          </a:p>
        </p:txBody>
      </p:sp>
    </p:spTree>
    <p:extLst>
      <p:ext uri="{BB962C8B-B14F-4D97-AF65-F5344CB8AC3E}">
        <p14:creationId xmlns:p14="http://schemas.microsoft.com/office/powerpoint/2010/main" val="5983253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146E11-F97F-5A4D-8106-8743DBA701EA}" type="slidenum">
              <a:rPr lang="en-US" smtClean="0"/>
              <a:t>12</a:t>
            </a:fld>
            <a:endParaRPr lang="en-US"/>
          </a:p>
        </p:txBody>
      </p:sp>
    </p:spTree>
    <p:extLst>
      <p:ext uri="{BB962C8B-B14F-4D97-AF65-F5344CB8AC3E}">
        <p14:creationId xmlns:p14="http://schemas.microsoft.com/office/powerpoint/2010/main" val="12734256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146E11-F97F-5A4D-8106-8743DBA701EA}" type="slidenum">
              <a:rPr lang="en-US" smtClean="0"/>
              <a:t>13</a:t>
            </a:fld>
            <a:endParaRPr lang="en-US"/>
          </a:p>
        </p:txBody>
      </p:sp>
    </p:spTree>
    <p:extLst>
      <p:ext uri="{BB962C8B-B14F-4D97-AF65-F5344CB8AC3E}">
        <p14:creationId xmlns:p14="http://schemas.microsoft.com/office/powerpoint/2010/main" val="26194168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_Short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ECC7049-9E85-6D47-8947-FB81F614D76A}"/>
              </a:ext>
            </a:extLst>
          </p:cNvPr>
          <p:cNvSpPr/>
          <p:nvPr userDrawn="1"/>
        </p:nvSpPr>
        <p:spPr>
          <a:xfrm>
            <a:off x="1" y="5606408"/>
            <a:ext cx="12192000" cy="12615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EA74E7-9D58-484C-A8F3-83EE1732E3D9}"/>
              </a:ext>
            </a:extLst>
          </p:cNvPr>
          <p:cNvSpPr>
            <a:spLocks noGrp="1"/>
          </p:cNvSpPr>
          <p:nvPr>
            <p:ph type="ctrTitle" hasCustomPrompt="1"/>
          </p:nvPr>
        </p:nvSpPr>
        <p:spPr>
          <a:xfrm>
            <a:off x="942110" y="1115122"/>
            <a:ext cx="10307782" cy="2257075"/>
          </a:xfrm>
          <a:prstGeom prst="rect">
            <a:avLst/>
          </a:prstGeom>
        </p:spPr>
        <p:txBody>
          <a:bodyPr anchor="b">
            <a:normAutofit/>
          </a:bodyPr>
          <a:lstStyle>
            <a:lvl1pPr algn="ctr">
              <a:defRPr sz="4600" b="1">
                <a:solidFill>
                  <a:schemeClr val="accent1"/>
                </a:solidFill>
              </a:defRPr>
            </a:lvl1pPr>
          </a:lstStyle>
          <a:p>
            <a:r>
              <a:rPr lang="en-US" dirty="0"/>
              <a:t>Arial Bold 46pt Title</a:t>
            </a:r>
          </a:p>
        </p:txBody>
      </p:sp>
      <p:sp>
        <p:nvSpPr>
          <p:cNvPr id="3" name="Subtitle 2">
            <a:extLst>
              <a:ext uri="{FF2B5EF4-FFF2-40B4-BE49-F238E27FC236}">
                <a16:creationId xmlns:a16="http://schemas.microsoft.com/office/drawing/2014/main" id="{A38C6541-C4A5-0F4E-B98F-CDF4FAE065A6}"/>
              </a:ext>
            </a:extLst>
          </p:cNvPr>
          <p:cNvSpPr>
            <a:spLocks noGrp="1"/>
          </p:cNvSpPr>
          <p:nvPr>
            <p:ph type="subTitle" idx="1" hasCustomPrompt="1"/>
          </p:nvPr>
        </p:nvSpPr>
        <p:spPr>
          <a:xfrm>
            <a:off x="969818" y="3459565"/>
            <a:ext cx="10307781" cy="862111"/>
          </a:xfrm>
          <a:prstGeom prst="rect">
            <a:avLst/>
          </a:prstGeom>
        </p:spPr>
        <p:txBody>
          <a:bodyPr anchor="t">
            <a:normAutofit/>
          </a:bodyPr>
          <a:lstStyle>
            <a:lvl1pPr marL="0" indent="0" algn="ctr">
              <a:buNone/>
              <a:defRPr sz="2000" b="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 TITLE ARIAL BOLD UPPERCASE</a:t>
            </a:r>
          </a:p>
        </p:txBody>
      </p:sp>
      <p:sp>
        <p:nvSpPr>
          <p:cNvPr id="14" name="Text Placeholder 13">
            <a:extLst>
              <a:ext uri="{FF2B5EF4-FFF2-40B4-BE49-F238E27FC236}">
                <a16:creationId xmlns:a16="http://schemas.microsoft.com/office/drawing/2014/main" id="{13369D8A-0780-064F-916B-8C1A23055899}"/>
              </a:ext>
            </a:extLst>
          </p:cNvPr>
          <p:cNvSpPr>
            <a:spLocks noGrp="1"/>
          </p:cNvSpPr>
          <p:nvPr>
            <p:ph type="body" sz="quarter" idx="10" hasCustomPrompt="1"/>
          </p:nvPr>
        </p:nvSpPr>
        <p:spPr>
          <a:xfrm>
            <a:off x="948906" y="4321676"/>
            <a:ext cx="10328693" cy="554359"/>
          </a:xfrm>
          <a:prstGeom prst="rect">
            <a:avLst/>
          </a:prstGeom>
        </p:spPr>
        <p:txBody>
          <a:bodyPr anchor="ctr">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Date Here</a:t>
            </a:r>
          </a:p>
        </p:txBody>
      </p:sp>
      <p:pic>
        <p:nvPicPr>
          <p:cNvPr id="12" name="Picture 11">
            <a:extLst>
              <a:ext uri="{FF2B5EF4-FFF2-40B4-BE49-F238E27FC236}">
                <a16:creationId xmlns:a16="http://schemas.microsoft.com/office/drawing/2014/main" id="{392757E6-0C7E-9A47-8EF1-C2C12D969302}"/>
              </a:ext>
            </a:extLst>
          </p:cNvPr>
          <p:cNvPicPr>
            <a:picLocks noChangeAspect="1"/>
          </p:cNvPicPr>
          <p:nvPr userDrawn="1"/>
        </p:nvPicPr>
        <p:blipFill>
          <a:blip r:embed="rId2"/>
          <a:stretch>
            <a:fillRect/>
          </a:stretch>
        </p:blipFill>
        <p:spPr>
          <a:xfrm>
            <a:off x="4736584" y="5500449"/>
            <a:ext cx="2739484" cy="784676"/>
          </a:xfrm>
          <a:prstGeom prst="rect">
            <a:avLst/>
          </a:prstGeom>
        </p:spPr>
      </p:pic>
      <p:sp>
        <p:nvSpPr>
          <p:cNvPr id="8" name="Subtitle 2">
            <a:extLst>
              <a:ext uri="{FF2B5EF4-FFF2-40B4-BE49-F238E27FC236}">
                <a16:creationId xmlns:a16="http://schemas.microsoft.com/office/drawing/2014/main" id="{897297CB-E443-DC46-9653-81C65990C0BA}"/>
              </a:ext>
            </a:extLst>
          </p:cNvPr>
          <p:cNvSpPr txBox="1">
            <a:spLocks/>
          </p:cNvSpPr>
          <p:nvPr userDrawn="1"/>
        </p:nvSpPr>
        <p:spPr>
          <a:xfrm>
            <a:off x="0" y="295039"/>
            <a:ext cx="12192000" cy="549362"/>
          </a:xfrm>
          <a:prstGeom prst="rect">
            <a:avLst/>
          </a:prstGeom>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000" b="1" kern="1200">
                <a:solidFill>
                  <a:schemeClr val="tx2"/>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400" dirty="0"/>
              <a:t>CONFIDENTIAL</a:t>
            </a:r>
          </a:p>
        </p:txBody>
      </p:sp>
      <p:sp>
        <p:nvSpPr>
          <p:cNvPr id="9" name="TextBox 8">
            <a:extLst>
              <a:ext uri="{FF2B5EF4-FFF2-40B4-BE49-F238E27FC236}">
                <a16:creationId xmlns:a16="http://schemas.microsoft.com/office/drawing/2014/main" id="{84966C91-7C97-5D4A-9C9B-A47B4CE220DA}"/>
              </a:ext>
            </a:extLst>
          </p:cNvPr>
          <p:cNvSpPr txBox="1"/>
          <p:nvPr userDrawn="1"/>
        </p:nvSpPr>
        <p:spPr>
          <a:xfrm>
            <a:off x="0" y="6445727"/>
            <a:ext cx="12192000" cy="261610"/>
          </a:xfrm>
          <a:prstGeom prst="rect">
            <a:avLst/>
          </a:prstGeom>
          <a:noFill/>
        </p:spPr>
        <p:txBody>
          <a:bodyPr wrap="square" rtlCol="0">
            <a:spAutoFit/>
          </a:bodyPr>
          <a:lstStyle/>
          <a:p>
            <a:pPr algn="ctr"/>
            <a:r>
              <a:rPr lang="en-US" sz="1100" b="0" i="0" kern="1200" dirty="0">
                <a:solidFill>
                  <a:schemeClr val="accent4"/>
                </a:solidFill>
                <a:effectLst/>
                <a:latin typeface="+mn-lt"/>
                <a:ea typeface="+mn-ea"/>
                <a:cs typeface="+mn-cs"/>
              </a:rPr>
              <a:t>© 2021 Dana-Farber Cancer Institute, Inc. All rights reserved.</a:t>
            </a:r>
            <a:endParaRPr lang="en-US" sz="1100" dirty="0">
              <a:solidFill>
                <a:schemeClr val="accent4"/>
              </a:solidFill>
            </a:endParaRPr>
          </a:p>
        </p:txBody>
      </p:sp>
    </p:spTree>
    <p:extLst>
      <p:ext uri="{BB962C8B-B14F-4D97-AF65-F5344CB8AC3E}">
        <p14:creationId xmlns:p14="http://schemas.microsoft.com/office/powerpoint/2010/main" val="26912346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raphic Slide">
    <p:spTree>
      <p:nvGrpSpPr>
        <p:cNvPr id="1" name=""/>
        <p:cNvGrpSpPr/>
        <p:nvPr/>
      </p:nvGrpSpPr>
      <p:grpSpPr>
        <a:xfrm>
          <a:off x="0" y="0"/>
          <a:ext cx="0" cy="0"/>
          <a:chOff x="0" y="0"/>
          <a:chExt cx="0" cy="0"/>
        </a:xfrm>
      </p:grpSpPr>
      <p:sp>
        <p:nvSpPr>
          <p:cNvPr id="5" name="object 14">
            <a:extLst>
              <a:ext uri="{FF2B5EF4-FFF2-40B4-BE49-F238E27FC236}">
                <a16:creationId xmlns:a16="http://schemas.microsoft.com/office/drawing/2014/main" id="{42A7C324-6C24-3E45-B7B1-6E640B9B5F11}"/>
              </a:ext>
            </a:extLst>
          </p:cNvPr>
          <p:cNvSpPr/>
          <p:nvPr userDrawn="1"/>
        </p:nvSpPr>
        <p:spPr>
          <a:xfrm>
            <a:off x="1348513" y="2264890"/>
            <a:ext cx="2289639" cy="1554479"/>
          </a:xfrm>
          <a:custGeom>
            <a:avLst/>
            <a:gdLst/>
            <a:ahLst/>
            <a:cxnLst/>
            <a:rect l="l" t="t" r="r" b="b"/>
            <a:pathLst>
              <a:path w="1495425" h="1243964">
                <a:moveTo>
                  <a:pt x="0" y="1243584"/>
                </a:moveTo>
                <a:lnTo>
                  <a:pt x="1495044" y="1243584"/>
                </a:lnTo>
                <a:lnTo>
                  <a:pt x="1495044" y="0"/>
                </a:lnTo>
                <a:lnTo>
                  <a:pt x="0" y="0"/>
                </a:lnTo>
                <a:lnTo>
                  <a:pt x="0" y="1243584"/>
                </a:lnTo>
                <a:close/>
              </a:path>
            </a:pathLst>
          </a:custGeom>
          <a:solidFill>
            <a:srgbClr val="00629B"/>
          </a:solidFill>
          <a:ln w="28956">
            <a:noFill/>
          </a:ln>
        </p:spPr>
        <p:txBody>
          <a:bodyPr wrap="square" lIns="0" tIns="457200" rIns="0" bIns="0" rtlCol="0" anchor="t" anchorCtr="1">
            <a:normAutofit/>
          </a:bodyPr>
          <a:lstStyle/>
          <a:p>
            <a:pPr algn="ctr"/>
            <a:endParaRPr lang="en-US" sz="1400" dirty="0">
              <a:solidFill>
                <a:schemeClr val="bg1"/>
              </a:solidFill>
              <a:cs typeface="Trebuchet MS Regular" charset="0"/>
            </a:endParaRPr>
          </a:p>
        </p:txBody>
      </p:sp>
      <p:sp>
        <p:nvSpPr>
          <p:cNvPr id="8" name="object 2">
            <a:extLst>
              <a:ext uri="{FF2B5EF4-FFF2-40B4-BE49-F238E27FC236}">
                <a16:creationId xmlns:a16="http://schemas.microsoft.com/office/drawing/2014/main" id="{CE0CC45F-0180-CF44-8ABE-BD585398292D}"/>
              </a:ext>
            </a:extLst>
          </p:cNvPr>
          <p:cNvSpPr txBox="1"/>
          <p:nvPr userDrawn="1"/>
        </p:nvSpPr>
        <p:spPr>
          <a:xfrm>
            <a:off x="2148161" y="1931598"/>
            <a:ext cx="640080" cy="640080"/>
          </a:xfrm>
          <a:prstGeom prst="ellipse">
            <a:avLst/>
          </a:prstGeom>
          <a:solidFill>
            <a:srgbClr val="63666A"/>
          </a:solidFill>
          <a:ln w="28575">
            <a:solidFill>
              <a:schemeClr val="bg1"/>
            </a:solidFill>
          </a:ln>
        </p:spPr>
        <p:txBody>
          <a:bodyPr vert="horz" wrap="none" lIns="0" tIns="0" rIns="0" bIns="0" rtlCol="0" anchor="ctr" anchorCtr="0">
            <a:normAutofit/>
          </a:bodyPr>
          <a:lstStyle/>
          <a:p>
            <a:pPr marL="12700" indent="-6350" algn="ctr">
              <a:lnSpc>
                <a:spcPct val="100000"/>
              </a:lnSpc>
              <a:spcBef>
                <a:spcPts val="105"/>
              </a:spcBef>
            </a:pPr>
            <a:r>
              <a:rPr sz="2400" dirty="0">
                <a:ln>
                  <a:solidFill>
                    <a:schemeClr val="bg1"/>
                  </a:solidFill>
                </a:ln>
                <a:solidFill>
                  <a:schemeClr val="bg1"/>
                </a:solidFill>
                <a:cs typeface="Trebuchet MS Regular" charset="0"/>
              </a:rPr>
              <a:t>1</a:t>
            </a:r>
          </a:p>
        </p:txBody>
      </p:sp>
      <p:sp>
        <p:nvSpPr>
          <p:cNvPr id="9" name="object 14">
            <a:extLst>
              <a:ext uri="{FF2B5EF4-FFF2-40B4-BE49-F238E27FC236}">
                <a16:creationId xmlns:a16="http://schemas.microsoft.com/office/drawing/2014/main" id="{A6D8E8AC-0763-E449-9439-BA93A3F3D535}"/>
              </a:ext>
            </a:extLst>
          </p:cNvPr>
          <p:cNvSpPr/>
          <p:nvPr userDrawn="1"/>
        </p:nvSpPr>
        <p:spPr>
          <a:xfrm>
            <a:off x="3778445" y="2264890"/>
            <a:ext cx="2289639" cy="1554479"/>
          </a:xfrm>
          <a:custGeom>
            <a:avLst/>
            <a:gdLst/>
            <a:ahLst/>
            <a:cxnLst/>
            <a:rect l="l" t="t" r="r" b="b"/>
            <a:pathLst>
              <a:path w="1495425" h="1243964">
                <a:moveTo>
                  <a:pt x="0" y="1243584"/>
                </a:moveTo>
                <a:lnTo>
                  <a:pt x="1495044" y="1243584"/>
                </a:lnTo>
                <a:lnTo>
                  <a:pt x="1495044" y="0"/>
                </a:lnTo>
                <a:lnTo>
                  <a:pt x="0" y="0"/>
                </a:lnTo>
                <a:lnTo>
                  <a:pt x="0" y="1243584"/>
                </a:lnTo>
                <a:close/>
              </a:path>
            </a:pathLst>
          </a:custGeom>
          <a:solidFill>
            <a:srgbClr val="00629B"/>
          </a:solidFill>
          <a:ln w="28956">
            <a:noFill/>
          </a:ln>
        </p:spPr>
        <p:txBody>
          <a:bodyPr wrap="square" lIns="0" tIns="457200" rIns="0" bIns="0" rtlCol="0" anchor="t" anchorCtr="1">
            <a:normAutofit/>
          </a:bodyPr>
          <a:lstStyle/>
          <a:p>
            <a:pPr algn="ctr"/>
            <a:endParaRPr lang="en-US" sz="1400" dirty="0">
              <a:solidFill>
                <a:schemeClr val="bg1"/>
              </a:solidFill>
              <a:cs typeface="Trebuchet MS Regular" charset="0"/>
            </a:endParaRPr>
          </a:p>
        </p:txBody>
      </p:sp>
      <p:sp>
        <p:nvSpPr>
          <p:cNvPr id="10" name="object 2">
            <a:extLst>
              <a:ext uri="{FF2B5EF4-FFF2-40B4-BE49-F238E27FC236}">
                <a16:creationId xmlns:a16="http://schemas.microsoft.com/office/drawing/2014/main" id="{145B9A9B-C641-6648-90EB-169E6DC4666B}"/>
              </a:ext>
            </a:extLst>
          </p:cNvPr>
          <p:cNvSpPr txBox="1"/>
          <p:nvPr userDrawn="1"/>
        </p:nvSpPr>
        <p:spPr>
          <a:xfrm>
            <a:off x="4586560" y="1931598"/>
            <a:ext cx="640080" cy="640080"/>
          </a:xfrm>
          <a:prstGeom prst="ellipse">
            <a:avLst/>
          </a:prstGeom>
          <a:solidFill>
            <a:srgbClr val="63666A"/>
          </a:solidFill>
          <a:ln w="28575">
            <a:solidFill>
              <a:schemeClr val="bg1"/>
            </a:solidFill>
          </a:ln>
        </p:spPr>
        <p:txBody>
          <a:bodyPr vert="horz" wrap="none" lIns="0" tIns="0" rIns="0" bIns="0" rtlCol="0" anchor="ctr" anchorCtr="0">
            <a:normAutofit/>
          </a:bodyPr>
          <a:lstStyle/>
          <a:p>
            <a:pPr marL="12700" indent="-6350" algn="ctr">
              <a:lnSpc>
                <a:spcPct val="100000"/>
              </a:lnSpc>
              <a:spcBef>
                <a:spcPts val="105"/>
              </a:spcBef>
            </a:pPr>
            <a:r>
              <a:rPr lang="en-US" sz="2400" dirty="0">
                <a:ln>
                  <a:solidFill>
                    <a:schemeClr val="bg1"/>
                  </a:solidFill>
                </a:ln>
                <a:solidFill>
                  <a:schemeClr val="bg1"/>
                </a:solidFill>
                <a:cs typeface="Trebuchet MS Regular" charset="0"/>
              </a:rPr>
              <a:t>2</a:t>
            </a:r>
            <a:endParaRPr sz="2400" dirty="0">
              <a:ln>
                <a:solidFill>
                  <a:schemeClr val="bg1"/>
                </a:solidFill>
              </a:ln>
              <a:solidFill>
                <a:schemeClr val="bg1"/>
              </a:solidFill>
              <a:cs typeface="Trebuchet MS Regular" charset="0"/>
            </a:endParaRPr>
          </a:p>
        </p:txBody>
      </p:sp>
      <p:sp>
        <p:nvSpPr>
          <p:cNvPr id="11" name="object 14">
            <a:extLst>
              <a:ext uri="{FF2B5EF4-FFF2-40B4-BE49-F238E27FC236}">
                <a16:creationId xmlns:a16="http://schemas.microsoft.com/office/drawing/2014/main" id="{8D00E5B3-97DC-744B-BD43-DA9DD7615EB1}"/>
              </a:ext>
            </a:extLst>
          </p:cNvPr>
          <p:cNvSpPr/>
          <p:nvPr userDrawn="1"/>
        </p:nvSpPr>
        <p:spPr>
          <a:xfrm>
            <a:off x="6208377" y="2264890"/>
            <a:ext cx="2289639" cy="1554479"/>
          </a:xfrm>
          <a:custGeom>
            <a:avLst/>
            <a:gdLst/>
            <a:ahLst/>
            <a:cxnLst/>
            <a:rect l="l" t="t" r="r" b="b"/>
            <a:pathLst>
              <a:path w="1495425" h="1243964">
                <a:moveTo>
                  <a:pt x="0" y="1243584"/>
                </a:moveTo>
                <a:lnTo>
                  <a:pt x="1495044" y="1243584"/>
                </a:lnTo>
                <a:lnTo>
                  <a:pt x="1495044" y="0"/>
                </a:lnTo>
                <a:lnTo>
                  <a:pt x="0" y="0"/>
                </a:lnTo>
                <a:lnTo>
                  <a:pt x="0" y="1243584"/>
                </a:lnTo>
                <a:close/>
              </a:path>
            </a:pathLst>
          </a:custGeom>
          <a:solidFill>
            <a:srgbClr val="00629B"/>
          </a:solidFill>
          <a:ln w="28956">
            <a:noFill/>
          </a:ln>
        </p:spPr>
        <p:txBody>
          <a:bodyPr wrap="square" lIns="0" tIns="457200" rIns="0" bIns="0" rtlCol="0" anchor="t" anchorCtr="1">
            <a:normAutofit/>
          </a:bodyPr>
          <a:lstStyle/>
          <a:p>
            <a:pPr algn="ctr"/>
            <a:endParaRPr lang="en-US" sz="1400" dirty="0">
              <a:solidFill>
                <a:schemeClr val="bg1"/>
              </a:solidFill>
              <a:cs typeface="Trebuchet MS Regular" charset="0"/>
            </a:endParaRPr>
          </a:p>
        </p:txBody>
      </p:sp>
      <p:sp>
        <p:nvSpPr>
          <p:cNvPr id="12" name="object 2">
            <a:extLst>
              <a:ext uri="{FF2B5EF4-FFF2-40B4-BE49-F238E27FC236}">
                <a16:creationId xmlns:a16="http://schemas.microsoft.com/office/drawing/2014/main" id="{583E4ECE-2AD0-3D4B-89C7-A6843DAE8419}"/>
              </a:ext>
            </a:extLst>
          </p:cNvPr>
          <p:cNvSpPr txBox="1"/>
          <p:nvPr userDrawn="1"/>
        </p:nvSpPr>
        <p:spPr>
          <a:xfrm>
            <a:off x="7008025" y="1931598"/>
            <a:ext cx="640080" cy="640080"/>
          </a:xfrm>
          <a:prstGeom prst="ellipse">
            <a:avLst/>
          </a:prstGeom>
          <a:solidFill>
            <a:srgbClr val="63666A"/>
          </a:solidFill>
          <a:ln w="28575">
            <a:solidFill>
              <a:schemeClr val="bg1"/>
            </a:solidFill>
          </a:ln>
        </p:spPr>
        <p:txBody>
          <a:bodyPr vert="horz" wrap="none" lIns="0" tIns="0" rIns="0" bIns="0" rtlCol="0" anchor="ctr" anchorCtr="0">
            <a:normAutofit/>
          </a:bodyPr>
          <a:lstStyle/>
          <a:p>
            <a:pPr marL="12700" indent="-6350" algn="ctr">
              <a:lnSpc>
                <a:spcPct val="100000"/>
              </a:lnSpc>
              <a:spcBef>
                <a:spcPts val="105"/>
              </a:spcBef>
            </a:pPr>
            <a:r>
              <a:rPr lang="en-US" sz="2400" dirty="0">
                <a:ln>
                  <a:solidFill>
                    <a:schemeClr val="bg1"/>
                  </a:solidFill>
                </a:ln>
                <a:solidFill>
                  <a:schemeClr val="bg1"/>
                </a:solidFill>
                <a:cs typeface="Trebuchet MS Regular" charset="0"/>
              </a:rPr>
              <a:t>3</a:t>
            </a:r>
            <a:endParaRPr sz="2400" dirty="0">
              <a:ln>
                <a:solidFill>
                  <a:schemeClr val="bg1"/>
                </a:solidFill>
              </a:ln>
              <a:solidFill>
                <a:schemeClr val="bg1"/>
              </a:solidFill>
              <a:cs typeface="Trebuchet MS Regular" charset="0"/>
            </a:endParaRPr>
          </a:p>
        </p:txBody>
      </p:sp>
      <p:sp>
        <p:nvSpPr>
          <p:cNvPr id="13" name="object 14">
            <a:extLst>
              <a:ext uri="{FF2B5EF4-FFF2-40B4-BE49-F238E27FC236}">
                <a16:creationId xmlns:a16="http://schemas.microsoft.com/office/drawing/2014/main" id="{497F281A-8057-314B-AB96-DFA96A56175C}"/>
              </a:ext>
            </a:extLst>
          </p:cNvPr>
          <p:cNvSpPr/>
          <p:nvPr userDrawn="1"/>
        </p:nvSpPr>
        <p:spPr>
          <a:xfrm>
            <a:off x="8625059" y="2264890"/>
            <a:ext cx="2289639" cy="1554479"/>
          </a:xfrm>
          <a:custGeom>
            <a:avLst/>
            <a:gdLst/>
            <a:ahLst/>
            <a:cxnLst/>
            <a:rect l="l" t="t" r="r" b="b"/>
            <a:pathLst>
              <a:path w="1495425" h="1243964">
                <a:moveTo>
                  <a:pt x="0" y="1243584"/>
                </a:moveTo>
                <a:lnTo>
                  <a:pt x="1495044" y="1243584"/>
                </a:lnTo>
                <a:lnTo>
                  <a:pt x="1495044" y="0"/>
                </a:lnTo>
                <a:lnTo>
                  <a:pt x="0" y="0"/>
                </a:lnTo>
                <a:lnTo>
                  <a:pt x="0" y="1243584"/>
                </a:lnTo>
                <a:close/>
              </a:path>
            </a:pathLst>
          </a:custGeom>
          <a:solidFill>
            <a:srgbClr val="00629B"/>
          </a:solidFill>
          <a:ln w="28956">
            <a:noFill/>
          </a:ln>
        </p:spPr>
        <p:txBody>
          <a:bodyPr wrap="square" lIns="0" tIns="457200" rIns="0" bIns="0" rtlCol="0" anchor="t" anchorCtr="1">
            <a:normAutofit/>
          </a:bodyPr>
          <a:lstStyle/>
          <a:p>
            <a:pPr algn="ctr"/>
            <a:endParaRPr lang="en-US" sz="1400" dirty="0">
              <a:solidFill>
                <a:schemeClr val="bg1"/>
              </a:solidFill>
              <a:cs typeface="Trebuchet MS Regular" charset="0"/>
            </a:endParaRPr>
          </a:p>
        </p:txBody>
      </p:sp>
      <p:sp>
        <p:nvSpPr>
          <p:cNvPr id="14" name="object 2">
            <a:extLst>
              <a:ext uri="{FF2B5EF4-FFF2-40B4-BE49-F238E27FC236}">
                <a16:creationId xmlns:a16="http://schemas.microsoft.com/office/drawing/2014/main" id="{A78A30B5-61FD-5A4E-B062-4D7FA42E8DB6}"/>
              </a:ext>
            </a:extLst>
          </p:cNvPr>
          <p:cNvSpPr txBox="1"/>
          <p:nvPr userDrawn="1"/>
        </p:nvSpPr>
        <p:spPr>
          <a:xfrm>
            <a:off x="9424707" y="1931598"/>
            <a:ext cx="640080" cy="640080"/>
          </a:xfrm>
          <a:prstGeom prst="ellipse">
            <a:avLst/>
          </a:prstGeom>
          <a:solidFill>
            <a:srgbClr val="63666A"/>
          </a:solidFill>
          <a:ln w="28575">
            <a:solidFill>
              <a:schemeClr val="bg1"/>
            </a:solidFill>
          </a:ln>
        </p:spPr>
        <p:txBody>
          <a:bodyPr vert="horz" wrap="none" lIns="0" tIns="0" rIns="0" bIns="0" rtlCol="0" anchor="ctr" anchorCtr="0">
            <a:normAutofit/>
          </a:bodyPr>
          <a:lstStyle/>
          <a:p>
            <a:pPr marL="12700" indent="-6350" algn="ctr">
              <a:lnSpc>
                <a:spcPct val="100000"/>
              </a:lnSpc>
              <a:spcBef>
                <a:spcPts val="105"/>
              </a:spcBef>
            </a:pPr>
            <a:r>
              <a:rPr lang="en-US" sz="2400" dirty="0">
                <a:ln>
                  <a:solidFill>
                    <a:schemeClr val="bg1"/>
                  </a:solidFill>
                </a:ln>
                <a:solidFill>
                  <a:schemeClr val="bg1"/>
                </a:solidFill>
                <a:cs typeface="Trebuchet MS Regular" charset="0"/>
              </a:rPr>
              <a:t>4</a:t>
            </a:r>
            <a:endParaRPr sz="2400" dirty="0">
              <a:ln>
                <a:solidFill>
                  <a:schemeClr val="bg1"/>
                </a:solidFill>
              </a:ln>
              <a:solidFill>
                <a:schemeClr val="bg1"/>
              </a:solidFill>
              <a:cs typeface="Trebuchet MS Regular" charset="0"/>
            </a:endParaRPr>
          </a:p>
        </p:txBody>
      </p:sp>
      <p:sp>
        <p:nvSpPr>
          <p:cNvPr id="4" name="Text Placeholder 3">
            <a:extLst>
              <a:ext uri="{FF2B5EF4-FFF2-40B4-BE49-F238E27FC236}">
                <a16:creationId xmlns:a16="http://schemas.microsoft.com/office/drawing/2014/main" id="{53817A09-C816-664C-9988-92BEB93562DF}"/>
              </a:ext>
            </a:extLst>
          </p:cNvPr>
          <p:cNvSpPr>
            <a:spLocks noGrp="1"/>
          </p:cNvSpPr>
          <p:nvPr>
            <p:ph type="body" sz="quarter" idx="10"/>
          </p:nvPr>
        </p:nvSpPr>
        <p:spPr>
          <a:xfrm>
            <a:off x="1475716" y="2711274"/>
            <a:ext cx="2050566" cy="953398"/>
          </a:xfrm>
          <a:prstGeom prst="rect">
            <a:avLst/>
          </a:prstGeom>
        </p:spPr>
        <p:txBody>
          <a:bodyPr anchor="ctr">
            <a:normAutofit/>
          </a:bodyPr>
          <a:lstStyle>
            <a:lvl1pPr marL="0" indent="0" algn="ctr">
              <a:buNone/>
              <a:defRPr sz="140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Click to edit Master text styles</a:t>
            </a:r>
          </a:p>
        </p:txBody>
      </p:sp>
      <p:sp>
        <p:nvSpPr>
          <p:cNvPr id="16" name="Text Placeholder 3">
            <a:extLst>
              <a:ext uri="{FF2B5EF4-FFF2-40B4-BE49-F238E27FC236}">
                <a16:creationId xmlns:a16="http://schemas.microsoft.com/office/drawing/2014/main" id="{3EFA8B9A-B6DF-0447-B6FC-385767230D18}"/>
              </a:ext>
            </a:extLst>
          </p:cNvPr>
          <p:cNvSpPr>
            <a:spLocks noGrp="1"/>
          </p:cNvSpPr>
          <p:nvPr>
            <p:ph type="body" sz="quarter" idx="11"/>
          </p:nvPr>
        </p:nvSpPr>
        <p:spPr>
          <a:xfrm>
            <a:off x="3900863" y="2711274"/>
            <a:ext cx="2050566" cy="953398"/>
          </a:xfrm>
          <a:prstGeom prst="rect">
            <a:avLst/>
          </a:prstGeom>
        </p:spPr>
        <p:txBody>
          <a:bodyPr anchor="ctr">
            <a:normAutofit/>
          </a:bodyPr>
          <a:lstStyle>
            <a:lvl1pPr marL="0" indent="0" algn="ctr">
              <a:buNone/>
              <a:defRPr sz="140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Click to edit Master text styles</a:t>
            </a:r>
          </a:p>
        </p:txBody>
      </p:sp>
      <p:sp>
        <p:nvSpPr>
          <p:cNvPr id="17" name="Text Placeholder 3">
            <a:extLst>
              <a:ext uri="{FF2B5EF4-FFF2-40B4-BE49-F238E27FC236}">
                <a16:creationId xmlns:a16="http://schemas.microsoft.com/office/drawing/2014/main" id="{D6C782E7-1725-0046-81F8-F6EE27A2C8D2}"/>
              </a:ext>
            </a:extLst>
          </p:cNvPr>
          <p:cNvSpPr>
            <a:spLocks noGrp="1"/>
          </p:cNvSpPr>
          <p:nvPr>
            <p:ph type="body" sz="quarter" idx="12"/>
          </p:nvPr>
        </p:nvSpPr>
        <p:spPr>
          <a:xfrm>
            <a:off x="6326011" y="2711274"/>
            <a:ext cx="2050566" cy="953398"/>
          </a:xfrm>
          <a:prstGeom prst="rect">
            <a:avLst/>
          </a:prstGeom>
        </p:spPr>
        <p:txBody>
          <a:bodyPr anchor="ctr">
            <a:normAutofit/>
          </a:bodyPr>
          <a:lstStyle>
            <a:lvl1pPr marL="0" indent="0" algn="ctr">
              <a:buNone/>
              <a:defRPr sz="140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Click to edit Master text styles</a:t>
            </a:r>
          </a:p>
        </p:txBody>
      </p:sp>
      <p:sp>
        <p:nvSpPr>
          <p:cNvPr id="18" name="Text Placeholder 3">
            <a:extLst>
              <a:ext uri="{FF2B5EF4-FFF2-40B4-BE49-F238E27FC236}">
                <a16:creationId xmlns:a16="http://schemas.microsoft.com/office/drawing/2014/main" id="{168C8104-8E8B-B647-9BAF-F782EDC99726}"/>
              </a:ext>
            </a:extLst>
          </p:cNvPr>
          <p:cNvSpPr>
            <a:spLocks noGrp="1"/>
          </p:cNvSpPr>
          <p:nvPr>
            <p:ph type="body" sz="quarter" idx="13"/>
          </p:nvPr>
        </p:nvSpPr>
        <p:spPr>
          <a:xfrm>
            <a:off x="8737907" y="2711274"/>
            <a:ext cx="2050566" cy="953398"/>
          </a:xfrm>
          <a:prstGeom prst="rect">
            <a:avLst/>
          </a:prstGeom>
        </p:spPr>
        <p:txBody>
          <a:bodyPr anchor="ctr">
            <a:normAutofit/>
          </a:bodyPr>
          <a:lstStyle>
            <a:lvl1pPr marL="0" indent="0" algn="ctr">
              <a:buNone/>
              <a:defRPr sz="140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Click to edit Master text styles</a:t>
            </a:r>
          </a:p>
        </p:txBody>
      </p:sp>
      <p:sp>
        <p:nvSpPr>
          <p:cNvPr id="21" name="Text Placeholder 20">
            <a:extLst>
              <a:ext uri="{FF2B5EF4-FFF2-40B4-BE49-F238E27FC236}">
                <a16:creationId xmlns:a16="http://schemas.microsoft.com/office/drawing/2014/main" id="{C6A3FC50-1167-9641-9AD8-CE149070431F}"/>
              </a:ext>
            </a:extLst>
          </p:cNvPr>
          <p:cNvSpPr>
            <a:spLocks noGrp="1"/>
          </p:cNvSpPr>
          <p:nvPr>
            <p:ph type="body" sz="quarter" idx="14" hasCustomPrompt="1"/>
          </p:nvPr>
        </p:nvSpPr>
        <p:spPr>
          <a:xfrm>
            <a:off x="1348509" y="4002604"/>
            <a:ext cx="2289175" cy="1788596"/>
          </a:xfrm>
          <a:prstGeom prst="rect">
            <a:avLst/>
          </a:prstGeom>
        </p:spPr>
        <p:txBody>
          <a:bodyPr>
            <a:normAutofit/>
          </a:bodyPr>
          <a:lstStyle>
            <a:lvl1pPr marL="182880" marR="0" indent="-91440" algn="l" defTabSz="914400" rtl="0" eaLnBrk="1" fontAlgn="auto" latinLnBrk="0" hangingPunct="1">
              <a:lnSpc>
                <a:spcPts val="1880"/>
              </a:lnSpc>
              <a:spcBef>
                <a:spcPts val="400"/>
              </a:spcBef>
              <a:spcAft>
                <a:spcPts val="0"/>
              </a:spcAft>
              <a:buClr>
                <a:srgbClr val="12689B"/>
              </a:buClr>
              <a:buSzTx/>
              <a:buFont typeface="Arial"/>
              <a:buChar char="•"/>
              <a:tabLst>
                <a:tab pos="298450" algn="l"/>
              </a:tabLst>
              <a:defRPr sz="1400"/>
            </a:lvl1pPr>
          </a:lstStyle>
          <a:p>
            <a:pPr marL="182880" marR="0" lvl="0" indent="-91440" algn="l" defTabSz="914400" rtl="0" eaLnBrk="1" fontAlgn="auto" latinLnBrk="0" hangingPunct="1">
              <a:lnSpc>
                <a:spcPts val="1880"/>
              </a:lnSpc>
              <a:spcBef>
                <a:spcPts val="400"/>
              </a:spcBef>
              <a:spcAft>
                <a:spcPts val="0"/>
              </a:spcAft>
              <a:buClr>
                <a:srgbClr val="12689B"/>
              </a:buClr>
              <a:buSzTx/>
              <a:buFont typeface="Arial"/>
              <a:buChar char="•"/>
              <a:tabLst>
                <a:tab pos="298450" algn="l"/>
              </a:tabLst>
              <a:defRPr/>
            </a:pPr>
            <a:r>
              <a:rPr kumimoji="0" lang="en-US" sz="1400" b="0" i="0" u="none" strike="noStrike" kern="1200" cap="none" spc="-5" normalizeH="0" baseline="0" noProof="0" dirty="0">
                <a:ln>
                  <a:noFill/>
                </a:ln>
                <a:solidFill>
                  <a:srgbClr val="000000"/>
                </a:solidFill>
                <a:effectLst/>
                <a:uLnTx/>
                <a:uFillTx/>
                <a:latin typeface="+mn-lt"/>
                <a:ea typeface="+mn-ea"/>
                <a:cs typeface="Trebuchet MS Regular" charset="0"/>
              </a:rPr>
              <a:t>Arial 14pt Text</a:t>
            </a:r>
          </a:p>
          <a:p>
            <a:pPr marL="182880" marR="0" lvl="0" indent="-91440" algn="l" defTabSz="914400" rtl="0" eaLnBrk="1" fontAlgn="auto" latinLnBrk="0" hangingPunct="1">
              <a:lnSpc>
                <a:spcPts val="1880"/>
              </a:lnSpc>
              <a:spcBef>
                <a:spcPts val="400"/>
              </a:spcBef>
              <a:spcAft>
                <a:spcPts val="0"/>
              </a:spcAft>
              <a:buClr>
                <a:srgbClr val="12689B"/>
              </a:buClr>
              <a:buSzTx/>
              <a:buFont typeface="Arial"/>
              <a:buChar char="•"/>
              <a:tabLst>
                <a:tab pos="298450" algn="l"/>
              </a:tabLst>
              <a:defRPr/>
            </a:pPr>
            <a:r>
              <a:rPr kumimoji="0" lang="en-US" sz="1400" b="0" i="0" u="none" strike="noStrike" kern="1200" cap="none" spc="-5" normalizeH="0" baseline="0" noProof="0" dirty="0">
                <a:ln>
                  <a:noFill/>
                </a:ln>
                <a:solidFill>
                  <a:srgbClr val="000000"/>
                </a:solidFill>
                <a:effectLst/>
                <a:uLnTx/>
                <a:uFillTx/>
                <a:latin typeface="+mn-lt"/>
                <a:ea typeface="+mn-ea"/>
                <a:cs typeface="Trebuchet MS Regular" charset="0"/>
              </a:rPr>
              <a:t>Arial 14pt Text</a:t>
            </a:r>
          </a:p>
        </p:txBody>
      </p:sp>
      <p:sp>
        <p:nvSpPr>
          <p:cNvPr id="20" name="Text Placeholder 20">
            <a:extLst>
              <a:ext uri="{FF2B5EF4-FFF2-40B4-BE49-F238E27FC236}">
                <a16:creationId xmlns:a16="http://schemas.microsoft.com/office/drawing/2014/main" id="{424D7B8D-E628-5342-A729-CD6B7FABB737}"/>
              </a:ext>
            </a:extLst>
          </p:cNvPr>
          <p:cNvSpPr>
            <a:spLocks noGrp="1"/>
          </p:cNvSpPr>
          <p:nvPr>
            <p:ph type="body" sz="quarter" idx="16" hasCustomPrompt="1"/>
          </p:nvPr>
        </p:nvSpPr>
        <p:spPr>
          <a:xfrm>
            <a:off x="3786909" y="4002604"/>
            <a:ext cx="2281176" cy="1788596"/>
          </a:xfrm>
          <a:prstGeom prst="rect">
            <a:avLst/>
          </a:prstGeom>
        </p:spPr>
        <p:txBody>
          <a:bodyPr>
            <a:normAutofit/>
          </a:bodyPr>
          <a:lstStyle>
            <a:lvl1pPr marL="182880" marR="0" indent="-91440" algn="l" defTabSz="914400" rtl="0" eaLnBrk="1" fontAlgn="auto" latinLnBrk="0" hangingPunct="1">
              <a:lnSpc>
                <a:spcPts val="1880"/>
              </a:lnSpc>
              <a:spcBef>
                <a:spcPts val="400"/>
              </a:spcBef>
              <a:spcAft>
                <a:spcPts val="0"/>
              </a:spcAft>
              <a:buClr>
                <a:srgbClr val="12689B"/>
              </a:buClr>
              <a:buSzTx/>
              <a:buFont typeface="Arial"/>
              <a:buChar char="•"/>
              <a:tabLst>
                <a:tab pos="298450" algn="l"/>
              </a:tabLst>
              <a:defRPr sz="1400"/>
            </a:lvl1pPr>
          </a:lstStyle>
          <a:p>
            <a:pPr marL="182880" marR="0" lvl="0" indent="-91440" algn="l" defTabSz="914400" rtl="0" eaLnBrk="1" fontAlgn="auto" latinLnBrk="0" hangingPunct="1">
              <a:lnSpc>
                <a:spcPts val="1880"/>
              </a:lnSpc>
              <a:spcBef>
                <a:spcPts val="400"/>
              </a:spcBef>
              <a:spcAft>
                <a:spcPts val="0"/>
              </a:spcAft>
              <a:buClr>
                <a:srgbClr val="12689B"/>
              </a:buClr>
              <a:buSzTx/>
              <a:buFont typeface="Arial"/>
              <a:buChar char="•"/>
              <a:tabLst>
                <a:tab pos="298450" algn="l"/>
              </a:tabLst>
              <a:defRPr/>
            </a:pPr>
            <a:r>
              <a:rPr kumimoji="0" lang="en-US" sz="1400" b="0" i="0" u="none" strike="noStrike" kern="1200" cap="none" spc="-5" normalizeH="0" baseline="0" noProof="0" dirty="0">
                <a:ln>
                  <a:noFill/>
                </a:ln>
                <a:solidFill>
                  <a:srgbClr val="000000"/>
                </a:solidFill>
                <a:effectLst/>
                <a:uLnTx/>
                <a:uFillTx/>
                <a:latin typeface="+mn-lt"/>
                <a:ea typeface="+mn-ea"/>
                <a:cs typeface="Trebuchet MS Regular" charset="0"/>
              </a:rPr>
              <a:t>Arial 14pt Text</a:t>
            </a:r>
          </a:p>
          <a:p>
            <a:pPr marL="182880" marR="0" lvl="0" indent="-91440" algn="l" defTabSz="914400" rtl="0" eaLnBrk="1" fontAlgn="auto" latinLnBrk="0" hangingPunct="1">
              <a:lnSpc>
                <a:spcPts val="1880"/>
              </a:lnSpc>
              <a:spcBef>
                <a:spcPts val="400"/>
              </a:spcBef>
              <a:spcAft>
                <a:spcPts val="0"/>
              </a:spcAft>
              <a:buClr>
                <a:srgbClr val="12689B"/>
              </a:buClr>
              <a:buSzTx/>
              <a:buFont typeface="Arial"/>
              <a:buChar char="•"/>
              <a:tabLst>
                <a:tab pos="298450" algn="l"/>
              </a:tabLst>
              <a:defRPr/>
            </a:pPr>
            <a:r>
              <a:rPr kumimoji="0" lang="en-US" sz="1400" b="0" i="0" u="none" strike="noStrike" kern="1200" cap="none" spc="-5" normalizeH="0" baseline="0" noProof="0" dirty="0">
                <a:ln>
                  <a:noFill/>
                </a:ln>
                <a:solidFill>
                  <a:srgbClr val="000000"/>
                </a:solidFill>
                <a:effectLst/>
                <a:uLnTx/>
                <a:uFillTx/>
                <a:latin typeface="+mn-lt"/>
                <a:ea typeface="+mn-ea"/>
                <a:cs typeface="Trebuchet MS Regular" charset="0"/>
              </a:rPr>
              <a:t>Arial 14pt Text</a:t>
            </a:r>
          </a:p>
        </p:txBody>
      </p:sp>
      <p:sp>
        <p:nvSpPr>
          <p:cNvPr id="22" name="Text Placeholder 20">
            <a:extLst>
              <a:ext uri="{FF2B5EF4-FFF2-40B4-BE49-F238E27FC236}">
                <a16:creationId xmlns:a16="http://schemas.microsoft.com/office/drawing/2014/main" id="{C2B6629D-1CDD-8F4F-8C54-DF8F822EE917}"/>
              </a:ext>
            </a:extLst>
          </p:cNvPr>
          <p:cNvSpPr>
            <a:spLocks noGrp="1"/>
          </p:cNvSpPr>
          <p:nvPr>
            <p:ph type="body" sz="quarter" idx="17" hasCustomPrompt="1"/>
          </p:nvPr>
        </p:nvSpPr>
        <p:spPr>
          <a:xfrm>
            <a:off x="6198805" y="4002604"/>
            <a:ext cx="2289175" cy="1788596"/>
          </a:xfrm>
          <a:prstGeom prst="rect">
            <a:avLst/>
          </a:prstGeom>
        </p:spPr>
        <p:txBody>
          <a:bodyPr>
            <a:normAutofit/>
          </a:bodyPr>
          <a:lstStyle>
            <a:lvl1pPr marL="182880" marR="0" indent="-91440" algn="l" defTabSz="914400" rtl="0" eaLnBrk="1" fontAlgn="auto" latinLnBrk="0" hangingPunct="1">
              <a:lnSpc>
                <a:spcPts val="1880"/>
              </a:lnSpc>
              <a:spcBef>
                <a:spcPts val="400"/>
              </a:spcBef>
              <a:spcAft>
                <a:spcPts val="0"/>
              </a:spcAft>
              <a:buClr>
                <a:srgbClr val="12689B"/>
              </a:buClr>
              <a:buSzTx/>
              <a:buFont typeface="Arial"/>
              <a:buChar char="•"/>
              <a:tabLst>
                <a:tab pos="298450" algn="l"/>
              </a:tabLst>
              <a:defRPr sz="1400"/>
            </a:lvl1pPr>
          </a:lstStyle>
          <a:p>
            <a:pPr marL="182880" marR="0" lvl="0" indent="-91440" algn="l" defTabSz="914400" rtl="0" eaLnBrk="1" fontAlgn="auto" latinLnBrk="0" hangingPunct="1">
              <a:lnSpc>
                <a:spcPts val="1880"/>
              </a:lnSpc>
              <a:spcBef>
                <a:spcPts val="400"/>
              </a:spcBef>
              <a:spcAft>
                <a:spcPts val="0"/>
              </a:spcAft>
              <a:buClr>
                <a:srgbClr val="12689B"/>
              </a:buClr>
              <a:buSzTx/>
              <a:buFont typeface="Arial"/>
              <a:buChar char="•"/>
              <a:tabLst>
                <a:tab pos="298450" algn="l"/>
              </a:tabLst>
              <a:defRPr/>
            </a:pPr>
            <a:r>
              <a:rPr kumimoji="0" lang="en-US" sz="1400" b="0" i="0" u="none" strike="noStrike" kern="1200" cap="none" spc="-5" normalizeH="0" baseline="0" noProof="0" dirty="0">
                <a:ln>
                  <a:noFill/>
                </a:ln>
                <a:solidFill>
                  <a:srgbClr val="000000"/>
                </a:solidFill>
                <a:effectLst/>
                <a:uLnTx/>
                <a:uFillTx/>
                <a:latin typeface="+mn-lt"/>
                <a:ea typeface="+mn-ea"/>
                <a:cs typeface="Trebuchet MS Regular" charset="0"/>
              </a:rPr>
              <a:t>Arial 14pt Text</a:t>
            </a:r>
          </a:p>
          <a:p>
            <a:pPr marL="182880" marR="0" lvl="0" indent="-91440" algn="l" defTabSz="914400" rtl="0" eaLnBrk="1" fontAlgn="auto" latinLnBrk="0" hangingPunct="1">
              <a:lnSpc>
                <a:spcPts val="1880"/>
              </a:lnSpc>
              <a:spcBef>
                <a:spcPts val="400"/>
              </a:spcBef>
              <a:spcAft>
                <a:spcPts val="0"/>
              </a:spcAft>
              <a:buClr>
                <a:srgbClr val="12689B"/>
              </a:buClr>
              <a:buSzTx/>
              <a:buFont typeface="Arial"/>
              <a:buChar char="•"/>
              <a:tabLst>
                <a:tab pos="298450" algn="l"/>
              </a:tabLst>
              <a:defRPr/>
            </a:pPr>
            <a:r>
              <a:rPr kumimoji="0" lang="en-US" sz="1400" b="0" i="0" u="none" strike="noStrike" kern="1200" cap="none" spc="-5" normalizeH="0" baseline="0" noProof="0" dirty="0">
                <a:ln>
                  <a:noFill/>
                </a:ln>
                <a:solidFill>
                  <a:srgbClr val="000000"/>
                </a:solidFill>
                <a:effectLst/>
                <a:uLnTx/>
                <a:uFillTx/>
                <a:latin typeface="+mn-lt"/>
                <a:ea typeface="+mn-ea"/>
                <a:cs typeface="Trebuchet MS Regular" charset="0"/>
              </a:rPr>
              <a:t>Arial 14pt Text</a:t>
            </a:r>
          </a:p>
        </p:txBody>
      </p:sp>
      <p:sp>
        <p:nvSpPr>
          <p:cNvPr id="23" name="Text Placeholder 20">
            <a:extLst>
              <a:ext uri="{FF2B5EF4-FFF2-40B4-BE49-F238E27FC236}">
                <a16:creationId xmlns:a16="http://schemas.microsoft.com/office/drawing/2014/main" id="{19E394D7-7A56-554D-A4F0-3B276A90C931}"/>
              </a:ext>
            </a:extLst>
          </p:cNvPr>
          <p:cNvSpPr>
            <a:spLocks noGrp="1"/>
          </p:cNvSpPr>
          <p:nvPr>
            <p:ph type="body" sz="quarter" idx="18" hasCustomPrompt="1"/>
          </p:nvPr>
        </p:nvSpPr>
        <p:spPr>
          <a:xfrm>
            <a:off x="8623953" y="4002604"/>
            <a:ext cx="2281176" cy="1788596"/>
          </a:xfrm>
          <a:prstGeom prst="rect">
            <a:avLst/>
          </a:prstGeom>
        </p:spPr>
        <p:txBody>
          <a:bodyPr>
            <a:normAutofit/>
          </a:bodyPr>
          <a:lstStyle>
            <a:lvl1pPr marL="182880" marR="0" indent="-91440" algn="l" defTabSz="914400" rtl="0" eaLnBrk="1" fontAlgn="auto" latinLnBrk="0" hangingPunct="1">
              <a:lnSpc>
                <a:spcPts val="1880"/>
              </a:lnSpc>
              <a:spcBef>
                <a:spcPts val="400"/>
              </a:spcBef>
              <a:spcAft>
                <a:spcPts val="0"/>
              </a:spcAft>
              <a:buClr>
                <a:srgbClr val="12689B"/>
              </a:buClr>
              <a:buSzTx/>
              <a:buFont typeface="Arial"/>
              <a:buChar char="•"/>
              <a:tabLst>
                <a:tab pos="298450" algn="l"/>
              </a:tabLst>
              <a:defRPr sz="1400"/>
            </a:lvl1pPr>
          </a:lstStyle>
          <a:p>
            <a:pPr marL="182880" marR="0" lvl="0" indent="-91440" algn="l" defTabSz="914400" rtl="0" eaLnBrk="1" fontAlgn="auto" latinLnBrk="0" hangingPunct="1">
              <a:lnSpc>
                <a:spcPts val="1880"/>
              </a:lnSpc>
              <a:spcBef>
                <a:spcPts val="400"/>
              </a:spcBef>
              <a:spcAft>
                <a:spcPts val="0"/>
              </a:spcAft>
              <a:buClr>
                <a:srgbClr val="12689B"/>
              </a:buClr>
              <a:buSzTx/>
              <a:buFont typeface="Arial"/>
              <a:buChar char="•"/>
              <a:tabLst>
                <a:tab pos="298450" algn="l"/>
              </a:tabLst>
              <a:defRPr/>
            </a:pPr>
            <a:r>
              <a:rPr kumimoji="0" lang="en-US" sz="1400" b="0" i="0" u="none" strike="noStrike" kern="1200" cap="none" spc="-5" normalizeH="0" baseline="0" noProof="0" dirty="0">
                <a:ln>
                  <a:noFill/>
                </a:ln>
                <a:solidFill>
                  <a:srgbClr val="000000"/>
                </a:solidFill>
                <a:effectLst/>
                <a:uLnTx/>
                <a:uFillTx/>
                <a:latin typeface="+mn-lt"/>
                <a:ea typeface="+mn-ea"/>
                <a:cs typeface="Trebuchet MS Regular" charset="0"/>
              </a:rPr>
              <a:t>Arial 14pt Text</a:t>
            </a:r>
          </a:p>
          <a:p>
            <a:pPr marL="182880" marR="0" lvl="0" indent="-91440" algn="l" defTabSz="914400" rtl="0" eaLnBrk="1" fontAlgn="auto" latinLnBrk="0" hangingPunct="1">
              <a:lnSpc>
                <a:spcPts val="1880"/>
              </a:lnSpc>
              <a:spcBef>
                <a:spcPts val="400"/>
              </a:spcBef>
              <a:spcAft>
                <a:spcPts val="0"/>
              </a:spcAft>
              <a:buClr>
                <a:srgbClr val="12689B"/>
              </a:buClr>
              <a:buSzTx/>
              <a:buFont typeface="Arial"/>
              <a:buChar char="•"/>
              <a:tabLst>
                <a:tab pos="298450" algn="l"/>
              </a:tabLst>
              <a:defRPr/>
            </a:pPr>
            <a:r>
              <a:rPr kumimoji="0" lang="en-US" sz="1400" b="0" i="0" u="none" strike="noStrike" kern="1200" cap="none" spc="-5" normalizeH="0" baseline="0" noProof="0" dirty="0">
                <a:ln>
                  <a:noFill/>
                </a:ln>
                <a:solidFill>
                  <a:srgbClr val="000000"/>
                </a:solidFill>
                <a:effectLst/>
                <a:uLnTx/>
                <a:uFillTx/>
                <a:latin typeface="+mn-lt"/>
                <a:ea typeface="+mn-ea"/>
                <a:cs typeface="Trebuchet MS Regular" charset="0"/>
              </a:rPr>
              <a:t>Arial 14pt Text</a:t>
            </a:r>
          </a:p>
        </p:txBody>
      </p:sp>
      <p:sp>
        <p:nvSpPr>
          <p:cNvPr id="24" name="Text Placeholder 10">
            <a:extLst>
              <a:ext uri="{FF2B5EF4-FFF2-40B4-BE49-F238E27FC236}">
                <a16:creationId xmlns:a16="http://schemas.microsoft.com/office/drawing/2014/main" id="{0A50C00B-6353-6246-BC52-A38E99144934}"/>
              </a:ext>
            </a:extLst>
          </p:cNvPr>
          <p:cNvSpPr>
            <a:spLocks noGrp="1"/>
          </p:cNvSpPr>
          <p:nvPr>
            <p:ph type="body" sz="quarter" idx="19" hasCustomPrompt="1"/>
          </p:nvPr>
        </p:nvSpPr>
        <p:spPr>
          <a:xfrm>
            <a:off x="857638" y="579768"/>
            <a:ext cx="10476723" cy="974064"/>
          </a:xfrm>
          <a:prstGeom prst="rect">
            <a:avLst/>
          </a:prstGeom>
        </p:spPr>
        <p:txBody>
          <a:bodyPr anchor="b">
            <a:normAutofit/>
          </a:bodyPr>
          <a:lstStyle>
            <a:lvl1pPr marL="0" indent="0">
              <a:buNone/>
              <a:defRPr sz="4000" b="1">
                <a:solidFill>
                  <a:schemeClr val="tx2"/>
                </a:solidFill>
              </a:defRPr>
            </a:lvl1pPr>
          </a:lstStyle>
          <a:p>
            <a:pPr lvl="0"/>
            <a:r>
              <a:rPr lang="en-US" dirty="0"/>
              <a:t>Arial Bold 40pt Title</a:t>
            </a:r>
          </a:p>
        </p:txBody>
      </p:sp>
      <p:sp>
        <p:nvSpPr>
          <p:cNvPr id="19" name="Subtitle 2">
            <a:extLst>
              <a:ext uri="{FF2B5EF4-FFF2-40B4-BE49-F238E27FC236}">
                <a16:creationId xmlns:a16="http://schemas.microsoft.com/office/drawing/2014/main" id="{F3C5C422-3791-454F-A562-3DA192CA2F8F}"/>
              </a:ext>
            </a:extLst>
          </p:cNvPr>
          <p:cNvSpPr txBox="1">
            <a:spLocks/>
          </p:cNvSpPr>
          <p:nvPr userDrawn="1"/>
        </p:nvSpPr>
        <p:spPr>
          <a:xfrm>
            <a:off x="0" y="295039"/>
            <a:ext cx="12192000" cy="549362"/>
          </a:xfrm>
          <a:prstGeom prst="rect">
            <a:avLst/>
          </a:prstGeom>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000" b="1" kern="1200">
                <a:solidFill>
                  <a:schemeClr val="tx2"/>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400" dirty="0"/>
              <a:t>CONFIDENTIAL</a:t>
            </a:r>
          </a:p>
        </p:txBody>
      </p:sp>
    </p:spTree>
    <p:extLst>
      <p:ext uri="{BB962C8B-B14F-4D97-AF65-F5344CB8AC3E}">
        <p14:creationId xmlns:p14="http://schemas.microsoft.com/office/powerpoint/2010/main" val="3100057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eft Image + Bulleted text">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6FC26A2D-788B-5C4B-9F35-6453359CF345}"/>
              </a:ext>
            </a:extLst>
          </p:cNvPr>
          <p:cNvSpPr>
            <a:spLocks noGrp="1"/>
          </p:cNvSpPr>
          <p:nvPr>
            <p:ph type="pic" sz="quarter" idx="17"/>
          </p:nvPr>
        </p:nvSpPr>
        <p:spPr>
          <a:xfrm>
            <a:off x="382588" y="2265363"/>
            <a:ext cx="4991395" cy="3103562"/>
          </a:xfrm>
          <a:prstGeom prst="rect">
            <a:avLst/>
          </a:prstGeom>
        </p:spPr>
        <p:txBody>
          <a:bodyPr/>
          <a:lstStyle/>
          <a:p>
            <a:r>
              <a:rPr lang="en-US"/>
              <a:t>Click icon to add picture</a:t>
            </a:r>
          </a:p>
        </p:txBody>
      </p:sp>
      <p:sp>
        <p:nvSpPr>
          <p:cNvPr id="15" name="Text Placeholder 14">
            <a:extLst>
              <a:ext uri="{FF2B5EF4-FFF2-40B4-BE49-F238E27FC236}">
                <a16:creationId xmlns:a16="http://schemas.microsoft.com/office/drawing/2014/main" id="{0A31D4C7-B32E-B949-9F9B-11383709A1FC}"/>
              </a:ext>
            </a:extLst>
          </p:cNvPr>
          <p:cNvSpPr>
            <a:spLocks noGrp="1"/>
          </p:cNvSpPr>
          <p:nvPr>
            <p:ph type="body" sz="quarter" idx="19"/>
          </p:nvPr>
        </p:nvSpPr>
        <p:spPr>
          <a:xfrm>
            <a:off x="5857874" y="2143125"/>
            <a:ext cx="5495925" cy="3598863"/>
          </a:xfrm>
          <a:prstGeom prst="rect">
            <a:avLst/>
          </a:prstGeom>
        </p:spPr>
        <p:txBody>
          <a:bodyPr/>
          <a:lstStyle>
            <a:lvl1pPr marL="585788" indent="-585788">
              <a:lnSpc>
                <a:spcPct val="90000"/>
              </a:lnSpc>
              <a:spcBef>
                <a:spcPts val="1200"/>
              </a:spcBef>
              <a:buClr>
                <a:schemeClr val="accent1"/>
              </a:buClr>
              <a:buSzPct val="120000"/>
              <a:tabLst/>
              <a:defRPr sz="2000"/>
            </a:lvl1pPr>
            <a:lvl2pPr>
              <a:buClr>
                <a:schemeClr val="accent1"/>
              </a:buClr>
              <a:buSzPct val="120000"/>
              <a:defRPr sz="2000"/>
            </a:lvl2pPr>
            <a:lvl3pPr>
              <a:buClr>
                <a:schemeClr val="accent1"/>
              </a:buClr>
              <a:buSzPct val="120000"/>
              <a:defRPr sz="2000"/>
            </a:lvl3pPr>
            <a:lvl4pPr>
              <a:buClr>
                <a:schemeClr val="accent1"/>
              </a:buClr>
              <a:buSzPct val="120000"/>
              <a:defRPr sz="2000"/>
            </a:lvl4pPr>
            <a:lvl5pPr>
              <a:buClr>
                <a:schemeClr val="accent1"/>
              </a:buClr>
              <a:buSzPct val="120000"/>
              <a:defRPr sz="2000"/>
            </a:lvl5pPr>
          </a:lstStyle>
          <a:p>
            <a:pPr lvl="0"/>
            <a:r>
              <a:rPr lang="en-US"/>
              <a:t>Click to edit Master text styles</a:t>
            </a:r>
          </a:p>
        </p:txBody>
      </p:sp>
      <p:sp>
        <p:nvSpPr>
          <p:cNvPr id="5" name="Text Placeholder 10">
            <a:extLst>
              <a:ext uri="{FF2B5EF4-FFF2-40B4-BE49-F238E27FC236}">
                <a16:creationId xmlns:a16="http://schemas.microsoft.com/office/drawing/2014/main" id="{91D1B2B4-D48E-6D4B-9320-C7515CCEB393}"/>
              </a:ext>
            </a:extLst>
          </p:cNvPr>
          <p:cNvSpPr>
            <a:spLocks noGrp="1"/>
          </p:cNvSpPr>
          <p:nvPr>
            <p:ph type="body" sz="quarter" idx="20" hasCustomPrompt="1"/>
          </p:nvPr>
        </p:nvSpPr>
        <p:spPr>
          <a:xfrm>
            <a:off x="942110" y="741566"/>
            <a:ext cx="10411690" cy="674688"/>
          </a:xfrm>
          <a:prstGeom prst="rect">
            <a:avLst/>
          </a:prstGeom>
        </p:spPr>
        <p:txBody>
          <a:bodyPr>
            <a:normAutofit/>
          </a:bodyPr>
          <a:lstStyle>
            <a:lvl1pPr marL="0" indent="0" algn="ctr">
              <a:buNone/>
              <a:defRPr sz="4000" b="1">
                <a:solidFill>
                  <a:schemeClr val="tx2"/>
                </a:solidFill>
              </a:defRPr>
            </a:lvl1pPr>
          </a:lstStyle>
          <a:p>
            <a:pPr lvl="0"/>
            <a:r>
              <a:rPr lang="en-US" dirty="0"/>
              <a:t>Arial Bold 40pt Title</a:t>
            </a:r>
          </a:p>
        </p:txBody>
      </p:sp>
      <p:sp>
        <p:nvSpPr>
          <p:cNvPr id="6" name="Subtitle 2">
            <a:extLst>
              <a:ext uri="{FF2B5EF4-FFF2-40B4-BE49-F238E27FC236}">
                <a16:creationId xmlns:a16="http://schemas.microsoft.com/office/drawing/2014/main" id="{DB6454C9-1719-B34D-8B90-D9B8F9AE0859}"/>
              </a:ext>
            </a:extLst>
          </p:cNvPr>
          <p:cNvSpPr txBox="1">
            <a:spLocks/>
          </p:cNvSpPr>
          <p:nvPr userDrawn="1"/>
        </p:nvSpPr>
        <p:spPr>
          <a:xfrm>
            <a:off x="0" y="295039"/>
            <a:ext cx="12192000" cy="549362"/>
          </a:xfrm>
          <a:prstGeom prst="rect">
            <a:avLst/>
          </a:prstGeom>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000" b="1" kern="1200">
                <a:solidFill>
                  <a:schemeClr val="tx2"/>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400" dirty="0"/>
              <a:t>CONFIDENTIAL</a:t>
            </a:r>
          </a:p>
        </p:txBody>
      </p:sp>
    </p:spTree>
    <p:extLst>
      <p:ext uri="{BB962C8B-B14F-4D97-AF65-F5344CB8AC3E}">
        <p14:creationId xmlns:p14="http://schemas.microsoft.com/office/powerpoint/2010/main" val="28278530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CFB9C966-0860-AC4C-AF32-3F4ED2056099}"/>
              </a:ext>
            </a:extLst>
          </p:cNvPr>
          <p:cNvSpPr>
            <a:spLocks noGrp="1"/>
          </p:cNvSpPr>
          <p:nvPr>
            <p:ph type="body" sz="quarter" idx="20" hasCustomPrompt="1"/>
          </p:nvPr>
        </p:nvSpPr>
        <p:spPr>
          <a:xfrm>
            <a:off x="942110" y="741566"/>
            <a:ext cx="10411690" cy="674688"/>
          </a:xfrm>
          <a:prstGeom prst="rect">
            <a:avLst/>
          </a:prstGeom>
        </p:spPr>
        <p:txBody>
          <a:bodyPr/>
          <a:lstStyle>
            <a:lvl1pPr marL="0" indent="0">
              <a:buNone/>
              <a:defRPr sz="4000" b="1">
                <a:solidFill>
                  <a:schemeClr val="accent4"/>
                </a:solidFill>
                <a:latin typeface="+mj-lt"/>
              </a:defRPr>
            </a:lvl1pPr>
          </a:lstStyle>
          <a:p>
            <a:pPr lvl="0"/>
            <a:r>
              <a:rPr lang="en-US" dirty="0"/>
              <a:t>Arial Bold 40pt Title</a:t>
            </a:r>
          </a:p>
        </p:txBody>
      </p:sp>
      <p:graphicFrame>
        <p:nvGraphicFramePr>
          <p:cNvPr id="4" name="Table 3">
            <a:extLst>
              <a:ext uri="{FF2B5EF4-FFF2-40B4-BE49-F238E27FC236}">
                <a16:creationId xmlns:a16="http://schemas.microsoft.com/office/drawing/2014/main" id="{53819B8B-22D2-D840-A1EE-A8A5AF7FD4A7}"/>
              </a:ext>
            </a:extLst>
          </p:cNvPr>
          <p:cNvGraphicFramePr>
            <a:graphicFrameLocks noGrp="1"/>
          </p:cNvGraphicFramePr>
          <p:nvPr userDrawn="1">
            <p:extLst>
              <p:ext uri="{D42A27DB-BD31-4B8C-83A1-F6EECF244321}">
                <p14:modId xmlns:p14="http://schemas.microsoft.com/office/powerpoint/2010/main" val="1868172202"/>
              </p:ext>
            </p:extLst>
          </p:nvPr>
        </p:nvGraphicFramePr>
        <p:xfrm>
          <a:off x="942110" y="1922635"/>
          <a:ext cx="10411690" cy="3801095"/>
        </p:xfrm>
        <a:graphic>
          <a:graphicData uri="http://schemas.openxmlformats.org/drawingml/2006/table">
            <a:tbl>
              <a:tblPr firstRow="1" bandRow="1">
                <a:tableStyleId>{69012ECD-51FC-41F1-AA8D-1B2483CD663E}</a:tableStyleId>
              </a:tblPr>
              <a:tblGrid>
                <a:gridCol w="3703521">
                  <a:extLst>
                    <a:ext uri="{9D8B030D-6E8A-4147-A177-3AD203B41FA5}">
                      <a16:colId xmlns:a16="http://schemas.microsoft.com/office/drawing/2014/main" val="20001"/>
                    </a:ext>
                  </a:extLst>
                </a:gridCol>
                <a:gridCol w="6708169">
                  <a:extLst>
                    <a:ext uri="{9D8B030D-6E8A-4147-A177-3AD203B41FA5}">
                      <a16:colId xmlns:a16="http://schemas.microsoft.com/office/drawing/2014/main" val="20002"/>
                    </a:ext>
                  </a:extLst>
                </a:gridCol>
              </a:tblGrid>
              <a:tr h="363365">
                <a:tc>
                  <a:txBody>
                    <a:bodyPr/>
                    <a:lstStyle>
                      <a:lvl1pPr marL="0" algn="l" defTabSz="914378" rtl="0" eaLnBrk="1" latinLnBrk="0" hangingPunct="1">
                        <a:defRPr sz="1800" b="1" kern="1200">
                          <a:solidFill>
                            <a:schemeClr val="lt1"/>
                          </a:solidFill>
                          <a:latin typeface="Verdana"/>
                        </a:defRPr>
                      </a:lvl1pPr>
                      <a:lvl2pPr marL="457189" algn="l" defTabSz="914378" rtl="0" eaLnBrk="1" latinLnBrk="0" hangingPunct="1">
                        <a:defRPr sz="1800" b="1" kern="1200">
                          <a:solidFill>
                            <a:schemeClr val="lt1"/>
                          </a:solidFill>
                          <a:latin typeface="Verdana"/>
                        </a:defRPr>
                      </a:lvl2pPr>
                      <a:lvl3pPr marL="914378" algn="l" defTabSz="914378" rtl="0" eaLnBrk="1" latinLnBrk="0" hangingPunct="1">
                        <a:defRPr sz="1800" b="1" kern="1200">
                          <a:solidFill>
                            <a:schemeClr val="lt1"/>
                          </a:solidFill>
                          <a:latin typeface="Verdana"/>
                        </a:defRPr>
                      </a:lvl3pPr>
                      <a:lvl4pPr marL="1371566" algn="l" defTabSz="914378" rtl="0" eaLnBrk="1" latinLnBrk="0" hangingPunct="1">
                        <a:defRPr sz="1800" b="1" kern="1200">
                          <a:solidFill>
                            <a:schemeClr val="lt1"/>
                          </a:solidFill>
                          <a:latin typeface="Verdana"/>
                        </a:defRPr>
                      </a:lvl4pPr>
                      <a:lvl5pPr marL="1828754" algn="l" defTabSz="914378" rtl="0" eaLnBrk="1" latinLnBrk="0" hangingPunct="1">
                        <a:defRPr sz="1800" b="1" kern="1200">
                          <a:solidFill>
                            <a:schemeClr val="lt1"/>
                          </a:solidFill>
                          <a:latin typeface="Verdana"/>
                        </a:defRPr>
                      </a:lvl5pPr>
                      <a:lvl6pPr marL="2285943" algn="l" defTabSz="914378" rtl="0" eaLnBrk="1" latinLnBrk="0" hangingPunct="1">
                        <a:defRPr sz="1800" b="1" kern="1200">
                          <a:solidFill>
                            <a:schemeClr val="lt1"/>
                          </a:solidFill>
                          <a:latin typeface="Verdana"/>
                        </a:defRPr>
                      </a:lvl6pPr>
                      <a:lvl7pPr marL="2743132" algn="l" defTabSz="914378" rtl="0" eaLnBrk="1" latinLnBrk="0" hangingPunct="1">
                        <a:defRPr sz="1800" b="1" kern="1200">
                          <a:solidFill>
                            <a:schemeClr val="lt1"/>
                          </a:solidFill>
                          <a:latin typeface="Verdana"/>
                        </a:defRPr>
                      </a:lvl7pPr>
                      <a:lvl8pPr marL="3200320" algn="l" defTabSz="914378" rtl="0" eaLnBrk="1" latinLnBrk="0" hangingPunct="1">
                        <a:defRPr sz="1800" b="1" kern="1200">
                          <a:solidFill>
                            <a:schemeClr val="lt1"/>
                          </a:solidFill>
                          <a:latin typeface="Verdana"/>
                        </a:defRPr>
                      </a:lvl8pPr>
                      <a:lvl9pPr marL="3657509" algn="l" defTabSz="914378" rtl="0" eaLnBrk="1" latinLnBrk="0" hangingPunct="1">
                        <a:defRPr sz="1800" b="1" kern="1200">
                          <a:solidFill>
                            <a:schemeClr val="lt1"/>
                          </a:solidFill>
                          <a:latin typeface="Verdana"/>
                        </a:defRPr>
                      </a:lvl9pPr>
                    </a:lstStyle>
                    <a:p>
                      <a:pPr marL="91440" algn="l"/>
                      <a:r>
                        <a:rPr lang="en-US" sz="1400" dirty="0">
                          <a:latin typeface="+mj-lt"/>
                          <a:sym typeface="Verdana" panose="020B0604030504040204" pitchFamily="34" charset="0"/>
                        </a:rPr>
                        <a:t>Header</a:t>
                      </a:r>
                      <a:endParaRPr lang="en-US" sz="1400" b="1" dirty="0">
                        <a:latin typeface="+mj-lt"/>
                        <a:ea typeface="Verdana" panose="020B0604030504040204" pitchFamily="34" charset="0"/>
                        <a:cs typeface="Verdana" panose="020B0604030504040204" pitchFamily="34" charset="0"/>
                        <a:sym typeface="Verdana" panose="020B0604030504040204" pitchFamily="34" charset="0"/>
                      </a:endParaRPr>
                    </a:p>
                  </a:txBody>
                  <a:tcPr marR="34322" marT="34322" marB="3432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solidFill>
                      <a:schemeClr val="accent1"/>
                    </a:solidFill>
                  </a:tcPr>
                </a:tc>
                <a:tc>
                  <a:txBody>
                    <a:bodyPr/>
                    <a:lstStyle>
                      <a:lvl1pPr marL="0" algn="l" defTabSz="914378" rtl="0" eaLnBrk="1" latinLnBrk="0" hangingPunct="1">
                        <a:defRPr sz="1800" b="1" kern="1200">
                          <a:solidFill>
                            <a:schemeClr val="lt1"/>
                          </a:solidFill>
                          <a:latin typeface="Verdana"/>
                        </a:defRPr>
                      </a:lvl1pPr>
                      <a:lvl2pPr marL="457189" algn="l" defTabSz="914378" rtl="0" eaLnBrk="1" latinLnBrk="0" hangingPunct="1">
                        <a:defRPr sz="1800" b="1" kern="1200">
                          <a:solidFill>
                            <a:schemeClr val="lt1"/>
                          </a:solidFill>
                          <a:latin typeface="Verdana"/>
                        </a:defRPr>
                      </a:lvl2pPr>
                      <a:lvl3pPr marL="914378" algn="l" defTabSz="914378" rtl="0" eaLnBrk="1" latinLnBrk="0" hangingPunct="1">
                        <a:defRPr sz="1800" b="1" kern="1200">
                          <a:solidFill>
                            <a:schemeClr val="lt1"/>
                          </a:solidFill>
                          <a:latin typeface="Verdana"/>
                        </a:defRPr>
                      </a:lvl3pPr>
                      <a:lvl4pPr marL="1371566" algn="l" defTabSz="914378" rtl="0" eaLnBrk="1" latinLnBrk="0" hangingPunct="1">
                        <a:defRPr sz="1800" b="1" kern="1200">
                          <a:solidFill>
                            <a:schemeClr val="lt1"/>
                          </a:solidFill>
                          <a:latin typeface="Verdana"/>
                        </a:defRPr>
                      </a:lvl4pPr>
                      <a:lvl5pPr marL="1828754" algn="l" defTabSz="914378" rtl="0" eaLnBrk="1" latinLnBrk="0" hangingPunct="1">
                        <a:defRPr sz="1800" b="1" kern="1200">
                          <a:solidFill>
                            <a:schemeClr val="lt1"/>
                          </a:solidFill>
                          <a:latin typeface="Verdana"/>
                        </a:defRPr>
                      </a:lvl5pPr>
                      <a:lvl6pPr marL="2285943" algn="l" defTabSz="914378" rtl="0" eaLnBrk="1" latinLnBrk="0" hangingPunct="1">
                        <a:defRPr sz="1800" b="1" kern="1200">
                          <a:solidFill>
                            <a:schemeClr val="lt1"/>
                          </a:solidFill>
                          <a:latin typeface="Verdana"/>
                        </a:defRPr>
                      </a:lvl6pPr>
                      <a:lvl7pPr marL="2743132" algn="l" defTabSz="914378" rtl="0" eaLnBrk="1" latinLnBrk="0" hangingPunct="1">
                        <a:defRPr sz="1800" b="1" kern="1200">
                          <a:solidFill>
                            <a:schemeClr val="lt1"/>
                          </a:solidFill>
                          <a:latin typeface="Verdana"/>
                        </a:defRPr>
                      </a:lvl7pPr>
                      <a:lvl8pPr marL="3200320" algn="l" defTabSz="914378" rtl="0" eaLnBrk="1" latinLnBrk="0" hangingPunct="1">
                        <a:defRPr sz="1800" b="1" kern="1200">
                          <a:solidFill>
                            <a:schemeClr val="lt1"/>
                          </a:solidFill>
                          <a:latin typeface="Verdana"/>
                        </a:defRPr>
                      </a:lvl8pPr>
                      <a:lvl9pPr marL="3657509" algn="l" defTabSz="914378" rtl="0" eaLnBrk="1" latinLnBrk="0" hangingPunct="1">
                        <a:defRPr sz="1800" b="1" kern="1200">
                          <a:solidFill>
                            <a:schemeClr val="lt1"/>
                          </a:solidFill>
                          <a:latin typeface="Verdana"/>
                        </a:defRPr>
                      </a:lvl9pPr>
                    </a:lstStyle>
                    <a:p>
                      <a:pPr algn="l"/>
                      <a:r>
                        <a:rPr lang="en-US" sz="1400" dirty="0">
                          <a:latin typeface="+mj-lt"/>
                          <a:sym typeface="Verdana" panose="020B0604030504040204" pitchFamily="34" charset="0"/>
                        </a:rPr>
                        <a:t>Header</a:t>
                      </a:r>
                      <a:endParaRPr lang="en-US" sz="1400" b="1" baseline="30000" dirty="0">
                        <a:latin typeface="+mj-lt"/>
                        <a:ea typeface="Verdana" panose="020B0604030504040204" pitchFamily="34" charset="0"/>
                        <a:cs typeface="Verdana" panose="020B0604030504040204" pitchFamily="34" charset="0"/>
                        <a:sym typeface="Verdana" panose="020B0604030504040204" pitchFamily="34" charset="0"/>
                      </a:endParaRPr>
                    </a:p>
                  </a:txBody>
                  <a:tcPr marR="34322" marT="34322" marB="3432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572955">
                <a:tc>
                  <a:txBody>
                    <a:bodyPr/>
                    <a:lstStyle/>
                    <a:p>
                      <a:pPr marL="91440" algn="l"/>
                      <a:r>
                        <a:rPr lang="en-US" sz="1200" b="1" dirty="0">
                          <a:solidFill>
                            <a:schemeClr val="accent1"/>
                          </a:solidFill>
                          <a:latin typeface="+mj-lt"/>
                          <a:sym typeface="Verdana" panose="020B0604030504040204" pitchFamily="34" charset="0"/>
                        </a:rPr>
                        <a:t>Text</a:t>
                      </a:r>
                    </a:p>
                  </a:txBody>
                  <a:tcPr marR="182880" marT="34322" marB="34322" anchor="ctr">
                    <a:lnL w="12700" cap="flat" cmpd="sng" algn="ctr">
                      <a:noFill/>
                      <a:prstDash val="solid"/>
                      <a:round/>
                      <a:headEnd type="none" w="med" len="med"/>
                      <a:tailEnd type="none" w="med" len="med"/>
                    </a:lnL>
                    <a:lnR>
                      <a:noFill/>
                    </a:lnR>
                    <a:lnT w="28575"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9525" marR="0" lvl="1"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mj-lt"/>
                          <a:ea typeface="+mn-ea"/>
                          <a:cs typeface="Calibri" panose="020F0502020204030204" pitchFamily="34" charset="0"/>
                        </a:rPr>
                        <a:t>Text</a:t>
                      </a:r>
                    </a:p>
                  </a:txBody>
                  <a:tcPr marR="34322" marT="34322" marB="34322" anchor="ctr">
                    <a:lnL>
                      <a:noFill/>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718944939"/>
                  </a:ext>
                </a:extLst>
              </a:tr>
              <a:tr h="572955">
                <a:tc>
                  <a:txBody>
                    <a:bodyPr/>
                    <a:lstStyle/>
                    <a:p>
                      <a:pPr marL="91440" algn="l"/>
                      <a:r>
                        <a:rPr lang="en-US" sz="1200" b="1" dirty="0">
                          <a:solidFill>
                            <a:schemeClr val="accent1"/>
                          </a:solidFill>
                          <a:latin typeface="+mj-lt"/>
                          <a:sym typeface="Verdana" panose="020B0604030504040204" pitchFamily="34" charset="0"/>
                        </a:rPr>
                        <a:t>Text</a:t>
                      </a:r>
                    </a:p>
                  </a:txBody>
                  <a:tcPr marR="182880" marT="34322" marB="34322"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marL="9525" marR="0" lvl="1"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mj-lt"/>
                          <a:ea typeface="+mn-ea"/>
                          <a:cs typeface="Calibri" panose="020F0502020204030204" pitchFamily="34" charset="0"/>
                        </a:rPr>
                        <a:t>Text</a:t>
                      </a:r>
                    </a:p>
                  </a:txBody>
                  <a:tcPr marR="34322" marT="34322" marB="34322"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94704132"/>
                  </a:ext>
                </a:extLst>
              </a:tr>
              <a:tr h="572955">
                <a:tc>
                  <a:txBody>
                    <a:bodyPr/>
                    <a:lstStyle/>
                    <a:p>
                      <a:pPr marL="91440" algn="l"/>
                      <a:r>
                        <a:rPr lang="en-US" sz="1200" b="1" dirty="0">
                          <a:solidFill>
                            <a:schemeClr val="accent1"/>
                          </a:solidFill>
                          <a:latin typeface="+mj-lt"/>
                          <a:sym typeface="Verdana" panose="020B0604030504040204" pitchFamily="34" charset="0"/>
                        </a:rPr>
                        <a:t>Text</a:t>
                      </a:r>
                    </a:p>
                  </a:txBody>
                  <a:tcPr marR="182880" marT="34322" marB="34322"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9525" marR="0" lvl="1"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mj-lt"/>
                          <a:ea typeface="+mn-ea"/>
                          <a:cs typeface="Calibri" panose="020F0502020204030204" pitchFamily="34" charset="0"/>
                        </a:rPr>
                        <a:t>Text</a:t>
                      </a:r>
                    </a:p>
                  </a:txBody>
                  <a:tcPr marR="34322" marT="34322" marB="34322"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4052888774"/>
                  </a:ext>
                </a:extLst>
              </a:tr>
              <a:tr h="572955">
                <a:tc>
                  <a:txBody>
                    <a:bodyPr/>
                    <a:lstStyle/>
                    <a:p>
                      <a:pPr marL="91440" algn="l"/>
                      <a:r>
                        <a:rPr lang="en-US" sz="1200" b="1" dirty="0">
                          <a:solidFill>
                            <a:schemeClr val="accent1"/>
                          </a:solidFill>
                          <a:latin typeface="+mj-lt"/>
                          <a:sym typeface="Verdana" panose="020B0604030504040204" pitchFamily="34" charset="0"/>
                        </a:rPr>
                        <a:t>Text</a:t>
                      </a:r>
                    </a:p>
                  </a:txBody>
                  <a:tcPr marR="182880" marT="34322" marB="34322"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marL="9525" marR="0" lvl="1"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mj-lt"/>
                          <a:ea typeface="+mn-ea"/>
                          <a:cs typeface="Calibri" panose="020F0502020204030204" pitchFamily="34" charset="0"/>
                        </a:rPr>
                        <a:t>Text</a:t>
                      </a:r>
                    </a:p>
                  </a:txBody>
                  <a:tcPr marR="34322" marT="34322" marB="34322"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425053505"/>
                  </a:ext>
                </a:extLst>
              </a:tr>
              <a:tr h="572955">
                <a:tc>
                  <a:txBody>
                    <a:bodyPr/>
                    <a:lstStyle/>
                    <a:p>
                      <a:pPr marL="91440" algn="l"/>
                      <a:r>
                        <a:rPr lang="en-US" sz="1200" b="1" dirty="0">
                          <a:solidFill>
                            <a:schemeClr val="accent1"/>
                          </a:solidFill>
                          <a:latin typeface="+mj-lt"/>
                          <a:sym typeface="Verdana" panose="020B0604030504040204" pitchFamily="34" charset="0"/>
                        </a:rPr>
                        <a:t>Text</a:t>
                      </a:r>
                    </a:p>
                  </a:txBody>
                  <a:tcPr marR="182880" marT="34322" marB="34322"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9525" marR="0" lvl="1"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mj-lt"/>
                          <a:ea typeface="+mn-ea"/>
                          <a:cs typeface="Calibri" panose="020F0502020204030204" pitchFamily="34" charset="0"/>
                        </a:rPr>
                        <a:t>Text</a:t>
                      </a:r>
                    </a:p>
                  </a:txBody>
                  <a:tcPr marR="34322" marT="34322" marB="34322"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44256647"/>
                  </a:ext>
                </a:extLst>
              </a:tr>
              <a:tr h="572955">
                <a:tc>
                  <a:txBody>
                    <a:bodyPr/>
                    <a:lstStyle/>
                    <a:p>
                      <a:pPr marL="91440" algn="l"/>
                      <a:r>
                        <a:rPr lang="en-US" sz="1200" b="1" dirty="0">
                          <a:solidFill>
                            <a:schemeClr val="accent1"/>
                          </a:solidFill>
                          <a:latin typeface="+mj-lt"/>
                          <a:sym typeface="Verdana" panose="020B0604030504040204" pitchFamily="34" charset="0"/>
                        </a:rPr>
                        <a:t>Text</a:t>
                      </a:r>
                    </a:p>
                  </a:txBody>
                  <a:tcPr marR="182880" marT="34322" marB="34322"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marL="9525" marR="0" lvl="1"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mj-lt"/>
                          <a:ea typeface="+mn-ea"/>
                          <a:cs typeface="Calibri" panose="020F0502020204030204" pitchFamily="34" charset="0"/>
                        </a:rPr>
                        <a:t>Text</a:t>
                      </a:r>
                    </a:p>
                  </a:txBody>
                  <a:tcPr marR="34322" marT="34322" marB="34322"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520771634"/>
                  </a:ext>
                </a:extLst>
              </a:tr>
            </a:tbl>
          </a:graphicData>
        </a:graphic>
      </p:graphicFrame>
      <p:sp>
        <p:nvSpPr>
          <p:cNvPr id="5" name="Subtitle 2">
            <a:extLst>
              <a:ext uri="{FF2B5EF4-FFF2-40B4-BE49-F238E27FC236}">
                <a16:creationId xmlns:a16="http://schemas.microsoft.com/office/drawing/2014/main" id="{24708D25-0371-0F4F-B8E1-EFDF50D7BCD5}"/>
              </a:ext>
            </a:extLst>
          </p:cNvPr>
          <p:cNvSpPr txBox="1">
            <a:spLocks/>
          </p:cNvSpPr>
          <p:nvPr userDrawn="1"/>
        </p:nvSpPr>
        <p:spPr>
          <a:xfrm>
            <a:off x="0" y="295039"/>
            <a:ext cx="12192000" cy="549362"/>
          </a:xfrm>
          <a:prstGeom prst="rect">
            <a:avLst/>
          </a:prstGeom>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000" b="1" kern="1200">
                <a:solidFill>
                  <a:schemeClr val="tx2"/>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400" dirty="0"/>
              <a:t>CONFIDENTIAL</a:t>
            </a:r>
          </a:p>
        </p:txBody>
      </p:sp>
    </p:spTree>
    <p:extLst>
      <p:ext uri="{BB962C8B-B14F-4D97-AF65-F5344CB8AC3E}">
        <p14:creationId xmlns:p14="http://schemas.microsoft.com/office/powerpoint/2010/main" val="26140816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ide by side images">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6FC26A2D-788B-5C4B-9F35-6453359CF345}"/>
              </a:ext>
            </a:extLst>
          </p:cNvPr>
          <p:cNvSpPr>
            <a:spLocks noGrp="1"/>
          </p:cNvSpPr>
          <p:nvPr>
            <p:ph type="pic" sz="quarter" idx="17"/>
          </p:nvPr>
        </p:nvSpPr>
        <p:spPr>
          <a:xfrm>
            <a:off x="942110" y="1673525"/>
            <a:ext cx="4992864" cy="4175184"/>
          </a:xfrm>
          <a:prstGeom prst="rect">
            <a:avLst/>
          </a:prstGeom>
        </p:spPr>
        <p:txBody>
          <a:bodyPr/>
          <a:lstStyle/>
          <a:p>
            <a:r>
              <a:rPr lang="en-US"/>
              <a:t>Click icon to add picture</a:t>
            </a:r>
            <a:endParaRPr lang="en-US" dirty="0"/>
          </a:p>
        </p:txBody>
      </p:sp>
      <p:sp>
        <p:nvSpPr>
          <p:cNvPr id="5" name="Text Placeholder 10">
            <a:extLst>
              <a:ext uri="{FF2B5EF4-FFF2-40B4-BE49-F238E27FC236}">
                <a16:creationId xmlns:a16="http://schemas.microsoft.com/office/drawing/2014/main" id="{91D1B2B4-D48E-6D4B-9320-C7515CCEB393}"/>
              </a:ext>
            </a:extLst>
          </p:cNvPr>
          <p:cNvSpPr>
            <a:spLocks noGrp="1"/>
          </p:cNvSpPr>
          <p:nvPr>
            <p:ph type="body" sz="quarter" idx="20" hasCustomPrompt="1"/>
          </p:nvPr>
        </p:nvSpPr>
        <p:spPr>
          <a:xfrm>
            <a:off x="942110" y="741566"/>
            <a:ext cx="10411690" cy="674688"/>
          </a:xfrm>
          <a:prstGeom prst="rect">
            <a:avLst/>
          </a:prstGeom>
        </p:spPr>
        <p:txBody>
          <a:bodyPr>
            <a:normAutofit/>
          </a:bodyPr>
          <a:lstStyle>
            <a:lvl1pPr marL="0" indent="0" algn="ctr">
              <a:buNone/>
              <a:defRPr sz="4000" b="1">
                <a:solidFill>
                  <a:schemeClr val="tx2"/>
                </a:solidFill>
              </a:defRPr>
            </a:lvl1pPr>
          </a:lstStyle>
          <a:p>
            <a:pPr lvl="0"/>
            <a:r>
              <a:rPr lang="en-US" dirty="0"/>
              <a:t>Arial Bold 40pt Title</a:t>
            </a:r>
          </a:p>
        </p:txBody>
      </p:sp>
      <p:sp>
        <p:nvSpPr>
          <p:cNvPr id="6" name="Picture Placeholder 3">
            <a:extLst>
              <a:ext uri="{FF2B5EF4-FFF2-40B4-BE49-F238E27FC236}">
                <a16:creationId xmlns:a16="http://schemas.microsoft.com/office/drawing/2014/main" id="{5ABD1DF4-51F0-434E-A71E-28FF3DF3BF9F}"/>
              </a:ext>
            </a:extLst>
          </p:cNvPr>
          <p:cNvSpPr>
            <a:spLocks noGrp="1"/>
          </p:cNvSpPr>
          <p:nvPr>
            <p:ph type="pic" sz="quarter" idx="21"/>
          </p:nvPr>
        </p:nvSpPr>
        <p:spPr>
          <a:xfrm>
            <a:off x="6257028" y="1673525"/>
            <a:ext cx="5096772" cy="4175184"/>
          </a:xfrm>
          <a:prstGeom prst="rect">
            <a:avLst/>
          </a:prstGeom>
        </p:spPr>
        <p:txBody>
          <a:bodyPr/>
          <a:lstStyle/>
          <a:p>
            <a:r>
              <a:rPr lang="en-US"/>
              <a:t>Click icon to add picture</a:t>
            </a:r>
            <a:endParaRPr lang="en-US" dirty="0"/>
          </a:p>
        </p:txBody>
      </p:sp>
      <p:sp>
        <p:nvSpPr>
          <p:cNvPr id="7" name="Subtitle 2">
            <a:extLst>
              <a:ext uri="{FF2B5EF4-FFF2-40B4-BE49-F238E27FC236}">
                <a16:creationId xmlns:a16="http://schemas.microsoft.com/office/drawing/2014/main" id="{32571F44-0B03-1C4A-BF4C-753FD2A29BAE}"/>
              </a:ext>
            </a:extLst>
          </p:cNvPr>
          <p:cNvSpPr txBox="1">
            <a:spLocks/>
          </p:cNvSpPr>
          <p:nvPr userDrawn="1"/>
        </p:nvSpPr>
        <p:spPr>
          <a:xfrm>
            <a:off x="0" y="295039"/>
            <a:ext cx="12192000" cy="549362"/>
          </a:xfrm>
          <a:prstGeom prst="rect">
            <a:avLst/>
          </a:prstGeom>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000" b="1" kern="1200">
                <a:solidFill>
                  <a:schemeClr val="tx2"/>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400" dirty="0"/>
              <a:t>CONFIDENTIAL</a:t>
            </a:r>
          </a:p>
        </p:txBody>
      </p:sp>
    </p:spTree>
    <p:extLst>
      <p:ext uri="{BB962C8B-B14F-4D97-AF65-F5344CB8AC3E}">
        <p14:creationId xmlns:p14="http://schemas.microsoft.com/office/powerpoint/2010/main" val="27253265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12" name="Picture Placeholder 7">
            <a:extLst>
              <a:ext uri="{FF2B5EF4-FFF2-40B4-BE49-F238E27FC236}">
                <a16:creationId xmlns:a16="http://schemas.microsoft.com/office/drawing/2014/main" id="{C903DAF9-9411-4944-8139-4DCDD62E6654}"/>
              </a:ext>
            </a:extLst>
          </p:cNvPr>
          <p:cNvSpPr>
            <a:spLocks noGrp="1"/>
          </p:cNvSpPr>
          <p:nvPr>
            <p:ph type="pic" sz="quarter" idx="16"/>
          </p:nvPr>
        </p:nvSpPr>
        <p:spPr>
          <a:xfrm>
            <a:off x="942110" y="1606550"/>
            <a:ext cx="10411690" cy="4295486"/>
          </a:xfrm>
          <a:prstGeom prst="rect">
            <a:avLst/>
          </a:prstGeom>
        </p:spPr>
        <p:txBody>
          <a:bodyPr/>
          <a:lstStyle/>
          <a:p>
            <a:r>
              <a:rPr lang="en-US"/>
              <a:t>Click icon to add picture</a:t>
            </a:r>
          </a:p>
        </p:txBody>
      </p:sp>
      <p:sp>
        <p:nvSpPr>
          <p:cNvPr id="6" name="Text Placeholder 10">
            <a:extLst>
              <a:ext uri="{FF2B5EF4-FFF2-40B4-BE49-F238E27FC236}">
                <a16:creationId xmlns:a16="http://schemas.microsoft.com/office/drawing/2014/main" id="{34C1C6C8-17B7-5F42-9712-E50384856449}"/>
              </a:ext>
            </a:extLst>
          </p:cNvPr>
          <p:cNvSpPr>
            <a:spLocks noGrp="1"/>
          </p:cNvSpPr>
          <p:nvPr>
            <p:ph type="body" sz="quarter" idx="20" hasCustomPrompt="1"/>
          </p:nvPr>
        </p:nvSpPr>
        <p:spPr>
          <a:xfrm>
            <a:off x="942110" y="741566"/>
            <a:ext cx="10411690" cy="674688"/>
          </a:xfrm>
          <a:prstGeom prst="rect">
            <a:avLst/>
          </a:prstGeom>
        </p:spPr>
        <p:txBody>
          <a:bodyPr>
            <a:normAutofit/>
          </a:bodyPr>
          <a:lstStyle>
            <a:lvl1pPr marL="0" indent="0" algn="ctr">
              <a:buNone/>
              <a:defRPr sz="4000" b="1">
                <a:solidFill>
                  <a:schemeClr val="tx2"/>
                </a:solidFill>
              </a:defRPr>
            </a:lvl1pPr>
          </a:lstStyle>
          <a:p>
            <a:pPr lvl="0"/>
            <a:r>
              <a:rPr lang="en-US" dirty="0"/>
              <a:t>Arial Bold 40pt Title</a:t>
            </a:r>
          </a:p>
        </p:txBody>
      </p:sp>
      <p:sp>
        <p:nvSpPr>
          <p:cNvPr id="4" name="Subtitle 2">
            <a:extLst>
              <a:ext uri="{FF2B5EF4-FFF2-40B4-BE49-F238E27FC236}">
                <a16:creationId xmlns:a16="http://schemas.microsoft.com/office/drawing/2014/main" id="{4C2D0880-FA3A-C64C-BC87-BA1CF761C00A}"/>
              </a:ext>
            </a:extLst>
          </p:cNvPr>
          <p:cNvSpPr txBox="1">
            <a:spLocks/>
          </p:cNvSpPr>
          <p:nvPr userDrawn="1"/>
        </p:nvSpPr>
        <p:spPr>
          <a:xfrm>
            <a:off x="0" y="295039"/>
            <a:ext cx="12192000" cy="549362"/>
          </a:xfrm>
          <a:prstGeom prst="rect">
            <a:avLst/>
          </a:prstGeom>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000" b="1" kern="1200">
                <a:solidFill>
                  <a:schemeClr val="tx2"/>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400" dirty="0"/>
              <a:t>CONFIDENTIAL</a:t>
            </a:r>
          </a:p>
        </p:txBody>
      </p:sp>
    </p:spTree>
    <p:extLst>
      <p:ext uri="{BB962C8B-B14F-4D97-AF65-F5344CB8AC3E}">
        <p14:creationId xmlns:p14="http://schemas.microsoft.com/office/powerpoint/2010/main" val="10876072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dd content with Header">
    <p:spTree>
      <p:nvGrpSpPr>
        <p:cNvPr id="1" name=""/>
        <p:cNvGrpSpPr/>
        <p:nvPr/>
      </p:nvGrpSpPr>
      <p:grpSpPr>
        <a:xfrm>
          <a:off x="0" y="0"/>
          <a:ext cx="0" cy="0"/>
          <a:chOff x="0" y="0"/>
          <a:chExt cx="0" cy="0"/>
        </a:xfrm>
      </p:grpSpPr>
      <p:sp>
        <p:nvSpPr>
          <p:cNvPr id="3" name="Text Placeholder 10">
            <a:extLst>
              <a:ext uri="{FF2B5EF4-FFF2-40B4-BE49-F238E27FC236}">
                <a16:creationId xmlns:a16="http://schemas.microsoft.com/office/drawing/2014/main" id="{53D47AF6-7932-7A4E-87CB-BFF91DD6234D}"/>
              </a:ext>
            </a:extLst>
          </p:cNvPr>
          <p:cNvSpPr>
            <a:spLocks noGrp="1"/>
          </p:cNvSpPr>
          <p:nvPr>
            <p:ph type="body" sz="quarter" idx="20" hasCustomPrompt="1"/>
          </p:nvPr>
        </p:nvSpPr>
        <p:spPr>
          <a:xfrm>
            <a:off x="942110" y="741566"/>
            <a:ext cx="10411690" cy="674688"/>
          </a:xfrm>
          <a:prstGeom prst="rect">
            <a:avLst/>
          </a:prstGeom>
        </p:spPr>
        <p:txBody>
          <a:bodyPr>
            <a:normAutofit/>
          </a:bodyPr>
          <a:lstStyle>
            <a:lvl1pPr marL="0" indent="0" algn="ctr">
              <a:buNone/>
              <a:defRPr sz="4000" b="1">
                <a:solidFill>
                  <a:schemeClr val="tx2"/>
                </a:solidFill>
              </a:defRPr>
            </a:lvl1pPr>
          </a:lstStyle>
          <a:p>
            <a:pPr lvl="0"/>
            <a:r>
              <a:rPr lang="en-US" dirty="0"/>
              <a:t>Arial Bold 40pt Title</a:t>
            </a:r>
          </a:p>
        </p:txBody>
      </p:sp>
      <p:sp>
        <p:nvSpPr>
          <p:cNvPr id="4" name="Content Placeholder 3">
            <a:extLst>
              <a:ext uri="{FF2B5EF4-FFF2-40B4-BE49-F238E27FC236}">
                <a16:creationId xmlns:a16="http://schemas.microsoft.com/office/drawing/2014/main" id="{22FD5643-6D86-514D-A0D6-655BE79E10B3}"/>
              </a:ext>
            </a:extLst>
          </p:cNvPr>
          <p:cNvSpPr>
            <a:spLocks noGrp="1"/>
          </p:cNvSpPr>
          <p:nvPr>
            <p:ph sz="quarter" idx="21"/>
          </p:nvPr>
        </p:nvSpPr>
        <p:spPr>
          <a:xfrm>
            <a:off x="941388" y="1638300"/>
            <a:ext cx="10412412" cy="4124325"/>
          </a:xfrm>
          <a:prstGeom prst="rect">
            <a:avLst/>
          </a:prstGeom>
        </p:spPr>
        <p:txBody>
          <a:bodyPr/>
          <a:lstStyle>
            <a:lvl1pPr marL="0" indent="0">
              <a:buNone/>
              <a:defRPr/>
            </a:lvl1pPr>
          </a:lstStyle>
          <a:p>
            <a:pPr lvl="0"/>
            <a:r>
              <a:rPr lang="en-US"/>
              <a:t>Click to edit Master text styles</a:t>
            </a:r>
          </a:p>
        </p:txBody>
      </p:sp>
      <p:sp>
        <p:nvSpPr>
          <p:cNvPr id="5" name="Subtitle 2">
            <a:extLst>
              <a:ext uri="{FF2B5EF4-FFF2-40B4-BE49-F238E27FC236}">
                <a16:creationId xmlns:a16="http://schemas.microsoft.com/office/drawing/2014/main" id="{129E0C34-2D87-C745-A5FE-F2B4E728A635}"/>
              </a:ext>
            </a:extLst>
          </p:cNvPr>
          <p:cNvSpPr txBox="1">
            <a:spLocks/>
          </p:cNvSpPr>
          <p:nvPr userDrawn="1"/>
        </p:nvSpPr>
        <p:spPr>
          <a:xfrm>
            <a:off x="0" y="295039"/>
            <a:ext cx="12192000" cy="549362"/>
          </a:xfrm>
          <a:prstGeom prst="rect">
            <a:avLst/>
          </a:prstGeom>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000" b="1" kern="1200">
                <a:solidFill>
                  <a:schemeClr val="tx2"/>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400" dirty="0"/>
              <a:t>CONFIDENTIAL</a:t>
            </a:r>
          </a:p>
        </p:txBody>
      </p:sp>
    </p:spTree>
    <p:extLst>
      <p:ext uri="{BB962C8B-B14F-4D97-AF65-F5344CB8AC3E}">
        <p14:creationId xmlns:p14="http://schemas.microsoft.com/office/powerpoint/2010/main" val="19003971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E78BECD-9B71-3C44-A045-2D678CEEC918}"/>
              </a:ext>
            </a:extLst>
          </p:cNvPr>
          <p:cNvSpPr txBox="1">
            <a:spLocks/>
          </p:cNvSpPr>
          <p:nvPr userDrawn="1"/>
        </p:nvSpPr>
        <p:spPr>
          <a:xfrm>
            <a:off x="0" y="295039"/>
            <a:ext cx="12192000" cy="549362"/>
          </a:xfrm>
          <a:prstGeom prst="rect">
            <a:avLst/>
          </a:prstGeom>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000" b="1" kern="1200">
                <a:solidFill>
                  <a:schemeClr val="tx2"/>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400" dirty="0"/>
              <a:t>CONFIDENTIAL</a:t>
            </a:r>
          </a:p>
        </p:txBody>
      </p:sp>
    </p:spTree>
    <p:extLst>
      <p:ext uri="{BB962C8B-B14F-4D97-AF65-F5344CB8AC3E}">
        <p14:creationId xmlns:p14="http://schemas.microsoft.com/office/powerpoint/2010/main" val="11172510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d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1A6F76-3E86-DD48-9438-9FED4737E681}"/>
              </a:ext>
            </a:extLst>
          </p:cNvPr>
          <p:cNvSpPr>
            <a:spLocks noGrp="1"/>
          </p:cNvSpPr>
          <p:nvPr>
            <p:ph sz="quarter" idx="10"/>
          </p:nvPr>
        </p:nvSpPr>
        <p:spPr>
          <a:xfrm>
            <a:off x="723900" y="1159726"/>
            <a:ext cx="10801350" cy="4567973"/>
          </a:xfrm>
          <a:prstGeom prst="rect">
            <a:avLst/>
          </a:prstGeom>
        </p:spPr>
        <p:txBody>
          <a:bodyPr/>
          <a:lstStyle/>
          <a:p>
            <a:pPr lvl="0"/>
            <a:r>
              <a:rPr lang="en-US" dirty="0"/>
              <a:t>Click to edit Master text styles</a:t>
            </a:r>
          </a:p>
        </p:txBody>
      </p:sp>
      <p:sp>
        <p:nvSpPr>
          <p:cNvPr id="5" name="Subtitle 2">
            <a:extLst>
              <a:ext uri="{FF2B5EF4-FFF2-40B4-BE49-F238E27FC236}">
                <a16:creationId xmlns:a16="http://schemas.microsoft.com/office/drawing/2014/main" id="{60C07333-A9E9-9D49-860C-E4B5BE31EC6D}"/>
              </a:ext>
            </a:extLst>
          </p:cNvPr>
          <p:cNvSpPr txBox="1">
            <a:spLocks/>
          </p:cNvSpPr>
          <p:nvPr userDrawn="1"/>
        </p:nvSpPr>
        <p:spPr>
          <a:xfrm>
            <a:off x="0" y="295039"/>
            <a:ext cx="12192000" cy="549362"/>
          </a:xfrm>
          <a:prstGeom prst="rect">
            <a:avLst/>
          </a:prstGeom>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000" b="1" kern="1200">
                <a:solidFill>
                  <a:schemeClr val="tx2"/>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400" dirty="0"/>
              <a:t>CONFIDENTIAL</a:t>
            </a:r>
          </a:p>
        </p:txBody>
      </p:sp>
    </p:spTree>
    <p:extLst>
      <p:ext uri="{BB962C8B-B14F-4D97-AF65-F5344CB8AC3E}">
        <p14:creationId xmlns:p14="http://schemas.microsoft.com/office/powerpoint/2010/main" val="40324695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 caption + bold text">
    <p:spTree>
      <p:nvGrpSpPr>
        <p:cNvPr id="1" name=""/>
        <p:cNvGrpSpPr/>
        <p:nvPr/>
      </p:nvGrpSpPr>
      <p:grpSpPr>
        <a:xfrm>
          <a:off x="0" y="0"/>
          <a:ext cx="0" cy="0"/>
          <a:chOff x="0" y="0"/>
          <a:chExt cx="0" cy="0"/>
        </a:xfrm>
      </p:grpSpPr>
      <p:sp>
        <p:nvSpPr>
          <p:cNvPr id="6" name="Picture Placeholder 4">
            <a:extLst>
              <a:ext uri="{FF2B5EF4-FFF2-40B4-BE49-F238E27FC236}">
                <a16:creationId xmlns:a16="http://schemas.microsoft.com/office/drawing/2014/main" id="{5A57B978-DB23-E647-965F-E0D5DE2FA54D}"/>
              </a:ext>
            </a:extLst>
          </p:cNvPr>
          <p:cNvSpPr>
            <a:spLocks noGrp="1"/>
          </p:cNvSpPr>
          <p:nvPr>
            <p:ph type="pic" sz="quarter" idx="10"/>
          </p:nvPr>
        </p:nvSpPr>
        <p:spPr>
          <a:xfrm>
            <a:off x="6145213" y="1005343"/>
            <a:ext cx="5578475" cy="4343400"/>
          </a:xfrm>
          <a:prstGeom prst="rect">
            <a:avLst/>
          </a:prstGeom>
        </p:spPr>
        <p:txBody>
          <a:bodyPr/>
          <a:lstStyle/>
          <a:p>
            <a:r>
              <a:rPr lang="en-US"/>
              <a:t>Click icon to add picture</a:t>
            </a:r>
          </a:p>
        </p:txBody>
      </p:sp>
      <p:sp>
        <p:nvSpPr>
          <p:cNvPr id="10" name="Text Placeholder 7">
            <a:extLst>
              <a:ext uri="{FF2B5EF4-FFF2-40B4-BE49-F238E27FC236}">
                <a16:creationId xmlns:a16="http://schemas.microsoft.com/office/drawing/2014/main" id="{C48C3F50-95F9-B041-982B-4B8535450A38}"/>
              </a:ext>
            </a:extLst>
          </p:cNvPr>
          <p:cNvSpPr>
            <a:spLocks noGrp="1"/>
          </p:cNvSpPr>
          <p:nvPr>
            <p:ph type="body" sz="quarter" idx="11" hasCustomPrompt="1"/>
          </p:nvPr>
        </p:nvSpPr>
        <p:spPr>
          <a:xfrm>
            <a:off x="520700" y="868002"/>
            <a:ext cx="4928194" cy="5091928"/>
          </a:xfrm>
          <a:prstGeom prst="rect">
            <a:avLst/>
          </a:prstGeom>
        </p:spPr>
        <p:txBody>
          <a:bodyPr>
            <a:normAutofit/>
          </a:bodyPr>
          <a:lstStyle>
            <a:lvl1pPr marL="0" indent="0">
              <a:lnSpc>
                <a:spcPts val="3200"/>
              </a:lnSpc>
              <a:spcBef>
                <a:spcPts val="2200"/>
              </a:spcBef>
              <a:buNone/>
              <a:defRPr sz="2500" b="1">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r>
              <a:rPr lang="en-US" sz="2500" b="1" dirty="0">
                <a:solidFill>
                  <a:srgbClr val="12689B"/>
                </a:solidFill>
                <a:latin typeface="Arial" panose="020B0604020202020204" pitchFamily="34" charset="0"/>
                <a:cs typeface="Arial" panose="020B0604020202020204" pitchFamily="34" charset="0"/>
              </a:rPr>
              <a:t>Arial Bold 25pt can be long copy if that is what is needed. </a:t>
            </a:r>
          </a:p>
          <a:p>
            <a:r>
              <a:rPr lang="en-US" sz="2500" b="1" dirty="0">
                <a:solidFill>
                  <a:srgbClr val="12689B"/>
                </a:solidFill>
                <a:latin typeface="Arial" panose="020B0604020202020204" pitchFamily="34" charset="0"/>
                <a:cs typeface="Arial" panose="020B0604020202020204" pitchFamily="34" charset="0"/>
              </a:rPr>
              <a:t>The more copy you need here is just fine, copy here and then some to fill this out here as a nice pull quote here.</a:t>
            </a:r>
          </a:p>
          <a:p>
            <a:r>
              <a:rPr lang="en-US" sz="2500" b="1" dirty="0">
                <a:solidFill>
                  <a:srgbClr val="12689B"/>
                </a:solidFill>
                <a:latin typeface="Arial" panose="020B0604020202020204" pitchFamily="34" charset="0"/>
                <a:cs typeface="Arial" panose="020B0604020202020204" pitchFamily="34" charset="0"/>
              </a:rPr>
              <a:t>Arial Bold 25pt can be long copy if that is what is needed. </a:t>
            </a:r>
          </a:p>
        </p:txBody>
      </p:sp>
      <p:sp>
        <p:nvSpPr>
          <p:cNvPr id="12" name="Text Placeholder 11">
            <a:extLst>
              <a:ext uri="{FF2B5EF4-FFF2-40B4-BE49-F238E27FC236}">
                <a16:creationId xmlns:a16="http://schemas.microsoft.com/office/drawing/2014/main" id="{2C249399-0B2C-0642-A441-580E0B219DF3}"/>
              </a:ext>
            </a:extLst>
          </p:cNvPr>
          <p:cNvSpPr>
            <a:spLocks noGrp="1"/>
          </p:cNvSpPr>
          <p:nvPr>
            <p:ph type="body" sz="quarter" idx="12" hasCustomPrompt="1"/>
          </p:nvPr>
        </p:nvSpPr>
        <p:spPr>
          <a:xfrm>
            <a:off x="6145213" y="5540830"/>
            <a:ext cx="5578475" cy="419100"/>
          </a:xfrm>
          <a:prstGeom prst="rect">
            <a:avLst/>
          </a:prstGeo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400"/>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mn-lt"/>
                <a:ea typeface="+mn-ea"/>
                <a:cs typeface="+mn-cs"/>
              </a:rPr>
              <a:t>Arial 14pt Caption copy can be typed in here.  </a:t>
            </a:r>
          </a:p>
        </p:txBody>
      </p:sp>
      <p:sp>
        <p:nvSpPr>
          <p:cNvPr id="5" name="Subtitle 2">
            <a:extLst>
              <a:ext uri="{FF2B5EF4-FFF2-40B4-BE49-F238E27FC236}">
                <a16:creationId xmlns:a16="http://schemas.microsoft.com/office/drawing/2014/main" id="{426ACCA2-EC4D-7740-B45B-F7CDE60B5F40}"/>
              </a:ext>
            </a:extLst>
          </p:cNvPr>
          <p:cNvSpPr txBox="1">
            <a:spLocks/>
          </p:cNvSpPr>
          <p:nvPr userDrawn="1"/>
        </p:nvSpPr>
        <p:spPr>
          <a:xfrm>
            <a:off x="0" y="295039"/>
            <a:ext cx="12192000" cy="549362"/>
          </a:xfrm>
          <a:prstGeom prst="rect">
            <a:avLst/>
          </a:prstGeom>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000" b="1" kern="1200">
                <a:solidFill>
                  <a:schemeClr val="tx2"/>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400" dirty="0"/>
              <a:t>CONFIDENTIAL</a:t>
            </a:r>
          </a:p>
        </p:txBody>
      </p:sp>
    </p:spTree>
    <p:extLst>
      <p:ext uri="{BB962C8B-B14F-4D97-AF65-F5344CB8AC3E}">
        <p14:creationId xmlns:p14="http://schemas.microsoft.com/office/powerpoint/2010/main" val="22782879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Right Image + Paragraph text">
    <p:spTree>
      <p:nvGrpSpPr>
        <p:cNvPr id="1" name=""/>
        <p:cNvGrpSpPr/>
        <p:nvPr/>
      </p:nvGrpSpPr>
      <p:grpSpPr>
        <a:xfrm>
          <a:off x="0" y="0"/>
          <a:ext cx="0" cy="0"/>
          <a:chOff x="0" y="0"/>
          <a:chExt cx="0" cy="0"/>
        </a:xfrm>
      </p:grpSpPr>
      <p:sp>
        <p:nvSpPr>
          <p:cNvPr id="6" name="Picture Placeholder 4">
            <a:extLst>
              <a:ext uri="{FF2B5EF4-FFF2-40B4-BE49-F238E27FC236}">
                <a16:creationId xmlns:a16="http://schemas.microsoft.com/office/drawing/2014/main" id="{5A57B978-DB23-E647-965F-E0D5DE2FA54D}"/>
              </a:ext>
            </a:extLst>
          </p:cNvPr>
          <p:cNvSpPr>
            <a:spLocks noGrp="1"/>
          </p:cNvSpPr>
          <p:nvPr>
            <p:ph type="pic" sz="quarter" idx="10"/>
          </p:nvPr>
        </p:nvSpPr>
        <p:spPr>
          <a:xfrm>
            <a:off x="7038275" y="1585979"/>
            <a:ext cx="4685413" cy="4306821"/>
          </a:xfrm>
          <a:prstGeom prst="rect">
            <a:avLst/>
          </a:prstGeom>
        </p:spPr>
        <p:txBody>
          <a:bodyPr/>
          <a:lstStyle/>
          <a:p>
            <a:r>
              <a:rPr lang="en-US"/>
              <a:t>Click icon to add picture</a:t>
            </a:r>
          </a:p>
        </p:txBody>
      </p:sp>
      <p:sp>
        <p:nvSpPr>
          <p:cNvPr id="10" name="Text Placeholder 10">
            <a:extLst>
              <a:ext uri="{FF2B5EF4-FFF2-40B4-BE49-F238E27FC236}">
                <a16:creationId xmlns:a16="http://schemas.microsoft.com/office/drawing/2014/main" id="{F3B5D017-9767-634B-833F-5A2F82A4E66F}"/>
              </a:ext>
            </a:extLst>
          </p:cNvPr>
          <p:cNvSpPr>
            <a:spLocks noGrp="1"/>
          </p:cNvSpPr>
          <p:nvPr>
            <p:ph type="body" sz="quarter" idx="20" hasCustomPrompt="1"/>
          </p:nvPr>
        </p:nvSpPr>
        <p:spPr>
          <a:xfrm>
            <a:off x="496661" y="741565"/>
            <a:ext cx="11227027" cy="597378"/>
          </a:xfrm>
          <a:prstGeom prst="rect">
            <a:avLst/>
          </a:prstGeom>
        </p:spPr>
        <p:txBody>
          <a:bodyPr>
            <a:normAutofit/>
          </a:bodyPr>
          <a:lstStyle>
            <a:lvl1pPr marL="0" indent="0" algn="l">
              <a:buNone/>
              <a:defRPr sz="4000" b="1">
                <a:solidFill>
                  <a:schemeClr val="tx2"/>
                </a:solidFill>
              </a:defRPr>
            </a:lvl1pPr>
          </a:lstStyle>
          <a:p>
            <a:pPr lvl="0"/>
            <a:r>
              <a:rPr lang="en-US" dirty="0"/>
              <a:t>Arial Bold 40pt Title</a:t>
            </a:r>
          </a:p>
        </p:txBody>
      </p:sp>
      <p:sp>
        <p:nvSpPr>
          <p:cNvPr id="11" name="Text Placeholder 4">
            <a:extLst>
              <a:ext uri="{FF2B5EF4-FFF2-40B4-BE49-F238E27FC236}">
                <a16:creationId xmlns:a16="http://schemas.microsoft.com/office/drawing/2014/main" id="{AB08E803-414D-5D41-A095-31C55453F301}"/>
              </a:ext>
            </a:extLst>
          </p:cNvPr>
          <p:cNvSpPr>
            <a:spLocks noGrp="1"/>
          </p:cNvSpPr>
          <p:nvPr>
            <p:ph type="body" sz="quarter" idx="16" hasCustomPrompt="1"/>
          </p:nvPr>
        </p:nvSpPr>
        <p:spPr>
          <a:xfrm>
            <a:off x="496661" y="1698172"/>
            <a:ext cx="6219825" cy="3918857"/>
          </a:xfrm>
          <a:prstGeom prst="rect">
            <a:avLst/>
          </a:prstGeom>
        </p:spPr>
        <p:txBody>
          <a:bodyPr>
            <a:normAutofit/>
          </a:bodyPr>
          <a:lstStyle>
            <a:lvl1pPr marL="0" indent="0">
              <a:lnSpc>
                <a:spcPct val="100000"/>
              </a:lnSpc>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Body copy</a:t>
            </a:r>
          </a:p>
        </p:txBody>
      </p:sp>
      <p:sp>
        <p:nvSpPr>
          <p:cNvPr id="5" name="Subtitle 2">
            <a:extLst>
              <a:ext uri="{FF2B5EF4-FFF2-40B4-BE49-F238E27FC236}">
                <a16:creationId xmlns:a16="http://schemas.microsoft.com/office/drawing/2014/main" id="{79421CC6-7584-D84E-BD6E-9086E20ED596}"/>
              </a:ext>
            </a:extLst>
          </p:cNvPr>
          <p:cNvSpPr txBox="1">
            <a:spLocks/>
          </p:cNvSpPr>
          <p:nvPr userDrawn="1"/>
        </p:nvSpPr>
        <p:spPr>
          <a:xfrm>
            <a:off x="0" y="295039"/>
            <a:ext cx="12192000" cy="549362"/>
          </a:xfrm>
          <a:prstGeom prst="rect">
            <a:avLst/>
          </a:prstGeom>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000" b="1" kern="1200">
                <a:solidFill>
                  <a:schemeClr val="tx2"/>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400" dirty="0"/>
              <a:t>CONFIDENTIAL</a:t>
            </a:r>
          </a:p>
        </p:txBody>
      </p:sp>
    </p:spTree>
    <p:extLst>
      <p:ext uri="{BB962C8B-B14F-4D97-AF65-F5344CB8AC3E}">
        <p14:creationId xmlns:p14="http://schemas.microsoft.com/office/powerpoint/2010/main" val="29708733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with image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ECC7049-9E85-6D47-8947-FB81F614D76A}"/>
              </a:ext>
            </a:extLst>
          </p:cNvPr>
          <p:cNvSpPr/>
          <p:nvPr userDrawn="1"/>
        </p:nvSpPr>
        <p:spPr>
          <a:xfrm>
            <a:off x="1" y="5607620"/>
            <a:ext cx="12192000" cy="12615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EA74E7-9D58-484C-A8F3-83EE1732E3D9}"/>
              </a:ext>
            </a:extLst>
          </p:cNvPr>
          <p:cNvSpPr>
            <a:spLocks noGrp="1"/>
          </p:cNvSpPr>
          <p:nvPr>
            <p:ph type="ctrTitle" hasCustomPrompt="1"/>
          </p:nvPr>
        </p:nvSpPr>
        <p:spPr>
          <a:xfrm>
            <a:off x="942108" y="1170878"/>
            <a:ext cx="10335489" cy="1059398"/>
          </a:xfrm>
          <a:prstGeom prst="rect">
            <a:avLst/>
          </a:prstGeom>
        </p:spPr>
        <p:txBody>
          <a:bodyPr anchor="b">
            <a:normAutofit/>
          </a:bodyPr>
          <a:lstStyle>
            <a:lvl1pPr algn="ctr">
              <a:defRPr sz="4600" b="1">
                <a:solidFill>
                  <a:schemeClr val="accent1"/>
                </a:solidFill>
              </a:defRPr>
            </a:lvl1pPr>
          </a:lstStyle>
          <a:p>
            <a:r>
              <a:rPr lang="en-US" dirty="0"/>
              <a:t>Arial Bold 46pt Title</a:t>
            </a:r>
          </a:p>
        </p:txBody>
      </p:sp>
      <p:sp>
        <p:nvSpPr>
          <p:cNvPr id="3" name="Subtitle 2">
            <a:extLst>
              <a:ext uri="{FF2B5EF4-FFF2-40B4-BE49-F238E27FC236}">
                <a16:creationId xmlns:a16="http://schemas.microsoft.com/office/drawing/2014/main" id="{A38C6541-C4A5-0F4E-B98F-CDF4FAE065A6}"/>
              </a:ext>
            </a:extLst>
          </p:cNvPr>
          <p:cNvSpPr>
            <a:spLocks noGrp="1"/>
          </p:cNvSpPr>
          <p:nvPr>
            <p:ph type="subTitle" idx="1" hasCustomPrompt="1"/>
          </p:nvPr>
        </p:nvSpPr>
        <p:spPr>
          <a:xfrm>
            <a:off x="942109" y="2317644"/>
            <a:ext cx="10335489" cy="350913"/>
          </a:xfrm>
          <a:prstGeom prst="rect">
            <a:avLst/>
          </a:prstGeom>
        </p:spPr>
        <p:txBody>
          <a:bodyPr anchor="t">
            <a:normAutofit/>
          </a:bodyPr>
          <a:lstStyle>
            <a:lvl1pPr marL="0" indent="0" algn="ctr">
              <a:buNone/>
              <a:defRPr sz="2000" b="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 TITLE ARIAL BOLD UPPERCASE</a:t>
            </a:r>
          </a:p>
        </p:txBody>
      </p:sp>
      <p:sp>
        <p:nvSpPr>
          <p:cNvPr id="14" name="Text Placeholder 13">
            <a:extLst>
              <a:ext uri="{FF2B5EF4-FFF2-40B4-BE49-F238E27FC236}">
                <a16:creationId xmlns:a16="http://schemas.microsoft.com/office/drawing/2014/main" id="{13369D8A-0780-064F-916B-8C1A23055899}"/>
              </a:ext>
            </a:extLst>
          </p:cNvPr>
          <p:cNvSpPr>
            <a:spLocks noGrp="1"/>
          </p:cNvSpPr>
          <p:nvPr>
            <p:ph type="body" sz="quarter" idx="10" hasCustomPrompt="1"/>
          </p:nvPr>
        </p:nvSpPr>
        <p:spPr>
          <a:xfrm>
            <a:off x="948905" y="2750548"/>
            <a:ext cx="10328693" cy="350913"/>
          </a:xfrm>
          <a:prstGeom prst="rect">
            <a:avLst/>
          </a:prstGeom>
        </p:spPr>
        <p:txBody>
          <a:bodyPr anchor="ctr">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Date Here</a:t>
            </a:r>
          </a:p>
        </p:txBody>
      </p:sp>
      <p:sp>
        <p:nvSpPr>
          <p:cNvPr id="13" name="Picture Placeholder 5">
            <a:extLst>
              <a:ext uri="{FF2B5EF4-FFF2-40B4-BE49-F238E27FC236}">
                <a16:creationId xmlns:a16="http://schemas.microsoft.com/office/drawing/2014/main" id="{A7F62EEE-EE5F-ED45-A133-ABFDB191CA22}"/>
              </a:ext>
            </a:extLst>
          </p:cNvPr>
          <p:cNvSpPr>
            <a:spLocks noGrp="1"/>
          </p:cNvSpPr>
          <p:nvPr>
            <p:ph type="pic" sz="quarter" idx="13"/>
          </p:nvPr>
        </p:nvSpPr>
        <p:spPr>
          <a:xfrm>
            <a:off x="8142514" y="3310469"/>
            <a:ext cx="4049486" cy="2053268"/>
          </a:xfrm>
          <a:prstGeom prst="rect">
            <a:avLst/>
          </a:prstGeom>
        </p:spPr>
        <p:txBody>
          <a:bodyPr/>
          <a:lstStyle/>
          <a:p>
            <a:r>
              <a:rPr lang="en-US"/>
              <a:t>Click icon to add picture</a:t>
            </a:r>
          </a:p>
        </p:txBody>
      </p:sp>
      <p:sp>
        <p:nvSpPr>
          <p:cNvPr id="15" name="Picture Placeholder 5">
            <a:extLst>
              <a:ext uri="{FF2B5EF4-FFF2-40B4-BE49-F238E27FC236}">
                <a16:creationId xmlns:a16="http://schemas.microsoft.com/office/drawing/2014/main" id="{D727BABB-F268-C14B-A1E2-ABE6920D1367}"/>
              </a:ext>
            </a:extLst>
          </p:cNvPr>
          <p:cNvSpPr>
            <a:spLocks noGrp="1"/>
          </p:cNvSpPr>
          <p:nvPr>
            <p:ph type="pic" sz="quarter" idx="14"/>
          </p:nvPr>
        </p:nvSpPr>
        <p:spPr>
          <a:xfrm>
            <a:off x="4093028" y="3310469"/>
            <a:ext cx="4049486" cy="2053268"/>
          </a:xfrm>
          <a:prstGeom prst="rect">
            <a:avLst/>
          </a:prstGeom>
        </p:spPr>
        <p:txBody>
          <a:bodyPr/>
          <a:lstStyle/>
          <a:p>
            <a:r>
              <a:rPr lang="en-US"/>
              <a:t>Click icon to add picture</a:t>
            </a:r>
          </a:p>
        </p:txBody>
      </p:sp>
      <p:sp>
        <p:nvSpPr>
          <p:cNvPr id="16" name="Picture Placeholder 5">
            <a:extLst>
              <a:ext uri="{FF2B5EF4-FFF2-40B4-BE49-F238E27FC236}">
                <a16:creationId xmlns:a16="http://schemas.microsoft.com/office/drawing/2014/main" id="{FFC8AAC7-F6F0-A74F-ACE6-5096A6255872}"/>
              </a:ext>
            </a:extLst>
          </p:cNvPr>
          <p:cNvSpPr>
            <a:spLocks noGrp="1"/>
          </p:cNvSpPr>
          <p:nvPr>
            <p:ph type="pic" sz="quarter" idx="15"/>
          </p:nvPr>
        </p:nvSpPr>
        <p:spPr>
          <a:xfrm>
            <a:off x="0" y="3310469"/>
            <a:ext cx="4093028" cy="2053268"/>
          </a:xfrm>
          <a:prstGeom prst="rect">
            <a:avLst/>
          </a:prstGeom>
        </p:spPr>
        <p:txBody>
          <a:bodyPr/>
          <a:lstStyle/>
          <a:p>
            <a:r>
              <a:rPr lang="en-US"/>
              <a:t>Click icon to add picture</a:t>
            </a:r>
          </a:p>
        </p:txBody>
      </p:sp>
      <p:sp>
        <p:nvSpPr>
          <p:cNvPr id="17" name="Subtitle 2">
            <a:extLst>
              <a:ext uri="{FF2B5EF4-FFF2-40B4-BE49-F238E27FC236}">
                <a16:creationId xmlns:a16="http://schemas.microsoft.com/office/drawing/2014/main" id="{816E38CF-04F0-6142-9DA2-255C9C073A2E}"/>
              </a:ext>
            </a:extLst>
          </p:cNvPr>
          <p:cNvSpPr txBox="1">
            <a:spLocks/>
          </p:cNvSpPr>
          <p:nvPr userDrawn="1"/>
        </p:nvSpPr>
        <p:spPr>
          <a:xfrm>
            <a:off x="0" y="295039"/>
            <a:ext cx="12192000" cy="549362"/>
          </a:xfrm>
          <a:prstGeom prst="rect">
            <a:avLst/>
          </a:prstGeom>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000" b="1" kern="1200">
                <a:solidFill>
                  <a:schemeClr val="tx2"/>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400" dirty="0"/>
              <a:t>CONFIDENTIAL</a:t>
            </a:r>
          </a:p>
        </p:txBody>
      </p:sp>
      <p:pic>
        <p:nvPicPr>
          <p:cNvPr id="11" name="Picture 10">
            <a:extLst>
              <a:ext uri="{FF2B5EF4-FFF2-40B4-BE49-F238E27FC236}">
                <a16:creationId xmlns:a16="http://schemas.microsoft.com/office/drawing/2014/main" id="{2732407D-577B-A74E-81A0-B7FE6065936E}"/>
              </a:ext>
            </a:extLst>
          </p:cNvPr>
          <p:cNvPicPr>
            <a:picLocks noChangeAspect="1"/>
          </p:cNvPicPr>
          <p:nvPr userDrawn="1"/>
        </p:nvPicPr>
        <p:blipFill>
          <a:blip r:embed="rId2"/>
          <a:stretch>
            <a:fillRect/>
          </a:stretch>
        </p:blipFill>
        <p:spPr>
          <a:xfrm>
            <a:off x="4913337" y="5607619"/>
            <a:ext cx="2365325" cy="677505"/>
          </a:xfrm>
          <a:prstGeom prst="rect">
            <a:avLst/>
          </a:prstGeom>
        </p:spPr>
      </p:pic>
      <p:sp>
        <p:nvSpPr>
          <p:cNvPr id="18" name="TextBox 17">
            <a:extLst>
              <a:ext uri="{FF2B5EF4-FFF2-40B4-BE49-F238E27FC236}">
                <a16:creationId xmlns:a16="http://schemas.microsoft.com/office/drawing/2014/main" id="{5BD06B19-862B-E24D-BB9F-F3DDAA0375B3}"/>
              </a:ext>
            </a:extLst>
          </p:cNvPr>
          <p:cNvSpPr txBox="1"/>
          <p:nvPr userDrawn="1"/>
        </p:nvSpPr>
        <p:spPr>
          <a:xfrm>
            <a:off x="0" y="6445727"/>
            <a:ext cx="12192000" cy="261610"/>
          </a:xfrm>
          <a:prstGeom prst="rect">
            <a:avLst/>
          </a:prstGeom>
          <a:noFill/>
        </p:spPr>
        <p:txBody>
          <a:bodyPr wrap="square" rtlCol="0">
            <a:spAutoFit/>
          </a:bodyPr>
          <a:lstStyle/>
          <a:p>
            <a:pPr algn="ctr"/>
            <a:r>
              <a:rPr lang="en-US" sz="1100" b="0" i="0" kern="1200" dirty="0">
                <a:solidFill>
                  <a:schemeClr val="accent4"/>
                </a:solidFill>
                <a:effectLst/>
                <a:latin typeface="+mn-lt"/>
                <a:ea typeface="+mn-ea"/>
                <a:cs typeface="+mn-cs"/>
              </a:rPr>
              <a:t>© 2021 Dana-Farber Cancer Institute, Inc. All rights reserved.</a:t>
            </a:r>
            <a:endParaRPr lang="en-US" sz="1100" dirty="0">
              <a:solidFill>
                <a:schemeClr val="accent4"/>
              </a:solidFill>
            </a:endParaRPr>
          </a:p>
        </p:txBody>
      </p:sp>
    </p:spTree>
    <p:extLst>
      <p:ext uri="{BB962C8B-B14F-4D97-AF65-F5344CB8AC3E}">
        <p14:creationId xmlns:p14="http://schemas.microsoft.com/office/powerpoint/2010/main" val="3147483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ank you ">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7D88994-8FC8-BF43-A102-E43813B90CBC}"/>
              </a:ext>
            </a:extLst>
          </p:cNvPr>
          <p:cNvSpPr/>
          <p:nvPr userDrawn="1"/>
        </p:nvSpPr>
        <p:spPr>
          <a:xfrm>
            <a:off x="-1" y="5607620"/>
            <a:ext cx="12192001" cy="12615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0">
            <a:extLst>
              <a:ext uri="{FF2B5EF4-FFF2-40B4-BE49-F238E27FC236}">
                <a16:creationId xmlns:a16="http://schemas.microsoft.com/office/drawing/2014/main" id="{86025143-31DB-E145-B725-7E2FD05A7129}"/>
              </a:ext>
            </a:extLst>
          </p:cNvPr>
          <p:cNvSpPr>
            <a:spLocks noGrp="1"/>
          </p:cNvSpPr>
          <p:nvPr>
            <p:ph type="body" sz="quarter" idx="20" hasCustomPrompt="1"/>
          </p:nvPr>
        </p:nvSpPr>
        <p:spPr>
          <a:xfrm>
            <a:off x="1068234" y="1110124"/>
            <a:ext cx="10411690" cy="2413393"/>
          </a:xfrm>
          <a:prstGeom prst="rect">
            <a:avLst/>
          </a:prstGeom>
        </p:spPr>
        <p:txBody>
          <a:bodyPr anchor="b">
            <a:normAutofit/>
          </a:bodyPr>
          <a:lstStyle>
            <a:lvl1pPr marL="0" indent="0" algn="ctr">
              <a:buNone/>
              <a:defRPr sz="4600" b="1">
                <a:solidFill>
                  <a:schemeClr val="accent1"/>
                </a:solidFill>
              </a:defRPr>
            </a:lvl1pPr>
          </a:lstStyle>
          <a:p>
            <a:pPr lvl="0"/>
            <a:r>
              <a:rPr lang="en-US" dirty="0"/>
              <a:t>Arial Bold 46pt Thank You</a:t>
            </a:r>
          </a:p>
        </p:txBody>
      </p:sp>
      <p:sp>
        <p:nvSpPr>
          <p:cNvPr id="8" name="Subtitle 2">
            <a:extLst>
              <a:ext uri="{FF2B5EF4-FFF2-40B4-BE49-F238E27FC236}">
                <a16:creationId xmlns:a16="http://schemas.microsoft.com/office/drawing/2014/main" id="{10928C38-D37E-D04F-AF04-AAF1D1E14781}"/>
              </a:ext>
            </a:extLst>
          </p:cNvPr>
          <p:cNvSpPr txBox="1">
            <a:spLocks/>
          </p:cNvSpPr>
          <p:nvPr userDrawn="1"/>
        </p:nvSpPr>
        <p:spPr>
          <a:xfrm>
            <a:off x="0" y="295039"/>
            <a:ext cx="12192000" cy="549362"/>
          </a:xfrm>
          <a:prstGeom prst="rect">
            <a:avLst/>
          </a:prstGeom>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000" b="1" kern="1200">
                <a:solidFill>
                  <a:schemeClr val="tx2"/>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400" dirty="0"/>
              <a:t>CONFIDENTIAL</a:t>
            </a:r>
          </a:p>
        </p:txBody>
      </p:sp>
      <p:pic>
        <p:nvPicPr>
          <p:cNvPr id="7" name="Picture 6">
            <a:extLst>
              <a:ext uri="{FF2B5EF4-FFF2-40B4-BE49-F238E27FC236}">
                <a16:creationId xmlns:a16="http://schemas.microsoft.com/office/drawing/2014/main" id="{FF23CB1C-16EE-4746-8281-30B765227855}"/>
              </a:ext>
            </a:extLst>
          </p:cNvPr>
          <p:cNvPicPr>
            <a:picLocks noChangeAspect="1"/>
          </p:cNvPicPr>
          <p:nvPr userDrawn="1"/>
        </p:nvPicPr>
        <p:blipFill>
          <a:blip r:embed="rId2"/>
          <a:stretch>
            <a:fillRect/>
          </a:stretch>
        </p:blipFill>
        <p:spPr>
          <a:xfrm>
            <a:off x="4736584" y="5241998"/>
            <a:ext cx="2739484" cy="784676"/>
          </a:xfrm>
          <a:prstGeom prst="rect">
            <a:avLst/>
          </a:prstGeom>
        </p:spPr>
      </p:pic>
      <p:sp>
        <p:nvSpPr>
          <p:cNvPr id="10" name="TextBox 9">
            <a:extLst>
              <a:ext uri="{FF2B5EF4-FFF2-40B4-BE49-F238E27FC236}">
                <a16:creationId xmlns:a16="http://schemas.microsoft.com/office/drawing/2014/main" id="{0093F814-946F-3848-A645-6F489246689B}"/>
              </a:ext>
            </a:extLst>
          </p:cNvPr>
          <p:cNvSpPr txBox="1"/>
          <p:nvPr userDrawn="1"/>
        </p:nvSpPr>
        <p:spPr>
          <a:xfrm>
            <a:off x="0" y="6445727"/>
            <a:ext cx="12192000" cy="261610"/>
          </a:xfrm>
          <a:prstGeom prst="rect">
            <a:avLst/>
          </a:prstGeom>
          <a:noFill/>
        </p:spPr>
        <p:txBody>
          <a:bodyPr wrap="square" rtlCol="0">
            <a:spAutoFit/>
          </a:bodyPr>
          <a:lstStyle/>
          <a:p>
            <a:pPr algn="ctr"/>
            <a:r>
              <a:rPr lang="en-US" sz="1100" b="0" i="0" kern="1200" dirty="0">
                <a:solidFill>
                  <a:schemeClr val="accent4"/>
                </a:solidFill>
                <a:effectLst/>
                <a:latin typeface="+mn-lt"/>
                <a:ea typeface="+mn-ea"/>
                <a:cs typeface="+mn-cs"/>
              </a:rPr>
              <a:t>© 2021 Dana-Farber Cancer Institute, Inc. All rights reserved.</a:t>
            </a:r>
            <a:endParaRPr lang="en-US" sz="1100" dirty="0">
              <a:solidFill>
                <a:schemeClr val="accent4"/>
              </a:solidFill>
            </a:endParaRPr>
          </a:p>
        </p:txBody>
      </p:sp>
    </p:spTree>
    <p:extLst>
      <p:ext uri="{BB962C8B-B14F-4D97-AF65-F5344CB8AC3E}">
        <p14:creationId xmlns:p14="http://schemas.microsoft.com/office/powerpoint/2010/main" val="19825234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ank you + Contact informa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5760E30-999A-CA4D-BB3D-3A598DEF6260}"/>
              </a:ext>
            </a:extLst>
          </p:cNvPr>
          <p:cNvSpPr/>
          <p:nvPr userDrawn="1"/>
        </p:nvSpPr>
        <p:spPr>
          <a:xfrm>
            <a:off x="1" y="5607620"/>
            <a:ext cx="12192000" cy="12615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1">
            <a:extLst>
              <a:ext uri="{FF2B5EF4-FFF2-40B4-BE49-F238E27FC236}">
                <a16:creationId xmlns:a16="http://schemas.microsoft.com/office/drawing/2014/main" id="{9B9D2CC3-ED44-B741-B7E2-FCEC4A9D5198}"/>
              </a:ext>
            </a:extLst>
          </p:cNvPr>
          <p:cNvSpPr>
            <a:spLocks noGrp="1"/>
          </p:cNvSpPr>
          <p:nvPr>
            <p:ph type="title" hasCustomPrompt="1"/>
          </p:nvPr>
        </p:nvSpPr>
        <p:spPr>
          <a:xfrm>
            <a:off x="838200" y="1110125"/>
            <a:ext cx="10515600" cy="2326234"/>
          </a:xfrm>
          <a:prstGeom prst="rect">
            <a:avLst/>
          </a:prstGeom>
        </p:spPr>
        <p:txBody>
          <a:bodyPr anchor="b">
            <a:normAutofit/>
          </a:bodyPr>
          <a:lstStyle>
            <a:lvl1pPr algn="ctr">
              <a:lnSpc>
                <a:spcPts val="4040"/>
              </a:lnSpc>
              <a:defRPr sz="3200" b="1">
                <a:solidFill>
                  <a:schemeClr val="accent1"/>
                </a:solidFill>
              </a:defRPr>
            </a:lvl1pPr>
          </a:lstStyle>
          <a:p>
            <a:r>
              <a:rPr lang="en-US" dirty="0"/>
              <a:t>Click to edit Master title style</a:t>
            </a:r>
            <a:br>
              <a:rPr lang="en-US" dirty="0"/>
            </a:br>
            <a:r>
              <a:rPr lang="en-US" dirty="0"/>
              <a:t>second line if necessary</a:t>
            </a:r>
          </a:p>
        </p:txBody>
      </p:sp>
      <p:sp>
        <p:nvSpPr>
          <p:cNvPr id="14" name="Subtitle 2">
            <a:extLst>
              <a:ext uri="{FF2B5EF4-FFF2-40B4-BE49-F238E27FC236}">
                <a16:creationId xmlns:a16="http://schemas.microsoft.com/office/drawing/2014/main" id="{13498D2E-852E-3040-9CB8-56CA57E1F22F}"/>
              </a:ext>
            </a:extLst>
          </p:cNvPr>
          <p:cNvSpPr>
            <a:spLocks noGrp="1"/>
          </p:cNvSpPr>
          <p:nvPr>
            <p:ph type="subTitle" idx="1" hasCustomPrompt="1"/>
          </p:nvPr>
        </p:nvSpPr>
        <p:spPr>
          <a:xfrm>
            <a:off x="838200" y="3625819"/>
            <a:ext cx="10515600" cy="1439733"/>
          </a:xfrm>
          <a:prstGeom prst="rect">
            <a:avLst/>
          </a:prstGeom>
        </p:spPr>
        <p:txBody>
          <a:bodyPr anchor="t">
            <a:normAutofit/>
          </a:bodyPr>
          <a:lstStyle>
            <a:lvl1pPr marL="0" indent="0" algn="ctr">
              <a:lnSpc>
                <a:spcPts val="2600"/>
              </a:lnSpc>
              <a:spcBef>
                <a:spcPts val="400"/>
              </a:spcBef>
              <a:buNone/>
              <a:defRPr sz="2000" b="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lgn="ctr"/>
            <a:r>
              <a:rPr lang="en-US" sz="2000" b="1" dirty="0">
                <a:solidFill>
                  <a:srgbClr val="636569"/>
                </a:solidFill>
                <a:latin typeface="Arial" panose="020B0604020202020204" pitchFamily="34" charset="0"/>
                <a:cs typeface="Arial" panose="020B0604020202020204" pitchFamily="34" charset="0"/>
              </a:rPr>
              <a:t>Arial Bold 20pt</a:t>
            </a:r>
            <a:r>
              <a:rPr lang="en-US" sz="2000" dirty="0">
                <a:solidFill>
                  <a:srgbClr val="636569"/>
                </a:solidFill>
                <a:latin typeface="Arial" panose="020B0604020202020204" pitchFamily="34" charset="0"/>
                <a:cs typeface="Arial" panose="020B0604020202020204" pitchFamily="34" charset="0"/>
              </a:rPr>
              <a:t> </a:t>
            </a:r>
            <a:r>
              <a:rPr lang="en-US" sz="2000" b="1" dirty="0">
                <a:solidFill>
                  <a:srgbClr val="636569"/>
                </a:solidFill>
                <a:latin typeface="Arial" panose="020B0604020202020204" pitchFamily="34" charset="0"/>
                <a:cs typeface="Arial" panose="020B0604020202020204" pitchFamily="34" charset="0"/>
              </a:rPr>
              <a:t>Name and contact information can go </a:t>
            </a:r>
            <a:br>
              <a:rPr lang="en-US" sz="2000" b="1" dirty="0">
                <a:solidFill>
                  <a:srgbClr val="636569"/>
                </a:solidFill>
                <a:latin typeface="Arial" panose="020B0604020202020204" pitchFamily="34" charset="0"/>
                <a:cs typeface="Arial" panose="020B0604020202020204" pitchFamily="34" charset="0"/>
              </a:rPr>
            </a:br>
            <a:r>
              <a:rPr lang="en-US" sz="2000" b="1" dirty="0">
                <a:solidFill>
                  <a:srgbClr val="636569"/>
                </a:solidFill>
                <a:latin typeface="Arial" panose="020B0604020202020204" pitchFamily="34" charset="0"/>
                <a:cs typeface="Arial" panose="020B0604020202020204" pitchFamily="34" charset="0"/>
              </a:rPr>
              <a:t>on these lines if needed </a:t>
            </a:r>
          </a:p>
        </p:txBody>
      </p:sp>
      <p:sp>
        <p:nvSpPr>
          <p:cNvPr id="7" name="Subtitle 2">
            <a:extLst>
              <a:ext uri="{FF2B5EF4-FFF2-40B4-BE49-F238E27FC236}">
                <a16:creationId xmlns:a16="http://schemas.microsoft.com/office/drawing/2014/main" id="{8E086964-EBB6-4547-9C3B-1A71FE397E26}"/>
              </a:ext>
            </a:extLst>
          </p:cNvPr>
          <p:cNvSpPr txBox="1">
            <a:spLocks/>
          </p:cNvSpPr>
          <p:nvPr userDrawn="1"/>
        </p:nvSpPr>
        <p:spPr>
          <a:xfrm>
            <a:off x="0" y="295039"/>
            <a:ext cx="12192000" cy="549362"/>
          </a:xfrm>
          <a:prstGeom prst="rect">
            <a:avLst/>
          </a:prstGeom>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000" b="1" kern="1200">
                <a:solidFill>
                  <a:schemeClr val="tx2"/>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400" dirty="0"/>
              <a:t>CONFIDENTIAL</a:t>
            </a:r>
          </a:p>
        </p:txBody>
      </p:sp>
      <p:pic>
        <p:nvPicPr>
          <p:cNvPr id="8" name="Picture 7">
            <a:extLst>
              <a:ext uri="{FF2B5EF4-FFF2-40B4-BE49-F238E27FC236}">
                <a16:creationId xmlns:a16="http://schemas.microsoft.com/office/drawing/2014/main" id="{4B48C3D2-F2AA-A941-A330-D8C7D527AC15}"/>
              </a:ext>
            </a:extLst>
          </p:cNvPr>
          <p:cNvPicPr>
            <a:picLocks noChangeAspect="1"/>
          </p:cNvPicPr>
          <p:nvPr userDrawn="1"/>
        </p:nvPicPr>
        <p:blipFill>
          <a:blip r:embed="rId2"/>
          <a:stretch>
            <a:fillRect/>
          </a:stretch>
        </p:blipFill>
        <p:spPr>
          <a:xfrm>
            <a:off x="4736584" y="5500449"/>
            <a:ext cx="2739484" cy="784676"/>
          </a:xfrm>
          <a:prstGeom prst="rect">
            <a:avLst/>
          </a:prstGeom>
        </p:spPr>
      </p:pic>
      <p:sp>
        <p:nvSpPr>
          <p:cNvPr id="11" name="TextBox 10">
            <a:extLst>
              <a:ext uri="{FF2B5EF4-FFF2-40B4-BE49-F238E27FC236}">
                <a16:creationId xmlns:a16="http://schemas.microsoft.com/office/drawing/2014/main" id="{15C9FA8D-4B81-D444-A5F3-3E78048D423C}"/>
              </a:ext>
            </a:extLst>
          </p:cNvPr>
          <p:cNvSpPr txBox="1"/>
          <p:nvPr userDrawn="1"/>
        </p:nvSpPr>
        <p:spPr>
          <a:xfrm>
            <a:off x="0" y="6445727"/>
            <a:ext cx="12192000" cy="261610"/>
          </a:xfrm>
          <a:prstGeom prst="rect">
            <a:avLst/>
          </a:prstGeom>
          <a:noFill/>
        </p:spPr>
        <p:txBody>
          <a:bodyPr wrap="square" rtlCol="0">
            <a:spAutoFit/>
          </a:bodyPr>
          <a:lstStyle/>
          <a:p>
            <a:pPr algn="ctr"/>
            <a:r>
              <a:rPr lang="en-US" sz="1100" b="0" i="0" kern="1200" dirty="0">
                <a:solidFill>
                  <a:schemeClr val="accent4"/>
                </a:solidFill>
                <a:effectLst/>
                <a:latin typeface="+mn-lt"/>
                <a:ea typeface="+mn-ea"/>
                <a:cs typeface="+mn-cs"/>
              </a:rPr>
              <a:t>© 2021 Dana-Farber Cancer Institute, Inc. All rights reserved.</a:t>
            </a:r>
            <a:endParaRPr lang="en-US" sz="1100" dirty="0">
              <a:solidFill>
                <a:schemeClr val="accent4"/>
              </a:solidFill>
            </a:endParaRPr>
          </a:p>
        </p:txBody>
      </p:sp>
    </p:spTree>
    <p:extLst>
      <p:ext uri="{BB962C8B-B14F-4D97-AF65-F5344CB8AC3E}">
        <p14:creationId xmlns:p14="http://schemas.microsoft.com/office/powerpoint/2010/main" val="24286506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48217" y="295274"/>
            <a:ext cx="11291358" cy="536575"/>
          </a:xfrm>
        </p:spPr>
        <p:txBody>
          <a:bodyPr/>
          <a:lstStyle>
            <a:lvl1pPr>
              <a:defRPr sz="3600">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542925" y="1076324"/>
            <a:ext cx="11323288" cy="5083041"/>
          </a:xfrm>
          <a:prstGeom prst="rect">
            <a:avLst/>
          </a:prstGeom>
        </p:spPr>
        <p:txBody>
          <a:bodyPr/>
          <a:lstStyle>
            <a:lvl1pPr marL="287338" indent="-287338">
              <a:spcBef>
                <a:spcPts val="2000"/>
              </a:spcBef>
              <a:defRPr/>
            </a:lvl1pPr>
            <a:lvl2pPr marL="687388" indent="-347663">
              <a:spcBef>
                <a:spcPts val="2000"/>
              </a:spcBef>
              <a:defRPr/>
            </a:lvl2pPr>
            <a:lvl3pPr marL="914400" indent="-227013">
              <a:spcBef>
                <a:spcPts val="2000"/>
              </a:spcBef>
              <a:defRPr/>
            </a:lvl3pPr>
          </a:lstStyle>
          <a:p>
            <a:pPr lvl="0"/>
            <a:r>
              <a:rPr lang="en-US" dirty="0"/>
              <a:t>Click to edit Master text styles</a:t>
            </a:r>
          </a:p>
          <a:p>
            <a:pPr lvl="1"/>
            <a:r>
              <a:rPr lang="en-US" dirty="0"/>
              <a:t>Second level</a:t>
            </a:r>
          </a:p>
          <a:p>
            <a:pPr lvl="2"/>
            <a:r>
              <a:rPr lang="en-US" dirty="0"/>
              <a:t>Third level</a:t>
            </a:r>
          </a:p>
        </p:txBody>
      </p:sp>
      <p:sp>
        <p:nvSpPr>
          <p:cNvPr id="4" name="Footer Placeholder 4"/>
          <p:cNvSpPr>
            <a:spLocks noGrp="1"/>
          </p:cNvSpPr>
          <p:nvPr>
            <p:ph type="ftr" sz="quarter" idx="10"/>
          </p:nvPr>
        </p:nvSpPr>
        <p:spPr>
          <a:xfrm>
            <a:off x="472017" y="6356351"/>
            <a:ext cx="3860800" cy="366183"/>
          </a:xfrm>
          <a:prstGeom prst="rect">
            <a:avLst/>
          </a:prstGeom>
        </p:spPr>
        <p:txBody>
          <a:bodyPr/>
          <a:lstStyle>
            <a:lvl1pPr>
              <a:defRPr>
                <a:solidFill>
                  <a:schemeClr val="tx1"/>
                </a:solidFill>
                <a:latin typeface="Arial"/>
                <a:cs typeface="Arial"/>
              </a:defRPr>
            </a:lvl1pPr>
          </a:lstStyle>
          <a:p>
            <a:pPr>
              <a:defRPr/>
            </a:pPr>
            <a:r>
              <a:rPr lang="en-US"/>
              <a:t>Footer</a:t>
            </a:r>
          </a:p>
        </p:txBody>
      </p:sp>
      <p:sp>
        <p:nvSpPr>
          <p:cNvPr id="5" name="Slide Number Placeholder 5"/>
          <p:cNvSpPr>
            <a:spLocks noGrp="1"/>
          </p:cNvSpPr>
          <p:nvPr>
            <p:ph type="sldNum" sz="quarter" idx="11"/>
          </p:nvPr>
        </p:nvSpPr>
        <p:spPr>
          <a:xfrm>
            <a:off x="4900084" y="6356351"/>
            <a:ext cx="2844800" cy="366183"/>
          </a:xfrm>
          <a:prstGeom prst="rect">
            <a:avLst/>
          </a:prstGeom>
        </p:spPr>
        <p:txBody>
          <a:bodyPr/>
          <a:lstStyle>
            <a:lvl1pPr>
              <a:defRPr/>
            </a:lvl1pPr>
          </a:lstStyle>
          <a:p>
            <a:fld id="{22C0F19A-D418-1D41-93E2-13CBF43BF1CF}" type="slidenum">
              <a:rPr lang="en-US"/>
              <a:pPr/>
              <a:t>‹#›</a:t>
            </a:fld>
            <a:endParaRPr lang="en-US"/>
          </a:p>
        </p:txBody>
      </p:sp>
    </p:spTree>
    <p:extLst>
      <p:ext uri="{BB962C8B-B14F-4D97-AF65-F5344CB8AC3E}">
        <p14:creationId xmlns:p14="http://schemas.microsoft.com/office/powerpoint/2010/main" val="12076733"/>
      </p:ext>
    </p:extLst>
  </p:cSld>
  <p:clrMapOvr>
    <a:masterClrMapping/>
  </p:clrMapOvr>
  <p:extLst>
    <p:ext uri="{DCECCB84-F9BA-43D5-87BE-67443E8EF086}">
      <p15:sldGuideLst xmlns:p15="http://schemas.microsoft.com/office/powerpoint/2012/main">
        <p15:guide id="1" orient="horz" pos="672">
          <p15:clr>
            <a:srgbClr val="FBAE40"/>
          </p15:clr>
        </p15:guide>
        <p15:guide id="2" pos="3840">
          <p15:clr>
            <a:srgbClr val="FBAE40"/>
          </p15:clr>
        </p15:guide>
        <p15:guide id="3" pos="336">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16000" y="1209215"/>
            <a:ext cx="10196285" cy="1859783"/>
          </a:xfrm>
        </p:spPr>
        <p:txBody>
          <a:bodyPr anchor="t">
            <a:noAutofit/>
          </a:bodyPr>
          <a:lstStyle>
            <a:lvl1pPr>
              <a:defRPr sz="4000"/>
            </a:lvl1pPr>
          </a:lstStyle>
          <a:p>
            <a:r>
              <a:rPr lang="en-US"/>
              <a:t>Click to edit Master title style</a:t>
            </a:r>
            <a:endParaRPr lang="en-US" dirty="0"/>
          </a:p>
        </p:txBody>
      </p:sp>
      <p:sp>
        <p:nvSpPr>
          <p:cNvPr id="3" name="Date Placeholder 2"/>
          <p:cNvSpPr>
            <a:spLocks noGrp="1"/>
          </p:cNvSpPr>
          <p:nvPr>
            <p:ph type="dt" sz="half" idx="10"/>
          </p:nvPr>
        </p:nvSpPr>
        <p:spPr>
          <a:xfrm>
            <a:off x="1016000" y="6356351"/>
            <a:ext cx="2844800" cy="365125"/>
          </a:xfrm>
          <a:prstGeom prst="rect">
            <a:avLst/>
          </a:prstGeom>
        </p:spPr>
        <p:txBody>
          <a:bodyPr/>
          <a:lstStyle>
            <a:lvl1pPr fontAlgn="auto">
              <a:spcBef>
                <a:spcPts val="0"/>
              </a:spcBef>
              <a:spcAft>
                <a:spcPts val="0"/>
              </a:spcAft>
              <a:defRPr>
                <a:latin typeface="+mn-lt"/>
                <a:ea typeface="+mn-ea"/>
                <a:cs typeface="+mn-cs"/>
              </a:defRPr>
            </a:lvl1pPr>
          </a:lstStyle>
          <a:p>
            <a:pPr>
              <a:defRPr/>
            </a:pPr>
            <a:fld id="{2EBCB026-1BBD-1A4B-8947-A4CEEDC213D8}" type="datetimeFigureOut">
              <a:rPr lang="en-US"/>
              <a:pPr>
                <a:defRPr/>
              </a:pPr>
              <a:t>11/8/2025</a:t>
            </a:fld>
            <a:endParaRPr lang="en-US" dirty="0"/>
          </a:p>
        </p:txBody>
      </p:sp>
      <p:sp>
        <p:nvSpPr>
          <p:cNvPr id="4" name="Footer Placeholder 3"/>
          <p:cNvSpPr>
            <a:spLocks noGrp="1"/>
          </p:cNvSpPr>
          <p:nvPr>
            <p:ph type="ftr" sz="quarter" idx="11"/>
          </p:nvPr>
        </p:nvSpPr>
        <p:spPr>
          <a:xfrm>
            <a:off x="4178300" y="6356351"/>
            <a:ext cx="3860800" cy="365125"/>
          </a:xfrm>
        </p:spPr>
        <p:txBody>
          <a:bodyPr/>
          <a:lstStyle>
            <a:lvl1pPr>
              <a:defRPr/>
            </a:lvl1pPr>
          </a:lstStyle>
          <a:p>
            <a:pPr>
              <a:defRPr/>
            </a:pPr>
            <a:endParaRPr lang="en-US" dirty="0"/>
          </a:p>
        </p:txBody>
      </p:sp>
      <p:sp>
        <p:nvSpPr>
          <p:cNvPr id="5" name="Slide Number Placeholder 4"/>
          <p:cNvSpPr>
            <a:spLocks noGrp="1"/>
          </p:cNvSpPr>
          <p:nvPr>
            <p:ph type="sldNum" sz="quarter" idx="12"/>
          </p:nvPr>
        </p:nvSpPr>
        <p:spPr>
          <a:xfrm>
            <a:off x="8367184" y="6356351"/>
            <a:ext cx="2844800" cy="365125"/>
          </a:xfrm>
          <a:prstGeom prst="rect">
            <a:avLst/>
          </a:prstGeom>
        </p:spPr>
        <p:txBody>
          <a:bodyPr/>
          <a:lstStyle>
            <a:lvl1pPr>
              <a:defRPr smtClean="0">
                <a:latin typeface="Corbel"/>
                <a:cs typeface="Corbel"/>
              </a:defRPr>
            </a:lvl1pPr>
          </a:lstStyle>
          <a:p>
            <a:pPr>
              <a:defRPr/>
            </a:pPr>
            <a:fld id="{A70FBAAE-CA8D-D846-A4D7-9307DA162F94}" type="slidenum">
              <a:rPr lang="en-US"/>
              <a:pPr>
                <a:defRPr/>
              </a:pPr>
              <a:t>‹#›</a:t>
            </a:fld>
            <a:endParaRPr lang="en-US" dirty="0"/>
          </a:p>
        </p:txBody>
      </p:sp>
    </p:spTree>
    <p:extLst>
      <p:ext uri="{BB962C8B-B14F-4D97-AF65-F5344CB8AC3E}">
        <p14:creationId xmlns:p14="http://schemas.microsoft.com/office/powerpoint/2010/main" val="33990342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26580193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E695D287-D4CB-DB4B-88C8-89CC4A4143DE}"/>
              </a:ext>
            </a:extLst>
          </p:cNvPr>
          <p:cNvSpPr>
            <a:spLocks noGrp="1"/>
          </p:cNvSpPr>
          <p:nvPr>
            <p:ph type="dt" sz="half" idx="10"/>
          </p:nvPr>
        </p:nvSpPr>
        <p:spPr/>
        <p:txBody>
          <a:bodyPr/>
          <a:lstStyle>
            <a:lvl1pPr>
              <a:defRPr/>
            </a:lvl1pPr>
          </a:lstStyle>
          <a:p>
            <a:pPr>
              <a:defRPr/>
            </a:pPr>
            <a:fld id="{85E92F9E-9380-584F-A4B6-68A861F4B943}" type="datetimeFigureOut">
              <a:rPr lang="en-US"/>
              <a:pPr>
                <a:defRPr/>
              </a:pPr>
              <a:t>11/8/2025</a:t>
            </a:fld>
            <a:endParaRPr lang="en-US" dirty="0"/>
          </a:p>
        </p:txBody>
      </p:sp>
      <p:sp>
        <p:nvSpPr>
          <p:cNvPr id="5" name="Footer Placeholder 4">
            <a:extLst>
              <a:ext uri="{FF2B5EF4-FFF2-40B4-BE49-F238E27FC236}">
                <a16:creationId xmlns:a16="http://schemas.microsoft.com/office/drawing/2014/main" id="{641D16A7-6B14-1A47-9723-F0BB127F318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B586816-CDC1-4546-98CA-860DDCEC6A9D}"/>
              </a:ext>
            </a:extLst>
          </p:cNvPr>
          <p:cNvSpPr>
            <a:spLocks noGrp="1"/>
          </p:cNvSpPr>
          <p:nvPr>
            <p:ph type="sldNum" sz="quarter" idx="12"/>
          </p:nvPr>
        </p:nvSpPr>
        <p:spPr/>
        <p:txBody>
          <a:bodyPr/>
          <a:lstStyle>
            <a:lvl1pPr>
              <a:defRPr/>
            </a:lvl1pPr>
          </a:lstStyle>
          <a:p>
            <a:pPr>
              <a:defRPr/>
            </a:pPr>
            <a:fld id="{CE23792E-72A8-0D4D-88F5-DB42932F73CF}" type="slidenum">
              <a:rPr lang="en-US"/>
              <a:pPr>
                <a:defRPr/>
              </a:pPr>
              <a:t>‹#›</a:t>
            </a:fld>
            <a:endParaRPr lang="en-US" dirty="0"/>
          </a:p>
        </p:txBody>
      </p:sp>
    </p:spTree>
    <p:extLst>
      <p:ext uri="{BB962C8B-B14F-4D97-AF65-F5344CB8AC3E}">
        <p14:creationId xmlns:p14="http://schemas.microsoft.com/office/powerpoint/2010/main" val="37582397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layout_1 colum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C570D-3BAE-433E-8DDA-6594E6C21ABD}"/>
              </a:ext>
            </a:extLst>
          </p:cNvPr>
          <p:cNvSpPr>
            <a:spLocks noGrp="1"/>
          </p:cNvSpPr>
          <p:nvPr>
            <p:ph type="title"/>
          </p:nvPr>
        </p:nvSpPr>
        <p:spPr>
          <a:xfrm>
            <a:off x="488951" y="349250"/>
            <a:ext cx="11216216" cy="1022350"/>
          </a:xfrm>
        </p:spPr>
        <p:txBody>
          <a:bodyPr/>
          <a:lstStyle>
            <a:lvl1pPr>
              <a:defRPr>
                <a:solidFill>
                  <a:srgbClr val="DA5C1C"/>
                </a:solidFill>
              </a:defRPr>
            </a:lvl1pPr>
          </a:lstStyle>
          <a:p>
            <a:r>
              <a:rPr lang="en-US" dirty="0"/>
              <a:t>Click to edit Master title style</a:t>
            </a:r>
          </a:p>
        </p:txBody>
      </p:sp>
      <p:sp>
        <p:nvSpPr>
          <p:cNvPr id="8" name="Content Placeholder 7">
            <a:extLst>
              <a:ext uri="{FF2B5EF4-FFF2-40B4-BE49-F238E27FC236}">
                <a16:creationId xmlns:a16="http://schemas.microsoft.com/office/drawing/2014/main" id="{89460896-BBD5-4265-B217-9DE153A9B618}"/>
              </a:ext>
            </a:extLst>
          </p:cNvPr>
          <p:cNvSpPr>
            <a:spLocks noGrp="1"/>
          </p:cNvSpPr>
          <p:nvPr>
            <p:ph sz="quarter" idx="14"/>
          </p:nvPr>
        </p:nvSpPr>
        <p:spPr>
          <a:xfrm>
            <a:off x="491067" y="1600200"/>
            <a:ext cx="10351104"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47708614"/>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03907" y="256040"/>
            <a:ext cx="10196285" cy="811232"/>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03906" y="1429007"/>
            <a:ext cx="499261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03906" y="2068769"/>
            <a:ext cx="499261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8" y="1429007"/>
            <a:ext cx="500682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68" y="2068769"/>
            <a:ext cx="500682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033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atin typeface="Corbel" pitchFamily="34" charset="0"/>
                <a:ea typeface="Corbel" pitchFamily="34" charset="0"/>
                <a:cs typeface="Corbel" pitchFamily="34" charset="0"/>
              </a:defRPr>
            </a:lvl1pPr>
          </a:lstStyle>
          <a:p>
            <a:fld id="{61D80F21-CE7E-451F-B25A-32C69EECF5DE}" type="datetimeFigureOut">
              <a:rPr lang="en-US" altLang="en-US"/>
              <a:pPr/>
              <a:t>11/8/2025</a:t>
            </a:fld>
            <a:endParaRPr lang="en-US" altLang="en-US" dirty="0"/>
          </a:p>
        </p:txBody>
      </p:sp>
      <p:sp>
        <p:nvSpPr>
          <p:cNvPr id="8" name="Footer Placeholder 7"/>
          <p:cNvSpPr>
            <a:spLocks noGrp="1"/>
          </p:cNvSpPr>
          <p:nvPr>
            <p:ph type="ftr" sz="quarter" idx="11"/>
          </p:nvPr>
        </p:nvSpPr>
        <p:spPr>
          <a:xfrm>
            <a:off x="4165600" y="6356351"/>
            <a:ext cx="3860800" cy="365125"/>
          </a:xfrm>
        </p:spPr>
        <p:txBody>
          <a:bodyPr/>
          <a:lstStyle>
            <a:lvl1pPr>
              <a:defRPr/>
            </a:lvl1pPr>
          </a:lstStyle>
          <a:p>
            <a:endParaRPr lang="en-US" altLang="en-US" dirty="0"/>
          </a:p>
        </p:txBody>
      </p:sp>
      <p:sp>
        <p:nvSpPr>
          <p:cNvPr id="9" name="Slide Number Placeholder 8"/>
          <p:cNvSpPr>
            <a:spLocks noGrp="1"/>
          </p:cNvSpPr>
          <p:nvPr>
            <p:ph type="sldNum" sz="quarter" idx="12"/>
          </p:nvPr>
        </p:nvSpPr>
        <p:spPr>
          <a:xfrm>
            <a:off x="8354484" y="6356351"/>
            <a:ext cx="2844800" cy="365125"/>
          </a:xfrm>
        </p:spPr>
        <p:txBody>
          <a:bodyPr/>
          <a:lstStyle>
            <a:lvl1pPr>
              <a:defRPr>
                <a:latin typeface="Corbel" pitchFamily="34" charset="0"/>
                <a:ea typeface="Corbel" pitchFamily="34" charset="0"/>
                <a:cs typeface="Corbel" pitchFamily="34" charset="0"/>
              </a:defRPr>
            </a:lvl1pPr>
          </a:lstStyle>
          <a:p>
            <a:fld id="{0F2BE7DB-B131-47F8-89C1-51F4F27D1BC5}" type="slidenum">
              <a:rPr lang="en-US" altLang="en-US"/>
              <a:pPr/>
              <a:t>‹#›</a:t>
            </a:fld>
            <a:endParaRPr lang="en-US" altLang="en-US" dirty="0"/>
          </a:p>
        </p:txBody>
      </p:sp>
    </p:spTree>
    <p:extLst>
      <p:ext uri="{BB962C8B-B14F-4D97-AF65-F5344CB8AC3E}">
        <p14:creationId xmlns:p14="http://schemas.microsoft.com/office/powerpoint/2010/main" val="13126101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layout_headline foot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C570D-3BAE-433E-8DDA-6594E6C21ABD}"/>
              </a:ext>
            </a:extLst>
          </p:cNvPr>
          <p:cNvSpPr>
            <a:spLocks noGrp="1"/>
          </p:cNvSpPr>
          <p:nvPr>
            <p:ph type="title"/>
          </p:nvPr>
        </p:nvSpPr>
        <p:spPr>
          <a:xfrm>
            <a:off x="488951" y="349250"/>
            <a:ext cx="11216216" cy="1022350"/>
          </a:xfrm>
        </p:spPr>
        <p:txBody>
          <a:bodyPr/>
          <a:lstStyle>
            <a:lvl1pPr>
              <a:defRPr>
                <a:solidFill>
                  <a:srgbClr val="DA5C1C"/>
                </a:solidFill>
              </a:defRPr>
            </a:lvl1pPr>
          </a:lstStyle>
          <a:p>
            <a:r>
              <a:rPr lang="en-US" dirty="0"/>
              <a:t>Click to edit Master title style</a:t>
            </a:r>
          </a:p>
        </p:txBody>
      </p:sp>
    </p:spTree>
    <p:extLst>
      <p:ext uri="{BB962C8B-B14F-4D97-AF65-F5344CB8AC3E}">
        <p14:creationId xmlns:p14="http://schemas.microsoft.com/office/powerpoint/2010/main" val="3784104017"/>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Section titl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5" name="Title 1">
            <a:extLst>
              <a:ext uri="{FF2B5EF4-FFF2-40B4-BE49-F238E27FC236}">
                <a16:creationId xmlns:a16="http://schemas.microsoft.com/office/drawing/2014/main" id="{8157A794-B351-4E1D-AC06-88E609E324B6}"/>
              </a:ext>
            </a:extLst>
          </p:cNvPr>
          <p:cNvSpPr>
            <a:spLocks noGrp="1"/>
          </p:cNvSpPr>
          <p:nvPr>
            <p:ph type="ctrTitle" hasCustomPrompt="1"/>
          </p:nvPr>
        </p:nvSpPr>
        <p:spPr>
          <a:xfrm>
            <a:off x="667512" y="2257671"/>
            <a:ext cx="10972800" cy="1970998"/>
          </a:xfrm>
        </p:spPr>
        <p:txBody>
          <a:bodyPr anchor="ctr" anchorCtr="0">
            <a:normAutofit/>
          </a:bodyPr>
          <a:lstStyle>
            <a:lvl1pPr algn="l">
              <a:defRPr sz="30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Text Placeholder 4">
            <a:extLst>
              <a:ext uri="{FF2B5EF4-FFF2-40B4-BE49-F238E27FC236}">
                <a16:creationId xmlns:a16="http://schemas.microsoft.com/office/drawing/2014/main" id="{7CB67DAE-E1EF-8040-9240-16BFD8EDA7AE}"/>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750">
                <a:solidFill>
                  <a:srgbClr val="002557"/>
                </a:solidFill>
              </a:defRPr>
            </a:lvl1pPr>
            <a:lvl2pPr>
              <a:defRPr sz="675">
                <a:solidFill>
                  <a:srgbClr val="002557"/>
                </a:solidFill>
              </a:defRPr>
            </a:lvl2pPr>
            <a:lvl3pPr>
              <a:defRPr sz="675">
                <a:solidFill>
                  <a:srgbClr val="002557"/>
                </a:solidFill>
              </a:defRPr>
            </a:lvl3pPr>
            <a:lvl4pPr>
              <a:defRPr sz="675">
                <a:solidFill>
                  <a:srgbClr val="002557"/>
                </a:solidFill>
              </a:defRPr>
            </a:lvl4pPr>
            <a:lvl5pPr>
              <a:defRPr sz="675">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38163316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_Long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ECC7049-9E85-6D47-8947-FB81F614D76A}"/>
              </a:ext>
            </a:extLst>
          </p:cNvPr>
          <p:cNvSpPr/>
          <p:nvPr userDrawn="1"/>
        </p:nvSpPr>
        <p:spPr>
          <a:xfrm>
            <a:off x="1" y="5607620"/>
            <a:ext cx="12192000" cy="12615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EA74E7-9D58-484C-A8F3-83EE1732E3D9}"/>
              </a:ext>
            </a:extLst>
          </p:cNvPr>
          <p:cNvSpPr>
            <a:spLocks noGrp="1"/>
          </p:cNvSpPr>
          <p:nvPr>
            <p:ph type="ctrTitle" hasCustomPrompt="1"/>
          </p:nvPr>
        </p:nvSpPr>
        <p:spPr>
          <a:xfrm>
            <a:off x="942110" y="1110125"/>
            <a:ext cx="10307782" cy="2262072"/>
          </a:xfrm>
          <a:prstGeom prst="rect">
            <a:avLst/>
          </a:prstGeom>
        </p:spPr>
        <p:txBody>
          <a:bodyPr anchor="b">
            <a:normAutofit/>
          </a:bodyPr>
          <a:lstStyle>
            <a:lvl1pPr algn="ctr">
              <a:defRPr sz="3200" b="1">
                <a:solidFill>
                  <a:schemeClr val="accent1"/>
                </a:solidFill>
              </a:defRPr>
            </a:lvl1pPr>
          </a:lstStyle>
          <a:p>
            <a:r>
              <a:rPr lang="en-US" dirty="0"/>
              <a:t>Arial Bold 32pt Title Can Be Two Lines If Needed Space Here</a:t>
            </a:r>
          </a:p>
        </p:txBody>
      </p:sp>
      <p:sp>
        <p:nvSpPr>
          <p:cNvPr id="3" name="Subtitle 2">
            <a:extLst>
              <a:ext uri="{FF2B5EF4-FFF2-40B4-BE49-F238E27FC236}">
                <a16:creationId xmlns:a16="http://schemas.microsoft.com/office/drawing/2014/main" id="{A38C6541-C4A5-0F4E-B98F-CDF4FAE065A6}"/>
              </a:ext>
            </a:extLst>
          </p:cNvPr>
          <p:cNvSpPr>
            <a:spLocks noGrp="1"/>
          </p:cNvSpPr>
          <p:nvPr>
            <p:ph type="subTitle" idx="1" hasCustomPrompt="1"/>
          </p:nvPr>
        </p:nvSpPr>
        <p:spPr>
          <a:xfrm>
            <a:off x="969818" y="3459565"/>
            <a:ext cx="10307781" cy="613671"/>
          </a:xfrm>
          <a:prstGeom prst="rect">
            <a:avLst/>
          </a:prstGeom>
        </p:spPr>
        <p:txBody>
          <a:bodyPr anchor="t">
            <a:normAutofit/>
          </a:bodyPr>
          <a:lstStyle>
            <a:lvl1pPr marL="0" indent="0" algn="ctr">
              <a:buNone/>
              <a:defRPr sz="2000" b="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 TITLE ARIAL BOLD UPPERCASE</a:t>
            </a:r>
          </a:p>
        </p:txBody>
      </p:sp>
      <p:sp>
        <p:nvSpPr>
          <p:cNvPr id="14" name="Text Placeholder 13">
            <a:extLst>
              <a:ext uri="{FF2B5EF4-FFF2-40B4-BE49-F238E27FC236}">
                <a16:creationId xmlns:a16="http://schemas.microsoft.com/office/drawing/2014/main" id="{13369D8A-0780-064F-916B-8C1A23055899}"/>
              </a:ext>
            </a:extLst>
          </p:cNvPr>
          <p:cNvSpPr>
            <a:spLocks noGrp="1"/>
          </p:cNvSpPr>
          <p:nvPr>
            <p:ph type="body" sz="quarter" idx="10" hasCustomPrompt="1"/>
          </p:nvPr>
        </p:nvSpPr>
        <p:spPr>
          <a:xfrm>
            <a:off x="942110" y="4262364"/>
            <a:ext cx="10335489" cy="613671"/>
          </a:xfrm>
          <a:prstGeom prst="rect">
            <a:avLst/>
          </a:prstGeom>
        </p:spPr>
        <p:txBody>
          <a:bodyPr anchor="ctr">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Date Here</a:t>
            </a:r>
          </a:p>
        </p:txBody>
      </p:sp>
      <p:sp>
        <p:nvSpPr>
          <p:cNvPr id="9" name="Subtitle 2">
            <a:extLst>
              <a:ext uri="{FF2B5EF4-FFF2-40B4-BE49-F238E27FC236}">
                <a16:creationId xmlns:a16="http://schemas.microsoft.com/office/drawing/2014/main" id="{F7A5CF77-0828-424F-BB50-0007C875E1BE}"/>
              </a:ext>
            </a:extLst>
          </p:cNvPr>
          <p:cNvSpPr txBox="1">
            <a:spLocks/>
          </p:cNvSpPr>
          <p:nvPr userDrawn="1"/>
        </p:nvSpPr>
        <p:spPr>
          <a:xfrm>
            <a:off x="0" y="295039"/>
            <a:ext cx="12192000" cy="549362"/>
          </a:xfrm>
          <a:prstGeom prst="rect">
            <a:avLst/>
          </a:prstGeom>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000" b="1" kern="1200">
                <a:solidFill>
                  <a:schemeClr val="tx2"/>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400" dirty="0"/>
              <a:t>CONFIDENTIAL</a:t>
            </a:r>
          </a:p>
        </p:txBody>
      </p:sp>
      <p:pic>
        <p:nvPicPr>
          <p:cNvPr id="8" name="Picture 7">
            <a:extLst>
              <a:ext uri="{FF2B5EF4-FFF2-40B4-BE49-F238E27FC236}">
                <a16:creationId xmlns:a16="http://schemas.microsoft.com/office/drawing/2014/main" id="{A33646C2-FB02-2042-B2A9-DB5E651602C0}"/>
              </a:ext>
            </a:extLst>
          </p:cNvPr>
          <p:cNvPicPr>
            <a:picLocks noChangeAspect="1"/>
          </p:cNvPicPr>
          <p:nvPr userDrawn="1"/>
        </p:nvPicPr>
        <p:blipFill>
          <a:blip r:embed="rId2"/>
          <a:stretch>
            <a:fillRect/>
          </a:stretch>
        </p:blipFill>
        <p:spPr>
          <a:xfrm>
            <a:off x="4736584" y="5500449"/>
            <a:ext cx="2739484" cy="784676"/>
          </a:xfrm>
          <a:prstGeom prst="rect">
            <a:avLst/>
          </a:prstGeom>
        </p:spPr>
      </p:pic>
      <p:sp>
        <p:nvSpPr>
          <p:cNvPr id="10" name="TextBox 9">
            <a:extLst>
              <a:ext uri="{FF2B5EF4-FFF2-40B4-BE49-F238E27FC236}">
                <a16:creationId xmlns:a16="http://schemas.microsoft.com/office/drawing/2014/main" id="{FFF32EAA-E586-9E41-98EA-18E7D4B9E2C3}"/>
              </a:ext>
            </a:extLst>
          </p:cNvPr>
          <p:cNvSpPr txBox="1"/>
          <p:nvPr userDrawn="1"/>
        </p:nvSpPr>
        <p:spPr>
          <a:xfrm>
            <a:off x="0" y="6445727"/>
            <a:ext cx="12192000" cy="261610"/>
          </a:xfrm>
          <a:prstGeom prst="rect">
            <a:avLst/>
          </a:prstGeom>
          <a:noFill/>
        </p:spPr>
        <p:txBody>
          <a:bodyPr wrap="square" rtlCol="0">
            <a:spAutoFit/>
          </a:bodyPr>
          <a:lstStyle/>
          <a:p>
            <a:pPr algn="ctr"/>
            <a:r>
              <a:rPr lang="en-US" sz="1100" b="0" i="0" kern="1200" dirty="0">
                <a:solidFill>
                  <a:schemeClr val="accent4"/>
                </a:solidFill>
                <a:effectLst/>
                <a:latin typeface="+mn-lt"/>
                <a:ea typeface="+mn-ea"/>
                <a:cs typeface="+mn-cs"/>
              </a:rPr>
              <a:t>© 2021 Dana-Farber Cancer Institute, Inc. All rights reserved.</a:t>
            </a:r>
            <a:endParaRPr lang="en-US" sz="1100" dirty="0">
              <a:solidFill>
                <a:schemeClr val="accent4"/>
              </a:solidFill>
            </a:endParaRPr>
          </a:p>
        </p:txBody>
      </p:sp>
    </p:spTree>
    <p:extLst>
      <p:ext uri="{BB962C8B-B14F-4D97-AF65-F5344CB8AC3E}">
        <p14:creationId xmlns:p14="http://schemas.microsoft.com/office/powerpoint/2010/main" val="29467852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25625"/>
            <a:ext cx="10515600" cy="3254375"/>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p:cNvSpPr>
            <a:spLocks noGrp="1"/>
          </p:cNvSpPr>
          <p:nvPr>
            <p:ph sz="quarter" idx="10"/>
          </p:nvPr>
        </p:nvSpPr>
        <p:spPr>
          <a:xfrm>
            <a:off x="838200" y="5188043"/>
            <a:ext cx="10515600" cy="484823"/>
          </a:xfrm>
        </p:spPr>
        <p:txBody>
          <a:bodyPr>
            <a:normAutofit/>
          </a:bodyPr>
          <a:lstStyle>
            <a:lvl1pPr marL="0" indent="0">
              <a:buNone/>
              <a:defRPr sz="900" b="0" i="0">
                <a:latin typeface="Arial" charset="0"/>
                <a:ea typeface="Arial" charset="0"/>
                <a:cs typeface="Arial" charset="0"/>
              </a:defRPr>
            </a:lvl1pPr>
          </a:lstStyle>
          <a:p>
            <a:pPr lvl="0"/>
            <a:r>
              <a:rPr lang="en-US"/>
              <a:t>Click to edit Master text styles</a:t>
            </a:r>
          </a:p>
        </p:txBody>
      </p:sp>
    </p:spTree>
    <p:extLst>
      <p:ext uri="{BB962C8B-B14F-4D97-AF65-F5344CB8AC3E}">
        <p14:creationId xmlns:p14="http://schemas.microsoft.com/office/powerpoint/2010/main" val="16554709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Bullet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4B5320-02FA-C647-A6F1-0F705BC54BE9}"/>
              </a:ext>
            </a:extLst>
          </p:cNvPr>
          <p:cNvPicPr>
            <a:picLocks noChangeAspect="1"/>
          </p:cNvPicPr>
          <p:nvPr userDrawn="1"/>
        </p:nvPicPr>
        <p:blipFill>
          <a:blip r:embed="rId2"/>
          <a:stretch>
            <a:fillRect/>
          </a:stretch>
        </p:blipFill>
        <p:spPr>
          <a:xfrm>
            <a:off x="0" y="319922"/>
            <a:ext cx="520700" cy="1485900"/>
          </a:xfrm>
          <a:prstGeom prst="rect">
            <a:avLst/>
          </a:prstGeom>
        </p:spPr>
      </p:pic>
      <p:sp>
        <p:nvSpPr>
          <p:cNvPr id="12" name="Text Placeholder 11">
            <a:extLst>
              <a:ext uri="{FF2B5EF4-FFF2-40B4-BE49-F238E27FC236}">
                <a16:creationId xmlns:a16="http://schemas.microsoft.com/office/drawing/2014/main" id="{E008A089-3E35-D946-9563-F190D3535567}"/>
              </a:ext>
            </a:extLst>
          </p:cNvPr>
          <p:cNvSpPr>
            <a:spLocks noGrp="1"/>
          </p:cNvSpPr>
          <p:nvPr>
            <p:ph type="body" sz="quarter" idx="10" hasCustomPrompt="1"/>
          </p:nvPr>
        </p:nvSpPr>
        <p:spPr>
          <a:xfrm>
            <a:off x="1328738" y="2017972"/>
            <a:ext cx="10025062" cy="4004495"/>
          </a:xfrm>
          <a:prstGeom prst="rect">
            <a:avLst/>
          </a:prstGeom>
        </p:spPr>
        <p:txBody>
          <a:bodyPr anchor="t">
            <a:normAutofit/>
          </a:bodyPr>
          <a:lstStyle>
            <a:lvl1pPr marL="571500" marR="0" indent="-571500" algn="l" defTabSz="914400" rtl="0" eaLnBrk="1" fontAlgn="auto" latinLnBrk="0" hangingPunct="1">
              <a:lnSpc>
                <a:spcPct val="150000"/>
              </a:lnSpc>
              <a:spcBef>
                <a:spcPts val="0"/>
              </a:spcBef>
              <a:spcAft>
                <a:spcPts val="0"/>
              </a:spcAft>
              <a:buClr>
                <a:srgbClr val="12689B"/>
              </a:buClr>
              <a:buSzPct val="125000"/>
              <a:buFont typeface="Arial" panose="020B0604020202020204" pitchFamily="34" charset="0"/>
              <a:buChar char="•"/>
              <a:tabLst/>
              <a:defRPr sz="3200"/>
            </a:lvl1pPr>
          </a:lstStyle>
          <a:p>
            <a:pPr marL="571500" indent="-571500">
              <a:lnSpc>
                <a:spcPct val="150000"/>
              </a:lnSpc>
              <a:buClr>
                <a:srgbClr val="12689B"/>
              </a:buClr>
              <a:buSzPct val="125000"/>
              <a:buFont typeface="Arial" panose="020B0604020202020204" pitchFamily="34" charset="0"/>
              <a:buChar char="•"/>
            </a:pPr>
            <a:r>
              <a:rPr lang="en-US" sz="3200"/>
              <a:t>Bullet Arial 32pt </a:t>
            </a:r>
          </a:p>
          <a:p>
            <a:pPr marL="571500" indent="-571500">
              <a:lnSpc>
                <a:spcPct val="150000"/>
              </a:lnSpc>
              <a:buClr>
                <a:srgbClr val="12689B"/>
              </a:buClr>
              <a:buSzPct val="125000"/>
              <a:buFont typeface="Arial" panose="020B0604020202020204" pitchFamily="34" charset="0"/>
              <a:buChar char="•"/>
            </a:pPr>
            <a:r>
              <a:rPr lang="en-US" sz="3200"/>
              <a:t>Bullet Arial 32pt</a:t>
            </a:r>
          </a:p>
          <a:p>
            <a:pPr marL="571500" indent="-571500">
              <a:lnSpc>
                <a:spcPct val="150000"/>
              </a:lnSpc>
              <a:buClr>
                <a:srgbClr val="12689B"/>
              </a:buClr>
              <a:buSzPct val="125000"/>
              <a:buFont typeface="Arial" panose="020B0604020202020204" pitchFamily="34" charset="0"/>
              <a:buChar char="•"/>
            </a:pPr>
            <a:r>
              <a:rPr lang="en-US" sz="3200"/>
              <a:t>Bullet Arial 32pt</a:t>
            </a:r>
          </a:p>
          <a:p>
            <a:pPr marL="571500" indent="-571500">
              <a:lnSpc>
                <a:spcPct val="150000"/>
              </a:lnSpc>
              <a:buClr>
                <a:srgbClr val="12689B"/>
              </a:buClr>
              <a:buSzPct val="125000"/>
              <a:buFont typeface="Arial" panose="020B0604020202020204" pitchFamily="34" charset="0"/>
              <a:buChar char="•"/>
            </a:pPr>
            <a:r>
              <a:rPr lang="en-US" sz="3200"/>
              <a:t>Bullet Arial 32pt</a:t>
            </a:r>
          </a:p>
        </p:txBody>
      </p:sp>
      <p:sp>
        <p:nvSpPr>
          <p:cNvPr id="6" name="Text Placeholder 10">
            <a:extLst>
              <a:ext uri="{FF2B5EF4-FFF2-40B4-BE49-F238E27FC236}">
                <a16:creationId xmlns:a16="http://schemas.microsoft.com/office/drawing/2014/main" id="{43BB0DF8-3E0D-5042-957F-5388F78FC0F7}"/>
              </a:ext>
            </a:extLst>
          </p:cNvPr>
          <p:cNvSpPr>
            <a:spLocks noGrp="1"/>
          </p:cNvSpPr>
          <p:nvPr>
            <p:ph type="body" sz="quarter" idx="12" hasCustomPrompt="1"/>
          </p:nvPr>
        </p:nvSpPr>
        <p:spPr>
          <a:xfrm>
            <a:off x="1328738" y="741565"/>
            <a:ext cx="10025062" cy="674688"/>
          </a:xfrm>
          <a:prstGeom prst="rect">
            <a:avLst/>
          </a:prstGeom>
        </p:spPr>
        <p:txBody>
          <a:bodyPr>
            <a:normAutofit/>
          </a:bodyPr>
          <a:lstStyle>
            <a:lvl1pPr marL="0" indent="0">
              <a:buNone/>
              <a:defRPr sz="4000" b="1">
                <a:solidFill>
                  <a:schemeClr val="tx2"/>
                </a:solidFill>
              </a:defRPr>
            </a:lvl1pPr>
          </a:lstStyle>
          <a:p>
            <a:pPr lvl="0"/>
            <a:r>
              <a:rPr lang="en-US"/>
              <a:t>Arial Bold 40pt Title</a:t>
            </a:r>
          </a:p>
        </p:txBody>
      </p:sp>
    </p:spTree>
    <p:extLst>
      <p:ext uri="{BB962C8B-B14F-4D97-AF65-F5344CB8AC3E}">
        <p14:creationId xmlns:p14="http://schemas.microsoft.com/office/powerpoint/2010/main" val="15594144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Title ">
    <p:spTree>
      <p:nvGrpSpPr>
        <p:cNvPr id="1" name=""/>
        <p:cNvGrpSpPr/>
        <p:nvPr/>
      </p:nvGrpSpPr>
      <p:grpSpPr>
        <a:xfrm>
          <a:off x="0" y="0"/>
          <a:ext cx="0" cy="0"/>
          <a:chOff x="0" y="0"/>
          <a:chExt cx="0" cy="0"/>
        </a:xfrm>
      </p:grpSpPr>
      <p:sp>
        <p:nvSpPr>
          <p:cNvPr id="5" name="Text Placeholder 10">
            <a:extLst>
              <a:ext uri="{FF2B5EF4-FFF2-40B4-BE49-F238E27FC236}">
                <a16:creationId xmlns:a16="http://schemas.microsoft.com/office/drawing/2014/main" id="{2055765A-5707-F147-BB40-C02F56C0B15E}"/>
              </a:ext>
            </a:extLst>
          </p:cNvPr>
          <p:cNvSpPr>
            <a:spLocks noGrp="1"/>
          </p:cNvSpPr>
          <p:nvPr>
            <p:ph type="body" sz="quarter" idx="20" hasCustomPrompt="1"/>
          </p:nvPr>
        </p:nvSpPr>
        <p:spPr>
          <a:xfrm>
            <a:off x="942110" y="1950720"/>
            <a:ext cx="10411690" cy="2407920"/>
          </a:xfrm>
          <a:prstGeom prst="rect">
            <a:avLst/>
          </a:prstGeom>
        </p:spPr>
        <p:txBody>
          <a:bodyPr anchor="ctr" anchorCtr="0">
            <a:normAutofit/>
          </a:bodyPr>
          <a:lstStyle>
            <a:lvl1pPr marL="0" indent="0" algn="ctr">
              <a:buNone/>
              <a:defRPr sz="4400" b="1">
                <a:solidFill>
                  <a:schemeClr val="tx2"/>
                </a:solidFill>
              </a:defRPr>
            </a:lvl1pPr>
          </a:lstStyle>
          <a:p>
            <a:pPr lvl="0"/>
            <a:r>
              <a:rPr lang="en-US" dirty="0"/>
              <a:t>Section Divider Arial Bold 44pt</a:t>
            </a:r>
          </a:p>
        </p:txBody>
      </p:sp>
      <p:sp>
        <p:nvSpPr>
          <p:cNvPr id="6" name="Subtitle 2">
            <a:extLst>
              <a:ext uri="{FF2B5EF4-FFF2-40B4-BE49-F238E27FC236}">
                <a16:creationId xmlns:a16="http://schemas.microsoft.com/office/drawing/2014/main" id="{3295EB2C-89D0-0C4A-AEA8-D1F23367891C}"/>
              </a:ext>
            </a:extLst>
          </p:cNvPr>
          <p:cNvSpPr txBox="1">
            <a:spLocks/>
          </p:cNvSpPr>
          <p:nvPr userDrawn="1"/>
        </p:nvSpPr>
        <p:spPr>
          <a:xfrm>
            <a:off x="0" y="295039"/>
            <a:ext cx="12192000" cy="549362"/>
          </a:xfrm>
          <a:prstGeom prst="rect">
            <a:avLst/>
          </a:prstGeom>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000" b="1" kern="1200">
                <a:solidFill>
                  <a:schemeClr val="tx2"/>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400" dirty="0"/>
              <a:t>CONFIDENTIAL</a:t>
            </a:r>
          </a:p>
        </p:txBody>
      </p:sp>
    </p:spTree>
    <p:extLst>
      <p:ext uri="{BB962C8B-B14F-4D97-AF65-F5344CB8AC3E}">
        <p14:creationId xmlns:p14="http://schemas.microsoft.com/office/powerpoint/2010/main" val="7233185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Title + Bullets">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5D591B4F-17D3-634B-80FB-8275A7C476C0}"/>
              </a:ext>
            </a:extLst>
          </p:cNvPr>
          <p:cNvCxnSpPr/>
          <p:nvPr userDrawn="1"/>
        </p:nvCxnSpPr>
        <p:spPr>
          <a:xfrm>
            <a:off x="0" y="844400"/>
            <a:ext cx="12192000" cy="0"/>
          </a:xfrm>
          <a:prstGeom prst="line">
            <a:avLst/>
          </a:prstGeom>
          <a:ln>
            <a:solidFill>
              <a:srgbClr val="636569"/>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8B2F5DC-12FC-A649-BFA0-DBD05B603485}"/>
              </a:ext>
            </a:extLst>
          </p:cNvPr>
          <p:cNvSpPr>
            <a:spLocks noGrp="1"/>
          </p:cNvSpPr>
          <p:nvPr>
            <p:ph type="title" hasCustomPrompt="1"/>
          </p:nvPr>
        </p:nvSpPr>
        <p:spPr>
          <a:xfrm>
            <a:off x="877077" y="346806"/>
            <a:ext cx="10476722" cy="497588"/>
          </a:xfrm>
          <a:prstGeom prst="rect">
            <a:avLst/>
          </a:prstGeom>
        </p:spPr>
        <p:txBody>
          <a:bodyPr>
            <a:normAutofit/>
          </a:bodyPr>
          <a:lstStyle>
            <a:lvl1pPr>
              <a:defRPr sz="2800" b="1">
                <a:solidFill>
                  <a:schemeClr val="tx2"/>
                </a:solidFill>
              </a:defRPr>
            </a:lvl1pPr>
          </a:lstStyle>
          <a:p>
            <a:r>
              <a:rPr lang="en-US" dirty="0"/>
              <a:t>Arial Bold 28pt Section Header</a:t>
            </a:r>
          </a:p>
        </p:txBody>
      </p:sp>
      <p:sp>
        <p:nvSpPr>
          <p:cNvPr id="7" name="Text Placeholder 3">
            <a:extLst>
              <a:ext uri="{FF2B5EF4-FFF2-40B4-BE49-F238E27FC236}">
                <a16:creationId xmlns:a16="http://schemas.microsoft.com/office/drawing/2014/main" id="{69080396-60D6-9D40-8DBF-4D606F3C9477}"/>
              </a:ext>
            </a:extLst>
          </p:cNvPr>
          <p:cNvSpPr>
            <a:spLocks noGrp="1"/>
          </p:cNvSpPr>
          <p:nvPr>
            <p:ph type="body" sz="quarter" idx="12" hasCustomPrompt="1"/>
          </p:nvPr>
        </p:nvSpPr>
        <p:spPr>
          <a:xfrm>
            <a:off x="877077" y="1703297"/>
            <a:ext cx="10476722" cy="3927482"/>
          </a:xfrm>
          <a:prstGeom prst="rect">
            <a:avLst/>
          </a:prstGeom>
        </p:spPr>
        <p:txBody>
          <a:bodyPr/>
          <a:lstStyle>
            <a:lvl1pPr marL="412750" marR="0" indent="-412750" algn="l" defTabSz="685800" rtl="0" eaLnBrk="1" fontAlgn="auto" latinLnBrk="0" hangingPunct="1">
              <a:lnSpc>
                <a:spcPct val="100000"/>
              </a:lnSpc>
              <a:spcBef>
                <a:spcPts val="1000"/>
              </a:spcBef>
              <a:spcAft>
                <a:spcPts val="0"/>
              </a:spcAft>
              <a:buClr>
                <a:schemeClr val="accent1"/>
              </a:buClr>
              <a:buSzPct val="120000"/>
              <a:buFont typeface="Arial" panose="020B0604020202020204" pitchFamily="34" charset="0"/>
              <a:buChar char="•"/>
              <a:tabLst/>
              <a:defRPr sz="2000"/>
            </a:lvl1pPr>
          </a:lstStyle>
          <a:p>
            <a:pPr lvl="0"/>
            <a:r>
              <a:rPr lang="en-US" dirty="0"/>
              <a:t>Bullet Arial 20pt</a:t>
            </a:r>
          </a:p>
          <a:p>
            <a:pPr marL="412750" marR="0" lvl="0" indent="-412750" algn="l" defTabSz="685800" rtl="0" eaLnBrk="1" fontAlgn="auto" latinLnBrk="0" hangingPunct="1">
              <a:lnSpc>
                <a:spcPct val="100000"/>
              </a:lnSpc>
              <a:spcBef>
                <a:spcPts val="1000"/>
              </a:spcBef>
              <a:spcAft>
                <a:spcPts val="0"/>
              </a:spcAft>
              <a:buClr>
                <a:schemeClr val="accent1"/>
              </a:buClr>
              <a:buSzPct val="120000"/>
              <a:buFont typeface="Arial" panose="020B0604020202020204" pitchFamily="34" charset="0"/>
              <a:buChar char="•"/>
              <a:tabLst/>
              <a:defRPr/>
            </a:pPr>
            <a:r>
              <a:rPr lang="en-US" dirty="0"/>
              <a:t>Bullet Arial 20pt</a:t>
            </a:r>
          </a:p>
          <a:p>
            <a:pPr marL="412750" marR="0" lvl="0" indent="-412750" algn="l" defTabSz="685800" rtl="0" eaLnBrk="1" fontAlgn="auto" latinLnBrk="0" hangingPunct="1">
              <a:lnSpc>
                <a:spcPct val="100000"/>
              </a:lnSpc>
              <a:spcBef>
                <a:spcPts val="1000"/>
              </a:spcBef>
              <a:spcAft>
                <a:spcPts val="0"/>
              </a:spcAft>
              <a:buClr>
                <a:schemeClr val="accent1"/>
              </a:buClr>
              <a:buSzPct val="120000"/>
              <a:buFont typeface="Arial" panose="020B0604020202020204" pitchFamily="34" charset="0"/>
              <a:buChar char="•"/>
              <a:tabLst/>
              <a:defRPr/>
            </a:pPr>
            <a:r>
              <a:rPr lang="en-US" dirty="0"/>
              <a:t>Bullet Arial 20pt</a:t>
            </a:r>
          </a:p>
          <a:p>
            <a:pPr marL="412750" marR="0" lvl="0" indent="-412750" algn="l" defTabSz="685800" rtl="0" eaLnBrk="1" fontAlgn="auto" latinLnBrk="0" hangingPunct="1">
              <a:lnSpc>
                <a:spcPct val="100000"/>
              </a:lnSpc>
              <a:spcBef>
                <a:spcPts val="1000"/>
              </a:spcBef>
              <a:spcAft>
                <a:spcPts val="0"/>
              </a:spcAft>
              <a:buClr>
                <a:schemeClr val="accent1"/>
              </a:buClr>
              <a:buSzPct val="120000"/>
              <a:buFont typeface="Arial" panose="020B0604020202020204" pitchFamily="34" charset="0"/>
              <a:buChar char="•"/>
              <a:tabLst/>
              <a:defRPr/>
            </a:pPr>
            <a:r>
              <a:rPr lang="en-US" dirty="0"/>
              <a:t>Bullet Arial 20pt</a:t>
            </a:r>
          </a:p>
          <a:p>
            <a:pPr marL="412750" marR="0" lvl="0" indent="-412750" algn="l" defTabSz="685800" rtl="0" eaLnBrk="1" fontAlgn="auto" latinLnBrk="0" hangingPunct="1">
              <a:lnSpc>
                <a:spcPct val="100000"/>
              </a:lnSpc>
              <a:spcBef>
                <a:spcPts val="1000"/>
              </a:spcBef>
              <a:spcAft>
                <a:spcPts val="0"/>
              </a:spcAft>
              <a:buClr>
                <a:schemeClr val="accent1"/>
              </a:buClr>
              <a:buSzPct val="120000"/>
              <a:buFont typeface="Arial" panose="020B0604020202020204" pitchFamily="34" charset="0"/>
              <a:buChar char="•"/>
              <a:tabLst/>
              <a:defRPr/>
            </a:pPr>
            <a:endParaRPr lang="en-US" dirty="0"/>
          </a:p>
          <a:p>
            <a:pPr marL="412750" marR="0" lvl="0" indent="-412750" algn="l" defTabSz="685800" rtl="0" eaLnBrk="1" fontAlgn="auto" latinLnBrk="0" hangingPunct="1">
              <a:lnSpc>
                <a:spcPct val="100000"/>
              </a:lnSpc>
              <a:spcBef>
                <a:spcPts val="1000"/>
              </a:spcBef>
              <a:spcAft>
                <a:spcPts val="0"/>
              </a:spcAft>
              <a:buClr>
                <a:schemeClr val="accent1"/>
              </a:buClr>
              <a:buSzPct val="120000"/>
              <a:buFont typeface="Arial" panose="020B0604020202020204" pitchFamily="34" charset="0"/>
              <a:buChar char="•"/>
              <a:tabLst/>
              <a:defRPr/>
            </a:pPr>
            <a:endParaRPr lang="en-US" dirty="0"/>
          </a:p>
          <a:p>
            <a:pPr lvl="0"/>
            <a:endParaRPr lang="en-US" dirty="0"/>
          </a:p>
        </p:txBody>
      </p:sp>
    </p:spTree>
    <p:extLst>
      <p:ext uri="{BB962C8B-B14F-4D97-AF65-F5344CB8AC3E}">
        <p14:creationId xmlns:p14="http://schemas.microsoft.com/office/powerpoint/2010/main" val="42217605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Title + Header + Bullets">
    <p:spTree>
      <p:nvGrpSpPr>
        <p:cNvPr id="1" name=""/>
        <p:cNvGrpSpPr/>
        <p:nvPr/>
      </p:nvGrpSpPr>
      <p:grpSpPr>
        <a:xfrm>
          <a:off x="0" y="0"/>
          <a:ext cx="0" cy="0"/>
          <a:chOff x="0" y="0"/>
          <a:chExt cx="0" cy="0"/>
        </a:xfrm>
      </p:grpSpPr>
      <p:sp>
        <p:nvSpPr>
          <p:cNvPr id="7" name="Text Placeholder 10">
            <a:extLst>
              <a:ext uri="{FF2B5EF4-FFF2-40B4-BE49-F238E27FC236}">
                <a16:creationId xmlns:a16="http://schemas.microsoft.com/office/drawing/2014/main" id="{77315E7D-D716-E648-B800-EA984E72A5B4}"/>
              </a:ext>
            </a:extLst>
          </p:cNvPr>
          <p:cNvSpPr>
            <a:spLocks noGrp="1"/>
          </p:cNvSpPr>
          <p:nvPr>
            <p:ph type="body" sz="quarter" idx="12" hasCustomPrompt="1"/>
          </p:nvPr>
        </p:nvSpPr>
        <p:spPr>
          <a:xfrm>
            <a:off x="877077" y="974462"/>
            <a:ext cx="10476723" cy="974064"/>
          </a:xfrm>
          <a:prstGeom prst="rect">
            <a:avLst/>
          </a:prstGeom>
        </p:spPr>
        <p:txBody>
          <a:bodyPr anchor="b">
            <a:normAutofit/>
          </a:bodyPr>
          <a:lstStyle>
            <a:lvl1pPr marL="0" indent="0">
              <a:buNone/>
              <a:defRPr sz="4000" b="1">
                <a:solidFill>
                  <a:schemeClr val="tx2"/>
                </a:solidFill>
              </a:defRPr>
            </a:lvl1pPr>
          </a:lstStyle>
          <a:p>
            <a:pPr lvl="0"/>
            <a:r>
              <a:rPr lang="en-US" dirty="0"/>
              <a:t>Arial Bold 40pt Title</a:t>
            </a:r>
          </a:p>
        </p:txBody>
      </p:sp>
      <p:cxnSp>
        <p:nvCxnSpPr>
          <p:cNvPr id="8" name="Straight Connector 7">
            <a:extLst>
              <a:ext uri="{FF2B5EF4-FFF2-40B4-BE49-F238E27FC236}">
                <a16:creationId xmlns:a16="http://schemas.microsoft.com/office/drawing/2014/main" id="{E54213CB-DD54-2F42-BE23-797010E30DA2}"/>
              </a:ext>
            </a:extLst>
          </p:cNvPr>
          <p:cNvCxnSpPr/>
          <p:nvPr userDrawn="1"/>
        </p:nvCxnSpPr>
        <p:spPr>
          <a:xfrm>
            <a:off x="0" y="844400"/>
            <a:ext cx="12192000" cy="0"/>
          </a:xfrm>
          <a:prstGeom prst="line">
            <a:avLst/>
          </a:prstGeom>
          <a:ln>
            <a:solidFill>
              <a:srgbClr val="636569"/>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C7CE242A-1B9D-3644-AEBB-2DC2F5826926}"/>
              </a:ext>
            </a:extLst>
          </p:cNvPr>
          <p:cNvSpPr>
            <a:spLocks noGrp="1"/>
          </p:cNvSpPr>
          <p:nvPr>
            <p:ph type="title" hasCustomPrompt="1"/>
          </p:nvPr>
        </p:nvSpPr>
        <p:spPr>
          <a:xfrm>
            <a:off x="877077" y="346806"/>
            <a:ext cx="10476722" cy="497588"/>
          </a:xfrm>
          <a:prstGeom prst="rect">
            <a:avLst/>
          </a:prstGeom>
        </p:spPr>
        <p:txBody>
          <a:bodyPr>
            <a:normAutofit/>
          </a:bodyPr>
          <a:lstStyle>
            <a:lvl1pPr>
              <a:defRPr sz="2800" b="1">
                <a:solidFill>
                  <a:schemeClr val="tx2"/>
                </a:solidFill>
              </a:defRPr>
            </a:lvl1pPr>
          </a:lstStyle>
          <a:p>
            <a:r>
              <a:rPr lang="en-US" dirty="0"/>
              <a:t>Arial Bold 28pt Section Header</a:t>
            </a:r>
          </a:p>
        </p:txBody>
      </p:sp>
      <p:sp>
        <p:nvSpPr>
          <p:cNvPr id="10" name="Text Placeholder 3">
            <a:extLst>
              <a:ext uri="{FF2B5EF4-FFF2-40B4-BE49-F238E27FC236}">
                <a16:creationId xmlns:a16="http://schemas.microsoft.com/office/drawing/2014/main" id="{B7BD09DA-55FB-C646-9687-9A5FA9683F35}"/>
              </a:ext>
            </a:extLst>
          </p:cNvPr>
          <p:cNvSpPr>
            <a:spLocks noGrp="1"/>
          </p:cNvSpPr>
          <p:nvPr>
            <p:ph type="body" sz="quarter" idx="13" hasCustomPrompt="1"/>
          </p:nvPr>
        </p:nvSpPr>
        <p:spPr>
          <a:xfrm>
            <a:off x="877077" y="2078587"/>
            <a:ext cx="10476722" cy="3552192"/>
          </a:xfrm>
          <a:prstGeom prst="rect">
            <a:avLst/>
          </a:prstGeom>
        </p:spPr>
        <p:txBody>
          <a:bodyPr/>
          <a:lstStyle>
            <a:lvl1pPr marL="412750" marR="0" indent="-412750" algn="l" defTabSz="685800" rtl="0" eaLnBrk="1" fontAlgn="auto" latinLnBrk="0" hangingPunct="1">
              <a:lnSpc>
                <a:spcPct val="100000"/>
              </a:lnSpc>
              <a:spcBef>
                <a:spcPts val="1000"/>
              </a:spcBef>
              <a:spcAft>
                <a:spcPts val="0"/>
              </a:spcAft>
              <a:buClr>
                <a:schemeClr val="accent1"/>
              </a:buClr>
              <a:buSzPct val="120000"/>
              <a:buFont typeface="Arial" panose="020B0604020202020204" pitchFamily="34" charset="0"/>
              <a:buChar char="•"/>
              <a:tabLst/>
              <a:defRPr sz="2000"/>
            </a:lvl1pPr>
          </a:lstStyle>
          <a:p>
            <a:pPr lvl="0"/>
            <a:r>
              <a:rPr lang="en-US" dirty="0"/>
              <a:t>Bullet Arial 20pt</a:t>
            </a:r>
          </a:p>
          <a:p>
            <a:pPr marL="412750" marR="0" lvl="0" indent="-412750" algn="l" defTabSz="685800" rtl="0" eaLnBrk="1" fontAlgn="auto" latinLnBrk="0" hangingPunct="1">
              <a:lnSpc>
                <a:spcPct val="100000"/>
              </a:lnSpc>
              <a:spcBef>
                <a:spcPts val="1000"/>
              </a:spcBef>
              <a:spcAft>
                <a:spcPts val="0"/>
              </a:spcAft>
              <a:buClr>
                <a:schemeClr val="accent1"/>
              </a:buClr>
              <a:buSzPct val="120000"/>
              <a:buFont typeface="Arial" panose="020B0604020202020204" pitchFamily="34" charset="0"/>
              <a:buChar char="•"/>
              <a:tabLst/>
              <a:defRPr/>
            </a:pPr>
            <a:r>
              <a:rPr lang="en-US" dirty="0"/>
              <a:t>Bullet Arial 20pt</a:t>
            </a:r>
          </a:p>
          <a:p>
            <a:pPr marL="412750" marR="0" lvl="0" indent="-412750" algn="l" defTabSz="685800" rtl="0" eaLnBrk="1" fontAlgn="auto" latinLnBrk="0" hangingPunct="1">
              <a:lnSpc>
                <a:spcPct val="100000"/>
              </a:lnSpc>
              <a:spcBef>
                <a:spcPts val="1000"/>
              </a:spcBef>
              <a:spcAft>
                <a:spcPts val="0"/>
              </a:spcAft>
              <a:buClr>
                <a:schemeClr val="accent1"/>
              </a:buClr>
              <a:buSzPct val="120000"/>
              <a:buFont typeface="Arial" panose="020B0604020202020204" pitchFamily="34" charset="0"/>
              <a:buChar char="•"/>
              <a:tabLst/>
              <a:defRPr/>
            </a:pPr>
            <a:r>
              <a:rPr lang="en-US" dirty="0"/>
              <a:t>Bullet Arial 20pt</a:t>
            </a:r>
          </a:p>
          <a:p>
            <a:pPr marL="412750" marR="0" lvl="0" indent="-412750" algn="l" defTabSz="685800" rtl="0" eaLnBrk="1" fontAlgn="auto" latinLnBrk="0" hangingPunct="1">
              <a:lnSpc>
                <a:spcPct val="100000"/>
              </a:lnSpc>
              <a:spcBef>
                <a:spcPts val="1000"/>
              </a:spcBef>
              <a:spcAft>
                <a:spcPts val="0"/>
              </a:spcAft>
              <a:buClr>
                <a:schemeClr val="accent1"/>
              </a:buClr>
              <a:buSzPct val="120000"/>
              <a:buFont typeface="Arial" panose="020B0604020202020204" pitchFamily="34" charset="0"/>
              <a:buChar char="•"/>
              <a:tabLst/>
              <a:defRPr/>
            </a:pPr>
            <a:r>
              <a:rPr lang="en-US" dirty="0"/>
              <a:t>Bullet Arial 20pt</a:t>
            </a:r>
          </a:p>
          <a:p>
            <a:pPr marL="412750" marR="0" lvl="0" indent="-412750" algn="l" defTabSz="685800" rtl="0" eaLnBrk="1" fontAlgn="auto" latinLnBrk="0" hangingPunct="1">
              <a:lnSpc>
                <a:spcPct val="100000"/>
              </a:lnSpc>
              <a:spcBef>
                <a:spcPts val="1000"/>
              </a:spcBef>
              <a:spcAft>
                <a:spcPts val="0"/>
              </a:spcAft>
              <a:buClr>
                <a:schemeClr val="accent1"/>
              </a:buClr>
              <a:buSzPct val="120000"/>
              <a:buFont typeface="Arial" panose="020B0604020202020204" pitchFamily="34" charset="0"/>
              <a:buChar char="•"/>
              <a:tabLst/>
              <a:defRPr/>
            </a:pPr>
            <a:endParaRPr lang="en-US" dirty="0"/>
          </a:p>
          <a:p>
            <a:pPr marL="412750" marR="0" lvl="0" indent="-412750" algn="l" defTabSz="685800" rtl="0" eaLnBrk="1" fontAlgn="auto" latinLnBrk="0" hangingPunct="1">
              <a:lnSpc>
                <a:spcPct val="100000"/>
              </a:lnSpc>
              <a:spcBef>
                <a:spcPts val="1000"/>
              </a:spcBef>
              <a:spcAft>
                <a:spcPts val="0"/>
              </a:spcAft>
              <a:buClr>
                <a:schemeClr val="accent1"/>
              </a:buClr>
              <a:buSzPct val="120000"/>
              <a:buFont typeface="Arial" panose="020B0604020202020204" pitchFamily="34" charset="0"/>
              <a:buChar char="•"/>
              <a:tabLst/>
              <a:defRPr/>
            </a:pPr>
            <a:endParaRPr lang="en-US" dirty="0"/>
          </a:p>
          <a:p>
            <a:pPr lvl="0"/>
            <a:endParaRPr lang="en-US" dirty="0"/>
          </a:p>
        </p:txBody>
      </p:sp>
    </p:spTree>
    <p:extLst>
      <p:ext uri="{BB962C8B-B14F-4D97-AF65-F5344CB8AC3E}">
        <p14:creationId xmlns:p14="http://schemas.microsoft.com/office/powerpoint/2010/main" val="17630803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sp>
        <p:nvSpPr>
          <p:cNvPr id="4" name="Text Placeholder 10">
            <a:extLst>
              <a:ext uri="{FF2B5EF4-FFF2-40B4-BE49-F238E27FC236}">
                <a16:creationId xmlns:a16="http://schemas.microsoft.com/office/drawing/2014/main" id="{0D1BE8DA-77C8-AA49-9F71-A42471F9D5BE}"/>
              </a:ext>
            </a:extLst>
          </p:cNvPr>
          <p:cNvSpPr>
            <a:spLocks noGrp="1"/>
          </p:cNvSpPr>
          <p:nvPr>
            <p:ph type="body" sz="quarter" idx="12" hasCustomPrompt="1"/>
          </p:nvPr>
        </p:nvSpPr>
        <p:spPr>
          <a:xfrm>
            <a:off x="877077" y="974462"/>
            <a:ext cx="10476723" cy="974064"/>
          </a:xfrm>
          <a:prstGeom prst="rect">
            <a:avLst/>
          </a:prstGeom>
        </p:spPr>
        <p:txBody>
          <a:bodyPr anchor="b">
            <a:normAutofit/>
          </a:bodyPr>
          <a:lstStyle>
            <a:lvl1pPr marL="0" indent="0">
              <a:buNone/>
              <a:defRPr sz="4000" b="1">
                <a:solidFill>
                  <a:schemeClr val="tx2"/>
                </a:solidFill>
              </a:defRPr>
            </a:lvl1pPr>
          </a:lstStyle>
          <a:p>
            <a:pPr lvl="0"/>
            <a:r>
              <a:rPr lang="en-US" dirty="0"/>
              <a:t>Arial Bold 40pt Title</a:t>
            </a:r>
          </a:p>
        </p:txBody>
      </p:sp>
      <p:sp>
        <p:nvSpPr>
          <p:cNvPr id="5" name="Text Placeholder 3">
            <a:extLst>
              <a:ext uri="{FF2B5EF4-FFF2-40B4-BE49-F238E27FC236}">
                <a16:creationId xmlns:a16="http://schemas.microsoft.com/office/drawing/2014/main" id="{6DD9D7CC-FB4D-DA4B-BE9C-DA068C1D66AC}"/>
              </a:ext>
            </a:extLst>
          </p:cNvPr>
          <p:cNvSpPr>
            <a:spLocks noGrp="1"/>
          </p:cNvSpPr>
          <p:nvPr>
            <p:ph type="body" sz="quarter" idx="13" hasCustomPrompt="1"/>
          </p:nvPr>
        </p:nvSpPr>
        <p:spPr>
          <a:xfrm>
            <a:off x="877077" y="2078587"/>
            <a:ext cx="10476722" cy="3552192"/>
          </a:xfrm>
          <a:prstGeom prst="rect">
            <a:avLst/>
          </a:prstGeom>
        </p:spPr>
        <p:txBody>
          <a:bodyPr/>
          <a:lstStyle>
            <a:lvl1pPr marL="412750" marR="0" indent="-412750" algn="l" defTabSz="685800" rtl="0" eaLnBrk="1" fontAlgn="auto" latinLnBrk="0" hangingPunct="1">
              <a:lnSpc>
                <a:spcPct val="100000"/>
              </a:lnSpc>
              <a:spcBef>
                <a:spcPts val="1000"/>
              </a:spcBef>
              <a:spcAft>
                <a:spcPts val="0"/>
              </a:spcAft>
              <a:buClr>
                <a:schemeClr val="accent1"/>
              </a:buClr>
              <a:buSzPct val="120000"/>
              <a:buFont typeface="Arial" panose="020B0604020202020204" pitchFamily="34" charset="0"/>
              <a:buChar char="•"/>
              <a:tabLst/>
              <a:defRPr sz="2000"/>
            </a:lvl1pPr>
          </a:lstStyle>
          <a:p>
            <a:pPr lvl="0"/>
            <a:r>
              <a:rPr lang="en-US" dirty="0"/>
              <a:t>Bullet Arial 20pt</a:t>
            </a:r>
          </a:p>
          <a:p>
            <a:pPr marL="412750" marR="0" lvl="0" indent="-412750" algn="l" defTabSz="685800" rtl="0" eaLnBrk="1" fontAlgn="auto" latinLnBrk="0" hangingPunct="1">
              <a:lnSpc>
                <a:spcPct val="100000"/>
              </a:lnSpc>
              <a:spcBef>
                <a:spcPts val="1000"/>
              </a:spcBef>
              <a:spcAft>
                <a:spcPts val="0"/>
              </a:spcAft>
              <a:buClr>
                <a:schemeClr val="accent1"/>
              </a:buClr>
              <a:buSzPct val="120000"/>
              <a:buFont typeface="Arial" panose="020B0604020202020204" pitchFamily="34" charset="0"/>
              <a:buChar char="•"/>
              <a:tabLst/>
              <a:defRPr/>
            </a:pPr>
            <a:r>
              <a:rPr lang="en-US" dirty="0"/>
              <a:t>Bullet Arial 20pt</a:t>
            </a:r>
          </a:p>
          <a:p>
            <a:pPr marL="412750" marR="0" lvl="0" indent="-412750" algn="l" defTabSz="685800" rtl="0" eaLnBrk="1" fontAlgn="auto" latinLnBrk="0" hangingPunct="1">
              <a:lnSpc>
                <a:spcPct val="100000"/>
              </a:lnSpc>
              <a:spcBef>
                <a:spcPts val="1000"/>
              </a:spcBef>
              <a:spcAft>
                <a:spcPts val="0"/>
              </a:spcAft>
              <a:buClr>
                <a:schemeClr val="accent1"/>
              </a:buClr>
              <a:buSzPct val="120000"/>
              <a:buFont typeface="Arial" panose="020B0604020202020204" pitchFamily="34" charset="0"/>
              <a:buChar char="•"/>
              <a:tabLst/>
              <a:defRPr/>
            </a:pPr>
            <a:r>
              <a:rPr lang="en-US" dirty="0"/>
              <a:t>Bullet Arial 20pt</a:t>
            </a:r>
          </a:p>
          <a:p>
            <a:pPr marL="412750" marR="0" lvl="0" indent="-412750" algn="l" defTabSz="685800" rtl="0" eaLnBrk="1" fontAlgn="auto" latinLnBrk="0" hangingPunct="1">
              <a:lnSpc>
                <a:spcPct val="100000"/>
              </a:lnSpc>
              <a:spcBef>
                <a:spcPts val="1000"/>
              </a:spcBef>
              <a:spcAft>
                <a:spcPts val="0"/>
              </a:spcAft>
              <a:buClr>
                <a:schemeClr val="accent1"/>
              </a:buClr>
              <a:buSzPct val="120000"/>
              <a:buFont typeface="Arial" panose="020B0604020202020204" pitchFamily="34" charset="0"/>
              <a:buChar char="•"/>
              <a:tabLst/>
              <a:defRPr/>
            </a:pPr>
            <a:r>
              <a:rPr lang="en-US" dirty="0"/>
              <a:t>Bullet Arial 20pt</a:t>
            </a:r>
          </a:p>
          <a:p>
            <a:pPr marL="412750" marR="0" lvl="0" indent="-412750" algn="l" defTabSz="685800" rtl="0" eaLnBrk="1" fontAlgn="auto" latinLnBrk="0" hangingPunct="1">
              <a:lnSpc>
                <a:spcPct val="100000"/>
              </a:lnSpc>
              <a:spcBef>
                <a:spcPts val="1000"/>
              </a:spcBef>
              <a:spcAft>
                <a:spcPts val="0"/>
              </a:spcAft>
              <a:buClr>
                <a:schemeClr val="accent1"/>
              </a:buClr>
              <a:buSzPct val="120000"/>
              <a:buFont typeface="Arial" panose="020B0604020202020204" pitchFamily="34" charset="0"/>
              <a:buChar char="•"/>
              <a:tabLst/>
              <a:defRPr/>
            </a:pPr>
            <a:endParaRPr lang="en-US" dirty="0"/>
          </a:p>
          <a:p>
            <a:pPr marL="412750" marR="0" lvl="0" indent="-412750" algn="l" defTabSz="685800" rtl="0" eaLnBrk="1" fontAlgn="auto" latinLnBrk="0" hangingPunct="1">
              <a:lnSpc>
                <a:spcPct val="100000"/>
              </a:lnSpc>
              <a:spcBef>
                <a:spcPts val="1000"/>
              </a:spcBef>
              <a:spcAft>
                <a:spcPts val="0"/>
              </a:spcAft>
              <a:buClr>
                <a:schemeClr val="accent1"/>
              </a:buClr>
              <a:buSzPct val="120000"/>
              <a:buFont typeface="Arial" panose="020B0604020202020204" pitchFamily="34" charset="0"/>
              <a:buChar char="•"/>
              <a:tabLst/>
              <a:defRPr/>
            </a:pPr>
            <a:endParaRPr lang="en-US" dirty="0"/>
          </a:p>
          <a:p>
            <a:pPr lvl="0"/>
            <a:endParaRPr lang="en-US" dirty="0"/>
          </a:p>
        </p:txBody>
      </p:sp>
      <p:sp>
        <p:nvSpPr>
          <p:cNvPr id="6" name="Subtitle 2">
            <a:extLst>
              <a:ext uri="{FF2B5EF4-FFF2-40B4-BE49-F238E27FC236}">
                <a16:creationId xmlns:a16="http://schemas.microsoft.com/office/drawing/2014/main" id="{0DAD515E-F8B7-764C-8A9A-D4AD82624934}"/>
              </a:ext>
            </a:extLst>
          </p:cNvPr>
          <p:cNvSpPr txBox="1">
            <a:spLocks/>
          </p:cNvSpPr>
          <p:nvPr userDrawn="1"/>
        </p:nvSpPr>
        <p:spPr>
          <a:xfrm>
            <a:off x="0" y="295039"/>
            <a:ext cx="12192000" cy="549362"/>
          </a:xfrm>
          <a:prstGeom prst="rect">
            <a:avLst/>
          </a:prstGeom>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000" b="1" kern="1200">
                <a:solidFill>
                  <a:schemeClr val="tx2"/>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400" dirty="0"/>
              <a:t>CONFIDENTIAL</a:t>
            </a:r>
          </a:p>
        </p:txBody>
      </p:sp>
    </p:spTree>
    <p:extLst>
      <p:ext uri="{BB962C8B-B14F-4D97-AF65-F5344CB8AC3E}">
        <p14:creationId xmlns:p14="http://schemas.microsoft.com/office/powerpoint/2010/main" val="23838527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mall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F85549B-826C-F64C-9C83-973A70D03087}"/>
              </a:ext>
            </a:extLst>
          </p:cNvPr>
          <p:cNvSpPr>
            <a:spLocks noGrp="1"/>
          </p:cNvSpPr>
          <p:nvPr>
            <p:ph type="body" sz="quarter" idx="13"/>
          </p:nvPr>
        </p:nvSpPr>
        <p:spPr>
          <a:xfrm>
            <a:off x="877077" y="2126899"/>
            <a:ext cx="10476723" cy="3440010"/>
          </a:xfrm>
          <a:prstGeom prst="rect">
            <a:avLst/>
          </a:prstGeom>
        </p:spPr>
        <p:txBody>
          <a:bodyPr/>
          <a:lstStyle>
            <a:lvl1pPr marL="228600" indent="-228600">
              <a:lnSpc>
                <a:spcPct val="100000"/>
              </a:lnSpc>
              <a:spcBef>
                <a:spcPts val="1200"/>
              </a:spcBef>
              <a:buClr>
                <a:schemeClr val="accent1"/>
              </a:buClr>
              <a:buFont typeface="Arial" panose="020B0604020202020204" pitchFamily="34" charset="0"/>
              <a:buChar char="•"/>
              <a:tabLst/>
              <a:defRPr sz="1800"/>
            </a:lvl1pPr>
            <a:lvl2pPr marL="685800" indent="-228600">
              <a:lnSpc>
                <a:spcPct val="100000"/>
              </a:lnSpc>
              <a:spcBef>
                <a:spcPts val="1200"/>
              </a:spcBef>
              <a:buClr>
                <a:schemeClr val="accent1"/>
              </a:buClr>
              <a:buFont typeface="Arial" panose="020B0604020202020204" pitchFamily="34" charset="0"/>
              <a:buChar char="•"/>
              <a:tabLst/>
              <a:defRPr sz="1600"/>
            </a:lvl2pPr>
            <a:lvl3pPr marL="1143000" indent="-228600">
              <a:buClr>
                <a:schemeClr val="accent1"/>
              </a:buClr>
              <a:buFont typeface="Arial" panose="020B0604020202020204" pitchFamily="34" charset="0"/>
              <a:buChar char="•"/>
              <a:tabLst/>
              <a:defRPr sz="1400"/>
            </a:lvl3pPr>
            <a:lvl4pPr marL="1524000" indent="-152400">
              <a:buClr>
                <a:schemeClr val="accent1"/>
              </a:buClr>
              <a:buFont typeface="Arial" panose="020B0604020202020204" pitchFamily="34" charset="0"/>
              <a:buChar char="•"/>
              <a:tabLst/>
              <a:defRPr sz="1200"/>
            </a:lvl4pPr>
            <a:lvl5pPr marL="1879600" indent="-50800">
              <a:buClr>
                <a:schemeClr val="accent1"/>
              </a:buClr>
              <a:buFont typeface="Arial" panose="020B0604020202020204" pitchFamily="34" charset="0"/>
              <a:buChar char="•"/>
              <a:tabLst/>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ext Placeholder 10">
            <a:extLst>
              <a:ext uri="{FF2B5EF4-FFF2-40B4-BE49-F238E27FC236}">
                <a16:creationId xmlns:a16="http://schemas.microsoft.com/office/drawing/2014/main" id="{D4EDDDC2-37B9-0043-9377-17C49BD24D94}"/>
              </a:ext>
            </a:extLst>
          </p:cNvPr>
          <p:cNvSpPr>
            <a:spLocks noGrp="1"/>
          </p:cNvSpPr>
          <p:nvPr>
            <p:ph type="body" sz="quarter" idx="12" hasCustomPrompt="1"/>
          </p:nvPr>
        </p:nvSpPr>
        <p:spPr>
          <a:xfrm>
            <a:off x="877077" y="974462"/>
            <a:ext cx="10476723" cy="974064"/>
          </a:xfrm>
          <a:prstGeom prst="rect">
            <a:avLst/>
          </a:prstGeom>
        </p:spPr>
        <p:txBody>
          <a:bodyPr anchor="b">
            <a:normAutofit/>
          </a:bodyPr>
          <a:lstStyle>
            <a:lvl1pPr marL="0" indent="0">
              <a:buNone/>
              <a:defRPr sz="4000" b="1">
                <a:solidFill>
                  <a:schemeClr val="tx2"/>
                </a:solidFill>
              </a:defRPr>
            </a:lvl1pPr>
          </a:lstStyle>
          <a:p>
            <a:pPr lvl="0"/>
            <a:r>
              <a:rPr lang="en-US" dirty="0"/>
              <a:t>Arial Bold 40pt Title</a:t>
            </a:r>
          </a:p>
        </p:txBody>
      </p:sp>
      <p:sp>
        <p:nvSpPr>
          <p:cNvPr id="6" name="Subtitle 2">
            <a:extLst>
              <a:ext uri="{FF2B5EF4-FFF2-40B4-BE49-F238E27FC236}">
                <a16:creationId xmlns:a16="http://schemas.microsoft.com/office/drawing/2014/main" id="{DFDBA71A-3A53-DF4A-8A34-F4A11A69F787}"/>
              </a:ext>
            </a:extLst>
          </p:cNvPr>
          <p:cNvSpPr txBox="1">
            <a:spLocks/>
          </p:cNvSpPr>
          <p:nvPr userDrawn="1"/>
        </p:nvSpPr>
        <p:spPr>
          <a:xfrm>
            <a:off x="0" y="295039"/>
            <a:ext cx="12192000" cy="549362"/>
          </a:xfrm>
          <a:prstGeom prst="rect">
            <a:avLst/>
          </a:prstGeom>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000" b="1" kern="1200">
                <a:solidFill>
                  <a:schemeClr val="tx2"/>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400" dirty="0"/>
              <a:t>CONFIDENTIAL</a:t>
            </a:r>
          </a:p>
        </p:txBody>
      </p:sp>
    </p:spTree>
    <p:extLst>
      <p:ext uri="{BB962C8B-B14F-4D97-AF65-F5344CB8AC3E}">
        <p14:creationId xmlns:p14="http://schemas.microsoft.com/office/powerpoint/2010/main" val="20712519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Title + Small text">
    <p:spTree>
      <p:nvGrpSpPr>
        <p:cNvPr id="1" name=""/>
        <p:cNvGrpSpPr/>
        <p:nvPr/>
      </p:nvGrpSpPr>
      <p:grpSpPr>
        <a:xfrm>
          <a:off x="0" y="0"/>
          <a:ext cx="0" cy="0"/>
          <a:chOff x="0" y="0"/>
          <a:chExt cx="0" cy="0"/>
        </a:xfrm>
      </p:grpSpPr>
      <p:sp>
        <p:nvSpPr>
          <p:cNvPr id="9" name="Text Placeholder 10">
            <a:extLst>
              <a:ext uri="{FF2B5EF4-FFF2-40B4-BE49-F238E27FC236}">
                <a16:creationId xmlns:a16="http://schemas.microsoft.com/office/drawing/2014/main" id="{035CC1E2-8E4B-E64F-8BBC-F6E374055600}"/>
              </a:ext>
            </a:extLst>
          </p:cNvPr>
          <p:cNvSpPr>
            <a:spLocks noGrp="1"/>
          </p:cNvSpPr>
          <p:nvPr>
            <p:ph type="body" sz="quarter" idx="12" hasCustomPrompt="1"/>
          </p:nvPr>
        </p:nvSpPr>
        <p:spPr>
          <a:xfrm>
            <a:off x="877077" y="1291091"/>
            <a:ext cx="10476723" cy="674688"/>
          </a:xfrm>
          <a:prstGeom prst="rect">
            <a:avLst/>
          </a:prstGeom>
        </p:spPr>
        <p:txBody>
          <a:bodyPr>
            <a:normAutofit/>
          </a:bodyPr>
          <a:lstStyle>
            <a:lvl1pPr marL="0" indent="0">
              <a:buNone/>
              <a:defRPr sz="4000" b="1">
                <a:solidFill>
                  <a:schemeClr val="tx2"/>
                </a:solidFill>
              </a:defRPr>
            </a:lvl1pPr>
          </a:lstStyle>
          <a:p>
            <a:pPr lvl="0"/>
            <a:r>
              <a:rPr lang="en-US" dirty="0"/>
              <a:t>Arial Bold 40pt Title</a:t>
            </a:r>
          </a:p>
        </p:txBody>
      </p:sp>
      <p:cxnSp>
        <p:nvCxnSpPr>
          <p:cNvPr id="7" name="Straight Connector 6">
            <a:extLst>
              <a:ext uri="{FF2B5EF4-FFF2-40B4-BE49-F238E27FC236}">
                <a16:creationId xmlns:a16="http://schemas.microsoft.com/office/drawing/2014/main" id="{BBB01108-1F88-7B45-A23D-5B75020BE371}"/>
              </a:ext>
            </a:extLst>
          </p:cNvPr>
          <p:cNvCxnSpPr/>
          <p:nvPr userDrawn="1"/>
        </p:nvCxnSpPr>
        <p:spPr>
          <a:xfrm>
            <a:off x="0" y="844400"/>
            <a:ext cx="12192000" cy="0"/>
          </a:xfrm>
          <a:prstGeom prst="line">
            <a:avLst/>
          </a:prstGeom>
          <a:ln>
            <a:solidFill>
              <a:srgbClr val="636569"/>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7537CB00-FA46-A647-8609-62980D8C5F01}"/>
              </a:ext>
            </a:extLst>
          </p:cNvPr>
          <p:cNvSpPr>
            <a:spLocks noGrp="1"/>
          </p:cNvSpPr>
          <p:nvPr>
            <p:ph type="title" hasCustomPrompt="1"/>
          </p:nvPr>
        </p:nvSpPr>
        <p:spPr>
          <a:xfrm>
            <a:off x="877077" y="346806"/>
            <a:ext cx="10476722" cy="497588"/>
          </a:xfrm>
          <a:prstGeom prst="rect">
            <a:avLst/>
          </a:prstGeom>
        </p:spPr>
        <p:txBody>
          <a:bodyPr>
            <a:normAutofit/>
          </a:bodyPr>
          <a:lstStyle>
            <a:lvl1pPr>
              <a:defRPr sz="2800" b="1">
                <a:solidFill>
                  <a:schemeClr val="tx2"/>
                </a:solidFill>
              </a:defRPr>
            </a:lvl1pPr>
          </a:lstStyle>
          <a:p>
            <a:r>
              <a:rPr lang="en-US" dirty="0"/>
              <a:t>Arial Bold 28pt Section Header</a:t>
            </a:r>
          </a:p>
        </p:txBody>
      </p:sp>
      <p:sp>
        <p:nvSpPr>
          <p:cNvPr id="10" name="Text Placeholder 4">
            <a:extLst>
              <a:ext uri="{FF2B5EF4-FFF2-40B4-BE49-F238E27FC236}">
                <a16:creationId xmlns:a16="http://schemas.microsoft.com/office/drawing/2014/main" id="{A75A9254-DAC9-814E-B08D-3E4453D49219}"/>
              </a:ext>
            </a:extLst>
          </p:cNvPr>
          <p:cNvSpPr>
            <a:spLocks noGrp="1"/>
          </p:cNvSpPr>
          <p:nvPr>
            <p:ph type="body" sz="quarter" idx="13"/>
          </p:nvPr>
        </p:nvSpPr>
        <p:spPr>
          <a:xfrm>
            <a:off x="877077" y="2126899"/>
            <a:ext cx="10476723" cy="3440010"/>
          </a:xfrm>
          <a:prstGeom prst="rect">
            <a:avLst/>
          </a:prstGeom>
        </p:spPr>
        <p:txBody>
          <a:bodyPr/>
          <a:lstStyle>
            <a:lvl1pPr marL="228600" indent="-228600">
              <a:lnSpc>
                <a:spcPct val="100000"/>
              </a:lnSpc>
              <a:spcBef>
                <a:spcPts val="1200"/>
              </a:spcBef>
              <a:buClr>
                <a:schemeClr val="accent1"/>
              </a:buClr>
              <a:buFont typeface="Arial" panose="020B0604020202020204" pitchFamily="34" charset="0"/>
              <a:buChar char="•"/>
              <a:tabLst/>
              <a:defRPr sz="1800"/>
            </a:lvl1pPr>
            <a:lvl2pPr marL="685800" indent="-228600">
              <a:lnSpc>
                <a:spcPct val="100000"/>
              </a:lnSpc>
              <a:spcBef>
                <a:spcPts val="1200"/>
              </a:spcBef>
              <a:buClr>
                <a:schemeClr val="accent1"/>
              </a:buClr>
              <a:buFont typeface="Arial" panose="020B0604020202020204" pitchFamily="34" charset="0"/>
              <a:buChar char="•"/>
              <a:tabLst/>
              <a:defRPr sz="1600"/>
            </a:lvl2pPr>
            <a:lvl3pPr marL="1143000" indent="-228600">
              <a:buClr>
                <a:schemeClr val="accent1"/>
              </a:buClr>
              <a:buFont typeface="Arial" panose="020B0604020202020204" pitchFamily="34" charset="0"/>
              <a:buChar char="•"/>
              <a:tabLst/>
              <a:defRPr sz="1400"/>
            </a:lvl3pPr>
            <a:lvl4pPr marL="1524000" indent="-152400">
              <a:buClr>
                <a:schemeClr val="accent1"/>
              </a:buClr>
              <a:buFont typeface="Arial" panose="020B0604020202020204" pitchFamily="34" charset="0"/>
              <a:buChar char="•"/>
              <a:tabLst/>
              <a:defRPr sz="1200"/>
            </a:lvl4pPr>
            <a:lvl5pPr marL="1879600" indent="-50800">
              <a:buClr>
                <a:schemeClr val="accent1"/>
              </a:buClr>
              <a:buFont typeface="Arial" panose="020B0604020202020204" pitchFamily="34" charset="0"/>
              <a:buChar char="•"/>
              <a:tabLst/>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4035316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161D60B-8439-5345-91A2-C635EFBE8968}"/>
              </a:ext>
            </a:extLst>
          </p:cNvPr>
          <p:cNvPicPr>
            <a:picLocks noChangeAspect="1"/>
          </p:cNvPicPr>
          <p:nvPr userDrawn="1"/>
        </p:nvPicPr>
        <p:blipFill>
          <a:blip r:embed="rId33"/>
          <a:stretch>
            <a:fillRect/>
          </a:stretch>
        </p:blipFill>
        <p:spPr>
          <a:xfrm>
            <a:off x="0" y="6149291"/>
            <a:ext cx="12192000" cy="717176"/>
          </a:xfrm>
          <a:prstGeom prst="rect">
            <a:avLst/>
          </a:prstGeom>
        </p:spPr>
      </p:pic>
      <p:sp>
        <p:nvSpPr>
          <p:cNvPr id="2" name="TextBox 1">
            <a:extLst>
              <a:ext uri="{FF2B5EF4-FFF2-40B4-BE49-F238E27FC236}">
                <a16:creationId xmlns:a16="http://schemas.microsoft.com/office/drawing/2014/main" id="{A17BDE36-0D7F-4040-AA82-59F36AB7A1FB}"/>
              </a:ext>
            </a:extLst>
          </p:cNvPr>
          <p:cNvSpPr txBox="1"/>
          <p:nvPr userDrawn="1"/>
        </p:nvSpPr>
        <p:spPr>
          <a:xfrm>
            <a:off x="9199984" y="6356350"/>
            <a:ext cx="2513848" cy="276999"/>
          </a:xfrm>
          <a:prstGeom prst="rect">
            <a:avLst/>
          </a:prstGeom>
          <a:noFill/>
        </p:spPr>
        <p:txBody>
          <a:bodyPr wrap="square" rtlCol="0">
            <a:spAutoFit/>
          </a:bodyPr>
          <a:lstStyle/>
          <a:p>
            <a:pPr algn="r"/>
            <a:fld id="{858E04BE-65A9-A145-A0EB-EB6CD2880A85}" type="slidenum">
              <a:rPr lang="en-US" sz="1200" smtClean="0">
                <a:solidFill>
                  <a:schemeClr val="bg1"/>
                </a:solidFill>
              </a:rPr>
              <a:t>‹#›</a:t>
            </a:fld>
            <a:endParaRPr lang="en-US" sz="1200" dirty="0">
              <a:solidFill>
                <a:schemeClr val="bg1"/>
              </a:solidFill>
            </a:endParaRPr>
          </a:p>
        </p:txBody>
      </p:sp>
      <p:sp>
        <p:nvSpPr>
          <p:cNvPr id="3" name="TextBox 2">
            <a:extLst>
              <a:ext uri="{FF2B5EF4-FFF2-40B4-BE49-F238E27FC236}">
                <a16:creationId xmlns:a16="http://schemas.microsoft.com/office/drawing/2014/main" id="{92FB66C3-2769-F04A-9C43-A474125E794C}"/>
              </a:ext>
            </a:extLst>
          </p:cNvPr>
          <p:cNvSpPr txBox="1"/>
          <p:nvPr userDrawn="1"/>
        </p:nvSpPr>
        <p:spPr>
          <a:xfrm>
            <a:off x="5296827" y="6356350"/>
            <a:ext cx="5631366" cy="276999"/>
          </a:xfrm>
          <a:prstGeom prst="rect">
            <a:avLst/>
          </a:prstGeom>
          <a:noFill/>
        </p:spPr>
        <p:txBody>
          <a:bodyPr wrap="square" rtlCol="0">
            <a:spAutoFit/>
          </a:bodyPr>
          <a:lstStyle/>
          <a:p>
            <a:pPr algn="r"/>
            <a:r>
              <a:rPr lang="en-US" sz="1200" b="0" i="0" kern="1200" dirty="0">
                <a:solidFill>
                  <a:schemeClr val="bg1"/>
                </a:solidFill>
                <a:effectLst/>
                <a:latin typeface="+mn-lt"/>
                <a:ea typeface="+mn-ea"/>
                <a:cs typeface="+mn-cs"/>
              </a:rPr>
              <a:t>© 2021 Dana-Farber Cancer Institute, Inc.  All rights reserved.</a:t>
            </a:r>
            <a:endParaRPr lang="en-US" sz="1200" dirty="0">
              <a:solidFill>
                <a:schemeClr val="bg1"/>
              </a:solidFill>
            </a:endParaRPr>
          </a:p>
        </p:txBody>
      </p:sp>
    </p:spTree>
    <p:extLst>
      <p:ext uri="{BB962C8B-B14F-4D97-AF65-F5344CB8AC3E}">
        <p14:creationId xmlns:p14="http://schemas.microsoft.com/office/powerpoint/2010/main" val="1641784492"/>
      </p:ext>
    </p:extLst>
  </p:cSld>
  <p:clrMap bg1="lt1" tx1="dk1" bg2="lt2" tx2="dk2" accent1="accent1" accent2="accent2" accent3="accent3" accent4="accent4" accent5="accent5" accent6="accent6" hlink="hlink" folHlink="folHlink"/>
  <p:sldLayoutIdLst>
    <p:sldLayoutId id="2147483649" r:id="rId1"/>
    <p:sldLayoutId id="2147483683" r:id="rId2"/>
    <p:sldLayoutId id="2147483676" r:id="rId3"/>
    <p:sldLayoutId id="2147483678" r:id="rId4"/>
    <p:sldLayoutId id="2147483651" r:id="rId5"/>
    <p:sldLayoutId id="2147483682" r:id="rId6"/>
    <p:sldLayoutId id="2147483681" r:id="rId7"/>
    <p:sldLayoutId id="2147483662" r:id="rId8"/>
    <p:sldLayoutId id="2147483677" r:id="rId9"/>
    <p:sldLayoutId id="2147483664" r:id="rId10"/>
    <p:sldLayoutId id="2147483666" r:id="rId11"/>
    <p:sldLayoutId id="2147483684" r:id="rId12"/>
    <p:sldLayoutId id="2147483680" r:id="rId13"/>
    <p:sldLayoutId id="2147483667" r:id="rId14"/>
    <p:sldLayoutId id="2147483668" r:id="rId15"/>
    <p:sldLayoutId id="2147483669" r:id="rId16"/>
    <p:sldLayoutId id="2147483679" r:id="rId17"/>
    <p:sldLayoutId id="2147483670" r:id="rId18"/>
    <p:sldLayoutId id="2147483671" r:id="rId19"/>
    <p:sldLayoutId id="2147483674" r:id="rId20"/>
    <p:sldLayoutId id="2147483675" r:id="rId21"/>
    <p:sldLayoutId id="2147483686" r:id="rId22"/>
    <p:sldLayoutId id="2147483696" r:id="rId23"/>
    <p:sldLayoutId id="2147483697" r:id="rId24"/>
    <p:sldLayoutId id="2147483700" r:id="rId25"/>
    <p:sldLayoutId id="2147483701" r:id="rId26"/>
    <p:sldLayoutId id="2147483703" r:id="rId27"/>
    <p:sldLayoutId id="2147483704" r:id="rId28"/>
    <p:sldLayoutId id="2147483705" r:id="rId29"/>
    <p:sldLayoutId id="2147483706" r:id="rId30"/>
    <p:sldLayoutId id="2147483707" r:id="rId3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8" Type="http://schemas.openxmlformats.org/officeDocument/2006/relationships/image" Target="../media/image11.wmf"/><Relationship Id="rId3" Type="http://schemas.openxmlformats.org/officeDocument/2006/relationships/image" Target="../media/image6.jpeg"/><Relationship Id="rId7" Type="http://schemas.openxmlformats.org/officeDocument/2006/relationships/image" Target="../media/image10.wmf"/><Relationship Id="rId12" Type="http://schemas.openxmlformats.org/officeDocument/2006/relationships/image" Target="../media/image15.wmf"/><Relationship Id="rId2" Type="http://schemas.openxmlformats.org/officeDocument/2006/relationships/notesSlide" Target="../notesSlides/notesSlide9.xml"/><Relationship Id="rId1" Type="http://schemas.openxmlformats.org/officeDocument/2006/relationships/slideLayout" Target="../slideLayouts/slideLayout22.xml"/><Relationship Id="rId6" Type="http://schemas.openxmlformats.org/officeDocument/2006/relationships/image" Target="../media/image9.emf"/><Relationship Id="rId11" Type="http://schemas.openxmlformats.org/officeDocument/2006/relationships/image" Target="../media/image14.wmf"/><Relationship Id="rId5" Type="http://schemas.openxmlformats.org/officeDocument/2006/relationships/image" Target="../media/image8.jpeg"/><Relationship Id="rId10" Type="http://schemas.openxmlformats.org/officeDocument/2006/relationships/image" Target="../media/image13.wmf"/><Relationship Id="rId4" Type="http://schemas.openxmlformats.org/officeDocument/2006/relationships/image" Target="../media/image7.jpeg"/><Relationship Id="rId9" Type="http://schemas.openxmlformats.org/officeDocument/2006/relationships/image" Target="../media/image12.wmf"/></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slideLayout" Target="../slideLayouts/slideLayout28.xml"/><Relationship Id="rId1" Type="http://schemas.openxmlformats.org/officeDocument/2006/relationships/tags" Target="../tags/tag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slideLayout" Target="../slideLayouts/slideLayout16.xml"/><Relationship Id="rId1" Type="http://schemas.openxmlformats.org/officeDocument/2006/relationships/tags" Target="../tags/tag2.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2.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27.png"/><Relationship Id="rId2" Type="http://schemas.openxmlformats.org/officeDocument/2006/relationships/slideLayout" Target="../slideLayouts/slideLayout16.xml"/><Relationship Id="rId1" Type="http://schemas.openxmlformats.org/officeDocument/2006/relationships/tags" Target="../tags/tag3.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2.xm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56.pn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16.xml"/><Relationship Id="rId1" Type="http://schemas.openxmlformats.org/officeDocument/2006/relationships/slideLayout" Target="../slideLayouts/slideLayout30.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2.xml"/><Relationship Id="rId1" Type="http://schemas.openxmlformats.org/officeDocument/2006/relationships/tags" Target="../tags/tag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4.xml"/><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4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4.png"/><Relationship Id="rId1" Type="http://schemas.openxmlformats.org/officeDocument/2006/relationships/slideLayout" Target="../slideLayouts/slideLayout22.xml"/></Relationships>
</file>

<file path=ppt/slides/_rels/slide43.xml.rels><?xml version="1.0" encoding="UTF-8" standalone="yes"?>
<Relationships xmlns="http://schemas.openxmlformats.org/package/2006/relationships"><Relationship Id="rId2" Type="http://schemas.openxmlformats.org/officeDocument/2006/relationships/hyperlink" Target="https://www.ncbi.nlm.nih.gov/pmc/articles/PMC6910189/" TargetMode="External"/><Relationship Id="rId1" Type="http://schemas.openxmlformats.org/officeDocument/2006/relationships/slideLayout" Target="../slideLayouts/slideLayout22.xml"/></Relationships>
</file>

<file path=ppt/slides/_rels/slide44.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2.xml"/></Relationships>
</file>

<file path=ppt/slides/_rels/slide45.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22.xml"/></Relationships>
</file>

<file path=ppt/slides/_rels/slide4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5.xml"/><Relationship Id="rId1" Type="http://schemas.openxmlformats.org/officeDocument/2006/relationships/slideLayout" Target="../slideLayouts/slideLayout2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8.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26.xml"/><Relationship Id="rId1" Type="http://schemas.openxmlformats.org/officeDocument/2006/relationships/slideLayout" Target="../slideLayouts/slideLayout2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D2FDE-8BE0-6849-9DBB-6553B85D24D5}"/>
              </a:ext>
            </a:extLst>
          </p:cNvPr>
          <p:cNvSpPr>
            <a:spLocks noGrp="1"/>
          </p:cNvSpPr>
          <p:nvPr>
            <p:ph type="ctrTitle"/>
          </p:nvPr>
        </p:nvSpPr>
        <p:spPr>
          <a:xfrm>
            <a:off x="990727" y="94396"/>
            <a:ext cx="10307782" cy="2257075"/>
          </a:xfrm>
        </p:spPr>
        <p:txBody>
          <a:bodyPr>
            <a:normAutofit/>
          </a:bodyPr>
          <a:lstStyle/>
          <a:p>
            <a:r>
              <a:rPr lang="en-US" altLang="en-US" sz="4800" dirty="0">
                <a:solidFill>
                  <a:schemeClr val="accent3">
                    <a:lumMod val="50000"/>
                  </a:schemeClr>
                </a:solidFill>
                <a:ea typeface="ＭＳ Ｐゴシック" pitchFamily="34" charset="-128"/>
                <a:cs typeface="Georgia" pitchFamily="18" charset="0"/>
              </a:rPr>
              <a:t>Integrative Medicine for Breast Cancer Patients</a:t>
            </a:r>
            <a:endParaRPr lang="en-US" dirty="0">
              <a:solidFill>
                <a:schemeClr val="accent3">
                  <a:lumMod val="50000"/>
                </a:schemeClr>
              </a:solidFill>
            </a:endParaRPr>
          </a:p>
        </p:txBody>
      </p:sp>
      <p:sp>
        <p:nvSpPr>
          <p:cNvPr id="3" name="Subtitle 2">
            <a:extLst>
              <a:ext uri="{FF2B5EF4-FFF2-40B4-BE49-F238E27FC236}">
                <a16:creationId xmlns:a16="http://schemas.microsoft.com/office/drawing/2014/main" id="{BCD0B2AC-4D6D-DA4E-BE63-1006E60E77CD}"/>
              </a:ext>
            </a:extLst>
          </p:cNvPr>
          <p:cNvSpPr>
            <a:spLocks noGrp="1"/>
          </p:cNvSpPr>
          <p:nvPr>
            <p:ph type="subTitle" idx="1"/>
          </p:nvPr>
        </p:nvSpPr>
        <p:spPr>
          <a:xfrm>
            <a:off x="1160849" y="2703014"/>
            <a:ext cx="10307781" cy="1623599"/>
          </a:xfrm>
        </p:spPr>
        <p:txBody>
          <a:bodyPr>
            <a:noAutofit/>
          </a:bodyPr>
          <a:lstStyle/>
          <a:p>
            <a:pPr>
              <a:spcBef>
                <a:spcPts val="0"/>
              </a:spcBef>
            </a:pPr>
            <a:r>
              <a:rPr lang="en-US" sz="1800" b="1" dirty="0">
                <a:solidFill>
                  <a:schemeClr val="accent2"/>
                </a:solidFill>
                <a:latin typeface="Arial" panose="020B0604020202020204" pitchFamily="34" charset="0"/>
                <a:cs typeface="Arial" panose="020B0604020202020204" pitchFamily="34" charset="0"/>
              </a:rPr>
              <a:t>Ting Bao MD, MS</a:t>
            </a:r>
          </a:p>
          <a:p>
            <a:pPr>
              <a:spcBef>
                <a:spcPts val="0"/>
              </a:spcBef>
            </a:pPr>
            <a:endParaRPr lang="en-US" sz="1800" b="1" dirty="0">
              <a:solidFill>
                <a:schemeClr val="accent2"/>
              </a:solidFill>
              <a:latin typeface="Arial" panose="020B0604020202020204" pitchFamily="34" charset="0"/>
              <a:cs typeface="Arial" panose="020B0604020202020204" pitchFamily="34" charset="0"/>
            </a:endParaRPr>
          </a:p>
          <a:p>
            <a:pPr>
              <a:spcBef>
                <a:spcPts val="0"/>
              </a:spcBef>
            </a:pPr>
            <a:r>
              <a:rPr lang="en-US" sz="1600" dirty="0">
                <a:latin typeface="Arial" panose="020B0604020202020204" pitchFamily="34" charset="0"/>
                <a:cs typeface="Arial" panose="020B0604020202020204" pitchFamily="34" charset="0"/>
              </a:rPr>
              <a:t>Co-Director</a:t>
            </a:r>
          </a:p>
          <a:p>
            <a:pPr>
              <a:spcBef>
                <a:spcPts val="0"/>
              </a:spcBef>
            </a:pPr>
            <a:r>
              <a:rPr lang="en-US" sz="1600" dirty="0">
                <a:latin typeface="Arial" panose="020B0604020202020204" pitchFamily="34" charset="0"/>
                <a:cs typeface="Arial" panose="020B0604020202020204" pitchFamily="34" charset="0"/>
              </a:rPr>
              <a:t>Zakim Center for Integrative Therapies and Healthy Living</a:t>
            </a:r>
          </a:p>
          <a:p>
            <a:pPr>
              <a:spcBef>
                <a:spcPts val="0"/>
              </a:spcBef>
            </a:pPr>
            <a:r>
              <a:rPr lang="en-US" sz="1600" dirty="0">
                <a:latin typeface="Arial" panose="020B0604020202020204" pitchFamily="34" charset="0"/>
                <a:cs typeface="Arial" panose="020B0604020202020204" pitchFamily="34" charset="0"/>
              </a:rPr>
              <a:t>Dana-Farber Cancer Institute</a:t>
            </a:r>
          </a:p>
          <a:p>
            <a:pPr>
              <a:spcBef>
                <a:spcPts val="0"/>
              </a:spcBef>
            </a:pPr>
            <a:endParaRPr lang="en-US" sz="1600" dirty="0">
              <a:latin typeface="Arial" panose="020B0604020202020204" pitchFamily="34" charset="0"/>
              <a:cs typeface="Arial" panose="020B0604020202020204" pitchFamily="34" charset="0"/>
            </a:endParaRPr>
          </a:p>
          <a:p>
            <a:pPr>
              <a:spcBef>
                <a:spcPts val="0"/>
              </a:spcBef>
            </a:pPr>
            <a:r>
              <a:rPr lang="en-US" sz="1600" dirty="0">
                <a:latin typeface="Arial" panose="020B0604020202020204" pitchFamily="34" charset="0"/>
                <a:cs typeface="Arial" panose="020B0604020202020204" pitchFamily="34" charset="0"/>
              </a:rPr>
              <a:t>Past President, Past Co-Chair, Education Committee, Co-Chair, Research Committee</a:t>
            </a:r>
          </a:p>
          <a:p>
            <a:pPr>
              <a:spcBef>
                <a:spcPts val="0"/>
              </a:spcBef>
            </a:pPr>
            <a:r>
              <a:rPr lang="en-US" sz="1600" dirty="0">
                <a:latin typeface="Arial" panose="020B0604020202020204" pitchFamily="34" charset="0"/>
                <a:cs typeface="Arial" panose="020B0604020202020204" pitchFamily="34" charset="0"/>
              </a:rPr>
              <a:t>Society for Integrative Oncology</a:t>
            </a:r>
          </a:p>
          <a:p>
            <a:pPr>
              <a:spcBef>
                <a:spcPts val="0"/>
              </a:spcBef>
            </a:pPr>
            <a:endParaRPr lang="en-US" sz="1600" dirty="0">
              <a:latin typeface="Arial" panose="020B0604020202020204" pitchFamily="34" charset="0"/>
              <a:cs typeface="Arial" panose="020B0604020202020204" pitchFamily="34" charset="0"/>
            </a:endParaRPr>
          </a:p>
          <a:p>
            <a:pPr>
              <a:spcBef>
                <a:spcPts val="0"/>
              </a:spcBef>
            </a:pPr>
            <a:r>
              <a:rPr lang="en-US" sz="1600" dirty="0" err="1">
                <a:latin typeface="Arial" panose="020B0604020202020204" pitchFamily="34" charset="0"/>
                <a:cs typeface="Arial" panose="020B0604020202020204" pitchFamily="34" charset="0"/>
              </a:rPr>
              <a:t>ting_bao@dfci.Harvard.edu</a:t>
            </a:r>
            <a:endParaRPr lang="en-US" sz="1600" dirty="0">
              <a:latin typeface="Arial" panose="020B0604020202020204" pitchFamily="34" charset="0"/>
              <a:cs typeface="Arial" panose="020B0604020202020204" pitchFamily="34" charset="0"/>
            </a:endParaRPr>
          </a:p>
        </p:txBody>
      </p:sp>
      <p:sp>
        <p:nvSpPr>
          <p:cNvPr id="4" name="Text Placeholder 3">
            <a:extLst>
              <a:ext uri="{FF2B5EF4-FFF2-40B4-BE49-F238E27FC236}">
                <a16:creationId xmlns:a16="http://schemas.microsoft.com/office/drawing/2014/main" id="{E9135908-61B6-E74F-8E89-41B7A3A6174E}"/>
              </a:ext>
            </a:extLst>
          </p:cNvPr>
          <p:cNvSpPr>
            <a:spLocks noGrp="1"/>
          </p:cNvSpPr>
          <p:nvPr>
            <p:ph type="body" sz="quarter" idx="10"/>
          </p:nvPr>
        </p:nvSpPr>
        <p:spPr>
          <a:xfrm>
            <a:off x="990727" y="5191974"/>
            <a:ext cx="10328693" cy="554359"/>
          </a:xfrm>
        </p:spPr>
        <p:txBody>
          <a:bodyPr/>
          <a:lstStyle/>
          <a:p>
            <a:r>
              <a:rPr lang="en-US" dirty="0"/>
              <a:t>11/8/2025</a:t>
            </a:r>
          </a:p>
          <a:p>
            <a:endParaRPr lang="en-US" dirty="0"/>
          </a:p>
        </p:txBody>
      </p:sp>
      <p:sp>
        <p:nvSpPr>
          <p:cNvPr id="5" name="Rectangle 4">
            <a:extLst>
              <a:ext uri="{FF2B5EF4-FFF2-40B4-BE49-F238E27FC236}">
                <a16:creationId xmlns:a16="http://schemas.microsoft.com/office/drawing/2014/main" id="{3037D7A8-D3E8-5F80-F51E-EC159197772F}"/>
              </a:ext>
            </a:extLst>
          </p:cNvPr>
          <p:cNvSpPr/>
          <p:nvPr/>
        </p:nvSpPr>
        <p:spPr>
          <a:xfrm>
            <a:off x="5245240" y="261257"/>
            <a:ext cx="1889090" cy="4119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31806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39327773"/>
              </p:ext>
            </p:extLst>
          </p:nvPr>
        </p:nvGraphicFramePr>
        <p:xfrm>
          <a:off x="2459082" y="125731"/>
          <a:ext cx="6934200" cy="5883120"/>
        </p:xfrm>
        <a:graphic>
          <a:graphicData uri="http://schemas.openxmlformats.org/drawingml/2006/table">
            <a:tbl>
              <a:tblPr firstRow="1" bandRow="1">
                <a:tableStyleId>{5C22544A-7EE6-4342-B048-85BDC9FD1C3A}</a:tableStyleId>
              </a:tblPr>
              <a:tblGrid>
                <a:gridCol w="3467100">
                  <a:extLst>
                    <a:ext uri="{9D8B030D-6E8A-4147-A177-3AD203B41FA5}">
                      <a16:colId xmlns:a16="http://schemas.microsoft.com/office/drawing/2014/main" val="20000"/>
                    </a:ext>
                  </a:extLst>
                </a:gridCol>
                <a:gridCol w="3467100">
                  <a:extLst>
                    <a:ext uri="{9D8B030D-6E8A-4147-A177-3AD203B41FA5}">
                      <a16:colId xmlns:a16="http://schemas.microsoft.com/office/drawing/2014/main" val="20001"/>
                    </a:ext>
                  </a:extLst>
                </a:gridCol>
              </a:tblGrid>
              <a:tr h="936822">
                <a:tc>
                  <a:txBody>
                    <a:bodyPr/>
                    <a:lstStyle/>
                    <a:p>
                      <a:pPr algn="l"/>
                      <a:r>
                        <a:rPr lang="en-US" sz="3200" b="1" dirty="0">
                          <a:latin typeface="+mj-lt"/>
                        </a:rPr>
                        <a:t>Integrative Medicine</a:t>
                      </a:r>
                    </a:p>
                  </a:txBody>
                  <a:tcPr marL="51435" marR="51435" marT="25718" marB="25718"/>
                </a:tc>
                <a:tc>
                  <a:txBody>
                    <a:bodyPr/>
                    <a:lstStyle/>
                    <a:p>
                      <a:pPr algn="l"/>
                      <a:r>
                        <a:rPr lang="en-US" sz="3200" b="1" dirty="0">
                          <a:latin typeface="+mj-lt"/>
                        </a:rPr>
                        <a:t>Alternative Medicine</a:t>
                      </a:r>
                    </a:p>
                  </a:txBody>
                  <a:tcPr marL="51435" marR="51435" marT="25718" marB="25718"/>
                </a:tc>
                <a:extLst>
                  <a:ext uri="{0D108BD9-81ED-4DB2-BD59-A6C34878D82A}">
                    <a16:rowId xmlns:a16="http://schemas.microsoft.com/office/drawing/2014/main" val="10000"/>
                  </a:ext>
                </a:extLst>
              </a:tr>
              <a:tr h="936822">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000" b="1" baseline="0" dirty="0">
                          <a:latin typeface="+mj-lt"/>
                        </a:rPr>
                        <a:t>Used </a:t>
                      </a:r>
                      <a:r>
                        <a:rPr lang="en-US" sz="2000" b="1" i="1" baseline="0" dirty="0">
                          <a:latin typeface="+mj-lt"/>
                        </a:rPr>
                        <a:t>alongside</a:t>
                      </a:r>
                      <a:r>
                        <a:rPr lang="en-US" sz="2000" b="1" baseline="0" dirty="0">
                          <a:latin typeface="+mj-lt"/>
                        </a:rPr>
                        <a:t> conventional treatments; complimentary</a:t>
                      </a:r>
                    </a:p>
                    <a:p>
                      <a:endParaRPr lang="en-US" sz="2000" b="1" dirty="0">
                        <a:latin typeface="+mj-lt"/>
                      </a:endParaRPr>
                    </a:p>
                  </a:txBody>
                  <a:tcPr marL="51435" marR="51435" marT="25718" marB="25718"/>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000" b="1" dirty="0">
                          <a:latin typeface="+mj-lt"/>
                        </a:rPr>
                        <a:t>Promoted</a:t>
                      </a:r>
                      <a:r>
                        <a:rPr lang="en-US" sz="2000" b="1" baseline="0" dirty="0">
                          <a:latin typeface="+mj-lt"/>
                        </a:rPr>
                        <a:t> for use </a:t>
                      </a:r>
                      <a:r>
                        <a:rPr lang="en-US" sz="2000" b="1" i="1" baseline="0" dirty="0">
                          <a:latin typeface="+mj-lt"/>
                        </a:rPr>
                        <a:t>instead of </a:t>
                      </a:r>
                      <a:r>
                        <a:rPr lang="en-US" sz="2000" b="1" baseline="0" dirty="0">
                          <a:latin typeface="+mj-lt"/>
                        </a:rPr>
                        <a:t>conventional treatment</a:t>
                      </a:r>
                      <a:endParaRPr lang="en-US" sz="2000" b="1" dirty="0">
                        <a:latin typeface="+mj-lt"/>
                      </a:endParaRPr>
                    </a:p>
                    <a:p>
                      <a:endParaRPr lang="en-US" sz="2000" b="1" dirty="0">
                        <a:latin typeface="+mj-lt"/>
                      </a:endParaRPr>
                    </a:p>
                  </a:txBody>
                  <a:tcPr marL="51435" marR="51435" marT="25718" marB="25718"/>
                </a:tc>
                <a:extLst>
                  <a:ext uri="{0D108BD9-81ED-4DB2-BD59-A6C34878D82A}">
                    <a16:rowId xmlns:a16="http://schemas.microsoft.com/office/drawing/2014/main" val="745762897"/>
                  </a:ext>
                </a:extLst>
              </a:tr>
              <a:tr h="936822">
                <a:tc>
                  <a:txBody>
                    <a:bodyPr/>
                    <a:lstStyle/>
                    <a:p>
                      <a:r>
                        <a:rPr lang="en-US" sz="2000" b="1" dirty="0">
                          <a:latin typeface="+mj-lt"/>
                        </a:rPr>
                        <a:t>Evidence-based</a:t>
                      </a:r>
                    </a:p>
                  </a:txBody>
                  <a:tcPr marL="51435" marR="51435" marT="25718" marB="25718"/>
                </a:tc>
                <a:tc>
                  <a:txBody>
                    <a:bodyPr/>
                    <a:lstStyle/>
                    <a:p>
                      <a:r>
                        <a:rPr lang="en-US" sz="2000" b="1" dirty="0">
                          <a:latin typeface="+mj-lt"/>
                        </a:rPr>
                        <a:t>Unsubstantiated claims</a:t>
                      </a:r>
                    </a:p>
                  </a:txBody>
                  <a:tcPr marL="51435" marR="51435" marT="25718" marB="25718"/>
                </a:tc>
                <a:extLst>
                  <a:ext uri="{0D108BD9-81ED-4DB2-BD59-A6C34878D82A}">
                    <a16:rowId xmlns:a16="http://schemas.microsoft.com/office/drawing/2014/main" val="4017794666"/>
                  </a:ext>
                </a:extLst>
              </a:tr>
              <a:tr h="936822">
                <a:tc>
                  <a:txBody>
                    <a:bodyPr/>
                    <a:lstStyle/>
                    <a:p>
                      <a:r>
                        <a:rPr lang="en-US" sz="2000" b="1" dirty="0">
                          <a:latin typeface="+mj-lt"/>
                        </a:rPr>
                        <a:t>Non-invasive</a:t>
                      </a:r>
                    </a:p>
                  </a:txBody>
                  <a:tcPr marL="51435" marR="51435" marT="25718" marB="25718"/>
                </a:tc>
                <a:tc>
                  <a:txBody>
                    <a:bodyPr/>
                    <a:lstStyle/>
                    <a:p>
                      <a:r>
                        <a:rPr lang="en-US" sz="2000" b="1" dirty="0">
                          <a:latin typeface="+mj-lt"/>
                        </a:rPr>
                        <a:t>Often biologically invasive</a:t>
                      </a:r>
                    </a:p>
                  </a:txBody>
                  <a:tcPr marL="51435" marR="51435" marT="25718" marB="25718"/>
                </a:tc>
                <a:extLst>
                  <a:ext uri="{0D108BD9-81ED-4DB2-BD59-A6C34878D82A}">
                    <a16:rowId xmlns:a16="http://schemas.microsoft.com/office/drawing/2014/main" val="10001"/>
                  </a:ext>
                </a:extLst>
              </a:tr>
              <a:tr h="674603">
                <a:tc>
                  <a:txBody>
                    <a:bodyPr/>
                    <a:lstStyle/>
                    <a:p>
                      <a:r>
                        <a:rPr lang="en-US" sz="2000" b="1" dirty="0">
                          <a:latin typeface="+mj-lt"/>
                        </a:rPr>
                        <a:t>Relatively inexpensive</a:t>
                      </a:r>
                      <a:endParaRPr lang="en-US" sz="2000" b="1" baseline="0" dirty="0">
                        <a:latin typeface="+mj-lt"/>
                      </a:endParaRPr>
                    </a:p>
                  </a:txBody>
                  <a:tcPr marL="51435" marR="51435" marT="25718" marB="25718"/>
                </a:tc>
                <a:tc>
                  <a:txBody>
                    <a:bodyPr/>
                    <a:lstStyle/>
                    <a:p>
                      <a:r>
                        <a:rPr lang="en-US" sz="2000" b="1" dirty="0">
                          <a:latin typeface="+mj-lt"/>
                        </a:rPr>
                        <a:t>Often very</a:t>
                      </a:r>
                      <a:r>
                        <a:rPr lang="en-US" sz="2000" b="1" baseline="0" dirty="0">
                          <a:latin typeface="+mj-lt"/>
                        </a:rPr>
                        <a:t> costly</a:t>
                      </a:r>
                      <a:endParaRPr lang="en-US" sz="2000" b="1" dirty="0">
                        <a:latin typeface="+mj-lt"/>
                      </a:endParaRPr>
                    </a:p>
                  </a:txBody>
                  <a:tcPr marL="51435" marR="51435" marT="25718" marB="25718"/>
                </a:tc>
                <a:extLst>
                  <a:ext uri="{0D108BD9-81ED-4DB2-BD59-A6C34878D82A}">
                    <a16:rowId xmlns:a16="http://schemas.microsoft.com/office/drawing/2014/main" val="10003"/>
                  </a:ext>
                </a:extLst>
              </a:tr>
              <a:tr h="1037441">
                <a:tc>
                  <a:txBody>
                    <a:bodyPr/>
                    <a:lstStyle/>
                    <a:p>
                      <a:r>
                        <a:rPr lang="en-US" sz="2000" b="1" baseline="0" dirty="0">
                          <a:latin typeface="+mj-lt"/>
                        </a:rPr>
                        <a:t>Focused on side effects and pain management</a:t>
                      </a:r>
                    </a:p>
                  </a:txBody>
                  <a:tcPr marL="51435" marR="51435" marT="25718" marB="25718"/>
                </a:tc>
                <a:tc>
                  <a:txBody>
                    <a:bodyPr/>
                    <a:lstStyle/>
                    <a:p>
                      <a:r>
                        <a:rPr lang="en-US" sz="2000" b="1" dirty="0">
                          <a:latin typeface="+mj-lt"/>
                        </a:rPr>
                        <a:t>Touted</a:t>
                      </a:r>
                      <a:r>
                        <a:rPr lang="en-US" sz="2000" b="1" baseline="0" dirty="0">
                          <a:latin typeface="+mj-lt"/>
                        </a:rPr>
                        <a:t> as curative</a:t>
                      </a:r>
                      <a:endParaRPr lang="en-US" sz="2000" b="1" dirty="0">
                        <a:latin typeface="+mj-lt"/>
                      </a:endParaRPr>
                    </a:p>
                  </a:txBody>
                  <a:tcPr marL="51435" marR="51435" marT="25718" marB="25718"/>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5007347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760A3-5BEC-A5B5-F1C7-840BDC8DE8BB}"/>
              </a:ext>
            </a:extLst>
          </p:cNvPr>
          <p:cNvSpPr>
            <a:spLocks noGrp="1"/>
          </p:cNvSpPr>
          <p:nvPr>
            <p:ph type="title"/>
          </p:nvPr>
        </p:nvSpPr>
        <p:spPr/>
        <p:txBody>
          <a:bodyPr/>
          <a:lstStyle/>
          <a:p>
            <a:r>
              <a:rPr lang="en-US" b="1" i="0" u="none" strike="noStrike" dirty="0">
                <a:solidFill>
                  <a:schemeClr val="accent1"/>
                </a:solidFill>
                <a:effectLst/>
              </a:rPr>
              <a:t>Using Alternative Medicine (AM) Increases Risk of Death in Breast Cancer Patients</a:t>
            </a:r>
            <a:endParaRPr lang="en-US" b="1" dirty="0">
              <a:solidFill>
                <a:schemeClr val="accent1"/>
              </a:solidFill>
            </a:endParaRPr>
          </a:p>
        </p:txBody>
      </p:sp>
      <p:pic>
        <p:nvPicPr>
          <p:cNvPr id="5" name="Picture 4" descr="A graph of survival of patients&#10;&#10;Description automatically generated with medium confidence">
            <a:extLst>
              <a:ext uri="{FF2B5EF4-FFF2-40B4-BE49-F238E27FC236}">
                <a16:creationId xmlns:a16="http://schemas.microsoft.com/office/drawing/2014/main" id="{CB0A945F-9341-8BCA-4673-0F70834EC137}"/>
              </a:ext>
            </a:extLst>
          </p:cNvPr>
          <p:cNvPicPr>
            <a:picLocks noChangeAspect="1"/>
          </p:cNvPicPr>
          <p:nvPr/>
        </p:nvPicPr>
        <p:blipFill>
          <a:blip r:embed="rId3"/>
          <a:stretch>
            <a:fillRect/>
          </a:stretch>
        </p:blipFill>
        <p:spPr>
          <a:xfrm>
            <a:off x="754409" y="1279435"/>
            <a:ext cx="6832581" cy="4794794"/>
          </a:xfrm>
          <a:prstGeom prst="rect">
            <a:avLst/>
          </a:prstGeom>
        </p:spPr>
      </p:pic>
      <p:sp>
        <p:nvSpPr>
          <p:cNvPr id="9" name="TextBox 8">
            <a:extLst>
              <a:ext uri="{FF2B5EF4-FFF2-40B4-BE49-F238E27FC236}">
                <a16:creationId xmlns:a16="http://schemas.microsoft.com/office/drawing/2014/main" id="{5FFBAE1C-78FA-BB16-BE03-AFC1D714E766}"/>
              </a:ext>
            </a:extLst>
          </p:cNvPr>
          <p:cNvSpPr txBox="1"/>
          <p:nvPr/>
        </p:nvSpPr>
        <p:spPr>
          <a:xfrm>
            <a:off x="7785463" y="1279435"/>
            <a:ext cx="4054112" cy="4985980"/>
          </a:xfrm>
          <a:prstGeom prst="rect">
            <a:avLst/>
          </a:prstGeom>
          <a:noFill/>
        </p:spPr>
        <p:txBody>
          <a:bodyPr wrap="square" rtlCol="0">
            <a:spAutoFit/>
          </a:bodyPr>
          <a:lstStyle/>
          <a:p>
            <a:r>
              <a:rPr lang="en-US" sz="2200" dirty="0">
                <a:latin typeface="AdvOTbf7bbdaa"/>
              </a:rPr>
              <a:t>P</a:t>
            </a:r>
            <a:r>
              <a:rPr lang="en-US" sz="2200" dirty="0">
                <a:effectLst/>
                <a:latin typeface="AdvOTbf7bbdaa"/>
              </a:rPr>
              <a:t>atients receiving alternative medicine (</a:t>
            </a:r>
            <a:r>
              <a:rPr lang="en-US" sz="2200" dirty="0">
                <a:effectLst/>
                <a:latin typeface="AdvOT1ab0d708.B"/>
              </a:rPr>
              <a:t>solid lines</a:t>
            </a:r>
            <a:r>
              <a:rPr lang="en-US" sz="2200" dirty="0">
                <a:effectLst/>
                <a:latin typeface="AdvOTbf7bbdaa"/>
              </a:rPr>
              <a:t>) </a:t>
            </a:r>
            <a:endParaRPr lang="en-US" sz="2200" dirty="0">
              <a:latin typeface="AdvOTbf7bbdaa"/>
            </a:endParaRPr>
          </a:p>
          <a:p>
            <a:r>
              <a:rPr lang="en-US" sz="2200" dirty="0">
                <a:effectLst/>
                <a:latin typeface="AdvOTbf7bbdaa"/>
              </a:rPr>
              <a:t>Patients receiving conventional cancer treatment CCT (</a:t>
            </a:r>
            <a:r>
              <a:rPr lang="en-US" sz="2200" dirty="0">
                <a:effectLst/>
                <a:latin typeface="AdvOT1ab0d708.B"/>
              </a:rPr>
              <a:t>dashed lines</a:t>
            </a:r>
            <a:r>
              <a:rPr lang="en-US" sz="2200" dirty="0">
                <a:effectLst/>
                <a:latin typeface="AdvOTbf7bbdaa"/>
              </a:rPr>
              <a:t>)</a:t>
            </a:r>
          </a:p>
          <a:p>
            <a:endParaRPr lang="en-US" sz="2200" b="1" dirty="0">
              <a:latin typeface="AdvOTbf7bbdaa"/>
            </a:endParaRPr>
          </a:p>
          <a:p>
            <a:r>
              <a:rPr lang="en-US" sz="2200" b="1" dirty="0">
                <a:solidFill>
                  <a:srgbClr val="FF0000"/>
                </a:solidFill>
                <a:effectLst/>
                <a:latin typeface="AdvOTbf7bbdaa"/>
              </a:rPr>
              <a:t>Alternative Medicine use was independently associated with a greater risk of death compared with conventional cancer treatment for breast cancer (HR: 5.68, 95% CI: 3.22 to 10.04)</a:t>
            </a:r>
          </a:p>
          <a:p>
            <a:endParaRPr lang="en-US" dirty="0">
              <a:latin typeface="AdvOTbf7bbdaa"/>
            </a:endParaRPr>
          </a:p>
          <a:p>
            <a:r>
              <a:rPr lang="en-US" sz="1800" dirty="0">
                <a:effectLst/>
                <a:latin typeface="AdvOTbf7bbdaa"/>
              </a:rPr>
              <a:t> </a:t>
            </a:r>
            <a:endParaRPr lang="en-US" sz="1200" dirty="0"/>
          </a:p>
          <a:p>
            <a:endParaRPr lang="en-US" dirty="0"/>
          </a:p>
        </p:txBody>
      </p:sp>
      <p:sp>
        <p:nvSpPr>
          <p:cNvPr id="10" name="TextBox 9">
            <a:extLst>
              <a:ext uri="{FF2B5EF4-FFF2-40B4-BE49-F238E27FC236}">
                <a16:creationId xmlns:a16="http://schemas.microsoft.com/office/drawing/2014/main" id="{6F411666-AFAF-E207-3561-7D438A58B8E9}"/>
              </a:ext>
            </a:extLst>
          </p:cNvPr>
          <p:cNvSpPr txBox="1"/>
          <p:nvPr/>
        </p:nvSpPr>
        <p:spPr>
          <a:xfrm>
            <a:off x="7413512" y="5578565"/>
            <a:ext cx="4426063" cy="369332"/>
          </a:xfrm>
          <a:prstGeom prst="rect">
            <a:avLst/>
          </a:prstGeom>
          <a:noFill/>
        </p:spPr>
        <p:txBody>
          <a:bodyPr wrap="square">
            <a:spAutoFit/>
          </a:bodyPr>
          <a:lstStyle/>
          <a:p>
            <a:r>
              <a:rPr lang="en-US" dirty="0">
                <a:solidFill>
                  <a:schemeClr val="tx1"/>
                </a:solidFill>
              </a:rPr>
              <a:t>Johnson S. et al. </a:t>
            </a:r>
            <a:r>
              <a:rPr lang="en-US" i="1" dirty="0">
                <a:solidFill>
                  <a:schemeClr val="tx1"/>
                </a:solidFill>
              </a:rPr>
              <a:t>J Natl Cancer Inst 2018</a:t>
            </a:r>
            <a:endParaRPr lang="en-US" dirty="0">
              <a:solidFill>
                <a:schemeClr val="tx1"/>
              </a:solidFill>
            </a:endParaRPr>
          </a:p>
        </p:txBody>
      </p:sp>
    </p:spTree>
    <p:extLst>
      <p:ext uri="{BB962C8B-B14F-4D97-AF65-F5344CB8AC3E}">
        <p14:creationId xmlns:p14="http://schemas.microsoft.com/office/powerpoint/2010/main" val="19373965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A7850-730D-C30E-0DA3-1BBDCFEF6F18}"/>
              </a:ext>
            </a:extLst>
          </p:cNvPr>
          <p:cNvSpPr>
            <a:spLocks noGrp="1"/>
          </p:cNvSpPr>
          <p:nvPr>
            <p:ph type="title"/>
          </p:nvPr>
        </p:nvSpPr>
        <p:spPr/>
        <p:txBody>
          <a:bodyPr/>
          <a:lstStyle/>
          <a:p>
            <a:r>
              <a:rPr lang="en-US" b="1" dirty="0">
                <a:solidFill>
                  <a:schemeClr val="accent1"/>
                </a:solidFill>
              </a:rPr>
              <a:t>Quote from the Authors: </a:t>
            </a:r>
          </a:p>
        </p:txBody>
      </p:sp>
      <p:sp>
        <p:nvSpPr>
          <p:cNvPr id="3" name="Content Placeholder 2">
            <a:extLst>
              <a:ext uri="{FF2B5EF4-FFF2-40B4-BE49-F238E27FC236}">
                <a16:creationId xmlns:a16="http://schemas.microsoft.com/office/drawing/2014/main" id="{0181AA67-8AA3-9250-7DA9-1C00D5D71C77}"/>
              </a:ext>
            </a:extLst>
          </p:cNvPr>
          <p:cNvSpPr>
            <a:spLocks noGrp="1"/>
          </p:cNvSpPr>
          <p:nvPr>
            <p:ph idx="1"/>
          </p:nvPr>
        </p:nvSpPr>
        <p:spPr/>
        <p:txBody>
          <a:bodyPr/>
          <a:lstStyle/>
          <a:p>
            <a:pPr marL="0" indent="0" algn="ctr">
              <a:buNone/>
            </a:pPr>
            <a:r>
              <a:rPr lang="en-US" sz="3200" dirty="0"/>
              <a:t>“It is important to note that </a:t>
            </a:r>
            <a:r>
              <a:rPr lang="en-US" sz="3200" b="1" dirty="0">
                <a:solidFill>
                  <a:srgbClr val="FF0000"/>
                </a:solidFill>
              </a:rPr>
              <a:t>complementary and integrative medicine</a:t>
            </a:r>
            <a:r>
              <a:rPr lang="en-US" sz="3200" dirty="0"/>
              <a:t> are not the same as </a:t>
            </a:r>
            <a:r>
              <a:rPr lang="en-US" sz="3200" b="1" dirty="0">
                <a:solidFill>
                  <a:srgbClr val="FF0000"/>
                </a:solidFill>
              </a:rPr>
              <a:t>alternative medicine</a:t>
            </a:r>
            <a:r>
              <a:rPr lang="en-US" sz="3200" dirty="0"/>
              <a:t> as defined in our study.  Whereas complementary and integrative medicine incorporate a wide range of therapies that complement conventional medicine, AM is an unproven therapy that was given in place of conventional treatment.”</a:t>
            </a:r>
          </a:p>
        </p:txBody>
      </p:sp>
      <p:sp>
        <p:nvSpPr>
          <p:cNvPr id="4" name="TextBox 3">
            <a:extLst>
              <a:ext uri="{FF2B5EF4-FFF2-40B4-BE49-F238E27FC236}">
                <a16:creationId xmlns:a16="http://schemas.microsoft.com/office/drawing/2014/main" id="{7CDF0AFB-3ED4-F10C-3A45-499AB0EEC933}"/>
              </a:ext>
            </a:extLst>
          </p:cNvPr>
          <p:cNvSpPr txBox="1"/>
          <p:nvPr/>
        </p:nvSpPr>
        <p:spPr>
          <a:xfrm>
            <a:off x="7413512" y="5578565"/>
            <a:ext cx="4426063" cy="369332"/>
          </a:xfrm>
          <a:prstGeom prst="rect">
            <a:avLst/>
          </a:prstGeom>
          <a:noFill/>
        </p:spPr>
        <p:txBody>
          <a:bodyPr wrap="square">
            <a:spAutoFit/>
          </a:bodyPr>
          <a:lstStyle/>
          <a:p>
            <a:r>
              <a:rPr lang="en-US" dirty="0">
                <a:solidFill>
                  <a:schemeClr val="tx1"/>
                </a:solidFill>
              </a:rPr>
              <a:t>Johnson S. et al. </a:t>
            </a:r>
            <a:r>
              <a:rPr lang="en-US" i="1" dirty="0">
                <a:solidFill>
                  <a:schemeClr val="tx1"/>
                </a:solidFill>
              </a:rPr>
              <a:t>J Natl Cancer Inst 2018</a:t>
            </a:r>
            <a:endParaRPr lang="en-US" dirty="0">
              <a:solidFill>
                <a:schemeClr val="tx1"/>
              </a:solidFill>
            </a:endParaRPr>
          </a:p>
        </p:txBody>
      </p:sp>
    </p:spTree>
    <p:extLst>
      <p:ext uri="{BB962C8B-B14F-4D97-AF65-F5344CB8AC3E}">
        <p14:creationId xmlns:p14="http://schemas.microsoft.com/office/powerpoint/2010/main" val="34228206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896248" y="246961"/>
            <a:ext cx="7680325" cy="782638"/>
          </a:xfrm>
        </p:spPr>
        <p:txBody>
          <a:bodyPr/>
          <a:lstStyle/>
          <a:p>
            <a:r>
              <a:rPr lang="en-US" b="1" dirty="0">
                <a:solidFill>
                  <a:schemeClr val="accent1"/>
                </a:solidFill>
                <a:latin typeface="+mn-lt"/>
                <a:ea typeface="ＭＳ Ｐゴシック" pitchFamily="34" charset="-128"/>
                <a:cs typeface="Georgia" pitchFamily="18" charset="0"/>
              </a:rPr>
              <a:t>Types of Integrative Therapies</a:t>
            </a:r>
          </a:p>
        </p:txBody>
      </p:sp>
      <p:sp>
        <p:nvSpPr>
          <p:cNvPr id="22531" name="Rectangle 3"/>
          <p:cNvSpPr>
            <a:spLocks noGrp="1" noChangeArrowheads="1"/>
          </p:cNvSpPr>
          <p:nvPr>
            <p:ph idx="1"/>
          </p:nvPr>
        </p:nvSpPr>
        <p:spPr>
          <a:xfrm>
            <a:off x="2225676" y="1042988"/>
            <a:ext cx="7680325" cy="4525962"/>
          </a:xfrm>
        </p:spPr>
        <p:txBody>
          <a:bodyPr/>
          <a:lstStyle/>
          <a:p>
            <a:pPr marL="1944688" indent="-514350">
              <a:lnSpc>
                <a:spcPct val="150000"/>
              </a:lnSpc>
              <a:buFont typeface="+mj-lt"/>
              <a:buAutoNum type="arabicPeriod"/>
              <a:defRPr/>
            </a:pPr>
            <a:r>
              <a:rPr lang="en-US" dirty="0">
                <a:latin typeface="Corbel" pitchFamily="34" charset="0"/>
                <a:ea typeface="ＭＳ Ｐゴシック" pitchFamily="34" charset="-128"/>
                <a:cs typeface="Corbel" pitchFamily="34" charset="0"/>
              </a:rPr>
              <a:t>Mind-body therapies</a:t>
            </a:r>
          </a:p>
          <a:p>
            <a:pPr marL="1944688" indent="-514350">
              <a:lnSpc>
                <a:spcPct val="150000"/>
              </a:lnSpc>
              <a:buFont typeface="+mj-lt"/>
              <a:buAutoNum type="arabicPeriod"/>
              <a:defRPr/>
            </a:pPr>
            <a:r>
              <a:rPr lang="en-US" dirty="0">
                <a:latin typeface="Corbel" pitchFamily="34" charset="0"/>
                <a:ea typeface="ＭＳ Ｐゴシック" pitchFamily="34" charset="-128"/>
                <a:cs typeface="Corbel" pitchFamily="34" charset="0"/>
              </a:rPr>
              <a:t>Massage therapies</a:t>
            </a:r>
          </a:p>
          <a:p>
            <a:pPr marL="1944688" indent="-514350">
              <a:lnSpc>
                <a:spcPct val="150000"/>
              </a:lnSpc>
              <a:buFont typeface="+mj-lt"/>
              <a:buAutoNum type="arabicPeriod"/>
              <a:defRPr/>
            </a:pPr>
            <a:r>
              <a:rPr lang="en-US" dirty="0">
                <a:latin typeface="Corbel" pitchFamily="34" charset="0"/>
                <a:ea typeface="ＭＳ Ｐゴシック" pitchFamily="34" charset="-128"/>
                <a:cs typeface="Corbel" pitchFamily="34" charset="0"/>
              </a:rPr>
              <a:t>Acupuncture</a:t>
            </a:r>
          </a:p>
          <a:p>
            <a:pPr marL="1944688" indent="-514350">
              <a:lnSpc>
                <a:spcPct val="150000"/>
              </a:lnSpc>
              <a:buFont typeface="+mj-lt"/>
              <a:buAutoNum type="arabicPeriod"/>
              <a:defRPr/>
            </a:pPr>
            <a:r>
              <a:rPr lang="en-US" spc="-70" dirty="0">
                <a:latin typeface="Corbel" pitchFamily="34" charset="0"/>
                <a:ea typeface="ＭＳ Ｐゴシック" pitchFamily="34" charset="-128"/>
                <a:cs typeface="Corbel" pitchFamily="34" charset="0"/>
              </a:rPr>
              <a:t>Diet, Nutrition, Supplements</a:t>
            </a:r>
          </a:p>
          <a:p>
            <a:pPr marL="1944688" indent="-514350">
              <a:lnSpc>
                <a:spcPct val="150000"/>
              </a:lnSpc>
              <a:buFont typeface="+mj-lt"/>
              <a:buAutoNum type="arabicPeriod"/>
              <a:defRPr/>
            </a:pPr>
            <a:r>
              <a:rPr lang="en-US" dirty="0">
                <a:latin typeface="Corbel" pitchFamily="34" charset="0"/>
                <a:ea typeface="ＭＳ Ｐゴシック" pitchFamily="34" charset="-128"/>
                <a:cs typeface="Corbel" pitchFamily="34" charset="0"/>
              </a:rPr>
              <a:t>Exercise/fitness</a:t>
            </a:r>
          </a:p>
          <a:p>
            <a:pPr marL="514350" indent="-514350">
              <a:buFont typeface="+mj-lt"/>
              <a:buAutoNum type="arabicPeriod"/>
              <a:defRPr/>
            </a:pPr>
            <a:endParaRPr lang="en-US" dirty="0">
              <a:latin typeface="Corbel" pitchFamily="34" charset="0"/>
              <a:ea typeface="ＭＳ Ｐゴシック" pitchFamily="34" charset="-128"/>
              <a:cs typeface="Corbel" pitchFamily="34" charset="0"/>
            </a:endParaRPr>
          </a:p>
          <a:p>
            <a:pPr marL="514350" indent="-514350">
              <a:buFont typeface="+mj-lt"/>
              <a:buAutoNum type="arabicPeriod"/>
              <a:defRPr/>
            </a:pPr>
            <a:endParaRPr lang="en-US" dirty="0">
              <a:latin typeface="Corbel" pitchFamily="34" charset="0"/>
              <a:ea typeface="ＭＳ Ｐゴシック" pitchFamily="34" charset="-128"/>
              <a:cs typeface="Corbel" pitchFamily="34" charset="0"/>
            </a:endParaRPr>
          </a:p>
          <a:p>
            <a:pPr marL="2286000" lvl="4" indent="-457200">
              <a:buFont typeface="+mj-lt"/>
              <a:buAutoNum type="arabicPeriod"/>
              <a:defRPr/>
            </a:pPr>
            <a:endParaRPr lang="en-US" dirty="0">
              <a:latin typeface="Corbel" pitchFamily="34" charset="0"/>
              <a:ea typeface="ＭＳ Ｐゴシック" pitchFamily="34" charset="-128"/>
              <a:cs typeface="Corbel" pitchFamily="34" charset="0"/>
            </a:endParaRPr>
          </a:p>
        </p:txBody>
      </p:sp>
      <p:sp>
        <p:nvSpPr>
          <p:cNvPr id="22532" name="Rectangle 1">
            <a:hlinkClick r:id="" action="ppaction://noaction"/>
          </p:cNvPr>
          <p:cNvSpPr>
            <a:spLocks noChangeArrowheads="1"/>
          </p:cNvSpPr>
          <p:nvPr/>
        </p:nvSpPr>
        <p:spPr bwMode="auto">
          <a:xfrm>
            <a:off x="1524000" y="-184666"/>
            <a:ext cx="9144000" cy="369332"/>
          </a:xfrm>
          <a:prstGeom prst="rect">
            <a:avLst/>
          </a:prstGeom>
          <a:noFill/>
          <a:ln w="9525">
            <a:noFill/>
            <a:miter lim="800000"/>
            <a:headEnd/>
            <a:tailEnd/>
          </a:ln>
        </p:spPr>
        <p:txBody>
          <a:bodyPr anchor="ctr">
            <a:spAutoFit/>
          </a:bodyPr>
          <a:lstStyle/>
          <a:p>
            <a:endParaRPr lang="en-US"/>
          </a:p>
        </p:txBody>
      </p:sp>
      <p:pic>
        <p:nvPicPr>
          <p:cNvPr id="22596" name="Picture 2" descr="H:\Integrative Medicine\photos\Fitness Class 042811\P1050975e.jpg"/>
          <p:cNvPicPr>
            <a:picLocks noChangeAspect="1" noChangeArrowheads="1"/>
          </p:cNvPicPr>
          <p:nvPr/>
        </p:nvPicPr>
        <p:blipFill>
          <a:blip r:embed="rId3" cstate="print"/>
          <a:srcRect l="43553" t="1227" r="4037" b="11256"/>
          <a:stretch>
            <a:fillRect/>
          </a:stretch>
        </p:blipFill>
        <p:spPr bwMode="auto">
          <a:xfrm>
            <a:off x="2025066" y="3678131"/>
            <a:ext cx="1537739" cy="1663700"/>
          </a:xfrm>
          <a:prstGeom prst="rect">
            <a:avLst/>
          </a:prstGeom>
          <a:noFill/>
          <a:ln w="9525">
            <a:noFill/>
            <a:miter lim="800000"/>
            <a:headEnd/>
            <a:tailEnd/>
          </a:ln>
        </p:spPr>
      </p:pic>
      <p:pic>
        <p:nvPicPr>
          <p:cNvPr id="22592" name="Picture 6" descr="H:\Integrative Medicine\photo\acupuncture needles\Acupuncture Neck and Shoulder 3.jpg"/>
          <p:cNvPicPr>
            <a:picLocks noChangeAspect="1" noChangeArrowheads="1"/>
          </p:cNvPicPr>
          <p:nvPr/>
        </p:nvPicPr>
        <p:blipFill>
          <a:blip r:embed="rId4" cstate="print"/>
          <a:srcRect b="8481"/>
          <a:stretch>
            <a:fillRect/>
          </a:stretch>
        </p:blipFill>
        <p:spPr bwMode="auto">
          <a:xfrm>
            <a:off x="6662203" y="2591174"/>
            <a:ext cx="1449897" cy="1250950"/>
          </a:xfrm>
          <a:prstGeom prst="rect">
            <a:avLst/>
          </a:prstGeom>
          <a:noFill/>
          <a:ln w="9525">
            <a:noFill/>
            <a:miter lim="800000"/>
            <a:headEnd/>
            <a:tailEnd/>
          </a:ln>
        </p:spPr>
      </p:pic>
      <p:pic>
        <p:nvPicPr>
          <p:cNvPr id="22590" name="Picture 2" descr="https://encrypted-tbn3.gstatic.com/images?q=tbn:ANd9GcT-DPBzAeXM150-QxXYqzGYo1bxceMJIrFiLCH5Ybe8iqvT8Zna6A"/>
          <p:cNvPicPr>
            <a:picLocks noChangeAspect="1" noChangeArrowheads="1"/>
          </p:cNvPicPr>
          <p:nvPr/>
        </p:nvPicPr>
        <p:blipFill>
          <a:blip r:embed="rId5" cstate="print"/>
          <a:srcRect/>
          <a:stretch>
            <a:fillRect/>
          </a:stretch>
        </p:blipFill>
        <p:spPr bwMode="auto">
          <a:xfrm>
            <a:off x="2224116" y="1964080"/>
            <a:ext cx="1139637" cy="1138238"/>
          </a:xfrm>
          <a:prstGeom prst="rect">
            <a:avLst/>
          </a:prstGeom>
          <a:noFill/>
          <a:ln w="9525">
            <a:noFill/>
            <a:miter lim="800000"/>
            <a:headEnd/>
            <a:tailEnd/>
          </a:ln>
        </p:spPr>
      </p:pic>
      <p:pic>
        <p:nvPicPr>
          <p:cNvPr id="22588" name="Picture 3"/>
          <p:cNvPicPr>
            <a:picLocks noChangeAspect="1" noChangeArrowheads="1"/>
          </p:cNvPicPr>
          <p:nvPr/>
        </p:nvPicPr>
        <p:blipFill>
          <a:blip r:embed="rId6" cstate="print"/>
          <a:srcRect/>
          <a:stretch>
            <a:fillRect/>
          </a:stretch>
        </p:blipFill>
        <p:spPr bwMode="auto">
          <a:xfrm>
            <a:off x="7831254" y="891337"/>
            <a:ext cx="1628654" cy="1223962"/>
          </a:xfrm>
          <a:prstGeom prst="rect">
            <a:avLst/>
          </a:prstGeom>
          <a:noFill/>
          <a:ln w="9525">
            <a:noFill/>
            <a:miter lim="800000"/>
            <a:headEnd/>
            <a:tailEnd/>
          </a:ln>
        </p:spPr>
      </p:pic>
      <p:grpSp>
        <p:nvGrpSpPr>
          <p:cNvPr id="8" name="Group 329"/>
          <p:cNvGrpSpPr>
            <a:grpSpLocks/>
          </p:cNvGrpSpPr>
          <p:nvPr/>
        </p:nvGrpSpPr>
        <p:grpSpPr bwMode="auto">
          <a:xfrm>
            <a:off x="8796897" y="3305969"/>
            <a:ext cx="1709738" cy="1876425"/>
            <a:chOff x="7097326" y="3581038"/>
            <a:chExt cx="1710640" cy="1877910"/>
          </a:xfrm>
        </p:grpSpPr>
        <p:sp>
          <p:nvSpPr>
            <p:cNvPr id="22541" name="Freeform 18"/>
            <p:cNvSpPr>
              <a:spLocks/>
            </p:cNvSpPr>
            <p:nvPr/>
          </p:nvSpPr>
          <p:spPr bwMode="auto">
            <a:xfrm>
              <a:off x="7593193" y="4138586"/>
              <a:ext cx="1114046" cy="996194"/>
            </a:xfrm>
            <a:custGeom>
              <a:avLst/>
              <a:gdLst>
                <a:gd name="T0" fmla="*/ 3022 w 1106"/>
                <a:gd name="T1" fmla="*/ 6908 h 721"/>
                <a:gd name="T2" fmla="*/ 158142 w 1106"/>
                <a:gd name="T3" fmla="*/ 2763 h 721"/>
                <a:gd name="T4" fmla="*/ 474426 w 1106"/>
                <a:gd name="T5" fmla="*/ 0 h 721"/>
                <a:gd name="T6" fmla="*/ 1089871 w 1106"/>
                <a:gd name="T7" fmla="*/ 15199 h 721"/>
                <a:gd name="T8" fmla="*/ 1096922 w 1106"/>
                <a:gd name="T9" fmla="*/ 216924 h 721"/>
                <a:gd name="T10" fmla="*/ 1099944 w 1106"/>
                <a:gd name="T11" fmla="*/ 621758 h 721"/>
                <a:gd name="T12" fmla="*/ 1114046 w 1106"/>
                <a:gd name="T13" fmla="*/ 929873 h 721"/>
                <a:gd name="T14" fmla="*/ 1085842 w 1106"/>
                <a:gd name="T15" fmla="*/ 935400 h 721"/>
                <a:gd name="T16" fmla="*/ 1065697 w 1106"/>
                <a:gd name="T17" fmla="*/ 878751 h 721"/>
                <a:gd name="T18" fmla="*/ 994180 w 1106"/>
                <a:gd name="T19" fmla="*/ 811048 h 721"/>
                <a:gd name="T20" fmla="*/ 784667 w 1106"/>
                <a:gd name="T21" fmla="*/ 750254 h 721"/>
                <a:gd name="T22" fmla="*/ 591270 w 1106"/>
                <a:gd name="T23" fmla="*/ 750254 h 721"/>
                <a:gd name="T24" fmla="*/ 400895 w 1106"/>
                <a:gd name="T25" fmla="*/ 811048 h 721"/>
                <a:gd name="T26" fmla="*/ 225630 w 1106"/>
                <a:gd name="T27" fmla="*/ 996194 h 721"/>
                <a:gd name="T28" fmla="*/ 4029 w 1106"/>
                <a:gd name="T29" fmla="*/ 928492 h 721"/>
                <a:gd name="T30" fmla="*/ 6044 w 1106"/>
                <a:gd name="T31" fmla="*/ 664590 h 721"/>
                <a:gd name="T32" fmla="*/ 0 w 1106"/>
                <a:gd name="T33" fmla="*/ 240413 h 721"/>
                <a:gd name="T34" fmla="*/ 3022 w 1106"/>
                <a:gd name="T35" fmla="*/ 6908 h 721"/>
                <a:gd name="T36" fmla="*/ 3022 w 1106"/>
                <a:gd name="T37" fmla="*/ 6908 h 72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06"/>
                <a:gd name="T58" fmla="*/ 0 h 721"/>
                <a:gd name="T59" fmla="*/ 1106 w 1106"/>
                <a:gd name="T60" fmla="*/ 721 h 72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06" h="721">
                  <a:moveTo>
                    <a:pt x="3" y="5"/>
                  </a:moveTo>
                  <a:lnTo>
                    <a:pt x="157" y="2"/>
                  </a:lnTo>
                  <a:lnTo>
                    <a:pt x="471" y="0"/>
                  </a:lnTo>
                  <a:lnTo>
                    <a:pt x="1082" y="11"/>
                  </a:lnTo>
                  <a:lnTo>
                    <a:pt x="1089" y="157"/>
                  </a:lnTo>
                  <a:lnTo>
                    <a:pt x="1092" y="450"/>
                  </a:lnTo>
                  <a:lnTo>
                    <a:pt x="1106" y="673"/>
                  </a:lnTo>
                  <a:lnTo>
                    <a:pt x="1078" y="677"/>
                  </a:lnTo>
                  <a:lnTo>
                    <a:pt x="1058" y="636"/>
                  </a:lnTo>
                  <a:lnTo>
                    <a:pt x="987" y="587"/>
                  </a:lnTo>
                  <a:lnTo>
                    <a:pt x="779" y="543"/>
                  </a:lnTo>
                  <a:lnTo>
                    <a:pt x="587" y="543"/>
                  </a:lnTo>
                  <a:lnTo>
                    <a:pt x="398" y="587"/>
                  </a:lnTo>
                  <a:lnTo>
                    <a:pt x="224" y="721"/>
                  </a:lnTo>
                  <a:lnTo>
                    <a:pt x="4" y="672"/>
                  </a:lnTo>
                  <a:lnTo>
                    <a:pt x="6" y="481"/>
                  </a:lnTo>
                  <a:lnTo>
                    <a:pt x="0" y="174"/>
                  </a:lnTo>
                  <a:lnTo>
                    <a:pt x="3" y="5"/>
                  </a:lnTo>
                  <a:close/>
                </a:path>
              </a:pathLst>
            </a:custGeom>
            <a:solidFill>
              <a:srgbClr val="A86EC9"/>
            </a:solidFill>
            <a:ln w="9525">
              <a:noFill/>
              <a:round/>
              <a:headEnd/>
              <a:tailEnd/>
            </a:ln>
          </p:spPr>
          <p:txBody>
            <a:bodyPr/>
            <a:lstStyle/>
            <a:p>
              <a:endParaRPr lang="en-US"/>
            </a:p>
          </p:txBody>
        </p:sp>
        <p:sp>
          <p:nvSpPr>
            <p:cNvPr id="22542" name="Freeform 17"/>
            <p:cNvSpPr>
              <a:spLocks/>
            </p:cNvSpPr>
            <p:nvPr/>
          </p:nvSpPr>
          <p:spPr bwMode="auto">
            <a:xfrm>
              <a:off x="7585135" y="4805403"/>
              <a:ext cx="1124119" cy="372692"/>
            </a:xfrm>
            <a:custGeom>
              <a:avLst/>
              <a:gdLst>
                <a:gd name="T0" fmla="*/ 1086783 w 1114"/>
                <a:gd name="T1" fmla="*/ 6060 h 369"/>
                <a:gd name="T2" fmla="*/ 1121092 w 1114"/>
                <a:gd name="T3" fmla="*/ 0 h 369"/>
                <a:gd name="T4" fmla="*/ 1124119 w 1114"/>
                <a:gd name="T5" fmla="*/ 187861 h 369"/>
                <a:gd name="T6" fmla="*/ 1121092 w 1114"/>
                <a:gd name="T7" fmla="*/ 370672 h 369"/>
                <a:gd name="T8" fmla="*/ 868821 w 1114"/>
                <a:gd name="T9" fmla="*/ 372692 h 369"/>
                <a:gd name="T10" fmla="*/ 315843 w 1114"/>
                <a:gd name="T11" fmla="*/ 367642 h 369"/>
                <a:gd name="T12" fmla="*/ 0 w 1114"/>
                <a:gd name="T13" fmla="*/ 357542 h 369"/>
                <a:gd name="T14" fmla="*/ 0 w 1114"/>
                <a:gd name="T15" fmla="*/ 248461 h 369"/>
                <a:gd name="T16" fmla="*/ 283552 w 1114"/>
                <a:gd name="T17" fmla="*/ 88880 h 369"/>
                <a:gd name="T18" fmla="*/ 1086783 w 1114"/>
                <a:gd name="T19" fmla="*/ 6060 h 369"/>
                <a:gd name="T20" fmla="*/ 1086783 w 1114"/>
                <a:gd name="T21" fmla="*/ 6060 h 36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14"/>
                <a:gd name="T34" fmla="*/ 0 h 369"/>
                <a:gd name="T35" fmla="*/ 1114 w 1114"/>
                <a:gd name="T36" fmla="*/ 369 h 36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14" h="369">
                  <a:moveTo>
                    <a:pt x="1077" y="6"/>
                  </a:moveTo>
                  <a:lnTo>
                    <a:pt x="1111" y="0"/>
                  </a:lnTo>
                  <a:lnTo>
                    <a:pt x="1114" y="186"/>
                  </a:lnTo>
                  <a:lnTo>
                    <a:pt x="1111" y="367"/>
                  </a:lnTo>
                  <a:lnTo>
                    <a:pt x="861" y="369"/>
                  </a:lnTo>
                  <a:lnTo>
                    <a:pt x="313" y="364"/>
                  </a:lnTo>
                  <a:lnTo>
                    <a:pt x="0" y="354"/>
                  </a:lnTo>
                  <a:lnTo>
                    <a:pt x="0" y="246"/>
                  </a:lnTo>
                  <a:lnTo>
                    <a:pt x="281" y="88"/>
                  </a:lnTo>
                  <a:lnTo>
                    <a:pt x="1077" y="6"/>
                  </a:lnTo>
                  <a:close/>
                </a:path>
              </a:pathLst>
            </a:custGeom>
            <a:solidFill>
              <a:srgbClr val="949114"/>
            </a:solidFill>
            <a:ln w="9525">
              <a:noFill/>
              <a:round/>
              <a:headEnd/>
              <a:tailEnd/>
            </a:ln>
          </p:spPr>
          <p:txBody>
            <a:bodyPr/>
            <a:lstStyle/>
            <a:p>
              <a:endParaRPr lang="en-US"/>
            </a:p>
          </p:txBody>
        </p:sp>
        <p:sp>
          <p:nvSpPr>
            <p:cNvPr id="22543" name="Freeform 42"/>
            <p:cNvSpPr>
              <a:spLocks/>
            </p:cNvSpPr>
            <p:nvPr/>
          </p:nvSpPr>
          <p:spPr bwMode="auto">
            <a:xfrm>
              <a:off x="8451391" y="4823534"/>
              <a:ext cx="229659" cy="354561"/>
            </a:xfrm>
            <a:custGeom>
              <a:avLst/>
              <a:gdLst>
                <a:gd name="T0" fmla="*/ 229659 w 227"/>
                <a:gd name="T1" fmla="*/ 0 h 351"/>
                <a:gd name="T2" fmla="*/ 229659 w 227"/>
                <a:gd name="T3" fmla="*/ 50507 h 351"/>
                <a:gd name="T4" fmla="*/ 216507 w 227"/>
                <a:gd name="T5" fmla="*/ 105055 h 351"/>
                <a:gd name="T6" fmla="*/ 198296 w 227"/>
                <a:gd name="T7" fmla="*/ 163644 h 351"/>
                <a:gd name="T8" fmla="*/ 170980 w 227"/>
                <a:gd name="T9" fmla="*/ 217181 h 351"/>
                <a:gd name="T10" fmla="*/ 135570 w 227"/>
                <a:gd name="T11" fmla="*/ 268699 h 351"/>
                <a:gd name="T12" fmla="*/ 91054 w 227"/>
                <a:gd name="T13" fmla="*/ 317186 h 351"/>
                <a:gd name="T14" fmla="*/ 55644 w 227"/>
                <a:gd name="T15" fmla="*/ 351531 h 351"/>
                <a:gd name="T16" fmla="*/ 0 w 227"/>
                <a:gd name="T17" fmla="*/ 354561 h 351"/>
                <a:gd name="T18" fmla="*/ 61715 w 227"/>
                <a:gd name="T19" fmla="*/ 283851 h 351"/>
                <a:gd name="T20" fmla="*/ 149734 w 227"/>
                <a:gd name="T21" fmla="*/ 166674 h 351"/>
                <a:gd name="T22" fmla="*/ 200319 w 227"/>
                <a:gd name="T23" fmla="*/ 62629 h 351"/>
                <a:gd name="T24" fmla="*/ 229659 w 227"/>
                <a:gd name="T25" fmla="*/ 0 h 351"/>
                <a:gd name="T26" fmla="*/ 229659 w 227"/>
                <a:gd name="T27" fmla="*/ 0 h 35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27"/>
                <a:gd name="T43" fmla="*/ 0 h 351"/>
                <a:gd name="T44" fmla="*/ 227 w 227"/>
                <a:gd name="T45" fmla="*/ 351 h 35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27" h="351">
                  <a:moveTo>
                    <a:pt x="227" y="0"/>
                  </a:moveTo>
                  <a:lnTo>
                    <a:pt x="227" y="50"/>
                  </a:lnTo>
                  <a:lnTo>
                    <a:pt x="214" y="104"/>
                  </a:lnTo>
                  <a:lnTo>
                    <a:pt x="196" y="162"/>
                  </a:lnTo>
                  <a:lnTo>
                    <a:pt x="169" y="215"/>
                  </a:lnTo>
                  <a:lnTo>
                    <a:pt x="134" y="266"/>
                  </a:lnTo>
                  <a:lnTo>
                    <a:pt x="90" y="314"/>
                  </a:lnTo>
                  <a:lnTo>
                    <a:pt x="55" y="348"/>
                  </a:lnTo>
                  <a:lnTo>
                    <a:pt x="0" y="351"/>
                  </a:lnTo>
                  <a:lnTo>
                    <a:pt x="61" y="281"/>
                  </a:lnTo>
                  <a:lnTo>
                    <a:pt x="148" y="165"/>
                  </a:lnTo>
                  <a:lnTo>
                    <a:pt x="198" y="62"/>
                  </a:lnTo>
                  <a:lnTo>
                    <a:pt x="227" y="0"/>
                  </a:lnTo>
                  <a:close/>
                </a:path>
              </a:pathLst>
            </a:custGeom>
            <a:solidFill>
              <a:srgbClr val="757000"/>
            </a:solidFill>
            <a:ln w="9525">
              <a:noFill/>
              <a:round/>
              <a:headEnd/>
              <a:tailEnd/>
            </a:ln>
          </p:spPr>
          <p:txBody>
            <a:bodyPr/>
            <a:lstStyle/>
            <a:p>
              <a:endParaRPr lang="en-US"/>
            </a:p>
          </p:txBody>
        </p:sp>
        <p:sp>
          <p:nvSpPr>
            <p:cNvPr id="22544" name="Freeform 43"/>
            <p:cNvSpPr>
              <a:spLocks/>
            </p:cNvSpPr>
            <p:nvPr/>
          </p:nvSpPr>
          <p:spPr bwMode="auto">
            <a:xfrm>
              <a:off x="7905449" y="4871883"/>
              <a:ext cx="757471" cy="358590"/>
            </a:xfrm>
            <a:custGeom>
              <a:avLst/>
              <a:gdLst>
                <a:gd name="T0" fmla="*/ 598322 w 752"/>
                <a:gd name="T1" fmla="*/ 75758 h 355"/>
                <a:gd name="T2" fmla="*/ 688976 w 752"/>
                <a:gd name="T3" fmla="*/ 38384 h 355"/>
                <a:gd name="T4" fmla="*/ 757471 w 752"/>
                <a:gd name="T5" fmla="*/ 0 h 355"/>
                <a:gd name="T6" fmla="*/ 711136 w 752"/>
                <a:gd name="T7" fmla="*/ 98991 h 355"/>
                <a:gd name="T8" fmla="*/ 624511 w 752"/>
                <a:gd name="T9" fmla="*/ 217174 h 355"/>
                <a:gd name="T10" fmla="*/ 558031 w 752"/>
                <a:gd name="T11" fmla="*/ 288892 h 355"/>
                <a:gd name="T12" fmla="*/ 472412 w 752"/>
                <a:gd name="T13" fmla="*/ 353539 h 355"/>
                <a:gd name="T14" fmla="*/ 390823 w 752"/>
                <a:gd name="T15" fmla="*/ 358590 h 355"/>
                <a:gd name="T16" fmla="*/ 270957 w 752"/>
                <a:gd name="T17" fmla="*/ 351519 h 355"/>
                <a:gd name="T18" fmla="*/ 220593 w 752"/>
                <a:gd name="T19" fmla="*/ 322226 h 355"/>
                <a:gd name="T20" fmla="*/ 133968 w 752"/>
                <a:gd name="T21" fmla="*/ 242427 h 355"/>
                <a:gd name="T22" fmla="*/ 72524 w 752"/>
                <a:gd name="T23" fmla="*/ 158588 h 355"/>
                <a:gd name="T24" fmla="*/ 12087 w 752"/>
                <a:gd name="T25" fmla="*/ 53536 h 355"/>
                <a:gd name="T26" fmla="*/ 0 w 752"/>
                <a:gd name="T27" fmla="*/ 5051 h 355"/>
                <a:gd name="T28" fmla="*/ 68495 w 752"/>
                <a:gd name="T29" fmla="*/ 40405 h 355"/>
                <a:gd name="T30" fmla="*/ 151091 w 752"/>
                <a:gd name="T31" fmla="*/ 67678 h 355"/>
                <a:gd name="T32" fmla="*/ 174259 w 752"/>
                <a:gd name="T33" fmla="*/ 120203 h 355"/>
                <a:gd name="T34" fmla="*/ 229659 w 752"/>
                <a:gd name="T35" fmla="*/ 135355 h 355"/>
                <a:gd name="T36" fmla="*/ 323335 w 752"/>
                <a:gd name="T37" fmla="*/ 132325 h 355"/>
                <a:gd name="T38" fmla="*/ 356575 w 752"/>
                <a:gd name="T39" fmla="*/ 96971 h 355"/>
                <a:gd name="T40" fmla="*/ 448237 w 752"/>
                <a:gd name="T41" fmla="*/ 95961 h 355"/>
                <a:gd name="T42" fmla="*/ 579183 w 752"/>
                <a:gd name="T43" fmla="*/ 78789 h 355"/>
                <a:gd name="T44" fmla="*/ 598322 w 752"/>
                <a:gd name="T45" fmla="*/ 75758 h 355"/>
                <a:gd name="T46" fmla="*/ 598322 w 752"/>
                <a:gd name="T47" fmla="*/ 75758 h 35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52"/>
                <a:gd name="T73" fmla="*/ 0 h 355"/>
                <a:gd name="T74" fmla="*/ 752 w 752"/>
                <a:gd name="T75" fmla="*/ 355 h 35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52" h="355">
                  <a:moveTo>
                    <a:pt x="594" y="75"/>
                  </a:moveTo>
                  <a:lnTo>
                    <a:pt x="684" y="38"/>
                  </a:lnTo>
                  <a:lnTo>
                    <a:pt x="752" y="0"/>
                  </a:lnTo>
                  <a:lnTo>
                    <a:pt x="706" y="98"/>
                  </a:lnTo>
                  <a:lnTo>
                    <a:pt x="620" y="215"/>
                  </a:lnTo>
                  <a:lnTo>
                    <a:pt x="554" y="286"/>
                  </a:lnTo>
                  <a:lnTo>
                    <a:pt x="469" y="350"/>
                  </a:lnTo>
                  <a:lnTo>
                    <a:pt x="388" y="355"/>
                  </a:lnTo>
                  <a:lnTo>
                    <a:pt x="269" y="348"/>
                  </a:lnTo>
                  <a:lnTo>
                    <a:pt x="219" y="319"/>
                  </a:lnTo>
                  <a:lnTo>
                    <a:pt x="133" y="240"/>
                  </a:lnTo>
                  <a:lnTo>
                    <a:pt x="72" y="157"/>
                  </a:lnTo>
                  <a:lnTo>
                    <a:pt x="12" y="53"/>
                  </a:lnTo>
                  <a:lnTo>
                    <a:pt x="0" y="5"/>
                  </a:lnTo>
                  <a:lnTo>
                    <a:pt x="68" y="40"/>
                  </a:lnTo>
                  <a:lnTo>
                    <a:pt x="150" y="67"/>
                  </a:lnTo>
                  <a:lnTo>
                    <a:pt x="173" y="119"/>
                  </a:lnTo>
                  <a:lnTo>
                    <a:pt x="228" y="134"/>
                  </a:lnTo>
                  <a:lnTo>
                    <a:pt x="321" y="131"/>
                  </a:lnTo>
                  <a:lnTo>
                    <a:pt x="354" y="96"/>
                  </a:lnTo>
                  <a:lnTo>
                    <a:pt x="445" y="95"/>
                  </a:lnTo>
                  <a:lnTo>
                    <a:pt x="575" y="78"/>
                  </a:lnTo>
                  <a:lnTo>
                    <a:pt x="594" y="75"/>
                  </a:lnTo>
                  <a:close/>
                </a:path>
              </a:pathLst>
            </a:custGeom>
            <a:solidFill>
              <a:srgbClr val="D9D9FF"/>
            </a:solidFill>
            <a:ln w="9525">
              <a:noFill/>
              <a:round/>
              <a:headEnd/>
              <a:tailEnd/>
            </a:ln>
          </p:spPr>
          <p:txBody>
            <a:bodyPr/>
            <a:lstStyle/>
            <a:p>
              <a:endParaRPr lang="en-US"/>
            </a:p>
          </p:txBody>
        </p:sp>
        <p:sp>
          <p:nvSpPr>
            <p:cNvPr id="22545" name="Freeform 44"/>
            <p:cNvSpPr>
              <a:spLocks/>
            </p:cNvSpPr>
            <p:nvPr/>
          </p:nvSpPr>
          <p:spPr bwMode="auto">
            <a:xfrm>
              <a:off x="8449377" y="4771155"/>
              <a:ext cx="147063" cy="128931"/>
            </a:xfrm>
            <a:custGeom>
              <a:avLst/>
              <a:gdLst>
                <a:gd name="T0" fmla="*/ 108046 w 147"/>
                <a:gd name="T1" fmla="*/ 0 h 128"/>
                <a:gd name="T2" fmla="*/ 143061 w 147"/>
                <a:gd name="T3" fmla="*/ 26189 h 128"/>
                <a:gd name="T4" fmla="*/ 147063 w 147"/>
                <a:gd name="T5" fmla="*/ 55400 h 128"/>
                <a:gd name="T6" fmla="*/ 125054 w 147"/>
                <a:gd name="T7" fmla="*/ 87633 h 128"/>
                <a:gd name="T8" fmla="*/ 71030 w 147"/>
                <a:gd name="T9" fmla="*/ 116844 h 128"/>
                <a:gd name="T10" fmla="*/ 0 w 147"/>
                <a:gd name="T11" fmla="*/ 128931 h 128"/>
                <a:gd name="T12" fmla="*/ 49021 w 147"/>
                <a:gd name="T13" fmla="*/ 68495 h 128"/>
                <a:gd name="T14" fmla="*/ 108046 w 147"/>
                <a:gd name="T15" fmla="*/ 0 h 128"/>
                <a:gd name="T16" fmla="*/ 108046 w 147"/>
                <a:gd name="T17" fmla="*/ 0 h 1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7"/>
                <a:gd name="T28" fmla="*/ 0 h 128"/>
                <a:gd name="T29" fmla="*/ 147 w 147"/>
                <a:gd name="T30" fmla="*/ 128 h 12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7" h="128">
                  <a:moveTo>
                    <a:pt x="108" y="0"/>
                  </a:moveTo>
                  <a:lnTo>
                    <a:pt x="143" y="26"/>
                  </a:lnTo>
                  <a:lnTo>
                    <a:pt x="147" y="55"/>
                  </a:lnTo>
                  <a:lnTo>
                    <a:pt x="125" y="87"/>
                  </a:lnTo>
                  <a:lnTo>
                    <a:pt x="71" y="116"/>
                  </a:lnTo>
                  <a:lnTo>
                    <a:pt x="0" y="128"/>
                  </a:lnTo>
                  <a:lnTo>
                    <a:pt x="49" y="68"/>
                  </a:lnTo>
                  <a:lnTo>
                    <a:pt x="108" y="0"/>
                  </a:lnTo>
                  <a:close/>
                </a:path>
              </a:pathLst>
            </a:custGeom>
            <a:solidFill>
              <a:srgbClr val="9999CC"/>
            </a:solidFill>
            <a:ln w="9525">
              <a:noFill/>
              <a:round/>
              <a:headEnd/>
              <a:tailEnd/>
            </a:ln>
          </p:spPr>
          <p:txBody>
            <a:bodyPr/>
            <a:lstStyle/>
            <a:p>
              <a:endParaRPr lang="en-US"/>
            </a:p>
          </p:txBody>
        </p:sp>
        <p:sp>
          <p:nvSpPr>
            <p:cNvPr id="22546" name="Freeform 45"/>
            <p:cNvSpPr>
              <a:spLocks/>
            </p:cNvSpPr>
            <p:nvPr/>
          </p:nvSpPr>
          <p:spPr bwMode="auto">
            <a:xfrm>
              <a:off x="8096831" y="4495163"/>
              <a:ext cx="697034" cy="475434"/>
            </a:xfrm>
            <a:custGeom>
              <a:avLst/>
              <a:gdLst>
                <a:gd name="T0" fmla="*/ 0 w 691"/>
                <a:gd name="T1" fmla="*/ 417897 h 471"/>
                <a:gd name="T2" fmla="*/ 37323 w 691"/>
                <a:gd name="T3" fmla="*/ 375502 h 471"/>
                <a:gd name="T4" fmla="*/ 121048 w 691"/>
                <a:gd name="T5" fmla="*/ 336135 h 471"/>
                <a:gd name="T6" fmla="*/ 218895 w 691"/>
                <a:gd name="T7" fmla="*/ 316956 h 471"/>
                <a:gd name="T8" fmla="*/ 278410 w 691"/>
                <a:gd name="T9" fmla="*/ 278598 h 471"/>
                <a:gd name="T10" fmla="*/ 381301 w 691"/>
                <a:gd name="T11" fmla="*/ 191789 h 471"/>
                <a:gd name="T12" fmla="*/ 517480 w 691"/>
                <a:gd name="T13" fmla="*/ 87819 h 471"/>
                <a:gd name="T14" fmla="*/ 642562 w 691"/>
                <a:gd name="T15" fmla="*/ 0 h 471"/>
                <a:gd name="T16" fmla="*/ 667781 w 691"/>
                <a:gd name="T17" fmla="*/ 14132 h 471"/>
                <a:gd name="T18" fmla="*/ 697034 w 691"/>
                <a:gd name="T19" fmla="*/ 39367 h 471"/>
                <a:gd name="T20" fmla="*/ 694008 w 691"/>
                <a:gd name="T21" fmla="*/ 73687 h 471"/>
                <a:gd name="T22" fmla="*/ 624405 w 691"/>
                <a:gd name="T23" fmla="*/ 138290 h 471"/>
                <a:gd name="T24" fmla="*/ 539672 w 691"/>
                <a:gd name="T25" fmla="*/ 208949 h 471"/>
                <a:gd name="T26" fmla="*/ 416606 w 691"/>
                <a:gd name="T27" fmla="*/ 319984 h 471"/>
                <a:gd name="T28" fmla="*/ 372222 w 691"/>
                <a:gd name="T29" fmla="*/ 370455 h 471"/>
                <a:gd name="T30" fmla="*/ 360117 w 691"/>
                <a:gd name="T31" fmla="*/ 406794 h 471"/>
                <a:gd name="T32" fmla="*/ 272358 w 691"/>
                <a:gd name="T33" fmla="*/ 417897 h 471"/>
                <a:gd name="T34" fmla="*/ 173502 w 691"/>
                <a:gd name="T35" fmla="*/ 421935 h 471"/>
                <a:gd name="T36" fmla="*/ 126092 w 691"/>
                <a:gd name="T37" fmla="*/ 434048 h 471"/>
                <a:gd name="T38" fmla="*/ 81707 w 691"/>
                <a:gd name="T39" fmla="*/ 473415 h 471"/>
                <a:gd name="T40" fmla="*/ 38332 w 691"/>
                <a:gd name="T41" fmla="*/ 475434 h 471"/>
                <a:gd name="T42" fmla="*/ 21183 w 691"/>
                <a:gd name="T43" fmla="*/ 456255 h 471"/>
                <a:gd name="T44" fmla="*/ 0 w 691"/>
                <a:gd name="T45" fmla="*/ 417897 h 471"/>
                <a:gd name="T46" fmla="*/ 0 w 691"/>
                <a:gd name="T47" fmla="*/ 417897 h 47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91"/>
                <a:gd name="T73" fmla="*/ 0 h 471"/>
                <a:gd name="T74" fmla="*/ 691 w 691"/>
                <a:gd name="T75" fmla="*/ 471 h 47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91" h="471">
                  <a:moveTo>
                    <a:pt x="0" y="414"/>
                  </a:moveTo>
                  <a:lnTo>
                    <a:pt x="37" y="372"/>
                  </a:lnTo>
                  <a:lnTo>
                    <a:pt x="120" y="333"/>
                  </a:lnTo>
                  <a:lnTo>
                    <a:pt x="217" y="314"/>
                  </a:lnTo>
                  <a:lnTo>
                    <a:pt x="276" y="276"/>
                  </a:lnTo>
                  <a:lnTo>
                    <a:pt x="378" y="190"/>
                  </a:lnTo>
                  <a:lnTo>
                    <a:pt x="513" y="87"/>
                  </a:lnTo>
                  <a:lnTo>
                    <a:pt x="637" y="0"/>
                  </a:lnTo>
                  <a:lnTo>
                    <a:pt x="662" y="14"/>
                  </a:lnTo>
                  <a:lnTo>
                    <a:pt x="691" y="39"/>
                  </a:lnTo>
                  <a:lnTo>
                    <a:pt x="688" y="73"/>
                  </a:lnTo>
                  <a:lnTo>
                    <a:pt x="619" y="137"/>
                  </a:lnTo>
                  <a:lnTo>
                    <a:pt x="535" y="207"/>
                  </a:lnTo>
                  <a:lnTo>
                    <a:pt x="413" y="317"/>
                  </a:lnTo>
                  <a:lnTo>
                    <a:pt x="369" y="367"/>
                  </a:lnTo>
                  <a:lnTo>
                    <a:pt x="357" y="403"/>
                  </a:lnTo>
                  <a:lnTo>
                    <a:pt x="270" y="414"/>
                  </a:lnTo>
                  <a:lnTo>
                    <a:pt x="172" y="418"/>
                  </a:lnTo>
                  <a:lnTo>
                    <a:pt x="125" y="430"/>
                  </a:lnTo>
                  <a:lnTo>
                    <a:pt x="81" y="469"/>
                  </a:lnTo>
                  <a:lnTo>
                    <a:pt x="38" y="471"/>
                  </a:lnTo>
                  <a:lnTo>
                    <a:pt x="21" y="452"/>
                  </a:lnTo>
                  <a:lnTo>
                    <a:pt x="0" y="414"/>
                  </a:lnTo>
                  <a:close/>
                </a:path>
              </a:pathLst>
            </a:custGeom>
            <a:solidFill>
              <a:srgbClr val="D9D9FF"/>
            </a:solidFill>
            <a:ln w="9525">
              <a:noFill/>
              <a:round/>
              <a:headEnd/>
              <a:tailEnd/>
            </a:ln>
          </p:spPr>
          <p:txBody>
            <a:bodyPr/>
            <a:lstStyle/>
            <a:p>
              <a:endParaRPr lang="en-US"/>
            </a:p>
          </p:txBody>
        </p:sp>
        <p:sp>
          <p:nvSpPr>
            <p:cNvPr id="22547" name="Freeform 46"/>
            <p:cNvSpPr>
              <a:spLocks/>
            </p:cNvSpPr>
            <p:nvPr/>
          </p:nvSpPr>
          <p:spPr bwMode="auto">
            <a:xfrm>
              <a:off x="7949769" y="4732879"/>
              <a:ext cx="461332" cy="169222"/>
            </a:xfrm>
            <a:custGeom>
              <a:avLst/>
              <a:gdLst>
                <a:gd name="T0" fmla="*/ 166564 w 457"/>
                <a:gd name="T1" fmla="*/ 12087 h 168"/>
                <a:gd name="T2" fmla="*/ 80758 w 457"/>
                <a:gd name="T3" fmla="*/ 31225 h 168"/>
                <a:gd name="T4" fmla="*/ 13123 w 457"/>
                <a:gd name="T5" fmla="*/ 63458 h 168"/>
                <a:gd name="T6" fmla="*/ 0 w 457"/>
                <a:gd name="T7" fmla="*/ 102742 h 168"/>
                <a:gd name="T8" fmla="*/ 27256 w 457"/>
                <a:gd name="T9" fmla="*/ 128931 h 168"/>
                <a:gd name="T10" fmla="*/ 83787 w 457"/>
                <a:gd name="T11" fmla="*/ 142026 h 168"/>
                <a:gd name="T12" fmla="*/ 142337 w 457"/>
                <a:gd name="T13" fmla="*/ 169222 h 168"/>
                <a:gd name="T14" fmla="*/ 185744 w 457"/>
                <a:gd name="T15" fmla="*/ 137997 h 168"/>
                <a:gd name="T16" fmla="*/ 258427 w 457"/>
                <a:gd name="T17" fmla="*/ 106771 h 168"/>
                <a:gd name="T18" fmla="*/ 353318 w 457"/>
                <a:gd name="T19" fmla="*/ 77560 h 168"/>
                <a:gd name="T20" fmla="*/ 399754 w 457"/>
                <a:gd name="T21" fmla="*/ 52378 h 168"/>
                <a:gd name="T22" fmla="*/ 461332 w 457"/>
                <a:gd name="T23" fmla="*/ 7051 h 168"/>
                <a:gd name="T24" fmla="*/ 355337 w 457"/>
                <a:gd name="T25" fmla="*/ 1007 h 168"/>
                <a:gd name="T26" fmla="*/ 248332 w 457"/>
                <a:gd name="T27" fmla="*/ 0 h 168"/>
                <a:gd name="T28" fmla="*/ 166564 w 457"/>
                <a:gd name="T29" fmla="*/ 12087 h 168"/>
                <a:gd name="T30" fmla="*/ 166564 w 457"/>
                <a:gd name="T31" fmla="*/ 12087 h 1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57"/>
                <a:gd name="T49" fmla="*/ 0 h 168"/>
                <a:gd name="T50" fmla="*/ 457 w 457"/>
                <a:gd name="T51" fmla="*/ 168 h 16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57" h="168">
                  <a:moveTo>
                    <a:pt x="165" y="12"/>
                  </a:moveTo>
                  <a:lnTo>
                    <a:pt x="80" y="31"/>
                  </a:lnTo>
                  <a:lnTo>
                    <a:pt x="13" y="63"/>
                  </a:lnTo>
                  <a:lnTo>
                    <a:pt x="0" y="102"/>
                  </a:lnTo>
                  <a:lnTo>
                    <a:pt x="27" y="128"/>
                  </a:lnTo>
                  <a:lnTo>
                    <a:pt x="83" y="141"/>
                  </a:lnTo>
                  <a:lnTo>
                    <a:pt x="141" y="168"/>
                  </a:lnTo>
                  <a:lnTo>
                    <a:pt x="184" y="137"/>
                  </a:lnTo>
                  <a:lnTo>
                    <a:pt x="256" y="106"/>
                  </a:lnTo>
                  <a:lnTo>
                    <a:pt x="350" y="77"/>
                  </a:lnTo>
                  <a:lnTo>
                    <a:pt x="396" y="52"/>
                  </a:lnTo>
                  <a:lnTo>
                    <a:pt x="457" y="7"/>
                  </a:lnTo>
                  <a:lnTo>
                    <a:pt x="352" y="1"/>
                  </a:lnTo>
                  <a:lnTo>
                    <a:pt x="246" y="0"/>
                  </a:lnTo>
                  <a:lnTo>
                    <a:pt x="165" y="12"/>
                  </a:lnTo>
                  <a:close/>
                </a:path>
              </a:pathLst>
            </a:custGeom>
            <a:solidFill>
              <a:srgbClr val="B8B8E6"/>
            </a:solidFill>
            <a:ln w="9525">
              <a:noFill/>
              <a:round/>
              <a:headEnd/>
              <a:tailEnd/>
            </a:ln>
          </p:spPr>
          <p:txBody>
            <a:bodyPr/>
            <a:lstStyle/>
            <a:p>
              <a:endParaRPr lang="en-US"/>
            </a:p>
          </p:txBody>
        </p:sp>
        <p:sp>
          <p:nvSpPr>
            <p:cNvPr id="22548" name="Freeform 47"/>
            <p:cNvSpPr>
              <a:spLocks/>
            </p:cNvSpPr>
            <p:nvPr/>
          </p:nvSpPr>
          <p:spPr bwMode="auto">
            <a:xfrm>
              <a:off x="7885304" y="4678486"/>
              <a:ext cx="791719" cy="330386"/>
            </a:xfrm>
            <a:custGeom>
              <a:avLst/>
              <a:gdLst>
                <a:gd name="T0" fmla="*/ 317895 w 787"/>
                <a:gd name="T1" fmla="*/ 0 h 329"/>
                <a:gd name="T2" fmla="*/ 432578 w 787"/>
                <a:gd name="T3" fmla="*/ 1004 h 329"/>
                <a:gd name="T4" fmla="*/ 527142 w 787"/>
                <a:gd name="T5" fmla="*/ 10042 h 329"/>
                <a:gd name="T6" fmla="*/ 571406 w 787"/>
                <a:gd name="T7" fmla="*/ 24101 h 329"/>
                <a:gd name="T8" fmla="*/ 531166 w 787"/>
                <a:gd name="T9" fmla="*/ 65274 h 329"/>
                <a:gd name="T10" fmla="*/ 386303 w 787"/>
                <a:gd name="T11" fmla="*/ 56236 h 329"/>
                <a:gd name="T12" fmla="*/ 230373 w 787"/>
                <a:gd name="T13" fmla="*/ 63265 h 329"/>
                <a:gd name="T14" fmla="*/ 99594 w 787"/>
                <a:gd name="T15" fmla="*/ 102430 h 329"/>
                <a:gd name="T16" fmla="*/ 67402 w 787"/>
                <a:gd name="T17" fmla="*/ 140590 h 329"/>
                <a:gd name="T18" fmla="*/ 80480 w 787"/>
                <a:gd name="T19" fmla="*/ 175737 h 329"/>
                <a:gd name="T20" fmla="*/ 124744 w 787"/>
                <a:gd name="T21" fmla="*/ 191805 h 329"/>
                <a:gd name="T22" fmla="*/ 196169 w 787"/>
                <a:gd name="T23" fmla="*/ 208876 h 329"/>
                <a:gd name="T24" fmla="*/ 228361 w 787"/>
                <a:gd name="T25" fmla="*/ 256074 h 329"/>
                <a:gd name="T26" fmla="*/ 241439 w 787"/>
                <a:gd name="T27" fmla="*/ 286201 h 329"/>
                <a:gd name="T28" fmla="*/ 283691 w 787"/>
                <a:gd name="T29" fmla="*/ 288209 h 329"/>
                <a:gd name="T30" fmla="*/ 325943 w 787"/>
                <a:gd name="T31" fmla="*/ 267121 h 329"/>
                <a:gd name="T32" fmla="*/ 359141 w 787"/>
                <a:gd name="T33" fmla="*/ 229965 h 329"/>
                <a:gd name="T34" fmla="*/ 451692 w 787"/>
                <a:gd name="T35" fmla="*/ 234986 h 329"/>
                <a:gd name="T36" fmla="*/ 592532 w 787"/>
                <a:gd name="T37" fmla="*/ 223939 h 329"/>
                <a:gd name="T38" fmla="*/ 646856 w 787"/>
                <a:gd name="T39" fmla="*/ 205864 h 329"/>
                <a:gd name="T40" fmla="*/ 691119 w 787"/>
                <a:gd name="T41" fmla="*/ 183771 h 329"/>
                <a:gd name="T42" fmla="*/ 709227 w 787"/>
                <a:gd name="T43" fmla="*/ 157661 h 329"/>
                <a:gd name="T44" fmla="*/ 709227 w 787"/>
                <a:gd name="T45" fmla="*/ 128539 h 329"/>
                <a:gd name="T46" fmla="*/ 670999 w 787"/>
                <a:gd name="T47" fmla="*/ 100421 h 329"/>
                <a:gd name="T48" fmla="*/ 714257 w 787"/>
                <a:gd name="T49" fmla="*/ 65274 h 329"/>
                <a:gd name="T50" fmla="*/ 768581 w 787"/>
                <a:gd name="T51" fmla="*/ 94396 h 329"/>
                <a:gd name="T52" fmla="*/ 791719 w 787"/>
                <a:gd name="T53" fmla="*/ 141594 h 329"/>
                <a:gd name="T54" fmla="*/ 780653 w 787"/>
                <a:gd name="T55" fmla="*/ 185779 h 329"/>
                <a:gd name="T56" fmla="*/ 721299 w 787"/>
                <a:gd name="T57" fmla="*/ 225948 h 329"/>
                <a:gd name="T58" fmla="*/ 639814 w 787"/>
                <a:gd name="T59" fmla="*/ 260091 h 329"/>
                <a:gd name="T60" fmla="*/ 449680 w 787"/>
                <a:gd name="T61" fmla="*/ 286201 h 329"/>
                <a:gd name="T62" fmla="*/ 360147 w 787"/>
                <a:gd name="T63" fmla="*/ 291222 h 329"/>
                <a:gd name="T64" fmla="*/ 338015 w 787"/>
                <a:gd name="T65" fmla="*/ 324361 h 329"/>
                <a:gd name="T66" fmla="*/ 260553 w 787"/>
                <a:gd name="T67" fmla="*/ 330386 h 329"/>
                <a:gd name="T68" fmla="*/ 196169 w 787"/>
                <a:gd name="T69" fmla="*/ 319340 h 329"/>
                <a:gd name="T70" fmla="*/ 166995 w 787"/>
                <a:gd name="T71" fmla="*/ 260091 h 329"/>
                <a:gd name="T72" fmla="*/ 113678 w 787"/>
                <a:gd name="T73" fmla="*/ 247036 h 329"/>
                <a:gd name="T74" fmla="*/ 32192 w 787"/>
                <a:gd name="T75" fmla="*/ 205864 h 329"/>
                <a:gd name="T76" fmla="*/ 0 w 787"/>
                <a:gd name="T77" fmla="*/ 157661 h 329"/>
                <a:gd name="T78" fmla="*/ 10060 w 787"/>
                <a:gd name="T79" fmla="*/ 115484 h 329"/>
                <a:gd name="T80" fmla="*/ 52312 w 787"/>
                <a:gd name="T81" fmla="*/ 67282 h 329"/>
                <a:gd name="T82" fmla="*/ 124744 w 787"/>
                <a:gd name="T83" fmla="*/ 36152 h 329"/>
                <a:gd name="T84" fmla="*/ 212265 w 787"/>
                <a:gd name="T85" fmla="*/ 17072 h 329"/>
                <a:gd name="T86" fmla="*/ 317895 w 787"/>
                <a:gd name="T87" fmla="*/ 0 h 329"/>
                <a:gd name="T88" fmla="*/ 317895 w 787"/>
                <a:gd name="T89" fmla="*/ 0 h 32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787"/>
                <a:gd name="T136" fmla="*/ 0 h 329"/>
                <a:gd name="T137" fmla="*/ 787 w 787"/>
                <a:gd name="T138" fmla="*/ 329 h 32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787" h="329">
                  <a:moveTo>
                    <a:pt x="316" y="0"/>
                  </a:moveTo>
                  <a:lnTo>
                    <a:pt x="430" y="1"/>
                  </a:lnTo>
                  <a:lnTo>
                    <a:pt x="524" y="10"/>
                  </a:lnTo>
                  <a:lnTo>
                    <a:pt x="568" y="24"/>
                  </a:lnTo>
                  <a:lnTo>
                    <a:pt x="528" y="65"/>
                  </a:lnTo>
                  <a:lnTo>
                    <a:pt x="384" y="56"/>
                  </a:lnTo>
                  <a:lnTo>
                    <a:pt x="229" y="63"/>
                  </a:lnTo>
                  <a:lnTo>
                    <a:pt x="99" y="102"/>
                  </a:lnTo>
                  <a:lnTo>
                    <a:pt x="67" y="140"/>
                  </a:lnTo>
                  <a:lnTo>
                    <a:pt x="80" y="175"/>
                  </a:lnTo>
                  <a:lnTo>
                    <a:pt x="124" y="191"/>
                  </a:lnTo>
                  <a:lnTo>
                    <a:pt x="195" y="208"/>
                  </a:lnTo>
                  <a:lnTo>
                    <a:pt x="227" y="255"/>
                  </a:lnTo>
                  <a:lnTo>
                    <a:pt x="240" y="285"/>
                  </a:lnTo>
                  <a:lnTo>
                    <a:pt x="282" y="287"/>
                  </a:lnTo>
                  <a:lnTo>
                    <a:pt x="324" y="266"/>
                  </a:lnTo>
                  <a:lnTo>
                    <a:pt x="357" y="229"/>
                  </a:lnTo>
                  <a:lnTo>
                    <a:pt x="449" y="234"/>
                  </a:lnTo>
                  <a:lnTo>
                    <a:pt x="589" y="223"/>
                  </a:lnTo>
                  <a:lnTo>
                    <a:pt x="643" y="205"/>
                  </a:lnTo>
                  <a:lnTo>
                    <a:pt x="687" y="183"/>
                  </a:lnTo>
                  <a:lnTo>
                    <a:pt x="705" y="157"/>
                  </a:lnTo>
                  <a:lnTo>
                    <a:pt x="705" y="128"/>
                  </a:lnTo>
                  <a:lnTo>
                    <a:pt x="667" y="100"/>
                  </a:lnTo>
                  <a:lnTo>
                    <a:pt x="710" y="65"/>
                  </a:lnTo>
                  <a:lnTo>
                    <a:pt x="764" y="94"/>
                  </a:lnTo>
                  <a:lnTo>
                    <a:pt x="787" y="141"/>
                  </a:lnTo>
                  <a:lnTo>
                    <a:pt x="776" y="185"/>
                  </a:lnTo>
                  <a:lnTo>
                    <a:pt x="717" y="225"/>
                  </a:lnTo>
                  <a:lnTo>
                    <a:pt x="636" y="259"/>
                  </a:lnTo>
                  <a:lnTo>
                    <a:pt x="447" y="285"/>
                  </a:lnTo>
                  <a:lnTo>
                    <a:pt x="358" y="290"/>
                  </a:lnTo>
                  <a:lnTo>
                    <a:pt x="336" y="323"/>
                  </a:lnTo>
                  <a:lnTo>
                    <a:pt x="259" y="329"/>
                  </a:lnTo>
                  <a:lnTo>
                    <a:pt x="195" y="318"/>
                  </a:lnTo>
                  <a:lnTo>
                    <a:pt x="166" y="259"/>
                  </a:lnTo>
                  <a:lnTo>
                    <a:pt x="113" y="246"/>
                  </a:lnTo>
                  <a:lnTo>
                    <a:pt x="32" y="205"/>
                  </a:lnTo>
                  <a:lnTo>
                    <a:pt x="0" y="157"/>
                  </a:lnTo>
                  <a:lnTo>
                    <a:pt x="10" y="115"/>
                  </a:lnTo>
                  <a:lnTo>
                    <a:pt x="52" y="67"/>
                  </a:lnTo>
                  <a:lnTo>
                    <a:pt x="124" y="36"/>
                  </a:lnTo>
                  <a:lnTo>
                    <a:pt x="211" y="17"/>
                  </a:lnTo>
                  <a:lnTo>
                    <a:pt x="316" y="0"/>
                  </a:lnTo>
                  <a:close/>
                </a:path>
              </a:pathLst>
            </a:custGeom>
            <a:solidFill>
              <a:srgbClr val="D9D9FF"/>
            </a:solidFill>
            <a:ln w="9525">
              <a:noFill/>
              <a:round/>
              <a:headEnd/>
              <a:tailEnd/>
            </a:ln>
          </p:spPr>
          <p:txBody>
            <a:bodyPr/>
            <a:lstStyle/>
            <a:p>
              <a:endParaRPr lang="en-US"/>
            </a:p>
          </p:txBody>
        </p:sp>
        <p:sp>
          <p:nvSpPr>
            <p:cNvPr id="22549" name="Freeform 54"/>
            <p:cNvSpPr>
              <a:spLocks/>
            </p:cNvSpPr>
            <p:nvPr/>
          </p:nvSpPr>
          <p:spPr bwMode="auto">
            <a:xfrm>
              <a:off x="7589164" y="4466959"/>
              <a:ext cx="20145" cy="696229"/>
            </a:xfrm>
            <a:custGeom>
              <a:avLst/>
              <a:gdLst>
                <a:gd name="T0" fmla="*/ 0 w 20"/>
                <a:gd name="T1" fmla="*/ 690329 h 354"/>
                <a:gd name="T2" fmla="*/ 0 w 20"/>
                <a:gd name="T3" fmla="*/ 676562 h 354"/>
                <a:gd name="T4" fmla="*/ 1007 w 20"/>
                <a:gd name="T5" fmla="*/ 649027 h 354"/>
                <a:gd name="T6" fmla="*/ 1007 w 20"/>
                <a:gd name="T7" fmla="*/ 629360 h 354"/>
                <a:gd name="T8" fmla="*/ 1007 w 20"/>
                <a:gd name="T9" fmla="*/ 607725 h 354"/>
                <a:gd name="T10" fmla="*/ 2015 w 20"/>
                <a:gd name="T11" fmla="*/ 584124 h 354"/>
                <a:gd name="T12" fmla="*/ 2015 w 20"/>
                <a:gd name="T13" fmla="*/ 558557 h 354"/>
                <a:gd name="T14" fmla="*/ 3022 w 20"/>
                <a:gd name="T15" fmla="*/ 531022 h 354"/>
                <a:gd name="T16" fmla="*/ 3022 w 20"/>
                <a:gd name="T17" fmla="*/ 499554 h 354"/>
                <a:gd name="T18" fmla="*/ 3022 w 20"/>
                <a:gd name="T19" fmla="*/ 468086 h 354"/>
                <a:gd name="T20" fmla="*/ 4029 w 20"/>
                <a:gd name="T21" fmla="*/ 432685 h 354"/>
                <a:gd name="T22" fmla="*/ 4029 w 20"/>
                <a:gd name="T23" fmla="*/ 397283 h 354"/>
                <a:gd name="T24" fmla="*/ 4029 w 20"/>
                <a:gd name="T25" fmla="*/ 357948 h 354"/>
                <a:gd name="T26" fmla="*/ 4029 w 20"/>
                <a:gd name="T27" fmla="*/ 318613 h 354"/>
                <a:gd name="T28" fmla="*/ 4029 w 20"/>
                <a:gd name="T29" fmla="*/ 277312 h 354"/>
                <a:gd name="T30" fmla="*/ 4029 w 20"/>
                <a:gd name="T31" fmla="*/ 234043 h 354"/>
                <a:gd name="T32" fmla="*/ 3022 w 20"/>
                <a:gd name="T33" fmla="*/ 188808 h 354"/>
                <a:gd name="T34" fmla="*/ 2015 w 20"/>
                <a:gd name="T35" fmla="*/ 145539 h 354"/>
                <a:gd name="T36" fmla="*/ 2015 w 20"/>
                <a:gd name="T37" fmla="*/ 100304 h 354"/>
                <a:gd name="T38" fmla="*/ 2015 w 20"/>
                <a:gd name="T39" fmla="*/ 86537 h 354"/>
                <a:gd name="T40" fmla="*/ 2015 w 20"/>
                <a:gd name="T41" fmla="*/ 66869 h 354"/>
                <a:gd name="T42" fmla="*/ 1007 w 20"/>
                <a:gd name="T43" fmla="*/ 41302 h 354"/>
                <a:gd name="T44" fmla="*/ 1007 w 20"/>
                <a:gd name="T45" fmla="*/ 15734 h 354"/>
                <a:gd name="T46" fmla="*/ 1007 w 20"/>
                <a:gd name="T47" fmla="*/ 0 h 354"/>
                <a:gd name="T48" fmla="*/ 15109 w 20"/>
                <a:gd name="T49" fmla="*/ 15734 h 354"/>
                <a:gd name="T50" fmla="*/ 20145 w 20"/>
                <a:gd name="T51" fmla="*/ 43268 h 354"/>
                <a:gd name="T52" fmla="*/ 19138 w 20"/>
                <a:gd name="T53" fmla="*/ 80637 h 354"/>
                <a:gd name="T54" fmla="*/ 19138 w 20"/>
                <a:gd name="T55" fmla="*/ 119972 h 354"/>
                <a:gd name="T56" fmla="*/ 18131 w 20"/>
                <a:gd name="T57" fmla="*/ 157340 h 354"/>
                <a:gd name="T58" fmla="*/ 18131 w 20"/>
                <a:gd name="T59" fmla="*/ 200608 h 354"/>
                <a:gd name="T60" fmla="*/ 18131 w 20"/>
                <a:gd name="T61" fmla="*/ 237977 h 354"/>
                <a:gd name="T62" fmla="*/ 18131 w 20"/>
                <a:gd name="T63" fmla="*/ 279278 h 354"/>
                <a:gd name="T64" fmla="*/ 18131 w 20"/>
                <a:gd name="T65" fmla="*/ 318613 h 354"/>
                <a:gd name="T66" fmla="*/ 18131 w 20"/>
                <a:gd name="T67" fmla="*/ 357948 h 354"/>
                <a:gd name="T68" fmla="*/ 18131 w 20"/>
                <a:gd name="T69" fmla="*/ 397283 h 354"/>
                <a:gd name="T70" fmla="*/ 18131 w 20"/>
                <a:gd name="T71" fmla="*/ 434651 h 354"/>
                <a:gd name="T72" fmla="*/ 16116 w 20"/>
                <a:gd name="T73" fmla="*/ 468086 h 354"/>
                <a:gd name="T74" fmla="*/ 16116 w 20"/>
                <a:gd name="T75" fmla="*/ 501521 h 354"/>
                <a:gd name="T76" fmla="*/ 16116 w 20"/>
                <a:gd name="T77" fmla="*/ 531022 h 354"/>
                <a:gd name="T78" fmla="*/ 16116 w 20"/>
                <a:gd name="T79" fmla="*/ 558557 h 354"/>
                <a:gd name="T80" fmla="*/ 16116 w 20"/>
                <a:gd name="T81" fmla="*/ 584124 h 354"/>
                <a:gd name="T82" fmla="*/ 16116 w 20"/>
                <a:gd name="T83" fmla="*/ 607725 h 354"/>
                <a:gd name="T84" fmla="*/ 16116 w 20"/>
                <a:gd name="T85" fmla="*/ 625426 h 354"/>
                <a:gd name="T86" fmla="*/ 16116 w 20"/>
                <a:gd name="T87" fmla="*/ 639193 h 354"/>
                <a:gd name="T88" fmla="*/ 16116 w 20"/>
                <a:gd name="T89" fmla="*/ 654927 h 354"/>
                <a:gd name="T90" fmla="*/ 0 w 20"/>
                <a:gd name="T91" fmla="*/ 696229 h 35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0"/>
                <a:gd name="T139" fmla="*/ 0 h 354"/>
                <a:gd name="T140" fmla="*/ 20 w 20"/>
                <a:gd name="T141" fmla="*/ 354 h 35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0" h="354">
                  <a:moveTo>
                    <a:pt x="0" y="354"/>
                  </a:moveTo>
                  <a:lnTo>
                    <a:pt x="0" y="353"/>
                  </a:lnTo>
                  <a:lnTo>
                    <a:pt x="0" y="351"/>
                  </a:lnTo>
                  <a:lnTo>
                    <a:pt x="0" y="349"/>
                  </a:lnTo>
                  <a:lnTo>
                    <a:pt x="0" y="347"/>
                  </a:lnTo>
                  <a:lnTo>
                    <a:pt x="0" y="344"/>
                  </a:lnTo>
                  <a:lnTo>
                    <a:pt x="0" y="340"/>
                  </a:lnTo>
                  <a:lnTo>
                    <a:pt x="0" y="335"/>
                  </a:lnTo>
                  <a:lnTo>
                    <a:pt x="1" y="330"/>
                  </a:lnTo>
                  <a:lnTo>
                    <a:pt x="1" y="327"/>
                  </a:lnTo>
                  <a:lnTo>
                    <a:pt x="1" y="323"/>
                  </a:lnTo>
                  <a:lnTo>
                    <a:pt x="1" y="320"/>
                  </a:lnTo>
                  <a:lnTo>
                    <a:pt x="1" y="317"/>
                  </a:lnTo>
                  <a:lnTo>
                    <a:pt x="1" y="312"/>
                  </a:lnTo>
                  <a:lnTo>
                    <a:pt x="1" y="309"/>
                  </a:lnTo>
                  <a:lnTo>
                    <a:pt x="1" y="305"/>
                  </a:lnTo>
                  <a:lnTo>
                    <a:pt x="2" y="302"/>
                  </a:lnTo>
                  <a:lnTo>
                    <a:pt x="2" y="297"/>
                  </a:lnTo>
                  <a:lnTo>
                    <a:pt x="2" y="293"/>
                  </a:lnTo>
                  <a:lnTo>
                    <a:pt x="2" y="289"/>
                  </a:lnTo>
                  <a:lnTo>
                    <a:pt x="2" y="284"/>
                  </a:lnTo>
                  <a:lnTo>
                    <a:pt x="2" y="279"/>
                  </a:lnTo>
                  <a:lnTo>
                    <a:pt x="3" y="274"/>
                  </a:lnTo>
                  <a:lnTo>
                    <a:pt x="3" y="270"/>
                  </a:lnTo>
                  <a:lnTo>
                    <a:pt x="3" y="266"/>
                  </a:lnTo>
                  <a:lnTo>
                    <a:pt x="3" y="259"/>
                  </a:lnTo>
                  <a:lnTo>
                    <a:pt x="3" y="254"/>
                  </a:lnTo>
                  <a:lnTo>
                    <a:pt x="3" y="248"/>
                  </a:lnTo>
                  <a:lnTo>
                    <a:pt x="3" y="243"/>
                  </a:lnTo>
                  <a:lnTo>
                    <a:pt x="3" y="238"/>
                  </a:lnTo>
                  <a:lnTo>
                    <a:pt x="3" y="232"/>
                  </a:lnTo>
                  <a:lnTo>
                    <a:pt x="3" y="226"/>
                  </a:lnTo>
                  <a:lnTo>
                    <a:pt x="4" y="220"/>
                  </a:lnTo>
                  <a:lnTo>
                    <a:pt x="4" y="214"/>
                  </a:lnTo>
                  <a:lnTo>
                    <a:pt x="4" y="207"/>
                  </a:lnTo>
                  <a:lnTo>
                    <a:pt x="4" y="202"/>
                  </a:lnTo>
                  <a:lnTo>
                    <a:pt x="4" y="195"/>
                  </a:lnTo>
                  <a:lnTo>
                    <a:pt x="4" y="189"/>
                  </a:lnTo>
                  <a:lnTo>
                    <a:pt x="4" y="182"/>
                  </a:lnTo>
                  <a:lnTo>
                    <a:pt x="4" y="176"/>
                  </a:lnTo>
                  <a:lnTo>
                    <a:pt x="4" y="169"/>
                  </a:lnTo>
                  <a:lnTo>
                    <a:pt x="4" y="162"/>
                  </a:lnTo>
                  <a:lnTo>
                    <a:pt x="4" y="155"/>
                  </a:lnTo>
                  <a:lnTo>
                    <a:pt x="4" y="147"/>
                  </a:lnTo>
                  <a:lnTo>
                    <a:pt x="4" y="141"/>
                  </a:lnTo>
                  <a:lnTo>
                    <a:pt x="4" y="133"/>
                  </a:lnTo>
                  <a:lnTo>
                    <a:pt x="4" y="126"/>
                  </a:lnTo>
                  <a:lnTo>
                    <a:pt x="4" y="119"/>
                  </a:lnTo>
                  <a:lnTo>
                    <a:pt x="4" y="112"/>
                  </a:lnTo>
                  <a:lnTo>
                    <a:pt x="3" y="104"/>
                  </a:lnTo>
                  <a:lnTo>
                    <a:pt x="3" y="96"/>
                  </a:lnTo>
                  <a:lnTo>
                    <a:pt x="3" y="89"/>
                  </a:lnTo>
                  <a:lnTo>
                    <a:pt x="3" y="81"/>
                  </a:lnTo>
                  <a:lnTo>
                    <a:pt x="2" y="74"/>
                  </a:lnTo>
                  <a:lnTo>
                    <a:pt x="2" y="66"/>
                  </a:lnTo>
                  <a:lnTo>
                    <a:pt x="2" y="59"/>
                  </a:lnTo>
                  <a:lnTo>
                    <a:pt x="2" y="51"/>
                  </a:lnTo>
                  <a:lnTo>
                    <a:pt x="2" y="50"/>
                  </a:lnTo>
                  <a:lnTo>
                    <a:pt x="2" y="48"/>
                  </a:lnTo>
                  <a:lnTo>
                    <a:pt x="2" y="44"/>
                  </a:lnTo>
                  <a:lnTo>
                    <a:pt x="2" y="42"/>
                  </a:lnTo>
                  <a:lnTo>
                    <a:pt x="2" y="38"/>
                  </a:lnTo>
                  <a:lnTo>
                    <a:pt x="2" y="34"/>
                  </a:lnTo>
                  <a:lnTo>
                    <a:pt x="2" y="29"/>
                  </a:lnTo>
                  <a:lnTo>
                    <a:pt x="2" y="25"/>
                  </a:lnTo>
                  <a:lnTo>
                    <a:pt x="1" y="21"/>
                  </a:lnTo>
                  <a:lnTo>
                    <a:pt x="1" y="15"/>
                  </a:lnTo>
                  <a:lnTo>
                    <a:pt x="1" y="11"/>
                  </a:lnTo>
                  <a:lnTo>
                    <a:pt x="1" y="8"/>
                  </a:lnTo>
                  <a:lnTo>
                    <a:pt x="1" y="4"/>
                  </a:lnTo>
                  <a:lnTo>
                    <a:pt x="1" y="2"/>
                  </a:lnTo>
                  <a:lnTo>
                    <a:pt x="1" y="0"/>
                  </a:lnTo>
                  <a:lnTo>
                    <a:pt x="7" y="2"/>
                  </a:lnTo>
                  <a:lnTo>
                    <a:pt x="11" y="4"/>
                  </a:lnTo>
                  <a:lnTo>
                    <a:pt x="15" y="8"/>
                  </a:lnTo>
                  <a:lnTo>
                    <a:pt x="20" y="11"/>
                  </a:lnTo>
                  <a:lnTo>
                    <a:pt x="20" y="16"/>
                  </a:lnTo>
                  <a:lnTo>
                    <a:pt x="20" y="22"/>
                  </a:lnTo>
                  <a:lnTo>
                    <a:pt x="19" y="28"/>
                  </a:lnTo>
                  <a:lnTo>
                    <a:pt x="19" y="35"/>
                  </a:lnTo>
                  <a:lnTo>
                    <a:pt x="19" y="41"/>
                  </a:lnTo>
                  <a:lnTo>
                    <a:pt x="19" y="48"/>
                  </a:lnTo>
                  <a:lnTo>
                    <a:pt x="19" y="54"/>
                  </a:lnTo>
                  <a:lnTo>
                    <a:pt x="19" y="61"/>
                  </a:lnTo>
                  <a:lnTo>
                    <a:pt x="18" y="67"/>
                  </a:lnTo>
                  <a:lnTo>
                    <a:pt x="18" y="75"/>
                  </a:lnTo>
                  <a:lnTo>
                    <a:pt x="18" y="80"/>
                  </a:lnTo>
                  <a:lnTo>
                    <a:pt x="18" y="88"/>
                  </a:lnTo>
                  <a:lnTo>
                    <a:pt x="18" y="94"/>
                  </a:lnTo>
                  <a:lnTo>
                    <a:pt x="18" y="102"/>
                  </a:lnTo>
                  <a:lnTo>
                    <a:pt x="18" y="108"/>
                  </a:lnTo>
                  <a:lnTo>
                    <a:pt x="18" y="115"/>
                  </a:lnTo>
                  <a:lnTo>
                    <a:pt x="18" y="121"/>
                  </a:lnTo>
                  <a:lnTo>
                    <a:pt x="18" y="129"/>
                  </a:lnTo>
                  <a:lnTo>
                    <a:pt x="18" y="134"/>
                  </a:lnTo>
                  <a:lnTo>
                    <a:pt x="18" y="142"/>
                  </a:lnTo>
                  <a:lnTo>
                    <a:pt x="18" y="149"/>
                  </a:lnTo>
                  <a:lnTo>
                    <a:pt x="18" y="155"/>
                  </a:lnTo>
                  <a:lnTo>
                    <a:pt x="18" y="162"/>
                  </a:lnTo>
                  <a:lnTo>
                    <a:pt x="18" y="169"/>
                  </a:lnTo>
                  <a:lnTo>
                    <a:pt x="18" y="176"/>
                  </a:lnTo>
                  <a:lnTo>
                    <a:pt x="18" y="182"/>
                  </a:lnTo>
                  <a:lnTo>
                    <a:pt x="18" y="189"/>
                  </a:lnTo>
                  <a:lnTo>
                    <a:pt x="18" y="195"/>
                  </a:lnTo>
                  <a:lnTo>
                    <a:pt x="18" y="202"/>
                  </a:lnTo>
                  <a:lnTo>
                    <a:pt x="18" y="208"/>
                  </a:lnTo>
                  <a:lnTo>
                    <a:pt x="18" y="214"/>
                  </a:lnTo>
                  <a:lnTo>
                    <a:pt x="18" y="221"/>
                  </a:lnTo>
                  <a:lnTo>
                    <a:pt x="16" y="227"/>
                  </a:lnTo>
                  <a:lnTo>
                    <a:pt x="16" y="232"/>
                  </a:lnTo>
                  <a:lnTo>
                    <a:pt x="16" y="238"/>
                  </a:lnTo>
                  <a:lnTo>
                    <a:pt x="16" y="244"/>
                  </a:lnTo>
                  <a:lnTo>
                    <a:pt x="16" y="248"/>
                  </a:lnTo>
                  <a:lnTo>
                    <a:pt x="16" y="255"/>
                  </a:lnTo>
                  <a:lnTo>
                    <a:pt x="16" y="260"/>
                  </a:lnTo>
                  <a:lnTo>
                    <a:pt x="16" y="266"/>
                  </a:lnTo>
                  <a:lnTo>
                    <a:pt x="16" y="270"/>
                  </a:lnTo>
                  <a:lnTo>
                    <a:pt x="16" y="276"/>
                  </a:lnTo>
                  <a:lnTo>
                    <a:pt x="16" y="280"/>
                  </a:lnTo>
                  <a:lnTo>
                    <a:pt x="16" y="284"/>
                  </a:lnTo>
                  <a:lnTo>
                    <a:pt x="16" y="289"/>
                  </a:lnTo>
                  <a:lnTo>
                    <a:pt x="16" y="293"/>
                  </a:lnTo>
                  <a:lnTo>
                    <a:pt x="16" y="297"/>
                  </a:lnTo>
                  <a:lnTo>
                    <a:pt x="16" y="302"/>
                  </a:lnTo>
                  <a:lnTo>
                    <a:pt x="16" y="305"/>
                  </a:lnTo>
                  <a:lnTo>
                    <a:pt x="16" y="309"/>
                  </a:lnTo>
                  <a:lnTo>
                    <a:pt x="16" y="311"/>
                  </a:lnTo>
                  <a:lnTo>
                    <a:pt x="16" y="315"/>
                  </a:lnTo>
                  <a:lnTo>
                    <a:pt x="16" y="318"/>
                  </a:lnTo>
                  <a:lnTo>
                    <a:pt x="16" y="320"/>
                  </a:lnTo>
                  <a:lnTo>
                    <a:pt x="16" y="323"/>
                  </a:lnTo>
                  <a:lnTo>
                    <a:pt x="16" y="325"/>
                  </a:lnTo>
                  <a:lnTo>
                    <a:pt x="16" y="329"/>
                  </a:lnTo>
                  <a:lnTo>
                    <a:pt x="16" y="332"/>
                  </a:lnTo>
                  <a:lnTo>
                    <a:pt x="16" y="333"/>
                  </a:lnTo>
                  <a:lnTo>
                    <a:pt x="16" y="334"/>
                  </a:lnTo>
                  <a:lnTo>
                    <a:pt x="0" y="354"/>
                  </a:lnTo>
                  <a:close/>
                </a:path>
              </a:pathLst>
            </a:custGeom>
            <a:solidFill>
              <a:srgbClr val="000000"/>
            </a:solidFill>
            <a:ln w="9525">
              <a:noFill/>
              <a:round/>
              <a:headEnd/>
              <a:tailEnd/>
            </a:ln>
          </p:spPr>
          <p:txBody>
            <a:bodyPr/>
            <a:lstStyle/>
            <a:p>
              <a:endParaRPr lang="en-US"/>
            </a:p>
          </p:txBody>
        </p:sp>
        <p:sp>
          <p:nvSpPr>
            <p:cNvPr id="22550" name="Freeform 55"/>
            <p:cNvSpPr>
              <a:spLocks/>
            </p:cNvSpPr>
            <p:nvPr/>
          </p:nvSpPr>
          <p:spPr bwMode="auto">
            <a:xfrm>
              <a:off x="7720126" y="4131536"/>
              <a:ext cx="812266" cy="26190"/>
            </a:xfrm>
            <a:custGeom>
              <a:avLst/>
              <a:gdLst>
                <a:gd name="T0" fmla="*/ 9575 w 509"/>
                <a:gd name="T1" fmla="*/ 8058 h 26"/>
                <a:gd name="T2" fmla="*/ 9575 w 509"/>
                <a:gd name="T3" fmla="*/ 0 h 26"/>
                <a:gd name="T4" fmla="*/ 43087 w 509"/>
                <a:gd name="T5" fmla="*/ 0 h 26"/>
                <a:gd name="T6" fmla="*/ 78195 w 509"/>
                <a:gd name="T7" fmla="*/ 0 h 26"/>
                <a:gd name="T8" fmla="*/ 113302 w 509"/>
                <a:gd name="T9" fmla="*/ 0 h 26"/>
                <a:gd name="T10" fmla="*/ 151602 w 509"/>
                <a:gd name="T11" fmla="*/ 0 h 26"/>
                <a:gd name="T12" fmla="*/ 188305 w 509"/>
                <a:gd name="T13" fmla="*/ 1007 h 26"/>
                <a:gd name="T14" fmla="*/ 225009 w 509"/>
                <a:gd name="T15" fmla="*/ 1007 h 26"/>
                <a:gd name="T16" fmla="*/ 264904 w 509"/>
                <a:gd name="T17" fmla="*/ 1007 h 26"/>
                <a:gd name="T18" fmla="*/ 303203 w 509"/>
                <a:gd name="T19" fmla="*/ 1007 h 26"/>
                <a:gd name="T20" fmla="*/ 341503 w 509"/>
                <a:gd name="T21" fmla="*/ 2015 h 26"/>
                <a:gd name="T22" fmla="*/ 382994 w 509"/>
                <a:gd name="T23" fmla="*/ 2015 h 26"/>
                <a:gd name="T24" fmla="*/ 422889 w 509"/>
                <a:gd name="T25" fmla="*/ 2015 h 26"/>
                <a:gd name="T26" fmla="*/ 459593 w 509"/>
                <a:gd name="T27" fmla="*/ 2015 h 26"/>
                <a:gd name="T28" fmla="*/ 497892 w 509"/>
                <a:gd name="T29" fmla="*/ 2015 h 26"/>
                <a:gd name="T30" fmla="*/ 536191 w 509"/>
                <a:gd name="T31" fmla="*/ 2015 h 26"/>
                <a:gd name="T32" fmla="*/ 571299 w 509"/>
                <a:gd name="T33" fmla="*/ 2015 h 26"/>
                <a:gd name="T34" fmla="*/ 608003 w 509"/>
                <a:gd name="T35" fmla="*/ 3022 h 26"/>
                <a:gd name="T36" fmla="*/ 643110 w 509"/>
                <a:gd name="T37" fmla="*/ 3022 h 26"/>
                <a:gd name="T38" fmla="*/ 675027 w 509"/>
                <a:gd name="T39" fmla="*/ 3022 h 26"/>
                <a:gd name="T40" fmla="*/ 705347 w 509"/>
                <a:gd name="T41" fmla="*/ 3022 h 26"/>
                <a:gd name="T42" fmla="*/ 735667 w 509"/>
                <a:gd name="T43" fmla="*/ 3022 h 26"/>
                <a:gd name="T44" fmla="*/ 765988 w 509"/>
                <a:gd name="T45" fmla="*/ 3022 h 26"/>
                <a:gd name="T46" fmla="*/ 780350 w 509"/>
                <a:gd name="T47" fmla="*/ 3022 h 26"/>
                <a:gd name="T48" fmla="*/ 804287 w 509"/>
                <a:gd name="T49" fmla="*/ 3022 h 26"/>
                <a:gd name="T50" fmla="*/ 809074 w 509"/>
                <a:gd name="T51" fmla="*/ 6044 h 26"/>
                <a:gd name="T52" fmla="*/ 797904 w 509"/>
                <a:gd name="T53" fmla="*/ 15110 h 26"/>
                <a:gd name="T54" fmla="*/ 783541 w 509"/>
                <a:gd name="T55" fmla="*/ 22161 h 26"/>
                <a:gd name="T56" fmla="*/ 764392 w 509"/>
                <a:gd name="T57" fmla="*/ 25183 h 26"/>
                <a:gd name="T58" fmla="*/ 737263 w 509"/>
                <a:gd name="T59" fmla="*/ 24175 h 26"/>
                <a:gd name="T60" fmla="*/ 713326 w 509"/>
                <a:gd name="T61" fmla="*/ 24175 h 26"/>
                <a:gd name="T62" fmla="*/ 684601 w 509"/>
                <a:gd name="T63" fmla="*/ 24175 h 26"/>
                <a:gd name="T64" fmla="*/ 659069 w 509"/>
                <a:gd name="T65" fmla="*/ 22161 h 26"/>
                <a:gd name="T66" fmla="*/ 630344 w 509"/>
                <a:gd name="T67" fmla="*/ 22161 h 26"/>
                <a:gd name="T68" fmla="*/ 603215 w 509"/>
                <a:gd name="T69" fmla="*/ 22161 h 26"/>
                <a:gd name="T70" fmla="*/ 572895 w 509"/>
                <a:gd name="T71" fmla="*/ 22161 h 26"/>
                <a:gd name="T72" fmla="*/ 545766 w 509"/>
                <a:gd name="T73" fmla="*/ 21153 h 26"/>
                <a:gd name="T74" fmla="*/ 515446 w 509"/>
                <a:gd name="T75" fmla="*/ 21153 h 26"/>
                <a:gd name="T76" fmla="*/ 485126 w 509"/>
                <a:gd name="T77" fmla="*/ 21153 h 26"/>
                <a:gd name="T78" fmla="*/ 453209 w 509"/>
                <a:gd name="T79" fmla="*/ 20146 h 26"/>
                <a:gd name="T80" fmla="*/ 424485 w 509"/>
                <a:gd name="T81" fmla="*/ 20146 h 26"/>
                <a:gd name="T82" fmla="*/ 394164 w 509"/>
                <a:gd name="T83" fmla="*/ 19139 h 26"/>
                <a:gd name="T84" fmla="*/ 362248 w 509"/>
                <a:gd name="T85" fmla="*/ 19139 h 26"/>
                <a:gd name="T86" fmla="*/ 331928 w 509"/>
                <a:gd name="T87" fmla="*/ 19139 h 26"/>
                <a:gd name="T88" fmla="*/ 300012 w 509"/>
                <a:gd name="T89" fmla="*/ 19139 h 26"/>
                <a:gd name="T90" fmla="*/ 268096 w 509"/>
                <a:gd name="T91" fmla="*/ 18132 h 26"/>
                <a:gd name="T92" fmla="*/ 239371 w 509"/>
                <a:gd name="T93" fmla="*/ 18132 h 26"/>
                <a:gd name="T94" fmla="*/ 205859 w 509"/>
                <a:gd name="T95" fmla="*/ 18132 h 26"/>
                <a:gd name="T96" fmla="*/ 173943 w 509"/>
                <a:gd name="T97" fmla="*/ 18132 h 26"/>
                <a:gd name="T98" fmla="*/ 150006 w 509"/>
                <a:gd name="T99" fmla="*/ 18132 h 26"/>
                <a:gd name="T100" fmla="*/ 124473 w 509"/>
                <a:gd name="T101" fmla="*/ 18132 h 26"/>
                <a:gd name="T102" fmla="*/ 110111 w 509"/>
                <a:gd name="T103" fmla="*/ 18132 h 26"/>
                <a:gd name="T104" fmla="*/ 95748 w 509"/>
                <a:gd name="T105" fmla="*/ 18132 h 26"/>
                <a:gd name="T106" fmla="*/ 79790 w 509"/>
                <a:gd name="T107" fmla="*/ 18132 h 26"/>
                <a:gd name="T108" fmla="*/ 63832 w 509"/>
                <a:gd name="T109" fmla="*/ 18132 h 26"/>
                <a:gd name="T110" fmla="*/ 49470 w 509"/>
                <a:gd name="T111" fmla="*/ 18132 h 26"/>
                <a:gd name="T112" fmla="*/ 35108 w 509"/>
                <a:gd name="T113" fmla="*/ 18132 h 26"/>
                <a:gd name="T114" fmla="*/ 22341 w 509"/>
                <a:gd name="T115" fmla="*/ 18132 h 2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09"/>
                <a:gd name="T175" fmla="*/ 0 h 26"/>
                <a:gd name="T176" fmla="*/ 509 w 509"/>
                <a:gd name="T177" fmla="*/ 26 h 2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09" h="26">
                  <a:moveTo>
                    <a:pt x="10" y="18"/>
                  </a:moveTo>
                  <a:lnTo>
                    <a:pt x="8" y="13"/>
                  </a:lnTo>
                  <a:lnTo>
                    <a:pt x="6" y="8"/>
                  </a:lnTo>
                  <a:lnTo>
                    <a:pt x="1" y="4"/>
                  </a:lnTo>
                  <a:lnTo>
                    <a:pt x="0" y="0"/>
                  </a:lnTo>
                  <a:lnTo>
                    <a:pt x="6" y="0"/>
                  </a:lnTo>
                  <a:lnTo>
                    <a:pt x="14" y="0"/>
                  </a:lnTo>
                  <a:lnTo>
                    <a:pt x="20" y="0"/>
                  </a:lnTo>
                  <a:lnTo>
                    <a:pt x="27" y="0"/>
                  </a:lnTo>
                  <a:lnTo>
                    <a:pt x="33" y="0"/>
                  </a:lnTo>
                  <a:lnTo>
                    <a:pt x="41" y="0"/>
                  </a:lnTo>
                  <a:lnTo>
                    <a:pt x="49" y="0"/>
                  </a:lnTo>
                  <a:lnTo>
                    <a:pt x="56" y="0"/>
                  </a:lnTo>
                  <a:lnTo>
                    <a:pt x="63" y="0"/>
                  </a:lnTo>
                  <a:lnTo>
                    <a:pt x="71" y="0"/>
                  </a:lnTo>
                  <a:lnTo>
                    <a:pt x="78" y="0"/>
                  </a:lnTo>
                  <a:lnTo>
                    <a:pt x="87" y="0"/>
                  </a:lnTo>
                  <a:lnTo>
                    <a:pt x="95" y="0"/>
                  </a:lnTo>
                  <a:lnTo>
                    <a:pt x="102" y="0"/>
                  </a:lnTo>
                  <a:lnTo>
                    <a:pt x="110" y="0"/>
                  </a:lnTo>
                  <a:lnTo>
                    <a:pt x="118" y="1"/>
                  </a:lnTo>
                  <a:lnTo>
                    <a:pt x="125" y="1"/>
                  </a:lnTo>
                  <a:lnTo>
                    <a:pt x="133" y="1"/>
                  </a:lnTo>
                  <a:lnTo>
                    <a:pt x="141" y="1"/>
                  </a:lnTo>
                  <a:lnTo>
                    <a:pt x="150" y="1"/>
                  </a:lnTo>
                  <a:lnTo>
                    <a:pt x="157" y="1"/>
                  </a:lnTo>
                  <a:lnTo>
                    <a:pt x="166" y="1"/>
                  </a:lnTo>
                  <a:lnTo>
                    <a:pt x="174" y="1"/>
                  </a:lnTo>
                  <a:lnTo>
                    <a:pt x="182" y="1"/>
                  </a:lnTo>
                  <a:lnTo>
                    <a:pt x="190" y="1"/>
                  </a:lnTo>
                  <a:lnTo>
                    <a:pt x="198" y="1"/>
                  </a:lnTo>
                  <a:lnTo>
                    <a:pt x="207" y="1"/>
                  </a:lnTo>
                  <a:lnTo>
                    <a:pt x="214" y="2"/>
                  </a:lnTo>
                  <a:lnTo>
                    <a:pt x="223" y="2"/>
                  </a:lnTo>
                  <a:lnTo>
                    <a:pt x="231" y="2"/>
                  </a:lnTo>
                  <a:lnTo>
                    <a:pt x="240" y="2"/>
                  </a:lnTo>
                  <a:lnTo>
                    <a:pt x="248" y="2"/>
                  </a:lnTo>
                  <a:lnTo>
                    <a:pt x="256" y="2"/>
                  </a:lnTo>
                  <a:lnTo>
                    <a:pt x="265" y="2"/>
                  </a:lnTo>
                  <a:lnTo>
                    <a:pt x="272" y="2"/>
                  </a:lnTo>
                  <a:lnTo>
                    <a:pt x="280" y="2"/>
                  </a:lnTo>
                  <a:lnTo>
                    <a:pt x="288" y="2"/>
                  </a:lnTo>
                  <a:lnTo>
                    <a:pt x="297" y="2"/>
                  </a:lnTo>
                  <a:lnTo>
                    <a:pt x="304" y="2"/>
                  </a:lnTo>
                  <a:lnTo>
                    <a:pt x="312" y="2"/>
                  </a:lnTo>
                  <a:lnTo>
                    <a:pt x="320" y="2"/>
                  </a:lnTo>
                  <a:lnTo>
                    <a:pt x="328" y="2"/>
                  </a:lnTo>
                  <a:lnTo>
                    <a:pt x="336" y="2"/>
                  </a:lnTo>
                  <a:lnTo>
                    <a:pt x="344" y="2"/>
                  </a:lnTo>
                  <a:lnTo>
                    <a:pt x="350" y="2"/>
                  </a:lnTo>
                  <a:lnTo>
                    <a:pt x="358" y="2"/>
                  </a:lnTo>
                  <a:lnTo>
                    <a:pt x="366" y="2"/>
                  </a:lnTo>
                  <a:lnTo>
                    <a:pt x="373" y="3"/>
                  </a:lnTo>
                  <a:lnTo>
                    <a:pt x="381" y="3"/>
                  </a:lnTo>
                  <a:lnTo>
                    <a:pt x="389" y="3"/>
                  </a:lnTo>
                  <a:lnTo>
                    <a:pt x="395" y="3"/>
                  </a:lnTo>
                  <a:lnTo>
                    <a:pt x="403" y="3"/>
                  </a:lnTo>
                  <a:lnTo>
                    <a:pt x="410" y="3"/>
                  </a:lnTo>
                  <a:lnTo>
                    <a:pt x="416" y="3"/>
                  </a:lnTo>
                  <a:lnTo>
                    <a:pt x="423" y="3"/>
                  </a:lnTo>
                  <a:lnTo>
                    <a:pt x="430" y="3"/>
                  </a:lnTo>
                  <a:lnTo>
                    <a:pt x="436" y="3"/>
                  </a:lnTo>
                  <a:lnTo>
                    <a:pt x="442" y="3"/>
                  </a:lnTo>
                  <a:lnTo>
                    <a:pt x="449" y="3"/>
                  </a:lnTo>
                  <a:lnTo>
                    <a:pt x="456" y="3"/>
                  </a:lnTo>
                  <a:lnTo>
                    <a:pt x="461" y="3"/>
                  </a:lnTo>
                  <a:lnTo>
                    <a:pt x="468" y="3"/>
                  </a:lnTo>
                  <a:lnTo>
                    <a:pt x="473" y="3"/>
                  </a:lnTo>
                  <a:lnTo>
                    <a:pt x="480" y="3"/>
                  </a:lnTo>
                  <a:lnTo>
                    <a:pt x="484" y="3"/>
                  </a:lnTo>
                  <a:lnTo>
                    <a:pt x="489" y="3"/>
                  </a:lnTo>
                  <a:lnTo>
                    <a:pt x="494" y="3"/>
                  </a:lnTo>
                  <a:lnTo>
                    <a:pt x="500" y="3"/>
                  </a:lnTo>
                  <a:lnTo>
                    <a:pt x="504" y="3"/>
                  </a:lnTo>
                  <a:lnTo>
                    <a:pt x="507" y="3"/>
                  </a:lnTo>
                  <a:lnTo>
                    <a:pt x="509" y="4"/>
                  </a:lnTo>
                  <a:lnTo>
                    <a:pt x="507" y="6"/>
                  </a:lnTo>
                  <a:lnTo>
                    <a:pt x="505" y="8"/>
                  </a:lnTo>
                  <a:lnTo>
                    <a:pt x="502" y="12"/>
                  </a:lnTo>
                  <a:lnTo>
                    <a:pt x="500" y="15"/>
                  </a:lnTo>
                  <a:lnTo>
                    <a:pt x="496" y="16"/>
                  </a:lnTo>
                  <a:lnTo>
                    <a:pt x="494" y="19"/>
                  </a:lnTo>
                  <a:lnTo>
                    <a:pt x="491" y="22"/>
                  </a:lnTo>
                  <a:lnTo>
                    <a:pt x="490" y="26"/>
                  </a:lnTo>
                  <a:lnTo>
                    <a:pt x="484" y="25"/>
                  </a:lnTo>
                  <a:lnTo>
                    <a:pt x="479" y="25"/>
                  </a:lnTo>
                  <a:lnTo>
                    <a:pt x="473" y="25"/>
                  </a:lnTo>
                  <a:lnTo>
                    <a:pt x="468" y="25"/>
                  </a:lnTo>
                  <a:lnTo>
                    <a:pt x="462" y="24"/>
                  </a:lnTo>
                  <a:lnTo>
                    <a:pt x="457" y="24"/>
                  </a:lnTo>
                  <a:lnTo>
                    <a:pt x="452" y="24"/>
                  </a:lnTo>
                  <a:lnTo>
                    <a:pt x="447" y="24"/>
                  </a:lnTo>
                  <a:lnTo>
                    <a:pt x="440" y="24"/>
                  </a:lnTo>
                  <a:lnTo>
                    <a:pt x="436" y="24"/>
                  </a:lnTo>
                  <a:lnTo>
                    <a:pt x="429" y="24"/>
                  </a:lnTo>
                  <a:lnTo>
                    <a:pt x="424" y="24"/>
                  </a:lnTo>
                  <a:lnTo>
                    <a:pt x="418" y="22"/>
                  </a:lnTo>
                  <a:lnTo>
                    <a:pt x="413" y="22"/>
                  </a:lnTo>
                  <a:lnTo>
                    <a:pt x="406" y="22"/>
                  </a:lnTo>
                  <a:lnTo>
                    <a:pt x="401" y="22"/>
                  </a:lnTo>
                  <a:lnTo>
                    <a:pt x="395" y="22"/>
                  </a:lnTo>
                  <a:lnTo>
                    <a:pt x="390" y="22"/>
                  </a:lnTo>
                  <a:lnTo>
                    <a:pt x="383" y="22"/>
                  </a:lnTo>
                  <a:lnTo>
                    <a:pt x="378" y="22"/>
                  </a:lnTo>
                  <a:lnTo>
                    <a:pt x="371" y="22"/>
                  </a:lnTo>
                  <a:lnTo>
                    <a:pt x="366" y="22"/>
                  </a:lnTo>
                  <a:lnTo>
                    <a:pt x="359" y="22"/>
                  </a:lnTo>
                  <a:lnTo>
                    <a:pt x="354" y="22"/>
                  </a:lnTo>
                  <a:lnTo>
                    <a:pt x="347" y="21"/>
                  </a:lnTo>
                  <a:lnTo>
                    <a:pt x="342" y="21"/>
                  </a:lnTo>
                  <a:lnTo>
                    <a:pt x="335" y="21"/>
                  </a:lnTo>
                  <a:lnTo>
                    <a:pt x="328" y="21"/>
                  </a:lnTo>
                  <a:lnTo>
                    <a:pt x="323" y="21"/>
                  </a:lnTo>
                  <a:lnTo>
                    <a:pt x="316" y="21"/>
                  </a:lnTo>
                  <a:lnTo>
                    <a:pt x="311" y="21"/>
                  </a:lnTo>
                  <a:lnTo>
                    <a:pt x="304" y="21"/>
                  </a:lnTo>
                  <a:lnTo>
                    <a:pt x="298" y="20"/>
                  </a:lnTo>
                  <a:lnTo>
                    <a:pt x="292" y="20"/>
                  </a:lnTo>
                  <a:lnTo>
                    <a:pt x="284" y="20"/>
                  </a:lnTo>
                  <a:lnTo>
                    <a:pt x="279" y="20"/>
                  </a:lnTo>
                  <a:lnTo>
                    <a:pt x="272" y="20"/>
                  </a:lnTo>
                  <a:lnTo>
                    <a:pt x="266" y="20"/>
                  </a:lnTo>
                  <a:lnTo>
                    <a:pt x="259" y="20"/>
                  </a:lnTo>
                  <a:lnTo>
                    <a:pt x="254" y="20"/>
                  </a:lnTo>
                  <a:lnTo>
                    <a:pt x="247" y="19"/>
                  </a:lnTo>
                  <a:lnTo>
                    <a:pt x="240" y="19"/>
                  </a:lnTo>
                  <a:lnTo>
                    <a:pt x="233" y="19"/>
                  </a:lnTo>
                  <a:lnTo>
                    <a:pt x="227" y="19"/>
                  </a:lnTo>
                  <a:lnTo>
                    <a:pt x="221" y="19"/>
                  </a:lnTo>
                  <a:lnTo>
                    <a:pt x="214" y="19"/>
                  </a:lnTo>
                  <a:lnTo>
                    <a:pt x="208" y="19"/>
                  </a:lnTo>
                  <a:lnTo>
                    <a:pt x="201" y="19"/>
                  </a:lnTo>
                  <a:lnTo>
                    <a:pt x="195" y="19"/>
                  </a:lnTo>
                  <a:lnTo>
                    <a:pt x="188" y="19"/>
                  </a:lnTo>
                  <a:lnTo>
                    <a:pt x="181" y="19"/>
                  </a:lnTo>
                  <a:lnTo>
                    <a:pt x="175" y="19"/>
                  </a:lnTo>
                  <a:lnTo>
                    <a:pt x="168" y="18"/>
                  </a:lnTo>
                  <a:lnTo>
                    <a:pt x="162" y="18"/>
                  </a:lnTo>
                  <a:lnTo>
                    <a:pt x="155" y="18"/>
                  </a:lnTo>
                  <a:lnTo>
                    <a:pt x="150" y="18"/>
                  </a:lnTo>
                  <a:lnTo>
                    <a:pt x="142" y="18"/>
                  </a:lnTo>
                  <a:lnTo>
                    <a:pt x="135" y="18"/>
                  </a:lnTo>
                  <a:lnTo>
                    <a:pt x="129" y="18"/>
                  </a:lnTo>
                  <a:lnTo>
                    <a:pt x="123" y="18"/>
                  </a:lnTo>
                  <a:lnTo>
                    <a:pt x="116" y="18"/>
                  </a:lnTo>
                  <a:lnTo>
                    <a:pt x="109" y="18"/>
                  </a:lnTo>
                  <a:lnTo>
                    <a:pt x="103" y="18"/>
                  </a:lnTo>
                  <a:lnTo>
                    <a:pt x="97" y="18"/>
                  </a:lnTo>
                  <a:lnTo>
                    <a:pt x="94" y="18"/>
                  </a:lnTo>
                  <a:lnTo>
                    <a:pt x="89" y="18"/>
                  </a:lnTo>
                  <a:lnTo>
                    <a:pt x="84" y="18"/>
                  </a:lnTo>
                  <a:lnTo>
                    <a:pt x="78" y="18"/>
                  </a:lnTo>
                  <a:lnTo>
                    <a:pt x="76" y="18"/>
                  </a:lnTo>
                  <a:lnTo>
                    <a:pt x="73" y="18"/>
                  </a:lnTo>
                  <a:lnTo>
                    <a:pt x="69" y="18"/>
                  </a:lnTo>
                  <a:lnTo>
                    <a:pt x="66" y="18"/>
                  </a:lnTo>
                  <a:lnTo>
                    <a:pt x="63" y="18"/>
                  </a:lnTo>
                  <a:lnTo>
                    <a:pt x="60" y="18"/>
                  </a:lnTo>
                  <a:lnTo>
                    <a:pt x="56" y="18"/>
                  </a:lnTo>
                  <a:lnTo>
                    <a:pt x="53" y="18"/>
                  </a:lnTo>
                  <a:lnTo>
                    <a:pt x="50" y="18"/>
                  </a:lnTo>
                  <a:lnTo>
                    <a:pt x="46" y="18"/>
                  </a:lnTo>
                  <a:lnTo>
                    <a:pt x="43" y="18"/>
                  </a:lnTo>
                  <a:lnTo>
                    <a:pt x="40" y="18"/>
                  </a:lnTo>
                  <a:lnTo>
                    <a:pt x="37" y="18"/>
                  </a:lnTo>
                  <a:lnTo>
                    <a:pt x="33" y="18"/>
                  </a:lnTo>
                  <a:lnTo>
                    <a:pt x="31" y="18"/>
                  </a:lnTo>
                  <a:lnTo>
                    <a:pt x="28" y="18"/>
                  </a:lnTo>
                  <a:lnTo>
                    <a:pt x="24" y="18"/>
                  </a:lnTo>
                  <a:lnTo>
                    <a:pt x="22" y="18"/>
                  </a:lnTo>
                  <a:lnTo>
                    <a:pt x="19" y="18"/>
                  </a:lnTo>
                  <a:lnTo>
                    <a:pt x="18" y="18"/>
                  </a:lnTo>
                  <a:lnTo>
                    <a:pt x="14" y="18"/>
                  </a:lnTo>
                  <a:lnTo>
                    <a:pt x="10" y="18"/>
                  </a:lnTo>
                  <a:close/>
                </a:path>
              </a:pathLst>
            </a:custGeom>
            <a:solidFill>
              <a:srgbClr val="000000"/>
            </a:solidFill>
            <a:ln w="9525">
              <a:noFill/>
              <a:round/>
              <a:headEnd/>
              <a:tailEnd/>
            </a:ln>
          </p:spPr>
          <p:txBody>
            <a:bodyPr/>
            <a:lstStyle/>
            <a:p>
              <a:endParaRPr lang="en-US"/>
            </a:p>
          </p:txBody>
        </p:sp>
        <p:sp>
          <p:nvSpPr>
            <p:cNvPr id="22551" name="Freeform 56"/>
            <p:cNvSpPr>
              <a:spLocks/>
            </p:cNvSpPr>
            <p:nvPr/>
          </p:nvSpPr>
          <p:spPr bwMode="auto">
            <a:xfrm>
              <a:off x="7587150" y="4124484"/>
              <a:ext cx="185339" cy="406133"/>
            </a:xfrm>
            <a:custGeom>
              <a:avLst/>
              <a:gdLst>
                <a:gd name="T0" fmla="*/ 12220 w 182"/>
                <a:gd name="T1" fmla="*/ 389488 h 244"/>
                <a:gd name="T2" fmla="*/ 3055 w 182"/>
                <a:gd name="T3" fmla="*/ 402804 h 244"/>
                <a:gd name="T4" fmla="*/ 0 w 182"/>
                <a:gd name="T5" fmla="*/ 384495 h 244"/>
                <a:gd name="T6" fmla="*/ 0 w 182"/>
                <a:gd name="T7" fmla="*/ 364521 h 244"/>
                <a:gd name="T8" fmla="*/ 0 w 182"/>
                <a:gd name="T9" fmla="*/ 341218 h 244"/>
                <a:gd name="T10" fmla="*/ 1018 w 182"/>
                <a:gd name="T11" fmla="*/ 316251 h 244"/>
                <a:gd name="T12" fmla="*/ 1018 w 182"/>
                <a:gd name="T13" fmla="*/ 287955 h 244"/>
                <a:gd name="T14" fmla="*/ 1018 w 182"/>
                <a:gd name="T15" fmla="*/ 259659 h 244"/>
                <a:gd name="T16" fmla="*/ 2037 w 182"/>
                <a:gd name="T17" fmla="*/ 229698 h 244"/>
                <a:gd name="T18" fmla="*/ 3055 w 182"/>
                <a:gd name="T19" fmla="*/ 198073 h 244"/>
                <a:gd name="T20" fmla="*/ 3055 w 182"/>
                <a:gd name="T21" fmla="*/ 168112 h 244"/>
                <a:gd name="T22" fmla="*/ 4073 w 182"/>
                <a:gd name="T23" fmla="*/ 136487 h 244"/>
                <a:gd name="T24" fmla="*/ 4073 w 182"/>
                <a:gd name="T25" fmla="*/ 106527 h 244"/>
                <a:gd name="T26" fmla="*/ 5092 w 182"/>
                <a:gd name="T27" fmla="*/ 79895 h 244"/>
                <a:gd name="T28" fmla="*/ 5092 w 182"/>
                <a:gd name="T29" fmla="*/ 53263 h 244"/>
                <a:gd name="T30" fmla="*/ 7128 w 182"/>
                <a:gd name="T31" fmla="*/ 31625 h 244"/>
                <a:gd name="T32" fmla="*/ 7128 w 182"/>
                <a:gd name="T33" fmla="*/ 8322 h 244"/>
                <a:gd name="T34" fmla="*/ 15275 w 182"/>
                <a:gd name="T35" fmla="*/ 1664 h 244"/>
                <a:gd name="T36" fmla="*/ 32587 w 182"/>
                <a:gd name="T37" fmla="*/ 1664 h 244"/>
                <a:gd name="T38" fmla="*/ 50917 w 182"/>
                <a:gd name="T39" fmla="*/ 1664 h 244"/>
                <a:gd name="T40" fmla="*/ 71284 w 182"/>
                <a:gd name="T41" fmla="*/ 1664 h 244"/>
                <a:gd name="T42" fmla="*/ 82486 w 182"/>
                <a:gd name="T43" fmla="*/ 0 h 244"/>
                <a:gd name="T44" fmla="*/ 94706 w 182"/>
                <a:gd name="T45" fmla="*/ 0 h 244"/>
                <a:gd name="T46" fmla="*/ 107945 w 182"/>
                <a:gd name="T47" fmla="*/ 0 h 244"/>
                <a:gd name="T48" fmla="*/ 120165 w 182"/>
                <a:gd name="T49" fmla="*/ 0 h 244"/>
                <a:gd name="T50" fmla="*/ 135440 w 182"/>
                <a:gd name="T51" fmla="*/ 0 h 244"/>
                <a:gd name="T52" fmla="*/ 147660 w 182"/>
                <a:gd name="T53" fmla="*/ 0 h 244"/>
                <a:gd name="T54" fmla="*/ 161917 w 182"/>
                <a:gd name="T55" fmla="*/ 0 h 244"/>
                <a:gd name="T56" fmla="*/ 175156 w 182"/>
                <a:gd name="T57" fmla="*/ 0 h 244"/>
                <a:gd name="T58" fmla="*/ 182284 w 182"/>
                <a:gd name="T59" fmla="*/ 3329 h 244"/>
                <a:gd name="T60" fmla="*/ 170064 w 182"/>
                <a:gd name="T61" fmla="*/ 18309 h 244"/>
                <a:gd name="T62" fmla="*/ 156825 w 182"/>
                <a:gd name="T63" fmla="*/ 33290 h 244"/>
                <a:gd name="T64" fmla="*/ 143587 w 182"/>
                <a:gd name="T65" fmla="*/ 33290 h 244"/>
                <a:gd name="T66" fmla="*/ 131367 w 182"/>
                <a:gd name="T67" fmla="*/ 33290 h 244"/>
                <a:gd name="T68" fmla="*/ 117110 w 182"/>
                <a:gd name="T69" fmla="*/ 33290 h 244"/>
                <a:gd name="T70" fmla="*/ 101835 w 182"/>
                <a:gd name="T71" fmla="*/ 33290 h 244"/>
                <a:gd name="T72" fmla="*/ 82486 w 182"/>
                <a:gd name="T73" fmla="*/ 33290 h 244"/>
                <a:gd name="T74" fmla="*/ 63137 w 182"/>
                <a:gd name="T75" fmla="*/ 36619 h 244"/>
                <a:gd name="T76" fmla="*/ 46844 w 182"/>
                <a:gd name="T77" fmla="*/ 38283 h 244"/>
                <a:gd name="T78" fmla="*/ 32587 w 182"/>
                <a:gd name="T79" fmla="*/ 39948 h 244"/>
                <a:gd name="T80" fmla="*/ 25459 w 182"/>
                <a:gd name="T81" fmla="*/ 43276 h 244"/>
                <a:gd name="T82" fmla="*/ 24440 w 182"/>
                <a:gd name="T83" fmla="*/ 63250 h 244"/>
                <a:gd name="T84" fmla="*/ 23422 w 182"/>
                <a:gd name="T85" fmla="*/ 89882 h 244"/>
                <a:gd name="T86" fmla="*/ 22404 w 182"/>
                <a:gd name="T87" fmla="*/ 109856 h 244"/>
                <a:gd name="T88" fmla="*/ 22404 w 182"/>
                <a:gd name="T89" fmla="*/ 129829 h 244"/>
                <a:gd name="T90" fmla="*/ 21385 w 182"/>
                <a:gd name="T91" fmla="*/ 154797 h 244"/>
                <a:gd name="T92" fmla="*/ 20367 w 182"/>
                <a:gd name="T93" fmla="*/ 179764 h 244"/>
                <a:gd name="T94" fmla="*/ 20367 w 182"/>
                <a:gd name="T95" fmla="*/ 208060 h 244"/>
                <a:gd name="T96" fmla="*/ 20367 w 182"/>
                <a:gd name="T97" fmla="*/ 236356 h 244"/>
                <a:gd name="T98" fmla="*/ 20367 w 182"/>
                <a:gd name="T99" fmla="*/ 264652 h 244"/>
                <a:gd name="T100" fmla="*/ 20367 w 182"/>
                <a:gd name="T101" fmla="*/ 296277 h 244"/>
                <a:gd name="T102" fmla="*/ 20367 w 182"/>
                <a:gd name="T103" fmla="*/ 327902 h 244"/>
                <a:gd name="T104" fmla="*/ 20367 w 182"/>
                <a:gd name="T105" fmla="*/ 359528 h 244"/>
                <a:gd name="T106" fmla="*/ 21385 w 182"/>
                <a:gd name="T107" fmla="*/ 384495 h 24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82"/>
                <a:gd name="T163" fmla="*/ 0 h 244"/>
                <a:gd name="T164" fmla="*/ 182 w 182"/>
                <a:gd name="T165" fmla="*/ 244 h 24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82" h="244">
                  <a:moveTo>
                    <a:pt x="21" y="231"/>
                  </a:moveTo>
                  <a:lnTo>
                    <a:pt x="17" y="231"/>
                  </a:lnTo>
                  <a:lnTo>
                    <a:pt x="15" y="232"/>
                  </a:lnTo>
                  <a:lnTo>
                    <a:pt x="12" y="234"/>
                  </a:lnTo>
                  <a:lnTo>
                    <a:pt x="11" y="236"/>
                  </a:lnTo>
                  <a:lnTo>
                    <a:pt x="8" y="239"/>
                  </a:lnTo>
                  <a:lnTo>
                    <a:pt x="7" y="241"/>
                  </a:lnTo>
                  <a:lnTo>
                    <a:pt x="3" y="242"/>
                  </a:lnTo>
                  <a:lnTo>
                    <a:pt x="1" y="244"/>
                  </a:lnTo>
                  <a:lnTo>
                    <a:pt x="0" y="239"/>
                  </a:lnTo>
                  <a:lnTo>
                    <a:pt x="0" y="234"/>
                  </a:lnTo>
                  <a:lnTo>
                    <a:pt x="0" y="231"/>
                  </a:lnTo>
                  <a:lnTo>
                    <a:pt x="0" y="229"/>
                  </a:lnTo>
                  <a:lnTo>
                    <a:pt x="0" y="226"/>
                  </a:lnTo>
                  <a:lnTo>
                    <a:pt x="0" y="222"/>
                  </a:lnTo>
                  <a:lnTo>
                    <a:pt x="0" y="219"/>
                  </a:lnTo>
                  <a:lnTo>
                    <a:pt x="0" y="216"/>
                  </a:lnTo>
                  <a:lnTo>
                    <a:pt x="0" y="212"/>
                  </a:lnTo>
                  <a:lnTo>
                    <a:pt x="0" y="209"/>
                  </a:lnTo>
                  <a:lnTo>
                    <a:pt x="0" y="205"/>
                  </a:lnTo>
                  <a:lnTo>
                    <a:pt x="0" y="202"/>
                  </a:lnTo>
                  <a:lnTo>
                    <a:pt x="0" y="198"/>
                  </a:lnTo>
                  <a:lnTo>
                    <a:pt x="1" y="194"/>
                  </a:lnTo>
                  <a:lnTo>
                    <a:pt x="1" y="190"/>
                  </a:lnTo>
                  <a:lnTo>
                    <a:pt x="1" y="185"/>
                  </a:lnTo>
                  <a:lnTo>
                    <a:pt x="1" y="182"/>
                  </a:lnTo>
                  <a:lnTo>
                    <a:pt x="1" y="178"/>
                  </a:lnTo>
                  <a:lnTo>
                    <a:pt x="1" y="173"/>
                  </a:lnTo>
                  <a:lnTo>
                    <a:pt x="1" y="169"/>
                  </a:lnTo>
                  <a:lnTo>
                    <a:pt x="1" y="165"/>
                  </a:lnTo>
                  <a:lnTo>
                    <a:pt x="1" y="160"/>
                  </a:lnTo>
                  <a:lnTo>
                    <a:pt x="1" y="156"/>
                  </a:lnTo>
                  <a:lnTo>
                    <a:pt x="1" y="151"/>
                  </a:lnTo>
                  <a:lnTo>
                    <a:pt x="1" y="146"/>
                  </a:lnTo>
                  <a:lnTo>
                    <a:pt x="2" y="142"/>
                  </a:lnTo>
                  <a:lnTo>
                    <a:pt x="2" y="138"/>
                  </a:lnTo>
                  <a:lnTo>
                    <a:pt x="2" y="132"/>
                  </a:lnTo>
                  <a:lnTo>
                    <a:pt x="2" y="128"/>
                  </a:lnTo>
                  <a:lnTo>
                    <a:pt x="3" y="124"/>
                  </a:lnTo>
                  <a:lnTo>
                    <a:pt x="3" y="119"/>
                  </a:lnTo>
                  <a:lnTo>
                    <a:pt x="3" y="114"/>
                  </a:lnTo>
                  <a:lnTo>
                    <a:pt x="3" y="109"/>
                  </a:lnTo>
                  <a:lnTo>
                    <a:pt x="3" y="105"/>
                  </a:lnTo>
                  <a:lnTo>
                    <a:pt x="3" y="101"/>
                  </a:lnTo>
                  <a:lnTo>
                    <a:pt x="3" y="95"/>
                  </a:lnTo>
                  <a:lnTo>
                    <a:pt x="3" y="91"/>
                  </a:lnTo>
                  <a:lnTo>
                    <a:pt x="4" y="87"/>
                  </a:lnTo>
                  <a:lnTo>
                    <a:pt x="4" y="82"/>
                  </a:lnTo>
                  <a:lnTo>
                    <a:pt x="4" y="77"/>
                  </a:lnTo>
                  <a:lnTo>
                    <a:pt x="4" y="73"/>
                  </a:lnTo>
                  <a:lnTo>
                    <a:pt x="4" y="68"/>
                  </a:lnTo>
                  <a:lnTo>
                    <a:pt x="4" y="64"/>
                  </a:lnTo>
                  <a:lnTo>
                    <a:pt x="4" y="60"/>
                  </a:lnTo>
                  <a:lnTo>
                    <a:pt x="4" y="56"/>
                  </a:lnTo>
                  <a:lnTo>
                    <a:pt x="5" y="52"/>
                  </a:lnTo>
                  <a:lnTo>
                    <a:pt x="5" y="48"/>
                  </a:lnTo>
                  <a:lnTo>
                    <a:pt x="5" y="44"/>
                  </a:lnTo>
                  <a:lnTo>
                    <a:pt x="5" y="40"/>
                  </a:lnTo>
                  <a:lnTo>
                    <a:pt x="5" y="37"/>
                  </a:lnTo>
                  <a:lnTo>
                    <a:pt x="5" y="32"/>
                  </a:lnTo>
                  <a:lnTo>
                    <a:pt x="5" y="29"/>
                  </a:lnTo>
                  <a:lnTo>
                    <a:pt x="5" y="26"/>
                  </a:lnTo>
                  <a:lnTo>
                    <a:pt x="7" y="23"/>
                  </a:lnTo>
                  <a:lnTo>
                    <a:pt x="7" y="19"/>
                  </a:lnTo>
                  <a:lnTo>
                    <a:pt x="7" y="16"/>
                  </a:lnTo>
                  <a:lnTo>
                    <a:pt x="7" y="13"/>
                  </a:lnTo>
                  <a:lnTo>
                    <a:pt x="7" y="11"/>
                  </a:lnTo>
                  <a:lnTo>
                    <a:pt x="7" y="5"/>
                  </a:lnTo>
                  <a:lnTo>
                    <a:pt x="7" y="1"/>
                  </a:lnTo>
                  <a:lnTo>
                    <a:pt x="9" y="1"/>
                  </a:lnTo>
                  <a:lnTo>
                    <a:pt x="12" y="1"/>
                  </a:lnTo>
                  <a:lnTo>
                    <a:pt x="15" y="1"/>
                  </a:lnTo>
                  <a:lnTo>
                    <a:pt x="19" y="1"/>
                  </a:lnTo>
                  <a:lnTo>
                    <a:pt x="23" y="1"/>
                  </a:lnTo>
                  <a:lnTo>
                    <a:pt x="26" y="1"/>
                  </a:lnTo>
                  <a:lnTo>
                    <a:pt x="32" y="1"/>
                  </a:lnTo>
                  <a:lnTo>
                    <a:pt x="36" y="1"/>
                  </a:lnTo>
                  <a:lnTo>
                    <a:pt x="41" y="1"/>
                  </a:lnTo>
                  <a:lnTo>
                    <a:pt x="45" y="1"/>
                  </a:lnTo>
                  <a:lnTo>
                    <a:pt x="50" y="1"/>
                  </a:lnTo>
                  <a:lnTo>
                    <a:pt x="56" y="1"/>
                  </a:lnTo>
                  <a:lnTo>
                    <a:pt x="61" y="1"/>
                  </a:lnTo>
                  <a:lnTo>
                    <a:pt x="67" y="1"/>
                  </a:lnTo>
                  <a:lnTo>
                    <a:pt x="70" y="1"/>
                  </a:lnTo>
                  <a:lnTo>
                    <a:pt x="72" y="1"/>
                  </a:lnTo>
                  <a:lnTo>
                    <a:pt x="76" y="1"/>
                  </a:lnTo>
                  <a:lnTo>
                    <a:pt x="79" y="1"/>
                  </a:lnTo>
                  <a:lnTo>
                    <a:pt x="81" y="0"/>
                  </a:lnTo>
                  <a:lnTo>
                    <a:pt x="84" y="0"/>
                  </a:lnTo>
                  <a:lnTo>
                    <a:pt x="88" y="0"/>
                  </a:lnTo>
                  <a:lnTo>
                    <a:pt x="90" y="0"/>
                  </a:lnTo>
                  <a:lnTo>
                    <a:pt x="93" y="0"/>
                  </a:lnTo>
                  <a:lnTo>
                    <a:pt x="96" y="0"/>
                  </a:lnTo>
                  <a:lnTo>
                    <a:pt x="100" y="0"/>
                  </a:lnTo>
                  <a:lnTo>
                    <a:pt x="103" y="0"/>
                  </a:lnTo>
                  <a:lnTo>
                    <a:pt x="106" y="0"/>
                  </a:lnTo>
                  <a:lnTo>
                    <a:pt x="110" y="0"/>
                  </a:lnTo>
                  <a:lnTo>
                    <a:pt x="113" y="0"/>
                  </a:lnTo>
                  <a:lnTo>
                    <a:pt x="115" y="0"/>
                  </a:lnTo>
                  <a:lnTo>
                    <a:pt x="118" y="0"/>
                  </a:lnTo>
                  <a:lnTo>
                    <a:pt x="123" y="0"/>
                  </a:lnTo>
                  <a:lnTo>
                    <a:pt x="125" y="0"/>
                  </a:lnTo>
                  <a:lnTo>
                    <a:pt x="129" y="0"/>
                  </a:lnTo>
                  <a:lnTo>
                    <a:pt x="133" y="0"/>
                  </a:lnTo>
                  <a:lnTo>
                    <a:pt x="135" y="0"/>
                  </a:lnTo>
                  <a:lnTo>
                    <a:pt x="138" y="0"/>
                  </a:lnTo>
                  <a:lnTo>
                    <a:pt x="141" y="0"/>
                  </a:lnTo>
                  <a:lnTo>
                    <a:pt x="145" y="0"/>
                  </a:lnTo>
                  <a:lnTo>
                    <a:pt x="149" y="0"/>
                  </a:lnTo>
                  <a:lnTo>
                    <a:pt x="151" y="0"/>
                  </a:lnTo>
                  <a:lnTo>
                    <a:pt x="156" y="0"/>
                  </a:lnTo>
                  <a:lnTo>
                    <a:pt x="159" y="0"/>
                  </a:lnTo>
                  <a:lnTo>
                    <a:pt x="161" y="0"/>
                  </a:lnTo>
                  <a:lnTo>
                    <a:pt x="166" y="0"/>
                  </a:lnTo>
                  <a:lnTo>
                    <a:pt x="169" y="0"/>
                  </a:lnTo>
                  <a:lnTo>
                    <a:pt x="172" y="0"/>
                  </a:lnTo>
                  <a:lnTo>
                    <a:pt x="175" y="0"/>
                  </a:lnTo>
                  <a:lnTo>
                    <a:pt x="179" y="0"/>
                  </a:lnTo>
                  <a:lnTo>
                    <a:pt x="182" y="0"/>
                  </a:lnTo>
                  <a:lnTo>
                    <a:pt x="179" y="2"/>
                  </a:lnTo>
                  <a:lnTo>
                    <a:pt x="177" y="4"/>
                  </a:lnTo>
                  <a:lnTo>
                    <a:pt x="173" y="6"/>
                  </a:lnTo>
                  <a:lnTo>
                    <a:pt x="170" y="9"/>
                  </a:lnTo>
                  <a:lnTo>
                    <a:pt x="167" y="11"/>
                  </a:lnTo>
                  <a:lnTo>
                    <a:pt x="163" y="13"/>
                  </a:lnTo>
                  <a:lnTo>
                    <a:pt x="160" y="16"/>
                  </a:lnTo>
                  <a:lnTo>
                    <a:pt x="157" y="20"/>
                  </a:lnTo>
                  <a:lnTo>
                    <a:pt x="154" y="20"/>
                  </a:lnTo>
                  <a:lnTo>
                    <a:pt x="151" y="20"/>
                  </a:lnTo>
                  <a:lnTo>
                    <a:pt x="148" y="20"/>
                  </a:lnTo>
                  <a:lnTo>
                    <a:pt x="145" y="20"/>
                  </a:lnTo>
                  <a:lnTo>
                    <a:pt x="141" y="20"/>
                  </a:lnTo>
                  <a:lnTo>
                    <a:pt x="138" y="20"/>
                  </a:lnTo>
                  <a:lnTo>
                    <a:pt x="135" y="20"/>
                  </a:lnTo>
                  <a:lnTo>
                    <a:pt x="133" y="20"/>
                  </a:lnTo>
                  <a:lnTo>
                    <a:pt x="129" y="20"/>
                  </a:lnTo>
                  <a:lnTo>
                    <a:pt x="126" y="20"/>
                  </a:lnTo>
                  <a:lnTo>
                    <a:pt x="124" y="20"/>
                  </a:lnTo>
                  <a:lnTo>
                    <a:pt x="121" y="20"/>
                  </a:lnTo>
                  <a:lnTo>
                    <a:pt x="115" y="20"/>
                  </a:lnTo>
                  <a:lnTo>
                    <a:pt x="110" y="20"/>
                  </a:lnTo>
                  <a:lnTo>
                    <a:pt x="106" y="20"/>
                  </a:lnTo>
                  <a:lnTo>
                    <a:pt x="103" y="20"/>
                  </a:lnTo>
                  <a:lnTo>
                    <a:pt x="100" y="20"/>
                  </a:lnTo>
                  <a:lnTo>
                    <a:pt x="98" y="20"/>
                  </a:lnTo>
                  <a:lnTo>
                    <a:pt x="92" y="20"/>
                  </a:lnTo>
                  <a:lnTo>
                    <a:pt x="87" y="20"/>
                  </a:lnTo>
                  <a:lnTo>
                    <a:pt x="81" y="20"/>
                  </a:lnTo>
                  <a:lnTo>
                    <a:pt x="77" y="22"/>
                  </a:lnTo>
                  <a:lnTo>
                    <a:pt x="71" y="22"/>
                  </a:lnTo>
                  <a:lnTo>
                    <a:pt x="67" y="22"/>
                  </a:lnTo>
                  <a:lnTo>
                    <a:pt x="62" y="22"/>
                  </a:lnTo>
                  <a:lnTo>
                    <a:pt x="58" y="22"/>
                  </a:lnTo>
                  <a:lnTo>
                    <a:pt x="54" y="22"/>
                  </a:lnTo>
                  <a:lnTo>
                    <a:pt x="50" y="23"/>
                  </a:lnTo>
                  <a:lnTo>
                    <a:pt x="46" y="23"/>
                  </a:lnTo>
                  <a:lnTo>
                    <a:pt x="43" y="23"/>
                  </a:lnTo>
                  <a:lnTo>
                    <a:pt x="39" y="23"/>
                  </a:lnTo>
                  <a:lnTo>
                    <a:pt x="37" y="24"/>
                  </a:lnTo>
                  <a:lnTo>
                    <a:pt x="32" y="24"/>
                  </a:lnTo>
                  <a:lnTo>
                    <a:pt x="28" y="24"/>
                  </a:lnTo>
                  <a:lnTo>
                    <a:pt x="26" y="24"/>
                  </a:lnTo>
                  <a:lnTo>
                    <a:pt x="26" y="25"/>
                  </a:lnTo>
                  <a:lnTo>
                    <a:pt x="25" y="26"/>
                  </a:lnTo>
                  <a:lnTo>
                    <a:pt x="25" y="29"/>
                  </a:lnTo>
                  <a:lnTo>
                    <a:pt x="24" y="30"/>
                  </a:lnTo>
                  <a:lnTo>
                    <a:pt x="24" y="35"/>
                  </a:lnTo>
                  <a:lnTo>
                    <a:pt x="24" y="38"/>
                  </a:lnTo>
                  <a:lnTo>
                    <a:pt x="24" y="42"/>
                  </a:lnTo>
                  <a:lnTo>
                    <a:pt x="24" y="46"/>
                  </a:lnTo>
                  <a:lnTo>
                    <a:pt x="23" y="52"/>
                  </a:lnTo>
                  <a:lnTo>
                    <a:pt x="23" y="54"/>
                  </a:lnTo>
                  <a:lnTo>
                    <a:pt x="23" y="57"/>
                  </a:lnTo>
                  <a:lnTo>
                    <a:pt x="23" y="60"/>
                  </a:lnTo>
                  <a:lnTo>
                    <a:pt x="23" y="63"/>
                  </a:lnTo>
                  <a:lnTo>
                    <a:pt x="22" y="66"/>
                  </a:lnTo>
                  <a:lnTo>
                    <a:pt x="22" y="68"/>
                  </a:lnTo>
                  <a:lnTo>
                    <a:pt x="22" y="71"/>
                  </a:lnTo>
                  <a:lnTo>
                    <a:pt x="22" y="75"/>
                  </a:lnTo>
                  <a:lnTo>
                    <a:pt x="22" y="78"/>
                  </a:lnTo>
                  <a:lnTo>
                    <a:pt x="22" y="82"/>
                  </a:lnTo>
                  <a:lnTo>
                    <a:pt x="22" y="86"/>
                  </a:lnTo>
                  <a:lnTo>
                    <a:pt x="22" y="90"/>
                  </a:lnTo>
                  <a:lnTo>
                    <a:pt x="21" y="93"/>
                  </a:lnTo>
                  <a:lnTo>
                    <a:pt x="21" y="96"/>
                  </a:lnTo>
                  <a:lnTo>
                    <a:pt x="21" y="101"/>
                  </a:lnTo>
                  <a:lnTo>
                    <a:pt x="21" y="104"/>
                  </a:lnTo>
                  <a:lnTo>
                    <a:pt x="20" y="108"/>
                  </a:lnTo>
                  <a:lnTo>
                    <a:pt x="20" y="113"/>
                  </a:lnTo>
                  <a:lnTo>
                    <a:pt x="20" y="116"/>
                  </a:lnTo>
                  <a:lnTo>
                    <a:pt x="20" y="120"/>
                  </a:lnTo>
                  <a:lnTo>
                    <a:pt x="20" y="125"/>
                  </a:lnTo>
                  <a:lnTo>
                    <a:pt x="20" y="129"/>
                  </a:lnTo>
                  <a:lnTo>
                    <a:pt x="20" y="132"/>
                  </a:lnTo>
                  <a:lnTo>
                    <a:pt x="20" y="138"/>
                  </a:lnTo>
                  <a:lnTo>
                    <a:pt x="20" y="142"/>
                  </a:lnTo>
                  <a:lnTo>
                    <a:pt x="20" y="146"/>
                  </a:lnTo>
                  <a:lnTo>
                    <a:pt x="20" y="151"/>
                  </a:lnTo>
                  <a:lnTo>
                    <a:pt x="20" y="156"/>
                  </a:lnTo>
                  <a:lnTo>
                    <a:pt x="20" y="159"/>
                  </a:lnTo>
                  <a:lnTo>
                    <a:pt x="20" y="165"/>
                  </a:lnTo>
                  <a:lnTo>
                    <a:pt x="20" y="169"/>
                  </a:lnTo>
                  <a:lnTo>
                    <a:pt x="20" y="173"/>
                  </a:lnTo>
                  <a:lnTo>
                    <a:pt x="20" y="178"/>
                  </a:lnTo>
                  <a:lnTo>
                    <a:pt x="20" y="183"/>
                  </a:lnTo>
                  <a:lnTo>
                    <a:pt x="20" y="188"/>
                  </a:lnTo>
                  <a:lnTo>
                    <a:pt x="20" y="193"/>
                  </a:lnTo>
                  <a:lnTo>
                    <a:pt x="20" y="197"/>
                  </a:lnTo>
                  <a:lnTo>
                    <a:pt x="20" y="202"/>
                  </a:lnTo>
                  <a:lnTo>
                    <a:pt x="20" y="206"/>
                  </a:lnTo>
                  <a:lnTo>
                    <a:pt x="20" y="211"/>
                  </a:lnTo>
                  <a:lnTo>
                    <a:pt x="20" y="216"/>
                  </a:lnTo>
                  <a:lnTo>
                    <a:pt x="21" y="221"/>
                  </a:lnTo>
                  <a:lnTo>
                    <a:pt x="21" y="226"/>
                  </a:lnTo>
                  <a:lnTo>
                    <a:pt x="21" y="231"/>
                  </a:lnTo>
                  <a:close/>
                </a:path>
              </a:pathLst>
            </a:custGeom>
            <a:solidFill>
              <a:srgbClr val="000000"/>
            </a:solidFill>
            <a:ln w="9525">
              <a:noFill/>
              <a:round/>
              <a:headEnd/>
              <a:tailEnd/>
            </a:ln>
          </p:spPr>
          <p:txBody>
            <a:bodyPr/>
            <a:lstStyle/>
            <a:p>
              <a:endParaRPr lang="en-US"/>
            </a:p>
          </p:txBody>
        </p:sp>
        <p:sp>
          <p:nvSpPr>
            <p:cNvPr id="22552" name="Freeform 57"/>
            <p:cNvSpPr>
              <a:spLocks/>
            </p:cNvSpPr>
            <p:nvPr/>
          </p:nvSpPr>
          <p:spPr bwMode="auto">
            <a:xfrm>
              <a:off x="8681050" y="4374289"/>
              <a:ext cx="22161" cy="155121"/>
            </a:xfrm>
            <a:custGeom>
              <a:avLst/>
              <a:gdLst>
                <a:gd name="T0" fmla="*/ 4029 w 22"/>
                <a:gd name="T1" fmla="*/ 6005 h 155"/>
                <a:gd name="T2" fmla="*/ 13095 w 22"/>
                <a:gd name="T3" fmla="*/ 2002 h 155"/>
                <a:gd name="T4" fmla="*/ 19139 w 22"/>
                <a:gd name="T5" fmla="*/ 4003 h 155"/>
                <a:gd name="T6" fmla="*/ 19139 w 22"/>
                <a:gd name="T7" fmla="*/ 12009 h 155"/>
                <a:gd name="T8" fmla="*/ 19139 w 22"/>
                <a:gd name="T9" fmla="*/ 20016 h 155"/>
                <a:gd name="T10" fmla="*/ 19139 w 22"/>
                <a:gd name="T11" fmla="*/ 28022 h 155"/>
                <a:gd name="T12" fmla="*/ 19139 w 22"/>
                <a:gd name="T13" fmla="*/ 37029 h 155"/>
                <a:gd name="T14" fmla="*/ 19139 w 22"/>
                <a:gd name="T15" fmla="*/ 45035 h 155"/>
                <a:gd name="T16" fmla="*/ 20146 w 22"/>
                <a:gd name="T17" fmla="*/ 54042 h 155"/>
                <a:gd name="T18" fmla="*/ 20146 w 22"/>
                <a:gd name="T19" fmla="*/ 63049 h 155"/>
                <a:gd name="T20" fmla="*/ 20146 w 22"/>
                <a:gd name="T21" fmla="*/ 71055 h 155"/>
                <a:gd name="T22" fmla="*/ 20146 w 22"/>
                <a:gd name="T23" fmla="*/ 80062 h 155"/>
                <a:gd name="T24" fmla="*/ 21154 w 22"/>
                <a:gd name="T25" fmla="*/ 89069 h 155"/>
                <a:gd name="T26" fmla="*/ 21154 w 22"/>
                <a:gd name="T27" fmla="*/ 98076 h 155"/>
                <a:gd name="T28" fmla="*/ 21154 w 22"/>
                <a:gd name="T29" fmla="*/ 107084 h 155"/>
                <a:gd name="T30" fmla="*/ 21154 w 22"/>
                <a:gd name="T31" fmla="*/ 116091 h 155"/>
                <a:gd name="T32" fmla="*/ 21154 w 22"/>
                <a:gd name="T33" fmla="*/ 124097 h 155"/>
                <a:gd name="T34" fmla="*/ 22161 w 22"/>
                <a:gd name="T35" fmla="*/ 134105 h 155"/>
                <a:gd name="T36" fmla="*/ 17124 w 22"/>
                <a:gd name="T37" fmla="*/ 142111 h 155"/>
                <a:gd name="T38" fmla="*/ 8059 w 22"/>
                <a:gd name="T39" fmla="*/ 149116 h 155"/>
                <a:gd name="T40" fmla="*/ 3022 w 22"/>
                <a:gd name="T41" fmla="*/ 152119 h 155"/>
                <a:gd name="T42" fmla="*/ 2015 w 22"/>
                <a:gd name="T43" fmla="*/ 144112 h 155"/>
                <a:gd name="T44" fmla="*/ 2015 w 22"/>
                <a:gd name="T45" fmla="*/ 138108 h 155"/>
                <a:gd name="T46" fmla="*/ 2015 w 22"/>
                <a:gd name="T47" fmla="*/ 132103 h 155"/>
                <a:gd name="T48" fmla="*/ 1007 w 22"/>
                <a:gd name="T49" fmla="*/ 124097 h 155"/>
                <a:gd name="T50" fmla="*/ 1007 w 22"/>
                <a:gd name="T51" fmla="*/ 119093 h 155"/>
                <a:gd name="T52" fmla="*/ 1007 w 22"/>
                <a:gd name="T53" fmla="*/ 113088 h 155"/>
                <a:gd name="T54" fmla="*/ 1007 w 22"/>
                <a:gd name="T55" fmla="*/ 106083 h 155"/>
                <a:gd name="T56" fmla="*/ 1007 w 22"/>
                <a:gd name="T57" fmla="*/ 101079 h 155"/>
                <a:gd name="T58" fmla="*/ 1007 w 22"/>
                <a:gd name="T59" fmla="*/ 94073 h 155"/>
                <a:gd name="T60" fmla="*/ 1007 w 22"/>
                <a:gd name="T61" fmla="*/ 88069 h 155"/>
                <a:gd name="T62" fmla="*/ 1007 w 22"/>
                <a:gd name="T63" fmla="*/ 82064 h 155"/>
                <a:gd name="T64" fmla="*/ 0 w 22"/>
                <a:gd name="T65" fmla="*/ 76059 h 155"/>
                <a:gd name="T66" fmla="*/ 0 w 22"/>
                <a:gd name="T67" fmla="*/ 69054 h 155"/>
                <a:gd name="T68" fmla="*/ 0 w 22"/>
                <a:gd name="T69" fmla="*/ 64050 h 155"/>
                <a:gd name="T70" fmla="*/ 0 w 22"/>
                <a:gd name="T71" fmla="*/ 58045 h 155"/>
                <a:gd name="T72" fmla="*/ 0 w 22"/>
                <a:gd name="T73" fmla="*/ 53041 h 155"/>
                <a:gd name="T74" fmla="*/ 0 w 22"/>
                <a:gd name="T75" fmla="*/ 46036 h 155"/>
                <a:gd name="T76" fmla="*/ 0 w 22"/>
                <a:gd name="T77" fmla="*/ 41032 h 155"/>
                <a:gd name="T78" fmla="*/ 0 w 22"/>
                <a:gd name="T79" fmla="*/ 34027 h 155"/>
                <a:gd name="T80" fmla="*/ 0 w 22"/>
                <a:gd name="T81" fmla="*/ 29023 h 155"/>
                <a:gd name="T82" fmla="*/ 0 w 22"/>
                <a:gd name="T83" fmla="*/ 24019 h 155"/>
                <a:gd name="T84" fmla="*/ 0 w 22"/>
                <a:gd name="T85" fmla="*/ 17013 h 155"/>
                <a:gd name="T86" fmla="*/ 0 w 22"/>
                <a:gd name="T87" fmla="*/ 11009 h 155"/>
                <a:gd name="T88" fmla="*/ 0 w 22"/>
                <a:gd name="T89" fmla="*/ 7005 h 15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2"/>
                <a:gd name="T136" fmla="*/ 0 h 155"/>
                <a:gd name="T137" fmla="*/ 22 w 22"/>
                <a:gd name="T138" fmla="*/ 155 h 15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2" h="155">
                  <a:moveTo>
                    <a:pt x="0" y="7"/>
                  </a:moveTo>
                  <a:lnTo>
                    <a:pt x="4" y="6"/>
                  </a:lnTo>
                  <a:lnTo>
                    <a:pt x="9" y="4"/>
                  </a:lnTo>
                  <a:lnTo>
                    <a:pt x="13" y="2"/>
                  </a:lnTo>
                  <a:lnTo>
                    <a:pt x="19" y="0"/>
                  </a:lnTo>
                  <a:lnTo>
                    <a:pt x="19" y="4"/>
                  </a:lnTo>
                  <a:lnTo>
                    <a:pt x="19" y="7"/>
                  </a:lnTo>
                  <a:lnTo>
                    <a:pt x="19" y="12"/>
                  </a:lnTo>
                  <a:lnTo>
                    <a:pt x="19" y="16"/>
                  </a:lnTo>
                  <a:lnTo>
                    <a:pt x="19" y="20"/>
                  </a:lnTo>
                  <a:lnTo>
                    <a:pt x="19" y="24"/>
                  </a:lnTo>
                  <a:lnTo>
                    <a:pt x="19" y="28"/>
                  </a:lnTo>
                  <a:lnTo>
                    <a:pt x="19" y="33"/>
                  </a:lnTo>
                  <a:lnTo>
                    <a:pt x="19" y="37"/>
                  </a:lnTo>
                  <a:lnTo>
                    <a:pt x="19" y="41"/>
                  </a:lnTo>
                  <a:lnTo>
                    <a:pt x="19" y="45"/>
                  </a:lnTo>
                  <a:lnTo>
                    <a:pt x="20" y="51"/>
                  </a:lnTo>
                  <a:lnTo>
                    <a:pt x="20" y="54"/>
                  </a:lnTo>
                  <a:lnTo>
                    <a:pt x="20" y="58"/>
                  </a:lnTo>
                  <a:lnTo>
                    <a:pt x="20" y="63"/>
                  </a:lnTo>
                  <a:lnTo>
                    <a:pt x="20" y="68"/>
                  </a:lnTo>
                  <a:lnTo>
                    <a:pt x="20" y="71"/>
                  </a:lnTo>
                  <a:lnTo>
                    <a:pt x="20" y="77"/>
                  </a:lnTo>
                  <a:lnTo>
                    <a:pt x="20" y="80"/>
                  </a:lnTo>
                  <a:lnTo>
                    <a:pt x="21" y="85"/>
                  </a:lnTo>
                  <a:lnTo>
                    <a:pt x="21" y="89"/>
                  </a:lnTo>
                  <a:lnTo>
                    <a:pt x="21" y="94"/>
                  </a:lnTo>
                  <a:lnTo>
                    <a:pt x="21" y="98"/>
                  </a:lnTo>
                  <a:lnTo>
                    <a:pt x="21" y="103"/>
                  </a:lnTo>
                  <a:lnTo>
                    <a:pt x="21" y="107"/>
                  </a:lnTo>
                  <a:lnTo>
                    <a:pt x="21" y="111"/>
                  </a:lnTo>
                  <a:lnTo>
                    <a:pt x="21" y="116"/>
                  </a:lnTo>
                  <a:lnTo>
                    <a:pt x="21" y="121"/>
                  </a:lnTo>
                  <a:lnTo>
                    <a:pt x="21" y="124"/>
                  </a:lnTo>
                  <a:lnTo>
                    <a:pt x="22" y="130"/>
                  </a:lnTo>
                  <a:lnTo>
                    <a:pt x="22" y="134"/>
                  </a:lnTo>
                  <a:lnTo>
                    <a:pt x="22" y="139"/>
                  </a:lnTo>
                  <a:lnTo>
                    <a:pt x="17" y="142"/>
                  </a:lnTo>
                  <a:lnTo>
                    <a:pt x="13" y="146"/>
                  </a:lnTo>
                  <a:lnTo>
                    <a:pt x="8" y="149"/>
                  </a:lnTo>
                  <a:lnTo>
                    <a:pt x="3" y="155"/>
                  </a:lnTo>
                  <a:lnTo>
                    <a:pt x="3" y="152"/>
                  </a:lnTo>
                  <a:lnTo>
                    <a:pt x="3" y="148"/>
                  </a:lnTo>
                  <a:lnTo>
                    <a:pt x="2" y="144"/>
                  </a:lnTo>
                  <a:lnTo>
                    <a:pt x="2" y="142"/>
                  </a:lnTo>
                  <a:lnTo>
                    <a:pt x="2" y="138"/>
                  </a:lnTo>
                  <a:lnTo>
                    <a:pt x="2" y="134"/>
                  </a:lnTo>
                  <a:lnTo>
                    <a:pt x="2" y="132"/>
                  </a:lnTo>
                  <a:lnTo>
                    <a:pt x="2" y="129"/>
                  </a:lnTo>
                  <a:lnTo>
                    <a:pt x="1" y="124"/>
                  </a:lnTo>
                  <a:lnTo>
                    <a:pt x="1" y="122"/>
                  </a:lnTo>
                  <a:lnTo>
                    <a:pt x="1" y="119"/>
                  </a:lnTo>
                  <a:lnTo>
                    <a:pt x="1" y="116"/>
                  </a:lnTo>
                  <a:lnTo>
                    <a:pt x="1" y="113"/>
                  </a:lnTo>
                  <a:lnTo>
                    <a:pt x="1" y="109"/>
                  </a:lnTo>
                  <a:lnTo>
                    <a:pt x="1" y="106"/>
                  </a:lnTo>
                  <a:lnTo>
                    <a:pt x="1" y="104"/>
                  </a:lnTo>
                  <a:lnTo>
                    <a:pt x="1" y="101"/>
                  </a:lnTo>
                  <a:lnTo>
                    <a:pt x="1" y="97"/>
                  </a:lnTo>
                  <a:lnTo>
                    <a:pt x="1" y="94"/>
                  </a:lnTo>
                  <a:lnTo>
                    <a:pt x="1" y="91"/>
                  </a:lnTo>
                  <a:lnTo>
                    <a:pt x="1" y="88"/>
                  </a:lnTo>
                  <a:lnTo>
                    <a:pt x="1" y="85"/>
                  </a:lnTo>
                  <a:lnTo>
                    <a:pt x="1" y="82"/>
                  </a:lnTo>
                  <a:lnTo>
                    <a:pt x="1" y="79"/>
                  </a:lnTo>
                  <a:lnTo>
                    <a:pt x="0" y="76"/>
                  </a:lnTo>
                  <a:lnTo>
                    <a:pt x="0" y="72"/>
                  </a:lnTo>
                  <a:lnTo>
                    <a:pt x="0" y="69"/>
                  </a:lnTo>
                  <a:lnTo>
                    <a:pt x="0" y="67"/>
                  </a:lnTo>
                  <a:lnTo>
                    <a:pt x="0" y="64"/>
                  </a:lnTo>
                  <a:lnTo>
                    <a:pt x="0" y="62"/>
                  </a:lnTo>
                  <a:lnTo>
                    <a:pt x="0" y="58"/>
                  </a:lnTo>
                  <a:lnTo>
                    <a:pt x="0" y="56"/>
                  </a:lnTo>
                  <a:lnTo>
                    <a:pt x="0" y="53"/>
                  </a:lnTo>
                  <a:lnTo>
                    <a:pt x="0" y="50"/>
                  </a:lnTo>
                  <a:lnTo>
                    <a:pt x="0" y="46"/>
                  </a:lnTo>
                  <a:lnTo>
                    <a:pt x="0" y="44"/>
                  </a:lnTo>
                  <a:lnTo>
                    <a:pt x="0" y="41"/>
                  </a:lnTo>
                  <a:lnTo>
                    <a:pt x="0" y="38"/>
                  </a:lnTo>
                  <a:lnTo>
                    <a:pt x="0" y="34"/>
                  </a:lnTo>
                  <a:lnTo>
                    <a:pt x="0" y="32"/>
                  </a:lnTo>
                  <a:lnTo>
                    <a:pt x="0" y="29"/>
                  </a:lnTo>
                  <a:lnTo>
                    <a:pt x="0" y="26"/>
                  </a:lnTo>
                  <a:lnTo>
                    <a:pt x="0" y="24"/>
                  </a:lnTo>
                  <a:lnTo>
                    <a:pt x="0" y="20"/>
                  </a:lnTo>
                  <a:lnTo>
                    <a:pt x="0" y="17"/>
                  </a:lnTo>
                  <a:lnTo>
                    <a:pt x="0" y="14"/>
                  </a:lnTo>
                  <a:lnTo>
                    <a:pt x="0" y="11"/>
                  </a:lnTo>
                  <a:lnTo>
                    <a:pt x="0" y="7"/>
                  </a:lnTo>
                  <a:close/>
                </a:path>
              </a:pathLst>
            </a:custGeom>
            <a:solidFill>
              <a:srgbClr val="000000"/>
            </a:solidFill>
            <a:ln w="9525">
              <a:noFill/>
              <a:round/>
              <a:headEnd/>
              <a:tailEnd/>
            </a:ln>
          </p:spPr>
          <p:txBody>
            <a:bodyPr/>
            <a:lstStyle/>
            <a:p>
              <a:endParaRPr lang="en-US"/>
            </a:p>
          </p:txBody>
        </p:sp>
        <p:sp>
          <p:nvSpPr>
            <p:cNvPr id="22553" name="Freeform 58"/>
            <p:cNvSpPr>
              <a:spLocks/>
            </p:cNvSpPr>
            <p:nvPr/>
          </p:nvSpPr>
          <p:spPr bwMode="auto">
            <a:xfrm>
              <a:off x="8489668" y="4134557"/>
              <a:ext cx="209513" cy="275994"/>
            </a:xfrm>
            <a:custGeom>
              <a:avLst/>
              <a:gdLst>
                <a:gd name="T0" fmla="*/ 2005 w 209"/>
                <a:gd name="T1" fmla="*/ 15109 h 274"/>
                <a:gd name="T2" fmla="*/ 0 w 209"/>
                <a:gd name="T3" fmla="*/ 3022 h 274"/>
                <a:gd name="T4" fmla="*/ 13032 w 209"/>
                <a:gd name="T5" fmla="*/ 0 h 274"/>
                <a:gd name="T6" fmla="*/ 31076 w 209"/>
                <a:gd name="T7" fmla="*/ 0 h 274"/>
                <a:gd name="T8" fmla="*/ 48118 w 209"/>
                <a:gd name="T9" fmla="*/ 0 h 274"/>
                <a:gd name="T10" fmla="*/ 66162 w 209"/>
                <a:gd name="T11" fmla="*/ 0 h 274"/>
                <a:gd name="T12" fmla="*/ 82201 w 209"/>
                <a:gd name="T13" fmla="*/ 0 h 274"/>
                <a:gd name="T14" fmla="*/ 99243 w 209"/>
                <a:gd name="T15" fmla="*/ 0 h 274"/>
                <a:gd name="T16" fmla="*/ 115282 w 209"/>
                <a:gd name="T17" fmla="*/ 0 h 274"/>
                <a:gd name="T18" fmla="*/ 131322 w 209"/>
                <a:gd name="T19" fmla="*/ 0 h 274"/>
                <a:gd name="T20" fmla="*/ 145356 w 209"/>
                <a:gd name="T21" fmla="*/ 0 h 274"/>
                <a:gd name="T22" fmla="*/ 158388 w 209"/>
                <a:gd name="T23" fmla="*/ 0 h 274"/>
                <a:gd name="T24" fmla="*/ 177434 w 209"/>
                <a:gd name="T25" fmla="*/ 0 h 274"/>
                <a:gd name="T26" fmla="*/ 193474 w 209"/>
                <a:gd name="T27" fmla="*/ 0 h 274"/>
                <a:gd name="T28" fmla="*/ 202496 w 209"/>
                <a:gd name="T29" fmla="*/ 1007 h 274"/>
                <a:gd name="T30" fmla="*/ 202496 w 209"/>
                <a:gd name="T31" fmla="*/ 17124 h 274"/>
                <a:gd name="T32" fmla="*/ 202496 w 209"/>
                <a:gd name="T33" fmla="*/ 30218 h 274"/>
                <a:gd name="T34" fmla="*/ 202496 w 209"/>
                <a:gd name="T35" fmla="*/ 46335 h 274"/>
                <a:gd name="T36" fmla="*/ 203498 w 209"/>
                <a:gd name="T37" fmla="*/ 63458 h 274"/>
                <a:gd name="T38" fmla="*/ 203498 w 209"/>
                <a:gd name="T39" fmla="*/ 83604 h 274"/>
                <a:gd name="T40" fmla="*/ 204501 w 209"/>
                <a:gd name="T41" fmla="*/ 103750 h 274"/>
                <a:gd name="T42" fmla="*/ 204501 w 209"/>
                <a:gd name="T43" fmla="*/ 125910 h 274"/>
                <a:gd name="T44" fmla="*/ 205503 w 209"/>
                <a:gd name="T45" fmla="*/ 148070 h 274"/>
                <a:gd name="T46" fmla="*/ 205503 w 209"/>
                <a:gd name="T47" fmla="*/ 169223 h 274"/>
                <a:gd name="T48" fmla="*/ 206506 w 209"/>
                <a:gd name="T49" fmla="*/ 191383 h 274"/>
                <a:gd name="T50" fmla="*/ 206506 w 209"/>
                <a:gd name="T51" fmla="*/ 210521 h 274"/>
                <a:gd name="T52" fmla="*/ 207508 w 209"/>
                <a:gd name="T53" fmla="*/ 229659 h 274"/>
                <a:gd name="T54" fmla="*/ 207508 w 209"/>
                <a:gd name="T55" fmla="*/ 245776 h 274"/>
                <a:gd name="T56" fmla="*/ 209513 w 209"/>
                <a:gd name="T57" fmla="*/ 260885 h 274"/>
                <a:gd name="T58" fmla="*/ 200491 w 209"/>
                <a:gd name="T59" fmla="*/ 267936 h 274"/>
                <a:gd name="T60" fmla="*/ 191469 w 209"/>
                <a:gd name="T61" fmla="*/ 275994 h 274"/>
                <a:gd name="T62" fmla="*/ 190466 w 209"/>
                <a:gd name="T63" fmla="*/ 259878 h 274"/>
                <a:gd name="T64" fmla="*/ 189464 w 209"/>
                <a:gd name="T65" fmla="*/ 245776 h 274"/>
                <a:gd name="T66" fmla="*/ 189464 w 209"/>
                <a:gd name="T67" fmla="*/ 230666 h 274"/>
                <a:gd name="T68" fmla="*/ 188461 w 209"/>
                <a:gd name="T69" fmla="*/ 212535 h 274"/>
                <a:gd name="T70" fmla="*/ 187459 w 209"/>
                <a:gd name="T71" fmla="*/ 191383 h 274"/>
                <a:gd name="T72" fmla="*/ 187459 w 209"/>
                <a:gd name="T73" fmla="*/ 170230 h 274"/>
                <a:gd name="T74" fmla="*/ 186457 w 209"/>
                <a:gd name="T75" fmla="*/ 149077 h 274"/>
                <a:gd name="T76" fmla="*/ 186457 w 209"/>
                <a:gd name="T77" fmla="*/ 127924 h 274"/>
                <a:gd name="T78" fmla="*/ 184452 w 209"/>
                <a:gd name="T79" fmla="*/ 105764 h 274"/>
                <a:gd name="T80" fmla="*/ 184452 w 209"/>
                <a:gd name="T81" fmla="*/ 87633 h 274"/>
                <a:gd name="T82" fmla="*/ 183449 w 209"/>
                <a:gd name="T83" fmla="*/ 70509 h 274"/>
                <a:gd name="T84" fmla="*/ 183449 w 209"/>
                <a:gd name="T85" fmla="*/ 54393 h 274"/>
                <a:gd name="T86" fmla="*/ 183449 w 209"/>
                <a:gd name="T87" fmla="*/ 41298 h 274"/>
                <a:gd name="T88" fmla="*/ 183449 w 209"/>
                <a:gd name="T89" fmla="*/ 30218 h 274"/>
                <a:gd name="T90" fmla="*/ 177434 w 209"/>
                <a:gd name="T91" fmla="*/ 27196 h 274"/>
                <a:gd name="T92" fmla="*/ 165405 w 209"/>
                <a:gd name="T93" fmla="*/ 27196 h 274"/>
                <a:gd name="T94" fmla="*/ 146358 w 209"/>
                <a:gd name="T95" fmla="*/ 27196 h 274"/>
                <a:gd name="T96" fmla="*/ 126309 w 209"/>
                <a:gd name="T97" fmla="*/ 26189 h 274"/>
                <a:gd name="T98" fmla="*/ 113277 w 209"/>
                <a:gd name="T99" fmla="*/ 26189 h 274"/>
                <a:gd name="T100" fmla="*/ 99243 w 209"/>
                <a:gd name="T101" fmla="*/ 25182 h 274"/>
                <a:gd name="T102" fmla="*/ 85209 w 209"/>
                <a:gd name="T103" fmla="*/ 25182 h 274"/>
                <a:gd name="T104" fmla="*/ 68167 w 209"/>
                <a:gd name="T105" fmla="*/ 25182 h 274"/>
                <a:gd name="T106" fmla="*/ 52128 w 209"/>
                <a:gd name="T107" fmla="*/ 25182 h 274"/>
                <a:gd name="T108" fmla="*/ 34083 w 209"/>
                <a:gd name="T109" fmla="*/ 25182 h 274"/>
                <a:gd name="T110" fmla="*/ 15037 w 209"/>
                <a:gd name="T111" fmla="*/ 25182 h 274"/>
                <a:gd name="T112" fmla="*/ 2005 w 209"/>
                <a:gd name="T113" fmla="*/ 25182 h 27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09"/>
                <a:gd name="T172" fmla="*/ 0 h 274"/>
                <a:gd name="T173" fmla="*/ 209 w 209"/>
                <a:gd name="T174" fmla="*/ 274 h 27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09" h="274">
                  <a:moveTo>
                    <a:pt x="2" y="25"/>
                  </a:moveTo>
                  <a:lnTo>
                    <a:pt x="2" y="21"/>
                  </a:lnTo>
                  <a:lnTo>
                    <a:pt x="3" y="17"/>
                  </a:lnTo>
                  <a:lnTo>
                    <a:pt x="2" y="15"/>
                  </a:lnTo>
                  <a:lnTo>
                    <a:pt x="2" y="12"/>
                  </a:lnTo>
                  <a:lnTo>
                    <a:pt x="1" y="10"/>
                  </a:lnTo>
                  <a:lnTo>
                    <a:pt x="1" y="7"/>
                  </a:lnTo>
                  <a:lnTo>
                    <a:pt x="0" y="3"/>
                  </a:lnTo>
                  <a:lnTo>
                    <a:pt x="1" y="1"/>
                  </a:lnTo>
                  <a:lnTo>
                    <a:pt x="6" y="0"/>
                  </a:lnTo>
                  <a:lnTo>
                    <a:pt x="9" y="0"/>
                  </a:lnTo>
                  <a:lnTo>
                    <a:pt x="13" y="0"/>
                  </a:lnTo>
                  <a:lnTo>
                    <a:pt x="18" y="0"/>
                  </a:lnTo>
                  <a:lnTo>
                    <a:pt x="22" y="0"/>
                  </a:lnTo>
                  <a:lnTo>
                    <a:pt x="26" y="0"/>
                  </a:lnTo>
                  <a:lnTo>
                    <a:pt x="31" y="0"/>
                  </a:lnTo>
                  <a:lnTo>
                    <a:pt x="35" y="0"/>
                  </a:lnTo>
                  <a:lnTo>
                    <a:pt x="40" y="0"/>
                  </a:lnTo>
                  <a:lnTo>
                    <a:pt x="43" y="0"/>
                  </a:lnTo>
                  <a:lnTo>
                    <a:pt x="48" y="0"/>
                  </a:lnTo>
                  <a:lnTo>
                    <a:pt x="53" y="0"/>
                  </a:lnTo>
                  <a:lnTo>
                    <a:pt x="57" y="0"/>
                  </a:lnTo>
                  <a:lnTo>
                    <a:pt x="60" y="0"/>
                  </a:lnTo>
                  <a:lnTo>
                    <a:pt x="66" y="0"/>
                  </a:lnTo>
                  <a:lnTo>
                    <a:pt x="70" y="0"/>
                  </a:lnTo>
                  <a:lnTo>
                    <a:pt x="74" y="0"/>
                  </a:lnTo>
                  <a:lnTo>
                    <a:pt x="78" y="0"/>
                  </a:lnTo>
                  <a:lnTo>
                    <a:pt x="82" y="0"/>
                  </a:lnTo>
                  <a:lnTo>
                    <a:pt x="87" y="0"/>
                  </a:lnTo>
                  <a:lnTo>
                    <a:pt x="90" y="0"/>
                  </a:lnTo>
                  <a:lnTo>
                    <a:pt x="96" y="0"/>
                  </a:lnTo>
                  <a:lnTo>
                    <a:pt x="99" y="0"/>
                  </a:lnTo>
                  <a:lnTo>
                    <a:pt x="103" y="0"/>
                  </a:lnTo>
                  <a:lnTo>
                    <a:pt x="107" y="0"/>
                  </a:lnTo>
                  <a:lnTo>
                    <a:pt x="111" y="0"/>
                  </a:lnTo>
                  <a:lnTo>
                    <a:pt x="115" y="0"/>
                  </a:lnTo>
                  <a:lnTo>
                    <a:pt x="120" y="0"/>
                  </a:lnTo>
                  <a:lnTo>
                    <a:pt x="123" y="0"/>
                  </a:lnTo>
                  <a:lnTo>
                    <a:pt x="127" y="0"/>
                  </a:lnTo>
                  <a:lnTo>
                    <a:pt x="131" y="0"/>
                  </a:lnTo>
                  <a:lnTo>
                    <a:pt x="135" y="0"/>
                  </a:lnTo>
                  <a:lnTo>
                    <a:pt x="138" y="0"/>
                  </a:lnTo>
                  <a:lnTo>
                    <a:pt x="142" y="0"/>
                  </a:lnTo>
                  <a:lnTo>
                    <a:pt x="145" y="0"/>
                  </a:lnTo>
                  <a:lnTo>
                    <a:pt x="148" y="0"/>
                  </a:lnTo>
                  <a:lnTo>
                    <a:pt x="152" y="0"/>
                  </a:lnTo>
                  <a:lnTo>
                    <a:pt x="155" y="0"/>
                  </a:lnTo>
                  <a:lnTo>
                    <a:pt x="158" y="0"/>
                  </a:lnTo>
                  <a:lnTo>
                    <a:pt x="161" y="0"/>
                  </a:lnTo>
                  <a:lnTo>
                    <a:pt x="167" y="0"/>
                  </a:lnTo>
                  <a:lnTo>
                    <a:pt x="172" y="0"/>
                  </a:lnTo>
                  <a:lnTo>
                    <a:pt x="177" y="0"/>
                  </a:lnTo>
                  <a:lnTo>
                    <a:pt x="182" y="0"/>
                  </a:lnTo>
                  <a:lnTo>
                    <a:pt x="186" y="0"/>
                  </a:lnTo>
                  <a:lnTo>
                    <a:pt x="190" y="0"/>
                  </a:lnTo>
                  <a:lnTo>
                    <a:pt x="193" y="0"/>
                  </a:lnTo>
                  <a:lnTo>
                    <a:pt x="196" y="0"/>
                  </a:lnTo>
                  <a:lnTo>
                    <a:pt x="200" y="0"/>
                  </a:lnTo>
                  <a:lnTo>
                    <a:pt x="202" y="0"/>
                  </a:lnTo>
                  <a:lnTo>
                    <a:pt x="202" y="1"/>
                  </a:lnTo>
                  <a:lnTo>
                    <a:pt x="202" y="3"/>
                  </a:lnTo>
                  <a:lnTo>
                    <a:pt x="202" y="8"/>
                  </a:lnTo>
                  <a:lnTo>
                    <a:pt x="202" y="12"/>
                  </a:lnTo>
                  <a:lnTo>
                    <a:pt x="202" y="17"/>
                  </a:lnTo>
                  <a:lnTo>
                    <a:pt x="202" y="20"/>
                  </a:lnTo>
                  <a:lnTo>
                    <a:pt x="202" y="23"/>
                  </a:lnTo>
                  <a:lnTo>
                    <a:pt x="202" y="26"/>
                  </a:lnTo>
                  <a:lnTo>
                    <a:pt x="202" y="30"/>
                  </a:lnTo>
                  <a:lnTo>
                    <a:pt x="202" y="34"/>
                  </a:lnTo>
                  <a:lnTo>
                    <a:pt x="202" y="37"/>
                  </a:lnTo>
                  <a:lnTo>
                    <a:pt x="202" y="41"/>
                  </a:lnTo>
                  <a:lnTo>
                    <a:pt x="202" y="46"/>
                  </a:lnTo>
                  <a:lnTo>
                    <a:pt x="202" y="49"/>
                  </a:lnTo>
                  <a:lnTo>
                    <a:pt x="202" y="54"/>
                  </a:lnTo>
                  <a:lnTo>
                    <a:pt x="202" y="59"/>
                  </a:lnTo>
                  <a:lnTo>
                    <a:pt x="203" y="63"/>
                  </a:lnTo>
                  <a:lnTo>
                    <a:pt x="203" y="67"/>
                  </a:lnTo>
                  <a:lnTo>
                    <a:pt x="203" y="72"/>
                  </a:lnTo>
                  <a:lnTo>
                    <a:pt x="203" y="77"/>
                  </a:lnTo>
                  <a:lnTo>
                    <a:pt x="203" y="83"/>
                  </a:lnTo>
                  <a:lnTo>
                    <a:pt x="203" y="87"/>
                  </a:lnTo>
                  <a:lnTo>
                    <a:pt x="203" y="92"/>
                  </a:lnTo>
                  <a:lnTo>
                    <a:pt x="203" y="98"/>
                  </a:lnTo>
                  <a:lnTo>
                    <a:pt x="204" y="103"/>
                  </a:lnTo>
                  <a:lnTo>
                    <a:pt x="204" y="107"/>
                  </a:lnTo>
                  <a:lnTo>
                    <a:pt x="204" y="114"/>
                  </a:lnTo>
                  <a:lnTo>
                    <a:pt x="204" y="118"/>
                  </a:lnTo>
                  <a:lnTo>
                    <a:pt x="204" y="125"/>
                  </a:lnTo>
                  <a:lnTo>
                    <a:pt x="204" y="129"/>
                  </a:lnTo>
                  <a:lnTo>
                    <a:pt x="204" y="136"/>
                  </a:lnTo>
                  <a:lnTo>
                    <a:pt x="204" y="141"/>
                  </a:lnTo>
                  <a:lnTo>
                    <a:pt x="205" y="147"/>
                  </a:lnTo>
                  <a:lnTo>
                    <a:pt x="205" y="152"/>
                  </a:lnTo>
                  <a:lnTo>
                    <a:pt x="205" y="157"/>
                  </a:lnTo>
                  <a:lnTo>
                    <a:pt x="205" y="162"/>
                  </a:lnTo>
                  <a:lnTo>
                    <a:pt x="205" y="168"/>
                  </a:lnTo>
                  <a:lnTo>
                    <a:pt x="205" y="173"/>
                  </a:lnTo>
                  <a:lnTo>
                    <a:pt x="205" y="179"/>
                  </a:lnTo>
                  <a:lnTo>
                    <a:pt x="205" y="183"/>
                  </a:lnTo>
                  <a:lnTo>
                    <a:pt x="206" y="190"/>
                  </a:lnTo>
                  <a:lnTo>
                    <a:pt x="206" y="194"/>
                  </a:lnTo>
                  <a:lnTo>
                    <a:pt x="206" y="200"/>
                  </a:lnTo>
                  <a:lnTo>
                    <a:pt x="206" y="204"/>
                  </a:lnTo>
                  <a:lnTo>
                    <a:pt x="206" y="209"/>
                  </a:lnTo>
                  <a:lnTo>
                    <a:pt x="206" y="214"/>
                  </a:lnTo>
                  <a:lnTo>
                    <a:pt x="206" y="218"/>
                  </a:lnTo>
                  <a:lnTo>
                    <a:pt x="206" y="224"/>
                  </a:lnTo>
                  <a:lnTo>
                    <a:pt x="207" y="228"/>
                  </a:lnTo>
                  <a:lnTo>
                    <a:pt x="207" y="232"/>
                  </a:lnTo>
                  <a:lnTo>
                    <a:pt x="207" y="237"/>
                  </a:lnTo>
                  <a:lnTo>
                    <a:pt x="207" y="241"/>
                  </a:lnTo>
                  <a:lnTo>
                    <a:pt x="207" y="244"/>
                  </a:lnTo>
                  <a:lnTo>
                    <a:pt x="207" y="249"/>
                  </a:lnTo>
                  <a:lnTo>
                    <a:pt x="209" y="253"/>
                  </a:lnTo>
                  <a:lnTo>
                    <a:pt x="209" y="256"/>
                  </a:lnTo>
                  <a:lnTo>
                    <a:pt x="209" y="259"/>
                  </a:lnTo>
                  <a:lnTo>
                    <a:pt x="206" y="259"/>
                  </a:lnTo>
                  <a:lnTo>
                    <a:pt x="204" y="260"/>
                  </a:lnTo>
                  <a:lnTo>
                    <a:pt x="202" y="263"/>
                  </a:lnTo>
                  <a:lnTo>
                    <a:pt x="200" y="266"/>
                  </a:lnTo>
                  <a:lnTo>
                    <a:pt x="196" y="269"/>
                  </a:lnTo>
                  <a:lnTo>
                    <a:pt x="194" y="271"/>
                  </a:lnTo>
                  <a:lnTo>
                    <a:pt x="193" y="272"/>
                  </a:lnTo>
                  <a:lnTo>
                    <a:pt x="191" y="274"/>
                  </a:lnTo>
                  <a:lnTo>
                    <a:pt x="191" y="269"/>
                  </a:lnTo>
                  <a:lnTo>
                    <a:pt x="190" y="264"/>
                  </a:lnTo>
                  <a:lnTo>
                    <a:pt x="190" y="262"/>
                  </a:lnTo>
                  <a:lnTo>
                    <a:pt x="190" y="258"/>
                  </a:lnTo>
                  <a:lnTo>
                    <a:pt x="190" y="255"/>
                  </a:lnTo>
                  <a:lnTo>
                    <a:pt x="190" y="253"/>
                  </a:lnTo>
                  <a:lnTo>
                    <a:pt x="189" y="249"/>
                  </a:lnTo>
                  <a:lnTo>
                    <a:pt x="189" y="244"/>
                  </a:lnTo>
                  <a:lnTo>
                    <a:pt x="189" y="241"/>
                  </a:lnTo>
                  <a:lnTo>
                    <a:pt x="189" y="237"/>
                  </a:lnTo>
                  <a:lnTo>
                    <a:pt x="189" y="233"/>
                  </a:lnTo>
                  <a:lnTo>
                    <a:pt x="189" y="229"/>
                  </a:lnTo>
                  <a:lnTo>
                    <a:pt x="189" y="225"/>
                  </a:lnTo>
                  <a:lnTo>
                    <a:pt x="189" y="220"/>
                  </a:lnTo>
                  <a:lnTo>
                    <a:pt x="188" y="215"/>
                  </a:lnTo>
                  <a:lnTo>
                    <a:pt x="188" y="211"/>
                  </a:lnTo>
                  <a:lnTo>
                    <a:pt x="188" y="205"/>
                  </a:lnTo>
                  <a:lnTo>
                    <a:pt x="188" y="201"/>
                  </a:lnTo>
                  <a:lnTo>
                    <a:pt x="187" y="195"/>
                  </a:lnTo>
                  <a:lnTo>
                    <a:pt x="187" y="190"/>
                  </a:lnTo>
                  <a:lnTo>
                    <a:pt x="187" y="185"/>
                  </a:lnTo>
                  <a:lnTo>
                    <a:pt x="187" y="180"/>
                  </a:lnTo>
                  <a:lnTo>
                    <a:pt x="187" y="175"/>
                  </a:lnTo>
                  <a:lnTo>
                    <a:pt x="187" y="169"/>
                  </a:lnTo>
                  <a:lnTo>
                    <a:pt x="187" y="164"/>
                  </a:lnTo>
                  <a:lnTo>
                    <a:pt x="187" y="158"/>
                  </a:lnTo>
                  <a:lnTo>
                    <a:pt x="186" y="153"/>
                  </a:lnTo>
                  <a:lnTo>
                    <a:pt x="186" y="148"/>
                  </a:lnTo>
                  <a:lnTo>
                    <a:pt x="186" y="142"/>
                  </a:lnTo>
                  <a:lnTo>
                    <a:pt x="186" y="138"/>
                  </a:lnTo>
                  <a:lnTo>
                    <a:pt x="186" y="132"/>
                  </a:lnTo>
                  <a:lnTo>
                    <a:pt x="186" y="127"/>
                  </a:lnTo>
                  <a:lnTo>
                    <a:pt x="184" y="122"/>
                  </a:lnTo>
                  <a:lnTo>
                    <a:pt x="184" y="116"/>
                  </a:lnTo>
                  <a:lnTo>
                    <a:pt x="184" y="111"/>
                  </a:lnTo>
                  <a:lnTo>
                    <a:pt x="184" y="105"/>
                  </a:lnTo>
                  <a:lnTo>
                    <a:pt x="184" y="101"/>
                  </a:lnTo>
                  <a:lnTo>
                    <a:pt x="184" y="97"/>
                  </a:lnTo>
                  <a:lnTo>
                    <a:pt x="184" y="91"/>
                  </a:lnTo>
                  <a:lnTo>
                    <a:pt x="184" y="87"/>
                  </a:lnTo>
                  <a:lnTo>
                    <a:pt x="184" y="81"/>
                  </a:lnTo>
                  <a:lnTo>
                    <a:pt x="184" y="78"/>
                  </a:lnTo>
                  <a:lnTo>
                    <a:pt x="183" y="73"/>
                  </a:lnTo>
                  <a:lnTo>
                    <a:pt x="183" y="70"/>
                  </a:lnTo>
                  <a:lnTo>
                    <a:pt x="183" y="65"/>
                  </a:lnTo>
                  <a:lnTo>
                    <a:pt x="183" y="62"/>
                  </a:lnTo>
                  <a:lnTo>
                    <a:pt x="183" y="58"/>
                  </a:lnTo>
                  <a:lnTo>
                    <a:pt x="183" y="54"/>
                  </a:lnTo>
                  <a:lnTo>
                    <a:pt x="183" y="51"/>
                  </a:lnTo>
                  <a:lnTo>
                    <a:pt x="183" y="48"/>
                  </a:lnTo>
                  <a:lnTo>
                    <a:pt x="183" y="45"/>
                  </a:lnTo>
                  <a:lnTo>
                    <a:pt x="183" y="41"/>
                  </a:lnTo>
                  <a:lnTo>
                    <a:pt x="183" y="39"/>
                  </a:lnTo>
                  <a:lnTo>
                    <a:pt x="183" y="37"/>
                  </a:lnTo>
                  <a:lnTo>
                    <a:pt x="183" y="34"/>
                  </a:lnTo>
                  <a:lnTo>
                    <a:pt x="183" y="30"/>
                  </a:lnTo>
                  <a:lnTo>
                    <a:pt x="183" y="28"/>
                  </a:lnTo>
                  <a:lnTo>
                    <a:pt x="181" y="28"/>
                  </a:lnTo>
                  <a:lnTo>
                    <a:pt x="179" y="28"/>
                  </a:lnTo>
                  <a:lnTo>
                    <a:pt x="177" y="27"/>
                  </a:lnTo>
                  <a:lnTo>
                    <a:pt x="175" y="27"/>
                  </a:lnTo>
                  <a:lnTo>
                    <a:pt x="171" y="27"/>
                  </a:lnTo>
                  <a:lnTo>
                    <a:pt x="168" y="27"/>
                  </a:lnTo>
                  <a:lnTo>
                    <a:pt x="165" y="27"/>
                  </a:lnTo>
                  <a:lnTo>
                    <a:pt x="160" y="27"/>
                  </a:lnTo>
                  <a:lnTo>
                    <a:pt x="156" y="27"/>
                  </a:lnTo>
                  <a:lnTo>
                    <a:pt x="152" y="27"/>
                  </a:lnTo>
                  <a:lnTo>
                    <a:pt x="146" y="27"/>
                  </a:lnTo>
                  <a:lnTo>
                    <a:pt x="141" y="27"/>
                  </a:lnTo>
                  <a:lnTo>
                    <a:pt x="135" y="27"/>
                  </a:lnTo>
                  <a:lnTo>
                    <a:pt x="131" y="27"/>
                  </a:lnTo>
                  <a:lnTo>
                    <a:pt x="126" y="26"/>
                  </a:lnTo>
                  <a:lnTo>
                    <a:pt x="123" y="26"/>
                  </a:lnTo>
                  <a:lnTo>
                    <a:pt x="120" y="26"/>
                  </a:lnTo>
                  <a:lnTo>
                    <a:pt x="116" y="26"/>
                  </a:lnTo>
                  <a:lnTo>
                    <a:pt x="113" y="26"/>
                  </a:lnTo>
                  <a:lnTo>
                    <a:pt x="110" y="26"/>
                  </a:lnTo>
                  <a:lnTo>
                    <a:pt x="107" y="26"/>
                  </a:lnTo>
                  <a:lnTo>
                    <a:pt x="103" y="26"/>
                  </a:lnTo>
                  <a:lnTo>
                    <a:pt x="99" y="25"/>
                  </a:lnTo>
                  <a:lnTo>
                    <a:pt x="96" y="25"/>
                  </a:lnTo>
                  <a:lnTo>
                    <a:pt x="92" y="25"/>
                  </a:lnTo>
                  <a:lnTo>
                    <a:pt x="88" y="25"/>
                  </a:lnTo>
                  <a:lnTo>
                    <a:pt x="85" y="25"/>
                  </a:lnTo>
                  <a:lnTo>
                    <a:pt x="80" y="25"/>
                  </a:lnTo>
                  <a:lnTo>
                    <a:pt x="77" y="25"/>
                  </a:lnTo>
                  <a:lnTo>
                    <a:pt x="73" y="25"/>
                  </a:lnTo>
                  <a:lnTo>
                    <a:pt x="68" y="25"/>
                  </a:lnTo>
                  <a:lnTo>
                    <a:pt x="64" y="25"/>
                  </a:lnTo>
                  <a:lnTo>
                    <a:pt x="59" y="25"/>
                  </a:lnTo>
                  <a:lnTo>
                    <a:pt x="56" y="25"/>
                  </a:lnTo>
                  <a:lnTo>
                    <a:pt x="52" y="25"/>
                  </a:lnTo>
                  <a:lnTo>
                    <a:pt x="47" y="25"/>
                  </a:lnTo>
                  <a:lnTo>
                    <a:pt x="43" y="25"/>
                  </a:lnTo>
                  <a:lnTo>
                    <a:pt x="39" y="25"/>
                  </a:lnTo>
                  <a:lnTo>
                    <a:pt x="34" y="25"/>
                  </a:lnTo>
                  <a:lnTo>
                    <a:pt x="30" y="25"/>
                  </a:lnTo>
                  <a:lnTo>
                    <a:pt x="24" y="25"/>
                  </a:lnTo>
                  <a:lnTo>
                    <a:pt x="21" y="25"/>
                  </a:lnTo>
                  <a:lnTo>
                    <a:pt x="15" y="25"/>
                  </a:lnTo>
                  <a:lnTo>
                    <a:pt x="11" y="25"/>
                  </a:lnTo>
                  <a:lnTo>
                    <a:pt x="7" y="25"/>
                  </a:lnTo>
                  <a:lnTo>
                    <a:pt x="2" y="25"/>
                  </a:lnTo>
                  <a:close/>
                </a:path>
              </a:pathLst>
            </a:custGeom>
            <a:solidFill>
              <a:srgbClr val="000000"/>
            </a:solidFill>
            <a:ln w="9525">
              <a:noFill/>
              <a:round/>
              <a:headEnd/>
              <a:tailEnd/>
            </a:ln>
          </p:spPr>
          <p:txBody>
            <a:bodyPr/>
            <a:lstStyle/>
            <a:p>
              <a:endParaRPr lang="en-US"/>
            </a:p>
          </p:txBody>
        </p:sp>
        <p:sp>
          <p:nvSpPr>
            <p:cNvPr id="22554" name="Freeform 59"/>
            <p:cNvSpPr>
              <a:spLocks/>
            </p:cNvSpPr>
            <p:nvPr/>
          </p:nvSpPr>
          <p:spPr bwMode="auto">
            <a:xfrm>
              <a:off x="8429232" y="4642224"/>
              <a:ext cx="286066" cy="549973"/>
            </a:xfrm>
            <a:custGeom>
              <a:avLst/>
              <a:gdLst>
                <a:gd name="T0" fmla="*/ 282037 w 284"/>
                <a:gd name="T1" fmla="*/ 0 h 545"/>
                <a:gd name="T2" fmla="*/ 283044 w 284"/>
                <a:gd name="T3" fmla="*/ 19173 h 545"/>
                <a:gd name="T4" fmla="*/ 285059 w 284"/>
                <a:gd name="T5" fmla="*/ 46420 h 545"/>
                <a:gd name="T6" fmla="*/ 285059 w 284"/>
                <a:gd name="T7" fmla="*/ 79721 h 545"/>
                <a:gd name="T8" fmla="*/ 286066 w 284"/>
                <a:gd name="T9" fmla="*/ 119077 h 545"/>
                <a:gd name="T10" fmla="*/ 286066 w 284"/>
                <a:gd name="T11" fmla="*/ 161460 h 545"/>
                <a:gd name="T12" fmla="*/ 286066 w 284"/>
                <a:gd name="T13" fmla="*/ 208889 h 545"/>
                <a:gd name="T14" fmla="*/ 286066 w 284"/>
                <a:gd name="T15" fmla="*/ 257327 h 545"/>
                <a:gd name="T16" fmla="*/ 285059 w 284"/>
                <a:gd name="T17" fmla="*/ 305765 h 545"/>
                <a:gd name="T18" fmla="*/ 285059 w 284"/>
                <a:gd name="T19" fmla="*/ 355212 h 545"/>
                <a:gd name="T20" fmla="*/ 284051 w 284"/>
                <a:gd name="T21" fmla="*/ 402641 h 545"/>
                <a:gd name="T22" fmla="*/ 284051 w 284"/>
                <a:gd name="T23" fmla="*/ 448051 h 545"/>
                <a:gd name="T24" fmla="*/ 283044 w 284"/>
                <a:gd name="T25" fmla="*/ 491444 h 545"/>
                <a:gd name="T26" fmla="*/ 283044 w 284"/>
                <a:gd name="T27" fmla="*/ 528781 h 545"/>
                <a:gd name="T28" fmla="*/ 282037 w 284"/>
                <a:gd name="T29" fmla="*/ 547955 h 545"/>
                <a:gd name="T30" fmla="*/ 263906 w 284"/>
                <a:gd name="T31" fmla="*/ 547955 h 545"/>
                <a:gd name="T32" fmla="*/ 245775 w 284"/>
                <a:gd name="T33" fmla="*/ 547955 h 545"/>
                <a:gd name="T34" fmla="*/ 226637 w 284"/>
                <a:gd name="T35" fmla="*/ 547955 h 545"/>
                <a:gd name="T36" fmla="*/ 204477 w 284"/>
                <a:gd name="T37" fmla="*/ 547955 h 545"/>
                <a:gd name="T38" fmla="*/ 178288 w 284"/>
                <a:gd name="T39" fmla="*/ 548964 h 545"/>
                <a:gd name="T40" fmla="*/ 152098 w 284"/>
                <a:gd name="T41" fmla="*/ 548964 h 545"/>
                <a:gd name="T42" fmla="*/ 122887 w 284"/>
                <a:gd name="T43" fmla="*/ 548964 h 545"/>
                <a:gd name="T44" fmla="*/ 91662 w 284"/>
                <a:gd name="T45" fmla="*/ 548964 h 545"/>
                <a:gd name="T46" fmla="*/ 58422 w 284"/>
                <a:gd name="T47" fmla="*/ 548964 h 545"/>
                <a:gd name="T48" fmla="*/ 26189 w 284"/>
                <a:gd name="T49" fmla="*/ 548964 h 545"/>
                <a:gd name="T50" fmla="*/ 2015 w 284"/>
                <a:gd name="T51" fmla="*/ 546946 h 545"/>
                <a:gd name="T52" fmla="*/ 17124 w 284"/>
                <a:gd name="T53" fmla="*/ 532818 h 545"/>
                <a:gd name="T54" fmla="*/ 36262 w 284"/>
                <a:gd name="T55" fmla="*/ 528781 h 545"/>
                <a:gd name="T56" fmla="*/ 60436 w 284"/>
                <a:gd name="T57" fmla="*/ 528781 h 545"/>
                <a:gd name="T58" fmla="*/ 83604 w 284"/>
                <a:gd name="T59" fmla="*/ 528781 h 545"/>
                <a:gd name="T60" fmla="*/ 108786 w 284"/>
                <a:gd name="T61" fmla="*/ 527772 h 545"/>
                <a:gd name="T62" fmla="*/ 134975 w 284"/>
                <a:gd name="T63" fmla="*/ 527772 h 545"/>
                <a:gd name="T64" fmla="*/ 159149 w 284"/>
                <a:gd name="T65" fmla="*/ 527772 h 545"/>
                <a:gd name="T66" fmla="*/ 182317 w 284"/>
                <a:gd name="T67" fmla="*/ 527772 h 545"/>
                <a:gd name="T68" fmla="*/ 202462 w 284"/>
                <a:gd name="T69" fmla="*/ 525754 h 545"/>
                <a:gd name="T70" fmla="*/ 220593 w 284"/>
                <a:gd name="T71" fmla="*/ 525754 h 545"/>
                <a:gd name="T72" fmla="*/ 237717 w 284"/>
                <a:gd name="T73" fmla="*/ 525754 h 545"/>
                <a:gd name="T74" fmla="*/ 256855 w 284"/>
                <a:gd name="T75" fmla="*/ 525754 h 545"/>
                <a:gd name="T76" fmla="*/ 261891 w 284"/>
                <a:gd name="T77" fmla="*/ 521718 h 545"/>
                <a:gd name="T78" fmla="*/ 261891 w 284"/>
                <a:gd name="T79" fmla="*/ 508599 h 545"/>
                <a:gd name="T80" fmla="*/ 261891 w 284"/>
                <a:gd name="T81" fmla="*/ 487407 h 545"/>
                <a:gd name="T82" fmla="*/ 262899 w 284"/>
                <a:gd name="T83" fmla="*/ 459152 h 545"/>
                <a:gd name="T84" fmla="*/ 262899 w 284"/>
                <a:gd name="T85" fmla="*/ 426860 h 545"/>
                <a:gd name="T86" fmla="*/ 263906 w 284"/>
                <a:gd name="T87" fmla="*/ 388513 h 545"/>
                <a:gd name="T88" fmla="*/ 263906 w 284"/>
                <a:gd name="T89" fmla="*/ 349157 h 545"/>
                <a:gd name="T90" fmla="*/ 263906 w 284"/>
                <a:gd name="T91" fmla="*/ 306774 h 545"/>
                <a:gd name="T92" fmla="*/ 264913 w 284"/>
                <a:gd name="T93" fmla="*/ 266409 h 545"/>
                <a:gd name="T94" fmla="*/ 264913 w 284"/>
                <a:gd name="T95" fmla="*/ 228062 h 545"/>
                <a:gd name="T96" fmla="*/ 264913 w 284"/>
                <a:gd name="T97" fmla="*/ 191734 h 545"/>
                <a:gd name="T98" fmla="*/ 264913 w 284"/>
                <a:gd name="T99" fmla="*/ 160451 h 545"/>
                <a:gd name="T100" fmla="*/ 264913 w 284"/>
                <a:gd name="T101" fmla="*/ 136232 h 545"/>
                <a:gd name="T102" fmla="*/ 263906 w 284"/>
                <a:gd name="T103" fmla="*/ 120086 h 545"/>
                <a:gd name="T104" fmla="*/ 263906 w 284"/>
                <a:gd name="T105" fmla="*/ 102931 h 545"/>
                <a:gd name="T106" fmla="*/ 262899 w 284"/>
                <a:gd name="T107" fmla="*/ 83757 h 545"/>
                <a:gd name="T108" fmla="*/ 261891 w 284"/>
                <a:gd name="T109" fmla="*/ 65593 h 545"/>
                <a:gd name="T110" fmla="*/ 261891 w 284"/>
                <a:gd name="T111" fmla="*/ 46420 h 545"/>
                <a:gd name="T112" fmla="*/ 260884 w 284"/>
                <a:gd name="T113" fmla="*/ 27246 h 54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84"/>
                <a:gd name="T172" fmla="*/ 0 h 545"/>
                <a:gd name="T173" fmla="*/ 284 w 284"/>
                <a:gd name="T174" fmla="*/ 545 h 54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84" h="545">
                  <a:moveTo>
                    <a:pt x="259" y="19"/>
                  </a:moveTo>
                  <a:lnTo>
                    <a:pt x="264" y="14"/>
                  </a:lnTo>
                  <a:lnTo>
                    <a:pt x="270" y="9"/>
                  </a:lnTo>
                  <a:lnTo>
                    <a:pt x="274" y="4"/>
                  </a:lnTo>
                  <a:lnTo>
                    <a:pt x="280" y="0"/>
                  </a:lnTo>
                  <a:lnTo>
                    <a:pt x="280" y="3"/>
                  </a:lnTo>
                  <a:lnTo>
                    <a:pt x="281" y="7"/>
                  </a:lnTo>
                  <a:lnTo>
                    <a:pt x="281" y="11"/>
                  </a:lnTo>
                  <a:lnTo>
                    <a:pt x="281" y="15"/>
                  </a:lnTo>
                  <a:lnTo>
                    <a:pt x="281" y="19"/>
                  </a:lnTo>
                  <a:lnTo>
                    <a:pt x="282" y="23"/>
                  </a:lnTo>
                  <a:lnTo>
                    <a:pt x="282" y="29"/>
                  </a:lnTo>
                  <a:lnTo>
                    <a:pt x="282" y="34"/>
                  </a:lnTo>
                  <a:lnTo>
                    <a:pt x="282" y="40"/>
                  </a:lnTo>
                  <a:lnTo>
                    <a:pt x="283" y="46"/>
                  </a:lnTo>
                  <a:lnTo>
                    <a:pt x="283" y="52"/>
                  </a:lnTo>
                  <a:lnTo>
                    <a:pt x="283" y="58"/>
                  </a:lnTo>
                  <a:lnTo>
                    <a:pt x="283" y="65"/>
                  </a:lnTo>
                  <a:lnTo>
                    <a:pt x="283" y="72"/>
                  </a:lnTo>
                  <a:lnTo>
                    <a:pt x="283" y="79"/>
                  </a:lnTo>
                  <a:lnTo>
                    <a:pt x="284" y="86"/>
                  </a:lnTo>
                  <a:lnTo>
                    <a:pt x="284" y="94"/>
                  </a:lnTo>
                  <a:lnTo>
                    <a:pt x="284" y="102"/>
                  </a:lnTo>
                  <a:lnTo>
                    <a:pt x="284" y="109"/>
                  </a:lnTo>
                  <a:lnTo>
                    <a:pt x="284" y="118"/>
                  </a:lnTo>
                  <a:lnTo>
                    <a:pt x="284" y="125"/>
                  </a:lnTo>
                  <a:lnTo>
                    <a:pt x="284" y="134"/>
                  </a:lnTo>
                  <a:lnTo>
                    <a:pt x="284" y="143"/>
                  </a:lnTo>
                  <a:lnTo>
                    <a:pt x="284" y="151"/>
                  </a:lnTo>
                  <a:lnTo>
                    <a:pt x="284" y="160"/>
                  </a:lnTo>
                  <a:lnTo>
                    <a:pt x="284" y="169"/>
                  </a:lnTo>
                  <a:lnTo>
                    <a:pt x="284" y="179"/>
                  </a:lnTo>
                  <a:lnTo>
                    <a:pt x="284" y="188"/>
                  </a:lnTo>
                  <a:lnTo>
                    <a:pt x="284" y="197"/>
                  </a:lnTo>
                  <a:lnTo>
                    <a:pt x="284" y="207"/>
                  </a:lnTo>
                  <a:lnTo>
                    <a:pt x="284" y="215"/>
                  </a:lnTo>
                  <a:lnTo>
                    <a:pt x="284" y="225"/>
                  </a:lnTo>
                  <a:lnTo>
                    <a:pt x="284" y="235"/>
                  </a:lnTo>
                  <a:lnTo>
                    <a:pt x="284" y="245"/>
                  </a:lnTo>
                  <a:lnTo>
                    <a:pt x="284" y="255"/>
                  </a:lnTo>
                  <a:lnTo>
                    <a:pt x="284" y="264"/>
                  </a:lnTo>
                  <a:lnTo>
                    <a:pt x="284" y="274"/>
                  </a:lnTo>
                  <a:lnTo>
                    <a:pt x="284" y="284"/>
                  </a:lnTo>
                  <a:lnTo>
                    <a:pt x="283" y="294"/>
                  </a:lnTo>
                  <a:lnTo>
                    <a:pt x="283" y="303"/>
                  </a:lnTo>
                  <a:lnTo>
                    <a:pt x="283" y="313"/>
                  </a:lnTo>
                  <a:lnTo>
                    <a:pt x="283" y="323"/>
                  </a:lnTo>
                  <a:lnTo>
                    <a:pt x="283" y="333"/>
                  </a:lnTo>
                  <a:lnTo>
                    <a:pt x="283" y="342"/>
                  </a:lnTo>
                  <a:lnTo>
                    <a:pt x="283" y="352"/>
                  </a:lnTo>
                  <a:lnTo>
                    <a:pt x="283" y="362"/>
                  </a:lnTo>
                  <a:lnTo>
                    <a:pt x="282" y="371"/>
                  </a:lnTo>
                  <a:lnTo>
                    <a:pt x="282" y="380"/>
                  </a:lnTo>
                  <a:lnTo>
                    <a:pt x="282" y="389"/>
                  </a:lnTo>
                  <a:lnTo>
                    <a:pt x="282" y="399"/>
                  </a:lnTo>
                  <a:lnTo>
                    <a:pt x="282" y="409"/>
                  </a:lnTo>
                  <a:lnTo>
                    <a:pt x="282" y="418"/>
                  </a:lnTo>
                  <a:lnTo>
                    <a:pt x="282" y="427"/>
                  </a:lnTo>
                  <a:lnTo>
                    <a:pt x="282" y="436"/>
                  </a:lnTo>
                  <a:lnTo>
                    <a:pt x="282" y="444"/>
                  </a:lnTo>
                  <a:lnTo>
                    <a:pt x="282" y="453"/>
                  </a:lnTo>
                  <a:lnTo>
                    <a:pt x="281" y="462"/>
                  </a:lnTo>
                  <a:lnTo>
                    <a:pt x="281" y="470"/>
                  </a:lnTo>
                  <a:lnTo>
                    <a:pt x="281" y="478"/>
                  </a:lnTo>
                  <a:lnTo>
                    <a:pt x="281" y="487"/>
                  </a:lnTo>
                  <a:lnTo>
                    <a:pt x="281" y="494"/>
                  </a:lnTo>
                  <a:lnTo>
                    <a:pt x="281" y="502"/>
                  </a:lnTo>
                  <a:lnTo>
                    <a:pt x="281" y="508"/>
                  </a:lnTo>
                  <a:lnTo>
                    <a:pt x="281" y="517"/>
                  </a:lnTo>
                  <a:lnTo>
                    <a:pt x="281" y="524"/>
                  </a:lnTo>
                  <a:lnTo>
                    <a:pt x="281" y="530"/>
                  </a:lnTo>
                  <a:lnTo>
                    <a:pt x="281" y="537"/>
                  </a:lnTo>
                  <a:lnTo>
                    <a:pt x="281" y="543"/>
                  </a:lnTo>
                  <a:lnTo>
                    <a:pt x="280" y="543"/>
                  </a:lnTo>
                  <a:lnTo>
                    <a:pt x="277" y="543"/>
                  </a:lnTo>
                  <a:lnTo>
                    <a:pt x="274" y="543"/>
                  </a:lnTo>
                  <a:lnTo>
                    <a:pt x="271" y="543"/>
                  </a:lnTo>
                  <a:lnTo>
                    <a:pt x="266" y="543"/>
                  </a:lnTo>
                  <a:lnTo>
                    <a:pt x="262" y="543"/>
                  </a:lnTo>
                  <a:lnTo>
                    <a:pt x="256" y="543"/>
                  </a:lnTo>
                  <a:lnTo>
                    <a:pt x="253" y="543"/>
                  </a:lnTo>
                  <a:lnTo>
                    <a:pt x="250" y="543"/>
                  </a:lnTo>
                  <a:lnTo>
                    <a:pt x="247" y="543"/>
                  </a:lnTo>
                  <a:lnTo>
                    <a:pt x="244" y="543"/>
                  </a:lnTo>
                  <a:lnTo>
                    <a:pt x="240" y="543"/>
                  </a:lnTo>
                  <a:lnTo>
                    <a:pt x="237" y="543"/>
                  </a:lnTo>
                  <a:lnTo>
                    <a:pt x="233" y="543"/>
                  </a:lnTo>
                  <a:lnTo>
                    <a:pt x="229" y="543"/>
                  </a:lnTo>
                  <a:lnTo>
                    <a:pt x="225" y="543"/>
                  </a:lnTo>
                  <a:lnTo>
                    <a:pt x="220" y="543"/>
                  </a:lnTo>
                  <a:lnTo>
                    <a:pt x="217" y="543"/>
                  </a:lnTo>
                  <a:lnTo>
                    <a:pt x="213" y="543"/>
                  </a:lnTo>
                  <a:lnTo>
                    <a:pt x="208" y="543"/>
                  </a:lnTo>
                  <a:lnTo>
                    <a:pt x="203" y="543"/>
                  </a:lnTo>
                  <a:lnTo>
                    <a:pt x="198" y="543"/>
                  </a:lnTo>
                  <a:lnTo>
                    <a:pt x="194" y="544"/>
                  </a:lnTo>
                  <a:lnTo>
                    <a:pt x="188" y="544"/>
                  </a:lnTo>
                  <a:lnTo>
                    <a:pt x="183" y="544"/>
                  </a:lnTo>
                  <a:lnTo>
                    <a:pt x="177" y="544"/>
                  </a:lnTo>
                  <a:lnTo>
                    <a:pt x="173" y="544"/>
                  </a:lnTo>
                  <a:lnTo>
                    <a:pt x="167" y="544"/>
                  </a:lnTo>
                  <a:lnTo>
                    <a:pt x="162" y="544"/>
                  </a:lnTo>
                  <a:lnTo>
                    <a:pt x="156" y="544"/>
                  </a:lnTo>
                  <a:lnTo>
                    <a:pt x="151" y="544"/>
                  </a:lnTo>
                  <a:lnTo>
                    <a:pt x="145" y="544"/>
                  </a:lnTo>
                  <a:lnTo>
                    <a:pt x="139" y="544"/>
                  </a:lnTo>
                  <a:lnTo>
                    <a:pt x="134" y="544"/>
                  </a:lnTo>
                  <a:lnTo>
                    <a:pt x="128" y="544"/>
                  </a:lnTo>
                  <a:lnTo>
                    <a:pt x="122" y="544"/>
                  </a:lnTo>
                  <a:lnTo>
                    <a:pt x="115" y="544"/>
                  </a:lnTo>
                  <a:lnTo>
                    <a:pt x="109" y="544"/>
                  </a:lnTo>
                  <a:lnTo>
                    <a:pt x="103" y="544"/>
                  </a:lnTo>
                  <a:lnTo>
                    <a:pt x="96" y="544"/>
                  </a:lnTo>
                  <a:lnTo>
                    <a:pt x="91" y="544"/>
                  </a:lnTo>
                  <a:lnTo>
                    <a:pt x="84" y="544"/>
                  </a:lnTo>
                  <a:lnTo>
                    <a:pt x="78" y="544"/>
                  </a:lnTo>
                  <a:lnTo>
                    <a:pt x="71" y="544"/>
                  </a:lnTo>
                  <a:lnTo>
                    <a:pt x="66" y="544"/>
                  </a:lnTo>
                  <a:lnTo>
                    <a:pt x="58" y="544"/>
                  </a:lnTo>
                  <a:lnTo>
                    <a:pt x="52" y="544"/>
                  </a:lnTo>
                  <a:lnTo>
                    <a:pt x="46" y="544"/>
                  </a:lnTo>
                  <a:lnTo>
                    <a:pt x="39" y="544"/>
                  </a:lnTo>
                  <a:lnTo>
                    <a:pt x="32" y="544"/>
                  </a:lnTo>
                  <a:lnTo>
                    <a:pt x="26" y="544"/>
                  </a:lnTo>
                  <a:lnTo>
                    <a:pt x="20" y="544"/>
                  </a:lnTo>
                  <a:lnTo>
                    <a:pt x="12" y="544"/>
                  </a:lnTo>
                  <a:lnTo>
                    <a:pt x="5" y="544"/>
                  </a:lnTo>
                  <a:lnTo>
                    <a:pt x="0" y="545"/>
                  </a:lnTo>
                  <a:lnTo>
                    <a:pt x="2" y="542"/>
                  </a:lnTo>
                  <a:lnTo>
                    <a:pt x="5" y="540"/>
                  </a:lnTo>
                  <a:lnTo>
                    <a:pt x="9" y="537"/>
                  </a:lnTo>
                  <a:lnTo>
                    <a:pt x="12" y="534"/>
                  </a:lnTo>
                  <a:lnTo>
                    <a:pt x="14" y="531"/>
                  </a:lnTo>
                  <a:lnTo>
                    <a:pt x="17" y="528"/>
                  </a:lnTo>
                  <a:lnTo>
                    <a:pt x="21" y="526"/>
                  </a:lnTo>
                  <a:lnTo>
                    <a:pt x="24" y="524"/>
                  </a:lnTo>
                  <a:lnTo>
                    <a:pt x="28" y="524"/>
                  </a:lnTo>
                  <a:lnTo>
                    <a:pt x="32" y="524"/>
                  </a:lnTo>
                  <a:lnTo>
                    <a:pt x="36" y="524"/>
                  </a:lnTo>
                  <a:lnTo>
                    <a:pt x="40" y="524"/>
                  </a:lnTo>
                  <a:lnTo>
                    <a:pt x="46" y="524"/>
                  </a:lnTo>
                  <a:lnTo>
                    <a:pt x="50" y="524"/>
                  </a:lnTo>
                  <a:lnTo>
                    <a:pt x="55" y="524"/>
                  </a:lnTo>
                  <a:lnTo>
                    <a:pt x="60" y="524"/>
                  </a:lnTo>
                  <a:lnTo>
                    <a:pt x="65" y="524"/>
                  </a:lnTo>
                  <a:lnTo>
                    <a:pt x="69" y="524"/>
                  </a:lnTo>
                  <a:lnTo>
                    <a:pt x="74" y="524"/>
                  </a:lnTo>
                  <a:lnTo>
                    <a:pt x="79" y="524"/>
                  </a:lnTo>
                  <a:lnTo>
                    <a:pt x="83" y="524"/>
                  </a:lnTo>
                  <a:lnTo>
                    <a:pt x="89" y="524"/>
                  </a:lnTo>
                  <a:lnTo>
                    <a:pt x="94" y="524"/>
                  </a:lnTo>
                  <a:lnTo>
                    <a:pt x="100" y="524"/>
                  </a:lnTo>
                  <a:lnTo>
                    <a:pt x="104" y="523"/>
                  </a:lnTo>
                  <a:lnTo>
                    <a:pt x="108" y="523"/>
                  </a:lnTo>
                  <a:lnTo>
                    <a:pt x="114" y="523"/>
                  </a:lnTo>
                  <a:lnTo>
                    <a:pt x="119" y="523"/>
                  </a:lnTo>
                  <a:lnTo>
                    <a:pt x="124" y="523"/>
                  </a:lnTo>
                  <a:lnTo>
                    <a:pt x="128" y="523"/>
                  </a:lnTo>
                  <a:lnTo>
                    <a:pt x="134" y="523"/>
                  </a:lnTo>
                  <a:lnTo>
                    <a:pt x="138" y="523"/>
                  </a:lnTo>
                  <a:lnTo>
                    <a:pt x="143" y="523"/>
                  </a:lnTo>
                  <a:lnTo>
                    <a:pt x="148" y="523"/>
                  </a:lnTo>
                  <a:lnTo>
                    <a:pt x="152" y="523"/>
                  </a:lnTo>
                  <a:lnTo>
                    <a:pt x="158" y="523"/>
                  </a:lnTo>
                  <a:lnTo>
                    <a:pt x="162" y="523"/>
                  </a:lnTo>
                  <a:lnTo>
                    <a:pt x="167" y="523"/>
                  </a:lnTo>
                  <a:lnTo>
                    <a:pt x="172" y="523"/>
                  </a:lnTo>
                  <a:lnTo>
                    <a:pt x="176" y="523"/>
                  </a:lnTo>
                  <a:lnTo>
                    <a:pt x="181" y="523"/>
                  </a:lnTo>
                  <a:lnTo>
                    <a:pt x="184" y="523"/>
                  </a:lnTo>
                  <a:lnTo>
                    <a:pt x="188" y="523"/>
                  </a:lnTo>
                  <a:lnTo>
                    <a:pt x="193" y="523"/>
                  </a:lnTo>
                  <a:lnTo>
                    <a:pt x="197" y="521"/>
                  </a:lnTo>
                  <a:lnTo>
                    <a:pt x="201" y="521"/>
                  </a:lnTo>
                  <a:lnTo>
                    <a:pt x="205" y="521"/>
                  </a:lnTo>
                  <a:lnTo>
                    <a:pt x="209" y="521"/>
                  </a:lnTo>
                  <a:lnTo>
                    <a:pt x="213" y="521"/>
                  </a:lnTo>
                  <a:lnTo>
                    <a:pt x="216" y="521"/>
                  </a:lnTo>
                  <a:lnTo>
                    <a:pt x="219" y="521"/>
                  </a:lnTo>
                  <a:lnTo>
                    <a:pt x="222" y="521"/>
                  </a:lnTo>
                  <a:lnTo>
                    <a:pt x="226" y="521"/>
                  </a:lnTo>
                  <a:lnTo>
                    <a:pt x="229" y="521"/>
                  </a:lnTo>
                  <a:lnTo>
                    <a:pt x="232" y="521"/>
                  </a:lnTo>
                  <a:lnTo>
                    <a:pt x="236" y="521"/>
                  </a:lnTo>
                  <a:lnTo>
                    <a:pt x="240" y="521"/>
                  </a:lnTo>
                  <a:lnTo>
                    <a:pt x="246" y="521"/>
                  </a:lnTo>
                  <a:lnTo>
                    <a:pt x="250" y="521"/>
                  </a:lnTo>
                  <a:lnTo>
                    <a:pt x="253" y="521"/>
                  </a:lnTo>
                  <a:lnTo>
                    <a:pt x="255" y="521"/>
                  </a:lnTo>
                  <a:lnTo>
                    <a:pt x="258" y="521"/>
                  </a:lnTo>
                  <a:lnTo>
                    <a:pt x="259" y="521"/>
                  </a:lnTo>
                  <a:lnTo>
                    <a:pt x="260" y="521"/>
                  </a:lnTo>
                  <a:lnTo>
                    <a:pt x="260" y="520"/>
                  </a:lnTo>
                  <a:lnTo>
                    <a:pt x="260" y="517"/>
                  </a:lnTo>
                  <a:lnTo>
                    <a:pt x="260" y="516"/>
                  </a:lnTo>
                  <a:lnTo>
                    <a:pt x="260" y="514"/>
                  </a:lnTo>
                  <a:lnTo>
                    <a:pt x="260" y="511"/>
                  </a:lnTo>
                  <a:lnTo>
                    <a:pt x="260" y="507"/>
                  </a:lnTo>
                  <a:lnTo>
                    <a:pt x="260" y="504"/>
                  </a:lnTo>
                  <a:lnTo>
                    <a:pt x="260" y="501"/>
                  </a:lnTo>
                  <a:lnTo>
                    <a:pt x="260" y="496"/>
                  </a:lnTo>
                  <a:lnTo>
                    <a:pt x="260" y="493"/>
                  </a:lnTo>
                  <a:lnTo>
                    <a:pt x="260" y="488"/>
                  </a:lnTo>
                  <a:lnTo>
                    <a:pt x="260" y="483"/>
                  </a:lnTo>
                  <a:lnTo>
                    <a:pt x="260" y="478"/>
                  </a:lnTo>
                  <a:lnTo>
                    <a:pt x="261" y="474"/>
                  </a:lnTo>
                  <a:lnTo>
                    <a:pt x="261" y="467"/>
                  </a:lnTo>
                  <a:lnTo>
                    <a:pt x="261" y="462"/>
                  </a:lnTo>
                  <a:lnTo>
                    <a:pt x="261" y="455"/>
                  </a:lnTo>
                  <a:lnTo>
                    <a:pt x="261" y="450"/>
                  </a:lnTo>
                  <a:lnTo>
                    <a:pt x="261" y="442"/>
                  </a:lnTo>
                  <a:lnTo>
                    <a:pt x="261" y="436"/>
                  </a:lnTo>
                  <a:lnTo>
                    <a:pt x="261" y="429"/>
                  </a:lnTo>
                  <a:lnTo>
                    <a:pt x="261" y="423"/>
                  </a:lnTo>
                  <a:lnTo>
                    <a:pt x="261" y="415"/>
                  </a:lnTo>
                  <a:lnTo>
                    <a:pt x="261" y="408"/>
                  </a:lnTo>
                  <a:lnTo>
                    <a:pt x="261" y="400"/>
                  </a:lnTo>
                  <a:lnTo>
                    <a:pt x="262" y="392"/>
                  </a:lnTo>
                  <a:lnTo>
                    <a:pt x="262" y="385"/>
                  </a:lnTo>
                  <a:lnTo>
                    <a:pt x="262" y="377"/>
                  </a:lnTo>
                  <a:lnTo>
                    <a:pt x="262" y="370"/>
                  </a:lnTo>
                  <a:lnTo>
                    <a:pt x="262" y="362"/>
                  </a:lnTo>
                  <a:lnTo>
                    <a:pt x="262" y="353"/>
                  </a:lnTo>
                  <a:lnTo>
                    <a:pt x="262" y="346"/>
                  </a:lnTo>
                  <a:lnTo>
                    <a:pt x="262" y="337"/>
                  </a:lnTo>
                  <a:lnTo>
                    <a:pt x="262" y="329"/>
                  </a:lnTo>
                  <a:lnTo>
                    <a:pt x="262" y="321"/>
                  </a:lnTo>
                  <a:lnTo>
                    <a:pt x="262" y="313"/>
                  </a:lnTo>
                  <a:lnTo>
                    <a:pt x="262" y="304"/>
                  </a:lnTo>
                  <a:lnTo>
                    <a:pt x="263" y="297"/>
                  </a:lnTo>
                  <a:lnTo>
                    <a:pt x="263" y="288"/>
                  </a:lnTo>
                  <a:lnTo>
                    <a:pt x="263" y="281"/>
                  </a:lnTo>
                  <a:lnTo>
                    <a:pt x="263" y="272"/>
                  </a:lnTo>
                  <a:lnTo>
                    <a:pt x="263" y="264"/>
                  </a:lnTo>
                  <a:lnTo>
                    <a:pt x="263" y="256"/>
                  </a:lnTo>
                  <a:lnTo>
                    <a:pt x="263" y="248"/>
                  </a:lnTo>
                  <a:lnTo>
                    <a:pt x="263" y="240"/>
                  </a:lnTo>
                  <a:lnTo>
                    <a:pt x="263" y="234"/>
                  </a:lnTo>
                  <a:lnTo>
                    <a:pt x="263" y="226"/>
                  </a:lnTo>
                  <a:lnTo>
                    <a:pt x="263" y="219"/>
                  </a:lnTo>
                  <a:lnTo>
                    <a:pt x="263" y="210"/>
                  </a:lnTo>
                  <a:lnTo>
                    <a:pt x="263" y="204"/>
                  </a:lnTo>
                  <a:lnTo>
                    <a:pt x="263" y="197"/>
                  </a:lnTo>
                  <a:lnTo>
                    <a:pt x="263" y="190"/>
                  </a:lnTo>
                  <a:lnTo>
                    <a:pt x="263" y="183"/>
                  </a:lnTo>
                  <a:lnTo>
                    <a:pt x="263" y="177"/>
                  </a:lnTo>
                  <a:lnTo>
                    <a:pt x="263" y="171"/>
                  </a:lnTo>
                  <a:lnTo>
                    <a:pt x="263" y="164"/>
                  </a:lnTo>
                  <a:lnTo>
                    <a:pt x="263" y="159"/>
                  </a:lnTo>
                  <a:lnTo>
                    <a:pt x="263" y="154"/>
                  </a:lnTo>
                  <a:lnTo>
                    <a:pt x="263" y="148"/>
                  </a:lnTo>
                  <a:lnTo>
                    <a:pt x="263" y="144"/>
                  </a:lnTo>
                  <a:lnTo>
                    <a:pt x="263" y="138"/>
                  </a:lnTo>
                  <a:lnTo>
                    <a:pt x="263" y="135"/>
                  </a:lnTo>
                  <a:lnTo>
                    <a:pt x="263" y="131"/>
                  </a:lnTo>
                  <a:lnTo>
                    <a:pt x="263" y="128"/>
                  </a:lnTo>
                  <a:lnTo>
                    <a:pt x="262" y="125"/>
                  </a:lnTo>
                  <a:lnTo>
                    <a:pt x="262" y="122"/>
                  </a:lnTo>
                  <a:lnTo>
                    <a:pt x="262" y="119"/>
                  </a:lnTo>
                  <a:lnTo>
                    <a:pt x="262" y="116"/>
                  </a:lnTo>
                  <a:lnTo>
                    <a:pt x="262" y="111"/>
                  </a:lnTo>
                  <a:lnTo>
                    <a:pt x="262" y="109"/>
                  </a:lnTo>
                  <a:lnTo>
                    <a:pt x="262" y="105"/>
                  </a:lnTo>
                  <a:lnTo>
                    <a:pt x="262" y="102"/>
                  </a:lnTo>
                  <a:lnTo>
                    <a:pt x="261" y="97"/>
                  </a:lnTo>
                  <a:lnTo>
                    <a:pt x="261" y="94"/>
                  </a:lnTo>
                  <a:lnTo>
                    <a:pt x="261" y="91"/>
                  </a:lnTo>
                  <a:lnTo>
                    <a:pt x="261" y="87"/>
                  </a:lnTo>
                  <a:lnTo>
                    <a:pt x="261" y="83"/>
                  </a:lnTo>
                  <a:lnTo>
                    <a:pt x="261" y="80"/>
                  </a:lnTo>
                  <a:lnTo>
                    <a:pt x="261" y="75"/>
                  </a:lnTo>
                  <a:lnTo>
                    <a:pt x="261" y="72"/>
                  </a:lnTo>
                  <a:lnTo>
                    <a:pt x="260" y="68"/>
                  </a:lnTo>
                  <a:lnTo>
                    <a:pt x="260" y="65"/>
                  </a:lnTo>
                  <a:lnTo>
                    <a:pt x="260" y="60"/>
                  </a:lnTo>
                  <a:lnTo>
                    <a:pt x="260" y="57"/>
                  </a:lnTo>
                  <a:lnTo>
                    <a:pt x="260" y="54"/>
                  </a:lnTo>
                  <a:lnTo>
                    <a:pt x="260" y="49"/>
                  </a:lnTo>
                  <a:lnTo>
                    <a:pt x="260" y="46"/>
                  </a:lnTo>
                  <a:lnTo>
                    <a:pt x="260" y="42"/>
                  </a:lnTo>
                  <a:lnTo>
                    <a:pt x="259" y="38"/>
                  </a:lnTo>
                  <a:lnTo>
                    <a:pt x="259" y="34"/>
                  </a:lnTo>
                  <a:lnTo>
                    <a:pt x="259" y="30"/>
                  </a:lnTo>
                  <a:lnTo>
                    <a:pt x="259" y="27"/>
                  </a:lnTo>
                  <a:lnTo>
                    <a:pt x="259" y="22"/>
                  </a:lnTo>
                  <a:lnTo>
                    <a:pt x="259" y="19"/>
                  </a:lnTo>
                  <a:close/>
                </a:path>
              </a:pathLst>
            </a:custGeom>
            <a:solidFill>
              <a:srgbClr val="000000"/>
            </a:solidFill>
            <a:ln w="9525">
              <a:noFill/>
              <a:round/>
              <a:headEnd/>
              <a:tailEnd/>
            </a:ln>
          </p:spPr>
          <p:txBody>
            <a:bodyPr/>
            <a:lstStyle/>
            <a:p>
              <a:endParaRPr lang="en-US"/>
            </a:p>
          </p:txBody>
        </p:sp>
        <p:sp>
          <p:nvSpPr>
            <p:cNvPr id="22555" name="Freeform 60"/>
            <p:cNvSpPr>
              <a:spLocks/>
            </p:cNvSpPr>
            <p:nvPr/>
          </p:nvSpPr>
          <p:spPr bwMode="auto">
            <a:xfrm>
              <a:off x="8666949" y="4793316"/>
              <a:ext cx="38277" cy="26190"/>
            </a:xfrm>
            <a:custGeom>
              <a:avLst/>
              <a:gdLst>
                <a:gd name="T0" fmla="*/ 0 w 38"/>
                <a:gd name="T1" fmla="*/ 1007 h 26"/>
                <a:gd name="T2" fmla="*/ 36262 w 38"/>
                <a:gd name="T3" fmla="*/ 0 h 26"/>
                <a:gd name="T4" fmla="*/ 38277 w 38"/>
                <a:gd name="T5" fmla="*/ 25183 h 26"/>
                <a:gd name="T6" fmla="*/ 2015 w 38"/>
                <a:gd name="T7" fmla="*/ 26190 h 26"/>
                <a:gd name="T8" fmla="*/ 0 w 38"/>
                <a:gd name="T9" fmla="*/ 1007 h 26"/>
                <a:gd name="T10" fmla="*/ 0 w 38"/>
                <a:gd name="T11" fmla="*/ 1007 h 26"/>
                <a:gd name="T12" fmla="*/ 0 60000 65536"/>
                <a:gd name="T13" fmla="*/ 0 60000 65536"/>
                <a:gd name="T14" fmla="*/ 0 60000 65536"/>
                <a:gd name="T15" fmla="*/ 0 60000 65536"/>
                <a:gd name="T16" fmla="*/ 0 60000 65536"/>
                <a:gd name="T17" fmla="*/ 0 60000 65536"/>
                <a:gd name="T18" fmla="*/ 0 w 38"/>
                <a:gd name="T19" fmla="*/ 0 h 26"/>
                <a:gd name="T20" fmla="*/ 38 w 38"/>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38" h="26">
                  <a:moveTo>
                    <a:pt x="0" y="1"/>
                  </a:moveTo>
                  <a:lnTo>
                    <a:pt x="36" y="0"/>
                  </a:lnTo>
                  <a:lnTo>
                    <a:pt x="38" y="25"/>
                  </a:lnTo>
                  <a:lnTo>
                    <a:pt x="2" y="26"/>
                  </a:lnTo>
                  <a:lnTo>
                    <a:pt x="0" y="1"/>
                  </a:lnTo>
                  <a:close/>
                </a:path>
              </a:pathLst>
            </a:custGeom>
            <a:solidFill>
              <a:srgbClr val="000000"/>
            </a:solidFill>
            <a:ln w="9525">
              <a:noFill/>
              <a:round/>
              <a:headEnd/>
              <a:tailEnd/>
            </a:ln>
          </p:spPr>
          <p:txBody>
            <a:bodyPr/>
            <a:lstStyle/>
            <a:p>
              <a:endParaRPr lang="en-US"/>
            </a:p>
          </p:txBody>
        </p:sp>
        <p:sp>
          <p:nvSpPr>
            <p:cNvPr id="22556" name="Freeform 61"/>
            <p:cNvSpPr>
              <a:spLocks/>
            </p:cNvSpPr>
            <p:nvPr/>
          </p:nvSpPr>
          <p:spPr bwMode="auto">
            <a:xfrm>
              <a:off x="8640759" y="4704676"/>
              <a:ext cx="38277" cy="66481"/>
            </a:xfrm>
            <a:custGeom>
              <a:avLst/>
              <a:gdLst>
                <a:gd name="T0" fmla="*/ 0 w 40"/>
                <a:gd name="T1" fmla="*/ 32744 h 67"/>
                <a:gd name="T2" fmla="*/ 38277 w 40"/>
                <a:gd name="T3" fmla="*/ 0 h 67"/>
                <a:gd name="T4" fmla="*/ 38277 w 40"/>
                <a:gd name="T5" fmla="*/ 33737 h 67"/>
                <a:gd name="T6" fmla="*/ 37320 w 40"/>
                <a:gd name="T7" fmla="*/ 66481 h 67"/>
                <a:gd name="T8" fmla="*/ 28708 w 40"/>
                <a:gd name="T9" fmla="*/ 53582 h 67"/>
                <a:gd name="T10" fmla="*/ 14354 w 40"/>
                <a:gd name="T11" fmla="*/ 38698 h 67"/>
                <a:gd name="T12" fmla="*/ 0 w 40"/>
                <a:gd name="T13" fmla="*/ 32744 h 67"/>
                <a:gd name="T14" fmla="*/ 0 w 40"/>
                <a:gd name="T15" fmla="*/ 32744 h 67"/>
                <a:gd name="T16" fmla="*/ 0 60000 65536"/>
                <a:gd name="T17" fmla="*/ 0 60000 65536"/>
                <a:gd name="T18" fmla="*/ 0 60000 65536"/>
                <a:gd name="T19" fmla="*/ 0 60000 65536"/>
                <a:gd name="T20" fmla="*/ 0 60000 65536"/>
                <a:gd name="T21" fmla="*/ 0 60000 65536"/>
                <a:gd name="T22" fmla="*/ 0 60000 65536"/>
                <a:gd name="T23" fmla="*/ 0 60000 65536"/>
                <a:gd name="T24" fmla="*/ 0 w 40"/>
                <a:gd name="T25" fmla="*/ 0 h 67"/>
                <a:gd name="T26" fmla="*/ 40 w 40"/>
                <a:gd name="T27" fmla="*/ 67 h 6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0" h="67">
                  <a:moveTo>
                    <a:pt x="0" y="33"/>
                  </a:moveTo>
                  <a:lnTo>
                    <a:pt x="40" y="0"/>
                  </a:lnTo>
                  <a:lnTo>
                    <a:pt x="40" y="34"/>
                  </a:lnTo>
                  <a:lnTo>
                    <a:pt x="39" y="67"/>
                  </a:lnTo>
                  <a:lnTo>
                    <a:pt x="30" y="54"/>
                  </a:lnTo>
                  <a:lnTo>
                    <a:pt x="15" y="39"/>
                  </a:lnTo>
                  <a:lnTo>
                    <a:pt x="0" y="33"/>
                  </a:lnTo>
                  <a:close/>
                </a:path>
              </a:pathLst>
            </a:custGeom>
            <a:solidFill>
              <a:srgbClr val="BF80FF"/>
            </a:solidFill>
            <a:ln w="9525">
              <a:noFill/>
              <a:round/>
              <a:headEnd/>
              <a:tailEnd/>
            </a:ln>
          </p:spPr>
          <p:txBody>
            <a:bodyPr/>
            <a:lstStyle/>
            <a:p>
              <a:endParaRPr lang="en-US"/>
            </a:p>
          </p:txBody>
        </p:sp>
        <p:sp>
          <p:nvSpPr>
            <p:cNvPr id="22557" name="Freeform 62"/>
            <p:cNvSpPr>
              <a:spLocks/>
            </p:cNvSpPr>
            <p:nvPr/>
          </p:nvSpPr>
          <p:spPr bwMode="auto">
            <a:xfrm>
              <a:off x="8654862" y="4722806"/>
              <a:ext cx="12087" cy="20146"/>
            </a:xfrm>
            <a:custGeom>
              <a:avLst/>
              <a:gdLst>
                <a:gd name="T0" fmla="*/ 8058 w 12"/>
                <a:gd name="T1" fmla="*/ 2238 h 18"/>
                <a:gd name="T2" fmla="*/ 0 w 12"/>
                <a:gd name="T3" fmla="*/ 12311 h 18"/>
                <a:gd name="T4" fmla="*/ 7051 w 12"/>
                <a:gd name="T5" fmla="*/ 15669 h 18"/>
                <a:gd name="T6" fmla="*/ 12087 w 12"/>
                <a:gd name="T7" fmla="*/ 20146 h 18"/>
                <a:gd name="T8" fmla="*/ 12087 w 12"/>
                <a:gd name="T9" fmla="*/ 6715 h 18"/>
                <a:gd name="T10" fmla="*/ 11080 w 12"/>
                <a:gd name="T11" fmla="*/ 0 h 18"/>
                <a:gd name="T12" fmla="*/ 8058 w 12"/>
                <a:gd name="T13" fmla="*/ 2238 h 18"/>
                <a:gd name="T14" fmla="*/ 8058 w 12"/>
                <a:gd name="T15" fmla="*/ 2238 h 18"/>
                <a:gd name="T16" fmla="*/ 0 60000 65536"/>
                <a:gd name="T17" fmla="*/ 0 60000 65536"/>
                <a:gd name="T18" fmla="*/ 0 60000 65536"/>
                <a:gd name="T19" fmla="*/ 0 60000 65536"/>
                <a:gd name="T20" fmla="*/ 0 60000 65536"/>
                <a:gd name="T21" fmla="*/ 0 60000 65536"/>
                <a:gd name="T22" fmla="*/ 0 60000 65536"/>
                <a:gd name="T23" fmla="*/ 0 60000 65536"/>
                <a:gd name="T24" fmla="*/ 0 w 12"/>
                <a:gd name="T25" fmla="*/ 0 h 18"/>
                <a:gd name="T26" fmla="*/ 12 w 12"/>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 h="18">
                  <a:moveTo>
                    <a:pt x="8" y="2"/>
                  </a:moveTo>
                  <a:lnTo>
                    <a:pt x="0" y="11"/>
                  </a:lnTo>
                  <a:lnTo>
                    <a:pt x="7" y="14"/>
                  </a:lnTo>
                  <a:lnTo>
                    <a:pt x="12" y="18"/>
                  </a:lnTo>
                  <a:lnTo>
                    <a:pt x="12" y="6"/>
                  </a:lnTo>
                  <a:lnTo>
                    <a:pt x="11" y="0"/>
                  </a:lnTo>
                  <a:lnTo>
                    <a:pt x="8" y="2"/>
                  </a:lnTo>
                  <a:close/>
                </a:path>
              </a:pathLst>
            </a:custGeom>
            <a:solidFill>
              <a:srgbClr val="CFA6FF"/>
            </a:solidFill>
            <a:ln w="9525">
              <a:noFill/>
              <a:round/>
              <a:headEnd/>
              <a:tailEnd/>
            </a:ln>
          </p:spPr>
          <p:txBody>
            <a:bodyPr/>
            <a:lstStyle/>
            <a:p>
              <a:endParaRPr lang="en-US"/>
            </a:p>
          </p:txBody>
        </p:sp>
        <p:sp>
          <p:nvSpPr>
            <p:cNvPr id="22558" name="Freeform 63"/>
            <p:cNvSpPr>
              <a:spLocks/>
            </p:cNvSpPr>
            <p:nvPr/>
          </p:nvSpPr>
          <p:spPr bwMode="auto">
            <a:xfrm>
              <a:off x="8386926" y="4690573"/>
              <a:ext cx="86626" cy="48349"/>
            </a:xfrm>
            <a:custGeom>
              <a:avLst/>
              <a:gdLst>
                <a:gd name="T0" fmla="*/ 17923 w 87"/>
                <a:gd name="T1" fmla="*/ 0 h 48"/>
                <a:gd name="T2" fmla="*/ 0 w 87"/>
                <a:gd name="T3" fmla="*/ 46334 h 48"/>
                <a:gd name="T4" fmla="*/ 33854 w 87"/>
                <a:gd name="T5" fmla="*/ 48349 h 48"/>
                <a:gd name="T6" fmla="*/ 86626 w 87"/>
                <a:gd name="T7" fmla="*/ 9065 h 48"/>
                <a:gd name="T8" fmla="*/ 17923 w 87"/>
                <a:gd name="T9" fmla="*/ 0 h 48"/>
                <a:gd name="T10" fmla="*/ 17923 w 87"/>
                <a:gd name="T11" fmla="*/ 0 h 48"/>
                <a:gd name="T12" fmla="*/ 0 60000 65536"/>
                <a:gd name="T13" fmla="*/ 0 60000 65536"/>
                <a:gd name="T14" fmla="*/ 0 60000 65536"/>
                <a:gd name="T15" fmla="*/ 0 60000 65536"/>
                <a:gd name="T16" fmla="*/ 0 60000 65536"/>
                <a:gd name="T17" fmla="*/ 0 60000 65536"/>
                <a:gd name="T18" fmla="*/ 0 w 87"/>
                <a:gd name="T19" fmla="*/ 0 h 48"/>
                <a:gd name="T20" fmla="*/ 87 w 87"/>
                <a:gd name="T21" fmla="*/ 48 h 48"/>
              </a:gdLst>
              <a:ahLst/>
              <a:cxnLst>
                <a:cxn ang="T12">
                  <a:pos x="T0" y="T1"/>
                </a:cxn>
                <a:cxn ang="T13">
                  <a:pos x="T2" y="T3"/>
                </a:cxn>
                <a:cxn ang="T14">
                  <a:pos x="T4" y="T5"/>
                </a:cxn>
                <a:cxn ang="T15">
                  <a:pos x="T6" y="T7"/>
                </a:cxn>
                <a:cxn ang="T16">
                  <a:pos x="T8" y="T9"/>
                </a:cxn>
                <a:cxn ang="T17">
                  <a:pos x="T10" y="T11"/>
                </a:cxn>
              </a:cxnLst>
              <a:rect l="T18" t="T19" r="T20" b="T21"/>
              <a:pathLst>
                <a:path w="87" h="48">
                  <a:moveTo>
                    <a:pt x="18" y="0"/>
                  </a:moveTo>
                  <a:lnTo>
                    <a:pt x="0" y="46"/>
                  </a:lnTo>
                  <a:lnTo>
                    <a:pt x="34" y="48"/>
                  </a:lnTo>
                  <a:lnTo>
                    <a:pt x="87" y="9"/>
                  </a:lnTo>
                  <a:lnTo>
                    <a:pt x="18" y="0"/>
                  </a:lnTo>
                  <a:close/>
                </a:path>
              </a:pathLst>
            </a:custGeom>
            <a:solidFill>
              <a:srgbClr val="B8B8E6"/>
            </a:solidFill>
            <a:ln w="9525">
              <a:noFill/>
              <a:round/>
              <a:headEnd/>
              <a:tailEnd/>
            </a:ln>
          </p:spPr>
          <p:txBody>
            <a:bodyPr/>
            <a:lstStyle/>
            <a:p>
              <a:endParaRPr lang="en-US"/>
            </a:p>
          </p:txBody>
        </p:sp>
        <p:sp>
          <p:nvSpPr>
            <p:cNvPr id="22559" name="Freeform 64"/>
            <p:cNvSpPr>
              <a:spLocks/>
            </p:cNvSpPr>
            <p:nvPr/>
          </p:nvSpPr>
          <p:spPr bwMode="auto">
            <a:xfrm>
              <a:off x="8425203" y="4742952"/>
              <a:ext cx="247790" cy="203470"/>
            </a:xfrm>
            <a:custGeom>
              <a:avLst/>
              <a:gdLst>
                <a:gd name="T0" fmla="*/ 176563 w 247"/>
                <a:gd name="T1" fmla="*/ 0 h 203"/>
                <a:gd name="T2" fmla="*/ 213681 w 247"/>
                <a:gd name="T3" fmla="*/ 22051 h 203"/>
                <a:gd name="T4" fmla="*/ 243777 w 247"/>
                <a:gd name="T5" fmla="*/ 54125 h 203"/>
                <a:gd name="T6" fmla="*/ 247790 w 247"/>
                <a:gd name="T7" fmla="*/ 86199 h 203"/>
                <a:gd name="T8" fmla="*/ 243777 w 247"/>
                <a:gd name="T9" fmla="*/ 122282 h 203"/>
                <a:gd name="T10" fmla="*/ 211675 w 247"/>
                <a:gd name="T11" fmla="*/ 152352 h 203"/>
                <a:gd name="T12" fmla="*/ 134429 w 247"/>
                <a:gd name="T13" fmla="*/ 182421 h 203"/>
                <a:gd name="T14" fmla="*/ 31099 w 247"/>
                <a:gd name="T15" fmla="*/ 203470 h 203"/>
                <a:gd name="T16" fmla="*/ 0 w 247"/>
                <a:gd name="T17" fmla="*/ 166384 h 203"/>
                <a:gd name="T18" fmla="*/ 78249 w 247"/>
                <a:gd name="T19" fmla="*/ 150347 h 203"/>
                <a:gd name="T20" fmla="*/ 138441 w 247"/>
                <a:gd name="T21" fmla="*/ 128296 h 203"/>
                <a:gd name="T22" fmla="*/ 172550 w 247"/>
                <a:gd name="T23" fmla="*/ 94218 h 203"/>
                <a:gd name="T24" fmla="*/ 173553 w 247"/>
                <a:gd name="T25" fmla="*/ 64148 h 203"/>
                <a:gd name="T26" fmla="*/ 155496 w 247"/>
                <a:gd name="T27" fmla="*/ 42097 h 203"/>
                <a:gd name="T28" fmla="*/ 142454 w 247"/>
                <a:gd name="T29" fmla="*/ 35081 h 203"/>
                <a:gd name="T30" fmla="*/ 176563 w 247"/>
                <a:gd name="T31" fmla="*/ 0 h 203"/>
                <a:gd name="T32" fmla="*/ 176563 w 247"/>
                <a:gd name="T33" fmla="*/ 0 h 20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47"/>
                <a:gd name="T52" fmla="*/ 0 h 203"/>
                <a:gd name="T53" fmla="*/ 247 w 247"/>
                <a:gd name="T54" fmla="*/ 203 h 20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47" h="203">
                  <a:moveTo>
                    <a:pt x="176" y="0"/>
                  </a:moveTo>
                  <a:lnTo>
                    <a:pt x="213" y="22"/>
                  </a:lnTo>
                  <a:lnTo>
                    <a:pt x="243" y="54"/>
                  </a:lnTo>
                  <a:lnTo>
                    <a:pt x="247" y="86"/>
                  </a:lnTo>
                  <a:lnTo>
                    <a:pt x="243" y="122"/>
                  </a:lnTo>
                  <a:lnTo>
                    <a:pt x="211" y="152"/>
                  </a:lnTo>
                  <a:lnTo>
                    <a:pt x="134" y="182"/>
                  </a:lnTo>
                  <a:lnTo>
                    <a:pt x="31" y="203"/>
                  </a:lnTo>
                  <a:lnTo>
                    <a:pt x="0" y="166"/>
                  </a:lnTo>
                  <a:lnTo>
                    <a:pt x="78" y="150"/>
                  </a:lnTo>
                  <a:lnTo>
                    <a:pt x="138" y="128"/>
                  </a:lnTo>
                  <a:lnTo>
                    <a:pt x="172" y="94"/>
                  </a:lnTo>
                  <a:lnTo>
                    <a:pt x="173" y="64"/>
                  </a:lnTo>
                  <a:lnTo>
                    <a:pt x="155" y="42"/>
                  </a:lnTo>
                  <a:lnTo>
                    <a:pt x="142" y="35"/>
                  </a:lnTo>
                  <a:lnTo>
                    <a:pt x="176" y="0"/>
                  </a:lnTo>
                  <a:close/>
                </a:path>
              </a:pathLst>
            </a:custGeom>
            <a:solidFill>
              <a:srgbClr val="B8B8E6"/>
            </a:solidFill>
            <a:ln w="9525">
              <a:noFill/>
              <a:round/>
              <a:headEnd/>
              <a:tailEnd/>
            </a:ln>
          </p:spPr>
          <p:txBody>
            <a:bodyPr/>
            <a:lstStyle/>
            <a:p>
              <a:endParaRPr lang="en-US"/>
            </a:p>
          </p:txBody>
        </p:sp>
        <p:sp>
          <p:nvSpPr>
            <p:cNvPr id="22560" name="Freeform 65"/>
            <p:cNvSpPr>
              <a:spLocks/>
            </p:cNvSpPr>
            <p:nvPr/>
          </p:nvSpPr>
          <p:spPr bwMode="auto">
            <a:xfrm>
              <a:off x="7889333" y="4682515"/>
              <a:ext cx="477449" cy="326357"/>
            </a:xfrm>
            <a:custGeom>
              <a:avLst/>
              <a:gdLst>
                <a:gd name="T0" fmla="*/ 245775 w 474"/>
                <a:gd name="T1" fmla="*/ 283789 h 322"/>
                <a:gd name="T2" fmla="*/ 224623 w 474"/>
                <a:gd name="T3" fmla="*/ 254396 h 322"/>
                <a:gd name="T4" fmla="*/ 197426 w 474"/>
                <a:gd name="T5" fmla="*/ 206760 h 322"/>
                <a:gd name="T6" fmla="*/ 136990 w 474"/>
                <a:gd name="T7" fmla="*/ 198652 h 322"/>
                <a:gd name="T8" fmla="*/ 81589 w 474"/>
                <a:gd name="T9" fmla="*/ 178381 h 322"/>
                <a:gd name="T10" fmla="*/ 64466 w 474"/>
                <a:gd name="T11" fmla="*/ 134800 h 322"/>
                <a:gd name="T12" fmla="*/ 89648 w 474"/>
                <a:gd name="T13" fmla="*/ 105407 h 322"/>
                <a:gd name="T14" fmla="*/ 155121 w 474"/>
                <a:gd name="T15" fmla="*/ 71961 h 322"/>
                <a:gd name="T16" fmla="*/ 230666 w 474"/>
                <a:gd name="T17" fmla="*/ 61825 h 322"/>
                <a:gd name="T18" fmla="*/ 323336 w 474"/>
                <a:gd name="T19" fmla="*/ 52704 h 322"/>
                <a:gd name="T20" fmla="*/ 430107 w 474"/>
                <a:gd name="T21" fmla="*/ 51690 h 322"/>
                <a:gd name="T22" fmla="*/ 442194 w 474"/>
                <a:gd name="T23" fmla="*/ 0 h 322"/>
                <a:gd name="T24" fmla="*/ 322328 w 474"/>
                <a:gd name="T25" fmla="*/ 0 h 322"/>
                <a:gd name="T26" fmla="*/ 211528 w 474"/>
                <a:gd name="T27" fmla="*/ 12162 h 322"/>
                <a:gd name="T28" fmla="*/ 105764 w 474"/>
                <a:gd name="T29" fmla="*/ 32433 h 322"/>
                <a:gd name="T30" fmla="*/ 36262 w 474"/>
                <a:gd name="T31" fmla="*/ 69934 h 322"/>
                <a:gd name="T32" fmla="*/ 0 w 474"/>
                <a:gd name="T33" fmla="*/ 122637 h 322"/>
                <a:gd name="T34" fmla="*/ 8058 w 474"/>
                <a:gd name="T35" fmla="*/ 174327 h 322"/>
                <a:gd name="T36" fmla="*/ 44320 w 474"/>
                <a:gd name="T37" fmla="*/ 208787 h 322"/>
                <a:gd name="T38" fmla="*/ 100728 w 474"/>
                <a:gd name="T39" fmla="*/ 236153 h 322"/>
                <a:gd name="T40" fmla="*/ 158142 w 474"/>
                <a:gd name="T41" fmla="*/ 257437 h 322"/>
                <a:gd name="T42" fmla="*/ 182317 w 474"/>
                <a:gd name="T43" fmla="*/ 298992 h 322"/>
                <a:gd name="T44" fmla="*/ 220594 w 474"/>
                <a:gd name="T45" fmla="*/ 326357 h 322"/>
                <a:gd name="T46" fmla="*/ 222608 w 474"/>
                <a:gd name="T47" fmla="*/ 325343 h 322"/>
                <a:gd name="T48" fmla="*/ 225630 w 474"/>
                <a:gd name="T49" fmla="*/ 325343 h 322"/>
                <a:gd name="T50" fmla="*/ 229659 w 474"/>
                <a:gd name="T51" fmla="*/ 325343 h 322"/>
                <a:gd name="T52" fmla="*/ 233688 w 474"/>
                <a:gd name="T53" fmla="*/ 325343 h 322"/>
                <a:gd name="T54" fmla="*/ 236710 w 474"/>
                <a:gd name="T55" fmla="*/ 324330 h 322"/>
                <a:gd name="T56" fmla="*/ 238725 w 474"/>
                <a:gd name="T57" fmla="*/ 324330 h 322"/>
                <a:gd name="T58" fmla="*/ 243761 w 474"/>
                <a:gd name="T59" fmla="*/ 324330 h 322"/>
                <a:gd name="T60" fmla="*/ 246783 w 474"/>
                <a:gd name="T61" fmla="*/ 324330 h 322"/>
                <a:gd name="T62" fmla="*/ 249805 w 474"/>
                <a:gd name="T63" fmla="*/ 323316 h 322"/>
                <a:gd name="T64" fmla="*/ 253834 w 474"/>
                <a:gd name="T65" fmla="*/ 323316 h 322"/>
                <a:gd name="T66" fmla="*/ 256855 w 474"/>
                <a:gd name="T67" fmla="*/ 323316 h 322"/>
                <a:gd name="T68" fmla="*/ 259877 w 474"/>
                <a:gd name="T69" fmla="*/ 323316 h 322"/>
                <a:gd name="T70" fmla="*/ 263906 w 474"/>
                <a:gd name="T71" fmla="*/ 322303 h 322"/>
                <a:gd name="T72" fmla="*/ 266928 w 474"/>
                <a:gd name="T73" fmla="*/ 322303 h 322"/>
                <a:gd name="T74" fmla="*/ 270957 w 474"/>
                <a:gd name="T75" fmla="*/ 322303 h 322"/>
                <a:gd name="T76" fmla="*/ 273979 w 474"/>
                <a:gd name="T77" fmla="*/ 322303 h 322"/>
                <a:gd name="T78" fmla="*/ 278008 w 474"/>
                <a:gd name="T79" fmla="*/ 322303 h 322"/>
                <a:gd name="T80" fmla="*/ 281030 w 474"/>
                <a:gd name="T81" fmla="*/ 321289 h 322"/>
                <a:gd name="T82" fmla="*/ 284052 w 474"/>
                <a:gd name="T83" fmla="*/ 321289 h 322"/>
                <a:gd name="T84" fmla="*/ 288081 w 474"/>
                <a:gd name="T85" fmla="*/ 321289 h 322"/>
                <a:gd name="T86" fmla="*/ 291103 w 474"/>
                <a:gd name="T87" fmla="*/ 321289 h 322"/>
                <a:gd name="T88" fmla="*/ 294125 w 474"/>
                <a:gd name="T89" fmla="*/ 320276 h 322"/>
                <a:gd name="T90" fmla="*/ 299161 w 474"/>
                <a:gd name="T91" fmla="*/ 320276 h 322"/>
                <a:gd name="T92" fmla="*/ 302183 w 474"/>
                <a:gd name="T93" fmla="*/ 320276 h 322"/>
                <a:gd name="T94" fmla="*/ 305205 w 474"/>
                <a:gd name="T95" fmla="*/ 320276 h 322"/>
                <a:gd name="T96" fmla="*/ 308227 w 474"/>
                <a:gd name="T97" fmla="*/ 320276 h 322"/>
                <a:gd name="T98" fmla="*/ 312256 w 474"/>
                <a:gd name="T99" fmla="*/ 318249 h 322"/>
                <a:gd name="T100" fmla="*/ 315278 w 474"/>
                <a:gd name="T101" fmla="*/ 318249 h 322"/>
                <a:gd name="T102" fmla="*/ 318299 w 474"/>
                <a:gd name="T103" fmla="*/ 318249 h 322"/>
                <a:gd name="T104" fmla="*/ 322328 w 474"/>
                <a:gd name="T105" fmla="*/ 318249 h 322"/>
                <a:gd name="T106" fmla="*/ 326358 w 474"/>
                <a:gd name="T107" fmla="*/ 318249 h 322"/>
                <a:gd name="T108" fmla="*/ 329379 w 474"/>
                <a:gd name="T109" fmla="*/ 318249 h 322"/>
                <a:gd name="T110" fmla="*/ 362620 w 474"/>
                <a:gd name="T111" fmla="*/ 288856 h 322"/>
                <a:gd name="T112" fmla="*/ 477449 w 474"/>
                <a:gd name="T113" fmla="*/ 283789 h 322"/>
                <a:gd name="T114" fmla="*/ 425071 w 474"/>
                <a:gd name="T115" fmla="*/ 230072 h 322"/>
                <a:gd name="T116" fmla="*/ 336430 w 474"/>
                <a:gd name="T117" fmla="*/ 235139 h 322"/>
                <a:gd name="T118" fmla="*/ 304198 w 474"/>
                <a:gd name="T119" fmla="*/ 274667 h 322"/>
                <a:gd name="T120" fmla="*/ 245775 w 474"/>
                <a:gd name="T121" fmla="*/ 283789 h 322"/>
                <a:gd name="T122" fmla="*/ 245775 w 474"/>
                <a:gd name="T123" fmla="*/ 283789 h 32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74"/>
                <a:gd name="T187" fmla="*/ 0 h 322"/>
                <a:gd name="T188" fmla="*/ 474 w 474"/>
                <a:gd name="T189" fmla="*/ 322 h 32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74" h="322">
                  <a:moveTo>
                    <a:pt x="244" y="280"/>
                  </a:moveTo>
                  <a:lnTo>
                    <a:pt x="223" y="251"/>
                  </a:lnTo>
                  <a:lnTo>
                    <a:pt x="196" y="204"/>
                  </a:lnTo>
                  <a:lnTo>
                    <a:pt x="136" y="196"/>
                  </a:lnTo>
                  <a:lnTo>
                    <a:pt x="81" y="176"/>
                  </a:lnTo>
                  <a:lnTo>
                    <a:pt x="64" y="133"/>
                  </a:lnTo>
                  <a:lnTo>
                    <a:pt x="89" y="104"/>
                  </a:lnTo>
                  <a:lnTo>
                    <a:pt x="154" y="71"/>
                  </a:lnTo>
                  <a:lnTo>
                    <a:pt x="229" y="61"/>
                  </a:lnTo>
                  <a:lnTo>
                    <a:pt x="321" y="52"/>
                  </a:lnTo>
                  <a:lnTo>
                    <a:pt x="427" y="51"/>
                  </a:lnTo>
                  <a:lnTo>
                    <a:pt x="439" y="0"/>
                  </a:lnTo>
                  <a:lnTo>
                    <a:pt x="320" y="0"/>
                  </a:lnTo>
                  <a:lnTo>
                    <a:pt x="210" y="12"/>
                  </a:lnTo>
                  <a:lnTo>
                    <a:pt x="105" y="32"/>
                  </a:lnTo>
                  <a:lnTo>
                    <a:pt x="36" y="69"/>
                  </a:lnTo>
                  <a:lnTo>
                    <a:pt x="0" y="121"/>
                  </a:lnTo>
                  <a:lnTo>
                    <a:pt x="8" y="172"/>
                  </a:lnTo>
                  <a:lnTo>
                    <a:pt x="44" y="206"/>
                  </a:lnTo>
                  <a:lnTo>
                    <a:pt x="100" y="233"/>
                  </a:lnTo>
                  <a:lnTo>
                    <a:pt x="157" y="254"/>
                  </a:lnTo>
                  <a:lnTo>
                    <a:pt x="181" y="295"/>
                  </a:lnTo>
                  <a:lnTo>
                    <a:pt x="219" y="322"/>
                  </a:lnTo>
                  <a:lnTo>
                    <a:pt x="221" y="321"/>
                  </a:lnTo>
                  <a:lnTo>
                    <a:pt x="224" y="321"/>
                  </a:lnTo>
                  <a:lnTo>
                    <a:pt x="228" y="321"/>
                  </a:lnTo>
                  <a:lnTo>
                    <a:pt x="232" y="321"/>
                  </a:lnTo>
                  <a:lnTo>
                    <a:pt x="235" y="320"/>
                  </a:lnTo>
                  <a:lnTo>
                    <a:pt x="237" y="320"/>
                  </a:lnTo>
                  <a:lnTo>
                    <a:pt x="242" y="320"/>
                  </a:lnTo>
                  <a:lnTo>
                    <a:pt x="245" y="320"/>
                  </a:lnTo>
                  <a:lnTo>
                    <a:pt x="248" y="319"/>
                  </a:lnTo>
                  <a:lnTo>
                    <a:pt x="252" y="319"/>
                  </a:lnTo>
                  <a:lnTo>
                    <a:pt x="255" y="319"/>
                  </a:lnTo>
                  <a:lnTo>
                    <a:pt x="258" y="319"/>
                  </a:lnTo>
                  <a:lnTo>
                    <a:pt x="262" y="318"/>
                  </a:lnTo>
                  <a:lnTo>
                    <a:pt x="265" y="318"/>
                  </a:lnTo>
                  <a:lnTo>
                    <a:pt x="269" y="318"/>
                  </a:lnTo>
                  <a:lnTo>
                    <a:pt x="272" y="318"/>
                  </a:lnTo>
                  <a:lnTo>
                    <a:pt x="276" y="318"/>
                  </a:lnTo>
                  <a:lnTo>
                    <a:pt x="279" y="317"/>
                  </a:lnTo>
                  <a:lnTo>
                    <a:pt x="282" y="317"/>
                  </a:lnTo>
                  <a:lnTo>
                    <a:pt x="286" y="317"/>
                  </a:lnTo>
                  <a:lnTo>
                    <a:pt x="289" y="317"/>
                  </a:lnTo>
                  <a:lnTo>
                    <a:pt x="292" y="316"/>
                  </a:lnTo>
                  <a:lnTo>
                    <a:pt x="297" y="316"/>
                  </a:lnTo>
                  <a:lnTo>
                    <a:pt x="300" y="316"/>
                  </a:lnTo>
                  <a:lnTo>
                    <a:pt x="303" y="316"/>
                  </a:lnTo>
                  <a:lnTo>
                    <a:pt x="306" y="316"/>
                  </a:lnTo>
                  <a:lnTo>
                    <a:pt x="310" y="314"/>
                  </a:lnTo>
                  <a:lnTo>
                    <a:pt x="313" y="314"/>
                  </a:lnTo>
                  <a:lnTo>
                    <a:pt x="316" y="314"/>
                  </a:lnTo>
                  <a:lnTo>
                    <a:pt x="320" y="314"/>
                  </a:lnTo>
                  <a:lnTo>
                    <a:pt x="324" y="314"/>
                  </a:lnTo>
                  <a:lnTo>
                    <a:pt x="327" y="314"/>
                  </a:lnTo>
                  <a:lnTo>
                    <a:pt x="360" y="285"/>
                  </a:lnTo>
                  <a:lnTo>
                    <a:pt x="474" y="280"/>
                  </a:lnTo>
                  <a:lnTo>
                    <a:pt x="422" y="227"/>
                  </a:lnTo>
                  <a:lnTo>
                    <a:pt x="334" y="232"/>
                  </a:lnTo>
                  <a:lnTo>
                    <a:pt x="302" y="271"/>
                  </a:lnTo>
                  <a:lnTo>
                    <a:pt x="244" y="280"/>
                  </a:lnTo>
                  <a:close/>
                </a:path>
              </a:pathLst>
            </a:custGeom>
            <a:solidFill>
              <a:srgbClr val="EDEDFF"/>
            </a:solidFill>
            <a:ln w="9525">
              <a:noFill/>
              <a:round/>
              <a:headEnd/>
              <a:tailEnd/>
            </a:ln>
          </p:spPr>
          <p:txBody>
            <a:bodyPr/>
            <a:lstStyle/>
            <a:p>
              <a:endParaRPr lang="en-US"/>
            </a:p>
          </p:txBody>
        </p:sp>
        <p:sp>
          <p:nvSpPr>
            <p:cNvPr id="22561" name="Freeform 68"/>
            <p:cNvSpPr>
              <a:spLocks/>
            </p:cNvSpPr>
            <p:nvPr/>
          </p:nvSpPr>
          <p:spPr bwMode="auto">
            <a:xfrm>
              <a:off x="8525930" y="4734893"/>
              <a:ext cx="143034" cy="189368"/>
            </a:xfrm>
            <a:custGeom>
              <a:avLst/>
              <a:gdLst>
                <a:gd name="T0" fmla="*/ 0 w 142"/>
                <a:gd name="T1" fmla="*/ 155950 h 187"/>
                <a:gd name="T2" fmla="*/ 33240 w 142"/>
                <a:gd name="T3" fmla="*/ 189368 h 187"/>
                <a:gd name="T4" fmla="*/ 94684 w 142"/>
                <a:gd name="T5" fmla="*/ 166077 h 187"/>
                <a:gd name="T6" fmla="*/ 134976 w 142"/>
                <a:gd name="T7" fmla="*/ 126583 h 187"/>
                <a:gd name="T8" fmla="*/ 143034 w 142"/>
                <a:gd name="T9" fmla="*/ 92152 h 187"/>
                <a:gd name="T10" fmla="*/ 143034 w 142"/>
                <a:gd name="T11" fmla="*/ 58734 h 187"/>
                <a:gd name="T12" fmla="*/ 119867 w 142"/>
                <a:gd name="T13" fmla="*/ 32405 h 187"/>
                <a:gd name="T14" fmla="*/ 67488 w 142"/>
                <a:gd name="T15" fmla="*/ 0 h 187"/>
                <a:gd name="T16" fmla="*/ 34248 w 142"/>
                <a:gd name="T17" fmla="*/ 40507 h 187"/>
                <a:gd name="T18" fmla="*/ 63459 w 142"/>
                <a:gd name="T19" fmla="*/ 67848 h 187"/>
                <a:gd name="T20" fmla="*/ 69502 w 142"/>
                <a:gd name="T21" fmla="*/ 98228 h 187"/>
                <a:gd name="T22" fmla="*/ 51371 w 142"/>
                <a:gd name="T23" fmla="*/ 130634 h 187"/>
                <a:gd name="T24" fmla="*/ 0 w 142"/>
                <a:gd name="T25" fmla="*/ 155950 h 187"/>
                <a:gd name="T26" fmla="*/ 0 w 142"/>
                <a:gd name="T27" fmla="*/ 155950 h 18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2"/>
                <a:gd name="T43" fmla="*/ 0 h 187"/>
                <a:gd name="T44" fmla="*/ 142 w 142"/>
                <a:gd name="T45" fmla="*/ 187 h 18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2" h="187">
                  <a:moveTo>
                    <a:pt x="0" y="154"/>
                  </a:moveTo>
                  <a:lnTo>
                    <a:pt x="33" y="187"/>
                  </a:lnTo>
                  <a:lnTo>
                    <a:pt x="94" y="164"/>
                  </a:lnTo>
                  <a:lnTo>
                    <a:pt x="134" y="125"/>
                  </a:lnTo>
                  <a:lnTo>
                    <a:pt x="142" y="91"/>
                  </a:lnTo>
                  <a:lnTo>
                    <a:pt x="142" y="58"/>
                  </a:lnTo>
                  <a:lnTo>
                    <a:pt x="119" y="32"/>
                  </a:lnTo>
                  <a:lnTo>
                    <a:pt x="67" y="0"/>
                  </a:lnTo>
                  <a:lnTo>
                    <a:pt x="34" y="40"/>
                  </a:lnTo>
                  <a:lnTo>
                    <a:pt x="63" y="67"/>
                  </a:lnTo>
                  <a:lnTo>
                    <a:pt x="69" y="97"/>
                  </a:lnTo>
                  <a:lnTo>
                    <a:pt x="51" y="129"/>
                  </a:lnTo>
                  <a:lnTo>
                    <a:pt x="0" y="154"/>
                  </a:lnTo>
                  <a:close/>
                </a:path>
              </a:pathLst>
            </a:custGeom>
            <a:solidFill>
              <a:srgbClr val="9999CC"/>
            </a:solidFill>
            <a:ln w="9525">
              <a:noFill/>
              <a:round/>
              <a:headEnd/>
              <a:tailEnd/>
            </a:ln>
          </p:spPr>
          <p:txBody>
            <a:bodyPr/>
            <a:lstStyle/>
            <a:p>
              <a:endParaRPr lang="en-US"/>
            </a:p>
          </p:txBody>
        </p:sp>
        <p:sp>
          <p:nvSpPr>
            <p:cNvPr id="22562" name="Freeform 69"/>
            <p:cNvSpPr>
              <a:spLocks/>
            </p:cNvSpPr>
            <p:nvPr/>
          </p:nvSpPr>
          <p:spPr bwMode="auto">
            <a:xfrm>
              <a:off x="8550105" y="4734893"/>
              <a:ext cx="120873" cy="143034"/>
            </a:xfrm>
            <a:custGeom>
              <a:avLst/>
              <a:gdLst>
                <a:gd name="T0" fmla="*/ 29969 w 121"/>
                <a:gd name="T1" fmla="*/ 123029 h 143"/>
                <a:gd name="T2" fmla="*/ 101893 w 121"/>
                <a:gd name="T3" fmla="*/ 143034 h 143"/>
                <a:gd name="T4" fmla="*/ 120873 w 121"/>
                <a:gd name="T5" fmla="*/ 96023 h 143"/>
                <a:gd name="T6" fmla="*/ 116877 w 121"/>
                <a:gd name="T7" fmla="*/ 53013 h 143"/>
                <a:gd name="T8" fmla="*/ 89906 w 121"/>
                <a:gd name="T9" fmla="*/ 26006 h 143"/>
                <a:gd name="T10" fmla="*/ 43954 w 121"/>
                <a:gd name="T11" fmla="*/ 0 h 143"/>
                <a:gd name="T12" fmla="*/ 0 w 121"/>
                <a:gd name="T13" fmla="*/ 41010 h 143"/>
                <a:gd name="T14" fmla="*/ 39958 w 121"/>
                <a:gd name="T15" fmla="*/ 59014 h 143"/>
                <a:gd name="T16" fmla="*/ 47950 w 121"/>
                <a:gd name="T17" fmla="*/ 80019 h 143"/>
                <a:gd name="T18" fmla="*/ 43954 w 121"/>
                <a:gd name="T19" fmla="*/ 96023 h 143"/>
                <a:gd name="T20" fmla="*/ 29969 w 121"/>
                <a:gd name="T21" fmla="*/ 123029 h 143"/>
                <a:gd name="T22" fmla="*/ 29969 w 121"/>
                <a:gd name="T23" fmla="*/ 123029 h 14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1"/>
                <a:gd name="T37" fmla="*/ 0 h 143"/>
                <a:gd name="T38" fmla="*/ 121 w 121"/>
                <a:gd name="T39" fmla="*/ 143 h 14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1" h="143">
                  <a:moveTo>
                    <a:pt x="30" y="123"/>
                  </a:moveTo>
                  <a:lnTo>
                    <a:pt x="102" y="143"/>
                  </a:lnTo>
                  <a:lnTo>
                    <a:pt x="121" y="96"/>
                  </a:lnTo>
                  <a:lnTo>
                    <a:pt x="117" y="53"/>
                  </a:lnTo>
                  <a:lnTo>
                    <a:pt x="90" y="26"/>
                  </a:lnTo>
                  <a:lnTo>
                    <a:pt x="44" y="0"/>
                  </a:lnTo>
                  <a:lnTo>
                    <a:pt x="0" y="41"/>
                  </a:lnTo>
                  <a:lnTo>
                    <a:pt x="40" y="59"/>
                  </a:lnTo>
                  <a:lnTo>
                    <a:pt x="48" y="80"/>
                  </a:lnTo>
                  <a:lnTo>
                    <a:pt x="44" y="96"/>
                  </a:lnTo>
                  <a:lnTo>
                    <a:pt x="30" y="123"/>
                  </a:lnTo>
                  <a:close/>
                </a:path>
              </a:pathLst>
            </a:custGeom>
            <a:solidFill>
              <a:srgbClr val="8080BF"/>
            </a:solidFill>
            <a:ln w="9525">
              <a:noFill/>
              <a:round/>
              <a:headEnd/>
              <a:tailEnd/>
            </a:ln>
          </p:spPr>
          <p:txBody>
            <a:bodyPr/>
            <a:lstStyle/>
            <a:p>
              <a:endParaRPr lang="en-US"/>
            </a:p>
          </p:txBody>
        </p:sp>
        <p:sp>
          <p:nvSpPr>
            <p:cNvPr id="22563" name="Freeform 70"/>
            <p:cNvSpPr>
              <a:spLocks/>
            </p:cNvSpPr>
            <p:nvPr/>
          </p:nvSpPr>
          <p:spPr bwMode="auto">
            <a:xfrm>
              <a:off x="8092802" y="4497176"/>
              <a:ext cx="686962" cy="469391"/>
            </a:xfrm>
            <a:custGeom>
              <a:avLst/>
              <a:gdLst>
                <a:gd name="T0" fmla="*/ 686962 w 682"/>
                <a:gd name="T1" fmla="*/ 37189 h 467"/>
                <a:gd name="T2" fmla="*/ 662787 w 682"/>
                <a:gd name="T3" fmla="*/ 37189 h 467"/>
                <a:gd name="T4" fmla="*/ 603358 w 682"/>
                <a:gd name="T5" fmla="*/ 83425 h 467"/>
                <a:gd name="T6" fmla="*/ 474427 w 682"/>
                <a:gd name="T7" fmla="*/ 190973 h 467"/>
                <a:gd name="T8" fmla="*/ 363627 w 682"/>
                <a:gd name="T9" fmla="*/ 283444 h 467"/>
                <a:gd name="T10" fmla="*/ 305205 w 682"/>
                <a:gd name="T11" fmla="*/ 338725 h 467"/>
                <a:gd name="T12" fmla="*/ 277001 w 682"/>
                <a:gd name="T13" fmla="*/ 372900 h 467"/>
                <a:gd name="T14" fmla="*/ 257863 w 682"/>
                <a:gd name="T15" fmla="*/ 408079 h 467"/>
                <a:gd name="T16" fmla="*/ 135982 w 682"/>
                <a:gd name="T17" fmla="*/ 419135 h 467"/>
                <a:gd name="T18" fmla="*/ 88640 w 682"/>
                <a:gd name="T19" fmla="*/ 465371 h 467"/>
                <a:gd name="T20" fmla="*/ 40291 w 682"/>
                <a:gd name="T21" fmla="*/ 469391 h 467"/>
                <a:gd name="T22" fmla="*/ 15109 w 682"/>
                <a:gd name="T23" fmla="*/ 436222 h 467"/>
                <a:gd name="T24" fmla="*/ 0 w 682"/>
                <a:gd name="T25" fmla="*/ 406068 h 467"/>
                <a:gd name="T26" fmla="*/ 47342 w 682"/>
                <a:gd name="T27" fmla="*/ 364859 h 467"/>
                <a:gd name="T28" fmla="*/ 132960 w 682"/>
                <a:gd name="T29" fmla="*/ 327669 h 467"/>
                <a:gd name="T30" fmla="*/ 229659 w 682"/>
                <a:gd name="T31" fmla="*/ 307567 h 467"/>
                <a:gd name="T32" fmla="*/ 298154 w 682"/>
                <a:gd name="T33" fmla="*/ 262336 h 467"/>
                <a:gd name="T34" fmla="*/ 428092 w 682"/>
                <a:gd name="T35" fmla="*/ 159814 h 467"/>
                <a:gd name="T36" fmla="*/ 559038 w 682"/>
                <a:gd name="T37" fmla="*/ 56287 h 467"/>
                <a:gd name="T38" fmla="*/ 641635 w 682"/>
                <a:gd name="T39" fmla="*/ 0 h 467"/>
                <a:gd name="T40" fmla="*/ 672860 w 682"/>
                <a:gd name="T41" fmla="*/ 6031 h 467"/>
                <a:gd name="T42" fmla="*/ 686962 w 682"/>
                <a:gd name="T43" fmla="*/ 37189 h 467"/>
                <a:gd name="T44" fmla="*/ 686962 w 682"/>
                <a:gd name="T45" fmla="*/ 37189 h 46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82"/>
                <a:gd name="T70" fmla="*/ 0 h 467"/>
                <a:gd name="T71" fmla="*/ 682 w 682"/>
                <a:gd name="T72" fmla="*/ 467 h 46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82" h="467">
                  <a:moveTo>
                    <a:pt x="682" y="37"/>
                  </a:moveTo>
                  <a:lnTo>
                    <a:pt x="658" y="37"/>
                  </a:lnTo>
                  <a:lnTo>
                    <a:pt x="599" y="83"/>
                  </a:lnTo>
                  <a:lnTo>
                    <a:pt x="471" y="190"/>
                  </a:lnTo>
                  <a:lnTo>
                    <a:pt x="361" y="282"/>
                  </a:lnTo>
                  <a:lnTo>
                    <a:pt x="303" y="337"/>
                  </a:lnTo>
                  <a:lnTo>
                    <a:pt x="275" y="371"/>
                  </a:lnTo>
                  <a:lnTo>
                    <a:pt x="256" y="406"/>
                  </a:lnTo>
                  <a:lnTo>
                    <a:pt x="135" y="417"/>
                  </a:lnTo>
                  <a:lnTo>
                    <a:pt x="88" y="463"/>
                  </a:lnTo>
                  <a:lnTo>
                    <a:pt x="40" y="467"/>
                  </a:lnTo>
                  <a:lnTo>
                    <a:pt x="15" y="434"/>
                  </a:lnTo>
                  <a:lnTo>
                    <a:pt x="0" y="404"/>
                  </a:lnTo>
                  <a:lnTo>
                    <a:pt x="47" y="363"/>
                  </a:lnTo>
                  <a:lnTo>
                    <a:pt x="132" y="326"/>
                  </a:lnTo>
                  <a:lnTo>
                    <a:pt x="228" y="306"/>
                  </a:lnTo>
                  <a:lnTo>
                    <a:pt x="296" y="261"/>
                  </a:lnTo>
                  <a:lnTo>
                    <a:pt x="425" y="159"/>
                  </a:lnTo>
                  <a:lnTo>
                    <a:pt x="555" y="56"/>
                  </a:lnTo>
                  <a:lnTo>
                    <a:pt x="637" y="0"/>
                  </a:lnTo>
                  <a:lnTo>
                    <a:pt x="668" y="6"/>
                  </a:lnTo>
                  <a:lnTo>
                    <a:pt x="682" y="37"/>
                  </a:lnTo>
                  <a:close/>
                </a:path>
              </a:pathLst>
            </a:custGeom>
            <a:solidFill>
              <a:srgbClr val="EDEDFF"/>
            </a:solidFill>
            <a:ln w="9525">
              <a:noFill/>
              <a:round/>
              <a:headEnd/>
              <a:tailEnd/>
            </a:ln>
          </p:spPr>
          <p:txBody>
            <a:bodyPr/>
            <a:lstStyle/>
            <a:p>
              <a:endParaRPr lang="en-US"/>
            </a:p>
          </p:txBody>
        </p:sp>
        <p:sp>
          <p:nvSpPr>
            <p:cNvPr id="22564" name="Freeform 71"/>
            <p:cNvSpPr>
              <a:spLocks/>
            </p:cNvSpPr>
            <p:nvPr/>
          </p:nvSpPr>
          <p:spPr bwMode="auto">
            <a:xfrm>
              <a:off x="8467508" y="4771155"/>
              <a:ext cx="124902" cy="118859"/>
            </a:xfrm>
            <a:custGeom>
              <a:avLst/>
              <a:gdLst>
                <a:gd name="T0" fmla="*/ 28204 w 124"/>
                <a:gd name="T1" fmla="*/ 118859 h 118"/>
                <a:gd name="T2" fmla="*/ 65473 w 124"/>
                <a:gd name="T3" fmla="*/ 79575 h 118"/>
                <a:gd name="T4" fmla="*/ 124902 w 124"/>
                <a:gd name="T5" fmla="*/ 33240 h 118"/>
                <a:gd name="T6" fmla="*/ 88640 w 124"/>
                <a:gd name="T7" fmla="*/ 0 h 118"/>
                <a:gd name="T8" fmla="*/ 40291 w 124"/>
                <a:gd name="T9" fmla="*/ 53386 h 118"/>
                <a:gd name="T10" fmla="*/ 0 w 124"/>
                <a:gd name="T11" fmla="*/ 115837 h 118"/>
                <a:gd name="T12" fmla="*/ 28204 w 124"/>
                <a:gd name="T13" fmla="*/ 118859 h 118"/>
                <a:gd name="T14" fmla="*/ 28204 w 124"/>
                <a:gd name="T15" fmla="*/ 118859 h 118"/>
                <a:gd name="T16" fmla="*/ 0 60000 65536"/>
                <a:gd name="T17" fmla="*/ 0 60000 65536"/>
                <a:gd name="T18" fmla="*/ 0 60000 65536"/>
                <a:gd name="T19" fmla="*/ 0 60000 65536"/>
                <a:gd name="T20" fmla="*/ 0 60000 65536"/>
                <a:gd name="T21" fmla="*/ 0 60000 65536"/>
                <a:gd name="T22" fmla="*/ 0 60000 65536"/>
                <a:gd name="T23" fmla="*/ 0 60000 65536"/>
                <a:gd name="T24" fmla="*/ 0 w 124"/>
                <a:gd name="T25" fmla="*/ 0 h 118"/>
                <a:gd name="T26" fmla="*/ 124 w 124"/>
                <a:gd name="T27" fmla="*/ 118 h 1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4" h="118">
                  <a:moveTo>
                    <a:pt x="28" y="118"/>
                  </a:moveTo>
                  <a:lnTo>
                    <a:pt x="65" y="79"/>
                  </a:lnTo>
                  <a:lnTo>
                    <a:pt x="124" y="33"/>
                  </a:lnTo>
                  <a:lnTo>
                    <a:pt x="88" y="0"/>
                  </a:lnTo>
                  <a:lnTo>
                    <a:pt x="40" y="53"/>
                  </a:lnTo>
                  <a:lnTo>
                    <a:pt x="0" y="115"/>
                  </a:lnTo>
                  <a:lnTo>
                    <a:pt x="28" y="118"/>
                  </a:lnTo>
                  <a:close/>
                </a:path>
              </a:pathLst>
            </a:custGeom>
            <a:solidFill>
              <a:srgbClr val="8080BF"/>
            </a:solidFill>
            <a:ln w="9525">
              <a:noFill/>
              <a:round/>
              <a:headEnd/>
              <a:tailEnd/>
            </a:ln>
          </p:spPr>
          <p:txBody>
            <a:bodyPr/>
            <a:lstStyle/>
            <a:p>
              <a:endParaRPr lang="en-US"/>
            </a:p>
          </p:txBody>
        </p:sp>
        <p:sp>
          <p:nvSpPr>
            <p:cNvPr id="22565" name="Freeform 72"/>
            <p:cNvSpPr>
              <a:spLocks/>
            </p:cNvSpPr>
            <p:nvPr/>
          </p:nvSpPr>
          <p:spPr bwMode="auto">
            <a:xfrm>
              <a:off x="8288214" y="4732879"/>
              <a:ext cx="118859" cy="78568"/>
            </a:xfrm>
            <a:custGeom>
              <a:avLst/>
              <a:gdLst>
                <a:gd name="T0" fmla="*/ 990 w 120"/>
                <a:gd name="T1" fmla="*/ 4081 h 77"/>
                <a:gd name="T2" fmla="*/ 0 w 120"/>
                <a:gd name="T3" fmla="*/ 52039 h 77"/>
                <a:gd name="T4" fmla="*/ 990 w 120"/>
                <a:gd name="T5" fmla="*/ 78568 h 77"/>
                <a:gd name="T6" fmla="*/ 40610 w 120"/>
                <a:gd name="T7" fmla="*/ 67344 h 77"/>
                <a:gd name="T8" fmla="*/ 118859 w 120"/>
                <a:gd name="T9" fmla="*/ 13265 h 77"/>
                <a:gd name="T10" fmla="*/ 73296 w 120"/>
                <a:gd name="T11" fmla="*/ 0 h 77"/>
                <a:gd name="T12" fmla="*/ 990 w 120"/>
                <a:gd name="T13" fmla="*/ 4081 h 77"/>
                <a:gd name="T14" fmla="*/ 990 w 120"/>
                <a:gd name="T15" fmla="*/ 4081 h 77"/>
                <a:gd name="T16" fmla="*/ 0 60000 65536"/>
                <a:gd name="T17" fmla="*/ 0 60000 65536"/>
                <a:gd name="T18" fmla="*/ 0 60000 65536"/>
                <a:gd name="T19" fmla="*/ 0 60000 65536"/>
                <a:gd name="T20" fmla="*/ 0 60000 65536"/>
                <a:gd name="T21" fmla="*/ 0 60000 65536"/>
                <a:gd name="T22" fmla="*/ 0 60000 65536"/>
                <a:gd name="T23" fmla="*/ 0 60000 65536"/>
                <a:gd name="T24" fmla="*/ 0 w 120"/>
                <a:gd name="T25" fmla="*/ 0 h 77"/>
                <a:gd name="T26" fmla="*/ 120 w 120"/>
                <a:gd name="T27" fmla="*/ 77 h 7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0" h="77">
                  <a:moveTo>
                    <a:pt x="1" y="4"/>
                  </a:moveTo>
                  <a:lnTo>
                    <a:pt x="0" y="51"/>
                  </a:lnTo>
                  <a:lnTo>
                    <a:pt x="1" y="77"/>
                  </a:lnTo>
                  <a:lnTo>
                    <a:pt x="41" y="66"/>
                  </a:lnTo>
                  <a:lnTo>
                    <a:pt x="120" y="13"/>
                  </a:lnTo>
                  <a:lnTo>
                    <a:pt x="74" y="0"/>
                  </a:lnTo>
                  <a:lnTo>
                    <a:pt x="1" y="4"/>
                  </a:lnTo>
                  <a:close/>
                </a:path>
              </a:pathLst>
            </a:custGeom>
            <a:solidFill>
              <a:srgbClr val="D9D9FF"/>
            </a:solidFill>
            <a:ln w="9525">
              <a:noFill/>
              <a:round/>
              <a:headEnd/>
              <a:tailEnd/>
            </a:ln>
          </p:spPr>
          <p:txBody>
            <a:bodyPr/>
            <a:lstStyle/>
            <a:p>
              <a:endParaRPr lang="en-US"/>
            </a:p>
          </p:txBody>
        </p:sp>
        <p:sp>
          <p:nvSpPr>
            <p:cNvPr id="22566" name="Freeform 75"/>
            <p:cNvSpPr>
              <a:spLocks/>
            </p:cNvSpPr>
            <p:nvPr/>
          </p:nvSpPr>
          <p:spPr bwMode="auto">
            <a:xfrm>
              <a:off x="8213675" y="4755039"/>
              <a:ext cx="165193" cy="42306"/>
            </a:xfrm>
            <a:custGeom>
              <a:avLst/>
              <a:gdLst>
                <a:gd name="T0" fmla="*/ 14276 w 162"/>
                <a:gd name="T1" fmla="*/ 1007 h 42"/>
                <a:gd name="T2" fmla="*/ 57104 w 162"/>
                <a:gd name="T3" fmla="*/ 0 h 42"/>
                <a:gd name="T4" fmla="*/ 96872 w 162"/>
                <a:gd name="T5" fmla="*/ 0 h 42"/>
                <a:gd name="T6" fmla="*/ 149897 w 162"/>
                <a:gd name="T7" fmla="*/ 5036 h 42"/>
                <a:gd name="T8" fmla="*/ 165193 w 162"/>
                <a:gd name="T9" fmla="*/ 8058 h 42"/>
                <a:gd name="T10" fmla="*/ 117267 w 162"/>
                <a:gd name="T11" fmla="*/ 42306 h 42"/>
                <a:gd name="T12" fmla="*/ 115227 w 162"/>
                <a:gd name="T13" fmla="*/ 19138 h 42"/>
                <a:gd name="T14" fmla="*/ 95853 w 162"/>
                <a:gd name="T15" fmla="*/ 11080 h 42"/>
                <a:gd name="T16" fmla="*/ 56084 w 162"/>
                <a:gd name="T17" fmla="*/ 6044 h 42"/>
                <a:gd name="T18" fmla="*/ 0 w 162"/>
                <a:gd name="T19" fmla="*/ 4029 h 42"/>
                <a:gd name="T20" fmla="*/ 14276 w 162"/>
                <a:gd name="T21" fmla="*/ 1007 h 42"/>
                <a:gd name="T22" fmla="*/ 14276 w 162"/>
                <a:gd name="T23" fmla="*/ 1007 h 4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2"/>
                <a:gd name="T37" fmla="*/ 0 h 42"/>
                <a:gd name="T38" fmla="*/ 162 w 162"/>
                <a:gd name="T39" fmla="*/ 42 h 4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2" h="42">
                  <a:moveTo>
                    <a:pt x="14" y="1"/>
                  </a:moveTo>
                  <a:lnTo>
                    <a:pt x="56" y="0"/>
                  </a:lnTo>
                  <a:lnTo>
                    <a:pt x="95" y="0"/>
                  </a:lnTo>
                  <a:lnTo>
                    <a:pt x="147" y="5"/>
                  </a:lnTo>
                  <a:lnTo>
                    <a:pt x="162" y="8"/>
                  </a:lnTo>
                  <a:lnTo>
                    <a:pt x="115" y="42"/>
                  </a:lnTo>
                  <a:lnTo>
                    <a:pt x="113" y="19"/>
                  </a:lnTo>
                  <a:lnTo>
                    <a:pt x="94" y="11"/>
                  </a:lnTo>
                  <a:lnTo>
                    <a:pt x="55" y="6"/>
                  </a:lnTo>
                  <a:lnTo>
                    <a:pt x="0" y="4"/>
                  </a:lnTo>
                  <a:lnTo>
                    <a:pt x="14" y="1"/>
                  </a:lnTo>
                  <a:close/>
                </a:path>
              </a:pathLst>
            </a:custGeom>
            <a:solidFill>
              <a:srgbClr val="EDEDFF"/>
            </a:solidFill>
            <a:ln w="9525">
              <a:noFill/>
              <a:round/>
              <a:headEnd/>
              <a:tailEnd/>
            </a:ln>
          </p:spPr>
          <p:txBody>
            <a:bodyPr/>
            <a:lstStyle/>
            <a:p>
              <a:endParaRPr lang="en-US"/>
            </a:p>
          </p:txBody>
        </p:sp>
        <p:sp>
          <p:nvSpPr>
            <p:cNvPr id="22567" name="Freeform 76"/>
            <p:cNvSpPr>
              <a:spLocks/>
            </p:cNvSpPr>
            <p:nvPr/>
          </p:nvSpPr>
          <p:spPr bwMode="auto">
            <a:xfrm>
              <a:off x="8040423" y="4879941"/>
              <a:ext cx="614438" cy="348518"/>
            </a:xfrm>
            <a:custGeom>
              <a:avLst/>
              <a:gdLst>
                <a:gd name="T0" fmla="*/ 185339 w 610"/>
                <a:gd name="T1" fmla="*/ 130946 h 346"/>
                <a:gd name="T2" fmla="*/ 212535 w 610"/>
                <a:gd name="T3" fmla="*/ 165194 h 346"/>
                <a:gd name="T4" fmla="*/ 242753 w 610"/>
                <a:gd name="T5" fmla="*/ 246783 h 346"/>
                <a:gd name="T6" fmla="*/ 221601 w 610"/>
                <a:gd name="T7" fmla="*/ 279016 h 346"/>
                <a:gd name="T8" fmla="*/ 180302 w 610"/>
                <a:gd name="T9" fmla="*/ 291103 h 346"/>
                <a:gd name="T10" fmla="*/ 123895 w 610"/>
                <a:gd name="T11" fmla="*/ 290096 h 346"/>
                <a:gd name="T12" fmla="*/ 61444 w 610"/>
                <a:gd name="T13" fmla="*/ 267936 h 346"/>
                <a:gd name="T14" fmla="*/ 0 w 610"/>
                <a:gd name="T15" fmla="*/ 228652 h 346"/>
                <a:gd name="T16" fmla="*/ 61444 w 610"/>
                <a:gd name="T17" fmla="*/ 308227 h 346"/>
                <a:gd name="T18" fmla="*/ 149077 w 610"/>
                <a:gd name="T19" fmla="*/ 343482 h 346"/>
                <a:gd name="T20" fmla="*/ 264913 w 610"/>
                <a:gd name="T21" fmla="*/ 348518 h 346"/>
                <a:gd name="T22" fmla="*/ 323335 w 610"/>
                <a:gd name="T23" fmla="*/ 345496 h 346"/>
                <a:gd name="T24" fmla="*/ 388808 w 610"/>
                <a:gd name="T25" fmla="*/ 323336 h 346"/>
                <a:gd name="T26" fmla="*/ 514718 w 610"/>
                <a:gd name="T27" fmla="*/ 176274 h 346"/>
                <a:gd name="T28" fmla="*/ 584220 w 610"/>
                <a:gd name="T29" fmla="*/ 67488 h 346"/>
                <a:gd name="T30" fmla="*/ 614438 w 610"/>
                <a:gd name="T31" fmla="*/ 0 h 346"/>
                <a:gd name="T32" fmla="*/ 539900 w 610"/>
                <a:gd name="T33" fmla="*/ 42306 h 346"/>
                <a:gd name="T34" fmla="*/ 405932 w 610"/>
                <a:gd name="T35" fmla="*/ 75546 h 346"/>
                <a:gd name="T36" fmla="*/ 233688 w 610"/>
                <a:gd name="T37" fmla="*/ 87633 h 346"/>
                <a:gd name="T38" fmla="*/ 205484 w 610"/>
                <a:gd name="T39" fmla="*/ 89648 h 346"/>
                <a:gd name="T40" fmla="*/ 185339 w 610"/>
                <a:gd name="T41" fmla="*/ 130946 h 346"/>
                <a:gd name="T42" fmla="*/ 185339 w 610"/>
                <a:gd name="T43" fmla="*/ 130946 h 34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10"/>
                <a:gd name="T67" fmla="*/ 0 h 346"/>
                <a:gd name="T68" fmla="*/ 610 w 610"/>
                <a:gd name="T69" fmla="*/ 346 h 34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10" h="346">
                  <a:moveTo>
                    <a:pt x="184" y="130"/>
                  </a:moveTo>
                  <a:lnTo>
                    <a:pt x="211" y="164"/>
                  </a:lnTo>
                  <a:lnTo>
                    <a:pt x="241" y="245"/>
                  </a:lnTo>
                  <a:lnTo>
                    <a:pt x="220" y="277"/>
                  </a:lnTo>
                  <a:lnTo>
                    <a:pt x="179" y="289"/>
                  </a:lnTo>
                  <a:lnTo>
                    <a:pt x="123" y="288"/>
                  </a:lnTo>
                  <a:lnTo>
                    <a:pt x="61" y="266"/>
                  </a:lnTo>
                  <a:lnTo>
                    <a:pt x="0" y="227"/>
                  </a:lnTo>
                  <a:lnTo>
                    <a:pt x="61" y="306"/>
                  </a:lnTo>
                  <a:lnTo>
                    <a:pt x="148" y="341"/>
                  </a:lnTo>
                  <a:lnTo>
                    <a:pt x="263" y="346"/>
                  </a:lnTo>
                  <a:lnTo>
                    <a:pt x="321" y="343"/>
                  </a:lnTo>
                  <a:lnTo>
                    <a:pt x="386" y="321"/>
                  </a:lnTo>
                  <a:lnTo>
                    <a:pt x="511" y="175"/>
                  </a:lnTo>
                  <a:lnTo>
                    <a:pt x="580" y="67"/>
                  </a:lnTo>
                  <a:lnTo>
                    <a:pt x="610" y="0"/>
                  </a:lnTo>
                  <a:lnTo>
                    <a:pt x="536" y="42"/>
                  </a:lnTo>
                  <a:lnTo>
                    <a:pt x="403" y="75"/>
                  </a:lnTo>
                  <a:lnTo>
                    <a:pt x="232" y="87"/>
                  </a:lnTo>
                  <a:lnTo>
                    <a:pt x="204" y="89"/>
                  </a:lnTo>
                  <a:lnTo>
                    <a:pt x="184" y="130"/>
                  </a:lnTo>
                  <a:close/>
                </a:path>
              </a:pathLst>
            </a:custGeom>
            <a:solidFill>
              <a:srgbClr val="B8B8E6"/>
            </a:solidFill>
            <a:ln w="9525">
              <a:noFill/>
              <a:round/>
              <a:headEnd/>
              <a:tailEnd/>
            </a:ln>
          </p:spPr>
          <p:txBody>
            <a:bodyPr/>
            <a:lstStyle/>
            <a:p>
              <a:endParaRPr lang="en-US"/>
            </a:p>
          </p:txBody>
        </p:sp>
        <p:sp>
          <p:nvSpPr>
            <p:cNvPr id="22568" name="Freeform 78"/>
            <p:cNvSpPr>
              <a:spLocks/>
            </p:cNvSpPr>
            <p:nvPr/>
          </p:nvSpPr>
          <p:spPr bwMode="auto">
            <a:xfrm>
              <a:off x="8552119" y="4902102"/>
              <a:ext cx="132960" cy="251819"/>
            </a:xfrm>
            <a:custGeom>
              <a:avLst/>
              <a:gdLst>
                <a:gd name="T0" fmla="*/ 0 w 131"/>
                <a:gd name="T1" fmla="*/ 251819 h 250"/>
                <a:gd name="T2" fmla="*/ 55823 w 131"/>
                <a:gd name="T3" fmla="*/ 251819 h 250"/>
                <a:gd name="T4" fmla="*/ 125855 w 131"/>
                <a:gd name="T5" fmla="*/ 250812 h 250"/>
                <a:gd name="T6" fmla="*/ 127885 w 131"/>
                <a:gd name="T7" fmla="*/ 165193 h 250"/>
                <a:gd name="T8" fmla="*/ 132960 w 131"/>
                <a:gd name="T9" fmla="*/ 0 h 250"/>
                <a:gd name="T10" fmla="*/ 120780 w 131"/>
                <a:gd name="T11" fmla="*/ 51371 h 250"/>
                <a:gd name="T12" fmla="*/ 105556 w 131"/>
                <a:gd name="T13" fmla="*/ 101735 h 250"/>
                <a:gd name="T14" fmla="*/ 77137 w 131"/>
                <a:gd name="T15" fmla="*/ 154113 h 250"/>
                <a:gd name="T16" fmla="*/ 36539 w 131"/>
                <a:gd name="T17" fmla="*/ 208506 h 250"/>
                <a:gd name="T18" fmla="*/ 12180 w 131"/>
                <a:gd name="T19" fmla="*/ 239732 h 250"/>
                <a:gd name="T20" fmla="*/ 0 w 131"/>
                <a:gd name="T21" fmla="*/ 251819 h 250"/>
                <a:gd name="T22" fmla="*/ 0 w 131"/>
                <a:gd name="T23" fmla="*/ 251819 h 2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1"/>
                <a:gd name="T37" fmla="*/ 0 h 250"/>
                <a:gd name="T38" fmla="*/ 131 w 131"/>
                <a:gd name="T39" fmla="*/ 250 h 25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1" h="250">
                  <a:moveTo>
                    <a:pt x="0" y="250"/>
                  </a:moveTo>
                  <a:lnTo>
                    <a:pt x="55" y="250"/>
                  </a:lnTo>
                  <a:lnTo>
                    <a:pt x="124" y="249"/>
                  </a:lnTo>
                  <a:lnTo>
                    <a:pt x="126" y="164"/>
                  </a:lnTo>
                  <a:lnTo>
                    <a:pt x="131" y="0"/>
                  </a:lnTo>
                  <a:lnTo>
                    <a:pt x="119" y="51"/>
                  </a:lnTo>
                  <a:lnTo>
                    <a:pt x="104" y="101"/>
                  </a:lnTo>
                  <a:lnTo>
                    <a:pt x="76" y="153"/>
                  </a:lnTo>
                  <a:lnTo>
                    <a:pt x="36" y="207"/>
                  </a:lnTo>
                  <a:lnTo>
                    <a:pt x="12" y="238"/>
                  </a:lnTo>
                  <a:lnTo>
                    <a:pt x="0" y="250"/>
                  </a:lnTo>
                  <a:close/>
                </a:path>
              </a:pathLst>
            </a:custGeom>
            <a:solidFill>
              <a:srgbClr val="B3B02B"/>
            </a:solidFill>
            <a:ln w="9525">
              <a:noFill/>
              <a:round/>
              <a:headEnd/>
              <a:tailEnd/>
            </a:ln>
          </p:spPr>
          <p:txBody>
            <a:bodyPr/>
            <a:lstStyle/>
            <a:p>
              <a:endParaRPr lang="en-US"/>
            </a:p>
          </p:txBody>
        </p:sp>
        <p:sp>
          <p:nvSpPr>
            <p:cNvPr id="22569" name="Freeform 79"/>
            <p:cNvSpPr>
              <a:spLocks/>
            </p:cNvSpPr>
            <p:nvPr/>
          </p:nvSpPr>
          <p:spPr bwMode="auto">
            <a:xfrm>
              <a:off x="8183457" y="4914189"/>
              <a:ext cx="408954" cy="284052"/>
            </a:xfrm>
            <a:custGeom>
              <a:avLst/>
              <a:gdLst>
                <a:gd name="T0" fmla="*/ 131953 w 406"/>
                <a:gd name="T1" fmla="*/ 57415 h 282"/>
                <a:gd name="T2" fmla="*/ 145048 w 406"/>
                <a:gd name="T3" fmla="*/ 135982 h 282"/>
                <a:gd name="T4" fmla="*/ 139004 w 406"/>
                <a:gd name="T5" fmla="*/ 208506 h 282"/>
                <a:gd name="T6" fmla="*/ 120873 w 406"/>
                <a:gd name="T7" fmla="*/ 247790 h 282"/>
                <a:gd name="T8" fmla="*/ 89648 w 406"/>
                <a:gd name="T9" fmla="*/ 269950 h 282"/>
                <a:gd name="T10" fmla="*/ 51371 w 406"/>
                <a:gd name="T11" fmla="*/ 275994 h 282"/>
                <a:gd name="T12" fmla="*/ 0 w 406"/>
                <a:gd name="T13" fmla="*/ 273979 h 282"/>
                <a:gd name="T14" fmla="*/ 44320 w 406"/>
                <a:gd name="T15" fmla="*/ 282037 h 282"/>
                <a:gd name="T16" fmla="*/ 93677 w 406"/>
                <a:gd name="T17" fmla="*/ 284052 h 282"/>
                <a:gd name="T18" fmla="*/ 151091 w 406"/>
                <a:gd name="T19" fmla="*/ 284052 h 282"/>
                <a:gd name="T20" fmla="*/ 189368 w 406"/>
                <a:gd name="T21" fmla="*/ 273979 h 282"/>
                <a:gd name="T22" fmla="*/ 224623 w 406"/>
                <a:gd name="T23" fmla="*/ 250812 h 282"/>
                <a:gd name="T24" fmla="*/ 267935 w 406"/>
                <a:gd name="T25" fmla="*/ 206492 h 282"/>
                <a:gd name="T26" fmla="*/ 318299 w 406"/>
                <a:gd name="T27" fmla="*/ 147062 h 282"/>
                <a:gd name="T28" fmla="*/ 355568 w 406"/>
                <a:gd name="T29" fmla="*/ 92669 h 282"/>
                <a:gd name="T30" fmla="*/ 395859 w 406"/>
                <a:gd name="T31" fmla="*/ 31226 h 282"/>
                <a:gd name="T32" fmla="*/ 408954 w 406"/>
                <a:gd name="T33" fmla="*/ 0 h 282"/>
                <a:gd name="T34" fmla="*/ 303190 w 406"/>
                <a:gd name="T35" fmla="*/ 31226 h 282"/>
                <a:gd name="T36" fmla="*/ 167208 w 406"/>
                <a:gd name="T37" fmla="*/ 46335 h 282"/>
                <a:gd name="T38" fmla="*/ 131953 w 406"/>
                <a:gd name="T39" fmla="*/ 57415 h 282"/>
                <a:gd name="T40" fmla="*/ 131953 w 406"/>
                <a:gd name="T41" fmla="*/ 57415 h 28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06"/>
                <a:gd name="T64" fmla="*/ 0 h 282"/>
                <a:gd name="T65" fmla="*/ 406 w 406"/>
                <a:gd name="T66" fmla="*/ 282 h 28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06" h="282">
                  <a:moveTo>
                    <a:pt x="131" y="57"/>
                  </a:moveTo>
                  <a:lnTo>
                    <a:pt x="144" y="135"/>
                  </a:lnTo>
                  <a:lnTo>
                    <a:pt x="138" y="207"/>
                  </a:lnTo>
                  <a:lnTo>
                    <a:pt x="120" y="246"/>
                  </a:lnTo>
                  <a:lnTo>
                    <a:pt x="89" y="268"/>
                  </a:lnTo>
                  <a:lnTo>
                    <a:pt x="51" y="274"/>
                  </a:lnTo>
                  <a:lnTo>
                    <a:pt x="0" y="272"/>
                  </a:lnTo>
                  <a:lnTo>
                    <a:pt x="44" y="280"/>
                  </a:lnTo>
                  <a:lnTo>
                    <a:pt x="93" y="282"/>
                  </a:lnTo>
                  <a:lnTo>
                    <a:pt x="150" y="282"/>
                  </a:lnTo>
                  <a:lnTo>
                    <a:pt x="188" y="272"/>
                  </a:lnTo>
                  <a:lnTo>
                    <a:pt x="223" y="249"/>
                  </a:lnTo>
                  <a:lnTo>
                    <a:pt x="266" y="205"/>
                  </a:lnTo>
                  <a:lnTo>
                    <a:pt x="316" y="146"/>
                  </a:lnTo>
                  <a:lnTo>
                    <a:pt x="353" y="92"/>
                  </a:lnTo>
                  <a:lnTo>
                    <a:pt x="393" y="31"/>
                  </a:lnTo>
                  <a:lnTo>
                    <a:pt x="406" y="0"/>
                  </a:lnTo>
                  <a:lnTo>
                    <a:pt x="301" y="31"/>
                  </a:lnTo>
                  <a:lnTo>
                    <a:pt x="166" y="46"/>
                  </a:lnTo>
                  <a:lnTo>
                    <a:pt x="131" y="57"/>
                  </a:lnTo>
                  <a:close/>
                </a:path>
              </a:pathLst>
            </a:custGeom>
            <a:solidFill>
              <a:srgbClr val="9999CC"/>
            </a:solidFill>
            <a:ln w="9525">
              <a:noFill/>
              <a:round/>
              <a:headEnd/>
              <a:tailEnd/>
            </a:ln>
          </p:spPr>
          <p:txBody>
            <a:bodyPr/>
            <a:lstStyle/>
            <a:p>
              <a:endParaRPr lang="en-US"/>
            </a:p>
          </p:txBody>
        </p:sp>
        <p:sp>
          <p:nvSpPr>
            <p:cNvPr id="22570" name="Freeform 82"/>
            <p:cNvSpPr>
              <a:spLocks/>
            </p:cNvSpPr>
            <p:nvPr/>
          </p:nvSpPr>
          <p:spPr bwMode="auto">
            <a:xfrm>
              <a:off x="8326489" y="4972610"/>
              <a:ext cx="199441" cy="203470"/>
            </a:xfrm>
            <a:custGeom>
              <a:avLst/>
              <a:gdLst>
                <a:gd name="T0" fmla="*/ 66818 w 197"/>
                <a:gd name="T1" fmla="*/ 22051 h 203"/>
                <a:gd name="T2" fmla="*/ 114400 w 197"/>
                <a:gd name="T3" fmla="*/ 18042 h 203"/>
                <a:gd name="T4" fmla="*/ 173119 w 197"/>
                <a:gd name="T5" fmla="*/ 8019 h 203"/>
                <a:gd name="T6" fmla="*/ 199441 w 197"/>
                <a:gd name="T7" fmla="*/ 0 h 203"/>
                <a:gd name="T8" fmla="*/ 164007 w 197"/>
                <a:gd name="T9" fmla="*/ 54125 h 203"/>
                <a:gd name="T10" fmla="*/ 115413 w 197"/>
                <a:gd name="T11" fmla="*/ 118273 h 203"/>
                <a:gd name="T12" fmla="*/ 62768 w 197"/>
                <a:gd name="T13" fmla="*/ 177410 h 203"/>
                <a:gd name="T14" fmla="*/ 33409 w 197"/>
                <a:gd name="T15" fmla="*/ 194449 h 203"/>
                <a:gd name="T16" fmla="*/ 0 w 197"/>
                <a:gd name="T17" fmla="*/ 203470 h 203"/>
                <a:gd name="T18" fmla="*/ 23285 w 197"/>
                <a:gd name="T19" fmla="*/ 181419 h 203"/>
                <a:gd name="T20" fmla="*/ 50620 w 197"/>
                <a:gd name="T21" fmla="*/ 138320 h 203"/>
                <a:gd name="T22" fmla="*/ 69855 w 197"/>
                <a:gd name="T23" fmla="*/ 72167 h 203"/>
                <a:gd name="T24" fmla="*/ 66818 w 197"/>
                <a:gd name="T25" fmla="*/ 22051 h 203"/>
                <a:gd name="T26" fmla="*/ 66818 w 197"/>
                <a:gd name="T27" fmla="*/ 22051 h 20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97"/>
                <a:gd name="T43" fmla="*/ 0 h 203"/>
                <a:gd name="T44" fmla="*/ 197 w 197"/>
                <a:gd name="T45" fmla="*/ 203 h 20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97" h="203">
                  <a:moveTo>
                    <a:pt x="66" y="22"/>
                  </a:moveTo>
                  <a:lnTo>
                    <a:pt x="113" y="18"/>
                  </a:lnTo>
                  <a:lnTo>
                    <a:pt x="171" y="8"/>
                  </a:lnTo>
                  <a:lnTo>
                    <a:pt x="197" y="0"/>
                  </a:lnTo>
                  <a:lnTo>
                    <a:pt x="162" y="54"/>
                  </a:lnTo>
                  <a:lnTo>
                    <a:pt x="114" y="118"/>
                  </a:lnTo>
                  <a:lnTo>
                    <a:pt x="62" y="177"/>
                  </a:lnTo>
                  <a:lnTo>
                    <a:pt x="33" y="194"/>
                  </a:lnTo>
                  <a:lnTo>
                    <a:pt x="0" y="203"/>
                  </a:lnTo>
                  <a:lnTo>
                    <a:pt x="23" y="181"/>
                  </a:lnTo>
                  <a:lnTo>
                    <a:pt x="50" y="138"/>
                  </a:lnTo>
                  <a:lnTo>
                    <a:pt x="69" y="72"/>
                  </a:lnTo>
                  <a:lnTo>
                    <a:pt x="66" y="22"/>
                  </a:lnTo>
                  <a:close/>
                </a:path>
              </a:pathLst>
            </a:custGeom>
            <a:solidFill>
              <a:srgbClr val="8080BF"/>
            </a:solidFill>
            <a:ln w="9525">
              <a:noFill/>
              <a:round/>
              <a:headEnd/>
              <a:tailEnd/>
            </a:ln>
          </p:spPr>
          <p:txBody>
            <a:bodyPr/>
            <a:lstStyle/>
            <a:p>
              <a:endParaRPr lang="en-US"/>
            </a:p>
          </p:txBody>
        </p:sp>
        <p:sp>
          <p:nvSpPr>
            <p:cNvPr id="22571" name="Freeform 83"/>
            <p:cNvSpPr>
              <a:spLocks/>
            </p:cNvSpPr>
            <p:nvPr/>
          </p:nvSpPr>
          <p:spPr bwMode="auto">
            <a:xfrm>
              <a:off x="8116976" y="4525380"/>
              <a:ext cx="616452" cy="445216"/>
            </a:xfrm>
            <a:custGeom>
              <a:avLst/>
              <a:gdLst>
                <a:gd name="T0" fmla="*/ 0 w 611"/>
                <a:gd name="T1" fmla="*/ 412910 h 441"/>
                <a:gd name="T2" fmla="*/ 16143 w 611"/>
                <a:gd name="T3" fmla="*/ 389690 h 441"/>
                <a:gd name="T4" fmla="*/ 45402 w 611"/>
                <a:gd name="T5" fmla="*/ 364451 h 441"/>
                <a:gd name="T6" fmla="*/ 76678 w 611"/>
                <a:gd name="T7" fmla="*/ 348298 h 441"/>
                <a:gd name="T8" fmla="*/ 126115 w 611"/>
                <a:gd name="T9" fmla="*/ 332145 h 441"/>
                <a:gd name="T10" fmla="*/ 169499 w 611"/>
                <a:gd name="T11" fmla="*/ 323059 h 441"/>
                <a:gd name="T12" fmla="*/ 210865 w 611"/>
                <a:gd name="T13" fmla="*/ 312964 h 441"/>
                <a:gd name="T14" fmla="*/ 247186 w 611"/>
                <a:gd name="T15" fmla="*/ 296811 h 441"/>
                <a:gd name="T16" fmla="*/ 304695 w 611"/>
                <a:gd name="T17" fmla="*/ 249361 h 441"/>
                <a:gd name="T18" fmla="*/ 404578 w 611"/>
                <a:gd name="T19" fmla="*/ 163549 h 441"/>
                <a:gd name="T20" fmla="*/ 476212 w 611"/>
                <a:gd name="T21" fmla="*/ 104994 h 441"/>
                <a:gd name="T22" fmla="*/ 564997 w 611"/>
                <a:gd name="T23" fmla="*/ 36344 h 441"/>
                <a:gd name="T24" fmla="*/ 595265 w 611"/>
                <a:gd name="T25" fmla="*/ 13124 h 441"/>
                <a:gd name="T26" fmla="*/ 616452 w 611"/>
                <a:gd name="T27" fmla="*/ 0 h 441"/>
                <a:gd name="T28" fmla="*/ 574077 w 611"/>
                <a:gd name="T29" fmla="*/ 39373 h 441"/>
                <a:gd name="T30" fmla="*/ 484283 w 611"/>
                <a:gd name="T31" fmla="*/ 106004 h 441"/>
                <a:gd name="T32" fmla="*/ 388435 w 611"/>
                <a:gd name="T33" fmla="*/ 182730 h 441"/>
                <a:gd name="T34" fmla="*/ 284516 w 611"/>
                <a:gd name="T35" fmla="*/ 276620 h 441"/>
                <a:gd name="T36" fmla="*/ 233061 w 611"/>
                <a:gd name="T37" fmla="*/ 322050 h 441"/>
                <a:gd name="T38" fmla="*/ 194722 w 611"/>
                <a:gd name="T39" fmla="*/ 340222 h 441"/>
                <a:gd name="T40" fmla="*/ 148312 w 611"/>
                <a:gd name="T41" fmla="*/ 349308 h 441"/>
                <a:gd name="T42" fmla="*/ 102910 w 611"/>
                <a:gd name="T43" fmla="*/ 368489 h 441"/>
                <a:gd name="T44" fmla="*/ 80714 w 611"/>
                <a:gd name="T45" fmla="*/ 392719 h 441"/>
                <a:gd name="T46" fmla="*/ 74660 w 611"/>
                <a:gd name="T47" fmla="*/ 426034 h 441"/>
                <a:gd name="T48" fmla="*/ 37330 w 611"/>
                <a:gd name="T49" fmla="*/ 445216 h 441"/>
                <a:gd name="T50" fmla="*/ 0 w 611"/>
                <a:gd name="T51" fmla="*/ 412910 h 441"/>
                <a:gd name="T52" fmla="*/ 0 w 611"/>
                <a:gd name="T53" fmla="*/ 412910 h 44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611"/>
                <a:gd name="T82" fmla="*/ 0 h 441"/>
                <a:gd name="T83" fmla="*/ 611 w 611"/>
                <a:gd name="T84" fmla="*/ 441 h 44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611" h="441">
                  <a:moveTo>
                    <a:pt x="0" y="409"/>
                  </a:moveTo>
                  <a:lnTo>
                    <a:pt x="16" y="386"/>
                  </a:lnTo>
                  <a:lnTo>
                    <a:pt x="45" y="361"/>
                  </a:lnTo>
                  <a:lnTo>
                    <a:pt x="76" y="345"/>
                  </a:lnTo>
                  <a:lnTo>
                    <a:pt x="125" y="329"/>
                  </a:lnTo>
                  <a:lnTo>
                    <a:pt x="168" y="320"/>
                  </a:lnTo>
                  <a:lnTo>
                    <a:pt x="209" y="310"/>
                  </a:lnTo>
                  <a:lnTo>
                    <a:pt x="245" y="294"/>
                  </a:lnTo>
                  <a:lnTo>
                    <a:pt x="302" y="247"/>
                  </a:lnTo>
                  <a:lnTo>
                    <a:pt x="401" y="162"/>
                  </a:lnTo>
                  <a:lnTo>
                    <a:pt x="472" y="104"/>
                  </a:lnTo>
                  <a:lnTo>
                    <a:pt x="560" y="36"/>
                  </a:lnTo>
                  <a:lnTo>
                    <a:pt x="590" y="13"/>
                  </a:lnTo>
                  <a:lnTo>
                    <a:pt x="611" y="0"/>
                  </a:lnTo>
                  <a:lnTo>
                    <a:pt x="569" y="39"/>
                  </a:lnTo>
                  <a:lnTo>
                    <a:pt x="480" y="105"/>
                  </a:lnTo>
                  <a:lnTo>
                    <a:pt x="385" y="181"/>
                  </a:lnTo>
                  <a:lnTo>
                    <a:pt x="282" y="274"/>
                  </a:lnTo>
                  <a:lnTo>
                    <a:pt x="231" y="319"/>
                  </a:lnTo>
                  <a:lnTo>
                    <a:pt x="193" y="337"/>
                  </a:lnTo>
                  <a:lnTo>
                    <a:pt x="147" y="346"/>
                  </a:lnTo>
                  <a:lnTo>
                    <a:pt x="102" y="365"/>
                  </a:lnTo>
                  <a:lnTo>
                    <a:pt x="80" y="389"/>
                  </a:lnTo>
                  <a:lnTo>
                    <a:pt x="74" y="422"/>
                  </a:lnTo>
                  <a:lnTo>
                    <a:pt x="37" y="441"/>
                  </a:lnTo>
                  <a:lnTo>
                    <a:pt x="0" y="409"/>
                  </a:lnTo>
                  <a:close/>
                </a:path>
              </a:pathLst>
            </a:custGeom>
            <a:solidFill>
              <a:srgbClr val="FFFFFF"/>
            </a:solidFill>
            <a:ln w="9525">
              <a:noFill/>
              <a:round/>
              <a:headEnd/>
              <a:tailEnd/>
            </a:ln>
          </p:spPr>
          <p:txBody>
            <a:bodyPr/>
            <a:lstStyle/>
            <a:p>
              <a:endParaRPr lang="en-US"/>
            </a:p>
          </p:txBody>
        </p:sp>
        <p:sp>
          <p:nvSpPr>
            <p:cNvPr id="22572" name="Freeform 84"/>
            <p:cNvSpPr>
              <a:spLocks/>
            </p:cNvSpPr>
            <p:nvPr/>
          </p:nvSpPr>
          <p:spPr bwMode="auto">
            <a:xfrm>
              <a:off x="8243893" y="4567686"/>
              <a:ext cx="451259" cy="348518"/>
            </a:xfrm>
            <a:custGeom>
              <a:avLst/>
              <a:gdLst>
                <a:gd name="T0" fmla="*/ 0 w 446"/>
                <a:gd name="T1" fmla="*/ 338445 h 346"/>
                <a:gd name="T2" fmla="*/ 18212 w 446"/>
                <a:gd name="T3" fmla="*/ 326358 h 346"/>
                <a:gd name="T4" fmla="*/ 47554 w 446"/>
                <a:gd name="T5" fmla="*/ 315278 h 346"/>
                <a:gd name="T6" fmla="*/ 77908 w 446"/>
                <a:gd name="T7" fmla="*/ 306212 h 346"/>
                <a:gd name="T8" fmla="*/ 104215 w 446"/>
                <a:gd name="T9" fmla="*/ 294125 h 346"/>
                <a:gd name="T10" fmla="*/ 133557 w 446"/>
                <a:gd name="T11" fmla="*/ 266929 h 346"/>
                <a:gd name="T12" fmla="*/ 200335 w 446"/>
                <a:gd name="T13" fmla="*/ 202463 h 346"/>
                <a:gd name="T14" fmla="*/ 306573 w 446"/>
                <a:gd name="T15" fmla="*/ 109793 h 346"/>
                <a:gd name="T16" fmla="*/ 407752 w 446"/>
                <a:gd name="T17" fmla="*/ 33240 h 346"/>
                <a:gd name="T18" fmla="*/ 451259 w 446"/>
                <a:gd name="T19" fmla="*/ 0 h 346"/>
                <a:gd name="T20" fmla="*/ 335915 w 446"/>
                <a:gd name="T21" fmla="*/ 93677 h 346"/>
                <a:gd name="T22" fmla="*/ 230688 w 446"/>
                <a:gd name="T23" fmla="*/ 183324 h 346"/>
                <a:gd name="T24" fmla="*/ 156828 w 446"/>
                <a:gd name="T25" fmla="*/ 249805 h 346"/>
                <a:gd name="T26" fmla="*/ 125462 w 446"/>
                <a:gd name="T27" fmla="*/ 284052 h 346"/>
                <a:gd name="T28" fmla="*/ 96120 w 446"/>
                <a:gd name="T29" fmla="*/ 313263 h 346"/>
                <a:gd name="T30" fmla="*/ 83979 w 446"/>
                <a:gd name="T31" fmla="*/ 330387 h 346"/>
                <a:gd name="T32" fmla="*/ 73861 w 446"/>
                <a:gd name="T33" fmla="*/ 348518 h 346"/>
                <a:gd name="T34" fmla="*/ 0 w 446"/>
                <a:gd name="T35" fmla="*/ 338445 h 346"/>
                <a:gd name="T36" fmla="*/ 0 w 446"/>
                <a:gd name="T37" fmla="*/ 338445 h 3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46"/>
                <a:gd name="T58" fmla="*/ 0 h 346"/>
                <a:gd name="T59" fmla="*/ 446 w 446"/>
                <a:gd name="T60" fmla="*/ 346 h 3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46" h="346">
                  <a:moveTo>
                    <a:pt x="0" y="336"/>
                  </a:moveTo>
                  <a:lnTo>
                    <a:pt x="18" y="324"/>
                  </a:lnTo>
                  <a:lnTo>
                    <a:pt x="47" y="313"/>
                  </a:lnTo>
                  <a:lnTo>
                    <a:pt x="77" y="304"/>
                  </a:lnTo>
                  <a:lnTo>
                    <a:pt x="103" y="292"/>
                  </a:lnTo>
                  <a:lnTo>
                    <a:pt x="132" y="265"/>
                  </a:lnTo>
                  <a:lnTo>
                    <a:pt x="198" y="201"/>
                  </a:lnTo>
                  <a:lnTo>
                    <a:pt x="303" y="109"/>
                  </a:lnTo>
                  <a:lnTo>
                    <a:pt x="403" y="33"/>
                  </a:lnTo>
                  <a:lnTo>
                    <a:pt x="446" y="0"/>
                  </a:lnTo>
                  <a:lnTo>
                    <a:pt x="332" y="93"/>
                  </a:lnTo>
                  <a:lnTo>
                    <a:pt x="228" y="182"/>
                  </a:lnTo>
                  <a:lnTo>
                    <a:pt x="155" y="248"/>
                  </a:lnTo>
                  <a:lnTo>
                    <a:pt x="124" y="282"/>
                  </a:lnTo>
                  <a:lnTo>
                    <a:pt x="95" y="311"/>
                  </a:lnTo>
                  <a:lnTo>
                    <a:pt x="83" y="328"/>
                  </a:lnTo>
                  <a:lnTo>
                    <a:pt x="73" y="346"/>
                  </a:lnTo>
                  <a:lnTo>
                    <a:pt x="0" y="336"/>
                  </a:lnTo>
                  <a:close/>
                </a:path>
              </a:pathLst>
            </a:custGeom>
            <a:solidFill>
              <a:srgbClr val="FFFFFF"/>
            </a:solidFill>
            <a:ln w="9525">
              <a:noFill/>
              <a:round/>
              <a:headEnd/>
              <a:tailEnd/>
            </a:ln>
          </p:spPr>
          <p:txBody>
            <a:bodyPr/>
            <a:lstStyle/>
            <a:p>
              <a:endParaRPr lang="en-US"/>
            </a:p>
          </p:txBody>
        </p:sp>
        <p:sp>
          <p:nvSpPr>
            <p:cNvPr id="22573" name="Freeform 85"/>
            <p:cNvSpPr>
              <a:spLocks/>
            </p:cNvSpPr>
            <p:nvPr/>
          </p:nvSpPr>
          <p:spPr bwMode="auto">
            <a:xfrm>
              <a:off x="8378868" y="4547541"/>
              <a:ext cx="388809" cy="358590"/>
            </a:xfrm>
            <a:custGeom>
              <a:avLst/>
              <a:gdLst>
                <a:gd name="T0" fmla="*/ 0 w 387"/>
                <a:gd name="T1" fmla="*/ 354561 h 356"/>
                <a:gd name="T2" fmla="*/ 18084 w 387"/>
                <a:gd name="T3" fmla="*/ 323335 h 356"/>
                <a:gd name="T4" fmla="*/ 39182 w 387"/>
                <a:gd name="T5" fmla="*/ 295132 h 356"/>
                <a:gd name="T6" fmla="*/ 76355 w 387"/>
                <a:gd name="T7" fmla="*/ 254841 h 356"/>
                <a:gd name="T8" fmla="*/ 141659 w 387"/>
                <a:gd name="T9" fmla="*/ 197426 h 356"/>
                <a:gd name="T10" fmla="*/ 232080 w 387"/>
                <a:gd name="T11" fmla="*/ 116844 h 356"/>
                <a:gd name="T12" fmla="*/ 303412 w 387"/>
                <a:gd name="T13" fmla="*/ 60437 h 356"/>
                <a:gd name="T14" fmla="*/ 352641 w 387"/>
                <a:gd name="T15" fmla="*/ 23167 h 356"/>
                <a:gd name="T16" fmla="*/ 378762 w 387"/>
                <a:gd name="T17" fmla="*/ 1007 h 356"/>
                <a:gd name="T18" fmla="*/ 388809 w 387"/>
                <a:gd name="T19" fmla="*/ 0 h 356"/>
                <a:gd name="T20" fmla="*/ 388809 w 387"/>
                <a:gd name="T21" fmla="*/ 8058 h 356"/>
                <a:gd name="T22" fmla="*/ 351636 w 387"/>
                <a:gd name="T23" fmla="*/ 43313 h 356"/>
                <a:gd name="T24" fmla="*/ 281309 w 387"/>
                <a:gd name="T25" fmla="*/ 102742 h 356"/>
                <a:gd name="T26" fmla="*/ 187874 w 387"/>
                <a:gd name="T27" fmla="*/ 186346 h 356"/>
                <a:gd name="T28" fmla="*/ 129603 w 387"/>
                <a:gd name="T29" fmla="*/ 236710 h 356"/>
                <a:gd name="T30" fmla="*/ 84393 w 387"/>
                <a:gd name="T31" fmla="*/ 280023 h 356"/>
                <a:gd name="T32" fmla="*/ 65304 w 387"/>
                <a:gd name="T33" fmla="*/ 305204 h 356"/>
                <a:gd name="T34" fmla="*/ 56262 w 387"/>
                <a:gd name="T35" fmla="*/ 328372 h 356"/>
                <a:gd name="T36" fmla="*/ 54252 w 387"/>
                <a:gd name="T37" fmla="*/ 358590 h 356"/>
                <a:gd name="T38" fmla="*/ 0 w 387"/>
                <a:gd name="T39" fmla="*/ 354561 h 356"/>
                <a:gd name="T40" fmla="*/ 0 w 387"/>
                <a:gd name="T41" fmla="*/ 354561 h 35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7"/>
                <a:gd name="T64" fmla="*/ 0 h 356"/>
                <a:gd name="T65" fmla="*/ 387 w 387"/>
                <a:gd name="T66" fmla="*/ 356 h 35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7" h="356">
                  <a:moveTo>
                    <a:pt x="0" y="352"/>
                  </a:moveTo>
                  <a:lnTo>
                    <a:pt x="18" y="321"/>
                  </a:lnTo>
                  <a:lnTo>
                    <a:pt x="39" y="293"/>
                  </a:lnTo>
                  <a:lnTo>
                    <a:pt x="76" y="253"/>
                  </a:lnTo>
                  <a:lnTo>
                    <a:pt x="141" y="196"/>
                  </a:lnTo>
                  <a:lnTo>
                    <a:pt x="231" y="116"/>
                  </a:lnTo>
                  <a:lnTo>
                    <a:pt x="302" y="60"/>
                  </a:lnTo>
                  <a:lnTo>
                    <a:pt x="351" y="23"/>
                  </a:lnTo>
                  <a:lnTo>
                    <a:pt x="377" y="1"/>
                  </a:lnTo>
                  <a:lnTo>
                    <a:pt x="387" y="0"/>
                  </a:lnTo>
                  <a:lnTo>
                    <a:pt x="387" y="8"/>
                  </a:lnTo>
                  <a:lnTo>
                    <a:pt x="350" y="43"/>
                  </a:lnTo>
                  <a:lnTo>
                    <a:pt x="280" y="102"/>
                  </a:lnTo>
                  <a:lnTo>
                    <a:pt x="187" y="185"/>
                  </a:lnTo>
                  <a:lnTo>
                    <a:pt x="129" y="235"/>
                  </a:lnTo>
                  <a:lnTo>
                    <a:pt x="84" y="278"/>
                  </a:lnTo>
                  <a:lnTo>
                    <a:pt x="65" y="303"/>
                  </a:lnTo>
                  <a:lnTo>
                    <a:pt x="56" y="326"/>
                  </a:lnTo>
                  <a:lnTo>
                    <a:pt x="54" y="356"/>
                  </a:lnTo>
                  <a:lnTo>
                    <a:pt x="0" y="352"/>
                  </a:lnTo>
                  <a:close/>
                </a:path>
              </a:pathLst>
            </a:custGeom>
            <a:solidFill>
              <a:srgbClr val="B8B8E6"/>
            </a:solidFill>
            <a:ln w="9525">
              <a:noFill/>
              <a:round/>
              <a:headEnd/>
              <a:tailEnd/>
            </a:ln>
          </p:spPr>
          <p:txBody>
            <a:bodyPr/>
            <a:lstStyle/>
            <a:p>
              <a:endParaRPr lang="en-US"/>
            </a:p>
          </p:txBody>
        </p:sp>
        <p:sp>
          <p:nvSpPr>
            <p:cNvPr id="22574" name="Freeform 86"/>
            <p:cNvSpPr>
              <a:spLocks/>
            </p:cNvSpPr>
            <p:nvPr/>
          </p:nvSpPr>
          <p:spPr bwMode="auto">
            <a:xfrm>
              <a:off x="8403042" y="4591861"/>
              <a:ext cx="318299" cy="312256"/>
            </a:xfrm>
            <a:custGeom>
              <a:avLst/>
              <a:gdLst>
                <a:gd name="T0" fmla="*/ 21086 w 317"/>
                <a:gd name="T1" fmla="*/ 305205 h 310"/>
                <a:gd name="T2" fmla="*/ 21086 w 317"/>
                <a:gd name="T3" fmla="*/ 284052 h 310"/>
                <a:gd name="T4" fmla="*/ 29119 w 317"/>
                <a:gd name="T5" fmla="*/ 259878 h 310"/>
                <a:gd name="T6" fmla="*/ 53217 w 317"/>
                <a:gd name="T7" fmla="*/ 227645 h 310"/>
                <a:gd name="T8" fmla="*/ 106434 w 317"/>
                <a:gd name="T9" fmla="*/ 181310 h 310"/>
                <a:gd name="T10" fmla="*/ 186762 w 317"/>
                <a:gd name="T11" fmla="*/ 111808 h 310"/>
                <a:gd name="T12" fmla="*/ 268094 w 317"/>
                <a:gd name="T13" fmla="*/ 40291 h 310"/>
                <a:gd name="T14" fmla="*/ 318299 w 317"/>
                <a:gd name="T15" fmla="*/ 0 h 310"/>
                <a:gd name="T16" fmla="*/ 246004 w 317"/>
                <a:gd name="T17" fmla="*/ 53386 h 310"/>
                <a:gd name="T18" fmla="*/ 168688 w 317"/>
                <a:gd name="T19" fmla="*/ 117851 h 310"/>
                <a:gd name="T20" fmla="*/ 89365 w 317"/>
                <a:gd name="T21" fmla="*/ 187354 h 310"/>
                <a:gd name="T22" fmla="*/ 44180 w 317"/>
                <a:gd name="T23" fmla="*/ 232681 h 310"/>
                <a:gd name="T24" fmla="*/ 19078 w 317"/>
                <a:gd name="T25" fmla="*/ 261892 h 310"/>
                <a:gd name="T26" fmla="*/ 7029 w 317"/>
                <a:gd name="T27" fmla="*/ 286067 h 310"/>
                <a:gd name="T28" fmla="*/ 0 w 317"/>
                <a:gd name="T29" fmla="*/ 312256 h 310"/>
                <a:gd name="T30" fmla="*/ 21086 w 317"/>
                <a:gd name="T31" fmla="*/ 305205 h 310"/>
                <a:gd name="T32" fmla="*/ 21086 w 317"/>
                <a:gd name="T33" fmla="*/ 305205 h 3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17"/>
                <a:gd name="T52" fmla="*/ 0 h 310"/>
                <a:gd name="T53" fmla="*/ 317 w 317"/>
                <a:gd name="T54" fmla="*/ 310 h 31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17" h="310">
                  <a:moveTo>
                    <a:pt x="21" y="303"/>
                  </a:moveTo>
                  <a:lnTo>
                    <a:pt x="21" y="282"/>
                  </a:lnTo>
                  <a:lnTo>
                    <a:pt x="29" y="258"/>
                  </a:lnTo>
                  <a:lnTo>
                    <a:pt x="53" y="226"/>
                  </a:lnTo>
                  <a:lnTo>
                    <a:pt x="106" y="180"/>
                  </a:lnTo>
                  <a:lnTo>
                    <a:pt x="186" y="111"/>
                  </a:lnTo>
                  <a:lnTo>
                    <a:pt x="267" y="40"/>
                  </a:lnTo>
                  <a:lnTo>
                    <a:pt x="317" y="0"/>
                  </a:lnTo>
                  <a:lnTo>
                    <a:pt x="245" y="53"/>
                  </a:lnTo>
                  <a:lnTo>
                    <a:pt x="168" y="117"/>
                  </a:lnTo>
                  <a:lnTo>
                    <a:pt x="89" y="186"/>
                  </a:lnTo>
                  <a:lnTo>
                    <a:pt x="44" y="231"/>
                  </a:lnTo>
                  <a:lnTo>
                    <a:pt x="19" y="260"/>
                  </a:lnTo>
                  <a:lnTo>
                    <a:pt x="7" y="284"/>
                  </a:lnTo>
                  <a:lnTo>
                    <a:pt x="0" y="310"/>
                  </a:lnTo>
                  <a:lnTo>
                    <a:pt x="21" y="303"/>
                  </a:lnTo>
                  <a:close/>
                </a:path>
              </a:pathLst>
            </a:custGeom>
            <a:solidFill>
              <a:srgbClr val="9999CC"/>
            </a:solidFill>
            <a:ln w="9525">
              <a:noFill/>
              <a:round/>
              <a:headEnd/>
              <a:tailEnd/>
            </a:ln>
          </p:spPr>
          <p:txBody>
            <a:bodyPr/>
            <a:lstStyle/>
            <a:p>
              <a:endParaRPr lang="en-US"/>
            </a:p>
          </p:txBody>
        </p:sp>
        <p:sp>
          <p:nvSpPr>
            <p:cNvPr id="22575" name="Freeform 87"/>
            <p:cNvSpPr>
              <a:spLocks/>
            </p:cNvSpPr>
            <p:nvPr/>
          </p:nvSpPr>
          <p:spPr bwMode="auto">
            <a:xfrm>
              <a:off x="7939696" y="4718777"/>
              <a:ext cx="670846" cy="259878"/>
            </a:xfrm>
            <a:custGeom>
              <a:avLst/>
              <a:gdLst>
                <a:gd name="T0" fmla="*/ 425071 w 666"/>
                <a:gd name="T1" fmla="*/ 27197 h 258"/>
                <a:gd name="T2" fmla="*/ 379743 w 666"/>
                <a:gd name="T3" fmla="*/ 23167 h 258"/>
                <a:gd name="T4" fmla="*/ 334416 w 666"/>
                <a:gd name="T5" fmla="*/ 22160 h 258"/>
                <a:gd name="T6" fmla="*/ 299161 w 666"/>
                <a:gd name="T7" fmla="*/ 23167 h 258"/>
                <a:gd name="T8" fmla="*/ 253834 w 666"/>
                <a:gd name="T9" fmla="*/ 27197 h 258"/>
                <a:gd name="T10" fmla="*/ 203470 w 666"/>
                <a:gd name="T11" fmla="*/ 32233 h 258"/>
                <a:gd name="T12" fmla="*/ 151091 w 666"/>
                <a:gd name="T13" fmla="*/ 40291 h 258"/>
                <a:gd name="T14" fmla="*/ 103749 w 666"/>
                <a:gd name="T15" fmla="*/ 51371 h 258"/>
                <a:gd name="T16" fmla="*/ 65473 w 666"/>
                <a:gd name="T17" fmla="*/ 65473 h 258"/>
                <a:gd name="T18" fmla="*/ 30218 w 666"/>
                <a:gd name="T19" fmla="*/ 93677 h 258"/>
                <a:gd name="T20" fmla="*/ 33240 w 666"/>
                <a:gd name="T21" fmla="*/ 125910 h 258"/>
                <a:gd name="T22" fmla="*/ 69502 w 666"/>
                <a:gd name="T23" fmla="*/ 142026 h 258"/>
                <a:gd name="T24" fmla="*/ 106771 w 666"/>
                <a:gd name="T25" fmla="*/ 146055 h 258"/>
                <a:gd name="T26" fmla="*/ 141019 w 666"/>
                <a:gd name="T27" fmla="*/ 154114 h 258"/>
                <a:gd name="T28" fmla="*/ 169222 w 666"/>
                <a:gd name="T29" fmla="*/ 187354 h 258"/>
                <a:gd name="T30" fmla="*/ 184332 w 666"/>
                <a:gd name="T31" fmla="*/ 222609 h 258"/>
                <a:gd name="T32" fmla="*/ 217572 w 666"/>
                <a:gd name="T33" fmla="*/ 232681 h 258"/>
                <a:gd name="T34" fmla="*/ 242754 w 666"/>
                <a:gd name="T35" fmla="*/ 222609 h 258"/>
                <a:gd name="T36" fmla="*/ 272972 w 666"/>
                <a:gd name="T37" fmla="*/ 190376 h 258"/>
                <a:gd name="T38" fmla="*/ 307219 w 666"/>
                <a:gd name="T39" fmla="*/ 182317 h 258"/>
                <a:gd name="T40" fmla="*/ 353554 w 666"/>
                <a:gd name="T41" fmla="*/ 179296 h 258"/>
                <a:gd name="T42" fmla="*/ 388809 w 666"/>
                <a:gd name="T43" fmla="*/ 177281 h 258"/>
                <a:gd name="T44" fmla="*/ 421041 w 666"/>
                <a:gd name="T45" fmla="*/ 177281 h 258"/>
                <a:gd name="T46" fmla="*/ 454282 w 666"/>
                <a:gd name="T47" fmla="*/ 175267 h 258"/>
                <a:gd name="T48" fmla="*/ 489536 w 666"/>
                <a:gd name="T49" fmla="*/ 173252 h 258"/>
                <a:gd name="T50" fmla="*/ 525798 w 666"/>
                <a:gd name="T51" fmla="*/ 168216 h 258"/>
                <a:gd name="T52" fmla="*/ 563067 w 666"/>
                <a:gd name="T53" fmla="*/ 159150 h 258"/>
                <a:gd name="T54" fmla="*/ 597315 w 666"/>
                <a:gd name="T55" fmla="*/ 148070 h 258"/>
                <a:gd name="T56" fmla="*/ 638613 w 666"/>
                <a:gd name="T57" fmla="*/ 122888 h 258"/>
                <a:gd name="T58" fmla="*/ 645664 w 666"/>
                <a:gd name="T59" fmla="*/ 89648 h 258"/>
                <a:gd name="T60" fmla="*/ 616453 w 666"/>
                <a:gd name="T61" fmla="*/ 69502 h 258"/>
                <a:gd name="T62" fmla="*/ 588249 w 666"/>
                <a:gd name="T63" fmla="*/ 66480 h 258"/>
                <a:gd name="T64" fmla="*/ 652715 w 666"/>
                <a:gd name="T65" fmla="*/ 61444 h 258"/>
                <a:gd name="T66" fmla="*/ 669839 w 666"/>
                <a:gd name="T67" fmla="*/ 94684 h 258"/>
                <a:gd name="T68" fmla="*/ 657751 w 666"/>
                <a:gd name="T69" fmla="*/ 135983 h 258"/>
                <a:gd name="T70" fmla="*/ 616453 w 666"/>
                <a:gd name="T71" fmla="*/ 165194 h 258"/>
                <a:gd name="T72" fmla="*/ 578177 w 666"/>
                <a:gd name="T73" fmla="*/ 179296 h 258"/>
                <a:gd name="T74" fmla="*/ 527813 w 666"/>
                <a:gd name="T75" fmla="*/ 189368 h 258"/>
                <a:gd name="T76" fmla="*/ 467376 w 666"/>
                <a:gd name="T77" fmla="*/ 198434 h 258"/>
                <a:gd name="T78" fmla="*/ 402910 w 666"/>
                <a:gd name="T79" fmla="*/ 203470 h 258"/>
                <a:gd name="T80" fmla="*/ 355569 w 666"/>
                <a:gd name="T81" fmla="*/ 207499 h 258"/>
                <a:gd name="T82" fmla="*/ 317292 w 666"/>
                <a:gd name="T83" fmla="*/ 210521 h 258"/>
                <a:gd name="T84" fmla="*/ 285059 w 666"/>
                <a:gd name="T85" fmla="*/ 221601 h 258"/>
                <a:gd name="T86" fmla="*/ 254841 w 666"/>
                <a:gd name="T87" fmla="*/ 248798 h 258"/>
                <a:gd name="T88" fmla="*/ 209513 w 666"/>
                <a:gd name="T89" fmla="*/ 258871 h 258"/>
                <a:gd name="T90" fmla="*/ 175266 w 666"/>
                <a:gd name="T91" fmla="*/ 246783 h 258"/>
                <a:gd name="T92" fmla="*/ 149077 w 666"/>
                <a:gd name="T93" fmla="*/ 198434 h 258"/>
                <a:gd name="T94" fmla="*/ 114829 w 666"/>
                <a:gd name="T95" fmla="*/ 176274 h 258"/>
                <a:gd name="T96" fmla="*/ 69502 w 666"/>
                <a:gd name="T97" fmla="*/ 167208 h 258"/>
                <a:gd name="T98" fmla="*/ 28204 w 666"/>
                <a:gd name="T99" fmla="*/ 150085 h 258"/>
                <a:gd name="T100" fmla="*/ 0 w 666"/>
                <a:gd name="T101" fmla="*/ 109793 h 258"/>
                <a:gd name="T102" fmla="*/ 10073 w 666"/>
                <a:gd name="T103" fmla="*/ 72524 h 258"/>
                <a:gd name="T104" fmla="*/ 43313 w 666"/>
                <a:gd name="T105" fmla="*/ 47342 h 258"/>
                <a:gd name="T106" fmla="*/ 88640 w 666"/>
                <a:gd name="T107" fmla="*/ 30218 h 258"/>
                <a:gd name="T108" fmla="*/ 141019 w 666"/>
                <a:gd name="T109" fmla="*/ 17124 h 258"/>
                <a:gd name="T110" fmla="*/ 199441 w 666"/>
                <a:gd name="T111" fmla="*/ 7051 h 258"/>
                <a:gd name="T112" fmla="*/ 260885 w 666"/>
                <a:gd name="T113" fmla="*/ 3022 h 258"/>
                <a:gd name="T114" fmla="*/ 318299 w 666"/>
                <a:gd name="T115" fmla="*/ 1007 h 258"/>
                <a:gd name="T116" fmla="*/ 367656 w 666"/>
                <a:gd name="T117" fmla="*/ 1007 h 258"/>
                <a:gd name="T118" fmla="*/ 411976 w 666"/>
                <a:gd name="T119" fmla="*/ 2015 h 258"/>
                <a:gd name="T120" fmla="*/ 447231 w 666"/>
                <a:gd name="T121" fmla="*/ 5036 h 258"/>
                <a:gd name="T122" fmla="*/ 484500 w 666"/>
                <a:gd name="T123" fmla="*/ 9066 h 25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66"/>
                <a:gd name="T187" fmla="*/ 0 h 258"/>
                <a:gd name="T188" fmla="*/ 666 w 666"/>
                <a:gd name="T189" fmla="*/ 258 h 25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66" h="258">
                  <a:moveTo>
                    <a:pt x="461" y="30"/>
                  </a:moveTo>
                  <a:lnTo>
                    <a:pt x="457" y="29"/>
                  </a:lnTo>
                  <a:lnTo>
                    <a:pt x="454" y="29"/>
                  </a:lnTo>
                  <a:lnTo>
                    <a:pt x="451" y="29"/>
                  </a:lnTo>
                  <a:lnTo>
                    <a:pt x="447" y="29"/>
                  </a:lnTo>
                  <a:lnTo>
                    <a:pt x="442" y="28"/>
                  </a:lnTo>
                  <a:lnTo>
                    <a:pt x="437" y="28"/>
                  </a:lnTo>
                  <a:lnTo>
                    <a:pt x="431" y="28"/>
                  </a:lnTo>
                  <a:lnTo>
                    <a:pt x="427" y="27"/>
                  </a:lnTo>
                  <a:lnTo>
                    <a:pt x="422" y="27"/>
                  </a:lnTo>
                  <a:lnTo>
                    <a:pt x="417" y="27"/>
                  </a:lnTo>
                  <a:lnTo>
                    <a:pt x="412" y="26"/>
                  </a:lnTo>
                  <a:lnTo>
                    <a:pt x="408" y="26"/>
                  </a:lnTo>
                  <a:lnTo>
                    <a:pt x="404" y="25"/>
                  </a:lnTo>
                  <a:lnTo>
                    <a:pt x="399" y="25"/>
                  </a:lnTo>
                  <a:lnTo>
                    <a:pt x="395" y="25"/>
                  </a:lnTo>
                  <a:lnTo>
                    <a:pt x="390" y="25"/>
                  </a:lnTo>
                  <a:lnTo>
                    <a:pt x="386" y="23"/>
                  </a:lnTo>
                  <a:lnTo>
                    <a:pt x="382" y="23"/>
                  </a:lnTo>
                  <a:lnTo>
                    <a:pt x="377" y="23"/>
                  </a:lnTo>
                  <a:lnTo>
                    <a:pt x="373" y="22"/>
                  </a:lnTo>
                  <a:lnTo>
                    <a:pt x="367" y="22"/>
                  </a:lnTo>
                  <a:lnTo>
                    <a:pt x="363" y="22"/>
                  </a:lnTo>
                  <a:lnTo>
                    <a:pt x="358" y="22"/>
                  </a:lnTo>
                  <a:lnTo>
                    <a:pt x="352" y="22"/>
                  </a:lnTo>
                  <a:lnTo>
                    <a:pt x="347" y="22"/>
                  </a:lnTo>
                  <a:lnTo>
                    <a:pt x="341" y="22"/>
                  </a:lnTo>
                  <a:lnTo>
                    <a:pt x="338" y="22"/>
                  </a:lnTo>
                  <a:lnTo>
                    <a:pt x="336" y="22"/>
                  </a:lnTo>
                  <a:lnTo>
                    <a:pt x="332" y="22"/>
                  </a:lnTo>
                  <a:lnTo>
                    <a:pt x="329" y="22"/>
                  </a:lnTo>
                  <a:lnTo>
                    <a:pt x="326" y="22"/>
                  </a:lnTo>
                  <a:lnTo>
                    <a:pt x="322" y="22"/>
                  </a:lnTo>
                  <a:lnTo>
                    <a:pt x="319" y="22"/>
                  </a:lnTo>
                  <a:lnTo>
                    <a:pt x="316" y="22"/>
                  </a:lnTo>
                  <a:lnTo>
                    <a:pt x="311" y="22"/>
                  </a:lnTo>
                  <a:lnTo>
                    <a:pt x="308" y="22"/>
                  </a:lnTo>
                  <a:lnTo>
                    <a:pt x="304" y="23"/>
                  </a:lnTo>
                  <a:lnTo>
                    <a:pt x="302" y="23"/>
                  </a:lnTo>
                  <a:lnTo>
                    <a:pt x="297" y="23"/>
                  </a:lnTo>
                  <a:lnTo>
                    <a:pt x="293" y="25"/>
                  </a:lnTo>
                  <a:lnTo>
                    <a:pt x="288" y="25"/>
                  </a:lnTo>
                  <a:lnTo>
                    <a:pt x="285" y="25"/>
                  </a:lnTo>
                  <a:lnTo>
                    <a:pt x="281" y="25"/>
                  </a:lnTo>
                  <a:lnTo>
                    <a:pt x="275" y="25"/>
                  </a:lnTo>
                  <a:lnTo>
                    <a:pt x="271" y="26"/>
                  </a:lnTo>
                  <a:lnTo>
                    <a:pt x="266" y="26"/>
                  </a:lnTo>
                  <a:lnTo>
                    <a:pt x="262" y="26"/>
                  </a:lnTo>
                  <a:lnTo>
                    <a:pt x="257" y="27"/>
                  </a:lnTo>
                  <a:lnTo>
                    <a:pt x="252" y="27"/>
                  </a:lnTo>
                  <a:lnTo>
                    <a:pt x="248" y="28"/>
                  </a:lnTo>
                  <a:lnTo>
                    <a:pt x="242" y="28"/>
                  </a:lnTo>
                  <a:lnTo>
                    <a:pt x="238" y="28"/>
                  </a:lnTo>
                  <a:lnTo>
                    <a:pt x="232" y="29"/>
                  </a:lnTo>
                  <a:lnTo>
                    <a:pt x="228" y="29"/>
                  </a:lnTo>
                  <a:lnTo>
                    <a:pt x="223" y="30"/>
                  </a:lnTo>
                  <a:lnTo>
                    <a:pt x="217" y="31"/>
                  </a:lnTo>
                  <a:lnTo>
                    <a:pt x="212" y="31"/>
                  </a:lnTo>
                  <a:lnTo>
                    <a:pt x="207" y="32"/>
                  </a:lnTo>
                  <a:lnTo>
                    <a:pt x="202" y="32"/>
                  </a:lnTo>
                  <a:lnTo>
                    <a:pt x="196" y="33"/>
                  </a:lnTo>
                  <a:lnTo>
                    <a:pt x="192" y="33"/>
                  </a:lnTo>
                  <a:lnTo>
                    <a:pt x="186" y="34"/>
                  </a:lnTo>
                  <a:lnTo>
                    <a:pt x="181" y="34"/>
                  </a:lnTo>
                  <a:lnTo>
                    <a:pt x="177" y="35"/>
                  </a:lnTo>
                  <a:lnTo>
                    <a:pt x="171" y="36"/>
                  </a:lnTo>
                  <a:lnTo>
                    <a:pt x="167" y="38"/>
                  </a:lnTo>
                  <a:lnTo>
                    <a:pt x="161" y="39"/>
                  </a:lnTo>
                  <a:lnTo>
                    <a:pt x="156" y="40"/>
                  </a:lnTo>
                  <a:lnTo>
                    <a:pt x="150" y="40"/>
                  </a:lnTo>
                  <a:lnTo>
                    <a:pt x="146" y="42"/>
                  </a:lnTo>
                  <a:lnTo>
                    <a:pt x="140" y="42"/>
                  </a:lnTo>
                  <a:lnTo>
                    <a:pt x="136" y="43"/>
                  </a:lnTo>
                  <a:lnTo>
                    <a:pt x="132" y="44"/>
                  </a:lnTo>
                  <a:lnTo>
                    <a:pt x="127" y="46"/>
                  </a:lnTo>
                  <a:lnTo>
                    <a:pt x="122" y="46"/>
                  </a:lnTo>
                  <a:lnTo>
                    <a:pt x="117" y="47"/>
                  </a:lnTo>
                  <a:lnTo>
                    <a:pt x="113" y="48"/>
                  </a:lnTo>
                  <a:lnTo>
                    <a:pt x="107" y="51"/>
                  </a:lnTo>
                  <a:lnTo>
                    <a:pt x="103" y="51"/>
                  </a:lnTo>
                  <a:lnTo>
                    <a:pt x="99" y="52"/>
                  </a:lnTo>
                  <a:lnTo>
                    <a:pt x="94" y="54"/>
                  </a:lnTo>
                  <a:lnTo>
                    <a:pt x="91" y="55"/>
                  </a:lnTo>
                  <a:lnTo>
                    <a:pt x="87" y="56"/>
                  </a:lnTo>
                  <a:lnTo>
                    <a:pt x="82" y="58"/>
                  </a:lnTo>
                  <a:lnTo>
                    <a:pt x="78" y="59"/>
                  </a:lnTo>
                  <a:lnTo>
                    <a:pt x="74" y="60"/>
                  </a:lnTo>
                  <a:lnTo>
                    <a:pt x="71" y="61"/>
                  </a:lnTo>
                  <a:lnTo>
                    <a:pt x="68" y="64"/>
                  </a:lnTo>
                  <a:lnTo>
                    <a:pt x="65" y="65"/>
                  </a:lnTo>
                  <a:lnTo>
                    <a:pt x="61" y="67"/>
                  </a:lnTo>
                  <a:lnTo>
                    <a:pt x="58" y="69"/>
                  </a:lnTo>
                  <a:lnTo>
                    <a:pt x="55" y="70"/>
                  </a:lnTo>
                  <a:lnTo>
                    <a:pt x="51" y="71"/>
                  </a:lnTo>
                  <a:lnTo>
                    <a:pt x="49" y="73"/>
                  </a:lnTo>
                  <a:lnTo>
                    <a:pt x="43" y="77"/>
                  </a:lnTo>
                  <a:lnTo>
                    <a:pt x="39" y="81"/>
                  </a:lnTo>
                  <a:lnTo>
                    <a:pt x="35" y="84"/>
                  </a:lnTo>
                  <a:lnTo>
                    <a:pt x="32" y="89"/>
                  </a:lnTo>
                  <a:lnTo>
                    <a:pt x="30" y="93"/>
                  </a:lnTo>
                  <a:lnTo>
                    <a:pt x="28" y="97"/>
                  </a:lnTo>
                  <a:lnTo>
                    <a:pt x="26" y="100"/>
                  </a:lnTo>
                  <a:lnTo>
                    <a:pt x="26" y="105"/>
                  </a:lnTo>
                  <a:lnTo>
                    <a:pt x="25" y="108"/>
                  </a:lnTo>
                  <a:lnTo>
                    <a:pt x="26" y="112"/>
                  </a:lnTo>
                  <a:lnTo>
                    <a:pt x="26" y="115"/>
                  </a:lnTo>
                  <a:lnTo>
                    <a:pt x="28" y="118"/>
                  </a:lnTo>
                  <a:lnTo>
                    <a:pt x="30" y="121"/>
                  </a:lnTo>
                  <a:lnTo>
                    <a:pt x="32" y="124"/>
                  </a:lnTo>
                  <a:lnTo>
                    <a:pt x="33" y="125"/>
                  </a:lnTo>
                  <a:lnTo>
                    <a:pt x="36" y="128"/>
                  </a:lnTo>
                  <a:lnTo>
                    <a:pt x="39" y="130"/>
                  </a:lnTo>
                  <a:lnTo>
                    <a:pt x="43" y="132"/>
                  </a:lnTo>
                  <a:lnTo>
                    <a:pt x="46" y="133"/>
                  </a:lnTo>
                  <a:lnTo>
                    <a:pt x="49" y="135"/>
                  </a:lnTo>
                  <a:lnTo>
                    <a:pt x="53" y="136"/>
                  </a:lnTo>
                  <a:lnTo>
                    <a:pt x="57" y="138"/>
                  </a:lnTo>
                  <a:lnTo>
                    <a:pt x="60" y="138"/>
                  </a:lnTo>
                  <a:lnTo>
                    <a:pt x="65" y="140"/>
                  </a:lnTo>
                  <a:lnTo>
                    <a:pt x="69" y="141"/>
                  </a:lnTo>
                  <a:lnTo>
                    <a:pt x="73" y="142"/>
                  </a:lnTo>
                  <a:lnTo>
                    <a:pt x="77" y="142"/>
                  </a:lnTo>
                  <a:lnTo>
                    <a:pt x="81" y="143"/>
                  </a:lnTo>
                  <a:lnTo>
                    <a:pt x="85" y="143"/>
                  </a:lnTo>
                  <a:lnTo>
                    <a:pt x="89" y="144"/>
                  </a:lnTo>
                  <a:lnTo>
                    <a:pt x="93" y="144"/>
                  </a:lnTo>
                  <a:lnTo>
                    <a:pt x="96" y="144"/>
                  </a:lnTo>
                  <a:lnTo>
                    <a:pt x="100" y="145"/>
                  </a:lnTo>
                  <a:lnTo>
                    <a:pt x="104" y="145"/>
                  </a:lnTo>
                  <a:lnTo>
                    <a:pt x="106" y="145"/>
                  </a:lnTo>
                  <a:lnTo>
                    <a:pt x="110" y="146"/>
                  </a:lnTo>
                  <a:lnTo>
                    <a:pt x="112" y="146"/>
                  </a:lnTo>
                  <a:lnTo>
                    <a:pt x="115" y="147"/>
                  </a:lnTo>
                  <a:lnTo>
                    <a:pt x="118" y="147"/>
                  </a:lnTo>
                  <a:lnTo>
                    <a:pt x="123" y="148"/>
                  </a:lnTo>
                  <a:lnTo>
                    <a:pt x="126" y="148"/>
                  </a:lnTo>
                  <a:lnTo>
                    <a:pt x="130" y="149"/>
                  </a:lnTo>
                  <a:lnTo>
                    <a:pt x="134" y="150"/>
                  </a:lnTo>
                  <a:lnTo>
                    <a:pt x="137" y="151"/>
                  </a:lnTo>
                  <a:lnTo>
                    <a:pt x="140" y="153"/>
                  </a:lnTo>
                  <a:lnTo>
                    <a:pt x="144" y="154"/>
                  </a:lnTo>
                  <a:lnTo>
                    <a:pt x="148" y="157"/>
                  </a:lnTo>
                  <a:lnTo>
                    <a:pt x="155" y="161"/>
                  </a:lnTo>
                  <a:lnTo>
                    <a:pt x="157" y="163"/>
                  </a:lnTo>
                  <a:lnTo>
                    <a:pt x="159" y="167"/>
                  </a:lnTo>
                  <a:lnTo>
                    <a:pt x="161" y="170"/>
                  </a:lnTo>
                  <a:lnTo>
                    <a:pt x="163" y="174"/>
                  </a:lnTo>
                  <a:lnTo>
                    <a:pt x="166" y="178"/>
                  </a:lnTo>
                  <a:lnTo>
                    <a:pt x="167" y="182"/>
                  </a:lnTo>
                  <a:lnTo>
                    <a:pt x="168" y="186"/>
                  </a:lnTo>
                  <a:lnTo>
                    <a:pt x="170" y="191"/>
                  </a:lnTo>
                  <a:lnTo>
                    <a:pt x="171" y="194"/>
                  </a:lnTo>
                  <a:lnTo>
                    <a:pt x="172" y="197"/>
                  </a:lnTo>
                  <a:lnTo>
                    <a:pt x="173" y="201"/>
                  </a:lnTo>
                  <a:lnTo>
                    <a:pt x="174" y="205"/>
                  </a:lnTo>
                  <a:lnTo>
                    <a:pt x="175" y="208"/>
                  </a:lnTo>
                  <a:lnTo>
                    <a:pt x="177" y="211"/>
                  </a:lnTo>
                  <a:lnTo>
                    <a:pt x="178" y="213"/>
                  </a:lnTo>
                  <a:lnTo>
                    <a:pt x="180" y="217"/>
                  </a:lnTo>
                  <a:lnTo>
                    <a:pt x="183" y="221"/>
                  </a:lnTo>
                  <a:lnTo>
                    <a:pt x="187" y="225"/>
                  </a:lnTo>
                  <a:lnTo>
                    <a:pt x="190" y="226"/>
                  </a:lnTo>
                  <a:lnTo>
                    <a:pt x="193" y="227"/>
                  </a:lnTo>
                  <a:lnTo>
                    <a:pt x="196" y="229"/>
                  </a:lnTo>
                  <a:lnTo>
                    <a:pt x="200" y="230"/>
                  </a:lnTo>
                  <a:lnTo>
                    <a:pt x="202" y="230"/>
                  </a:lnTo>
                  <a:lnTo>
                    <a:pt x="206" y="231"/>
                  </a:lnTo>
                  <a:lnTo>
                    <a:pt x="209" y="231"/>
                  </a:lnTo>
                  <a:lnTo>
                    <a:pt x="213" y="232"/>
                  </a:lnTo>
                  <a:lnTo>
                    <a:pt x="216" y="231"/>
                  </a:lnTo>
                  <a:lnTo>
                    <a:pt x="219" y="231"/>
                  </a:lnTo>
                  <a:lnTo>
                    <a:pt x="223" y="231"/>
                  </a:lnTo>
                  <a:lnTo>
                    <a:pt x="226" y="231"/>
                  </a:lnTo>
                  <a:lnTo>
                    <a:pt x="229" y="230"/>
                  </a:lnTo>
                  <a:lnTo>
                    <a:pt x="231" y="229"/>
                  </a:lnTo>
                  <a:lnTo>
                    <a:pt x="234" y="227"/>
                  </a:lnTo>
                  <a:lnTo>
                    <a:pt x="237" y="227"/>
                  </a:lnTo>
                  <a:lnTo>
                    <a:pt x="238" y="225"/>
                  </a:lnTo>
                  <a:lnTo>
                    <a:pt x="239" y="223"/>
                  </a:lnTo>
                  <a:lnTo>
                    <a:pt x="241" y="221"/>
                  </a:lnTo>
                  <a:lnTo>
                    <a:pt x="243" y="218"/>
                  </a:lnTo>
                  <a:lnTo>
                    <a:pt x="246" y="214"/>
                  </a:lnTo>
                  <a:lnTo>
                    <a:pt x="248" y="212"/>
                  </a:lnTo>
                  <a:lnTo>
                    <a:pt x="250" y="209"/>
                  </a:lnTo>
                  <a:lnTo>
                    <a:pt x="253" y="206"/>
                  </a:lnTo>
                  <a:lnTo>
                    <a:pt x="255" y="202"/>
                  </a:lnTo>
                  <a:lnTo>
                    <a:pt x="259" y="198"/>
                  </a:lnTo>
                  <a:lnTo>
                    <a:pt x="262" y="196"/>
                  </a:lnTo>
                  <a:lnTo>
                    <a:pt x="266" y="193"/>
                  </a:lnTo>
                  <a:lnTo>
                    <a:pt x="271" y="189"/>
                  </a:lnTo>
                  <a:lnTo>
                    <a:pt x="276" y="187"/>
                  </a:lnTo>
                  <a:lnTo>
                    <a:pt x="279" y="186"/>
                  </a:lnTo>
                  <a:lnTo>
                    <a:pt x="282" y="185"/>
                  </a:lnTo>
                  <a:lnTo>
                    <a:pt x="285" y="184"/>
                  </a:lnTo>
                  <a:lnTo>
                    <a:pt x="288" y="184"/>
                  </a:lnTo>
                  <a:lnTo>
                    <a:pt x="292" y="183"/>
                  </a:lnTo>
                  <a:lnTo>
                    <a:pt x="294" y="183"/>
                  </a:lnTo>
                  <a:lnTo>
                    <a:pt x="298" y="182"/>
                  </a:lnTo>
                  <a:lnTo>
                    <a:pt x="302" y="182"/>
                  </a:lnTo>
                  <a:lnTo>
                    <a:pt x="305" y="181"/>
                  </a:lnTo>
                  <a:lnTo>
                    <a:pt x="309" y="181"/>
                  </a:lnTo>
                  <a:lnTo>
                    <a:pt x="314" y="180"/>
                  </a:lnTo>
                  <a:lnTo>
                    <a:pt x="319" y="180"/>
                  </a:lnTo>
                  <a:lnTo>
                    <a:pt x="324" y="180"/>
                  </a:lnTo>
                  <a:lnTo>
                    <a:pt x="328" y="179"/>
                  </a:lnTo>
                  <a:lnTo>
                    <a:pt x="332" y="179"/>
                  </a:lnTo>
                  <a:lnTo>
                    <a:pt x="338" y="179"/>
                  </a:lnTo>
                  <a:lnTo>
                    <a:pt x="343" y="178"/>
                  </a:lnTo>
                  <a:lnTo>
                    <a:pt x="349" y="178"/>
                  </a:lnTo>
                  <a:lnTo>
                    <a:pt x="351" y="178"/>
                  </a:lnTo>
                  <a:lnTo>
                    <a:pt x="354" y="178"/>
                  </a:lnTo>
                  <a:lnTo>
                    <a:pt x="358" y="178"/>
                  </a:lnTo>
                  <a:lnTo>
                    <a:pt x="361" y="178"/>
                  </a:lnTo>
                  <a:lnTo>
                    <a:pt x="365" y="178"/>
                  </a:lnTo>
                  <a:lnTo>
                    <a:pt x="372" y="178"/>
                  </a:lnTo>
                  <a:lnTo>
                    <a:pt x="374" y="178"/>
                  </a:lnTo>
                  <a:lnTo>
                    <a:pt x="377" y="178"/>
                  </a:lnTo>
                  <a:lnTo>
                    <a:pt x="381" y="178"/>
                  </a:lnTo>
                  <a:lnTo>
                    <a:pt x="384" y="178"/>
                  </a:lnTo>
                  <a:lnTo>
                    <a:pt x="386" y="176"/>
                  </a:lnTo>
                  <a:lnTo>
                    <a:pt x="389" y="176"/>
                  </a:lnTo>
                  <a:lnTo>
                    <a:pt x="393" y="176"/>
                  </a:lnTo>
                  <a:lnTo>
                    <a:pt x="396" y="176"/>
                  </a:lnTo>
                  <a:lnTo>
                    <a:pt x="399" y="176"/>
                  </a:lnTo>
                  <a:lnTo>
                    <a:pt x="401" y="176"/>
                  </a:lnTo>
                  <a:lnTo>
                    <a:pt x="405" y="176"/>
                  </a:lnTo>
                  <a:lnTo>
                    <a:pt x="409" y="176"/>
                  </a:lnTo>
                  <a:lnTo>
                    <a:pt x="411" y="176"/>
                  </a:lnTo>
                  <a:lnTo>
                    <a:pt x="415" y="176"/>
                  </a:lnTo>
                  <a:lnTo>
                    <a:pt x="418" y="176"/>
                  </a:lnTo>
                  <a:lnTo>
                    <a:pt x="421" y="176"/>
                  </a:lnTo>
                  <a:lnTo>
                    <a:pt x="424" y="175"/>
                  </a:lnTo>
                  <a:lnTo>
                    <a:pt x="428" y="175"/>
                  </a:lnTo>
                  <a:lnTo>
                    <a:pt x="431" y="175"/>
                  </a:lnTo>
                  <a:lnTo>
                    <a:pt x="434" y="175"/>
                  </a:lnTo>
                  <a:lnTo>
                    <a:pt x="438" y="175"/>
                  </a:lnTo>
                  <a:lnTo>
                    <a:pt x="441" y="175"/>
                  </a:lnTo>
                  <a:lnTo>
                    <a:pt x="444" y="175"/>
                  </a:lnTo>
                  <a:lnTo>
                    <a:pt x="447" y="175"/>
                  </a:lnTo>
                  <a:lnTo>
                    <a:pt x="451" y="174"/>
                  </a:lnTo>
                  <a:lnTo>
                    <a:pt x="454" y="174"/>
                  </a:lnTo>
                  <a:lnTo>
                    <a:pt x="458" y="174"/>
                  </a:lnTo>
                  <a:lnTo>
                    <a:pt x="462" y="174"/>
                  </a:lnTo>
                  <a:lnTo>
                    <a:pt x="465" y="174"/>
                  </a:lnTo>
                  <a:lnTo>
                    <a:pt x="468" y="173"/>
                  </a:lnTo>
                  <a:lnTo>
                    <a:pt x="472" y="173"/>
                  </a:lnTo>
                  <a:lnTo>
                    <a:pt x="475" y="173"/>
                  </a:lnTo>
                  <a:lnTo>
                    <a:pt x="478" y="172"/>
                  </a:lnTo>
                  <a:lnTo>
                    <a:pt x="481" y="172"/>
                  </a:lnTo>
                  <a:lnTo>
                    <a:pt x="486" y="172"/>
                  </a:lnTo>
                  <a:lnTo>
                    <a:pt x="489" y="172"/>
                  </a:lnTo>
                  <a:lnTo>
                    <a:pt x="492" y="171"/>
                  </a:lnTo>
                  <a:lnTo>
                    <a:pt x="497" y="171"/>
                  </a:lnTo>
                  <a:lnTo>
                    <a:pt x="499" y="170"/>
                  </a:lnTo>
                  <a:lnTo>
                    <a:pt x="503" y="170"/>
                  </a:lnTo>
                  <a:lnTo>
                    <a:pt x="507" y="169"/>
                  </a:lnTo>
                  <a:lnTo>
                    <a:pt x="511" y="169"/>
                  </a:lnTo>
                  <a:lnTo>
                    <a:pt x="514" y="168"/>
                  </a:lnTo>
                  <a:lnTo>
                    <a:pt x="519" y="168"/>
                  </a:lnTo>
                  <a:lnTo>
                    <a:pt x="522" y="167"/>
                  </a:lnTo>
                  <a:lnTo>
                    <a:pt x="526" y="166"/>
                  </a:lnTo>
                  <a:lnTo>
                    <a:pt x="530" y="164"/>
                  </a:lnTo>
                  <a:lnTo>
                    <a:pt x="534" y="164"/>
                  </a:lnTo>
                  <a:lnTo>
                    <a:pt x="537" y="163"/>
                  </a:lnTo>
                  <a:lnTo>
                    <a:pt x="542" y="162"/>
                  </a:lnTo>
                  <a:lnTo>
                    <a:pt x="545" y="161"/>
                  </a:lnTo>
                  <a:lnTo>
                    <a:pt x="550" y="161"/>
                  </a:lnTo>
                  <a:lnTo>
                    <a:pt x="552" y="160"/>
                  </a:lnTo>
                  <a:lnTo>
                    <a:pt x="556" y="159"/>
                  </a:lnTo>
                  <a:lnTo>
                    <a:pt x="559" y="158"/>
                  </a:lnTo>
                  <a:lnTo>
                    <a:pt x="563" y="157"/>
                  </a:lnTo>
                  <a:lnTo>
                    <a:pt x="567" y="156"/>
                  </a:lnTo>
                  <a:lnTo>
                    <a:pt x="570" y="155"/>
                  </a:lnTo>
                  <a:lnTo>
                    <a:pt x="574" y="154"/>
                  </a:lnTo>
                  <a:lnTo>
                    <a:pt x="578" y="154"/>
                  </a:lnTo>
                  <a:lnTo>
                    <a:pt x="580" y="151"/>
                  </a:lnTo>
                  <a:lnTo>
                    <a:pt x="584" y="150"/>
                  </a:lnTo>
                  <a:lnTo>
                    <a:pt x="587" y="149"/>
                  </a:lnTo>
                  <a:lnTo>
                    <a:pt x="590" y="148"/>
                  </a:lnTo>
                  <a:lnTo>
                    <a:pt x="593" y="147"/>
                  </a:lnTo>
                  <a:lnTo>
                    <a:pt x="597" y="146"/>
                  </a:lnTo>
                  <a:lnTo>
                    <a:pt x="599" y="144"/>
                  </a:lnTo>
                  <a:lnTo>
                    <a:pt x="602" y="143"/>
                  </a:lnTo>
                  <a:lnTo>
                    <a:pt x="608" y="141"/>
                  </a:lnTo>
                  <a:lnTo>
                    <a:pt x="613" y="137"/>
                  </a:lnTo>
                  <a:lnTo>
                    <a:pt x="618" y="134"/>
                  </a:lnTo>
                  <a:lnTo>
                    <a:pt x="623" y="132"/>
                  </a:lnTo>
                  <a:lnTo>
                    <a:pt x="626" y="129"/>
                  </a:lnTo>
                  <a:lnTo>
                    <a:pt x="631" y="125"/>
                  </a:lnTo>
                  <a:lnTo>
                    <a:pt x="634" y="122"/>
                  </a:lnTo>
                  <a:lnTo>
                    <a:pt x="637" y="119"/>
                  </a:lnTo>
                  <a:lnTo>
                    <a:pt x="639" y="116"/>
                  </a:lnTo>
                  <a:lnTo>
                    <a:pt x="641" y="112"/>
                  </a:lnTo>
                  <a:lnTo>
                    <a:pt x="642" y="108"/>
                  </a:lnTo>
                  <a:lnTo>
                    <a:pt x="644" y="105"/>
                  </a:lnTo>
                  <a:lnTo>
                    <a:pt x="643" y="102"/>
                  </a:lnTo>
                  <a:lnTo>
                    <a:pt x="643" y="97"/>
                  </a:lnTo>
                  <a:lnTo>
                    <a:pt x="642" y="95"/>
                  </a:lnTo>
                  <a:lnTo>
                    <a:pt x="642" y="92"/>
                  </a:lnTo>
                  <a:lnTo>
                    <a:pt x="641" y="89"/>
                  </a:lnTo>
                  <a:lnTo>
                    <a:pt x="639" y="86"/>
                  </a:lnTo>
                  <a:lnTo>
                    <a:pt x="637" y="84"/>
                  </a:lnTo>
                  <a:lnTo>
                    <a:pt x="635" y="82"/>
                  </a:lnTo>
                  <a:lnTo>
                    <a:pt x="631" y="79"/>
                  </a:lnTo>
                  <a:lnTo>
                    <a:pt x="625" y="76"/>
                  </a:lnTo>
                  <a:lnTo>
                    <a:pt x="622" y="73"/>
                  </a:lnTo>
                  <a:lnTo>
                    <a:pt x="620" y="72"/>
                  </a:lnTo>
                  <a:lnTo>
                    <a:pt x="618" y="71"/>
                  </a:lnTo>
                  <a:lnTo>
                    <a:pt x="614" y="71"/>
                  </a:lnTo>
                  <a:lnTo>
                    <a:pt x="612" y="69"/>
                  </a:lnTo>
                  <a:lnTo>
                    <a:pt x="609" y="69"/>
                  </a:lnTo>
                  <a:lnTo>
                    <a:pt x="605" y="68"/>
                  </a:lnTo>
                  <a:lnTo>
                    <a:pt x="603" y="68"/>
                  </a:lnTo>
                  <a:lnTo>
                    <a:pt x="600" y="67"/>
                  </a:lnTo>
                  <a:lnTo>
                    <a:pt x="597" y="67"/>
                  </a:lnTo>
                  <a:lnTo>
                    <a:pt x="594" y="67"/>
                  </a:lnTo>
                  <a:lnTo>
                    <a:pt x="592" y="67"/>
                  </a:lnTo>
                  <a:lnTo>
                    <a:pt x="588" y="66"/>
                  </a:lnTo>
                  <a:lnTo>
                    <a:pt x="586" y="66"/>
                  </a:lnTo>
                  <a:lnTo>
                    <a:pt x="584" y="66"/>
                  </a:lnTo>
                  <a:lnTo>
                    <a:pt x="582" y="67"/>
                  </a:lnTo>
                  <a:lnTo>
                    <a:pt x="620" y="44"/>
                  </a:lnTo>
                  <a:lnTo>
                    <a:pt x="622" y="45"/>
                  </a:lnTo>
                  <a:lnTo>
                    <a:pt x="623" y="45"/>
                  </a:lnTo>
                  <a:lnTo>
                    <a:pt x="627" y="47"/>
                  </a:lnTo>
                  <a:lnTo>
                    <a:pt x="631" y="48"/>
                  </a:lnTo>
                  <a:lnTo>
                    <a:pt x="634" y="51"/>
                  </a:lnTo>
                  <a:lnTo>
                    <a:pt x="639" y="54"/>
                  </a:lnTo>
                  <a:lnTo>
                    <a:pt x="644" y="58"/>
                  </a:lnTo>
                  <a:lnTo>
                    <a:pt x="648" y="61"/>
                  </a:lnTo>
                  <a:lnTo>
                    <a:pt x="652" y="66"/>
                  </a:lnTo>
                  <a:lnTo>
                    <a:pt x="654" y="69"/>
                  </a:lnTo>
                  <a:lnTo>
                    <a:pt x="656" y="71"/>
                  </a:lnTo>
                  <a:lnTo>
                    <a:pt x="657" y="74"/>
                  </a:lnTo>
                  <a:lnTo>
                    <a:pt x="659" y="78"/>
                  </a:lnTo>
                  <a:lnTo>
                    <a:pt x="660" y="80"/>
                  </a:lnTo>
                  <a:lnTo>
                    <a:pt x="661" y="83"/>
                  </a:lnTo>
                  <a:lnTo>
                    <a:pt x="662" y="86"/>
                  </a:lnTo>
                  <a:lnTo>
                    <a:pt x="664" y="91"/>
                  </a:lnTo>
                  <a:lnTo>
                    <a:pt x="665" y="94"/>
                  </a:lnTo>
                  <a:lnTo>
                    <a:pt x="665" y="98"/>
                  </a:lnTo>
                  <a:lnTo>
                    <a:pt x="665" y="103"/>
                  </a:lnTo>
                  <a:lnTo>
                    <a:pt x="666" y="107"/>
                  </a:lnTo>
                  <a:lnTo>
                    <a:pt x="665" y="110"/>
                  </a:lnTo>
                  <a:lnTo>
                    <a:pt x="664" y="115"/>
                  </a:lnTo>
                  <a:lnTo>
                    <a:pt x="662" y="119"/>
                  </a:lnTo>
                  <a:lnTo>
                    <a:pt x="660" y="123"/>
                  </a:lnTo>
                  <a:lnTo>
                    <a:pt x="658" y="127"/>
                  </a:lnTo>
                  <a:lnTo>
                    <a:pt x="656" y="131"/>
                  </a:lnTo>
                  <a:lnTo>
                    <a:pt x="653" y="135"/>
                  </a:lnTo>
                  <a:lnTo>
                    <a:pt x="649" y="140"/>
                  </a:lnTo>
                  <a:lnTo>
                    <a:pt x="646" y="142"/>
                  </a:lnTo>
                  <a:lnTo>
                    <a:pt x="642" y="146"/>
                  </a:lnTo>
                  <a:lnTo>
                    <a:pt x="637" y="149"/>
                  </a:lnTo>
                  <a:lnTo>
                    <a:pt x="632" y="153"/>
                  </a:lnTo>
                  <a:lnTo>
                    <a:pt x="626" y="156"/>
                  </a:lnTo>
                  <a:lnTo>
                    <a:pt x="622" y="160"/>
                  </a:lnTo>
                  <a:lnTo>
                    <a:pt x="619" y="161"/>
                  </a:lnTo>
                  <a:lnTo>
                    <a:pt x="615" y="162"/>
                  </a:lnTo>
                  <a:lnTo>
                    <a:pt x="612" y="164"/>
                  </a:lnTo>
                  <a:lnTo>
                    <a:pt x="609" y="167"/>
                  </a:lnTo>
                  <a:lnTo>
                    <a:pt x="604" y="168"/>
                  </a:lnTo>
                  <a:lnTo>
                    <a:pt x="601" y="169"/>
                  </a:lnTo>
                  <a:lnTo>
                    <a:pt x="598" y="170"/>
                  </a:lnTo>
                  <a:lnTo>
                    <a:pt x="594" y="171"/>
                  </a:lnTo>
                  <a:lnTo>
                    <a:pt x="590" y="172"/>
                  </a:lnTo>
                  <a:lnTo>
                    <a:pt x="586" y="174"/>
                  </a:lnTo>
                  <a:lnTo>
                    <a:pt x="581" y="175"/>
                  </a:lnTo>
                  <a:lnTo>
                    <a:pt x="578" y="178"/>
                  </a:lnTo>
                  <a:lnTo>
                    <a:pt x="574" y="178"/>
                  </a:lnTo>
                  <a:lnTo>
                    <a:pt x="568" y="179"/>
                  </a:lnTo>
                  <a:lnTo>
                    <a:pt x="564" y="180"/>
                  </a:lnTo>
                  <a:lnTo>
                    <a:pt x="560" y="182"/>
                  </a:lnTo>
                  <a:lnTo>
                    <a:pt x="555" y="183"/>
                  </a:lnTo>
                  <a:lnTo>
                    <a:pt x="551" y="184"/>
                  </a:lnTo>
                  <a:lnTo>
                    <a:pt x="545" y="185"/>
                  </a:lnTo>
                  <a:lnTo>
                    <a:pt x="541" y="186"/>
                  </a:lnTo>
                  <a:lnTo>
                    <a:pt x="535" y="186"/>
                  </a:lnTo>
                  <a:lnTo>
                    <a:pt x="530" y="187"/>
                  </a:lnTo>
                  <a:lnTo>
                    <a:pt x="524" y="188"/>
                  </a:lnTo>
                  <a:lnTo>
                    <a:pt x="519" y="189"/>
                  </a:lnTo>
                  <a:lnTo>
                    <a:pt x="513" y="191"/>
                  </a:lnTo>
                  <a:lnTo>
                    <a:pt x="508" y="192"/>
                  </a:lnTo>
                  <a:lnTo>
                    <a:pt x="502" y="193"/>
                  </a:lnTo>
                  <a:lnTo>
                    <a:pt x="497" y="194"/>
                  </a:lnTo>
                  <a:lnTo>
                    <a:pt x="489" y="194"/>
                  </a:lnTo>
                  <a:lnTo>
                    <a:pt x="484" y="195"/>
                  </a:lnTo>
                  <a:lnTo>
                    <a:pt x="477" y="196"/>
                  </a:lnTo>
                  <a:lnTo>
                    <a:pt x="471" y="196"/>
                  </a:lnTo>
                  <a:lnTo>
                    <a:pt x="464" y="197"/>
                  </a:lnTo>
                  <a:lnTo>
                    <a:pt x="458" y="198"/>
                  </a:lnTo>
                  <a:lnTo>
                    <a:pt x="452" y="198"/>
                  </a:lnTo>
                  <a:lnTo>
                    <a:pt x="444" y="199"/>
                  </a:lnTo>
                  <a:lnTo>
                    <a:pt x="438" y="199"/>
                  </a:lnTo>
                  <a:lnTo>
                    <a:pt x="431" y="200"/>
                  </a:lnTo>
                  <a:lnTo>
                    <a:pt x="424" y="200"/>
                  </a:lnTo>
                  <a:lnTo>
                    <a:pt x="418" y="201"/>
                  </a:lnTo>
                  <a:lnTo>
                    <a:pt x="412" y="201"/>
                  </a:lnTo>
                  <a:lnTo>
                    <a:pt x="406" y="202"/>
                  </a:lnTo>
                  <a:lnTo>
                    <a:pt x="400" y="202"/>
                  </a:lnTo>
                  <a:lnTo>
                    <a:pt x="395" y="204"/>
                  </a:lnTo>
                  <a:lnTo>
                    <a:pt x="389" y="204"/>
                  </a:lnTo>
                  <a:lnTo>
                    <a:pt x="384" y="204"/>
                  </a:lnTo>
                  <a:lnTo>
                    <a:pt x="379" y="204"/>
                  </a:lnTo>
                  <a:lnTo>
                    <a:pt x="375" y="205"/>
                  </a:lnTo>
                  <a:lnTo>
                    <a:pt x="371" y="205"/>
                  </a:lnTo>
                  <a:lnTo>
                    <a:pt x="365" y="205"/>
                  </a:lnTo>
                  <a:lnTo>
                    <a:pt x="362" y="205"/>
                  </a:lnTo>
                  <a:lnTo>
                    <a:pt x="358" y="206"/>
                  </a:lnTo>
                  <a:lnTo>
                    <a:pt x="353" y="206"/>
                  </a:lnTo>
                  <a:lnTo>
                    <a:pt x="350" y="206"/>
                  </a:lnTo>
                  <a:lnTo>
                    <a:pt x="345" y="206"/>
                  </a:lnTo>
                  <a:lnTo>
                    <a:pt x="342" y="206"/>
                  </a:lnTo>
                  <a:lnTo>
                    <a:pt x="339" y="206"/>
                  </a:lnTo>
                  <a:lnTo>
                    <a:pt x="336" y="207"/>
                  </a:lnTo>
                  <a:lnTo>
                    <a:pt x="332" y="207"/>
                  </a:lnTo>
                  <a:lnTo>
                    <a:pt x="330" y="207"/>
                  </a:lnTo>
                  <a:lnTo>
                    <a:pt x="325" y="208"/>
                  </a:lnTo>
                  <a:lnTo>
                    <a:pt x="319" y="208"/>
                  </a:lnTo>
                  <a:lnTo>
                    <a:pt x="315" y="209"/>
                  </a:lnTo>
                  <a:lnTo>
                    <a:pt x="311" y="209"/>
                  </a:lnTo>
                  <a:lnTo>
                    <a:pt x="307" y="209"/>
                  </a:lnTo>
                  <a:lnTo>
                    <a:pt x="304" y="209"/>
                  </a:lnTo>
                  <a:lnTo>
                    <a:pt x="302" y="209"/>
                  </a:lnTo>
                  <a:lnTo>
                    <a:pt x="299" y="210"/>
                  </a:lnTo>
                  <a:lnTo>
                    <a:pt x="294" y="210"/>
                  </a:lnTo>
                  <a:lnTo>
                    <a:pt x="292" y="211"/>
                  </a:lnTo>
                  <a:lnTo>
                    <a:pt x="288" y="213"/>
                  </a:lnTo>
                  <a:lnTo>
                    <a:pt x="286" y="217"/>
                  </a:lnTo>
                  <a:lnTo>
                    <a:pt x="283" y="220"/>
                  </a:lnTo>
                  <a:lnTo>
                    <a:pt x="280" y="224"/>
                  </a:lnTo>
                  <a:lnTo>
                    <a:pt x="276" y="226"/>
                  </a:lnTo>
                  <a:lnTo>
                    <a:pt x="274" y="230"/>
                  </a:lnTo>
                  <a:lnTo>
                    <a:pt x="272" y="232"/>
                  </a:lnTo>
                  <a:lnTo>
                    <a:pt x="270" y="235"/>
                  </a:lnTo>
                  <a:lnTo>
                    <a:pt x="266" y="237"/>
                  </a:lnTo>
                  <a:lnTo>
                    <a:pt x="263" y="240"/>
                  </a:lnTo>
                  <a:lnTo>
                    <a:pt x="260" y="243"/>
                  </a:lnTo>
                  <a:lnTo>
                    <a:pt x="257" y="245"/>
                  </a:lnTo>
                  <a:lnTo>
                    <a:pt x="253" y="247"/>
                  </a:lnTo>
                  <a:lnTo>
                    <a:pt x="249" y="250"/>
                  </a:lnTo>
                  <a:lnTo>
                    <a:pt x="246" y="251"/>
                  </a:lnTo>
                  <a:lnTo>
                    <a:pt x="242" y="253"/>
                  </a:lnTo>
                  <a:lnTo>
                    <a:pt x="238" y="253"/>
                  </a:lnTo>
                  <a:lnTo>
                    <a:pt x="234" y="255"/>
                  </a:lnTo>
                  <a:lnTo>
                    <a:pt x="228" y="256"/>
                  </a:lnTo>
                  <a:lnTo>
                    <a:pt x="224" y="257"/>
                  </a:lnTo>
                  <a:lnTo>
                    <a:pt x="218" y="257"/>
                  </a:lnTo>
                  <a:lnTo>
                    <a:pt x="214" y="257"/>
                  </a:lnTo>
                  <a:lnTo>
                    <a:pt x="208" y="257"/>
                  </a:lnTo>
                  <a:lnTo>
                    <a:pt x="204" y="258"/>
                  </a:lnTo>
                  <a:lnTo>
                    <a:pt x="198" y="257"/>
                  </a:lnTo>
                  <a:lnTo>
                    <a:pt x="194" y="256"/>
                  </a:lnTo>
                  <a:lnTo>
                    <a:pt x="190" y="255"/>
                  </a:lnTo>
                  <a:lnTo>
                    <a:pt x="186" y="253"/>
                  </a:lnTo>
                  <a:lnTo>
                    <a:pt x="182" y="252"/>
                  </a:lnTo>
                  <a:lnTo>
                    <a:pt x="180" y="250"/>
                  </a:lnTo>
                  <a:lnTo>
                    <a:pt x="177" y="249"/>
                  </a:lnTo>
                  <a:lnTo>
                    <a:pt x="177" y="248"/>
                  </a:lnTo>
                  <a:lnTo>
                    <a:pt x="174" y="245"/>
                  </a:lnTo>
                  <a:lnTo>
                    <a:pt x="172" y="242"/>
                  </a:lnTo>
                  <a:lnTo>
                    <a:pt x="170" y="238"/>
                  </a:lnTo>
                  <a:lnTo>
                    <a:pt x="168" y="234"/>
                  </a:lnTo>
                  <a:lnTo>
                    <a:pt x="166" y="229"/>
                  </a:lnTo>
                  <a:lnTo>
                    <a:pt x="163" y="223"/>
                  </a:lnTo>
                  <a:lnTo>
                    <a:pt x="160" y="219"/>
                  </a:lnTo>
                  <a:lnTo>
                    <a:pt x="158" y="213"/>
                  </a:lnTo>
                  <a:lnTo>
                    <a:pt x="155" y="208"/>
                  </a:lnTo>
                  <a:lnTo>
                    <a:pt x="151" y="202"/>
                  </a:lnTo>
                  <a:lnTo>
                    <a:pt x="148" y="197"/>
                  </a:lnTo>
                  <a:lnTo>
                    <a:pt x="145" y="193"/>
                  </a:lnTo>
                  <a:lnTo>
                    <a:pt x="140" y="188"/>
                  </a:lnTo>
                  <a:lnTo>
                    <a:pt x="137" y="185"/>
                  </a:lnTo>
                  <a:lnTo>
                    <a:pt x="134" y="182"/>
                  </a:lnTo>
                  <a:lnTo>
                    <a:pt x="130" y="180"/>
                  </a:lnTo>
                  <a:lnTo>
                    <a:pt x="127" y="179"/>
                  </a:lnTo>
                  <a:lnTo>
                    <a:pt x="124" y="178"/>
                  </a:lnTo>
                  <a:lnTo>
                    <a:pt x="121" y="178"/>
                  </a:lnTo>
                  <a:lnTo>
                    <a:pt x="117" y="176"/>
                  </a:lnTo>
                  <a:lnTo>
                    <a:pt x="114" y="175"/>
                  </a:lnTo>
                  <a:lnTo>
                    <a:pt x="110" y="174"/>
                  </a:lnTo>
                  <a:lnTo>
                    <a:pt x="104" y="173"/>
                  </a:lnTo>
                  <a:lnTo>
                    <a:pt x="100" y="173"/>
                  </a:lnTo>
                  <a:lnTo>
                    <a:pt x="94" y="171"/>
                  </a:lnTo>
                  <a:lnTo>
                    <a:pt x="89" y="170"/>
                  </a:lnTo>
                  <a:lnTo>
                    <a:pt x="83" y="169"/>
                  </a:lnTo>
                  <a:lnTo>
                    <a:pt x="78" y="168"/>
                  </a:lnTo>
                  <a:lnTo>
                    <a:pt x="76" y="167"/>
                  </a:lnTo>
                  <a:lnTo>
                    <a:pt x="72" y="167"/>
                  </a:lnTo>
                  <a:lnTo>
                    <a:pt x="69" y="166"/>
                  </a:lnTo>
                  <a:lnTo>
                    <a:pt x="67" y="164"/>
                  </a:lnTo>
                  <a:lnTo>
                    <a:pt x="60" y="163"/>
                  </a:lnTo>
                  <a:lnTo>
                    <a:pt x="56" y="161"/>
                  </a:lnTo>
                  <a:lnTo>
                    <a:pt x="53" y="160"/>
                  </a:lnTo>
                  <a:lnTo>
                    <a:pt x="49" y="159"/>
                  </a:lnTo>
                  <a:lnTo>
                    <a:pt x="47" y="158"/>
                  </a:lnTo>
                  <a:lnTo>
                    <a:pt x="44" y="157"/>
                  </a:lnTo>
                  <a:lnTo>
                    <a:pt x="38" y="155"/>
                  </a:lnTo>
                  <a:lnTo>
                    <a:pt x="34" y="151"/>
                  </a:lnTo>
                  <a:lnTo>
                    <a:pt x="28" y="149"/>
                  </a:lnTo>
                  <a:lnTo>
                    <a:pt x="24" y="146"/>
                  </a:lnTo>
                  <a:lnTo>
                    <a:pt x="20" y="143"/>
                  </a:lnTo>
                  <a:lnTo>
                    <a:pt x="15" y="140"/>
                  </a:lnTo>
                  <a:lnTo>
                    <a:pt x="12" y="135"/>
                  </a:lnTo>
                  <a:lnTo>
                    <a:pt x="9" y="132"/>
                  </a:lnTo>
                  <a:lnTo>
                    <a:pt x="5" y="127"/>
                  </a:lnTo>
                  <a:lnTo>
                    <a:pt x="3" y="122"/>
                  </a:lnTo>
                  <a:lnTo>
                    <a:pt x="1" y="117"/>
                  </a:lnTo>
                  <a:lnTo>
                    <a:pt x="0" y="112"/>
                  </a:lnTo>
                  <a:lnTo>
                    <a:pt x="0" y="109"/>
                  </a:lnTo>
                  <a:lnTo>
                    <a:pt x="0" y="106"/>
                  </a:lnTo>
                  <a:lnTo>
                    <a:pt x="0" y="104"/>
                  </a:lnTo>
                  <a:lnTo>
                    <a:pt x="0" y="100"/>
                  </a:lnTo>
                  <a:lnTo>
                    <a:pt x="0" y="97"/>
                  </a:lnTo>
                  <a:lnTo>
                    <a:pt x="0" y="95"/>
                  </a:lnTo>
                  <a:lnTo>
                    <a:pt x="1" y="92"/>
                  </a:lnTo>
                  <a:lnTo>
                    <a:pt x="2" y="89"/>
                  </a:lnTo>
                  <a:lnTo>
                    <a:pt x="3" y="83"/>
                  </a:lnTo>
                  <a:lnTo>
                    <a:pt x="6" y="78"/>
                  </a:lnTo>
                  <a:lnTo>
                    <a:pt x="10" y="72"/>
                  </a:lnTo>
                  <a:lnTo>
                    <a:pt x="15" y="67"/>
                  </a:lnTo>
                  <a:lnTo>
                    <a:pt x="17" y="65"/>
                  </a:lnTo>
                  <a:lnTo>
                    <a:pt x="20" y="63"/>
                  </a:lnTo>
                  <a:lnTo>
                    <a:pt x="23" y="60"/>
                  </a:lnTo>
                  <a:lnTo>
                    <a:pt x="26" y="58"/>
                  </a:lnTo>
                  <a:lnTo>
                    <a:pt x="30" y="56"/>
                  </a:lnTo>
                  <a:lnTo>
                    <a:pt x="33" y="54"/>
                  </a:lnTo>
                  <a:lnTo>
                    <a:pt x="35" y="51"/>
                  </a:lnTo>
                  <a:lnTo>
                    <a:pt x="39" y="49"/>
                  </a:lnTo>
                  <a:lnTo>
                    <a:pt x="43" y="47"/>
                  </a:lnTo>
                  <a:lnTo>
                    <a:pt x="47" y="45"/>
                  </a:lnTo>
                  <a:lnTo>
                    <a:pt x="50" y="43"/>
                  </a:lnTo>
                  <a:lnTo>
                    <a:pt x="56" y="42"/>
                  </a:lnTo>
                  <a:lnTo>
                    <a:pt x="59" y="40"/>
                  </a:lnTo>
                  <a:lnTo>
                    <a:pt x="64" y="39"/>
                  </a:lnTo>
                  <a:lnTo>
                    <a:pt x="69" y="36"/>
                  </a:lnTo>
                  <a:lnTo>
                    <a:pt x="73" y="34"/>
                  </a:lnTo>
                  <a:lnTo>
                    <a:pt x="78" y="33"/>
                  </a:lnTo>
                  <a:lnTo>
                    <a:pt x="82" y="32"/>
                  </a:lnTo>
                  <a:lnTo>
                    <a:pt x="88" y="30"/>
                  </a:lnTo>
                  <a:lnTo>
                    <a:pt x="93" y="29"/>
                  </a:lnTo>
                  <a:lnTo>
                    <a:pt x="98" y="28"/>
                  </a:lnTo>
                  <a:lnTo>
                    <a:pt x="103" y="26"/>
                  </a:lnTo>
                  <a:lnTo>
                    <a:pt x="107" y="25"/>
                  </a:lnTo>
                  <a:lnTo>
                    <a:pt x="113" y="23"/>
                  </a:lnTo>
                  <a:lnTo>
                    <a:pt x="118" y="21"/>
                  </a:lnTo>
                  <a:lnTo>
                    <a:pt x="124" y="20"/>
                  </a:lnTo>
                  <a:lnTo>
                    <a:pt x="129" y="19"/>
                  </a:lnTo>
                  <a:lnTo>
                    <a:pt x="135" y="18"/>
                  </a:lnTo>
                  <a:lnTo>
                    <a:pt x="140" y="17"/>
                  </a:lnTo>
                  <a:lnTo>
                    <a:pt x="146" y="16"/>
                  </a:lnTo>
                  <a:lnTo>
                    <a:pt x="151" y="15"/>
                  </a:lnTo>
                  <a:lnTo>
                    <a:pt x="158" y="14"/>
                  </a:lnTo>
                  <a:lnTo>
                    <a:pt x="163" y="13"/>
                  </a:lnTo>
                  <a:lnTo>
                    <a:pt x="169" y="13"/>
                  </a:lnTo>
                  <a:lnTo>
                    <a:pt x="175" y="12"/>
                  </a:lnTo>
                  <a:lnTo>
                    <a:pt x="182" y="10"/>
                  </a:lnTo>
                  <a:lnTo>
                    <a:pt x="187" y="9"/>
                  </a:lnTo>
                  <a:lnTo>
                    <a:pt x="193" y="8"/>
                  </a:lnTo>
                  <a:lnTo>
                    <a:pt x="198" y="7"/>
                  </a:lnTo>
                  <a:lnTo>
                    <a:pt x="205" y="7"/>
                  </a:lnTo>
                  <a:lnTo>
                    <a:pt x="211" y="6"/>
                  </a:lnTo>
                  <a:lnTo>
                    <a:pt x="217" y="6"/>
                  </a:lnTo>
                  <a:lnTo>
                    <a:pt x="223" y="5"/>
                  </a:lnTo>
                  <a:lnTo>
                    <a:pt x="229" y="5"/>
                  </a:lnTo>
                  <a:lnTo>
                    <a:pt x="235" y="4"/>
                  </a:lnTo>
                  <a:lnTo>
                    <a:pt x="241" y="4"/>
                  </a:lnTo>
                  <a:lnTo>
                    <a:pt x="248" y="3"/>
                  </a:lnTo>
                  <a:lnTo>
                    <a:pt x="253" y="3"/>
                  </a:lnTo>
                  <a:lnTo>
                    <a:pt x="259" y="3"/>
                  </a:lnTo>
                  <a:lnTo>
                    <a:pt x="265" y="2"/>
                  </a:lnTo>
                  <a:lnTo>
                    <a:pt x="271" y="2"/>
                  </a:lnTo>
                  <a:lnTo>
                    <a:pt x="277" y="2"/>
                  </a:lnTo>
                  <a:lnTo>
                    <a:pt x="283" y="2"/>
                  </a:lnTo>
                  <a:lnTo>
                    <a:pt x="288" y="1"/>
                  </a:lnTo>
                  <a:lnTo>
                    <a:pt x="294" y="1"/>
                  </a:lnTo>
                  <a:lnTo>
                    <a:pt x="299" y="1"/>
                  </a:lnTo>
                  <a:lnTo>
                    <a:pt x="305" y="1"/>
                  </a:lnTo>
                  <a:lnTo>
                    <a:pt x="310" y="1"/>
                  </a:lnTo>
                  <a:lnTo>
                    <a:pt x="316" y="1"/>
                  </a:lnTo>
                  <a:lnTo>
                    <a:pt x="321" y="1"/>
                  </a:lnTo>
                  <a:lnTo>
                    <a:pt x="326" y="0"/>
                  </a:lnTo>
                  <a:lnTo>
                    <a:pt x="331" y="0"/>
                  </a:lnTo>
                  <a:lnTo>
                    <a:pt x="337" y="0"/>
                  </a:lnTo>
                  <a:lnTo>
                    <a:pt x="341" y="0"/>
                  </a:lnTo>
                  <a:lnTo>
                    <a:pt x="345" y="0"/>
                  </a:lnTo>
                  <a:lnTo>
                    <a:pt x="351" y="0"/>
                  </a:lnTo>
                  <a:lnTo>
                    <a:pt x="356" y="0"/>
                  </a:lnTo>
                  <a:lnTo>
                    <a:pt x="362" y="1"/>
                  </a:lnTo>
                  <a:lnTo>
                    <a:pt x="365" y="1"/>
                  </a:lnTo>
                  <a:lnTo>
                    <a:pt x="371" y="1"/>
                  </a:lnTo>
                  <a:lnTo>
                    <a:pt x="375" y="1"/>
                  </a:lnTo>
                  <a:lnTo>
                    <a:pt x="379" y="1"/>
                  </a:lnTo>
                  <a:lnTo>
                    <a:pt x="384" y="1"/>
                  </a:lnTo>
                  <a:lnTo>
                    <a:pt x="388" y="1"/>
                  </a:lnTo>
                  <a:lnTo>
                    <a:pt x="393" y="1"/>
                  </a:lnTo>
                  <a:lnTo>
                    <a:pt x="397" y="2"/>
                  </a:lnTo>
                  <a:lnTo>
                    <a:pt x="400" y="2"/>
                  </a:lnTo>
                  <a:lnTo>
                    <a:pt x="405" y="2"/>
                  </a:lnTo>
                  <a:lnTo>
                    <a:pt x="409" y="2"/>
                  </a:lnTo>
                  <a:lnTo>
                    <a:pt x="413" y="3"/>
                  </a:lnTo>
                  <a:lnTo>
                    <a:pt x="417" y="3"/>
                  </a:lnTo>
                  <a:lnTo>
                    <a:pt x="421" y="3"/>
                  </a:lnTo>
                  <a:lnTo>
                    <a:pt x="424" y="4"/>
                  </a:lnTo>
                  <a:lnTo>
                    <a:pt x="429" y="4"/>
                  </a:lnTo>
                  <a:lnTo>
                    <a:pt x="432" y="4"/>
                  </a:lnTo>
                  <a:lnTo>
                    <a:pt x="435" y="4"/>
                  </a:lnTo>
                  <a:lnTo>
                    <a:pt x="438" y="4"/>
                  </a:lnTo>
                  <a:lnTo>
                    <a:pt x="442" y="5"/>
                  </a:lnTo>
                  <a:lnTo>
                    <a:pt x="444" y="5"/>
                  </a:lnTo>
                  <a:lnTo>
                    <a:pt x="447" y="5"/>
                  </a:lnTo>
                  <a:lnTo>
                    <a:pt x="451" y="5"/>
                  </a:lnTo>
                  <a:lnTo>
                    <a:pt x="453" y="6"/>
                  </a:lnTo>
                  <a:lnTo>
                    <a:pt x="458" y="6"/>
                  </a:lnTo>
                  <a:lnTo>
                    <a:pt x="464" y="6"/>
                  </a:lnTo>
                  <a:lnTo>
                    <a:pt x="468" y="7"/>
                  </a:lnTo>
                  <a:lnTo>
                    <a:pt x="473" y="8"/>
                  </a:lnTo>
                  <a:lnTo>
                    <a:pt x="476" y="8"/>
                  </a:lnTo>
                  <a:lnTo>
                    <a:pt x="479" y="8"/>
                  </a:lnTo>
                  <a:lnTo>
                    <a:pt x="481" y="9"/>
                  </a:lnTo>
                  <a:lnTo>
                    <a:pt x="485" y="9"/>
                  </a:lnTo>
                  <a:lnTo>
                    <a:pt x="487" y="10"/>
                  </a:lnTo>
                  <a:lnTo>
                    <a:pt x="489" y="10"/>
                  </a:lnTo>
                  <a:lnTo>
                    <a:pt x="461" y="30"/>
                  </a:lnTo>
                  <a:close/>
                </a:path>
              </a:pathLst>
            </a:custGeom>
            <a:solidFill>
              <a:srgbClr val="000000"/>
            </a:solidFill>
            <a:ln w="9525">
              <a:noFill/>
              <a:round/>
              <a:headEnd/>
              <a:tailEnd/>
            </a:ln>
          </p:spPr>
          <p:txBody>
            <a:bodyPr/>
            <a:lstStyle/>
            <a:p>
              <a:endParaRPr lang="en-US"/>
            </a:p>
          </p:txBody>
        </p:sp>
        <p:sp>
          <p:nvSpPr>
            <p:cNvPr id="22576" name="Freeform 88"/>
            <p:cNvSpPr>
              <a:spLocks/>
            </p:cNvSpPr>
            <p:nvPr/>
          </p:nvSpPr>
          <p:spPr bwMode="auto">
            <a:xfrm>
              <a:off x="8592410" y="5004843"/>
              <a:ext cx="72524" cy="124902"/>
            </a:xfrm>
            <a:custGeom>
              <a:avLst/>
              <a:gdLst>
                <a:gd name="T0" fmla="*/ 64576 w 73"/>
                <a:gd name="T1" fmla="*/ 25595 h 122"/>
                <a:gd name="T2" fmla="*/ 50667 w 73"/>
                <a:gd name="T3" fmla="*/ 55284 h 122"/>
                <a:gd name="T4" fmla="*/ 25830 w 73"/>
                <a:gd name="T5" fmla="*/ 93165 h 122"/>
                <a:gd name="T6" fmla="*/ 0 w 73"/>
                <a:gd name="T7" fmla="*/ 123878 h 122"/>
                <a:gd name="T8" fmla="*/ 36759 w 73"/>
                <a:gd name="T9" fmla="*/ 124902 h 122"/>
                <a:gd name="T10" fmla="*/ 57622 w 73"/>
                <a:gd name="T11" fmla="*/ 122854 h 122"/>
                <a:gd name="T12" fmla="*/ 64576 w 73"/>
                <a:gd name="T13" fmla="*/ 68594 h 122"/>
                <a:gd name="T14" fmla="*/ 72524 w 73"/>
                <a:gd name="T15" fmla="*/ 0 h 122"/>
                <a:gd name="T16" fmla="*/ 64576 w 73"/>
                <a:gd name="T17" fmla="*/ 25595 h 122"/>
                <a:gd name="T18" fmla="*/ 64576 w 73"/>
                <a:gd name="T19" fmla="*/ 25595 h 1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3"/>
                <a:gd name="T31" fmla="*/ 0 h 122"/>
                <a:gd name="T32" fmla="*/ 73 w 73"/>
                <a:gd name="T33" fmla="*/ 122 h 1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3" h="122">
                  <a:moveTo>
                    <a:pt x="65" y="25"/>
                  </a:moveTo>
                  <a:lnTo>
                    <a:pt x="51" y="54"/>
                  </a:lnTo>
                  <a:lnTo>
                    <a:pt x="26" y="91"/>
                  </a:lnTo>
                  <a:lnTo>
                    <a:pt x="0" y="121"/>
                  </a:lnTo>
                  <a:lnTo>
                    <a:pt x="37" y="122"/>
                  </a:lnTo>
                  <a:lnTo>
                    <a:pt x="58" y="120"/>
                  </a:lnTo>
                  <a:lnTo>
                    <a:pt x="65" y="67"/>
                  </a:lnTo>
                  <a:lnTo>
                    <a:pt x="73" y="0"/>
                  </a:lnTo>
                  <a:lnTo>
                    <a:pt x="65" y="25"/>
                  </a:lnTo>
                  <a:close/>
                </a:path>
              </a:pathLst>
            </a:custGeom>
            <a:solidFill>
              <a:srgbClr val="D1D142"/>
            </a:solidFill>
            <a:ln w="9525">
              <a:noFill/>
              <a:round/>
              <a:headEnd/>
              <a:tailEnd/>
            </a:ln>
          </p:spPr>
          <p:txBody>
            <a:bodyPr/>
            <a:lstStyle/>
            <a:p>
              <a:endParaRPr lang="en-US"/>
            </a:p>
          </p:txBody>
        </p:sp>
        <p:sp>
          <p:nvSpPr>
            <p:cNvPr id="22577" name="Freeform 226"/>
            <p:cNvSpPr>
              <a:spLocks/>
            </p:cNvSpPr>
            <p:nvPr/>
          </p:nvSpPr>
          <p:spPr bwMode="auto">
            <a:xfrm>
              <a:off x="7879259" y="4668413"/>
              <a:ext cx="803805" cy="352546"/>
            </a:xfrm>
            <a:custGeom>
              <a:avLst/>
              <a:gdLst>
                <a:gd name="T0" fmla="*/ 743293 w 797"/>
                <a:gd name="T1" fmla="*/ 93945 h 349"/>
                <a:gd name="T2" fmla="*/ 777583 w 797"/>
                <a:gd name="T3" fmla="*/ 129301 h 349"/>
                <a:gd name="T4" fmla="*/ 773549 w 797"/>
                <a:gd name="T5" fmla="*/ 181829 h 349"/>
                <a:gd name="T6" fmla="*/ 734216 w 797"/>
                <a:gd name="T7" fmla="*/ 220215 h 349"/>
                <a:gd name="T8" fmla="*/ 683789 w 797"/>
                <a:gd name="T9" fmla="*/ 245469 h 349"/>
                <a:gd name="T10" fmla="*/ 613191 w 797"/>
                <a:gd name="T11" fmla="*/ 264662 h 349"/>
                <a:gd name="T12" fmla="*/ 524440 w 797"/>
                <a:gd name="T13" fmla="*/ 276784 h 349"/>
                <a:gd name="T14" fmla="*/ 450817 w 797"/>
                <a:gd name="T15" fmla="*/ 283855 h 349"/>
                <a:gd name="T16" fmla="*/ 404424 w 797"/>
                <a:gd name="T17" fmla="*/ 284865 h 349"/>
                <a:gd name="T18" fmla="*/ 362065 w 797"/>
                <a:gd name="T19" fmla="*/ 288906 h 349"/>
                <a:gd name="T20" fmla="*/ 328783 w 797"/>
                <a:gd name="T21" fmla="*/ 321231 h 349"/>
                <a:gd name="T22" fmla="*/ 287433 w 797"/>
                <a:gd name="T23" fmla="*/ 326282 h 349"/>
                <a:gd name="T24" fmla="*/ 246083 w 797"/>
                <a:gd name="T25" fmla="*/ 326282 h 349"/>
                <a:gd name="T26" fmla="*/ 200699 w 797"/>
                <a:gd name="T27" fmla="*/ 297997 h 349"/>
                <a:gd name="T28" fmla="*/ 171452 w 797"/>
                <a:gd name="T29" fmla="*/ 254560 h 349"/>
                <a:gd name="T30" fmla="*/ 128084 w 797"/>
                <a:gd name="T31" fmla="*/ 241428 h 349"/>
                <a:gd name="T32" fmla="*/ 87743 w 797"/>
                <a:gd name="T33" fmla="*/ 227286 h 349"/>
                <a:gd name="T34" fmla="*/ 50427 w 797"/>
                <a:gd name="T35" fmla="*/ 207083 h 349"/>
                <a:gd name="T36" fmla="*/ 21179 w 797"/>
                <a:gd name="T37" fmla="*/ 162636 h 349"/>
                <a:gd name="T38" fmla="*/ 27231 w 797"/>
                <a:gd name="T39" fmla="*/ 121219 h 349"/>
                <a:gd name="T40" fmla="*/ 63538 w 797"/>
                <a:gd name="T41" fmla="*/ 85864 h 349"/>
                <a:gd name="T42" fmla="*/ 125059 w 797"/>
                <a:gd name="T43" fmla="*/ 57579 h 349"/>
                <a:gd name="T44" fmla="*/ 201708 w 797"/>
                <a:gd name="T45" fmla="*/ 37376 h 349"/>
                <a:gd name="T46" fmla="*/ 290459 w 797"/>
                <a:gd name="T47" fmla="*/ 25254 h 349"/>
                <a:gd name="T48" fmla="*/ 380219 w 797"/>
                <a:gd name="T49" fmla="*/ 22224 h 349"/>
                <a:gd name="T50" fmla="*/ 453842 w 797"/>
                <a:gd name="T51" fmla="*/ 24244 h 349"/>
                <a:gd name="T52" fmla="*/ 508303 w 797"/>
                <a:gd name="T53" fmla="*/ 27274 h 349"/>
                <a:gd name="T54" fmla="*/ 549653 w 797"/>
                <a:gd name="T55" fmla="*/ 31315 h 349"/>
                <a:gd name="T56" fmla="*/ 599072 w 797"/>
                <a:gd name="T57" fmla="*/ 19193 h 349"/>
                <a:gd name="T58" fmla="*/ 559739 w 797"/>
                <a:gd name="T59" fmla="*/ 11112 h 349"/>
                <a:gd name="T60" fmla="*/ 509312 w 797"/>
                <a:gd name="T61" fmla="*/ 4041 h 349"/>
                <a:gd name="T62" fmla="*/ 436697 w 797"/>
                <a:gd name="T63" fmla="*/ 1010 h 349"/>
                <a:gd name="T64" fmla="*/ 336852 w 797"/>
                <a:gd name="T65" fmla="*/ 1010 h 349"/>
                <a:gd name="T66" fmla="*/ 229947 w 797"/>
                <a:gd name="T67" fmla="*/ 9091 h 349"/>
                <a:gd name="T68" fmla="*/ 140187 w 797"/>
                <a:gd name="T69" fmla="*/ 30305 h 349"/>
                <a:gd name="T70" fmla="*/ 70598 w 797"/>
                <a:gd name="T71" fmla="*/ 59599 h 349"/>
                <a:gd name="T72" fmla="*/ 24205 w 797"/>
                <a:gd name="T73" fmla="*/ 95965 h 349"/>
                <a:gd name="T74" fmla="*/ 1009 w 797"/>
                <a:gd name="T75" fmla="*/ 135362 h 349"/>
                <a:gd name="T76" fmla="*/ 3026 w 797"/>
                <a:gd name="T77" fmla="*/ 173748 h 349"/>
                <a:gd name="T78" fmla="*/ 30256 w 797"/>
                <a:gd name="T79" fmla="*/ 218195 h 349"/>
                <a:gd name="T80" fmla="*/ 70598 w 797"/>
                <a:gd name="T81" fmla="*/ 246479 h 349"/>
                <a:gd name="T82" fmla="*/ 110939 w 797"/>
                <a:gd name="T83" fmla="*/ 263652 h 349"/>
                <a:gd name="T84" fmla="*/ 153298 w 797"/>
                <a:gd name="T85" fmla="*/ 275774 h 349"/>
                <a:gd name="T86" fmla="*/ 182545 w 797"/>
                <a:gd name="T87" fmla="*/ 308099 h 349"/>
                <a:gd name="T88" fmla="*/ 209776 w 797"/>
                <a:gd name="T89" fmla="*/ 342444 h 349"/>
                <a:gd name="T90" fmla="*/ 254152 w 797"/>
                <a:gd name="T91" fmla="*/ 351536 h 349"/>
                <a:gd name="T92" fmla="*/ 310630 w 797"/>
                <a:gd name="T93" fmla="*/ 350526 h 349"/>
                <a:gd name="T94" fmla="*/ 353997 w 797"/>
                <a:gd name="T95" fmla="*/ 342444 h 349"/>
                <a:gd name="T96" fmla="*/ 387279 w 797"/>
                <a:gd name="T97" fmla="*/ 310119 h 349"/>
                <a:gd name="T98" fmla="*/ 427620 w 797"/>
                <a:gd name="T99" fmla="*/ 309109 h 349"/>
                <a:gd name="T100" fmla="*/ 468970 w 797"/>
                <a:gd name="T101" fmla="*/ 305068 h 349"/>
                <a:gd name="T102" fmla="*/ 520406 w 797"/>
                <a:gd name="T103" fmla="*/ 301028 h 349"/>
                <a:gd name="T104" fmla="*/ 581927 w 797"/>
                <a:gd name="T105" fmla="*/ 291936 h 349"/>
                <a:gd name="T106" fmla="*/ 645465 w 797"/>
                <a:gd name="T107" fmla="*/ 277794 h 349"/>
                <a:gd name="T108" fmla="*/ 701943 w 797"/>
                <a:gd name="T109" fmla="*/ 258601 h 349"/>
                <a:gd name="T110" fmla="*/ 748335 w 797"/>
                <a:gd name="T111" fmla="*/ 236378 h 349"/>
                <a:gd name="T112" fmla="*/ 790694 w 797"/>
                <a:gd name="T113" fmla="*/ 196981 h 349"/>
                <a:gd name="T114" fmla="*/ 802796 w 797"/>
                <a:gd name="T115" fmla="*/ 149504 h 349"/>
                <a:gd name="T116" fmla="*/ 782626 w 797"/>
                <a:gd name="T117" fmla="*/ 102026 h 349"/>
                <a:gd name="T118" fmla="*/ 745310 w 797"/>
                <a:gd name="T119" fmla="*/ 71721 h 34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797"/>
                <a:gd name="T181" fmla="*/ 0 h 349"/>
                <a:gd name="T182" fmla="*/ 797 w 797"/>
                <a:gd name="T183" fmla="*/ 349 h 34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797" h="349">
                  <a:moveTo>
                    <a:pt x="705" y="79"/>
                  </a:moveTo>
                  <a:lnTo>
                    <a:pt x="706" y="79"/>
                  </a:lnTo>
                  <a:lnTo>
                    <a:pt x="708" y="79"/>
                  </a:lnTo>
                  <a:lnTo>
                    <a:pt x="710" y="81"/>
                  </a:lnTo>
                  <a:lnTo>
                    <a:pt x="716" y="82"/>
                  </a:lnTo>
                  <a:lnTo>
                    <a:pt x="718" y="83"/>
                  </a:lnTo>
                  <a:lnTo>
                    <a:pt x="721" y="84"/>
                  </a:lnTo>
                  <a:lnTo>
                    <a:pt x="725" y="86"/>
                  </a:lnTo>
                  <a:lnTo>
                    <a:pt x="728" y="88"/>
                  </a:lnTo>
                  <a:lnTo>
                    <a:pt x="730" y="90"/>
                  </a:lnTo>
                  <a:lnTo>
                    <a:pt x="733" y="92"/>
                  </a:lnTo>
                  <a:lnTo>
                    <a:pt x="737" y="93"/>
                  </a:lnTo>
                  <a:lnTo>
                    <a:pt x="740" y="96"/>
                  </a:lnTo>
                  <a:lnTo>
                    <a:pt x="743" y="97"/>
                  </a:lnTo>
                  <a:lnTo>
                    <a:pt x="747" y="101"/>
                  </a:lnTo>
                  <a:lnTo>
                    <a:pt x="750" y="102"/>
                  </a:lnTo>
                  <a:lnTo>
                    <a:pt x="753" y="105"/>
                  </a:lnTo>
                  <a:lnTo>
                    <a:pt x="755" y="108"/>
                  </a:lnTo>
                  <a:lnTo>
                    <a:pt x="759" y="110"/>
                  </a:lnTo>
                  <a:lnTo>
                    <a:pt x="762" y="114"/>
                  </a:lnTo>
                  <a:lnTo>
                    <a:pt x="764" y="118"/>
                  </a:lnTo>
                  <a:lnTo>
                    <a:pt x="766" y="120"/>
                  </a:lnTo>
                  <a:lnTo>
                    <a:pt x="769" y="123"/>
                  </a:lnTo>
                  <a:lnTo>
                    <a:pt x="771" y="128"/>
                  </a:lnTo>
                  <a:lnTo>
                    <a:pt x="773" y="131"/>
                  </a:lnTo>
                  <a:lnTo>
                    <a:pt x="774" y="135"/>
                  </a:lnTo>
                  <a:lnTo>
                    <a:pt x="775" y="139"/>
                  </a:lnTo>
                  <a:lnTo>
                    <a:pt x="776" y="144"/>
                  </a:lnTo>
                  <a:lnTo>
                    <a:pt x="777" y="148"/>
                  </a:lnTo>
                  <a:lnTo>
                    <a:pt x="776" y="153"/>
                  </a:lnTo>
                  <a:lnTo>
                    <a:pt x="776" y="156"/>
                  </a:lnTo>
                  <a:lnTo>
                    <a:pt x="775" y="161"/>
                  </a:lnTo>
                  <a:lnTo>
                    <a:pt x="774" y="166"/>
                  </a:lnTo>
                  <a:lnTo>
                    <a:pt x="772" y="170"/>
                  </a:lnTo>
                  <a:lnTo>
                    <a:pt x="770" y="174"/>
                  </a:lnTo>
                  <a:lnTo>
                    <a:pt x="767" y="180"/>
                  </a:lnTo>
                  <a:lnTo>
                    <a:pt x="764" y="184"/>
                  </a:lnTo>
                  <a:lnTo>
                    <a:pt x="761" y="188"/>
                  </a:lnTo>
                  <a:lnTo>
                    <a:pt x="757" y="193"/>
                  </a:lnTo>
                  <a:lnTo>
                    <a:pt x="752" y="197"/>
                  </a:lnTo>
                  <a:lnTo>
                    <a:pt x="748" y="201"/>
                  </a:lnTo>
                  <a:lnTo>
                    <a:pt x="746" y="204"/>
                  </a:lnTo>
                  <a:lnTo>
                    <a:pt x="742" y="207"/>
                  </a:lnTo>
                  <a:lnTo>
                    <a:pt x="739" y="209"/>
                  </a:lnTo>
                  <a:lnTo>
                    <a:pt x="737" y="211"/>
                  </a:lnTo>
                  <a:lnTo>
                    <a:pt x="733" y="213"/>
                  </a:lnTo>
                  <a:lnTo>
                    <a:pt x="730" y="216"/>
                  </a:lnTo>
                  <a:lnTo>
                    <a:pt x="728" y="218"/>
                  </a:lnTo>
                  <a:lnTo>
                    <a:pt x="725" y="220"/>
                  </a:lnTo>
                  <a:lnTo>
                    <a:pt x="720" y="222"/>
                  </a:lnTo>
                  <a:lnTo>
                    <a:pt x="717" y="224"/>
                  </a:lnTo>
                  <a:lnTo>
                    <a:pt x="713" y="226"/>
                  </a:lnTo>
                  <a:lnTo>
                    <a:pt x="709" y="229"/>
                  </a:lnTo>
                  <a:lnTo>
                    <a:pt x="705" y="230"/>
                  </a:lnTo>
                  <a:lnTo>
                    <a:pt x="701" y="233"/>
                  </a:lnTo>
                  <a:lnTo>
                    <a:pt x="696" y="234"/>
                  </a:lnTo>
                  <a:lnTo>
                    <a:pt x="692" y="236"/>
                  </a:lnTo>
                  <a:lnTo>
                    <a:pt x="686" y="238"/>
                  </a:lnTo>
                  <a:lnTo>
                    <a:pt x="682" y="241"/>
                  </a:lnTo>
                  <a:lnTo>
                    <a:pt x="678" y="243"/>
                  </a:lnTo>
                  <a:lnTo>
                    <a:pt x="673" y="245"/>
                  </a:lnTo>
                  <a:lnTo>
                    <a:pt x="667" y="246"/>
                  </a:lnTo>
                  <a:lnTo>
                    <a:pt x="662" y="248"/>
                  </a:lnTo>
                  <a:lnTo>
                    <a:pt x="657" y="249"/>
                  </a:lnTo>
                  <a:lnTo>
                    <a:pt x="651" y="251"/>
                  </a:lnTo>
                  <a:lnTo>
                    <a:pt x="646" y="254"/>
                  </a:lnTo>
                  <a:lnTo>
                    <a:pt x="639" y="255"/>
                  </a:lnTo>
                  <a:lnTo>
                    <a:pt x="634" y="256"/>
                  </a:lnTo>
                  <a:lnTo>
                    <a:pt x="628" y="258"/>
                  </a:lnTo>
                  <a:lnTo>
                    <a:pt x="620" y="259"/>
                  </a:lnTo>
                  <a:lnTo>
                    <a:pt x="615" y="260"/>
                  </a:lnTo>
                  <a:lnTo>
                    <a:pt x="608" y="262"/>
                  </a:lnTo>
                  <a:lnTo>
                    <a:pt x="602" y="263"/>
                  </a:lnTo>
                  <a:lnTo>
                    <a:pt x="594" y="264"/>
                  </a:lnTo>
                  <a:lnTo>
                    <a:pt x="588" y="265"/>
                  </a:lnTo>
                  <a:lnTo>
                    <a:pt x="580" y="267"/>
                  </a:lnTo>
                  <a:lnTo>
                    <a:pt x="573" y="268"/>
                  </a:lnTo>
                  <a:lnTo>
                    <a:pt x="566" y="269"/>
                  </a:lnTo>
                  <a:lnTo>
                    <a:pt x="558" y="270"/>
                  </a:lnTo>
                  <a:lnTo>
                    <a:pt x="550" y="271"/>
                  </a:lnTo>
                  <a:lnTo>
                    <a:pt x="543" y="272"/>
                  </a:lnTo>
                  <a:lnTo>
                    <a:pt x="535" y="273"/>
                  </a:lnTo>
                  <a:lnTo>
                    <a:pt x="527" y="273"/>
                  </a:lnTo>
                  <a:lnTo>
                    <a:pt x="520" y="274"/>
                  </a:lnTo>
                  <a:lnTo>
                    <a:pt x="513" y="275"/>
                  </a:lnTo>
                  <a:lnTo>
                    <a:pt x="504" y="275"/>
                  </a:lnTo>
                  <a:lnTo>
                    <a:pt x="498" y="276"/>
                  </a:lnTo>
                  <a:lnTo>
                    <a:pt x="492" y="276"/>
                  </a:lnTo>
                  <a:lnTo>
                    <a:pt x="486" y="277"/>
                  </a:lnTo>
                  <a:lnTo>
                    <a:pt x="479" y="277"/>
                  </a:lnTo>
                  <a:lnTo>
                    <a:pt x="473" y="277"/>
                  </a:lnTo>
                  <a:lnTo>
                    <a:pt x="467" y="279"/>
                  </a:lnTo>
                  <a:lnTo>
                    <a:pt x="462" y="279"/>
                  </a:lnTo>
                  <a:lnTo>
                    <a:pt x="457" y="280"/>
                  </a:lnTo>
                  <a:lnTo>
                    <a:pt x="452" y="280"/>
                  </a:lnTo>
                  <a:lnTo>
                    <a:pt x="447" y="281"/>
                  </a:lnTo>
                  <a:lnTo>
                    <a:pt x="443" y="281"/>
                  </a:lnTo>
                  <a:lnTo>
                    <a:pt x="438" y="281"/>
                  </a:lnTo>
                  <a:lnTo>
                    <a:pt x="433" y="281"/>
                  </a:lnTo>
                  <a:lnTo>
                    <a:pt x="430" y="281"/>
                  </a:lnTo>
                  <a:lnTo>
                    <a:pt x="425" y="282"/>
                  </a:lnTo>
                  <a:lnTo>
                    <a:pt x="421" y="282"/>
                  </a:lnTo>
                  <a:lnTo>
                    <a:pt x="418" y="282"/>
                  </a:lnTo>
                  <a:lnTo>
                    <a:pt x="414" y="282"/>
                  </a:lnTo>
                  <a:lnTo>
                    <a:pt x="411" y="282"/>
                  </a:lnTo>
                  <a:lnTo>
                    <a:pt x="408" y="282"/>
                  </a:lnTo>
                  <a:lnTo>
                    <a:pt x="404" y="282"/>
                  </a:lnTo>
                  <a:lnTo>
                    <a:pt x="401" y="282"/>
                  </a:lnTo>
                  <a:lnTo>
                    <a:pt x="399" y="283"/>
                  </a:lnTo>
                  <a:lnTo>
                    <a:pt x="393" y="283"/>
                  </a:lnTo>
                  <a:lnTo>
                    <a:pt x="389" y="283"/>
                  </a:lnTo>
                  <a:lnTo>
                    <a:pt x="385" y="283"/>
                  </a:lnTo>
                  <a:lnTo>
                    <a:pt x="381" y="283"/>
                  </a:lnTo>
                  <a:lnTo>
                    <a:pt x="378" y="283"/>
                  </a:lnTo>
                  <a:lnTo>
                    <a:pt x="375" y="284"/>
                  </a:lnTo>
                  <a:lnTo>
                    <a:pt x="369" y="284"/>
                  </a:lnTo>
                  <a:lnTo>
                    <a:pt x="366" y="284"/>
                  </a:lnTo>
                  <a:lnTo>
                    <a:pt x="363" y="284"/>
                  </a:lnTo>
                  <a:lnTo>
                    <a:pt x="362" y="285"/>
                  </a:lnTo>
                  <a:lnTo>
                    <a:pt x="359" y="286"/>
                  </a:lnTo>
                  <a:lnTo>
                    <a:pt x="358" y="288"/>
                  </a:lnTo>
                  <a:lnTo>
                    <a:pt x="355" y="292"/>
                  </a:lnTo>
                  <a:lnTo>
                    <a:pt x="353" y="296"/>
                  </a:lnTo>
                  <a:lnTo>
                    <a:pt x="351" y="300"/>
                  </a:lnTo>
                  <a:lnTo>
                    <a:pt x="347" y="307"/>
                  </a:lnTo>
                  <a:lnTo>
                    <a:pt x="344" y="309"/>
                  </a:lnTo>
                  <a:lnTo>
                    <a:pt x="342" y="310"/>
                  </a:lnTo>
                  <a:lnTo>
                    <a:pt x="339" y="312"/>
                  </a:lnTo>
                  <a:lnTo>
                    <a:pt x="334" y="315"/>
                  </a:lnTo>
                  <a:lnTo>
                    <a:pt x="332" y="315"/>
                  </a:lnTo>
                  <a:lnTo>
                    <a:pt x="330" y="316"/>
                  </a:lnTo>
                  <a:lnTo>
                    <a:pt x="326" y="318"/>
                  </a:lnTo>
                  <a:lnTo>
                    <a:pt x="324" y="318"/>
                  </a:lnTo>
                  <a:lnTo>
                    <a:pt x="321" y="319"/>
                  </a:lnTo>
                  <a:lnTo>
                    <a:pt x="318" y="320"/>
                  </a:lnTo>
                  <a:lnTo>
                    <a:pt x="314" y="320"/>
                  </a:lnTo>
                  <a:lnTo>
                    <a:pt x="311" y="321"/>
                  </a:lnTo>
                  <a:lnTo>
                    <a:pt x="308" y="321"/>
                  </a:lnTo>
                  <a:lnTo>
                    <a:pt x="303" y="322"/>
                  </a:lnTo>
                  <a:lnTo>
                    <a:pt x="299" y="322"/>
                  </a:lnTo>
                  <a:lnTo>
                    <a:pt x="296" y="322"/>
                  </a:lnTo>
                  <a:lnTo>
                    <a:pt x="291" y="322"/>
                  </a:lnTo>
                  <a:lnTo>
                    <a:pt x="289" y="323"/>
                  </a:lnTo>
                  <a:lnTo>
                    <a:pt x="285" y="323"/>
                  </a:lnTo>
                  <a:lnTo>
                    <a:pt x="281" y="324"/>
                  </a:lnTo>
                  <a:lnTo>
                    <a:pt x="278" y="324"/>
                  </a:lnTo>
                  <a:lnTo>
                    <a:pt x="274" y="324"/>
                  </a:lnTo>
                  <a:lnTo>
                    <a:pt x="271" y="324"/>
                  </a:lnTo>
                  <a:lnTo>
                    <a:pt x="267" y="324"/>
                  </a:lnTo>
                  <a:lnTo>
                    <a:pt x="264" y="324"/>
                  </a:lnTo>
                  <a:lnTo>
                    <a:pt x="261" y="324"/>
                  </a:lnTo>
                  <a:lnTo>
                    <a:pt x="257" y="324"/>
                  </a:lnTo>
                  <a:lnTo>
                    <a:pt x="254" y="325"/>
                  </a:lnTo>
                  <a:lnTo>
                    <a:pt x="251" y="324"/>
                  </a:lnTo>
                  <a:lnTo>
                    <a:pt x="247" y="324"/>
                  </a:lnTo>
                  <a:lnTo>
                    <a:pt x="244" y="323"/>
                  </a:lnTo>
                  <a:lnTo>
                    <a:pt x="242" y="323"/>
                  </a:lnTo>
                  <a:lnTo>
                    <a:pt x="237" y="322"/>
                  </a:lnTo>
                  <a:lnTo>
                    <a:pt x="231" y="322"/>
                  </a:lnTo>
                  <a:lnTo>
                    <a:pt x="226" y="320"/>
                  </a:lnTo>
                  <a:lnTo>
                    <a:pt x="221" y="319"/>
                  </a:lnTo>
                  <a:lnTo>
                    <a:pt x="217" y="316"/>
                  </a:lnTo>
                  <a:lnTo>
                    <a:pt x="213" y="314"/>
                  </a:lnTo>
                  <a:lnTo>
                    <a:pt x="210" y="311"/>
                  </a:lnTo>
                  <a:lnTo>
                    <a:pt x="207" y="308"/>
                  </a:lnTo>
                  <a:lnTo>
                    <a:pt x="204" y="303"/>
                  </a:lnTo>
                  <a:lnTo>
                    <a:pt x="201" y="300"/>
                  </a:lnTo>
                  <a:lnTo>
                    <a:pt x="199" y="295"/>
                  </a:lnTo>
                  <a:lnTo>
                    <a:pt x="197" y="290"/>
                  </a:lnTo>
                  <a:lnTo>
                    <a:pt x="195" y="286"/>
                  </a:lnTo>
                  <a:lnTo>
                    <a:pt x="193" y="282"/>
                  </a:lnTo>
                  <a:lnTo>
                    <a:pt x="190" y="277"/>
                  </a:lnTo>
                  <a:lnTo>
                    <a:pt x="188" y="272"/>
                  </a:lnTo>
                  <a:lnTo>
                    <a:pt x="185" y="268"/>
                  </a:lnTo>
                  <a:lnTo>
                    <a:pt x="183" y="264"/>
                  </a:lnTo>
                  <a:lnTo>
                    <a:pt x="181" y="260"/>
                  </a:lnTo>
                  <a:lnTo>
                    <a:pt x="178" y="258"/>
                  </a:lnTo>
                  <a:lnTo>
                    <a:pt x="175" y="255"/>
                  </a:lnTo>
                  <a:lnTo>
                    <a:pt x="173" y="254"/>
                  </a:lnTo>
                  <a:lnTo>
                    <a:pt x="170" y="252"/>
                  </a:lnTo>
                  <a:lnTo>
                    <a:pt x="167" y="251"/>
                  </a:lnTo>
                  <a:lnTo>
                    <a:pt x="164" y="250"/>
                  </a:lnTo>
                  <a:lnTo>
                    <a:pt x="161" y="249"/>
                  </a:lnTo>
                  <a:lnTo>
                    <a:pt x="156" y="248"/>
                  </a:lnTo>
                  <a:lnTo>
                    <a:pt x="152" y="247"/>
                  </a:lnTo>
                  <a:lnTo>
                    <a:pt x="147" y="246"/>
                  </a:lnTo>
                  <a:lnTo>
                    <a:pt x="141" y="245"/>
                  </a:lnTo>
                  <a:lnTo>
                    <a:pt x="138" y="244"/>
                  </a:lnTo>
                  <a:lnTo>
                    <a:pt x="136" y="243"/>
                  </a:lnTo>
                  <a:lnTo>
                    <a:pt x="132" y="242"/>
                  </a:lnTo>
                  <a:lnTo>
                    <a:pt x="129" y="241"/>
                  </a:lnTo>
                  <a:lnTo>
                    <a:pt x="127" y="239"/>
                  </a:lnTo>
                  <a:lnTo>
                    <a:pt x="124" y="238"/>
                  </a:lnTo>
                  <a:lnTo>
                    <a:pt x="120" y="237"/>
                  </a:lnTo>
                  <a:lnTo>
                    <a:pt x="117" y="236"/>
                  </a:lnTo>
                  <a:lnTo>
                    <a:pt x="114" y="235"/>
                  </a:lnTo>
                  <a:lnTo>
                    <a:pt x="110" y="234"/>
                  </a:lnTo>
                  <a:lnTo>
                    <a:pt x="107" y="233"/>
                  </a:lnTo>
                  <a:lnTo>
                    <a:pt x="104" y="232"/>
                  </a:lnTo>
                  <a:lnTo>
                    <a:pt x="100" y="231"/>
                  </a:lnTo>
                  <a:lnTo>
                    <a:pt x="97" y="230"/>
                  </a:lnTo>
                  <a:lnTo>
                    <a:pt x="94" y="229"/>
                  </a:lnTo>
                  <a:lnTo>
                    <a:pt x="92" y="228"/>
                  </a:lnTo>
                  <a:lnTo>
                    <a:pt x="87" y="225"/>
                  </a:lnTo>
                  <a:lnTo>
                    <a:pt x="84" y="224"/>
                  </a:lnTo>
                  <a:lnTo>
                    <a:pt x="81" y="222"/>
                  </a:lnTo>
                  <a:lnTo>
                    <a:pt x="77" y="221"/>
                  </a:lnTo>
                  <a:lnTo>
                    <a:pt x="75" y="219"/>
                  </a:lnTo>
                  <a:lnTo>
                    <a:pt x="72" y="218"/>
                  </a:lnTo>
                  <a:lnTo>
                    <a:pt x="69" y="216"/>
                  </a:lnTo>
                  <a:lnTo>
                    <a:pt x="65" y="214"/>
                  </a:lnTo>
                  <a:lnTo>
                    <a:pt x="62" y="212"/>
                  </a:lnTo>
                  <a:lnTo>
                    <a:pt x="59" y="210"/>
                  </a:lnTo>
                  <a:lnTo>
                    <a:pt x="57" y="208"/>
                  </a:lnTo>
                  <a:lnTo>
                    <a:pt x="53" y="207"/>
                  </a:lnTo>
                  <a:lnTo>
                    <a:pt x="50" y="205"/>
                  </a:lnTo>
                  <a:lnTo>
                    <a:pt x="48" y="203"/>
                  </a:lnTo>
                  <a:lnTo>
                    <a:pt x="46" y="200"/>
                  </a:lnTo>
                  <a:lnTo>
                    <a:pt x="43" y="198"/>
                  </a:lnTo>
                  <a:lnTo>
                    <a:pt x="38" y="193"/>
                  </a:lnTo>
                  <a:lnTo>
                    <a:pt x="34" y="188"/>
                  </a:lnTo>
                  <a:lnTo>
                    <a:pt x="30" y="182"/>
                  </a:lnTo>
                  <a:lnTo>
                    <a:pt x="27" y="178"/>
                  </a:lnTo>
                  <a:lnTo>
                    <a:pt x="26" y="174"/>
                  </a:lnTo>
                  <a:lnTo>
                    <a:pt x="24" y="171"/>
                  </a:lnTo>
                  <a:lnTo>
                    <a:pt x="23" y="168"/>
                  </a:lnTo>
                  <a:lnTo>
                    <a:pt x="21" y="165"/>
                  </a:lnTo>
                  <a:lnTo>
                    <a:pt x="21" y="161"/>
                  </a:lnTo>
                  <a:lnTo>
                    <a:pt x="20" y="158"/>
                  </a:lnTo>
                  <a:lnTo>
                    <a:pt x="20" y="155"/>
                  </a:lnTo>
                  <a:lnTo>
                    <a:pt x="20" y="153"/>
                  </a:lnTo>
                  <a:lnTo>
                    <a:pt x="20" y="148"/>
                  </a:lnTo>
                  <a:lnTo>
                    <a:pt x="20" y="145"/>
                  </a:lnTo>
                  <a:lnTo>
                    <a:pt x="20" y="141"/>
                  </a:lnTo>
                  <a:lnTo>
                    <a:pt x="21" y="137"/>
                  </a:lnTo>
                  <a:lnTo>
                    <a:pt x="21" y="134"/>
                  </a:lnTo>
                  <a:lnTo>
                    <a:pt x="23" y="131"/>
                  </a:lnTo>
                  <a:lnTo>
                    <a:pt x="24" y="128"/>
                  </a:lnTo>
                  <a:lnTo>
                    <a:pt x="26" y="124"/>
                  </a:lnTo>
                  <a:lnTo>
                    <a:pt x="27" y="120"/>
                  </a:lnTo>
                  <a:lnTo>
                    <a:pt x="29" y="118"/>
                  </a:lnTo>
                  <a:lnTo>
                    <a:pt x="30" y="115"/>
                  </a:lnTo>
                  <a:lnTo>
                    <a:pt x="34" y="111"/>
                  </a:lnTo>
                  <a:lnTo>
                    <a:pt x="36" y="108"/>
                  </a:lnTo>
                  <a:lnTo>
                    <a:pt x="39" y="105"/>
                  </a:lnTo>
                  <a:lnTo>
                    <a:pt x="41" y="102"/>
                  </a:lnTo>
                  <a:lnTo>
                    <a:pt x="46" y="99"/>
                  </a:lnTo>
                  <a:lnTo>
                    <a:pt x="49" y="96"/>
                  </a:lnTo>
                  <a:lnTo>
                    <a:pt x="51" y="93"/>
                  </a:lnTo>
                  <a:lnTo>
                    <a:pt x="55" y="91"/>
                  </a:lnTo>
                  <a:lnTo>
                    <a:pt x="59" y="89"/>
                  </a:lnTo>
                  <a:lnTo>
                    <a:pt x="63" y="85"/>
                  </a:lnTo>
                  <a:lnTo>
                    <a:pt x="68" y="82"/>
                  </a:lnTo>
                  <a:lnTo>
                    <a:pt x="72" y="80"/>
                  </a:lnTo>
                  <a:lnTo>
                    <a:pt x="76" y="78"/>
                  </a:lnTo>
                  <a:lnTo>
                    <a:pt x="81" y="75"/>
                  </a:lnTo>
                  <a:lnTo>
                    <a:pt x="85" y="73"/>
                  </a:lnTo>
                  <a:lnTo>
                    <a:pt x="91" y="70"/>
                  </a:lnTo>
                  <a:lnTo>
                    <a:pt x="96" y="68"/>
                  </a:lnTo>
                  <a:lnTo>
                    <a:pt x="100" y="66"/>
                  </a:lnTo>
                  <a:lnTo>
                    <a:pt x="106" y="64"/>
                  </a:lnTo>
                  <a:lnTo>
                    <a:pt x="111" y="62"/>
                  </a:lnTo>
                  <a:lnTo>
                    <a:pt x="118" y="59"/>
                  </a:lnTo>
                  <a:lnTo>
                    <a:pt x="124" y="57"/>
                  </a:lnTo>
                  <a:lnTo>
                    <a:pt x="129" y="55"/>
                  </a:lnTo>
                  <a:lnTo>
                    <a:pt x="136" y="53"/>
                  </a:lnTo>
                  <a:lnTo>
                    <a:pt x="141" y="52"/>
                  </a:lnTo>
                  <a:lnTo>
                    <a:pt x="147" y="50"/>
                  </a:lnTo>
                  <a:lnTo>
                    <a:pt x="153" y="47"/>
                  </a:lnTo>
                  <a:lnTo>
                    <a:pt x="160" y="46"/>
                  </a:lnTo>
                  <a:lnTo>
                    <a:pt x="166" y="44"/>
                  </a:lnTo>
                  <a:lnTo>
                    <a:pt x="173" y="42"/>
                  </a:lnTo>
                  <a:lnTo>
                    <a:pt x="179" y="41"/>
                  </a:lnTo>
                  <a:lnTo>
                    <a:pt x="186" y="39"/>
                  </a:lnTo>
                  <a:lnTo>
                    <a:pt x="193" y="38"/>
                  </a:lnTo>
                  <a:lnTo>
                    <a:pt x="200" y="37"/>
                  </a:lnTo>
                  <a:lnTo>
                    <a:pt x="207" y="35"/>
                  </a:lnTo>
                  <a:lnTo>
                    <a:pt x="213" y="34"/>
                  </a:lnTo>
                  <a:lnTo>
                    <a:pt x="221" y="33"/>
                  </a:lnTo>
                  <a:lnTo>
                    <a:pt x="228" y="31"/>
                  </a:lnTo>
                  <a:lnTo>
                    <a:pt x="235" y="30"/>
                  </a:lnTo>
                  <a:lnTo>
                    <a:pt x="243" y="29"/>
                  </a:lnTo>
                  <a:lnTo>
                    <a:pt x="251" y="29"/>
                  </a:lnTo>
                  <a:lnTo>
                    <a:pt x="257" y="28"/>
                  </a:lnTo>
                  <a:lnTo>
                    <a:pt x="265" y="27"/>
                  </a:lnTo>
                  <a:lnTo>
                    <a:pt x="273" y="26"/>
                  </a:lnTo>
                  <a:lnTo>
                    <a:pt x="280" y="26"/>
                  </a:lnTo>
                  <a:lnTo>
                    <a:pt x="288" y="25"/>
                  </a:lnTo>
                  <a:lnTo>
                    <a:pt x="295" y="24"/>
                  </a:lnTo>
                  <a:lnTo>
                    <a:pt x="302" y="24"/>
                  </a:lnTo>
                  <a:lnTo>
                    <a:pt x="310" y="24"/>
                  </a:lnTo>
                  <a:lnTo>
                    <a:pt x="318" y="22"/>
                  </a:lnTo>
                  <a:lnTo>
                    <a:pt x="325" y="22"/>
                  </a:lnTo>
                  <a:lnTo>
                    <a:pt x="333" y="22"/>
                  </a:lnTo>
                  <a:lnTo>
                    <a:pt x="341" y="22"/>
                  </a:lnTo>
                  <a:lnTo>
                    <a:pt x="348" y="22"/>
                  </a:lnTo>
                  <a:lnTo>
                    <a:pt x="355" y="22"/>
                  </a:lnTo>
                  <a:lnTo>
                    <a:pt x="363" y="22"/>
                  </a:lnTo>
                  <a:lnTo>
                    <a:pt x="369" y="22"/>
                  </a:lnTo>
                  <a:lnTo>
                    <a:pt x="377" y="22"/>
                  </a:lnTo>
                  <a:lnTo>
                    <a:pt x="384" y="22"/>
                  </a:lnTo>
                  <a:lnTo>
                    <a:pt x="390" y="22"/>
                  </a:lnTo>
                  <a:lnTo>
                    <a:pt x="397" y="22"/>
                  </a:lnTo>
                  <a:lnTo>
                    <a:pt x="403" y="22"/>
                  </a:lnTo>
                  <a:lnTo>
                    <a:pt x="409" y="22"/>
                  </a:lnTo>
                  <a:lnTo>
                    <a:pt x="415" y="22"/>
                  </a:lnTo>
                  <a:lnTo>
                    <a:pt x="422" y="22"/>
                  </a:lnTo>
                  <a:lnTo>
                    <a:pt x="427" y="22"/>
                  </a:lnTo>
                  <a:lnTo>
                    <a:pt x="433" y="24"/>
                  </a:lnTo>
                  <a:lnTo>
                    <a:pt x="438" y="24"/>
                  </a:lnTo>
                  <a:lnTo>
                    <a:pt x="445" y="24"/>
                  </a:lnTo>
                  <a:lnTo>
                    <a:pt x="450" y="24"/>
                  </a:lnTo>
                  <a:lnTo>
                    <a:pt x="455" y="24"/>
                  </a:lnTo>
                  <a:lnTo>
                    <a:pt x="459" y="24"/>
                  </a:lnTo>
                  <a:lnTo>
                    <a:pt x="465" y="25"/>
                  </a:lnTo>
                  <a:lnTo>
                    <a:pt x="469" y="25"/>
                  </a:lnTo>
                  <a:lnTo>
                    <a:pt x="475" y="25"/>
                  </a:lnTo>
                  <a:lnTo>
                    <a:pt x="479" y="25"/>
                  </a:lnTo>
                  <a:lnTo>
                    <a:pt x="484" y="26"/>
                  </a:lnTo>
                  <a:lnTo>
                    <a:pt x="488" y="26"/>
                  </a:lnTo>
                  <a:lnTo>
                    <a:pt x="492" y="26"/>
                  </a:lnTo>
                  <a:lnTo>
                    <a:pt x="497" y="27"/>
                  </a:lnTo>
                  <a:lnTo>
                    <a:pt x="501" y="27"/>
                  </a:lnTo>
                  <a:lnTo>
                    <a:pt x="504" y="27"/>
                  </a:lnTo>
                  <a:lnTo>
                    <a:pt x="509" y="28"/>
                  </a:lnTo>
                  <a:lnTo>
                    <a:pt x="512" y="28"/>
                  </a:lnTo>
                  <a:lnTo>
                    <a:pt x="516" y="29"/>
                  </a:lnTo>
                  <a:lnTo>
                    <a:pt x="520" y="29"/>
                  </a:lnTo>
                  <a:lnTo>
                    <a:pt x="523" y="29"/>
                  </a:lnTo>
                  <a:lnTo>
                    <a:pt x="525" y="29"/>
                  </a:lnTo>
                  <a:lnTo>
                    <a:pt x="529" y="29"/>
                  </a:lnTo>
                  <a:lnTo>
                    <a:pt x="532" y="29"/>
                  </a:lnTo>
                  <a:lnTo>
                    <a:pt x="535" y="30"/>
                  </a:lnTo>
                  <a:lnTo>
                    <a:pt x="537" y="30"/>
                  </a:lnTo>
                  <a:lnTo>
                    <a:pt x="540" y="31"/>
                  </a:lnTo>
                  <a:lnTo>
                    <a:pt x="545" y="31"/>
                  </a:lnTo>
                  <a:lnTo>
                    <a:pt x="549" y="32"/>
                  </a:lnTo>
                  <a:lnTo>
                    <a:pt x="554" y="32"/>
                  </a:lnTo>
                  <a:lnTo>
                    <a:pt x="557" y="33"/>
                  </a:lnTo>
                  <a:lnTo>
                    <a:pt x="560" y="33"/>
                  </a:lnTo>
                  <a:lnTo>
                    <a:pt x="563" y="34"/>
                  </a:lnTo>
                  <a:lnTo>
                    <a:pt x="566" y="34"/>
                  </a:lnTo>
                  <a:lnTo>
                    <a:pt x="567" y="35"/>
                  </a:lnTo>
                  <a:lnTo>
                    <a:pt x="570" y="35"/>
                  </a:lnTo>
                  <a:lnTo>
                    <a:pt x="571" y="37"/>
                  </a:lnTo>
                  <a:lnTo>
                    <a:pt x="597" y="20"/>
                  </a:lnTo>
                  <a:lnTo>
                    <a:pt x="596" y="20"/>
                  </a:lnTo>
                  <a:lnTo>
                    <a:pt x="594" y="19"/>
                  </a:lnTo>
                  <a:lnTo>
                    <a:pt x="592" y="18"/>
                  </a:lnTo>
                  <a:lnTo>
                    <a:pt x="590" y="18"/>
                  </a:lnTo>
                  <a:lnTo>
                    <a:pt x="586" y="17"/>
                  </a:lnTo>
                  <a:lnTo>
                    <a:pt x="584" y="17"/>
                  </a:lnTo>
                  <a:lnTo>
                    <a:pt x="580" y="16"/>
                  </a:lnTo>
                  <a:lnTo>
                    <a:pt x="577" y="15"/>
                  </a:lnTo>
                  <a:lnTo>
                    <a:pt x="571" y="14"/>
                  </a:lnTo>
                  <a:lnTo>
                    <a:pt x="567" y="13"/>
                  </a:lnTo>
                  <a:lnTo>
                    <a:pt x="563" y="12"/>
                  </a:lnTo>
                  <a:lnTo>
                    <a:pt x="560" y="12"/>
                  </a:lnTo>
                  <a:lnTo>
                    <a:pt x="557" y="11"/>
                  </a:lnTo>
                  <a:lnTo>
                    <a:pt x="555" y="11"/>
                  </a:lnTo>
                  <a:lnTo>
                    <a:pt x="550" y="11"/>
                  </a:lnTo>
                  <a:lnTo>
                    <a:pt x="548" y="9"/>
                  </a:lnTo>
                  <a:lnTo>
                    <a:pt x="544" y="9"/>
                  </a:lnTo>
                  <a:lnTo>
                    <a:pt x="540" y="9"/>
                  </a:lnTo>
                  <a:lnTo>
                    <a:pt x="537" y="8"/>
                  </a:lnTo>
                  <a:lnTo>
                    <a:pt x="533" y="7"/>
                  </a:lnTo>
                  <a:lnTo>
                    <a:pt x="528" y="7"/>
                  </a:lnTo>
                  <a:lnTo>
                    <a:pt x="524" y="6"/>
                  </a:lnTo>
                  <a:lnTo>
                    <a:pt x="520" y="5"/>
                  </a:lnTo>
                  <a:lnTo>
                    <a:pt x="514" y="5"/>
                  </a:lnTo>
                  <a:lnTo>
                    <a:pt x="510" y="4"/>
                  </a:lnTo>
                  <a:lnTo>
                    <a:pt x="505" y="4"/>
                  </a:lnTo>
                  <a:lnTo>
                    <a:pt x="500" y="4"/>
                  </a:lnTo>
                  <a:lnTo>
                    <a:pt x="494" y="3"/>
                  </a:lnTo>
                  <a:lnTo>
                    <a:pt x="489" y="3"/>
                  </a:lnTo>
                  <a:lnTo>
                    <a:pt x="483" y="3"/>
                  </a:lnTo>
                  <a:lnTo>
                    <a:pt x="477" y="2"/>
                  </a:lnTo>
                  <a:lnTo>
                    <a:pt x="471" y="2"/>
                  </a:lnTo>
                  <a:lnTo>
                    <a:pt x="466" y="2"/>
                  </a:lnTo>
                  <a:lnTo>
                    <a:pt x="459" y="2"/>
                  </a:lnTo>
                  <a:lnTo>
                    <a:pt x="453" y="2"/>
                  </a:lnTo>
                  <a:lnTo>
                    <a:pt x="446" y="1"/>
                  </a:lnTo>
                  <a:lnTo>
                    <a:pt x="439" y="1"/>
                  </a:lnTo>
                  <a:lnTo>
                    <a:pt x="433" y="1"/>
                  </a:lnTo>
                  <a:lnTo>
                    <a:pt x="424" y="0"/>
                  </a:lnTo>
                  <a:lnTo>
                    <a:pt x="418" y="0"/>
                  </a:lnTo>
                  <a:lnTo>
                    <a:pt x="410" y="0"/>
                  </a:lnTo>
                  <a:lnTo>
                    <a:pt x="402" y="0"/>
                  </a:lnTo>
                  <a:lnTo>
                    <a:pt x="394" y="0"/>
                  </a:lnTo>
                  <a:lnTo>
                    <a:pt x="386" y="0"/>
                  </a:lnTo>
                  <a:lnTo>
                    <a:pt x="378" y="0"/>
                  </a:lnTo>
                  <a:lnTo>
                    <a:pt x="369" y="0"/>
                  </a:lnTo>
                  <a:lnTo>
                    <a:pt x="360" y="0"/>
                  </a:lnTo>
                  <a:lnTo>
                    <a:pt x="352" y="0"/>
                  </a:lnTo>
                  <a:lnTo>
                    <a:pt x="343" y="1"/>
                  </a:lnTo>
                  <a:lnTo>
                    <a:pt x="334" y="1"/>
                  </a:lnTo>
                  <a:lnTo>
                    <a:pt x="324" y="1"/>
                  </a:lnTo>
                  <a:lnTo>
                    <a:pt x="314" y="1"/>
                  </a:lnTo>
                  <a:lnTo>
                    <a:pt x="306" y="2"/>
                  </a:lnTo>
                  <a:lnTo>
                    <a:pt x="297" y="2"/>
                  </a:lnTo>
                  <a:lnTo>
                    <a:pt x="287" y="2"/>
                  </a:lnTo>
                  <a:lnTo>
                    <a:pt x="278" y="3"/>
                  </a:lnTo>
                  <a:lnTo>
                    <a:pt x="269" y="4"/>
                  </a:lnTo>
                  <a:lnTo>
                    <a:pt x="261" y="5"/>
                  </a:lnTo>
                  <a:lnTo>
                    <a:pt x="252" y="5"/>
                  </a:lnTo>
                  <a:lnTo>
                    <a:pt x="244" y="6"/>
                  </a:lnTo>
                  <a:lnTo>
                    <a:pt x="235" y="7"/>
                  </a:lnTo>
                  <a:lnTo>
                    <a:pt x="228" y="9"/>
                  </a:lnTo>
                  <a:lnTo>
                    <a:pt x="219" y="11"/>
                  </a:lnTo>
                  <a:lnTo>
                    <a:pt x="211" y="12"/>
                  </a:lnTo>
                  <a:lnTo>
                    <a:pt x="204" y="14"/>
                  </a:lnTo>
                  <a:lnTo>
                    <a:pt x="196" y="15"/>
                  </a:lnTo>
                  <a:lnTo>
                    <a:pt x="188" y="17"/>
                  </a:lnTo>
                  <a:lnTo>
                    <a:pt x="181" y="18"/>
                  </a:lnTo>
                  <a:lnTo>
                    <a:pt x="174" y="20"/>
                  </a:lnTo>
                  <a:lnTo>
                    <a:pt x="166" y="21"/>
                  </a:lnTo>
                  <a:lnTo>
                    <a:pt x="159" y="24"/>
                  </a:lnTo>
                  <a:lnTo>
                    <a:pt x="152" y="26"/>
                  </a:lnTo>
                  <a:lnTo>
                    <a:pt x="145" y="28"/>
                  </a:lnTo>
                  <a:lnTo>
                    <a:pt x="139" y="30"/>
                  </a:lnTo>
                  <a:lnTo>
                    <a:pt x="132" y="32"/>
                  </a:lnTo>
                  <a:lnTo>
                    <a:pt x="126" y="34"/>
                  </a:lnTo>
                  <a:lnTo>
                    <a:pt x="120" y="37"/>
                  </a:lnTo>
                  <a:lnTo>
                    <a:pt x="114" y="39"/>
                  </a:lnTo>
                  <a:lnTo>
                    <a:pt x="108" y="41"/>
                  </a:lnTo>
                  <a:lnTo>
                    <a:pt x="103" y="44"/>
                  </a:lnTo>
                  <a:lnTo>
                    <a:pt x="96" y="46"/>
                  </a:lnTo>
                  <a:lnTo>
                    <a:pt x="92" y="50"/>
                  </a:lnTo>
                  <a:lnTo>
                    <a:pt x="85" y="52"/>
                  </a:lnTo>
                  <a:lnTo>
                    <a:pt x="80" y="54"/>
                  </a:lnTo>
                  <a:lnTo>
                    <a:pt x="75" y="56"/>
                  </a:lnTo>
                  <a:lnTo>
                    <a:pt x="70" y="59"/>
                  </a:lnTo>
                  <a:lnTo>
                    <a:pt x="65" y="63"/>
                  </a:lnTo>
                  <a:lnTo>
                    <a:pt x="60" y="65"/>
                  </a:lnTo>
                  <a:lnTo>
                    <a:pt x="57" y="68"/>
                  </a:lnTo>
                  <a:lnTo>
                    <a:pt x="52" y="71"/>
                  </a:lnTo>
                  <a:lnTo>
                    <a:pt x="48" y="73"/>
                  </a:lnTo>
                  <a:lnTo>
                    <a:pt x="43" y="77"/>
                  </a:lnTo>
                  <a:lnTo>
                    <a:pt x="39" y="80"/>
                  </a:lnTo>
                  <a:lnTo>
                    <a:pt x="36" y="82"/>
                  </a:lnTo>
                  <a:lnTo>
                    <a:pt x="32" y="85"/>
                  </a:lnTo>
                  <a:lnTo>
                    <a:pt x="29" y="89"/>
                  </a:lnTo>
                  <a:lnTo>
                    <a:pt x="26" y="92"/>
                  </a:lnTo>
                  <a:lnTo>
                    <a:pt x="24" y="95"/>
                  </a:lnTo>
                  <a:lnTo>
                    <a:pt x="20" y="98"/>
                  </a:lnTo>
                  <a:lnTo>
                    <a:pt x="17" y="102"/>
                  </a:lnTo>
                  <a:lnTo>
                    <a:pt x="15" y="105"/>
                  </a:lnTo>
                  <a:lnTo>
                    <a:pt x="13" y="108"/>
                  </a:lnTo>
                  <a:lnTo>
                    <a:pt x="11" y="110"/>
                  </a:lnTo>
                  <a:lnTo>
                    <a:pt x="8" y="115"/>
                  </a:lnTo>
                  <a:lnTo>
                    <a:pt x="7" y="118"/>
                  </a:lnTo>
                  <a:lnTo>
                    <a:pt x="5" y="121"/>
                  </a:lnTo>
                  <a:lnTo>
                    <a:pt x="4" y="124"/>
                  </a:lnTo>
                  <a:lnTo>
                    <a:pt x="3" y="128"/>
                  </a:lnTo>
                  <a:lnTo>
                    <a:pt x="2" y="131"/>
                  </a:lnTo>
                  <a:lnTo>
                    <a:pt x="1" y="134"/>
                  </a:lnTo>
                  <a:lnTo>
                    <a:pt x="1" y="137"/>
                  </a:lnTo>
                  <a:lnTo>
                    <a:pt x="0" y="141"/>
                  </a:lnTo>
                  <a:lnTo>
                    <a:pt x="0" y="145"/>
                  </a:lnTo>
                  <a:lnTo>
                    <a:pt x="0" y="148"/>
                  </a:lnTo>
                  <a:lnTo>
                    <a:pt x="0" y="152"/>
                  </a:lnTo>
                  <a:lnTo>
                    <a:pt x="0" y="155"/>
                  </a:lnTo>
                  <a:lnTo>
                    <a:pt x="0" y="157"/>
                  </a:lnTo>
                  <a:lnTo>
                    <a:pt x="1" y="160"/>
                  </a:lnTo>
                  <a:lnTo>
                    <a:pt x="1" y="163"/>
                  </a:lnTo>
                  <a:lnTo>
                    <a:pt x="2" y="167"/>
                  </a:lnTo>
                  <a:lnTo>
                    <a:pt x="2" y="170"/>
                  </a:lnTo>
                  <a:lnTo>
                    <a:pt x="3" y="172"/>
                  </a:lnTo>
                  <a:lnTo>
                    <a:pt x="4" y="175"/>
                  </a:lnTo>
                  <a:lnTo>
                    <a:pt x="5" y="179"/>
                  </a:lnTo>
                  <a:lnTo>
                    <a:pt x="6" y="182"/>
                  </a:lnTo>
                  <a:lnTo>
                    <a:pt x="8" y="184"/>
                  </a:lnTo>
                  <a:lnTo>
                    <a:pt x="9" y="187"/>
                  </a:lnTo>
                  <a:lnTo>
                    <a:pt x="11" y="191"/>
                  </a:lnTo>
                  <a:lnTo>
                    <a:pt x="13" y="193"/>
                  </a:lnTo>
                  <a:lnTo>
                    <a:pt x="14" y="196"/>
                  </a:lnTo>
                  <a:lnTo>
                    <a:pt x="17" y="200"/>
                  </a:lnTo>
                  <a:lnTo>
                    <a:pt x="21" y="206"/>
                  </a:lnTo>
                  <a:lnTo>
                    <a:pt x="26" y="210"/>
                  </a:lnTo>
                  <a:lnTo>
                    <a:pt x="30" y="216"/>
                  </a:lnTo>
                  <a:lnTo>
                    <a:pt x="36" y="220"/>
                  </a:lnTo>
                  <a:lnTo>
                    <a:pt x="41" y="224"/>
                  </a:lnTo>
                  <a:lnTo>
                    <a:pt x="43" y="226"/>
                  </a:lnTo>
                  <a:lnTo>
                    <a:pt x="47" y="229"/>
                  </a:lnTo>
                  <a:lnTo>
                    <a:pt x="49" y="231"/>
                  </a:lnTo>
                  <a:lnTo>
                    <a:pt x="52" y="233"/>
                  </a:lnTo>
                  <a:lnTo>
                    <a:pt x="55" y="235"/>
                  </a:lnTo>
                  <a:lnTo>
                    <a:pt x="58" y="236"/>
                  </a:lnTo>
                  <a:lnTo>
                    <a:pt x="61" y="238"/>
                  </a:lnTo>
                  <a:lnTo>
                    <a:pt x="64" y="241"/>
                  </a:lnTo>
                  <a:lnTo>
                    <a:pt x="66" y="242"/>
                  </a:lnTo>
                  <a:lnTo>
                    <a:pt x="70" y="244"/>
                  </a:lnTo>
                  <a:lnTo>
                    <a:pt x="73" y="245"/>
                  </a:lnTo>
                  <a:lnTo>
                    <a:pt x="76" y="247"/>
                  </a:lnTo>
                  <a:lnTo>
                    <a:pt x="80" y="248"/>
                  </a:lnTo>
                  <a:lnTo>
                    <a:pt x="83" y="250"/>
                  </a:lnTo>
                  <a:lnTo>
                    <a:pt x="86" y="251"/>
                  </a:lnTo>
                  <a:lnTo>
                    <a:pt x="90" y="254"/>
                  </a:lnTo>
                  <a:lnTo>
                    <a:pt x="93" y="255"/>
                  </a:lnTo>
                  <a:lnTo>
                    <a:pt x="96" y="256"/>
                  </a:lnTo>
                  <a:lnTo>
                    <a:pt x="100" y="258"/>
                  </a:lnTo>
                  <a:lnTo>
                    <a:pt x="104" y="259"/>
                  </a:lnTo>
                  <a:lnTo>
                    <a:pt x="107" y="260"/>
                  </a:lnTo>
                  <a:lnTo>
                    <a:pt x="110" y="261"/>
                  </a:lnTo>
                  <a:lnTo>
                    <a:pt x="114" y="262"/>
                  </a:lnTo>
                  <a:lnTo>
                    <a:pt x="118" y="264"/>
                  </a:lnTo>
                  <a:lnTo>
                    <a:pt x="120" y="264"/>
                  </a:lnTo>
                  <a:lnTo>
                    <a:pt x="125" y="265"/>
                  </a:lnTo>
                  <a:lnTo>
                    <a:pt x="128" y="267"/>
                  </a:lnTo>
                  <a:lnTo>
                    <a:pt x="131" y="269"/>
                  </a:lnTo>
                  <a:lnTo>
                    <a:pt x="134" y="269"/>
                  </a:lnTo>
                  <a:lnTo>
                    <a:pt x="138" y="270"/>
                  </a:lnTo>
                  <a:lnTo>
                    <a:pt x="142" y="271"/>
                  </a:lnTo>
                  <a:lnTo>
                    <a:pt x="145" y="272"/>
                  </a:lnTo>
                  <a:lnTo>
                    <a:pt x="149" y="272"/>
                  </a:lnTo>
                  <a:lnTo>
                    <a:pt x="152" y="273"/>
                  </a:lnTo>
                  <a:lnTo>
                    <a:pt x="156" y="274"/>
                  </a:lnTo>
                  <a:lnTo>
                    <a:pt x="160" y="275"/>
                  </a:lnTo>
                  <a:lnTo>
                    <a:pt x="162" y="277"/>
                  </a:lnTo>
                  <a:lnTo>
                    <a:pt x="164" y="280"/>
                  </a:lnTo>
                  <a:lnTo>
                    <a:pt x="168" y="284"/>
                  </a:lnTo>
                  <a:lnTo>
                    <a:pt x="170" y="286"/>
                  </a:lnTo>
                  <a:lnTo>
                    <a:pt x="172" y="288"/>
                  </a:lnTo>
                  <a:lnTo>
                    <a:pt x="174" y="292"/>
                  </a:lnTo>
                  <a:lnTo>
                    <a:pt x="175" y="295"/>
                  </a:lnTo>
                  <a:lnTo>
                    <a:pt x="177" y="298"/>
                  </a:lnTo>
                  <a:lnTo>
                    <a:pt x="179" y="301"/>
                  </a:lnTo>
                  <a:lnTo>
                    <a:pt x="181" y="305"/>
                  </a:lnTo>
                  <a:lnTo>
                    <a:pt x="183" y="309"/>
                  </a:lnTo>
                  <a:lnTo>
                    <a:pt x="184" y="312"/>
                  </a:lnTo>
                  <a:lnTo>
                    <a:pt x="185" y="316"/>
                  </a:lnTo>
                  <a:lnTo>
                    <a:pt x="186" y="319"/>
                  </a:lnTo>
                  <a:lnTo>
                    <a:pt x="188" y="323"/>
                  </a:lnTo>
                  <a:lnTo>
                    <a:pt x="189" y="326"/>
                  </a:lnTo>
                  <a:lnTo>
                    <a:pt x="192" y="328"/>
                  </a:lnTo>
                  <a:lnTo>
                    <a:pt x="195" y="332"/>
                  </a:lnTo>
                  <a:lnTo>
                    <a:pt x="198" y="335"/>
                  </a:lnTo>
                  <a:lnTo>
                    <a:pt x="201" y="336"/>
                  </a:lnTo>
                  <a:lnTo>
                    <a:pt x="207" y="338"/>
                  </a:lnTo>
                  <a:lnTo>
                    <a:pt x="208" y="339"/>
                  </a:lnTo>
                  <a:lnTo>
                    <a:pt x="211" y="340"/>
                  </a:lnTo>
                  <a:lnTo>
                    <a:pt x="215" y="341"/>
                  </a:lnTo>
                  <a:lnTo>
                    <a:pt x="218" y="343"/>
                  </a:lnTo>
                  <a:lnTo>
                    <a:pt x="221" y="344"/>
                  </a:lnTo>
                  <a:lnTo>
                    <a:pt x="226" y="345"/>
                  </a:lnTo>
                  <a:lnTo>
                    <a:pt x="229" y="345"/>
                  </a:lnTo>
                  <a:lnTo>
                    <a:pt x="234" y="346"/>
                  </a:lnTo>
                  <a:lnTo>
                    <a:pt x="238" y="346"/>
                  </a:lnTo>
                  <a:lnTo>
                    <a:pt x="243" y="347"/>
                  </a:lnTo>
                  <a:lnTo>
                    <a:pt x="245" y="347"/>
                  </a:lnTo>
                  <a:lnTo>
                    <a:pt x="249" y="347"/>
                  </a:lnTo>
                  <a:lnTo>
                    <a:pt x="252" y="348"/>
                  </a:lnTo>
                  <a:lnTo>
                    <a:pt x="254" y="348"/>
                  </a:lnTo>
                  <a:lnTo>
                    <a:pt x="260" y="348"/>
                  </a:lnTo>
                  <a:lnTo>
                    <a:pt x="265" y="348"/>
                  </a:lnTo>
                  <a:lnTo>
                    <a:pt x="271" y="348"/>
                  </a:lnTo>
                  <a:lnTo>
                    <a:pt x="276" y="349"/>
                  </a:lnTo>
                  <a:lnTo>
                    <a:pt x="280" y="349"/>
                  </a:lnTo>
                  <a:lnTo>
                    <a:pt x="285" y="349"/>
                  </a:lnTo>
                  <a:lnTo>
                    <a:pt x="290" y="349"/>
                  </a:lnTo>
                  <a:lnTo>
                    <a:pt x="295" y="349"/>
                  </a:lnTo>
                  <a:lnTo>
                    <a:pt x="299" y="348"/>
                  </a:lnTo>
                  <a:lnTo>
                    <a:pt x="303" y="348"/>
                  </a:lnTo>
                  <a:lnTo>
                    <a:pt x="308" y="347"/>
                  </a:lnTo>
                  <a:lnTo>
                    <a:pt x="312" y="347"/>
                  </a:lnTo>
                  <a:lnTo>
                    <a:pt x="315" y="347"/>
                  </a:lnTo>
                  <a:lnTo>
                    <a:pt x="319" y="346"/>
                  </a:lnTo>
                  <a:lnTo>
                    <a:pt x="323" y="346"/>
                  </a:lnTo>
                  <a:lnTo>
                    <a:pt x="326" y="346"/>
                  </a:lnTo>
                  <a:lnTo>
                    <a:pt x="329" y="345"/>
                  </a:lnTo>
                  <a:lnTo>
                    <a:pt x="332" y="345"/>
                  </a:lnTo>
                  <a:lnTo>
                    <a:pt x="334" y="344"/>
                  </a:lnTo>
                  <a:lnTo>
                    <a:pt x="337" y="344"/>
                  </a:lnTo>
                  <a:lnTo>
                    <a:pt x="343" y="341"/>
                  </a:lnTo>
                  <a:lnTo>
                    <a:pt x="347" y="340"/>
                  </a:lnTo>
                  <a:lnTo>
                    <a:pt x="351" y="339"/>
                  </a:lnTo>
                  <a:lnTo>
                    <a:pt x="353" y="337"/>
                  </a:lnTo>
                  <a:lnTo>
                    <a:pt x="356" y="336"/>
                  </a:lnTo>
                  <a:lnTo>
                    <a:pt x="358" y="336"/>
                  </a:lnTo>
                  <a:lnTo>
                    <a:pt x="360" y="333"/>
                  </a:lnTo>
                  <a:lnTo>
                    <a:pt x="363" y="328"/>
                  </a:lnTo>
                  <a:lnTo>
                    <a:pt x="365" y="324"/>
                  </a:lnTo>
                  <a:lnTo>
                    <a:pt x="367" y="319"/>
                  </a:lnTo>
                  <a:lnTo>
                    <a:pt x="369" y="314"/>
                  </a:lnTo>
                  <a:lnTo>
                    <a:pt x="373" y="311"/>
                  </a:lnTo>
                  <a:lnTo>
                    <a:pt x="376" y="308"/>
                  </a:lnTo>
                  <a:lnTo>
                    <a:pt x="380" y="308"/>
                  </a:lnTo>
                  <a:lnTo>
                    <a:pt x="384" y="307"/>
                  </a:lnTo>
                  <a:lnTo>
                    <a:pt x="388" y="307"/>
                  </a:lnTo>
                  <a:lnTo>
                    <a:pt x="391" y="307"/>
                  </a:lnTo>
                  <a:lnTo>
                    <a:pt x="394" y="307"/>
                  </a:lnTo>
                  <a:lnTo>
                    <a:pt x="398" y="307"/>
                  </a:lnTo>
                  <a:lnTo>
                    <a:pt x="402" y="307"/>
                  </a:lnTo>
                  <a:lnTo>
                    <a:pt x="407" y="306"/>
                  </a:lnTo>
                  <a:lnTo>
                    <a:pt x="411" y="306"/>
                  </a:lnTo>
                  <a:lnTo>
                    <a:pt x="413" y="306"/>
                  </a:lnTo>
                  <a:lnTo>
                    <a:pt x="415" y="306"/>
                  </a:lnTo>
                  <a:lnTo>
                    <a:pt x="419" y="306"/>
                  </a:lnTo>
                  <a:lnTo>
                    <a:pt x="422" y="306"/>
                  </a:lnTo>
                  <a:lnTo>
                    <a:pt x="424" y="306"/>
                  </a:lnTo>
                  <a:lnTo>
                    <a:pt x="427" y="306"/>
                  </a:lnTo>
                  <a:lnTo>
                    <a:pt x="431" y="306"/>
                  </a:lnTo>
                  <a:lnTo>
                    <a:pt x="434" y="306"/>
                  </a:lnTo>
                  <a:lnTo>
                    <a:pt x="437" y="305"/>
                  </a:lnTo>
                  <a:lnTo>
                    <a:pt x="441" y="305"/>
                  </a:lnTo>
                  <a:lnTo>
                    <a:pt x="444" y="305"/>
                  </a:lnTo>
                  <a:lnTo>
                    <a:pt x="447" y="305"/>
                  </a:lnTo>
                  <a:lnTo>
                    <a:pt x="450" y="305"/>
                  </a:lnTo>
                  <a:lnTo>
                    <a:pt x="454" y="303"/>
                  </a:lnTo>
                  <a:lnTo>
                    <a:pt x="457" y="303"/>
                  </a:lnTo>
                  <a:lnTo>
                    <a:pt x="461" y="303"/>
                  </a:lnTo>
                  <a:lnTo>
                    <a:pt x="465" y="302"/>
                  </a:lnTo>
                  <a:lnTo>
                    <a:pt x="469" y="302"/>
                  </a:lnTo>
                  <a:lnTo>
                    <a:pt x="472" y="302"/>
                  </a:lnTo>
                  <a:lnTo>
                    <a:pt x="477" y="302"/>
                  </a:lnTo>
                  <a:lnTo>
                    <a:pt x="480" y="301"/>
                  </a:lnTo>
                  <a:lnTo>
                    <a:pt x="484" y="301"/>
                  </a:lnTo>
                  <a:lnTo>
                    <a:pt x="489" y="300"/>
                  </a:lnTo>
                  <a:lnTo>
                    <a:pt x="493" y="300"/>
                  </a:lnTo>
                  <a:lnTo>
                    <a:pt x="498" y="300"/>
                  </a:lnTo>
                  <a:lnTo>
                    <a:pt x="503" y="299"/>
                  </a:lnTo>
                  <a:lnTo>
                    <a:pt x="507" y="299"/>
                  </a:lnTo>
                  <a:lnTo>
                    <a:pt x="512" y="299"/>
                  </a:lnTo>
                  <a:lnTo>
                    <a:pt x="516" y="298"/>
                  </a:lnTo>
                  <a:lnTo>
                    <a:pt x="521" y="297"/>
                  </a:lnTo>
                  <a:lnTo>
                    <a:pt x="525" y="297"/>
                  </a:lnTo>
                  <a:lnTo>
                    <a:pt x="531" y="296"/>
                  </a:lnTo>
                  <a:lnTo>
                    <a:pt x="535" y="295"/>
                  </a:lnTo>
                  <a:lnTo>
                    <a:pt x="540" y="295"/>
                  </a:lnTo>
                  <a:lnTo>
                    <a:pt x="545" y="294"/>
                  </a:lnTo>
                  <a:lnTo>
                    <a:pt x="550" y="294"/>
                  </a:lnTo>
                  <a:lnTo>
                    <a:pt x="556" y="293"/>
                  </a:lnTo>
                  <a:lnTo>
                    <a:pt x="561" y="292"/>
                  </a:lnTo>
                  <a:lnTo>
                    <a:pt x="567" y="290"/>
                  </a:lnTo>
                  <a:lnTo>
                    <a:pt x="572" y="290"/>
                  </a:lnTo>
                  <a:lnTo>
                    <a:pt x="577" y="289"/>
                  </a:lnTo>
                  <a:lnTo>
                    <a:pt x="583" y="288"/>
                  </a:lnTo>
                  <a:lnTo>
                    <a:pt x="588" y="287"/>
                  </a:lnTo>
                  <a:lnTo>
                    <a:pt x="594" y="287"/>
                  </a:lnTo>
                  <a:lnTo>
                    <a:pt x="600" y="285"/>
                  </a:lnTo>
                  <a:lnTo>
                    <a:pt x="604" y="284"/>
                  </a:lnTo>
                  <a:lnTo>
                    <a:pt x="610" y="283"/>
                  </a:lnTo>
                  <a:lnTo>
                    <a:pt x="615" y="282"/>
                  </a:lnTo>
                  <a:lnTo>
                    <a:pt x="620" y="281"/>
                  </a:lnTo>
                  <a:lnTo>
                    <a:pt x="626" y="280"/>
                  </a:lnTo>
                  <a:lnTo>
                    <a:pt x="630" y="277"/>
                  </a:lnTo>
                  <a:lnTo>
                    <a:pt x="636" y="276"/>
                  </a:lnTo>
                  <a:lnTo>
                    <a:pt x="640" y="275"/>
                  </a:lnTo>
                  <a:lnTo>
                    <a:pt x="646" y="273"/>
                  </a:lnTo>
                  <a:lnTo>
                    <a:pt x="650" y="272"/>
                  </a:lnTo>
                  <a:lnTo>
                    <a:pt x="656" y="271"/>
                  </a:lnTo>
                  <a:lnTo>
                    <a:pt x="660" y="270"/>
                  </a:lnTo>
                  <a:lnTo>
                    <a:pt x="664" y="268"/>
                  </a:lnTo>
                  <a:lnTo>
                    <a:pt x="670" y="267"/>
                  </a:lnTo>
                  <a:lnTo>
                    <a:pt x="674" y="265"/>
                  </a:lnTo>
                  <a:lnTo>
                    <a:pt x="679" y="263"/>
                  </a:lnTo>
                  <a:lnTo>
                    <a:pt x="683" y="262"/>
                  </a:lnTo>
                  <a:lnTo>
                    <a:pt x="687" y="260"/>
                  </a:lnTo>
                  <a:lnTo>
                    <a:pt x="692" y="258"/>
                  </a:lnTo>
                  <a:lnTo>
                    <a:pt x="696" y="256"/>
                  </a:lnTo>
                  <a:lnTo>
                    <a:pt x="701" y="255"/>
                  </a:lnTo>
                  <a:lnTo>
                    <a:pt x="705" y="254"/>
                  </a:lnTo>
                  <a:lnTo>
                    <a:pt x="709" y="251"/>
                  </a:lnTo>
                  <a:lnTo>
                    <a:pt x="713" y="249"/>
                  </a:lnTo>
                  <a:lnTo>
                    <a:pt x="717" y="247"/>
                  </a:lnTo>
                  <a:lnTo>
                    <a:pt x="720" y="246"/>
                  </a:lnTo>
                  <a:lnTo>
                    <a:pt x="725" y="244"/>
                  </a:lnTo>
                  <a:lnTo>
                    <a:pt x="728" y="242"/>
                  </a:lnTo>
                  <a:lnTo>
                    <a:pt x="731" y="239"/>
                  </a:lnTo>
                  <a:lnTo>
                    <a:pt x="735" y="237"/>
                  </a:lnTo>
                  <a:lnTo>
                    <a:pt x="739" y="236"/>
                  </a:lnTo>
                  <a:lnTo>
                    <a:pt x="742" y="234"/>
                  </a:lnTo>
                  <a:lnTo>
                    <a:pt x="746" y="232"/>
                  </a:lnTo>
                  <a:lnTo>
                    <a:pt x="748" y="230"/>
                  </a:lnTo>
                  <a:lnTo>
                    <a:pt x="751" y="228"/>
                  </a:lnTo>
                  <a:lnTo>
                    <a:pt x="754" y="225"/>
                  </a:lnTo>
                  <a:lnTo>
                    <a:pt x="757" y="223"/>
                  </a:lnTo>
                  <a:lnTo>
                    <a:pt x="760" y="221"/>
                  </a:lnTo>
                  <a:lnTo>
                    <a:pt x="763" y="219"/>
                  </a:lnTo>
                  <a:lnTo>
                    <a:pt x="767" y="213"/>
                  </a:lnTo>
                  <a:lnTo>
                    <a:pt x="772" y="209"/>
                  </a:lnTo>
                  <a:lnTo>
                    <a:pt x="776" y="205"/>
                  </a:lnTo>
                  <a:lnTo>
                    <a:pt x="781" y="200"/>
                  </a:lnTo>
                  <a:lnTo>
                    <a:pt x="784" y="195"/>
                  </a:lnTo>
                  <a:lnTo>
                    <a:pt x="787" y="190"/>
                  </a:lnTo>
                  <a:lnTo>
                    <a:pt x="789" y="184"/>
                  </a:lnTo>
                  <a:lnTo>
                    <a:pt x="792" y="180"/>
                  </a:lnTo>
                  <a:lnTo>
                    <a:pt x="793" y="177"/>
                  </a:lnTo>
                  <a:lnTo>
                    <a:pt x="794" y="174"/>
                  </a:lnTo>
                  <a:lnTo>
                    <a:pt x="794" y="171"/>
                  </a:lnTo>
                  <a:lnTo>
                    <a:pt x="795" y="168"/>
                  </a:lnTo>
                  <a:lnTo>
                    <a:pt x="796" y="162"/>
                  </a:lnTo>
                  <a:lnTo>
                    <a:pt x="797" y="157"/>
                  </a:lnTo>
                  <a:lnTo>
                    <a:pt x="796" y="155"/>
                  </a:lnTo>
                  <a:lnTo>
                    <a:pt x="796" y="152"/>
                  </a:lnTo>
                  <a:lnTo>
                    <a:pt x="796" y="148"/>
                  </a:lnTo>
                  <a:lnTo>
                    <a:pt x="796" y="146"/>
                  </a:lnTo>
                  <a:lnTo>
                    <a:pt x="795" y="141"/>
                  </a:lnTo>
                  <a:lnTo>
                    <a:pt x="794" y="136"/>
                  </a:lnTo>
                  <a:lnTo>
                    <a:pt x="793" y="131"/>
                  </a:lnTo>
                  <a:lnTo>
                    <a:pt x="792" y="127"/>
                  </a:lnTo>
                  <a:lnTo>
                    <a:pt x="789" y="122"/>
                  </a:lnTo>
                  <a:lnTo>
                    <a:pt x="788" y="119"/>
                  </a:lnTo>
                  <a:lnTo>
                    <a:pt x="786" y="114"/>
                  </a:lnTo>
                  <a:lnTo>
                    <a:pt x="784" y="110"/>
                  </a:lnTo>
                  <a:lnTo>
                    <a:pt x="782" y="106"/>
                  </a:lnTo>
                  <a:lnTo>
                    <a:pt x="780" y="103"/>
                  </a:lnTo>
                  <a:lnTo>
                    <a:pt x="776" y="101"/>
                  </a:lnTo>
                  <a:lnTo>
                    <a:pt x="773" y="97"/>
                  </a:lnTo>
                  <a:lnTo>
                    <a:pt x="771" y="94"/>
                  </a:lnTo>
                  <a:lnTo>
                    <a:pt x="769" y="92"/>
                  </a:lnTo>
                  <a:lnTo>
                    <a:pt x="765" y="89"/>
                  </a:lnTo>
                  <a:lnTo>
                    <a:pt x="762" y="85"/>
                  </a:lnTo>
                  <a:lnTo>
                    <a:pt x="759" y="83"/>
                  </a:lnTo>
                  <a:lnTo>
                    <a:pt x="757" y="82"/>
                  </a:lnTo>
                  <a:lnTo>
                    <a:pt x="753" y="79"/>
                  </a:lnTo>
                  <a:lnTo>
                    <a:pt x="750" y="78"/>
                  </a:lnTo>
                  <a:lnTo>
                    <a:pt x="747" y="76"/>
                  </a:lnTo>
                  <a:lnTo>
                    <a:pt x="744" y="75"/>
                  </a:lnTo>
                  <a:lnTo>
                    <a:pt x="739" y="71"/>
                  </a:lnTo>
                  <a:lnTo>
                    <a:pt x="735" y="69"/>
                  </a:lnTo>
                  <a:lnTo>
                    <a:pt x="730" y="67"/>
                  </a:lnTo>
                  <a:lnTo>
                    <a:pt x="728" y="65"/>
                  </a:lnTo>
                  <a:lnTo>
                    <a:pt x="705" y="79"/>
                  </a:lnTo>
                  <a:close/>
                </a:path>
              </a:pathLst>
            </a:custGeom>
            <a:solidFill>
              <a:srgbClr val="000000"/>
            </a:solidFill>
            <a:ln w="9525">
              <a:noFill/>
              <a:round/>
              <a:headEnd/>
              <a:tailEnd/>
            </a:ln>
          </p:spPr>
          <p:txBody>
            <a:bodyPr/>
            <a:lstStyle/>
            <a:p>
              <a:endParaRPr lang="en-US"/>
            </a:p>
          </p:txBody>
        </p:sp>
        <p:sp>
          <p:nvSpPr>
            <p:cNvPr id="22578" name="Freeform 227"/>
            <p:cNvSpPr>
              <a:spLocks/>
            </p:cNvSpPr>
            <p:nvPr/>
          </p:nvSpPr>
          <p:spPr bwMode="auto">
            <a:xfrm>
              <a:off x="8088772" y="4483074"/>
              <a:ext cx="719194" cy="445215"/>
            </a:xfrm>
            <a:custGeom>
              <a:avLst/>
              <a:gdLst>
                <a:gd name="T0" fmla="*/ 20145 w 714"/>
                <a:gd name="T1" fmla="*/ 394965 h 443"/>
                <a:gd name="T2" fmla="*/ 54393 w 714"/>
                <a:gd name="T3" fmla="*/ 366825 h 443"/>
                <a:gd name="T4" fmla="*/ 104757 w 714"/>
                <a:gd name="T5" fmla="*/ 343710 h 443"/>
                <a:gd name="T6" fmla="*/ 158142 w 714"/>
                <a:gd name="T7" fmla="*/ 329640 h 443"/>
                <a:gd name="T8" fmla="*/ 208506 w 714"/>
                <a:gd name="T9" fmla="*/ 315570 h 443"/>
                <a:gd name="T10" fmla="*/ 253833 w 714"/>
                <a:gd name="T11" fmla="*/ 294465 h 443"/>
                <a:gd name="T12" fmla="*/ 300168 w 714"/>
                <a:gd name="T13" fmla="*/ 263310 h 443"/>
                <a:gd name="T14" fmla="*/ 331393 w 714"/>
                <a:gd name="T15" fmla="*/ 239190 h 443"/>
                <a:gd name="T16" fmla="*/ 364633 w 714"/>
                <a:gd name="T17" fmla="*/ 212055 h 443"/>
                <a:gd name="T18" fmla="*/ 399888 w 714"/>
                <a:gd name="T19" fmla="*/ 182910 h 443"/>
                <a:gd name="T20" fmla="*/ 438164 w 714"/>
                <a:gd name="T21" fmla="*/ 153765 h 443"/>
                <a:gd name="T22" fmla="*/ 478455 w 714"/>
                <a:gd name="T23" fmla="*/ 123615 h 443"/>
                <a:gd name="T24" fmla="*/ 518746 w 714"/>
                <a:gd name="T25" fmla="*/ 90450 h 443"/>
                <a:gd name="T26" fmla="*/ 560045 w 714"/>
                <a:gd name="T27" fmla="*/ 60300 h 443"/>
                <a:gd name="T28" fmla="*/ 597314 w 714"/>
                <a:gd name="T29" fmla="*/ 34170 h 443"/>
                <a:gd name="T30" fmla="*/ 629547 w 714"/>
                <a:gd name="T31" fmla="*/ 12060 h 443"/>
                <a:gd name="T32" fmla="*/ 664801 w 714"/>
                <a:gd name="T33" fmla="*/ 2010 h 443"/>
                <a:gd name="T34" fmla="*/ 704085 w 714"/>
                <a:gd name="T35" fmla="*/ 32160 h 443"/>
                <a:gd name="T36" fmla="*/ 718187 w 714"/>
                <a:gd name="T37" fmla="*/ 63315 h 443"/>
                <a:gd name="T38" fmla="*/ 699049 w 714"/>
                <a:gd name="T39" fmla="*/ 104520 h 443"/>
                <a:gd name="T40" fmla="*/ 653721 w 714"/>
                <a:gd name="T41" fmla="*/ 148740 h 443"/>
                <a:gd name="T42" fmla="*/ 619474 w 714"/>
                <a:gd name="T43" fmla="*/ 177885 h 443"/>
                <a:gd name="T44" fmla="*/ 582205 w 714"/>
                <a:gd name="T45" fmla="*/ 210045 h 443"/>
                <a:gd name="T46" fmla="*/ 542921 w 714"/>
                <a:gd name="T47" fmla="*/ 245220 h 443"/>
                <a:gd name="T48" fmla="*/ 503637 w 714"/>
                <a:gd name="T49" fmla="*/ 279390 h 443"/>
                <a:gd name="T50" fmla="*/ 470397 w 714"/>
                <a:gd name="T51" fmla="*/ 308535 h 443"/>
                <a:gd name="T52" fmla="*/ 435143 w 714"/>
                <a:gd name="T53" fmla="*/ 341700 h 443"/>
                <a:gd name="T54" fmla="*/ 400895 w 714"/>
                <a:gd name="T55" fmla="*/ 377880 h 443"/>
                <a:gd name="T56" fmla="*/ 387801 w 714"/>
                <a:gd name="T57" fmla="*/ 413055 h 443"/>
                <a:gd name="T58" fmla="*/ 360604 w 714"/>
                <a:gd name="T59" fmla="*/ 406020 h 443"/>
                <a:gd name="T60" fmla="*/ 374706 w 714"/>
                <a:gd name="T61" fmla="*/ 370845 h 443"/>
                <a:gd name="T62" fmla="*/ 408953 w 714"/>
                <a:gd name="T63" fmla="*/ 329640 h 443"/>
                <a:gd name="T64" fmla="*/ 441186 w 714"/>
                <a:gd name="T65" fmla="*/ 297480 h 443"/>
                <a:gd name="T66" fmla="*/ 476441 w 714"/>
                <a:gd name="T67" fmla="*/ 265320 h 443"/>
                <a:gd name="T68" fmla="*/ 513710 w 714"/>
                <a:gd name="T69" fmla="*/ 232155 h 443"/>
                <a:gd name="T70" fmla="*/ 548965 w 714"/>
                <a:gd name="T71" fmla="*/ 201000 h 443"/>
                <a:gd name="T72" fmla="*/ 589256 w 714"/>
                <a:gd name="T73" fmla="*/ 168840 h 443"/>
                <a:gd name="T74" fmla="*/ 632568 w 714"/>
                <a:gd name="T75" fmla="*/ 131655 h 443"/>
                <a:gd name="T76" fmla="*/ 670845 w 714"/>
                <a:gd name="T77" fmla="*/ 97485 h 443"/>
                <a:gd name="T78" fmla="*/ 693005 w 714"/>
                <a:gd name="T79" fmla="*/ 64320 h 443"/>
                <a:gd name="T80" fmla="*/ 669838 w 714"/>
                <a:gd name="T81" fmla="*/ 32160 h 443"/>
                <a:gd name="T82" fmla="*/ 631561 w 714"/>
                <a:gd name="T83" fmla="*/ 34170 h 443"/>
                <a:gd name="T84" fmla="*/ 596307 w 714"/>
                <a:gd name="T85" fmla="*/ 58290 h 443"/>
                <a:gd name="T86" fmla="*/ 562059 w 714"/>
                <a:gd name="T87" fmla="*/ 84420 h 443"/>
                <a:gd name="T88" fmla="*/ 520761 w 714"/>
                <a:gd name="T89" fmla="*/ 116580 h 443"/>
                <a:gd name="T90" fmla="*/ 471404 w 714"/>
                <a:gd name="T91" fmla="*/ 155775 h 443"/>
                <a:gd name="T92" fmla="*/ 416004 w 714"/>
                <a:gd name="T93" fmla="*/ 198990 h 443"/>
                <a:gd name="T94" fmla="*/ 372692 w 714"/>
                <a:gd name="T95" fmla="*/ 237180 h 443"/>
                <a:gd name="T96" fmla="*/ 334415 w 714"/>
                <a:gd name="T97" fmla="*/ 266325 h 443"/>
                <a:gd name="T98" fmla="*/ 304197 w 714"/>
                <a:gd name="T99" fmla="*/ 291450 h 443"/>
                <a:gd name="T100" fmla="*/ 253833 w 714"/>
                <a:gd name="T101" fmla="*/ 325620 h 443"/>
                <a:gd name="T102" fmla="*/ 210520 w 714"/>
                <a:gd name="T103" fmla="*/ 341700 h 443"/>
                <a:gd name="T104" fmla="*/ 165193 w 714"/>
                <a:gd name="T105" fmla="*/ 349740 h 443"/>
                <a:gd name="T106" fmla="*/ 114829 w 714"/>
                <a:gd name="T107" fmla="*/ 363810 h 443"/>
                <a:gd name="T108" fmla="*/ 80582 w 714"/>
                <a:gd name="T109" fmla="*/ 377880 h 443"/>
                <a:gd name="T110" fmla="*/ 44320 w 714"/>
                <a:gd name="T111" fmla="*/ 400995 h 443"/>
                <a:gd name="T112" fmla="*/ 17124 w 714"/>
                <a:gd name="T113" fmla="*/ 438180 h 44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14"/>
                <a:gd name="T172" fmla="*/ 0 h 443"/>
                <a:gd name="T173" fmla="*/ 714 w 714"/>
                <a:gd name="T174" fmla="*/ 443 h 44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14" h="443">
                  <a:moveTo>
                    <a:pt x="0" y="420"/>
                  </a:moveTo>
                  <a:lnTo>
                    <a:pt x="0" y="419"/>
                  </a:lnTo>
                  <a:lnTo>
                    <a:pt x="0" y="418"/>
                  </a:lnTo>
                  <a:lnTo>
                    <a:pt x="1" y="415"/>
                  </a:lnTo>
                  <a:lnTo>
                    <a:pt x="3" y="413"/>
                  </a:lnTo>
                  <a:lnTo>
                    <a:pt x="5" y="408"/>
                  </a:lnTo>
                  <a:lnTo>
                    <a:pt x="9" y="405"/>
                  </a:lnTo>
                  <a:lnTo>
                    <a:pt x="12" y="401"/>
                  </a:lnTo>
                  <a:lnTo>
                    <a:pt x="17" y="395"/>
                  </a:lnTo>
                  <a:lnTo>
                    <a:pt x="20" y="393"/>
                  </a:lnTo>
                  <a:lnTo>
                    <a:pt x="22" y="390"/>
                  </a:lnTo>
                  <a:lnTo>
                    <a:pt x="25" y="386"/>
                  </a:lnTo>
                  <a:lnTo>
                    <a:pt x="28" y="384"/>
                  </a:lnTo>
                  <a:lnTo>
                    <a:pt x="31" y="381"/>
                  </a:lnTo>
                  <a:lnTo>
                    <a:pt x="34" y="379"/>
                  </a:lnTo>
                  <a:lnTo>
                    <a:pt x="37" y="377"/>
                  </a:lnTo>
                  <a:lnTo>
                    <a:pt x="42" y="373"/>
                  </a:lnTo>
                  <a:lnTo>
                    <a:pt x="46" y="370"/>
                  </a:lnTo>
                  <a:lnTo>
                    <a:pt x="49" y="367"/>
                  </a:lnTo>
                  <a:lnTo>
                    <a:pt x="54" y="365"/>
                  </a:lnTo>
                  <a:lnTo>
                    <a:pt x="58" y="363"/>
                  </a:lnTo>
                  <a:lnTo>
                    <a:pt x="64" y="359"/>
                  </a:lnTo>
                  <a:lnTo>
                    <a:pt x="68" y="357"/>
                  </a:lnTo>
                  <a:lnTo>
                    <a:pt x="73" y="355"/>
                  </a:lnTo>
                  <a:lnTo>
                    <a:pt x="79" y="353"/>
                  </a:lnTo>
                  <a:lnTo>
                    <a:pt x="83" y="350"/>
                  </a:lnTo>
                  <a:lnTo>
                    <a:pt x="89" y="347"/>
                  </a:lnTo>
                  <a:lnTo>
                    <a:pt x="93" y="345"/>
                  </a:lnTo>
                  <a:lnTo>
                    <a:pt x="100" y="344"/>
                  </a:lnTo>
                  <a:lnTo>
                    <a:pt x="104" y="342"/>
                  </a:lnTo>
                  <a:lnTo>
                    <a:pt x="110" y="340"/>
                  </a:lnTo>
                  <a:lnTo>
                    <a:pt x="115" y="339"/>
                  </a:lnTo>
                  <a:lnTo>
                    <a:pt x="121" y="338"/>
                  </a:lnTo>
                  <a:lnTo>
                    <a:pt x="126" y="335"/>
                  </a:lnTo>
                  <a:lnTo>
                    <a:pt x="130" y="334"/>
                  </a:lnTo>
                  <a:lnTo>
                    <a:pt x="136" y="332"/>
                  </a:lnTo>
                  <a:lnTo>
                    <a:pt x="141" y="331"/>
                  </a:lnTo>
                  <a:lnTo>
                    <a:pt x="147" y="330"/>
                  </a:lnTo>
                  <a:lnTo>
                    <a:pt x="152" y="329"/>
                  </a:lnTo>
                  <a:lnTo>
                    <a:pt x="157" y="328"/>
                  </a:lnTo>
                  <a:lnTo>
                    <a:pt x="162" y="327"/>
                  </a:lnTo>
                  <a:lnTo>
                    <a:pt x="168" y="325"/>
                  </a:lnTo>
                  <a:lnTo>
                    <a:pt x="172" y="324"/>
                  </a:lnTo>
                  <a:lnTo>
                    <a:pt x="178" y="321"/>
                  </a:lnTo>
                  <a:lnTo>
                    <a:pt x="182" y="321"/>
                  </a:lnTo>
                  <a:lnTo>
                    <a:pt x="187" y="319"/>
                  </a:lnTo>
                  <a:lnTo>
                    <a:pt x="192" y="318"/>
                  </a:lnTo>
                  <a:lnTo>
                    <a:pt x="197" y="317"/>
                  </a:lnTo>
                  <a:lnTo>
                    <a:pt x="203" y="316"/>
                  </a:lnTo>
                  <a:lnTo>
                    <a:pt x="207" y="314"/>
                  </a:lnTo>
                  <a:lnTo>
                    <a:pt x="212" y="313"/>
                  </a:lnTo>
                  <a:lnTo>
                    <a:pt x="216" y="311"/>
                  </a:lnTo>
                  <a:lnTo>
                    <a:pt x="221" y="309"/>
                  </a:lnTo>
                  <a:lnTo>
                    <a:pt x="226" y="307"/>
                  </a:lnTo>
                  <a:lnTo>
                    <a:pt x="230" y="305"/>
                  </a:lnTo>
                  <a:lnTo>
                    <a:pt x="235" y="304"/>
                  </a:lnTo>
                  <a:lnTo>
                    <a:pt x="240" y="302"/>
                  </a:lnTo>
                  <a:lnTo>
                    <a:pt x="243" y="299"/>
                  </a:lnTo>
                  <a:lnTo>
                    <a:pt x="248" y="296"/>
                  </a:lnTo>
                  <a:lnTo>
                    <a:pt x="252" y="293"/>
                  </a:lnTo>
                  <a:lnTo>
                    <a:pt x="258" y="290"/>
                  </a:lnTo>
                  <a:lnTo>
                    <a:pt x="262" y="287"/>
                  </a:lnTo>
                  <a:lnTo>
                    <a:pt x="268" y="283"/>
                  </a:lnTo>
                  <a:lnTo>
                    <a:pt x="273" y="280"/>
                  </a:lnTo>
                  <a:lnTo>
                    <a:pt x="279" y="277"/>
                  </a:lnTo>
                  <a:lnTo>
                    <a:pt x="284" y="273"/>
                  </a:lnTo>
                  <a:lnTo>
                    <a:pt x="290" y="268"/>
                  </a:lnTo>
                  <a:lnTo>
                    <a:pt x="292" y="266"/>
                  </a:lnTo>
                  <a:lnTo>
                    <a:pt x="295" y="264"/>
                  </a:lnTo>
                  <a:lnTo>
                    <a:pt x="298" y="262"/>
                  </a:lnTo>
                  <a:lnTo>
                    <a:pt x="302" y="260"/>
                  </a:lnTo>
                  <a:lnTo>
                    <a:pt x="304" y="257"/>
                  </a:lnTo>
                  <a:lnTo>
                    <a:pt x="307" y="254"/>
                  </a:lnTo>
                  <a:lnTo>
                    <a:pt x="310" y="252"/>
                  </a:lnTo>
                  <a:lnTo>
                    <a:pt x="314" y="250"/>
                  </a:lnTo>
                  <a:lnTo>
                    <a:pt x="316" y="248"/>
                  </a:lnTo>
                  <a:lnTo>
                    <a:pt x="319" y="245"/>
                  </a:lnTo>
                  <a:lnTo>
                    <a:pt x="322" y="242"/>
                  </a:lnTo>
                  <a:lnTo>
                    <a:pt x="326" y="241"/>
                  </a:lnTo>
                  <a:lnTo>
                    <a:pt x="329" y="238"/>
                  </a:lnTo>
                  <a:lnTo>
                    <a:pt x="332" y="235"/>
                  </a:lnTo>
                  <a:lnTo>
                    <a:pt x="336" y="232"/>
                  </a:lnTo>
                  <a:lnTo>
                    <a:pt x="339" y="230"/>
                  </a:lnTo>
                  <a:lnTo>
                    <a:pt x="342" y="227"/>
                  </a:lnTo>
                  <a:lnTo>
                    <a:pt x="345" y="225"/>
                  </a:lnTo>
                  <a:lnTo>
                    <a:pt x="349" y="223"/>
                  </a:lnTo>
                  <a:lnTo>
                    <a:pt x="352" y="219"/>
                  </a:lnTo>
                  <a:lnTo>
                    <a:pt x="355" y="216"/>
                  </a:lnTo>
                  <a:lnTo>
                    <a:pt x="359" y="214"/>
                  </a:lnTo>
                  <a:lnTo>
                    <a:pt x="362" y="211"/>
                  </a:lnTo>
                  <a:lnTo>
                    <a:pt x="366" y="209"/>
                  </a:lnTo>
                  <a:lnTo>
                    <a:pt x="370" y="205"/>
                  </a:lnTo>
                  <a:lnTo>
                    <a:pt x="373" y="202"/>
                  </a:lnTo>
                  <a:lnTo>
                    <a:pt x="376" y="200"/>
                  </a:lnTo>
                  <a:lnTo>
                    <a:pt x="379" y="197"/>
                  </a:lnTo>
                  <a:lnTo>
                    <a:pt x="383" y="194"/>
                  </a:lnTo>
                  <a:lnTo>
                    <a:pt x="386" y="191"/>
                  </a:lnTo>
                  <a:lnTo>
                    <a:pt x="390" y="188"/>
                  </a:lnTo>
                  <a:lnTo>
                    <a:pt x="394" y="186"/>
                  </a:lnTo>
                  <a:lnTo>
                    <a:pt x="397" y="182"/>
                  </a:lnTo>
                  <a:lnTo>
                    <a:pt x="401" y="179"/>
                  </a:lnTo>
                  <a:lnTo>
                    <a:pt x="405" y="177"/>
                  </a:lnTo>
                  <a:lnTo>
                    <a:pt x="409" y="174"/>
                  </a:lnTo>
                  <a:lnTo>
                    <a:pt x="412" y="171"/>
                  </a:lnTo>
                  <a:lnTo>
                    <a:pt x="416" y="168"/>
                  </a:lnTo>
                  <a:lnTo>
                    <a:pt x="420" y="165"/>
                  </a:lnTo>
                  <a:lnTo>
                    <a:pt x="423" y="162"/>
                  </a:lnTo>
                  <a:lnTo>
                    <a:pt x="428" y="160"/>
                  </a:lnTo>
                  <a:lnTo>
                    <a:pt x="431" y="156"/>
                  </a:lnTo>
                  <a:lnTo>
                    <a:pt x="435" y="153"/>
                  </a:lnTo>
                  <a:lnTo>
                    <a:pt x="440" y="151"/>
                  </a:lnTo>
                  <a:lnTo>
                    <a:pt x="442" y="148"/>
                  </a:lnTo>
                  <a:lnTo>
                    <a:pt x="446" y="145"/>
                  </a:lnTo>
                  <a:lnTo>
                    <a:pt x="450" y="141"/>
                  </a:lnTo>
                  <a:lnTo>
                    <a:pt x="454" y="138"/>
                  </a:lnTo>
                  <a:lnTo>
                    <a:pt x="457" y="135"/>
                  </a:lnTo>
                  <a:lnTo>
                    <a:pt x="463" y="133"/>
                  </a:lnTo>
                  <a:lnTo>
                    <a:pt x="466" y="129"/>
                  </a:lnTo>
                  <a:lnTo>
                    <a:pt x="471" y="126"/>
                  </a:lnTo>
                  <a:lnTo>
                    <a:pt x="475" y="123"/>
                  </a:lnTo>
                  <a:lnTo>
                    <a:pt x="478" y="120"/>
                  </a:lnTo>
                  <a:lnTo>
                    <a:pt x="483" y="116"/>
                  </a:lnTo>
                  <a:lnTo>
                    <a:pt x="487" y="113"/>
                  </a:lnTo>
                  <a:lnTo>
                    <a:pt x="491" y="110"/>
                  </a:lnTo>
                  <a:lnTo>
                    <a:pt x="495" y="107"/>
                  </a:lnTo>
                  <a:lnTo>
                    <a:pt x="499" y="104"/>
                  </a:lnTo>
                  <a:lnTo>
                    <a:pt x="503" y="101"/>
                  </a:lnTo>
                  <a:lnTo>
                    <a:pt x="508" y="97"/>
                  </a:lnTo>
                  <a:lnTo>
                    <a:pt x="511" y="95"/>
                  </a:lnTo>
                  <a:lnTo>
                    <a:pt x="515" y="90"/>
                  </a:lnTo>
                  <a:lnTo>
                    <a:pt x="521" y="87"/>
                  </a:lnTo>
                  <a:lnTo>
                    <a:pt x="524" y="85"/>
                  </a:lnTo>
                  <a:lnTo>
                    <a:pt x="529" y="82"/>
                  </a:lnTo>
                  <a:lnTo>
                    <a:pt x="532" y="78"/>
                  </a:lnTo>
                  <a:lnTo>
                    <a:pt x="537" y="75"/>
                  </a:lnTo>
                  <a:lnTo>
                    <a:pt x="541" y="72"/>
                  </a:lnTo>
                  <a:lnTo>
                    <a:pt x="545" y="70"/>
                  </a:lnTo>
                  <a:lnTo>
                    <a:pt x="548" y="66"/>
                  </a:lnTo>
                  <a:lnTo>
                    <a:pt x="553" y="63"/>
                  </a:lnTo>
                  <a:lnTo>
                    <a:pt x="556" y="60"/>
                  </a:lnTo>
                  <a:lnTo>
                    <a:pt x="560" y="58"/>
                  </a:lnTo>
                  <a:lnTo>
                    <a:pt x="565" y="54"/>
                  </a:lnTo>
                  <a:lnTo>
                    <a:pt x="568" y="52"/>
                  </a:lnTo>
                  <a:lnTo>
                    <a:pt x="571" y="49"/>
                  </a:lnTo>
                  <a:lnTo>
                    <a:pt x="576" y="46"/>
                  </a:lnTo>
                  <a:lnTo>
                    <a:pt x="579" y="44"/>
                  </a:lnTo>
                  <a:lnTo>
                    <a:pt x="582" y="41"/>
                  </a:lnTo>
                  <a:lnTo>
                    <a:pt x="586" y="38"/>
                  </a:lnTo>
                  <a:lnTo>
                    <a:pt x="590" y="36"/>
                  </a:lnTo>
                  <a:lnTo>
                    <a:pt x="593" y="34"/>
                  </a:lnTo>
                  <a:lnTo>
                    <a:pt x="597" y="32"/>
                  </a:lnTo>
                  <a:lnTo>
                    <a:pt x="600" y="28"/>
                  </a:lnTo>
                  <a:lnTo>
                    <a:pt x="603" y="26"/>
                  </a:lnTo>
                  <a:lnTo>
                    <a:pt x="607" y="24"/>
                  </a:lnTo>
                  <a:lnTo>
                    <a:pt x="609" y="23"/>
                  </a:lnTo>
                  <a:lnTo>
                    <a:pt x="612" y="21"/>
                  </a:lnTo>
                  <a:lnTo>
                    <a:pt x="615" y="19"/>
                  </a:lnTo>
                  <a:lnTo>
                    <a:pt x="618" y="16"/>
                  </a:lnTo>
                  <a:lnTo>
                    <a:pt x="621" y="15"/>
                  </a:lnTo>
                  <a:lnTo>
                    <a:pt x="625" y="12"/>
                  </a:lnTo>
                  <a:lnTo>
                    <a:pt x="630" y="9"/>
                  </a:lnTo>
                  <a:lnTo>
                    <a:pt x="634" y="6"/>
                  </a:lnTo>
                  <a:lnTo>
                    <a:pt x="638" y="5"/>
                  </a:lnTo>
                  <a:lnTo>
                    <a:pt x="641" y="2"/>
                  </a:lnTo>
                  <a:lnTo>
                    <a:pt x="644" y="1"/>
                  </a:lnTo>
                  <a:lnTo>
                    <a:pt x="646" y="0"/>
                  </a:lnTo>
                  <a:lnTo>
                    <a:pt x="648" y="0"/>
                  </a:lnTo>
                  <a:lnTo>
                    <a:pt x="652" y="0"/>
                  </a:lnTo>
                  <a:lnTo>
                    <a:pt x="655" y="1"/>
                  </a:lnTo>
                  <a:lnTo>
                    <a:pt x="660" y="2"/>
                  </a:lnTo>
                  <a:lnTo>
                    <a:pt x="665" y="6"/>
                  </a:lnTo>
                  <a:lnTo>
                    <a:pt x="670" y="8"/>
                  </a:lnTo>
                  <a:lnTo>
                    <a:pt x="676" y="11"/>
                  </a:lnTo>
                  <a:lnTo>
                    <a:pt x="679" y="12"/>
                  </a:lnTo>
                  <a:lnTo>
                    <a:pt x="682" y="15"/>
                  </a:lnTo>
                  <a:lnTo>
                    <a:pt x="684" y="16"/>
                  </a:lnTo>
                  <a:lnTo>
                    <a:pt x="688" y="20"/>
                  </a:lnTo>
                  <a:lnTo>
                    <a:pt x="692" y="24"/>
                  </a:lnTo>
                  <a:lnTo>
                    <a:pt x="698" y="30"/>
                  </a:lnTo>
                  <a:lnTo>
                    <a:pt x="699" y="32"/>
                  </a:lnTo>
                  <a:lnTo>
                    <a:pt x="702" y="35"/>
                  </a:lnTo>
                  <a:lnTo>
                    <a:pt x="704" y="38"/>
                  </a:lnTo>
                  <a:lnTo>
                    <a:pt x="706" y="41"/>
                  </a:lnTo>
                  <a:lnTo>
                    <a:pt x="707" y="44"/>
                  </a:lnTo>
                  <a:lnTo>
                    <a:pt x="709" y="47"/>
                  </a:lnTo>
                  <a:lnTo>
                    <a:pt x="710" y="50"/>
                  </a:lnTo>
                  <a:lnTo>
                    <a:pt x="711" y="53"/>
                  </a:lnTo>
                  <a:lnTo>
                    <a:pt x="712" y="57"/>
                  </a:lnTo>
                  <a:lnTo>
                    <a:pt x="713" y="60"/>
                  </a:lnTo>
                  <a:lnTo>
                    <a:pt x="713" y="63"/>
                  </a:lnTo>
                  <a:lnTo>
                    <a:pt x="714" y="67"/>
                  </a:lnTo>
                  <a:lnTo>
                    <a:pt x="713" y="71"/>
                  </a:lnTo>
                  <a:lnTo>
                    <a:pt x="712" y="75"/>
                  </a:lnTo>
                  <a:lnTo>
                    <a:pt x="711" y="78"/>
                  </a:lnTo>
                  <a:lnTo>
                    <a:pt x="709" y="83"/>
                  </a:lnTo>
                  <a:lnTo>
                    <a:pt x="706" y="87"/>
                  </a:lnTo>
                  <a:lnTo>
                    <a:pt x="704" y="90"/>
                  </a:lnTo>
                  <a:lnTo>
                    <a:pt x="701" y="96"/>
                  </a:lnTo>
                  <a:lnTo>
                    <a:pt x="699" y="100"/>
                  </a:lnTo>
                  <a:lnTo>
                    <a:pt x="694" y="104"/>
                  </a:lnTo>
                  <a:lnTo>
                    <a:pt x="690" y="109"/>
                  </a:lnTo>
                  <a:lnTo>
                    <a:pt x="686" y="114"/>
                  </a:lnTo>
                  <a:lnTo>
                    <a:pt x="681" y="118"/>
                  </a:lnTo>
                  <a:lnTo>
                    <a:pt x="676" y="124"/>
                  </a:lnTo>
                  <a:lnTo>
                    <a:pt x="670" y="129"/>
                  </a:lnTo>
                  <a:lnTo>
                    <a:pt x="665" y="134"/>
                  </a:lnTo>
                  <a:lnTo>
                    <a:pt x="659" y="140"/>
                  </a:lnTo>
                  <a:lnTo>
                    <a:pt x="656" y="142"/>
                  </a:lnTo>
                  <a:lnTo>
                    <a:pt x="653" y="145"/>
                  </a:lnTo>
                  <a:lnTo>
                    <a:pt x="649" y="148"/>
                  </a:lnTo>
                  <a:lnTo>
                    <a:pt x="646" y="151"/>
                  </a:lnTo>
                  <a:lnTo>
                    <a:pt x="643" y="153"/>
                  </a:lnTo>
                  <a:lnTo>
                    <a:pt x="639" y="155"/>
                  </a:lnTo>
                  <a:lnTo>
                    <a:pt x="636" y="159"/>
                  </a:lnTo>
                  <a:lnTo>
                    <a:pt x="634" y="162"/>
                  </a:lnTo>
                  <a:lnTo>
                    <a:pt x="630" y="164"/>
                  </a:lnTo>
                  <a:lnTo>
                    <a:pt x="626" y="167"/>
                  </a:lnTo>
                  <a:lnTo>
                    <a:pt x="622" y="171"/>
                  </a:lnTo>
                  <a:lnTo>
                    <a:pt x="619" y="174"/>
                  </a:lnTo>
                  <a:lnTo>
                    <a:pt x="615" y="177"/>
                  </a:lnTo>
                  <a:lnTo>
                    <a:pt x="612" y="179"/>
                  </a:lnTo>
                  <a:lnTo>
                    <a:pt x="608" y="182"/>
                  </a:lnTo>
                  <a:lnTo>
                    <a:pt x="604" y="187"/>
                  </a:lnTo>
                  <a:lnTo>
                    <a:pt x="601" y="189"/>
                  </a:lnTo>
                  <a:lnTo>
                    <a:pt x="597" y="192"/>
                  </a:lnTo>
                  <a:lnTo>
                    <a:pt x="592" y="196"/>
                  </a:lnTo>
                  <a:lnTo>
                    <a:pt x="589" y="199"/>
                  </a:lnTo>
                  <a:lnTo>
                    <a:pt x="585" y="202"/>
                  </a:lnTo>
                  <a:lnTo>
                    <a:pt x="581" y="205"/>
                  </a:lnTo>
                  <a:lnTo>
                    <a:pt x="578" y="209"/>
                  </a:lnTo>
                  <a:lnTo>
                    <a:pt x="575" y="213"/>
                  </a:lnTo>
                  <a:lnTo>
                    <a:pt x="570" y="215"/>
                  </a:lnTo>
                  <a:lnTo>
                    <a:pt x="566" y="219"/>
                  </a:lnTo>
                  <a:lnTo>
                    <a:pt x="562" y="223"/>
                  </a:lnTo>
                  <a:lnTo>
                    <a:pt x="558" y="226"/>
                  </a:lnTo>
                  <a:lnTo>
                    <a:pt x="554" y="230"/>
                  </a:lnTo>
                  <a:lnTo>
                    <a:pt x="551" y="233"/>
                  </a:lnTo>
                  <a:lnTo>
                    <a:pt x="546" y="237"/>
                  </a:lnTo>
                  <a:lnTo>
                    <a:pt x="543" y="241"/>
                  </a:lnTo>
                  <a:lnTo>
                    <a:pt x="539" y="244"/>
                  </a:lnTo>
                  <a:lnTo>
                    <a:pt x="534" y="248"/>
                  </a:lnTo>
                  <a:lnTo>
                    <a:pt x="530" y="251"/>
                  </a:lnTo>
                  <a:lnTo>
                    <a:pt x="526" y="255"/>
                  </a:lnTo>
                  <a:lnTo>
                    <a:pt x="522" y="258"/>
                  </a:lnTo>
                  <a:lnTo>
                    <a:pt x="519" y="262"/>
                  </a:lnTo>
                  <a:lnTo>
                    <a:pt x="514" y="265"/>
                  </a:lnTo>
                  <a:lnTo>
                    <a:pt x="511" y="268"/>
                  </a:lnTo>
                  <a:lnTo>
                    <a:pt x="508" y="271"/>
                  </a:lnTo>
                  <a:lnTo>
                    <a:pt x="503" y="275"/>
                  </a:lnTo>
                  <a:lnTo>
                    <a:pt x="500" y="278"/>
                  </a:lnTo>
                  <a:lnTo>
                    <a:pt x="497" y="281"/>
                  </a:lnTo>
                  <a:lnTo>
                    <a:pt x="494" y="284"/>
                  </a:lnTo>
                  <a:lnTo>
                    <a:pt x="490" y="287"/>
                  </a:lnTo>
                  <a:lnTo>
                    <a:pt x="487" y="290"/>
                  </a:lnTo>
                  <a:lnTo>
                    <a:pt x="484" y="294"/>
                  </a:lnTo>
                  <a:lnTo>
                    <a:pt x="480" y="296"/>
                  </a:lnTo>
                  <a:lnTo>
                    <a:pt x="477" y="300"/>
                  </a:lnTo>
                  <a:lnTo>
                    <a:pt x="474" y="302"/>
                  </a:lnTo>
                  <a:lnTo>
                    <a:pt x="471" y="305"/>
                  </a:lnTo>
                  <a:lnTo>
                    <a:pt x="467" y="307"/>
                  </a:lnTo>
                  <a:lnTo>
                    <a:pt x="465" y="311"/>
                  </a:lnTo>
                  <a:lnTo>
                    <a:pt x="462" y="314"/>
                  </a:lnTo>
                  <a:lnTo>
                    <a:pt x="458" y="316"/>
                  </a:lnTo>
                  <a:lnTo>
                    <a:pt x="456" y="318"/>
                  </a:lnTo>
                  <a:lnTo>
                    <a:pt x="453" y="321"/>
                  </a:lnTo>
                  <a:lnTo>
                    <a:pt x="450" y="324"/>
                  </a:lnTo>
                  <a:lnTo>
                    <a:pt x="447" y="327"/>
                  </a:lnTo>
                  <a:lnTo>
                    <a:pt x="442" y="331"/>
                  </a:lnTo>
                  <a:lnTo>
                    <a:pt x="438" y="337"/>
                  </a:lnTo>
                  <a:lnTo>
                    <a:pt x="432" y="340"/>
                  </a:lnTo>
                  <a:lnTo>
                    <a:pt x="428" y="345"/>
                  </a:lnTo>
                  <a:lnTo>
                    <a:pt x="423" y="350"/>
                  </a:lnTo>
                  <a:lnTo>
                    <a:pt x="420" y="353"/>
                  </a:lnTo>
                  <a:lnTo>
                    <a:pt x="416" y="357"/>
                  </a:lnTo>
                  <a:lnTo>
                    <a:pt x="412" y="360"/>
                  </a:lnTo>
                  <a:lnTo>
                    <a:pt x="409" y="364"/>
                  </a:lnTo>
                  <a:lnTo>
                    <a:pt x="406" y="367"/>
                  </a:lnTo>
                  <a:lnTo>
                    <a:pt x="404" y="370"/>
                  </a:lnTo>
                  <a:lnTo>
                    <a:pt x="400" y="373"/>
                  </a:lnTo>
                  <a:lnTo>
                    <a:pt x="398" y="376"/>
                  </a:lnTo>
                  <a:lnTo>
                    <a:pt x="396" y="379"/>
                  </a:lnTo>
                  <a:lnTo>
                    <a:pt x="394" y="383"/>
                  </a:lnTo>
                  <a:lnTo>
                    <a:pt x="392" y="388"/>
                  </a:lnTo>
                  <a:lnTo>
                    <a:pt x="390" y="390"/>
                  </a:lnTo>
                  <a:lnTo>
                    <a:pt x="388" y="393"/>
                  </a:lnTo>
                  <a:lnTo>
                    <a:pt x="387" y="396"/>
                  </a:lnTo>
                  <a:lnTo>
                    <a:pt x="387" y="399"/>
                  </a:lnTo>
                  <a:lnTo>
                    <a:pt x="386" y="404"/>
                  </a:lnTo>
                  <a:lnTo>
                    <a:pt x="385" y="408"/>
                  </a:lnTo>
                  <a:lnTo>
                    <a:pt x="385" y="411"/>
                  </a:lnTo>
                  <a:lnTo>
                    <a:pt x="385" y="414"/>
                  </a:lnTo>
                  <a:lnTo>
                    <a:pt x="385" y="415"/>
                  </a:lnTo>
                  <a:lnTo>
                    <a:pt x="385" y="416"/>
                  </a:lnTo>
                  <a:lnTo>
                    <a:pt x="359" y="421"/>
                  </a:lnTo>
                  <a:lnTo>
                    <a:pt x="358" y="419"/>
                  </a:lnTo>
                  <a:lnTo>
                    <a:pt x="356" y="417"/>
                  </a:lnTo>
                  <a:lnTo>
                    <a:pt x="356" y="414"/>
                  </a:lnTo>
                  <a:lnTo>
                    <a:pt x="356" y="411"/>
                  </a:lnTo>
                  <a:lnTo>
                    <a:pt x="356" y="408"/>
                  </a:lnTo>
                  <a:lnTo>
                    <a:pt x="358" y="404"/>
                  </a:lnTo>
                  <a:lnTo>
                    <a:pt x="358" y="399"/>
                  </a:lnTo>
                  <a:lnTo>
                    <a:pt x="360" y="395"/>
                  </a:lnTo>
                  <a:lnTo>
                    <a:pt x="360" y="392"/>
                  </a:lnTo>
                  <a:lnTo>
                    <a:pt x="361" y="389"/>
                  </a:lnTo>
                  <a:lnTo>
                    <a:pt x="363" y="385"/>
                  </a:lnTo>
                  <a:lnTo>
                    <a:pt x="364" y="383"/>
                  </a:lnTo>
                  <a:lnTo>
                    <a:pt x="366" y="380"/>
                  </a:lnTo>
                  <a:lnTo>
                    <a:pt x="367" y="377"/>
                  </a:lnTo>
                  <a:lnTo>
                    <a:pt x="370" y="373"/>
                  </a:lnTo>
                  <a:lnTo>
                    <a:pt x="372" y="369"/>
                  </a:lnTo>
                  <a:lnTo>
                    <a:pt x="375" y="366"/>
                  </a:lnTo>
                  <a:lnTo>
                    <a:pt x="377" y="362"/>
                  </a:lnTo>
                  <a:lnTo>
                    <a:pt x="381" y="357"/>
                  </a:lnTo>
                  <a:lnTo>
                    <a:pt x="385" y="354"/>
                  </a:lnTo>
                  <a:lnTo>
                    <a:pt x="387" y="348"/>
                  </a:lnTo>
                  <a:lnTo>
                    <a:pt x="393" y="344"/>
                  </a:lnTo>
                  <a:lnTo>
                    <a:pt x="396" y="339"/>
                  </a:lnTo>
                  <a:lnTo>
                    <a:pt x="401" y="333"/>
                  </a:lnTo>
                  <a:lnTo>
                    <a:pt x="404" y="330"/>
                  </a:lnTo>
                  <a:lnTo>
                    <a:pt x="406" y="328"/>
                  </a:lnTo>
                  <a:lnTo>
                    <a:pt x="409" y="325"/>
                  </a:lnTo>
                  <a:lnTo>
                    <a:pt x="412" y="321"/>
                  </a:lnTo>
                  <a:lnTo>
                    <a:pt x="415" y="319"/>
                  </a:lnTo>
                  <a:lnTo>
                    <a:pt x="418" y="316"/>
                  </a:lnTo>
                  <a:lnTo>
                    <a:pt x="421" y="313"/>
                  </a:lnTo>
                  <a:lnTo>
                    <a:pt x="424" y="311"/>
                  </a:lnTo>
                  <a:lnTo>
                    <a:pt x="428" y="306"/>
                  </a:lnTo>
                  <a:lnTo>
                    <a:pt x="431" y="304"/>
                  </a:lnTo>
                  <a:lnTo>
                    <a:pt x="434" y="300"/>
                  </a:lnTo>
                  <a:lnTo>
                    <a:pt x="438" y="296"/>
                  </a:lnTo>
                  <a:lnTo>
                    <a:pt x="440" y="293"/>
                  </a:lnTo>
                  <a:lnTo>
                    <a:pt x="444" y="290"/>
                  </a:lnTo>
                  <a:lnTo>
                    <a:pt x="447" y="287"/>
                  </a:lnTo>
                  <a:lnTo>
                    <a:pt x="451" y="284"/>
                  </a:lnTo>
                  <a:lnTo>
                    <a:pt x="454" y="280"/>
                  </a:lnTo>
                  <a:lnTo>
                    <a:pt x="458" y="277"/>
                  </a:lnTo>
                  <a:lnTo>
                    <a:pt x="462" y="274"/>
                  </a:lnTo>
                  <a:lnTo>
                    <a:pt x="466" y="270"/>
                  </a:lnTo>
                  <a:lnTo>
                    <a:pt x="469" y="267"/>
                  </a:lnTo>
                  <a:lnTo>
                    <a:pt x="473" y="264"/>
                  </a:lnTo>
                  <a:lnTo>
                    <a:pt x="476" y="261"/>
                  </a:lnTo>
                  <a:lnTo>
                    <a:pt x="480" y="257"/>
                  </a:lnTo>
                  <a:lnTo>
                    <a:pt x="484" y="254"/>
                  </a:lnTo>
                  <a:lnTo>
                    <a:pt x="488" y="250"/>
                  </a:lnTo>
                  <a:lnTo>
                    <a:pt x="491" y="247"/>
                  </a:lnTo>
                  <a:lnTo>
                    <a:pt x="495" y="243"/>
                  </a:lnTo>
                  <a:lnTo>
                    <a:pt x="499" y="240"/>
                  </a:lnTo>
                  <a:lnTo>
                    <a:pt x="502" y="237"/>
                  </a:lnTo>
                  <a:lnTo>
                    <a:pt x="506" y="233"/>
                  </a:lnTo>
                  <a:lnTo>
                    <a:pt x="510" y="231"/>
                  </a:lnTo>
                  <a:lnTo>
                    <a:pt x="513" y="227"/>
                  </a:lnTo>
                  <a:lnTo>
                    <a:pt x="517" y="224"/>
                  </a:lnTo>
                  <a:lnTo>
                    <a:pt x="521" y="222"/>
                  </a:lnTo>
                  <a:lnTo>
                    <a:pt x="524" y="218"/>
                  </a:lnTo>
                  <a:lnTo>
                    <a:pt x="528" y="215"/>
                  </a:lnTo>
                  <a:lnTo>
                    <a:pt x="531" y="212"/>
                  </a:lnTo>
                  <a:lnTo>
                    <a:pt x="535" y="209"/>
                  </a:lnTo>
                  <a:lnTo>
                    <a:pt x="539" y="206"/>
                  </a:lnTo>
                  <a:lnTo>
                    <a:pt x="542" y="203"/>
                  </a:lnTo>
                  <a:lnTo>
                    <a:pt x="545" y="200"/>
                  </a:lnTo>
                  <a:lnTo>
                    <a:pt x="547" y="198"/>
                  </a:lnTo>
                  <a:lnTo>
                    <a:pt x="552" y="196"/>
                  </a:lnTo>
                  <a:lnTo>
                    <a:pt x="555" y="192"/>
                  </a:lnTo>
                  <a:lnTo>
                    <a:pt x="557" y="189"/>
                  </a:lnTo>
                  <a:lnTo>
                    <a:pt x="560" y="187"/>
                  </a:lnTo>
                  <a:lnTo>
                    <a:pt x="564" y="185"/>
                  </a:lnTo>
                  <a:lnTo>
                    <a:pt x="569" y="180"/>
                  </a:lnTo>
                  <a:lnTo>
                    <a:pt x="575" y="176"/>
                  </a:lnTo>
                  <a:lnTo>
                    <a:pt x="580" y="172"/>
                  </a:lnTo>
                  <a:lnTo>
                    <a:pt x="585" y="168"/>
                  </a:lnTo>
                  <a:lnTo>
                    <a:pt x="589" y="164"/>
                  </a:lnTo>
                  <a:lnTo>
                    <a:pt x="593" y="161"/>
                  </a:lnTo>
                  <a:lnTo>
                    <a:pt x="598" y="158"/>
                  </a:lnTo>
                  <a:lnTo>
                    <a:pt x="602" y="153"/>
                  </a:lnTo>
                  <a:lnTo>
                    <a:pt x="607" y="150"/>
                  </a:lnTo>
                  <a:lnTo>
                    <a:pt x="611" y="147"/>
                  </a:lnTo>
                  <a:lnTo>
                    <a:pt x="615" y="142"/>
                  </a:lnTo>
                  <a:lnTo>
                    <a:pt x="620" y="139"/>
                  </a:lnTo>
                  <a:lnTo>
                    <a:pt x="624" y="135"/>
                  </a:lnTo>
                  <a:lnTo>
                    <a:pt x="628" y="131"/>
                  </a:lnTo>
                  <a:lnTo>
                    <a:pt x="633" y="127"/>
                  </a:lnTo>
                  <a:lnTo>
                    <a:pt x="637" y="124"/>
                  </a:lnTo>
                  <a:lnTo>
                    <a:pt x="641" y="121"/>
                  </a:lnTo>
                  <a:lnTo>
                    <a:pt x="645" y="116"/>
                  </a:lnTo>
                  <a:lnTo>
                    <a:pt x="648" y="113"/>
                  </a:lnTo>
                  <a:lnTo>
                    <a:pt x="653" y="110"/>
                  </a:lnTo>
                  <a:lnTo>
                    <a:pt x="656" y="107"/>
                  </a:lnTo>
                  <a:lnTo>
                    <a:pt x="659" y="103"/>
                  </a:lnTo>
                  <a:lnTo>
                    <a:pt x="662" y="100"/>
                  </a:lnTo>
                  <a:lnTo>
                    <a:pt x="666" y="97"/>
                  </a:lnTo>
                  <a:lnTo>
                    <a:pt x="669" y="94"/>
                  </a:lnTo>
                  <a:lnTo>
                    <a:pt x="672" y="90"/>
                  </a:lnTo>
                  <a:lnTo>
                    <a:pt x="675" y="88"/>
                  </a:lnTo>
                  <a:lnTo>
                    <a:pt x="677" y="86"/>
                  </a:lnTo>
                  <a:lnTo>
                    <a:pt x="680" y="80"/>
                  </a:lnTo>
                  <a:lnTo>
                    <a:pt x="684" y="76"/>
                  </a:lnTo>
                  <a:lnTo>
                    <a:pt x="687" y="73"/>
                  </a:lnTo>
                  <a:lnTo>
                    <a:pt x="688" y="70"/>
                  </a:lnTo>
                  <a:lnTo>
                    <a:pt x="688" y="67"/>
                  </a:lnTo>
                  <a:lnTo>
                    <a:pt x="688" y="64"/>
                  </a:lnTo>
                  <a:lnTo>
                    <a:pt x="687" y="60"/>
                  </a:lnTo>
                  <a:lnTo>
                    <a:pt x="686" y="58"/>
                  </a:lnTo>
                  <a:lnTo>
                    <a:pt x="683" y="53"/>
                  </a:lnTo>
                  <a:lnTo>
                    <a:pt x="682" y="50"/>
                  </a:lnTo>
                  <a:lnTo>
                    <a:pt x="679" y="47"/>
                  </a:lnTo>
                  <a:lnTo>
                    <a:pt x="677" y="44"/>
                  </a:lnTo>
                  <a:lnTo>
                    <a:pt x="673" y="40"/>
                  </a:lnTo>
                  <a:lnTo>
                    <a:pt x="671" y="36"/>
                  </a:lnTo>
                  <a:lnTo>
                    <a:pt x="668" y="34"/>
                  </a:lnTo>
                  <a:lnTo>
                    <a:pt x="665" y="32"/>
                  </a:lnTo>
                  <a:lnTo>
                    <a:pt x="661" y="28"/>
                  </a:lnTo>
                  <a:lnTo>
                    <a:pt x="657" y="27"/>
                  </a:lnTo>
                  <a:lnTo>
                    <a:pt x="655" y="26"/>
                  </a:lnTo>
                  <a:lnTo>
                    <a:pt x="652" y="26"/>
                  </a:lnTo>
                  <a:lnTo>
                    <a:pt x="646" y="26"/>
                  </a:lnTo>
                  <a:lnTo>
                    <a:pt x="642" y="27"/>
                  </a:lnTo>
                  <a:lnTo>
                    <a:pt x="637" y="28"/>
                  </a:lnTo>
                  <a:lnTo>
                    <a:pt x="635" y="31"/>
                  </a:lnTo>
                  <a:lnTo>
                    <a:pt x="631" y="32"/>
                  </a:lnTo>
                  <a:lnTo>
                    <a:pt x="627" y="34"/>
                  </a:lnTo>
                  <a:lnTo>
                    <a:pt x="623" y="36"/>
                  </a:lnTo>
                  <a:lnTo>
                    <a:pt x="619" y="39"/>
                  </a:lnTo>
                  <a:lnTo>
                    <a:pt x="614" y="43"/>
                  </a:lnTo>
                  <a:lnTo>
                    <a:pt x="609" y="46"/>
                  </a:lnTo>
                  <a:lnTo>
                    <a:pt x="607" y="48"/>
                  </a:lnTo>
                  <a:lnTo>
                    <a:pt x="603" y="49"/>
                  </a:lnTo>
                  <a:lnTo>
                    <a:pt x="601" y="51"/>
                  </a:lnTo>
                  <a:lnTo>
                    <a:pt x="598" y="53"/>
                  </a:lnTo>
                  <a:lnTo>
                    <a:pt x="594" y="56"/>
                  </a:lnTo>
                  <a:lnTo>
                    <a:pt x="592" y="58"/>
                  </a:lnTo>
                  <a:lnTo>
                    <a:pt x="589" y="60"/>
                  </a:lnTo>
                  <a:lnTo>
                    <a:pt x="587" y="63"/>
                  </a:lnTo>
                  <a:lnTo>
                    <a:pt x="582" y="65"/>
                  </a:lnTo>
                  <a:lnTo>
                    <a:pt x="579" y="67"/>
                  </a:lnTo>
                  <a:lnTo>
                    <a:pt x="576" y="70"/>
                  </a:lnTo>
                  <a:lnTo>
                    <a:pt x="573" y="73"/>
                  </a:lnTo>
                  <a:lnTo>
                    <a:pt x="569" y="75"/>
                  </a:lnTo>
                  <a:lnTo>
                    <a:pt x="565" y="78"/>
                  </a:lnTo>
                  <a:lnTo>
                    <a:pt x="562" y="80"/>
                  </a:lnTo>
                  <a:lnTo>
                    <a:pt x="558" y="84"/>
                  </a:lnTo>
                  <a:lnTo>
                    <a:pt x="555" y="87"/>
                  </a:lnTo>
                  <a:lnTo>
                    <a:pt x="551" y="89"/>
                  </a:lnTo>
                  <a:lnTo>
                    <a:pt x="546" y="92"/>
                  </a:lnTo>
                  <a:lnTo>
                    <a:pt x="543" y="96"/>
                  </a:lnTo>
                  <a:lnTo>
                    <a:pt x="539" y="99"/>
                  </a:lnTo>
                  <a:lnTo>
                    <a:pt x="534" y="102"/>
                  </a:lnTo>
                  <a:lnTo>
                    <a:pt x="530" y="105"/>
                  </a:lnTo>
                  <a:lnTo>
                    <a:pt x="526" y="110"/>
                  </a:lnTo>
                  <a:lnTo>
                    <a:pt x="521" y="113"/>
                  </a:lnTo>
                  <a:lnTo>
                    <a:pt x="517" y="116"/>
                  </a:lnTo>
                  <a:lnTo>
                    <a:pt x="512" y="120"/>
                  </a:lnTo>
                  <a:lnTo>
                    <a:pt x="508" y="124"/>
                  </a:lnTo>
                  <a:lnTo>
                    <a:pt x="502" y="127"/>
                  </a:lnTo>
                  <a:lnTo>
                    <a:pt x="498" y="131"/>
                  </a:lnTo>
                  <a:lnTo>
                    <a:pt x="494" y="135"/>
                  </a:lnTo>
                  <a:lnTo>
                    <a:pt x="488" y="139"/>
                  </a:lnTo>
                  <a:lnTo>
                    <a:pt x="484" y="142"/>
                  </a:lnTo>
                  <a:lnTo>
                    <a:pt x="478" y="147"/>
                  </a:lnTo>
                  <a:lnTo>
                    <a:pt x="473" y="151"/>
                  </a:lnTo>
                  <a:lnTo>
                    <a:pt x="468" y="155"/>
                  </a:lnTo>
                  <a:lnTo>
                    <a:pt x="463" y="160"/>
                  </a:lnTo>
                  <a:lnTo>
                    <a:pt x="457" y="164"/>
                  </a:lnTo>
                  <a:lnTo>
                    <a:pt x="452" y="168"/>
                  </a:lnTo>
                  <a:lnTo>
                    <a:pt x="446" y="173"/>
                  </a:lnTo>
                  <a:lnTo>
                    <a:pt x="440" y="177"/>
                  </a:lnTo>
                  <a:lnTo>
                    <a:pt x="435" y="181"/>
                  </a:lnTo>
                  <a:lnTo>
                    <a:pt x="430" y="186"/>
                  </a:lnTo>
                  <a:lnTo>
                    <a:pt x="424" y="190"/>
                  </a:lnTo>
                  <a:lnTo>
                    <a:pt x="419" y="193"/>
                  </a:lnTo>
                  <a:lnTo>
                    <a:pt x="413" y="198"/>
                  </a:lnTo>
                  <a:lnTo>
                    <a:pt x="409" y="202"/>
                  </a:lnTo>
                  <a:lnTo>
                    <a:pt x="405" y="206"/>
                  </a:lnTo>
                  <a:lnTo>
                    <a:pt x="399" y="210"/>
                  </a:lnTo>
                  <a:lnTo>
                    <a:pt x="395" y="214"/>
                  </a:lnTo>
                  <a:lnTo>
                    <a:pt x="390" y="217"/>
                  </a:lnTo>
                  <a:lnTo>
                    <a:pt x="386" y="222"/>
                  </a:lnTo>
                  <a:lnTo>
                    <a:pt x="382" y="224"/>
                  </a:lnTo>
                  <a:lnTo>
                    <a:pt x="377" y="228"/>
                  </a:lnTo>
                  <a:lnTo>
                    <a:pt x="373" y="231"/>
                  </a:lnTo>
                  <a:lnTo>
                    <a:pt x="370" y="236"/>
                  </a:lnTo>
                  <a:lnTo>
                    <a:pt x="364" y="239"/>
                  </a:lnTo>
                  <a:lnTo>
                    <a:pt x="361" y="241"/>
                  </a:lnTo>
                  <a:lnTo>
                    <a:pt x="356" y="244"/>
                  </a:lnTo>
                  <a:lnTo>
                    <a:pt x="353" y="248"/>
                  </a:lnTo>
                  <a:lnTo>
                    <a:pt x="349" y="251"/>
                  </a:lnTo>
                  <a:lnTo>
                    <a:pt x="345" y="254"/>
                  </a:lnTo>
                  <a:lnTo>
                    <a:pt x="342" y="257"/>
                  </a:lnTo>
                  <a:lnTo>
                    <a:pt x="339" y="260"/>
                  </a:lnTo>
                  <a:lnTo>
                    <a:pt x="334" y="263"/>
                  </a:lnTo>
                  <a:lnTo>
                    <a:pt x="332" y="265"/>
                  </a:lnTo>
                  <a:lnTo>
                    <a:pt x="328" y="267"/>
                  </a:lnTo>
                  <a:lnTo>
                    <a:pt x="325" y="270"/>
                  </a:lnTo>
                  <a:lnTo>
                    <a:pt x="322" y="274"/>
                  </a:lnTo>
                  <a:lnTo>
                    <a:pt x="319" y="276"/>
                  </a:lnTo>
                  <a:lnTo>
                    <a:pt x="316" y="278"/>
                  </a:lnTo>
                  <a:lnTo>
                    <a:pt x="314" y="281"/>
                  </a:lnTo>
                  <a:lnTo>
                    <a:pt x="310" y="283"/>
                  </a:lnTo>
                  <a:lnTo>
                    <a:pt x="307" y="286"/>
                  </a:lnTo>
                  <a:lnTo>
                    <a:pt x="304" y="288"/>
                  </a:lnTo>
                  <a:lnTo>
                    <a:pt x="302" y="290"/>
                  </a:lnTo>
                  <a:lnTo>
                    <a:pt x="296" y="294"/>
                  </a:lnTo>
                  <a:lnTo>
                    <a:pt x="291" y="299"/>
                  </a:lnTo>
                  <a:lnTo>
                    <a:pt x="285" y="303"/>
                  </a:lnTo>
                  <a:lnTo>
                    <a:pt x="280" y="306"/>
                  </a:lnTo>
                  <a:lnTo>
                    <a:pt x="275" y="309"/>
                  </a:lnTo>
                  <a:lnTo>
                    <a:pt x="271" y="314"/>
                  </a:lnTo>
                  <a:lnTo>
                    <a:pt x="266" y="316"/>
                  </a:lnTo>
                  <a:lnTo>
                    <a:pt x="262" y="319"/>
                  </a:lnTo>
                  <a:lnTo>
                    <a:pt x="257" y="321"/>
                  </a:lnTo>
                  <a:lnTo>
                    <a:pt x="252" y="324"/>
                  </a:lnTo>
                  <a:lnTo>
                    <a:pt x="248" y="326"/>
                  </a:lnTo>
                  <a:lnTo>
                    <a:pt x="243" y="328"/>
                  </a:lnTo>
                  <a:lnTo>
                    <a:pt x="240" y="330"/>
                  </a:lnTo>
                  <a:lnTo>
                    <a:pt x="236" y="332"/>
                  </a:lnTo>
                  <a:lnTo>
                    <a:pt x="231" y="333"/>
                  </a:lnTo>
                  <a:lnTo>
                    <a:pt x="227" y="334"/>
                  </a:lnTo>
                  <a:lnTo>
                    <a:pt x="223" y="335"/>
                  </a:lnTo>
                  <a:lnTo>
                    <a:pt x="218" y="338"/>
                  </a:lnTo>
                  <a:lnTo>
                    <a:pt x="214" y="338"/>
                  </a:lnTo>
                  <a:lnTo>
                    <a:pt x="209" y="340"/>
                  </a:lnTo>
                  <a:lnTo>
                    <a:pt x="205" y="340"/>
                  </a:lnTo>
                  <a:lnTo>
                    <a:pt x="201" y="341"/>
                  </a:lnTo>
                  <a:lnTo>
                    <a:pt x="196" y="342"/>
                  </a:lnTo>
                  <a:lnTo>
                    <a:pt x="192" y="343"/>
                  </a:lnTo>
                  <a:lnTo>
                    <a:pt x="187" y="343"/>
                  </a:lnTo>
                  <a:lnTo>
                    <a:pt x="183" y="345"/>
                  </a:lnTo>
                  <a:lnTo>
                    <a:pt x="179" y="345"/>
                  </a:lnTo>
                  <a:lnTo>
                    <a:pt x="173" y="346"/>
                  </a:lnTo>
                  <a:lnTo>
                    <a:pt x="169" y="347"/>
                  </a:lnTo>
                  <a:lnTo>
                    <a:pt x="164" y="348"/>
                  </a:lnTo>
                  <a:lnTo>
                    <a:pt x="160" y="350"/>
                  </a:lnTo>
                  <a:lnTo>
                    <a:pt x="155" y="350"/>
                  </a:lnTo>
                  <a:lnTo>
                    <a:pt x="149" y="351"/>
                  </a:lnTo>
                  <a:lnTo>
                    <a:pt x="145" y="353"/>
                  </a:lnTo>
                  <a:lnTo>
                    <a:pt x="139" y="354"/>
                  </a:lnTo>
                  <a:lnTo>
                    <a:pt x="135" y="355"/>
                  </a:lnTo>
                  <a:lnTo>
                    <a:pt x="129" y="356"/>
                  </a:lnTo>
                  <a:lnTo>
                    <a:pt x="125" y="358"/>
                  </a:lnTo>
                  <a:lnTo>
                    <a:pt x="118" y="359"/>
                  </a:lnTo>
                  <a:lnTo>
                    <a:pt x="114" y="362"/>
                  </a:lnTo>
                  <a:lnTo>
                    <a:pt x="108" y="363"/>
                  </a:lnTo>
                  <a:lnTo>
                    <a:pt x="103" y="366"/>
                  </a:lnTo>
                  <a:lnTo>
                    <a:pt x="100" y="367"/>
                  </a:lnTo>
                  <a:lnTo>
                    <a:pt x="96" y="367"/>
                  </a:lnTo>
                  <a:lnTo>
                    <a:pt x="94" y="368"/>
                  </a:lnTo>
                  <a:lnTo>
                    <a:pt x="91" y="370"/>
                  </a:lnTo>
                  <a:lnTo>
                    <a:pt x="89" y="371"/>
                  </a:lnTo>
                  <a:lnTo>
                    <a:pt x="85" y="372"/>
                  </a:lnTo>
                  <a:lnTo>
                    <a:pt x="83" y="375"/>
                  </a:lnTo>
                  <a:lnTo>
                    <a:pt x="80" y="376"/>
                  </a:lnTo>
                  <a:lnTo>
                    <a:pt x="77" y="377"/>
                  </a:lnTo>
                  <a:lnTo>
                    <a:pt x="73" y="378"/>
                  </a:lnTo>
                  <a:lnTo>
                    <a:pt x="71" y="380"/>
                  </a:lnTo>
                  <a:lnTo>
                    <a:pt x="69" y="381"/>
                  </a:lnTo>
                  <a:lnTo>
                    <a:pt x="64" y="384"/>
                  </a:lnTo>
                  <a:lnTo>
                    <a:pt x="59" y="388"/>
                  </a:lnTo>
                  <a:lnTo>
                    <a:pt x="55" y="390"/>
                  </a:lnTo>
                  <a:lnTo>
                    <a:pt x="50" y="393"/>
                  </a:lnTo>
                  <a:lnTo>
                    <a:pt x="47" y="396"/>
                  </a:lnTo>
                  <a:lnTo>
                    <a:pt x="44" y="399"/>
                  </a:lnTo>
                  <a:lnTo>
                    <a:pt x="39" y="402"/>
                  </a:lnTo>
                  <a:lnTo>
                    <a:pt x="37" y="404"/>
                  </a:lnTo>
                  <a:lnTo>
                    <a:pt x="34" y="407"/>
                  </a:lnTo>
                  <a:lnTo>
                    <a:pt x="32" y="410"/>
                  </a:lnTo>
                  <a:lnTo>
                    <a:pt x="27" y="415"/>
                  </a:lnTo>
                  <a:lnTo>
                    <a:pt x="25" y="421"/>
                  </a:lnTo>
                  <a:lnTo>
                    <a:pt x="22" y="424"/>
                  </a:lnTo>
                  <a:lnTo>
                    <a:pt x="20" y="429"/>
                  </a:lnTo>
                  <a:lnTo>
                    <a:pt x="19" y="432"/>
                  </a:lnTo>
                  <a:lnTo>
                    <a:pt x="17" y="436"/>
                  </a:lnTo>
                  <a:lnTo>
                    <a:pt x="17" y="439"/>
                  </a:lnTo>
                  <a:lnTo>
                    <a:pt x="17" y="441"/>
                  </a:lnTo>
                  <a:lnTo>
                    <a:pt x="17" y="442"/>
                  </a:lnTo>
                  <a:lnTo>
                    <a:pt x="17" y="443"/>
                  </a:lnTo>
                  <a:lnTo>
                    <a:pt x="0" y="420"/>
                  </a:lnTo>
                  <a:close/>
                </a:path>
              </a:pathLst>
            </a:custGeom>
            <a:solidFill>
              <a:srgbClr val="000000"/>
            </a:solidFill>
            <a:ln w="9525">
              <a:noFill/>
              <a:round/>
              <a:headEnd/>
              <a:tailEnd/>
            </a:ln>
          </p:spPr>
          <p:txBody>
            <a:bodyPr/>
            <a:lstStyle/>
            <a:p>
              <a:endParaRPr lang="en-US"/>
            </a:p>
          </p:txBody>
        </p:sp>
        <p:sp>
          <p:nvSpPr>
            <p:cNvPr id="22579" name="Freeform 280"/>
            <p:cNvSpPr>
              <a:spLocks/>
            </p:cNvSpPr>
            <p:nvPr/>
          </p:nvSpPr>
          <p:spPr bwMode="auto">
            <a:xfrm>
              <a:off x="7591179" y="5031032"/>
              <a:ext cx="491550" cy="136989"/>
            </a:xfrm>
            <a:custGeom>
              <a:avLst/>
              <a:gdLst>
                <a:gd name="T0" fmla="*/ 0 w 488"/>
                <a:gd name="T1" fmla="*/ 92341 h 135"/>
                <a:gd name="T2" fmla="*/ 39284 w 488"/>
                <a:gd name="T3" fmla="*/ 100459 h 135"/>
                <a:gd name="T4" fmla="*/ 79575 w 488"/>
                <a:gd name="T5" fmla="*/ 102488 h 135"/>
                <a:gd name="T6" fmla="*/ 114829 w 488"/>
                <a:gd name="T7" fmla="*/ 98429 h 135"/>
                <a:gd name="T8" fmla="*/ 150084 w 488"/>
                <a:gd name="T9" fmla="*/ 90311 h 135"/>
                <a:gd name="T10" fmla="*/ 186346 w 488"/>
                <a:gd name="T11" fmla="*/ 72046 h 135"/>
                <a:gd name="T12" fmla="*/ 198433 w 488"/>
                <a:gd name="T13" fmla="*/ 63928 h 135"/>
                <a:gd name="T14" fmla="*/ 229659 w 488"/>
                <a:gd name="T15" fmla="*/ 78134 h 135"/>
                <a:gd name="T16" fmla="*/ 270957 w 488"/>
                <a:gd name="T17" fmla="*/ 93355 h 135"/>
                <a:gd name="T18" fmla="*/ 323335 w 488"/>
                <a:gd name="T19" fmla="*/ 101473 h 135"/>
                <a:gd name="T20" fmla="*/ 375713 w 488"/>
                <a:gd name="T21" fmla="*/ 101473 h 135"/>
                <a:gd name="T22" fmla="*/ 409961 w 488"/>
                <a:gd name="T23" fmla="*/ 96400 h 135"/>
                <a:gd name="T24" fmla="*/ 424063 w 488"/>
                <a:gd name="T25" fmla="*/ 109591 h 135"/>
                <a:gd name="T26" fmla="*/ 460324 w 488"/>
                <a:gd name="T27" fmla="*/ 135974 h 135"/>
                <a:gd name="T28" fmla="*/ 491550 w 488"/>
                <a:gd name="T29" fmla="*/ 136989 h 135"/>
                <a:gd name="T30" fmla="*/ 429099 w 488"/>
                <a:gd name="T31" fmla="*/ 55810 h 135"/>
                <a:gd name="T32" fmla="*/ 346502 w 488"/>
                <a:gd name="T33" fmla="*/ 67987 h 135"/>
                <a:gd name="T34" fmla="*/ 252826 w 488"/>
                <a:gd name="T35" fmla="*/ 58855 h 135"/>
                <a:gd name="T36" fmla="*/ 223615 w 488"/>
                <a:gd name="T37" fmla="*/ 49722 h 135"/>
                <a:gd name="T38" fmla="*/ 222608 w 488"/>
                <a:gd name="T39" fmla="*/ 0 h 135"/>
                <a:gd name="T40" fmla="*/ 184331 w 488"/>
                <a:gd name="T41" fmla="*/ 40589 h 135"/>
                <a:gd name="T42" fmla="*/ 139004 w 488"/>
                <a:gd name="T43" fmla="*/ 67987 h 135"/>
                <a:gd name="T44" fmla="*/ 98713 w 488"/>
                <a:gd name="T45" fmla="*/ 71031 h 135"/>
                <a:gd name="T46" fmla="*/ 46335 w 488"/>
                <a:gd name="T47" fmla="*/ 67987 h 135"/>
                <a:gd name="T48" fmla="*/ 1007 w 488"/>
                <a:gd name="T49" fmla="*/ 36530 h 135"/>
                <a:gd name="T50" fmla="*/ 0 w 488"/>
                <a:gd name="T51" fmla="*/ 92341 h 135"/>
                <a:gd name="T52" fmla="*/ 0 w 488"/>
                <a:gd name="T53" fmla="*/ 92341 h 13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88"/>
                <a:gd name="T82" fmla="*/ 0 h 135"/>
                <a:gd name="T83" fmla="*/ 488 w 488"/>
                <a:gd name="T84" fmla="*/ 135 h 13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88" h="135">
                  <a:moveTo>
                    <a:pt x="0" y="91"/>
                  </a:moveTo>
                  <a:lnTo>
                    <a:pt x="39" y="99"/>
                  </a:lnTo>
                  <a:lnTo>
                    <a:pt x="79" y="101"/>
                  </a:lnTo>
                  <a:lnTo>
                    <a:pt x="114" y="97"/>
                  </a:lnTo>
                  <a:lnTo>
                    <a:pt x="149" y="89"/>
                  </a:lnTo>
                  <a:lnTo>
                    <a:pt x="185" y="71"/>
                  </a:lnTo>
                  <a:lnTo>
                    <a:pt x="197" y="63"/>
                  </a:lnTo>
                  <a:lnTo>
                    <a:pt x="228" y="77"/>
                  </a:lnTo>
                  <a:lnTo>
                    <a:pt x="269" y="92"/>
                  </a:lnTo>
                  <a:lnTo>
                    <a:pt x="321" y="100"/>
                  </a:lnTo>
                  <a:lnTo>
                    <a:pt x="373" y="100"/>
                  </a:lnTo>
                  <a:lnTo>
                    <a:pt x="407" y="95"/>
                  </a:lnTo>
                  <a:lnTo>
                    <a:pt x="421" y="108"/>
                  </a:lnTo>
                  <a:lnTo>
                    <a:pt x="457" y="134"/>
                  </a:lnTo>
                  <a:lnTo>
                    <a:pt x="488" y="135"/>
                  </a:lnTo>
                  <a:lnTo>
                    <a:pt x="426" y="55"/>
                  </a:lnTo>
                  <a:lnTo>
                    <a:pt x="344" y="67"/>
                  </a:lnTo>
                  <a:lnTo>
                    <a:pt x="251" y="58"/>
                  </a:lnTo>
                  <a:lnTo>
                    <a:pt x="222" y="49"/>
                  </a:lnTo>
                  <a:lnTo>
                    <a:pt x="221" y="0"/>
                  </a:lnTo>
                  <a:lnTo>
                    <a:pt x="183" y="40"/>
                  </a:lnTo>
                  <a:lnTo>
                    <a:pt x="138" y="67"/>
                  </a:lnTo>
                  <a:lnTo>
                    <a:pt x="98" y="70"/>
                  </a:lnTo>
                  <a:lnTo>
                    <a:pt x="46" y="67"/>
                  </a:lnTo>
                  <a:lnTo>
                    <a:pt x="1" y="36"/>
                  </a:lnTo>
                  <a:lnTo>
                    <a:pt x="0" y="91"/>
                  </a:lnTo>
                  <a:close/>
                </a:path>
              </a:pathLst>
            </a:custGeom>
            <a:solidFill>
              <a:srgbClr val="757000"/>
            </a:solidFill>
            <a:ln w="9525">
              <a:noFill/>
              <a:round/>
              <a:headEnd/>
              <a:tailEnd/>
            </a:ln>
          </p:spPr>
          <p:txBody>
            <a:bodyPr/>
            <a:lstStyle/>
            <a:p>
              <a:endParaRPr lang="en-US"/>
            </a:p>
          </p:txBody>
        </p:sp>
        <p:sp>
          <p:nvSpPr>
            <p:cNvPr id="22580" name="Freeform 282"/>
            <p:cNvSpPr>
              <a:spLocks/>
            </p:cNvSpPr>
            <p:nvPr/>
          </p:nvSpPr>
          <p:spPr bwMode="auto">
            <a:xfrm>
              <a:off x="7581106" y="5055206"/>
              <a:ext cx="527812" cy="124902"/>
            </a:xfrm>
            <a:custGeom>
              <a:avLst/>
              <a:gdLst>
                <a:gd name="T0" fmla="*/ 510721 w 525"/>
                <a:gd name="T1" fmla="*/ 111701 h 123"/>
                <a:gd name="T2" fmla="*/ 522785 w 525"/>
                <a:gd name="T3" fmla="*/ 121856 h 123"/>
                <a:gd name="T4" fmla="*/ 509715 w 525"/>
                <a:gd name="T5" fmla="*/ 124902 h 123"/>
                <a:gd name="T6" fmla="*/ 486592 w 525"/>
                <a:gd name="T7" fmla="*/ 123887 h 123"/>
                <a:gd name="T8" fmla="*/ 463469 w 525"/>
                <a:gd name="T9" fmla="*/ 122871 h 123"/>
                <a:gd name="T10" fmla="*/ 441351 w 525"/>
                <a:gd name="T11" fmla="*/ 122871 h 123"/>
                <a:gd name="T12" fmla="*/ 419233 w 525"/>
                <a:gd name="T13" fmla="*/ 121856 h 123"/>
                <a:gd name="T14" fmla="*/ 397116 w 525"/>
                <a:gd name="T15" fmla="*/ 121856 h 123"/>
                <a:gd name="T16" fmla="*/ 374998 w 525"/>
                <a:gd name="T17" fmla="*/ 120840 h 123"/>
                <a:gd name="T18" fmla="*/ 353885 w 525"/>
                <a:gd name="T19" fmla="*/ 120840 h 123"/>
                <a:gd name="T20" fmla="*/ 333778 w 525"/>
                <a:gd name="T21" fmla="*/ 120840 h 123"/>
                <a:gd name="T22" fmla="*/ 312666 w 525"/>
                <a:gd name="T23" fmla="*/ 119825 h 123"/>
                <a:gd name="T24" fmla="*/ 292559 w 525"/>
                <a:gd name="T25" fmla="*/ 119825 h 123"/>
                <a:gd name="T26" fmla="*/ 273457 w 525"/>
                <a:gd name="T27" fmla="*/ 119825 h 123"/>
                <a:gd name="T28" fmla="*/ 254355 w 525"/>
                <a:gd name="T29" fmla="*/ 119825 h 123"/>
                <a:gd name="T30" fmla="*/ 235253 w 525"/>
                <a:gd name="T31" fmla="*/ 119825 h 123"/>
                <a:gd name="T32" fmla="*/ 219168 w 525"/>
                <a:gd name="T33" fmla="*/ 119825 h 123"/>
                <a:gd name="T34" fmla="*/ 201071 w 525"/>
                <a:gd name="T35" fmla="*/ 119825 h 123"/>
                <a:gd name="T36" fmla="*/ 175937 w 525"/>
                <a:gd name="T37" fmla="*/ 118809 h 123"/>
                <a:gd name="T38" fmla="*/ 148793 w 525"/>
                <a:gd name="T39" fmla="*/ 118809 h 123"/>
                <a:gd name="T40" fmla="*/ 124664 w 525"/>
                <a:gd name="T41" fmla="*/ 118809 h 123"/>
                <a:gd name="T42" fmla="*/ 103552 w 525"/>
                <a:gd name="T43" fmla="*/ 118809 h 123"/>
                <a:gd name="T44" fmla="*/ 85455 w 525"/>
                <a:gd name="T45" fmla="*/ 118809 h 123"/>
                <a:gd name="T46" fmla="*/ 68364 w 525"/>
                <a:gd name="T47" fmla="*/ 118809 h 123"/>
                <a:gd name="T48" fmla="*/ 53284 w 525"/>
                <a:gd name="T49" fmla="*/ 118809 h 123"/>
                <a:gd name="T50" fmla="*/ 41220 w 525"/>
                <a:gd name="T51" fmla="*/ 118809 h 123"/>
                <a:gd name="T52" fmla="*/ 30161 w 525"/>
                <a:gd name="T53" fmla="*/ 118809 h 123"/>
                <a:gd name="T54" fmla="*/ 16086 w 525"/>
                <a:gd name="T55" fmla="*/ 118809 h 123"/>
                <a:gd name="T56" fmla="*/ 5027 w 525"/>
                <a:gd name="T57" fmla="*/ 118809 h 123"/>
                <a:gd name="T58" fmla="*/ 1005 w 525"/>
                <a:gd name="T59" fmla="*/ 0 h 123"/>
                <a:gd name="T60" fmla="*/ 22118 w 525"/>
                <a:gd name="T61" fmla="*/ 91392 h 123"/>
                <a:gd name="T62" fmla="*/ 37198 w 525"/>
                <a:gd name="T63" fmla="*/ 92407 h 123"/>
                <a:gd name="T64" fmla="*/ 52279 w 525"/>
                <a:gd name="T65" fmla="*/ 93423 h 123"/>
                <a:gd name="T66" fmla="*/ 65348 w 525"/>
                <a:gd name="T67" fmla="*/ 94438 h 123"/>
                <a:gd name="T68" fmla="*/ 80428 w 525"/>
                <a:gd name="T69" fmla="*/ 95454 h 123"/>
                <a:gd name="T70" fmla="*/ 97520 w 525"/>
                <a:gd name="T71" fmla="*/ 95454 h 123"/>
                <a:gd name="T72" fmla="*/ 116621 w 525"/>
                <a:gd name="T73" fmla="*/ 96469 h 123"/>
                <a:gd name="T74" fmla="*/ 135723 w 525"/>
                <a:gd name="T75" fmla="*/ 97484 h 123"/>
                <a:gd name="T76" fmla="*/ 158846 w 525"/>
                <a:gd name="T77" fmla="*/ 97484 h 123"/>
                <a:gd name="T78" fmla="*/ 181969 w 525"/>
                <a:gd name="T79" fmla="*/ 98500 h 123"/>
                <a:gd name="T80" fmla="*/ 206098 w 525"/>
                <a:gd name="T81" fmla="*/ 98500 h 123"/>
                <a:gd name="T82" fmla="*/ 233243 w 525"/>
                <a:gd name="T83" fmla="*/ 98500 h 123"/>
                <a:gd name="T84" fmla="*/ 260387 w 525"/>
                <a:gd name="T85" fmla="*/ 99515 h 123"/>
                <a:gd name="T86" fmla="*/ 285521 w 525"/>
                <a:gd name="T87" fmla="*/ 99515 h 123"/>
                <a:gd name="T88" fmla="*/ 298591 w 525"/>
                <a:gd name="T89" fmla="*/ 99515 h 123"/>
                <a:gd name="T90" fmla="*/ 310655 w 525"/>
                <a:gd name="T91" fmla="*/ 99515 h 123"/>
                <a:gd name="T92" fmla="*/ 322719 w 525"/>
                <a:gd name="T93" fmla="*/ 99515 h 123"/>
                <a:gd name="T94" fmla="*/ 335789 w 525"/>
                <a:gd name="T95" fmla="*/ 99515 h 123"/>
                <a:gd name="T96" fmla="*/ 348859 w 525"/>
                <a:gd name="T97" fmla="*/ 99515 h 123"/>
                <a:gd name="T98" fmla="*/ 362934 w 525"/>
                <a:gd name="T99" fmla="*/ 99515 h 123"/>
                <a:gd name="T100" fmla="*/ 379019 w 525"/>
                <a:gd name="T101" fmla="*/ 101546 h 123"/>
                <a:gd name="T102" fmla="*/ 392089 w 525"/>
                <a:gd name="T103" fmla="*/ 101546 h 123"/>
                <a:gd name="T104" fmla="*/ 407169 w 525"/>
                <a:gd name="T105" fmla="*/ 101546 h 123"/>
                <a:gd name="T106" fmla="*/ 423255 w 525"/>
                <a:gd name="T107" fmla="*/ 101546 h 123"/>
                <a:gd name="T108" fmla="*/ 438335 w 525"/>
                <a:gd name="T109" fmla="*/ 102562 h 123"/>
                <a:gd name="T110" fmla="*/ 453416 w 525"/>
                <a:gd name="T111" fmla="*/ 102562 h 123"/>
                <a:gd name="T112" fmla="*/ 470507 w 525"/>
                <a:gd name="T113" fmla="*/ 102562 h 123"/>
                <a:gd name="T114" fmla="*/ 485587 w 525"/>
                <a:gd name="T115" fmla="*/ 103577 h 123"/>
                <a:gd name="T116" fmla="*/ 501673 w 525"/>
                <a:gd name="T117" fmla="*/ 103577 h 12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25"/>
                <a:gd name="T178" fmla="*/ 0 h 123"/>
                <a:gd name="T179" fmla="*/ 525 w 525"/>
                <a:gd name="T180" fmla="*/ 123 h 12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25" h="123">
                  <a:moveTo>
                    <a:pt x="499" y="102"/>
                  </a:moveTo>
                  <a:lnTo>
                    <a:pt x="503" y="105"/>
                  </a:lnTo>
                  <a:lnTo>
                    <a:pt x="506" y="108"/>
                  </a:lnTo>
                  <a:lnTo>
                    <a:pt x="508" y="110"/>
                  </a:lnTo>
                  <a:lnTo>
                    <a:pt x="512" y="114"/>
                  </a:lnTo>
                  <a:lnTo>
                    <a:pt x="515" y="115"/>
                  </a:lnTo>
                  <a:lnTo>
                    <a:pt x="517" y="118"/>
                  </a:lnTo>
                  <a:lnTo>
                    <a:pt x="520" y="120"/>
                  </a:lnTo>
                  <a:lnTo>
                    <a:pt x="525" y="123"/>
                  </a:lnTo>
                  <a:lnTo>
                    <a:pt x="518" y="123"/>
                  </a:lnTo>
                  <a:lnTo>
                    <a:pt x="513" y="123"/>
                  </a:lnTo>
                  <a:lnTo>
                    <a:pt x="507" y="123"/>
                  </a:lnTo>
                  <a:lnTo>
                    <a:pt x="501" y="123"/>
                  </a:lnTo>
                  <a:lnTo>
                    <a:pt x="495" y="122"/>
                  </a:lnTo>
                  <a:lnTo>
                    <a:pt x="490" y="122"/>
                  </a:lnTo>
                  <a:lnTo>
                    <a:pt x="484" y="122"/>
                  </a:lnTo>
                  <a:lnTo>
                    <a:pt x="479" y="122"/>
                  </a:lnTo>
                  <a:lnTo>
                    <a:pt x="472" y="122"/>
                  </a:lnTo>
                  <a:lnTo>
                    <a:pt x="468" y="122"/>
                  </a:lnTo>
                  <a:lnTo>
                    <a:pt x="461" y="121"/>
                  </a:lnTo>
                  <a:lnTo>
                    <a:pt x="456" y="121"/>
                  </a:lnTo>
                  <a:lnTo>
                    <a:pt x="450" y="121"/>
                  </a:lnTo>
                  <a:lnTo>
                    <a:pt x="445" y="121"/>
                  </a:lnTo>
                  <a:lnTo>
                    <a:pt x="439" y="121"/>
                  </a:lnTo>
                  <a:lnTo>
                    <a:pt x="434" y="121"/>
                  </a:lnTo>
                  <a:lnTo>
                    <a:pt x="427" y="120"/>
                  </a:lnTo>
                  <a:lnTo>
                    <a:pt x="423" y="120"/>
                  </a:lnTo>
                  <a:lnTo>
                    <a:pt x="417" y="120"/>
                  </a:lnTo>
                  <a:lnTo>
                    <a:pt x="412" y="120"/>
                  </a:lnTo>
                  <a:lnTo>
                    <a:pt x="406" y="120"/>
                  </a:lnTo>
                  <a:lnTo>
                    <a:pt x="401" y="120"/>
                  </a:lnTo>
                  <a:lnTo>
                    <a:pt x="395" y="120"/>
                  </a:lnTo>
                  <a:lnTo>
                    <a:pt x="390" y="120"/>
                  </a:lnTo>
                  <a:lnTo>
                    <a:pt x="384" y="119"/>
                  </a:lnTo>
                  <a:lnTo>
                    <a:pt x="379" y="119"/>
                  </a:lnTo>
                  <a:lnTo>
                    <a:pt x="373" y="119"/>
                  </a:lnTo>
                  <a:lnTo>
                    <a:pt x="368" y="119"/>
                  </a:lnTo>
                  <a:lnTo>
                    <a:pt x="362" y="119"/>
                  </a:lnTo>
                  <a:lnTo>
                    <a:pt x="358" y="119"/>
                  </a:lnTo>
                  <a:lnTo>
                    <a:pt x="352" y="119"/>
                  </a:lnTo>
                  <a:lnTo>
                    <a:pt x="347" y="119"/>
                  </a:lnTo>
                  <a:lnTo>
                    <a:pt x="342" y="119"/>
                  </a:lnTo>
                  <a:lnTo>
                    <a:pt x="336" y="119"/>
                  </a:lnTo>
                  <a:lnTo>
                    <a:pt x="332" y="119"/>
                  </a:lnTo>
                  <a:lnTo>
                    <a:pt x="326" y="119"/>
                  </a:lnTo>
                  <a:lnTo>
                    <a:pt x="321" y="118"/>
                  </a:lnTo>
                  <a:lnTo>
                    <a:pt x="316" y="118"/>
                  </a:lnTo>
                  <a:lnTo>
                    <a:pt x="311" y="118"/>
                  </a:lnTo>
                  <a:lnTo>
                    <a:pt x="306" y="118"/>
                  </a:lnTo>
                  <a:lnTo>
                    <a:pt x="301" y="118"/>
                  </a:lnTo>
                  <a:lnTo>
                    <a:pt x="295" y="118"/>
                  </a:lnTo>
                  <a:lnTo>
                    <a:pt x="291" y="118"/>
                  </a:lnTo>
                  <a:lnTo>
                    <a:pt x="286" y="118"/>
                  </a:lnTo>
                  <a:lnTo>
                    <a:pt x="281" y="118"/>
                  </a:lnTo>
                  <a:lnTo>
                    <a:pt x="277" y="118"/>
                  </a:lnTo>
                  <a:lnTo>
                    <a:pt x="272" y="118"/>
                  </a:lnTo>
                  <a:lnTo>
                    <a:pt x="267" y="118"/>
                  </a:lnTo>
                  <a:lnTo>
                    <a:pt x="263" y="118"/>
                  </a:lnTo>
                  <a:lnTo>
                    <a:pt x="257" y="118"/>
                  </a:lnTo>
                  <a:lnTo>
                    <a:pt x="253" y="118"/>
                  </a:lnTo>
                  <a:lnTo>
                    <a:pt x="248" y="118"/>
                  </a:lnTo>
                  <a:lnTo>
                    <a:pt x="244" y="118"/>
                  </a:lnTo>
                  <a:lnTo>
                    <a:pt x="238" y="118"/>
                  </a:lnTo>
                  <a:lnTo>
                    <a:pt x="234" y="118"/>
                  </a:lnTo>
                  <a:lnTo>
                    <a:pt x="230" y="118"/>
                  </a:lnTo>
                  <a:lnTo>
                    <a:pt x="225" y="118"/>
                  </a:lnTo>
                  <a:lnTo>
                    <a:pt x="221" y="118"/>
                  </a:lnTo>
                  <a:lnTo>
                    <a:pt x="218" y="118"/>
                  </a:lnTo>
                  <a:lnTo>
                    <a:pt x="213" y="118"/>
                  </a:lnTo>
                  <a:lnTo>
                    <a:pt x="209" y="118"/>
                  </a:lnTo>
                  <a:lnTo>
                    <a:pt x="204" y="118"/>
                  </a:lnTo>
                  <a:lnTo>
                    <a:pt x="200" y="118"/>
                  </a:lnTo>
                  <a:lnTo>
                    <a:pt x="197" y="118"/>
                  </a:lnTo>
                  <a:lnTo>
                    <a:pt x="189" y="117"/>
                  </a:lnTo>
                  <a:lnTo>
                    <a:pt x="181" y="117"/>
                  </a:lnTo>
                  <a:lnTo>
                    <a:pt x="175" y="117"/>
                  </a:lnTo>
                  <a:lnTo>
                    <a:pt x="167" y="117"/>
                  </a:lnTo>
                  <a:lnTo>
                    <a:pt x="161" y="117"/>
                  </a:lnTo>
                  <a:lnTo>
                    <a:pt x="154" y="117"/>
                  </a:lnTo>
                  <a:lnTo>
                    <a:pt x="148" y="117"/>
                  </a:lnTo>
                  <a:lnTo>
                    <a:pt x="142" y="117"/>
                  </a:lnTo>
                  <a:lnTo>
                    <a:pt x="136" y="117"/>
                  </a:lnTo>
                  <a:lnTo>
                    <a:pt x="130" y="117"/>
                  </a:lnTo>
                  <a:lnTo>
                    <a:pt x="124" y="117"/>
                  </a:lnTo>
                  <a:lnTo>
                    <a:pt x="119" y="117"/>
                  </a:lnTo>
                  <a:lnTo>
                    <a:pt x="113" y="117"/>
                  </a:lnTo>
                  <a:lnTo>
                    <a:pt x="108" y="117"/>
                  </a:lnTo>
                  <a:lnTo>
                    <a:pt x="103" y="117"/>
                  </a:lnTo>
                  <a:lnTo>
                    <a:pt x="99" y="117"/>
                  </a:lnTo>
                  <a:lnTo>
                    <a:pt x="94" y="117"/>
                  </a:lnTo>
                  <a:lnTo>
                    <a:pt x="89" y="117"/>
                  </a:lnTo>
                  <a:lnTo>
                    <a:pt x="85" y="117"/>
                  </a:lnTo>
                  <a:lnTo>
                    <a:pt x="80" y="117"/>
                  </a:lnTo>
                  <a:lnTo>
                    <a:pt x="76" y="117"/>
                  </a:lnTo>
                  <a:lnTo>
                    <a:pt x="72" y="117"/>
                  </a:lnTo>
                  <a:lnTo>
                    <a:pt x="68" y="117"/>
                  </a:lnTo>
                  <a:lnTo>
                    <a:pt x="64" y="117"/>
                  </a:lnTo>
                  <a:lnTo>
                    <a:pt x="60" y="117"/>
                  </a:lnTo>
                  <a:lnTo>
                    <a:pt x="56" y="117"/>
                  </a:lnTo>
                  <a:lnTo>
                    <a:pt x="53" y="117"/>
                  </a:lnTo>
                  <a:lnTo>
                    <a:pt x="51" y="117"/>
                  </a:lnTo>
                  <a:lnTo>
                    <a:pt x="48" y="117"/>
                  </a:lnTo>
                  <a:lnTo>
                    <a:pt x="44" y="117"/>
                  </a:lnTo>
                  <a:lnTo>
                    <a:pt x="41" y="117"/>
                  </a:lnTo>
                  <a:lnTo>
                    <a:pt x="39" y="117"/>
                  </a:lnTo>
                  <a:lnTo>
                    <a:pt x="35" y="117"/>
                  </a:lnTo>
                  <a:lnTo>
                    <a:pt x="33" y="117"/>
                  </a:lnTo>
                  <a:lnTo>
                    <a:pt x="30" y="117"/>
                  </a:lnTo>
                  <a:lnTo>
                    <a:pt x="28" y="117"/>
                  </a:lnTo>
                  <a:lnTo>
                    <a:pt x="23" y="117"/>
                  </a:lnTo>
                  <a:lnTo>
                    <a:pt x="20" y="117"/>
                  </a:lnTo>
                  <a:lnTo>
                    <a:pt x="16" y="117"/>
                  </a:lnTo>
                  <a:lnTo>
                    <a:pt x="14" y="117"/>
                  </a:lnTo>
                  <a:lnTo>
                    <a:pt x="10" y="117"/>
                  </a:lnTo>
                  <a:lnTo>
                    <a:pt x="8" y="117"/>
                  </a:lnTo>
                  <a:lnTo>
                    <a:pt x="5" y="117"/>
                  </a:lnTo>
                  <a:lnTo>
                    <a:pt x="1" y="117"/>
                  </a:lnTo>
                  <a:lnTo>
                    <a:pt x="0" y="117"/>
                  </a:lnTo>
                  <a:lnTo>
                    <a:pt x="0" y="118"/>
                  </a:lnTo>
                  <a:lnTo>
                    <a:pt x="1" y="0"/>
                  </a:lnTo>
                  <a:lnTo>
                    <a:pt x="15" y="17"/>
                  </a:lnTo>
                  <a:lnTo>
                    <a:pt x="18" y="90"/>
                  </a:lnTo>
                  <a:lnTo>
                    <a:pt x="19" y="90"/>
                  </a:lnTo>
                  <a:lnTo>
                    <a:pt x="22" y="90"/>
                  </a:lnTo>
                  <a:lnTo>
                    <a:pt x="24" y="90"/>
                  </a:lnTo>
                  <a:lnTo>
                    <a:pt x="28" y="91"/>
                  </a:lnTo>
                  <a:lnTo>
                    <a:pt x="32" y="91"/>
                  </a:lnTo>
                  <a:lnTo>
                    <a:pt x="37" y="91"/>
                  </a:lnTo>
                  <a:lnTo>
                    <a:pt x="41" y="91"/>
                  </a:lnTo>
                  <a:lnTo>
                    <a:pt x="46" y="92"/>
                  </a:lnTo>
                  <a:lnTo>
                    <a:pt x="49" y="92"/>
                  </a:lnTo>
                  <a:lnTo>
                    <a:pt x="52" y="92"/>
                  </a:lnTo>
                  <a:lnTo>
                    <a:pt x="55" y="92"/>
                  </a:lnTo>
                  <a:lnTo>
                    <a:pt x="58" y="93"/>
                  </a:lnTo>
                  <a:lnTo>
                    <a:pt x="62" y="93"/>
                  </a:lnTo>
                  <a:lnTo>
                    <a:pt x="65" y="93"/>
                  </a:lnTo>
                  <a:lnTo>
                    <a:pt x="68" y="93"/>
                  </a:lnTo>
                  <a:lnTo>
                    <a:pt x="73" y="93"/>
                  </a:lnTo>
                  <a:lnTo>
                    <a:pt x="76" y="93"/>
                  </a:lnTo>
                  <a:lnTo>
                    <a:pt x="80" y="94"/>
                  </a:lnTo>
                  <a:lnTo>
                    <a:pt x="85" y="94"/>
                  </a:lnTo>
                  <a:lnTo>
                    <a:pt x="89" y="94"/>
                  </a:lnTo>
                  <a:lnTo>
                    <a:pt x="92" y="94"/>
                  </a:lnTo>
                  <a:lnTo>
                    <a:pt x="97" y="94"/>
                  </a:lnTo>
                  <a:lnTo>
                    <a:pt x="101" y="94"/>
                  </a:lnTo>
                  <a:lnTo>
                    <a:pt x="106" y="95"/>
                  </a:lnTo>
                  <a:lnTo>
                    <a:pt x="111" y="95"/>
                  </a:lnTo>
                  <a:lnTo>
                    <a:pt x="116" y="95"/>
                  </a:lnTo>
                  <a:lnTo>
                    <a:pt x="121" y="95"/>
                  </a:lnTo>
                  <a:lnTo>
                    <a:pt x="125" y="96"/>
                  </a:lnTo>
                  <a:lnTo>
                    <a:pt x="131" y="96"/>
                  </a:lnTo>
                  <a:lnTo>
                    <a:pt x="135" y="96"/>
                  </a:lnTo>
                  <a:lnTo>
                    <a:pt x="141" y="96"/>
                  </a:lnTo>
                  <a:lnTo>
                    <a:pt x="147" y="96"/>
                  </a:lnTo>
                  <a:lnTo>
                    <a:pt x="152" y="96"/>
                  </a:lnTo>
                  <a:lnTo>
                    <a:pt x="158" y="96"/>
                  </a:lnTo>
                  <a:lnTo>
                    <a:pt x="164" y="96"/>
                  </a:lnTo>
                  <a:lnTo>
                    <a:pt x="169" y="97"/>
                  </a:lnTo>
                  <a:lnTo>
                    <a:pt x="176" y="97"/>
                  </a:lnTo>
                  <a:lnTo>
                    <a:pt x="181" y="97"/>
                  </a:lnTo>
                  <a:lnTo>
                    <a:pt x="187" y="97"/>
                  </a:lnTo>
                  <a:lnTo>
                    <a:pt x="193" y="97"/>
                  </a:lnTo>
                  <a:lnTo>
                    <a:pt x="200" y="97"/>
                  </a:lnTo>
                  <a:lnTo>
                    <a:pt x="205" y="97"/>
                  </a:lnTo>
                  <a:lnTo>
                    <a:pt x="212" y="97"/>
                  </a:lnTo>
                  <a:lnTo>
                    <a:pt x="219" y="97"/>
                  </a:lnTo>
                  <a:lnTo>
                    <a:pt x="225" y="97"/>
                  </a:lnTo>
                  <a:lnTo>
                    <a:pt x="232" y="97"/>
                  </a:lnTo>
                  <a:lnTo>
                    <a:pt x="238" y="97"/>
                  </a:lnTo>
                  <a:lnTo>
                    <a:pt x="245" y="98"/>
                  </a:lnTo>
                  <a:lnTo>
                    <a:pt x="252" y="98"/>
                  </a:lnTo>
                  <a:lnTo>
                    <a:pt x="259" y="98"/>
                  </a:lnTo>
                  <a:lnTo>
                    <a:pt x="266" y="98"/>
                  </a:lnTo>
                  <a:lnTo>
                    <a:pt x="274" y="98"/>
                  </a:lnTo>
                  <a:lnTo>
                    <a:pt x="279" y="98"/>
                  </a:lnTo>
                  <a:lnTo>
                    <a:pt x="284" y="98"/>
                  </a:lnTo>
                  <a:lnTo>
                    <a:pt x="287" y="98"/>
                  </a:lnTo>
                  <a:lnTo>
                    <a:pt x="290" y="98"/>
                  </a:lnTo>
                  <a:lnTo>
                    <a:pt x="293" y="98"/>
                  </a:lnTo>
                  <a:lnTo>
                    <a:pt x="297" y="98"/>
                  </a:lnTo>
                  <a:lnTo>
                    <a:pt x="299" y="98"/>
                  </a:lnTo>
                  <a:lnTo>
                    <a:pt x="302" y="98"/>
                  </a:lnTo>
                  <a:lnTo>
                    <a:pt x="305" y="98"/>
                  </a:lnTo>
                  <a:lnTo>
                    <a:pt x="309" y="98"/>
                  </a:lnTo>
                  <a:lnTo>
                    <a:pt x="311" y="98"/>
                  </a:lnTo>
                  <a:lnTo>
                    <a:pt x="314" y="98"/>
                  </a:lnTo>
                  <a:lnTo>
                    <a:pt x="317" y="98"/>
                  </a:lnTo>
                  <a:lnTo>
                    <a:pt x="321" y="98"/>
                  </a:lnTo>
                  <a:lnTo>
                    <a:pt x="324" y="98"/>
                  </a:lnTo>
                  <a:lnTo>
                    <a:pt x="327" y="98"/>
                  </a:lnTo>
                  <a:lnTo>
                    <a:pt x="331" y="98"/>
                  </a:lnTo>
                  <a:lnTo>
                    <a:pt x="334" y="98"/>
                  </a:lnTo>
                  <a:lnTo>
                    <a:pt x="336" y="98"/>
                  </a:lnTo>
                  <a:lnTo>
                    <a:pt x="340" y="98"/>
                  </a:lnTo>
                  <a:lnTo>
                    <a:pt x="344" y="98"/>
                  </a:lnTo>
                  <a:lnTo>
                    <a:pt x="347" y="98"/>
                  </a:lnTo>
                  <a:lnTo>
                    <a:pt x="350" y="98"/>
                  </a:lnTo>
                  <a:lnTo>
                    <a:pt x="354" y="98"/>
                  </a:lnTo>
                  <a:lnTo>
                    <a:pt x="358" y="98"/>
                  </a:lnTo>
                  <a:lnTo>
                    <a:pt x="361" y="98"/>
                  </a:lnTo>
                  <a:lnTo>
                    <a:pt x="365" y="98"/>
                  </a:lnTo>
                  <a:lnTo>
                    <a:pt x="369" y="98"/>
                  </a:lnTo>
                  <a:lnTo>
                    <a:pt x="372" y="98"/>
                  </a:lnTo>
                  <a:lnTo>
                    <a:pt x="377" y="100"/>
                  </a:lnTo>
                  <a:lnTo>
                    <a:pt x="380" y="100"/>
                  </a:lnTo>
                  <a:lnTo>
                    <a:pt x="383" y="100"/>
                  </a:lnTo>
                  <a:lnTo>
                    <a:pt x="387" y="100"/>
                  </a:lnTo>
                  <a:lnTo>
                    <a:pt x="390" y="100"/>
                  </a:lnTo>
                  <a:lnTo>
                    <a:pt x="394" y="100"/>
                  </a:lnTo>
                  <a:lnTo>
                    <a:pt x="397" y="100"/>
                  </a:lnTo>
                  <a:lnTo>
                    <a:pt x="401" y="100"/>
                  </a:lnTo>
                  <a:lnTo>
                    <a:pt x="405" y="100"/>
                  </a:lnTo>
                  <a:lnTo>
                    <a:pt x="408" y="100"/>
                  </a:lnTo>
                  <a:lnTo>
                    <a:pt x="413" y="100"/>
                  </a:lnTo>
                  <a:lnTo>
                    <a:pt x="417" y="100"/>
                  </a:lnTo>
                  <a:lnTo>
                    <a:pt x="421" y="100"/>
                  </a:lnTo>
                  <a:lnTo>
                    <a:pt x="425" y="100"/>
                  </a:lnTo>
                  <a:lnTo>
                    <a:pt x="428" y="100"/>
                  </a:lnTo>
                  <a:lnTo>
                    <a:pt x="433" y="100"/>
                  </a:lnTo>
                  <a:lnTo>
                    <a:pt x="436" y="101"/>
                  </a:lnTo>
                  <a:lnTo>
                    <a:pt x="440" y="101"/>
                  </a:lnTo>
                  <a:lnTo>
                    <a:pt x="444" y="101"/>
                  </a:lnTo>
                  <a:lnTo>
                    <a:pt x="448" y="101"/>
                  </a:lnTo>
                  <a:lnTo>
                    <a:pt x="451" y="101"/>
                  </a:lnTo>
                  <a:lnTo>
                    <a:pt x="456" y="101"/>
                  </a:lnTo>
                  <a:lnTo>
                    <a:pt x="460" y="101"/>
                  </a:lnTo>
                  <a:lnTo>
                    <a:pt x="463" y="101"/>
                  </a:lnTo>
                  <a:lnTo>
                    <a:pt x="468" y="101"/>
                  </a:lnTo>
                  <a:lnTo>
                    <a:pt x="471" y="101"/>
                  </a:lnTo>
                  <a:lnTo>
                    <a:pt x="475" y="101"/>
                  </a:lnTo>
                  <a:lnTo>
                    <a:pt x="480" y="101"/>
                  </a:lnTo>
                  <a:lnTo>
                    <a:pt x="483" y="102"/>
                  </a:lnTo>
                  <a:lnTo>
                    <a:pt x="487" y="102"/>
                  </a:lnTo>
                  <a:lnTo>
                    <a:pt x="492" y="102"/>
                  </a:lnTo>
                  <a:lnTo>
                    <a:pt x="495" y="102"/>
                  </a:lnTo>
                  <a:lnTo>
                    <a:pt x="499" y="102"/>
                  </a:lnTo>
                  <a:close/>
                </a:path>
              </a:pathLst>
            </a:custGeom>
            <a:solidFill>
              <a:srgbClr val="000000"/>
            </a:solidFill>
            <a:ln w="9525">
              <a:noFill/>
              <a:round/>
              <a:headEnd/>
              <a:tailEnd/>
            </a:ln>
          </p:spPr>
          <p:txBody>
            <a:bodyPr/>
            <a:lstStyle/>
            <a:p>
              <a:endParaRPr lang="en-US"/>
            </a:p>
          </p:txBody>
        </p:sp>
        <p:sp>
          <p:nvSpPr>
            <p:cNvPr id="22581" name="Freeform 285"/>
            <p:cNvSpPr>
              <a:spLocks/>
            </p:cNvSpPr>
            <p:nvPr/>
          </p:nvSpPr>
          <p:spPr bwMode="auto">
            <a:xfrm>
              <a:off x="7881275" y="4827563"/>
              <a:ext cx="797762" cy="414997"/>
            </a:xfrm>
            <a:custGeom>
              <a:avLst/>
              <a:gdLst>
                <a:gd name="T0" fmla="*/ 3022 w 792"/>
                <a:gd name="T1" fmla="*/ 24175 h 412"/>
                <a:gd name="T2" fmla="*/ 11080 w 792"/>
                <a:gd name="T3" fmla="*/ 50364 h 412"/>
                <a:gd name="T4" fmla="*/ 19138 w 792"/>
                <a:gd name="T5" fmla="*/ 72524 h 412"/>
                <a:gd name="T6" fmla="*/ 31226 w 792"/>
                <a:gd name="T7" fmla="*/ 99720 h 412"/>
                <a:gd name="T8" fmla="*/ 48349 w 792"/>
                <a:gd name="T9" fmla="*/ 132960 h 412"/>
                <a:gd name="T10" fmla="*/ 69502 w 792"/>
                <a:gd name="T11" fmla="*/ 170229 h 412"/>
                <a:gd name="T12" fmla="*/ 94684 w 792"/>
                <a:gd name="T13" fmla="*/ 213542 h 412"/>
                <a:gd name="T14" fmla="*/ 120873 w 792"/>
                <a:gd name="T15" fmla="*/ 252826 h 412"/>
                <a:gd name="T16" fmla="*/ 148069 w 792"/>
                <a:gd name="T17" fmla="*/ 288080 h 412"/>
                <a:gd name="T18" fmla="*/ 172244 w 792"/>
                <a:gd name="T19" fmla="*/ 317291 h 412"/>
                <a:gd name="T20" fmla="*/ 196419 w 792"/>
                <a:gd name="T21" fmla="*/ 343481 h 412"/>
                <a:gd name="T22" fmla="*/ 219586 w 792"/>
                <a:gd name="T23" fmla="*/ 362619 h 412"/>
                <a:gd name="T24" fmla="*/ 241746 w 792"/>
                <a:gd name="T25" fmla="*/ 378735 h 412"/>
                <a:gd name="T26" fmla="*/ 262899 w 792"/>
                <a:gd name="T27" fmla="*/ 389815 h 412"/>
                <a:gd name="T28" fmla="*/ 289088 w 792"/>
                <a:gd name="T29" fmla="*/ 399888 h 412"/>
                <a:gd name="T30" fmla="*/ 313263 w 792"/>
                <a:gd name="T31" fmla="*/ 403917 h 412"/>
                <a:gd name="T32" fmla="*/ 335423 w 792"/>
                <a:gd name="T33" fmla="*/ 407946 h 412"/>
                <a:gd name="T34" fmla="*/ 358590 w 792"/>
                <a:gd name="T35" fmla="*/ 410968 h 412"/>
                <a:gd name="T36" fmla="*/ 383772 w 792"/>
                <a:gd name="T37" fmla="*/ 412982 h 412"/>
                <a:gd name="T38" fmla="*/ 410968 w 792"/>
                <a:gd name="T39" fmla="*/ 414997 h 412"/>
                <a:gd name="T40" fmla="*/ 437157 w 792"/>
                <a:gd name="T41" fmla="*/ 414997 h 412"/>
                <a:gd name="T42" fmla="*/ 463347 w 792"/>
                <a:gd name="T43" fmla="*/ 412982 h 412"/>
                <a:gd name="T44" fmla="*/ 489536 w 792"/>
                <a:gd name="T45" fmla="*/ 408953 h 412"/>
                <a:gd name="T46" fmla="*/ 513710 w 792"/>
                <a:gd name="T47" fmla="*/ 401902 h 412"/>
                <a:gd name="T48" fmla="*/ 535871 w 792"/>
                <a:gd name="T49" fmla="*/ 390822 h 412"/>
                <a:gd name="T50" fmla="*/ 564074 w 792"/>
                <a:gd name="T51" fmla="*/ 367655 h 412"/>
                <a:gd name="T52" fmla="*/ 598322 w 792"/>
                <a:gd name="T53" fmla="*/ 333408 h 412"/>
                <a:gd name="T54" fmla="*/ 636598 w 792"/>
                <a:gd name="T55" fmla="*/ 291102 h 412"/>
                <a:gd name="T56" fmla="*/ 674874 w 792"/>
                <a:gd name="T57" fmla="*/ 243760 h 412"/>
                <a:gd name="T58" fmla="*/ 710129 w 792"/>
                <a:gd name="T59" fmla="*/ 191382 h 412"/>
                <a:gd name="T60" fmla="*/ 743369 w 792"/>
                <a:gd name="T61" fmla="*/ 139004 h 412"/>
                <a:gd name="T62" fmla="*/ 769558 w 792"/>
                <a:gd name="T63" fmla="*/ 88640 h 412"/>
                <a:gd name="T64" fmla="*/ 790711 w 792"/>
                <a:gd name="T65" fmla="*/ 43313 h 412"/>
                <a:gd name="T66" fmla="*/ 776609 w 792"/>
                <a:gd name="T67" fmla="*/ 25182 h 412"/>
                <a:gd name="T68" fmla="*/ 763515 w 792"/>
                <a:gd name="T69" fmla="*/ 53386 h 412"/>
                <a:gd name="T70" fmla="*/ 751427 w 792"/>
                <a:gd name="T71" fmla="*/ 75546 h 412"/>
                <a:gd name="T72" fmla="*/ 736318 w 792"/>
                <a:gd name="T73" fmla="*/ 102742 h 412"/>
                <a:gd name="T74" fmla="*/ 719195 w 792"/>
                <a:gd name="T75" fmla="*/ 133967 h 412"/>
                <a:gd name="T76" fmla="*/ 697035 w 792"/>
                <a:gd name="T77" fmla="*/ 170229 h 412"/>
                <a:gd name="T78" fmla="*/ 671853 w 792"/>
                <a:gd name="T79" fmla="*/ 207499 h 412"/>
                <a:gd name="T80" fmla="*/ 642642 w 792"/>
                <a:gd name="T81" fmla="*/ 247789 h 412"/>
                <a:gd name="T82" fmla="*/ 611416 w 792"/>
                <a:gd name="T83" fmla="*/ 286066 h 412"/>
                <a:gd name="T84" fmla="*/ 585227 w 792"/>
                <a:gd name="T85" fmla="*/ 317291 h 412"/>
                <a:gd name="T86" fmla="*/ 561052 w 792"/>
                <a:gd name="T87" fmla="*/ 341466 h 412"/>
                <a:gd name="T88" fmla="*/ 535871 w 792"/>
                <a:gd name="T89" fmla="*/ 361611 h 412"/>
                <a:gd name="T90" fmla="*/ 503638 w 792"/>
                <a:gd name="T91" fmla="*/ 380750 h 412"/>
                <a:gd name="T92" fmla="*/ 478456 w 792"/>
                <a:gd name="T93" fmla="*/ 387801 h 412"/>
                <a:gd name="T94" fmla="*/ 450252 w 792"/>
                <a:gd name="T95" fmla="*/ 389815 h 412"/>
                <a:gd name="T96" fmla="*/ 417012 w 792"/>
                <a:gd name="T97" fmla="*/ 389815 h 412"/>
                <a:gd name="T98" fmla="*/ 394852 w 792"/>
                <a:gd name="T99" fmla="*/ 389815 h 412"/>
                <a:gd name="T100" fmla="*/ 371685 w 792"/>
                <a:gd name="T101" fmla="*/ 388808 h 412"/>
                <a:gd name="T102" fmla="*/ 348517 w 792"/>
                <a:gd name="T103" fmla="*/ 385786 h 412"/>
                <a:gd name="T104" fmla="*/ 326357 w 792"/>
                <a:gd name="T105" fmla="*/ 382764 h 412"/>
                <a:gd name="T106" fmla="*/ 302183 w 792"/>
                <a:gd name="T107" fmla="*/ 377728 h 412"/>
                <a:gd name="T108" fmla="*/ 271964 w 792"/>
                <a:gd name="T109" fmla="*/ 365641 h 412"/>
                <a:gd name="T110" fmla="*/ 246782 w 792"/>
                <a:gd name="T111" fmla="*/ 351539 h 412"/>
                <a:gd name="T112" fmla="*/ 226637 w 792"/>
                <a:gd name="T113" fmla="*/ 334415 h 412"/>
                <a:gd name="T114" fmla="*/ 200448 w 792"/>
                <a:gd name="T115" fmla="*/ 311248 h 412"/>
                <a:gd name="T116" fmla="*/ 174259 w 792"/>
                <a:gd name="T117" fmla="*/ 282037 h 412"/>
                <a:gd name="T118" fmla="*/ 145048 w 792"/>
                <a:gd name="T119" fmla="*/ 244768 h 412"/>
                <a:gd name="T120" fmla="*/ 114829 w 792"/>
                <a:gd name="T121" fmla="*/ 198433 h 412"/>
                <a:gd name="T122" fmla="*/ 82597 w 792"/>
                <a:gd name="T123" fmla="*/ 143033 h 412"/>
                <a:gd name="T124" fmla="*/ 49356 w 792"/>
                <a:gd name="T125" fmla="*/ 77560 h 41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792"/>
                <a:gd name="T190" fmla="*/ 0 h 412"/>
                <a:gd name="T191" fmla="*/ 792 w 792"/>
                <a:gd name="T192" fmla="*/ 412 h 41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792" h="412">
                  <a:moveTo>
                    <a:pt x="0" y="8"/>
                  </a:moveTo>
                  <a:lnTo>
                    <a:pt x="0" y="8"/>
                  </a:lnTo>
                  <a:lnTo>
                    <a:pt x="0" y="10"/>
                  </a:lnTo>
                  <a:lnTo>
                    <a:pt x="0" y="13"/>
                  </a:lnTo>
                  <a:lnTo>
                    <a:pt x="2" y="17"/>
                  </a:lnTo>
                  <a:lnTo>
                    <a:pt x="2" y="21"/>
                  </a:lnTo>
                  <a:lnTo>
                    <a:pt x="3" y="24"/>
                  </a:lnTo>
                  <a:lnTo>
                    <a:pt x="3" y="27"/>
                  </a:lnTo>
                  <a:lnTo>
                    <a:pt x="5" y="33"/>
                  </a:lnTo>
                  <a:lnTo>
                    <a:pt x="6" y="37"/>
                  </a:lnTo>
                  <a:lnTo>
                    <a:pt x="8" y="42"/>
                  </a:lnTo>
                  <a:lnTo>
                    <a:pt x="8" y="43"/>
                  </a:lnTo>
                  <a:lnTo>
                    <a:pt x="10" y="47"/>
                  </a:lnTo>
                  <a:lnTo>
                    <a:pt x="11" y="50"/>
                  </a:lnTo>
                  <a:lnTo>
                    <a:pt x="12" y="53"/>
                  </a:lnTo>
                  <a:lnTo>
                    <a:pt x="13" y="55"/>
                  </a:lnTo>
                  <a:lnTo>
                    <a:pt x="14" y="59"/>
                  </a:lnTo>
                  <a:lnTo>
                    <a:pt x="15" y="62"/>
                  </a:lnTo>
                  <a:lnTo>
                    <a:pt x="16" y="65"/>
                  </a:lnTo>
                  <a:lnTo>
                    <a:pt x="18" y="68"/>
                  </a:lnTo>
                  <a:lnTo>
                    <a:pt x="19" y="72"/>
                  </a:lnTo>
                  <a:lnTo>
                    <a:pt x="20" y="75"/>
                  </a:lnTo>
                  <a:lnTo>
                    <a:pt x="23" y="79"/>
                  </a:lnTo>
                  <a:lnTo>
                    <a:pt x="24" y="82"/>
                  </a:lnTo>
                  <a:lnTo>
                    <a:pt x="26" y="87"/>
                  </a:lnTo>
                  <a:lnTo>
                    <a:pt x="28" y="90"/>
                  </a:lnTo>
                  <a:lnTo>
                    <a:pt x="29" y="95"/>
                  </a:lnTo>
                  <a:lnTo>
                    <a:pt x="31" y="99"/>
                  </a:lnTo>
                  <a:lnTo>
                    <a:pt x="34" y="104"/>
                  </a:lnTo>
                  <a:lnTo>
                    <a:pt x="36" y="108"/>
                  </a:lnTo>
                  <a:lnTo>
                    <a:pt x="38" y="113"/>
                  </a:lnTo>
                  <a:lnTo>
                    <a:pt x="40" y="117"/>
                  </a:lnTo>
                  <a:lnTo>
                    <a:pt x="42" y="123"/>
                  </a:lnTo>
                  <a:lnTo>
                    <a:pt x="45" y="127"/>
                  </a:lnTo>
                  <a:lnTo>
                    <a:pt x="48" y="132"/>
                  </a:lnTo>
                  <a:lnTo>
                    <a:pt x="50" y="137"/>
                  </a:lnTo>
                  <a:lnTo>
                    <a:pt x="53" y="142"/>
                  </a:lnTo>
                  <a:lnTo>
                    <a:pt x="56" y="148"/>
                  </a:lnTo>
                  <a:lnTo>
                    <a:pt x="59" y="153"/>
                  </a:lnTo>
                  <a:lnTo>
                    <a:pt x="62" y="158"/>
                  </a:lnTo>
                  <a:lnTo>
                    <a:pt x="65" y="164"/>
                  </a:lnTo>
                  <a:lnTo>
                    <a:pt x="69" y="169"/>
                  </a:lnTo>
                  <a:lnTo>
                    <a:pt x="72" y="176"/>
                  </a:lnTo>
                  <a:lnTo>
                    <a:pt x="75" y="181"/>
                  </a:lnTo>
                  <a:lnTo>
                    <a:pt x="80" y="188"/>
                  </a:lnTo>
                  <a:lnTo>
                    <a:pt x="83" y="193"/>
                  </a:lnTo>
                  <a:lnTo>
                    <a:pt x="87" y="200"/>
                  </a:lnTo>
                  <a:lnTo>
                    <a:pt x="91" y="205"/>
                  </a:lnTo>
                  <a:lnTo>
                    <a:pt x="94" y="212"/>
                  </a:lnTo>
                  <a:lnTo>
                    <a:pt x="98" y="217"/>
                  </a:lnTo>
                  <a:lnTo>
                    <a:pt x="102" y="224"/>
                  </a:lnTo>
                  <a:lnTo>
                    <a:pt x="105" y="229"/>
                  </a:lnTo>
                  <a:lnTo>
                    <a:pt x="109" y="234"/>
                  </a:lnTo>
                  <a:lnTo>
                    <a:pt x="113" y="241"/>
                  </a:lnTo>
                  <a:lnTo>
                    <a:pt x="117" y="246"/>
                  </a:lnTo>
                  <a:lnTo>
                    <a:pt x="120" y="251"/>
                  </a:lnTo>
                  <a:lnTo>
                    <a:pt x="125" y="256"/>
                  </a:lnTo>
                  <a:lnTo>
                    <a:pt x="128" y="261"/>
                  </a:lnTo>
                  <a:lnTo>
                    <a:pt x="131" y="267"/>
                  </a:lnTo>
                  <a:lnTo>
                    <a:pt x="136" y="271"/>
                  </a:lnTo>
                  <a:lnTo>
                    <a:pt x="139" y="277"/>
                  </a:lnTo>
                  <a:lnTo>
                    <a:pt x="142" y="281"/>
                  </a:lnTo>
                  <a:lnTo>
                    <a:pt x="147" y="286"/>
                  </a:lnTo>
                  <a:lnTo>
                    <a:pt x="150" y="290"/>
                  </a:lnTo>
                  <a:lnTo>
                    <a:pt x="153" y="295"/>
                  </a:lnTo>
                  <a:lnTo>
                    <a:pt x="157" y="298"/>
                  </a:lnTo>
                  <a:lnTo>
                    <a:pt x="161" y="304"/>
                  </a:lnTo>
                  <a:lnTo>
                    <a:pt x="163" y="307"/>
                  </a:lnTo>
                  <a:lnTo>
                    <a:pt x="167" y="311"/>
                  </a:lnTo>
                  <a:lnTo>
                    <a:pt x="171" y="315"/>
                  </a:lnTo>
                  <a:lnTo>
                    <a:pt x="174" y="319"/>
                  </a:lnTo>
                  <a:lnTo>
                    <a:pt x="177" y="323"/>
                  </a:lnTo>
                  <a:lnTo>
                    <a:pt x="182" y="327"/>
                  </a:lnTo>
                  <a:lnTo>
                    <a:pt x="184" y="330"/>
                  </a:lnTo>
                  <a:lnTo>
                    <a:pt x="188" y="333"/>
                  </a:lnTo>
                  <a:lnTo>
                    <a:pt x="191" y="336"/>
                  </a:lnTo>
                  <a:lnTo>
                    <a:pt x="195" y="341"/>
                  </a:lnTo>
                  <a:lnTo>
                    <a:pt x="198" y="343"/>
                  </a:lnTo>
                  <a:lnTo>
                    <a:pt x="201" y="347"/>
                  </a:lnTo>
                  <a:lnTo>
                    <a:pt x="205" y="349"/>
                  </a:lnTo>
                  <a:lnTo>
                    <a:pt x="208" y="352"/>
                  </a:lnTo>
                  <a:lnTo>
                    <a:pt x="211" y="355"/>
                  </a:lnTo>
                  <a:lnTo>
                    <a:pt x="215" y="358"/>
                  </a:lnTo>
                  <a:lnTo>
                    <a:pt x="218" y="360"/>
                  </a:lnTo>
                  <a:lnTo>
                    <a:pt x="221" y="362"/>
                  </a:lnTo>
                  <a:lnTo>
                    <a:pt x="225" y="366"/>
                  </a:lnTo>
                  <a:lnTo>
                    <a:pt x="228" y="368"/>
                  </a:lnTo>
                  <a:lnTo>
                    <a:pt x="231" y="370"/>
                  </a:lnTo>
                  <a:lnTo>
                    <a:pt x="234" y="372"/>
                  </a:lnTo>
                  <a:lnTo>
                    <a:pt x="237" y="374"/>
                  </a:lnTo>
                  <a:lnTo>
                    <a:pt x="240" y="376"/>
                  </a:lnTo>
                  <a:lnTo>
                    <a:pt x="243" y="378"/>
                  </a:lnTo>
                  <a:lnTo>
                    <a:pt x="246" y="380"/>
                  </a:lnTo>
                  <a:lnTo>
                    <a:pt x="250" y="382"/>
                  </a:lnTo>
                  <a:lnTo>
                    <a:pt x="253" y="384"/>
                  </a:lnTo>
                  <a:lnTo>
                    <a:pt x="255" y="385"/>
                  </a:lnTo>
                  <a:lnTo>
                    <a:pt x="259" y="386"/>
                  </a:lnTo>
                  <a:lnTo>
                    <a:pt x="261" y="387"/>
                  </a:lnTo>
                  <a:lnTo>
                    <a:pt x="264" y="390"/>
                  </a:lnTo>
                  <a:lnTo>
                    <a:pt x="266" y="391"/>
                  </a:lnTo>
                  <a:lnTo>
                    <a:pt x="270" y="392"/>
                  </a:lnTo>
                  <a:lnTo>
                    <a:pt x="273" y="393"/>
                  </a:lnTo>
                  <a:lnTo>
                    <a:pt x="276" y="394"/>
                  </a:lnTo>
                  <a:lnTo>
                    <a:pt x="280" y="395"/>
                  </a:lnTo>
                  <a:lnTo>
                    <a:pt x="287" y="397"/>
                  </a:lnTo>
                  <a:lnTo>
                    <a:pt x="289" y="397"/>
                  </a:lnTo>
                  <a:lnTo>
                    <a:pt x="293" y="398"/>
                  </a:lnTo>
                  <a:lnTo>
                    <a:pt x="295" y="399"/>
                  </a:lnTo>
                  <a:lnTo>
                    <a:pt x="298" y="400"/>
                  </a:lnTo>
                  <a:lnTo>
                    <a:pt x="302" y="400"/>
                  </a:lnTo>
                  <a:lnTo>
                    <a:pt x="308" y="401"/>
                  </a:lnTo>
                  <a:lnTo>
                    <a:pt x="311" y="401"/>
                  </a:lnTo>
                  <a:lnTo>
                    <a:pt x="314" y="403"/>
                  </a:lnTo>
                  <a:lnTo>
                    <a:pt x="318" y="403"/>
                  </a:lnTo>
                  <a:lnTo>
                    <a:pt x="321" y="404"/>
                  </a:lnTo>
                  <a:lnTo>
                    <a:pt x="323" y="404"/>
                  </a:lnTo>
                  <a:lnTo>
                    <a:pt x="327" y="404"/>
                  </a:lnTo>
                  <a:lnTo>
                    <a:pt x="330" y="405"/>
                  </a:lnTo>
                  <a:lnTo>
                    <a:pt x="333" y="405"/>
                  </a:lnTo>
                  <a:lnTo>
                    <a:pt x="335" y="405"/>
                  </a:lnTo>
                  <a:lnTo>
                    <a:pt x="340" y="406"/>
                  </a:lnTo>
                  <a:lnTo>
                    <a:pt x="343" y="406"/>
                  </a:lnTo>
                  <a:lnTo>
                    <a:pt x="346" y="407"/>
                  </a:lnTo>
                  <a:lnTo>
                    <a:pt x="350" y="407"/>
                  </a:lnTo>
                  <a:lnTo>
                    <a:pt x="353" y="407"/>
                  </a:lnTo>
                  <a:lnTo>
                    <a:pt x="356" y="408"/>
                  </a:lnTo>
                  <a:lnTo>
                    <a:pt x="361" y="408"/>
                  </a:lnTo>
                  <a:lnTo>
                    <a:pt x="363" y="408"/>
                  </a:lnTo>
                  <a:lnTo>
                    <a:pt x="367" y="409"/>
                  </a:lnTo>
                  <a:lnTo>
                    <a:pt x="370" y="409"/>
                  </a:lnTo>
                  <a:lnTo>
                    <a:pt x="375" y="410"/>
                  </a:lnTo>
                  <a:lnTo>
                    <a:pt x="378" y="410"/>
                  </a:lnTo>
                  <a:lnTo>
                    <a:pt x="381" y="410"/>
                  </a:lnTo>
                  <a:lnTo>
                    <a:pt x="385" y="410"/>
                  </a:lnTo>
                  <a:lnTo>
                    <a:pt x="389" y="411"/>
                  </a:lnTo>
                  <a:lnTo>
                    <a:pt x="392" y="411"/>
                  </a:lnTo>
                  <a:lnTo>
                    <a:pt x="397" y="411"/>
                  </a:lnTo>
                  <a:lnTo>
                    <a:pt x="400" y="412"/>
                  </a:lnTo>
                  <a:lnTo>
                    <a:pt x="404" y="412"/>
                  </a:lnTo>
                  <a:lnTo>
                    <a:pt x="408" y="412"/>
                  </a:lnTo>
                  <a:lnTo>
                    <a:pt x="412" y="412"/>
                  </a:lnTo>
                  <a:lnTo>
                    <a:pt x="415" y="412"/>
                  </a:lnTo>
                  <a:lnTo>
                    <a:pt x="420" y="412"/>
                  </a:lnTo>
                  <a:lnTo>
                    <a:pt x="422" y="412"/>
                  </a:lnTo>
                  <a:lnTo>
                    <a:pt x="426" y="412"/>
                  </a:lnTo>
                  <a:lnTo>
                    <a:pt x="431" y="412"/>
                  </a:lnTo>
                  <a:lnTo>
                    <a:pt x="434" y="412"/>
                  </a:lnTo>
                  <a:lnTo>
                    <a:pt x="437" y="411"/>
                  </a:lnTo>
                  <a:lnTo>
                    <a:pt x="442" y="411"/>
                  </a:lnTo>
                  <a:lnTo>
                    <a:pt x="445" y="411"/>
                  </a:lnTo>
                  <a:lnTo>
                    <a:pt x="449" y="411"/>
                  </a:lnTo>
                  <a:lnTo>
                    <a:pt x="453" y="411"/>
                  </a:lnTo>
                  <a:lnTo>
                    <a:pt x="457" y="411"/>
                  </a:lnTo>
                  <a:lnTo>
                    <a:pt x="460" y="410"/>
                  </a:lnTo>
                  <a:lnTo>
                    <a:pt x="465" y="410"/>
                  </a:lnTo>
                  <a:lnTo>
                    <a:pt x="468" y="409"/>
                  </a:lnTo>
                  <a:lnTo>
                    <a:pt x="471" y="409"/>
                  </a:lnTo>
                  <a:lnTo>
                    <a:pt x="475" y="408"/>
                  </a:lnTo>
                  <a:lnTo>
                    <a:pt x="478" y="408"/>
                  </a:lnTo>
                  <a:lnTo>
                    <a:pt x="482" y="407"/>
                  </a:lnTo>
                  <a:lnTo>
                    <a:pt x="486" y="406"/>
                  </a:lnTo>
                  <a:lnTo>
                    <a:pt x="489" y="406"/>
                  </a:lnTo>
                  <a:lnTo>
                    <a:pt x="493" y="405"/>
                  </a:lnTo>
                  <a:lnTo>
                    <a:pt x="496" y="404"/>
                  </a:lnTo>
                  <a:lnTo>
                    <a:pt x="500" y="404"/>
                  </a:lnTo>
                  <a:lnTo>
                    <a:pt x="503" y="401"/>
                  </a:lnTo>
                  <a:lnTo>
                    <a:pt x="506" y="401"/>
                  </a:lnTo>
                  <a:lnTo>
                    <a:pt x="510" y="399"/>
                  </a:lnTo>
                  <a:lnTo>
                    <a:pt x="512" y="399"/>
                  </a:lnTo>
                  <a:lnTo>
                    <a:pt x="515" y="397"/>
                  </a:lnTo>
                  <a:lnTo>
                    <a:pt x="520" y="397"/>
                  </a:lnTo>
                  <a:lnTo>
                    <a:pt x="522" y="395"/>
                  </a:lnTo>
                  <a:lnTo>
                    <a:pt x="525" y="393"/>
                  </a:lnTo>
                  <a:lnTo>
                    <a:pt x="528" y="391"/>
                  </a:lnTo>
                  <a:lnTo>
                    <a:pt x="532" y="388"/>
                  </a:lnTo>
                  <a:lnTo>
                    <a:pt x="535" y="386"/>
                  </a:lnTo>
                  <a:lnTo>
                    <a:pt x="539" y="383"/>
                  </a:lnTo>
                  <a:lnTo>
                    <a:pt x="544" y="380"/>
                  </a:lnTo>
                  <a:lnTo>
                    <a:pt x="548" y="376"/>
                  </a:lnTo>
                  <a:lnTo>
                    <a:pt x="551" y="372"/>
                  </a:lnTo>
                  <a:lnTo>
                    <a:pt x="556" y="369"/>
                  </a:lnTo>
                  <a:lnTo>
                    <a:pt x="560" y="365"/>
                  </a:lnTo>
                  <a:lnTo>
                    <a:pt x="566" y="360"/>
                  </a:lnTo>
                  <a:lnTo>
                    <a:pt x="570" y="356"/>
                  </a:lnTo>
                  <a:lnTo>
                    <a:pt x="574" y="352"/>
                  </a:lnTo>
                  <a:lnTo>
                    <a:pt x="580" y="346"/>
                  </a:lnTo>
                  <a:lnTo>
                    <a:pt x="584" y="342"/>
                  </a:lnTo>
                  <a:lnTo>
                    <a:pt x="590" y="336"/>
                  </a:lnTo>
                  <a:lnTo>
                    <a:pt x="594" y="331"/>
                  </a:lnTo>
                  <a:lnTo>
                    <a:pt x="600" y="324"/>
                  </a:lnTo>
                  <a:lnTo>
                    <a:pt x="605" y="319"/>
                  </a:lnTo>
                  <a:lnTo>
                    <a:pt x="610" y="314"/>
                  </a:lnTo>
                  <a:lnTo>
                    <a:pt x="615" y="307"/>
                  </a:lnTo>
                  <a:lnTo>
                    <a:pt x="621" y="301"/>
                  </a:lnTo>
                  <a:lnTo>
                    <a:pt x="626" y="295"/>
                  </a:lnTo>
                  <a:lnTo>
                    <a:pt x="632" y="289"/>
                  </a:lnTo>
                  <a:lnTo>
                    <a:pt x="637" y="282"/>
                  </a:lnTo>
                  <a:lnTo>
                    <a:pt x="643" y="276"/>
                  </a:lnTo>
                  <a:lnTo>
                    <a:pt x="648" y="269"/>
                  </a:lnTo>
                  <a:lnTo>
                    <a:pt x="653" y="261"/>
                  </a:lnTo>
                  <a:lnTo>
                    <a:pt x="659" y="255"/>
                  </a:lnTo>
                  <a:lnTo>
                    <a:pt x="663" y="248"/>
                  </a:lnTo>
                  <a:lnTo>
                    <a:pt x="670" y="242"/>
                  </a:lnTo>
                  <a:lnTo>
                    <a:pt x="674" y="233"/>
                  </a:lnTo>
                  <a:lnTo>
                    <a:pt x="680" y="227"/>
                  </a:lnTo>
                  <a:lnTo>
                    <a:pt x="684" y="219"/>
                  </a:lnTo>
                  <a:lnTo>
                    <a:pt x="691" y="212"/>
                  </a:lnTo>
                  <a:lnTo>
                    <a:pt x="695" y="204"/>
                  </a:lnTo>
                  <a:lnTo>
                    <a:pt x="700" y="197"/>
                  </a:lnTo>
                  <a:lnTo>
                    <a:pt x="705" y="190"/>
                  </a:lnTo>
                  <a:lnTo>
                    <a:pt x="711" y="182"/>
                  </a:lnTo>
                  <a:lnTo>
                    <a:pt x="715" y="175"/>
                  </a:lnTo>
                  <a:lnTo>
                    <a:pt x="719" y="167"/>
                  </a:lnTo>
                  <a:lnTo>
                    <a:pt x="725" y="161"/>
                  </a:lnTo>
                  <a:lnTo>
                    <a:pt x="729" y="153"/>
                  </a:lnTo>
                  <a:lnTo>
                    <a:pt x="734" y="145"/>
                  </a:lnTo>
                  <a:lnTo>
                    <a:pt x="738" y="138"/>
                  </a:lnTo>
                  <a:lnTo>
                    <a:pt x="742" y="131"/>
                  </a:lnTo>
                  <a:lnTo>
                    <a:pt x="747" y="124"/>
                  </a:lnTo>
                  <a:lnTo>
                    <a:pt x="750" y="116"/>
                  </a:lnTo>
                  <a:lnTo>
                    <a:pt x="753" y="108"/>
                  </a:lnTo>
                  <a:lnTo>
                    <a:pt x="758" y="102"/>
                  </a:lnTo>
                  <a:lnTo>
                    <a:pt x="762" y="95"/>
                  </a:lnTo>
                  <a:lnTo>
                    <a:pt x="764" y="88"/>
                  </a:lnTo>
                  <a:lnTo>
                    <a:pt x="768" y="81"/>
                  </a:lnTo>
                  <a:lnTo>
                    <a:pt x="771" y="75"/>
                  </a:lnTo>
                  <a:lnTo>
                    <a:pt x="774" y="68"/>
                  </a:lnTo>
                  <a:lnTo>
                    <a:pt x="777" y="62"/>
                  </a:lnTo>
                  <a:lnTo>
                    <a:pt x="780" y="55"/>
                  </a:lnTo>
                  <a:lnTo>
                    <a:pt x="782" y="49"/>
                  </a:lnTo>
                  <a:lnTo>
                    <a:pt x="785" y="43"/>
                  </a:lnTo>
                  <a:lnTo>
                    <a:pt x="786" y="37"/>
                  </a:lnTo>
                  <a:lnTo>
                    <a:pt x="788" y="31"/>
                  </a:lnTo>
                  <a:lnTo>
                    <a:pt x="790" y="25"/>
                  </a:lnTo>
                  <a:lnTo>
                    <a:pt x="792" y="21"/>
                  </a:lnTo>
                  <a:lnTo>
                    <a:pt x="792" y="0"/>
                  </a:lnTo>
                  <a:lnTo>
                    <a:pt x="772" y="25"/>
                  </a:lnTo>
                  <a:lnTo>
                    <a:pt x="771" y="25"/>
                  </a:lnTo>
                  <a:lnTo>
                    <a:pt x="770" y="29"/>
                  </a:lnTo>
                  <a:lnTo>
                    <a:pt x="768" y="31"/>
                  </a:lnTo>
                  <a:lnTo>
                    <a:pt x="766" y="35"/>
                  </a:lnTo>
                  <a:lnTo>
                    <a:pt x="764" y="39"/>
                  </a:lnTo>
                  <a:lnTo>
                    <a:pt x="763" y="43"/>
                  </a:lnTo>
                  <a:lnTo>
                    <a:pt x="761" y="48"/>
                  </a:lnTo>
                  <a:lnTo>
                    <a:pt x="758" y="53"/>
                  </a:lnTo>
                  <a:lnTo>
                    <a:pt x="757" y="55"/>
                  </a:lnTo>
                  <a:lnTo>
                    <a:pt x="754" y="59"/>
                  </a:lnTo>
                  <a:lnTo>
                    <a:pt x="753" y="62"/>
                  </a:lnTo>
                  <a:lnTo>
                    <a:pt x="752" y="65"/>
                  </a:lnTo>
                  <a:lnTo>
                    <a:pt x="750" y="68"/>
                  </a:lnTo>
                  <a:lnTo>
                    <a:pt x="748" y="71"/>
                  </a:lnTo>
                  <a:lnTo>
                    <a:pt x="746" y="75"/>
                  </a:lnTo>
                  <a:lnTo>
                    <a:pt x="745" y="79"/>
                  </a:lnTo>
                  <a:lnTo>
                    <a:pt x="742" y="82"/>
                  </a:lnTo>
                  <a:lnTo>
                    <a:pt x="740" y="87"/>
                  </a:lnTo>
                  <a:lnTo>
                    <a:pt x="738" y="90"/>
                  </a:lnTo>
                  <a:lnTo>
                    <a:pt x="737" y="94"/>
                  </a:lnTo>
                  <a:lnTo>
                    <a:pt x="735" y="98"/>
                  </a:lnTo>
                  <a:lnTo>
                    <a:pt x="731" y="102"/>
                  </a:lnTo>
                  <a:lnTo>
                    <a:pt x="729" y="106"/>
                  </a:lnTo>
                  <a:lnTo>
                    <a:pt x="727" y="111"/>
                  </a:lnTo>
                  <a:lnTo>
                    <a:pt x="724" y="115"/>
                  </a:lnTo>
                  <a:lnTo>
                    <a:pt x="721" y="119"/>
                  </a:lnTo>
                  <a:lnTo>
                    <a:pt x="718" y="125"/>
                  </a:lnTo>
                  <a:lnTo>
                    <a:pt x="717" y="129"/>
                  </a:lnTo>
                  <a:lnTo>
                    <a:pt x="714" y="133"/>
                  </a:lnTo>
                  <a:lnTo>
                    <a:pt x="711" y="139"/>
                  </a:lnTo>
                  <a:lnTo>
                    <a:pt x="707" y="143"/>
                  </a:lnTo>
                  <a:lnTo>
                    <a:pt x="705" y="149"/>
                  </a:lnTo>
                  <a:lnTo>
                    <a:pt x="702" y="153"/>
                  </a:lnTo>
                  <a:lnTo>
                    <a:pt x="698" y="158"/>
                  </a:lnTo>
                  <a:lnTo>
                    <a:pt x="695" y="164"/>
                  </a:lnTo>
                  <a:lnTo>
                    <a:pt x="692" y="169"/>
                  </a:lnTo>
                  <a:lnTo>
                    <a:pt x="689" y="174"/>
                  </a:lnTo>
                  <a:lnTo>
                    <a:pt x="685" y="179"/>
                  </a:lnTo>
                  <a:lnTo>
                    <a:pt x="681" y="184"/>
                  </a:lnTo>
                  <a:lnTo>
                    <a:pt x="679" y="190"/>
                  </a:lnTo>
                  <a:lnTo>
                    <a:pt x="674" y="195"/>
                  </a:lnTo>
                  <a:lnTo>
                    <a:pt x="671" y="201"/>
                  </a:lnTo>
                  <a:lnTo>
                    <a:pt x="667" y="206"/>
                  </a:lnTo>
                  <a:lnTo>
                    <a:pt x="663" y="213"/>
                  </a:lnTo>
                  <a:lnTo>
                    <a:pt x="659" y="217"/>
                  </a:lnTo>
                  <a:lnTo>
                    <a:pt x="656" y="224"/>
                  </a:lnTo>
                  <a:lnTo>
                    <a:pt x="650" y="229"/>
                  </a:lnTo>
                  <a:lnTo>
                    <a:pt x="647" y="234"/>
                  </a:lnTo>
                  <a:lnTo>
                    <a:pt x="643" y="241"/>
                  </a:lnTo>
                  <a:lnTo>
                    <a:pt x="638" y="246"/>
                  </a:lnTo>
                  <a:lnTo>
                    <a:pt x="634" y="252"/>
                  </a:lnTo>
                  <a:lnTo>
                    <a:pt x="629" y="258"/>
                  </a:lnTo>
                  <a:lnTo>
                    <a:pt x="625" y="264"/>
                  </a:lnTo>
                  <a:lnTo>
                    <a:pt x="621" y="269"/>
                  </a:lnTo>
                  <a:lnTo>
                    <a:pt x="616" y="275"/>
                  </a:lnTo>
                  <a:lnTo>
                    <a:pt x="612" y="280"/>
                  </a:lnTo>
                  <a:lnTo>
                    <a:pt x="607" y="284"/>
                  </a:lnTo>
                  <a:lnTo>
                    <a:pt x="603" y="289"/>
                  </a:lnTo>
                  <a:lnTo>
                    <a:pt x="600" y="294"/>
                  </a:lnTo>
                  <a:lnTo>
                    <a:pt x="595" y="298"/>
                  </a:lnTo>
                  <a:lnTo>
                    <a:pt x="592" y="303"/>
                  </a:lnTo>
                  <a:lnTo>
                    <a:pt x="588" y="307"/>
                  </a:lnTo>
                  <a:lnTo>
                    <a:pt x="583" y="311"/>
                  </a:lnTo>
                  <a:lnTo>
                    <a:pt x="581" y="315"/>
                  </a:lnTo>
                  <a:lnTo>
                    <a:pt x="577" y="319"/>
                  </a:lnTo>
                  <a:lnTo>
                    <a:pt x="573" y="322"/>
                  </a:lnTo>
                  <a:lnTo>
                    <a:pt x="570" y="325"/>
                  </a:lnTo>
                  <a:lnTo>
                    <a:pt x="567" y="330"/>
                  </a:lnTo>
                  <a:lnTo>
                    <a:pt x="564" y="332"/>
                  </a:lnTo>
                  <a:lnTo>
                    <a:pt x="560" y="335"/>
                  </a:lnTo>
                  <a:lnTo>
                    <a:pt x="557" y="339"/>
                  </a:lnTo>
                  <a:lnTo>
                    <a:pt x="555" y="341"/>
                  </a:lnTo>
                  <a:lnTo>
                    <a:pt x="551" y="344"/>
                  </a:lnTo>
                  <a:lnTo>
                    <a:pt x="548" y="346"/>
                  </a:lnTo>
                  <a:lnTo>
                    <a:pt x="546" y="349"/>
                  </a:lnTo>
                  <a:lnTo>
                    <a:pt x="543" y="352"/>
                  </a:lnTo>
                  <a:lnTo>
                    <a:pt x="537" y="356"/>
                  </a:lnTo>
                  <a:lnTo>
                    <a:pt x="532" y="359"/>
                  </a:lnTo>
                  <a:lnTo>
                    <a:pt x="527" y="363"/>
                  </a:lnTo>
                  <a:lnTo>
                    <a:pt x="523" y="367"/>
                  </a:lnTo>
                  <a:lnTo>
                    <a:pt x="517" y="369"/>
                  </a:lnTo>
                  <a:lnTo>
                    <a:pt x="513" y="372"/>
                  </a:lnTo>
                  <a:lnTo>
                    <a:pt x="509" y="374"/>
                  </a:lnTo>
                  <a:lnTo>
                    <a:pt x="504" y="376"/>
                  </a:lnTo>
                  <a:lnTo>
                    <a:pt x="500" y="378"/>
                  </a:lnTo>
                  <a:lnTo>
                    <a:pt x="497" y="379"/>
                  </a:lnTo>
                  <a:lnTo>
                    <a:pt x="492" y="381"/>
                  </a:lnTo>
                  <a:lnTo>
                    <a:pt x="489" y="382"/>
                  </a:lnTo>
                  <a:lnTo>
                    <a:pt x="486" y="383"/>
                  </a:lnTo>
                  <a:lnTo>
                    <a:pt x="481" y="383"/>
                  </a:lnTo>
                  <a:lnTo>
                    <a:pt x="477" y="384"/>
                  </a:lnTo>
                  <a:lnTo>
                    <a:pt x="475" y="385"/>
                  </a:lnTo>
                  <a:lnTo>
                    <a:pt x="470" y="385"/>
                  </a:lnTo>
                  <a:lnTo>
                    <a:pt x="467" y="386"/>
                  </a:lnTo>
                  <a:lnTo>
                    <a:pt x="464" y="386"/>
                  </a:lnTo>
                  <a:lnTo>
                    <a:pt x="460" y="387"/>
                  </a:lnTo>
                  <a:lnTo>
                    <a:pt x="456" y="387"/>
                  </a:lnTo>
                  <a:lnTo>
                    <a:pt x="452" y="387"/>
                  </a:lnTo>
                  <a:lnTo>
                    <a:pt x="447" y="387"/>
                  </a:lnTo>
                  <a:lnTo>
                    <a:pt x="443" y="387"/>
                  </a:lnTo>
                  <a:lnTo>
                    <a:pt x="437" y="387"/>
                  </a:lnTo>
                  <a:lnTo>
                    <a:pt x="432" y="387"/>
                  </a:lnTo>
                  <a:lnTo>
                    <a:pt x="426" y="387"/>
                  </a:lnTo>
                  <a:lnTo>
                    <a:pt x="421" y="387"/>
                  </a:lnTo>
                  <a:lnTo>
                    <a:pt x="418" y="387"/>
                  </a:lnTo>
                  <a:lnTo>
                    <a:pt x="414" y="387"/>
                  </a:lnTo>
                  <a:lnTo>
                    <a:pt x="412" y="387"/>
                  </a:lnTo>
                  <a:lnTo>
                    <a:pt x="409" y="387"/>
                  </a:lnTo>
                  <a:lnTo>
                    <a:pt x="406" y="387"/>
                  </a:lnTo>
                  <a:lnTo>
                    <a:pt x="402" y="387"/>
                  </a:lnTo>
                  <a:lnTo>
                    <a:pt x="399" y="387"/>
                  </a:lnTo>
                  <a:lnTo>
                    <a:pt x="396" y="387"/>
                  </a:lnTo>
                  <a:lnTo>
                    <a:pt x="392" y="387"/>
                  </a:lnTo>
                  <a:lnTo>
                    <a:pt x="389" y="387"/>
                  </a:lnTo>
                  <a:lnTo>
                    <a:pt x="386" y="387"/>
                  </a:lnTo>
                  <a:lnTo>
                    <a:pt x="383" y="387"/>
                  </a:lnTo>
                  <a:lnTo>
                    <a:pt x="379" y="386"/>
                  </a:lnTo>
                  <a:lnTo>
                    <a:pt x="376" y="386"/>
                  </a:lnTo>
                  <a:lnTo>
                    <a:pt x="373" y="386"/>
                  </a:lnTo>
                  <a:lnTo>
                    <a:pt x="369" y="386"/>
                  </a:lnTo>
                  <a:lnTo>
                    <a:pt x="366" y="386"/>
                  </a:lnTo>
                  <a:lnTo>
                    <a:pt x="363" y="385"/>
                  </a:lnTo>
                  <a:lnTo>
                    <a:pt x="359" y="385"/>
                  </a:lnTo>
                  <a:lnTo>
                    <a:pt x="356" y="385"/>
                  </a:lnTo>
                  <a:lnTo>
                    <a:pt x="352" y="384"/>
                  </a:lnTo>
                  <a:lnTo>
                    <a:pt x="350" y="384"/>
                  </a:lnTo>
                  <a:lnTo>
                    <a:pt x="346" y="383"/>
                  </a:lnTo>
                  <a:lnTo>
                    <a:pt x="343" y="383"/>
                  </a:lnTo>
                  <a:lnTo>
                    <a:pt x="340" y="383"/>
                  </a:lnTo>
                  <a:lnTo>
                    <a:pt x="336" y="382"/>
                  </a:lnTo>
                  <a:lnTo>
                    <a:pt x="333" y="382"/>
                  </a:lnTo>
                  <a:lnTo>
                    <a:pt x="330" y="381"/>
                  </a:lnTo>
                  <a:lnTo>
                    <a:pt x="327" y="381"/>
                  </a:lnTo>
                  <a:lnTo>
                    <a:pt x="324" y="380"/>
                  </a:lnTo>
                  <a:lnTo>
                    <a:pt x="321" y="380"/>
                  </a:lnTo>
                  <a:lnTo>
                    <a:pt x="318" y="380"/>
                  </a:lnTo>
                  <a:lnTo>
                    <a:pt x="314" y="379"/>
                  </a:lnTo>
                  <a:lnTo>
                    <a:pt x="312" y="378"/>
                  </a:lnTo>
                  <a:lnTo>
                    <a:pt x="309" y="378"/>
                  </a:lnTo>
                  <a:lnTo>
                    <a:pt x="307" y="378"/>
                  </a:lnTo>
                  <a:lnTo>
                    <a:pt x="300" y="375"/>
                  </a:lnTo>
                  <a:lnTo>
                    <a:pt x="296" y="374"/>
                  </a:lnTo>
                  <a:lnTo>
                    <a:pt x="290" y="373"/>
                  </a:lnTo>
                  <a:lnTo>
                    <a:pt x="286" y="371"/>
                  </a:lnTo>
                  <a:lnTo>
                    <a:pt x="282" y="370"/>
                  </a:lnTo>
                  <a:lnTo>
                    <a:pt x="278" y="369"/>
                  </a:lnTo>
                  <a:lnTo>
                    <a:pt x="273" y="366"/>
                  </a:lnTo>
                  <a:lnTo>
                    <a:pt x="270" y="363"/>
                  </a:lnTo>
                  <a:lnTo>
                    <a:pt x="264" y="360"/>
                  </a:lnTo>
                  <a:lnTo>
                    <a:pt x="260" y="358"/>
                  </a:lnTo>
                  <a:lnTo>
                    <a:pt x="256" y="356"/>
                  </a:lnTo>
                  <a:lnTo>
                    <a:pt x="254" y="355"/>
                  </a:lnTo>
                  <a:lnTo>
                    <a:pt x="251" y="353"/>
                  </a:lnTo>
                  <a:lnTo>
                    <a:pt x="249" y="350"/>
                  </a:lnTo>
                  <a:lnTo>
                    <a:pt x="245" y="349"/>
                  </a:lnTo>
                  <a:lnTo>
                    <a:pt x="243" y="347"/>
                  </a:lnTo>
                  <a:lnTo>
                    <a:pt x="240" y="345"/>
                  </a:lnTo>
                  <a:lnTo>
                    <a:pt x="237" y="343"/>
                  </a:lnTo>
                  <a:lnTo>
                    <a:pt x="233" y="341"/>
                  </a:lnTo>
                  <a:lnTo>
                    <a:pt x="230" y="337"/>
                  </a:lnTo>
                  <a:lnTo>
                    <a:pt x="227" y="334"/>
                  </a:lnTo>
                  <a:lnTo>
                    <a:pt x="225" y="332"/>
                  </a:lnTo>
                  <a:lnTo>
                    <a:pt x="220" y="329"/>
                  </a:lnTo>
                  <a:lnTo>
                    <a:pt x="217" y="325"/>
                  </a:lnTo>
                  <a:lnTo>
                    <a:pt x="214" y="323"/>
                  </a:lnTo>
                  <a:lnTo>
                    <a:pt x="210" y="320"/>
                  </a:lnTo>
                  <a:lnTo>
                    <a:pt x="207" y="317"/>
                  </a:lnTo>
                  <a:lnTo>
                    <a:pt x="204" y="314"/>
                  </a:lnTo>
                  <a:lnTo>
                    <a:pt x="199" y="309"/>
                  </a:lnTo>
                  <a:lnTo>
                    <a:pt x="196" y="306"/>
                  </a:lnTo>
                  <a:lnTo>
                    <a:pt x="192" y="302"/>
                  </a:lnTo>
                  <a:lnTo>
                    <a:pt x="188" y="298"/>
                  </a:lnTo>
                  <a:lnTo>
                    <a:pt x="185" y="294"/>
                  </a:lnTo>
                  <a:lnTo>
                    <a:pt x="182" y="290"/>
                  </a:lnTo>
                  <a:lnTo>
                    <a:pt x="177" y="285"/>
                  </a:lnTo>
                  <a:lnTo>
                    <a:pt x="173" y="280"/>
                  </a:lnTo>
                  <a:lnTo>
                    <a:pt x="169" y="276"/>
                  </a:lnTo>
                  <a:lnTo>
                    <a:pt x="165" y="270"/>
                  </a:lnTo>
                  <a:lnTo>
                    <a:pt x="161" y="265"/>
                  </a:lnTo>
                  <a:lnTo>
                    <a:pt x="157" y="259"/>
                  </a:lnTo>
                  <a:lnTo>
                    <a:pt x="152" y="254"/>
                  </a:lnTo>
                  <a:lnTo>
                    <a:pt x="149" y="250"/>
                  </a:lnTo>
                  <a:lnTo>
                    <a:pt x="144" y="243"/>
                  </a:lnTo>
                  <a:lnTo>
                    <a:pt x="140" y="237"/>
                  </a:lnTo>
                  <a:lnTo>
                    <a:pt x="136" y="231"/>
                  </a:lnTo>
                  <a:lnTo>
                    <a:pt x="131" y="225"/>
                  </a:lnTo>
                  <a:lnTo>
                    <a:pt x="127" y="218"/>
                  </a:lnTo>
                  <a:lnTo>
                    <a:pt x="123" y="212"/>
                  </a:lnTo>
                  <a:lnTo>
                    <a:pt x="118" y="205"/>
                  </a:lnTo>
                  <a:lnTo>
                    <a:pt x="114" y="197"/>
                  </a:lnTo>
                  <a:lnTo>
                    <a:pt x="109" y="190"/>
                  </a:lnTo>
                  <a:lnTo>
                    <a:pt x="105" y="182"/>
                  </a:lnTo>
                  <a:lnTo>
                    <a:pt x="101" y="175"/>
                  </a:lnTo>
                  <a:lnTo>
                    <a:pt x="95" y="167"/>
                  </a:lnTo>
                  <a:lnTo>
                    <a:pt x="91" y="159"/>
                  </a:lnTo>
                  <a:lnTo>
                    <a:pt x="86" y="151"/>
                  </a:lnTo>
                  <a:lnTo>
                    <a:pt x="82" y="142"/>
                  </a:lnTo>
                  <a:lnTo>
                    <a:pt x="78" y="133"/>
                  </a:lnTo>
                  <a:lnTo>
                    <a:pt x="73" y="125"/>
                  </a:lnTo>
                  <a:lnTo>
                    <a:pt x="68" y="115"/>
                  </a:lnTo>
                  <a:lnTo>
                    <a:pt x="63" y="106"/>
                  </a:lnTo>
                  <a:lnTo>
                    <a:pt x="59" y="97"/>
                  </a:lnTo>
                  <a:lnTo>
                    <a:pt x="54" y="87"/>
                  </a:lnTo>
                  <a:lnTo>
                    <a:pt x="49" y="77"/>
                  </a:lnTo>
                  <a:lnTo>
                    <a:pt x="45" y="66"/>
                  </a:lnTo>
                  <a:lnTo>
                    <a:pt x="40" y="56"/>
                  </a:lnTo>
                  <a:lnTo>
                    <a:pt x="0" y="8"/>
                  </a:lnTo>
                  <a:close/>
                </a:path>
              </a:pathLst>
            </a:custGeom>
            <a:solidFill>
              <a:srgbClr val="000000"/>
            </a:solidFill>
            <a:ln w="9525">
              <a:noFill/>
              <a:round/>
              <a:headEnd/>
              <a:tailEnd/>
            </a:ln>
          </p:spPr>
          <p:txBody>
            <a:bodyPr/>
            <a:lstStyle/>
            <a:p>
              <a:endParaRPr lang="en-US"/>
            </a:p>
          </p:txBody>
        </p:sp>
        <p:pic>
          <p:nvPicPr>
            <p:cNvPr id="22582" name="Picture 33" descr="C:\Users\Ing\AppData\Local\Microsoft\Windows\Temporary Internet Files\Content.IE5\B0MXLCZP\MC900331302[1].wmf"/>
            <p:cNvPicPr>
              <a:picLocks noChangeAspect="1" noChangeArrowheads="1"/>
            </p:cNvPicPr>
            <p:nvPr/>
          </p:nvPicPr>
          <p:blipFill>
            <a:blip r:embed="rId7" cstate="print"/>
            <a:srcRect/>
            <a:stretch>
              <a:fillRect/>
            </a:stretch>
          </p:blipFill>
          <p:spPr bwMode="auto">
            <a:xfrm rot="-2786349">
              <a:off x="7788558" y="4433050"/>
              <a:ext cx="518934" cy="489121"/>
            </a:xfrm>
            <a:prstGeom prst="rect">
              <a:avLst/>
            </a:prstGeom>
            <a:noFill/>
            <a:ln w="9525">
              <a:noFill/>
              <a:miter lim="800000"/>
              <a:headEnd/>
              <a:tailEnd/>
            </a:ln>
          </p:spPr>
        </p:pic>
        <p:pic>
          <p:nvPicPr>
            <p:cNvPr id="22583" name="Picture 31" descr="C:\Users\Ing\AppData\Local\Microsoft\Windows\Temporary Internet Files\Content.IE5\LWFIQK1Z\MC900331304[1].wmf"/>
            <p:cNvPicPr>
              <a:picLocks noChangeAspect="1" noChangeArrowheads="1"/>
            </p:cNvPicPr>
            <p:nvPr/>
          </p:nvPicPr>
          <p:blipFill>
            <a:blip r:embed="rId8" cstate="print"/>
            <a:srcRect/>
            <a:stretch>
              <a:fillRect/>
            </a:stretch>
          </p:blipFill>
          <p:spPr bwMode="auto">
            <a:xfrm rot="-7267202">
              <a:off x="7844297" y="4720174"/>
              <a:ext cx="525338" cy="376897"/>
            </a:xfrm>
            <a:prstGeom prst="rect">
              <a:avLst/>
            </a:prstGeom>
            <a:noFill/>
            <a:ln w="9525">
              <a:noFill/>
              <a:miter lim="800000"/>
              <a:headEnd/>
              <a:tailEnd/>
            </a:ln>
          </p:spPr>
        </p:pic>
        <p:pic>
          <p:nvPicPr>
            <p:cNvPr id="22584" name="Picture 11" descr="C:\Documents and Settings\havilani\Local Settings\Temporary Internet Files\Content.IE5\HACCXFQZ\MC900331366[1].wmf"/>
            <p:cNvPicPr>
              <a:picLocks noChangeAspect="1" noChangeArrowheads="1"/>
            </p:cNvPicPr>
            <p:nvPr/>
          </p:nvPicPr>
          <p:blipFill>
            <a:blip r:embed="rId9" cstate="print"/>
            <a:srcRect/>
            <a:stretch>
              <a:fillRect/>
            </a:stretch>
          </p:blipFill>
          <p:spPr bwMode="auto">
            <a:xfrm rot="-5740850">
              <a:off x="7280384" y="4599801"/>
              <a:ext cx="869289" cy="849006"/>
            </a:xfrm>
            <a:prstGeom prst="rect">
              <a:avLst/>
            </a:prstGeom>
            <a:noFill/>
            <a:ln w="9525">
              <a:noFill/>
              <a:miter lim="800000"/>
              <a:headEnd/>
              <a:tailEnd/>
            </a:ln>
          </p:spPr>
        </p:pic>
        <p:pic>
          <p:nvPicPr>
            <p:cNvPr id="22585" name="Picture 13" descr="C:\Documents and Settings\havilani\Local Settings\Temporary Internet Files\Content.IE5\C0ZZJXRX\MC900250834[1].wmf"/>
            <p:cNvPicPr>
              <a:picLocks noChangeAspect="1" noChangeArrowheads="1"/>
            </p:cNvPicPr>
            <p:nvPr/>
          </p:nvPicPr>
          <p:blipFill>
            <a:blip r:embed="rId10" cstate="print"/>
            <a:srcRect/>
            <a:stretch>
              <a:fillRect/>
            </a:stretch>
          </p:blipFill>
          <p:spPr bwMode="auto">
            <a:xfrm rot="1607016">
              <a:off x="7871415" y="3644265"/>
              <a:ext cx="724668" cy="1210146"/>
            </a:xfrm>
            <a:prstGeom prst="rect">
              <a:avLst/>
            </a:prstGeom>
            <a:noFill/>
            <a:ln w="9525">
              <a:noFill/>
              <a:miter lim="800000"/>
              <a:headEnd/>
              <a:tailEnd/>
            </a:ln>
          </p:spPr>
        </p:pic>
        <p:pic>
          <p:nvPicPr>
            <p:cNvPr id="22586" name="Picture 32" descr="C:\Users\Ing\AppData\Local\Microsoft\Windows\Temporary Internet Files\Content.IE5\LWFIQK1Z\MC900331280[1].wmf"/>
            <p:cNvPicPr>
              <a:picLocks noChangeAspect="1" noChangeArrowheads="1"/>
            </p:cNvPicPr>
            <p:nvPr/>
          </p:nvPicPr>
          <p:blipFill>
            <a:blip r:embed="rId11" cstate="print"/>
            <a:srcRect/>
            <a:stretch>
              <a:fillRect/>
            </a:stretch>
          </p:blipFill>
          <p:spPr bwMode="auto">
            <a:xfrm>
              <a:off x="7882203" y="4324566"/>
              <a:ext cx="521846" cy="496053"/>
            </a:xfrm>
            <a:prstGeom prst="rect">
              <a:avLst/>
            </a:prstGeom>
            <a:noFill/>
            <a:ln w="9525">
              <a:noFill/>
              <a:miter lim="800000"/>
              <a:headEnd/>
              <a:tailEnd/>
            </a:ln>
          </p:spPr>
        </p:pic>
        <p:pic>
          <p:nvPicPr>
            <p:cNvPr id="22540" name="Picture 12" descr="C:\Documents and Settings\havilani\Local Settings\Temporary Internet Files\Content.IE5\A8FCWAA1\MC900251477[1].wmf"/>
            <p:cNvPicPr>
              <a:picLocks noChangeAspect="1" noChangeArrowheads="1"/>
            </p:cNvPicPr>
            <p:nvPr/>
          </p:nvPicPr>
          <p:blipFill>
            <a:blip r:embed="rId12" cstate="print">
              <a:duotone>
                <a:prstClr val="black"/>
                <a:schemeClr val="accent2">
                  <a:tint val="45000"/>
                  <a:satMod val="400000"/>
                </a:schemeClr>
              </a:duotone>
            </a:blip>
            <a:srcRect/>
            <a:stretch>
              <a:fillRect/>
            </a:stretch>
          </p:blipFill>
          <p:spPr bwMode="auto">
            <a:xfrm>
              <a:off x="7097326" y="3581038"/>
              <a:ext cx="1217600" cy="1111960"/>
            </a:xfrm>
            <a:prstGeom prst="rect">
              <a:avLst/>
            </a:prstGeom>
            <a:noFill/>
          </p:spPr>
        </p:pic>
      </p:grpSp>
    </p:spTree>
    <p:extLst>
      <p:ext uri="{BB962C8B-B14F-4D97-AF65-F5344CB8AC3E}">
        <p14:creationId xmlns:p14="http://schemas.microsoft.com/office/powerpoint/2010/main" val="3139848754"/>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p:nvPr/>
        </p:nvGrpSpPr>
        <p:grpSpPr>
          <a:xfrm>
            <a:off x="5354321" y="1144507"/>
            <a:ext cx="3866959" cy="3796826"/>
            <a:chOff x="4226560" y="1093707"/>
            <a:chExt cx="3866959" cy="3796826"/>
          </a:xfrm>
        </p:grpSpPr>
        <p:pic>
          <p:nvPicPr>
            <p:cNvPr id="1026" name="Picture 2"/>
            <p:cNvPicPr>
              <a:picLocks noChangeAspect="1" noChangeArrowheads="1"/>
            </p:cNvPicPr>
            <p:nvPr/>
          </p:nvPicPr>
          <p:blipFill>
            <a:blip r:embed="rId3" cstate="print"/>
            <a:srcRect l="52500" t="23852" r="19000" b="42370"/>
            <a:stretch>
              <a:fillRect/>
            </a:stretch>
          </p:blipFill>
          <p:spPr bwMode="auto">
            <a:xfrm>
              <a:off x="4226560" y="1432560"/>
              <a:ext cx="2082800" cy="1388533"/>
            </a:xfrm>
            <a:prstGeom prst="rect">
              <a:avLst/>
            </a:prstGeom>
            <a:noFill/>
            <a:ln w="9525">
              <a:noFill/>
              <a:miter lim="800000"/>
              <a:headEnd/>
              <a:tailEnd/>
            </a:ln>
          </p:spPr>
        </p:pic>
        <p:pic>
          <p:nvPicPr>
            <p:cNvPr id="7" name="Picture 6" descr="Yoga.png"/>
            <p:cNvPicPr>
              <a:picLocks noChangeAspect="1"/>
            </p:cNvPicPr>
            <p:nvPr/>
          </p:nvPicPr>
          <p:blipFill>
            <a:blip r:embed="rId4" cstate="print"/>
            <a:stretch>
              <a:fillRect/>
            </a:stretch>
          </p:blipFill>
          <p:spPr>
            <a:xfrm>
              <a:off x="5033201" y="1093707"/>
              <a:ext cx="3060318" cy="3796826"/>
            </a:xfrm>
            <a:prstGeom prst="rect">
              <a:avLst/>
            </a:prstGeom>
          </p:spPr>
        </p:pic>
      </p:grpSp>
      <p:sp>
        <p:nvSpPr>
          <p:cNvPr id="5" name="Title 4">
            <a:extLst>
              <a:ext uri="{FF2B5EF4-FFF2-40B4-BE49-F238E27FC236}">
                <a16:creationId xmlns:a16="http://schemas.microsoft.com/office/drawing/2014/main" id="{3314764A-7D63-6B02-75EA-B06CC73AA4CC}"/>
              </a:ext>
            </a:extLst>
          </p:cNvPr>
          <p:cNvSpPr>
            <a:spLocks noGrp="1"/>
          </p:cNvSpPr>
          <p:nvPr>
            <p:ph type="title"/>
          </p:nvPr>
        </p:nvSpPr>
        <p:spPr/>
        <p:txBody>
          <a:bodyPr>
            <a:normAutofit fontScale="90000"/>
          </a:bodyPr>
          <a:lstStyle/>
          <a:p>
            <a:r>
              <a:rPr lang="en-US" sz="3600" dirty="0">
                <a:solidFill>
                  <a:schemeClr val="accent3">
                    <a:lumMod val="50000"/>
                  </a:schemeClr>
                </a:solidFill>
                <a:latin typeface="+mj-lt"/>
                <a:cs typeface="Corbel" pitchFamily="34" charset="0"/>
              </a:rPr>
              <a:t>Mind-Body Therapies</a:t>
            </a:r>
            <a:br>
              <a:rPr lang="en-US" sz="2800" dirty="0">
                <a:solidFill>
                  <a:schemeClr val="accent3">
                    <a:lumMod val="50000"/>
                  </a:schemeClr>
                </a:solidFill>
                <a:latin typeface="+mj-lt"/>
              </a:rPr>
            </a:br>
            <a:endParaRPr lang="en-US" dirty="0"/>
          </a:p>
        </p:txBody>
      </p:sp>
      <p:sp>
        <p:nvSpPr>
          <p:cNvPr id="4" name="Text Placeholder 3">
            <a:extLst>
              <a:ext uri="{FF2B5EF4-FFF2-40B4-BE49-F238E27FC236}">
                <a16:creationId xmlns:a16="http://schemas.microsoft.com/office/drawing/2014/main" id="{7C32F540-EEA7-A363-20BC-F1180A9A6ED3}"/>
              </a:ext>
            </a:extLst>
          </p:cNvPr>
          <p:cNvSpPr>
            <a:spLocks noGrp="1"/>
          </p:cNvSpPr>
          <p:nvPr>
            <p:ph type="body" sz="quarter" idx="4294967295"/>
          </p:nvPr>
        </p:nvSpPr>
        <p:spPr>
          <a:xfrm>
            <a:off x="1714500" y="1389063"/>
            <a:ext cx="10477500" cy="3552825"/>
          </a:xfrm>
          <a:prstGeom prst="rect">
            <a:avLst/>
          </a:prstGeom>
        </p:spPr>
        <p:txBody>
          <a:bodyPr/>
          <a:lstStyle/>
          <a:p>
            <a:pPr marL="457200" indent="-457200">
              <a:buFont typeface="Arial" panose="020B0604020202020204" pitchFamily="34" charset="0"/>
              <a:buChar char="•"/>
            </a:pPr>
            <a:r>
              <a:rPr lang="en-US" sz="2400" dirty="0">
                <a:cs typeface="Corbel" pitchFamily="34" charset="0"/>
              </a:rPr>
              <a:t>Meditation</a:t>
            </a:r>
          </a:p>
          <a:p>
            <a:pPr marL="457200" indent="-457200">
              <a:buFont typeface="Arial" panose="020B0604020202020204" pitchFamily="34" charset="0"/>
              <a:buChar char="•"/>
            </a:pPr>
            <a:r>
              <a:rPr lang="en-US" sz="2400" dirty="0">
                <a:cs typeface="Corbel" pitchFamily="34" charset="0"/>
              </a:rPr>
              <a:t>Hypnosis</a:t>
            </a:r>
          </a:p>
          <a:p>
            <a:pPr marL="457200" indent="-457200">
              <a:buFont typeface="Arial" panose="020B0604020202020204" pitchFamily="34" charset="0"/>
              <a:buChar char="•"/>
            </a:pPr>
            <a:r>
              <a:rPr lang="en-US" sz="2400" dirty="0">
                <a:cs typeface="Corbel" pitchFamily="34" charset="0"/>
              </a:rPr>
              <a:t>Guided imagery</a:t>
            </a:r>
          </a:p>
          <a:p>
            <a:pPr marL="457200" indent="-457200">
              <a:buFont typeface="Arial" panose="020B0604020202020204" pitchFamily="34" charset="0"/>
              <a:buChar char="•"/>
            </a:pPr>
            <a:r>
              <a:rPr lang="en-US" sz="2400" dirty="0">
                <a:cs typeface="Corbel" pitchFamily="34" charset="0"/>
              </a:rPr>
              <a:t>Biofeedback</a:t>
            </a:r>
          </a:p>
          <a:p>
            <a:pPr marL="457200" indent="-457200">
              <a:buFont typeface="Arial" panose="020B0604020202020204" pitchFamily="34" charset="0"/>
              <a:buChar char="•"/>
            </a:pPr>
            <a:r>
              <a:rPr lang="en-US" sz="2400" dirty="0">
                <a:cs typeface="Corbel" pitchFamily="34" charset="0"/>
              </a:rPr>
              <a:t>Breathing exercises</a:t>
            </a:r>
          </a:p>
          <a:p>
            <a:pPr marL="457200" indent="-457200">
              <a:buFont typeface="Arial" panose="020B0604020202020204" pitchFamily="34" charset="0"/>
              <a:buChar char="•"/>
            </a:pPr>
            <a:r>
              <a:rPr lang="en-US" sz="2400" dirty="0">
                <a:cs typeface="Corbel" pitchFamily="34" charset="0"/>
              </a:rPr>
              <a:t>Progressive muscle relaxation</a:t>
            </a:r>
          </a:p>
          <a:p>
            <a:pPr marL="457200" indent="-457200">
              <a:buFont typeface="Arial" panose="020B0604020202020204" pitchFamily="34" charset="0"/>
              <a:buChar char="•"/>
            </a:pPr>
            <a:r>
              <a:rPr lang="en-US" sz="2400" dirty="0">
                <a:cs typeface="Corbel" pitchFamily="34" charset="0"/>
              </a:rPr>
              <a:t>Yoga</a:t>
            </a:r>
          </a:p>
          <a:p>
            <a:pPr marL="457200" indent="-457200">
              <a:buFont typeface="Arial" panose="020B0604020202020204" pitchFamily="34" charset="0"/>
              <a:buChar char="•"/>
            </a:pPr>
            <a:r>
              <a:rPr lang="en-US" sz="2400" dirty="0">
                <a:cs typeface="Corbel" pitchFamily="34" charset="0"/>
              </a:rPr>
              <a:t>Qigong</a:t>
            </a:r>
          </a:p>
          <a:p>
            <a:pPr marL="457200" indent="-457200">
              <a:buFont typeface="Arial" panose="020B0604020202020204" pitchFamily="34" charset="0"/>
              <a:buChar char="•"/>
            </a:pPr>
            <a:r>
              <a:rPr lang="en-US" sz="2400" dirty="0">
                <a:cs typeface="Corbel" pitchFamily="34" charset="0"/>
              </a:rPr>
              <a:t>Mindfulness-based intervention (MBI)</a:t>
            </a:r>
            <a:endParaRPr lang="en-US" dirty="0"/>
          </a:p>
        </p:txBody>
      </p:sp>
    </p:spTree>
    <p:extLst>
      <p:ext uri="{BB962C8B-B14F-4D97-AF65-F5344CB8AC3E}">
        <p14:creationId xmlns:p14="http://schemas.microsoft.com/office/powerpoint/2010/main" val="582822325"/>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p:cNvGrpSpPr/>
          <p:nvPr/>
        </p:nvGrpSpPr>
        <p:grpSpPr>
          <a:xfrm>
            <a:off x="1801019" y="1087735"/>
            <a:ext cx="8589962" cy="4610100"/>
            <a:chOff x="554038" y="1549400"/>
            <a:chExt cx="8589962" cy="4610100"/>
          </a:xfrm>
        </p:grpSpPr>
        <p:pic>
          <p:nvPicPr>
            <p:cNvPr id="14339" name="Picture 2"/>
            <p:cNvPicPr>
              <a:picLocks noChangeAspect="1" noChangeArrowheads="1"/>
            </p:cNvPicPr>
            <p:nvPr/>
          </p:nvPicPr>
          <p:blipFill>
            <a:blip r:embed="rId3" cstate="print"/>
            <a:srcRect/>
            <a:stretch>
              <a:fillRect/>
            </a:stretch>
          </p:blipFill>
          <p:spPr bwMode="auto">
            <a:xfrm>
              <a:off x="554038" y="1549400"/>
              <a:ext cx="8589962" cy="4610100"/>
            </a:xfrm>
            <a:prstGeom prst="rect">
              <a:avLst/>
            </a:prstGeom>
            <a:noFill/>
            <a:ln w="9525">
              <a:noFill/>
              <a:miter lim="800000"/>
              <a:headEnd/>
              <a:tailEnd/>
            </a:ln>
          </p:spPr>
        </p:pic>
        <p:sp>
          <p:nvSpPr>
            <p:cNvPr id="7" name="Oval 6"/>
            <p:cNvSpPr/>
            <p:nvPr/>
          </p:nvSpPr>
          <p:spPr>
            <a:xfrm>
              <a:off x="7440613" y="1730375"/>
              <a:ext cx="806450" cy="50165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rgbClr val="FFFFFF"/>
                </a:solidFill>
                <a:cs typeface="Arial" charset="0"/>
              </a:endParaRPr>
            </a:p>
          </p:txBody>
        </p:sp>
        <p:sp>
          <p:nvSpPr>
            <p:cNvPr id="8" name="Oval 7"/>
            <p:cNvSpPr/>
            <p:nvPr/>
          </p:nvSpPr>
          <p:spPr>
            <a:xfrm>
              <a:off x="615950" y="1917700"/>
              <a:ext cx="666750" cy="314325"/>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rgbClr val="FFFFFF"/>
                </a:solidFill>
                <a:cs typeface="Arial" charset="0"/>
              </a:endParaRPr>
            </a:p>
          </p:txBody>
        </p:sp>
      </p:grpSp>
      <p:sp>
        <p:nvSpPr>
          <p:cNvPr id="9" name="Rectangle 3"/>
          <p:cNvSpPr>
            <a:spLocks noChangeArrowheads="1"/>
          </p:cNvSpPr>
          <p:nvPr/>
        </p:nvSpPr>
        <p:spPr bwMode="auto">
          <a:xfrm>
            <a:off x="2196306" y="5393267"/>
            <a:ext cx="6146662" cy="461665"/>
          </a:xfrm>
          <a:prstGeom prst="rect">
            <a:avLst/>
          </a:prstGeom>
          <a:noFill/>
          <a:ln w="9525">
            <a:noFill/>
            <a:miter lim="800000"/>
            <a:headEnd/>
            <a:tailEnd/>
          </a:ln>
        </p:spPr>
        <p:txBody>
          <a:bodyPr wrap="square">
            <a:spAutoFit/>
          </a:bodyPr>
          <a:lstStyle/>
          <a:p>
            <a:r>
              <a:rPr lang="en-US" sz="1200" dirty="0" err="1"/>
              <a:t>Goyal</a:t>
            </a:r>
            <a:r>
              <a:rPr lang="en-US" sz="1200" dirty="0"/>
              <a:t> M, et al. Meditation programs for psychological stress and well-being: a systematic review and meta-analysis. </a:t>
            </a:r>
            <a:r>
              <a:rPr lang="en-US" sz="1200" i="1" dirty="0"/>
              <a:t>JAMA Intern Med. </a:t>
            </a:r>
            <a:r>
              <a:rPr lang="en-US" sz="1200" dirty="0"/>
              <a:t>2014;174:357-368.</a:t>
            </a:r>
            <a:endParaRPr lang="en-US" sz="1200" i="1" dirty="0">
              <a:solidFill>
                <a:schemeClr val="tx1">
                  <a:lumMod val="75000"/>
                  <a:lumOff val="25000"/>
                </a:schemeClr>
              </a:solidFill>
              <a:latin typeface="Corbel" pitchFamily="34" charset="0"/>
            </a:endParaRPr>
          </a:p>
        </p:txBody>
      </p:sp>
      <p:sp>
        <p:nvSpPr>
          <p:cNvPr id="4" name="TextBox 3">
            <a:extLst>
              <a:ext uri="{FF2B5EF4-FFF2-40B4-BE49-F238E27FC236}">
                <a16:creationId xmlns:a16="http://schemas.microsoft.com/office/drawing/2014/main" id="{0211848B-B25C-4A1F-0383-B36F22DCC820}"/>
              </a:ext>
            </a:extLst>
          </p:cNvPr>
          <p:cNvSpPr txBox="1"/>
          <p:nvPr/>
        </p:nvSpPr>
        <p:spPr>
          <a:xfrm>
            <a:off x="206905" y="161231"/>
            <a:ext cx="11160342" cy="923330"/>
          </a:xfrm>
          <a:prstGeom prst="rect">
            <a:avLst/>
          </a:prstGeom>
          <a:noFill/>
        </p:spPr>
        <p:txBody>
          <a:bodyPr wrap="square">
            <a:spAutoFit/>
          </a:bodyPr>
          <a:lstStyle/>
          <a:p>
            <a:r>
              <a:rPr lang="en-US" sz="3600" b="1" spc="-30" dirty="0">
                <a:solidFill>
                  <a:schemeClr val="accent1"/>
                </a:solidFill>
                <a:latin typeface="+mj-lt"/>
                <a:cs typeface="Corbel" pitchFamily="34" charset="0"/>
              </a:rPr>
              <a:t>Meditation Reduces Anxiety</a:t>
            </a:r>
          </a:p>
          <a:p>
            <a:r>
              <a:rPr lang="en-US" b="1" spc="-30" dirty="0">
                <a:solidFill>
                  <a:schemeClr val="accent1"/>
                </a:solidFill>
                <a:latin typeface="+mj-lt"/>
                <a:cs typeface="Corbel" pitchFamily="34" charset="0"/>
              </a:rPr>
              <a:t>Systematic Review</a:t>
            </a:r>
            <a:r>
              <a:rPr lang="en-US" b="1" spc="100" dirty="0">
                <a:solidFill>
                  <a:schemeClr val="accent1"/>
                </a:solidFill>
                <a:latin typeface="+mj-lt"/>
                <a:cs typeface="Corbel" pitchFamily="34" charset="0"/>
              </a:rPr>
              <a:t>/</a:t>
            </a:r>
            <a:r>
              <a:rPr lang="en-US" b="1" spc="-30" dirty="0">
                <a:solidFill>
                  <a:schemeClr val="accent1"/>
                </a:solidFill>
                <a:latin typeface="+mj-lt"/>
                <a:cs typeface="Corbel" pitchFamily="34" charset="0"/>
              </a:rPr>
              <a:t>Meta-Analysis </a:t>
            </a:r>
            <a:r>
              <a:rPr lang="en-US" sz="1600" b="1" i="1" dirty="0">
                <a:solidFill>
                  <a:schemeClr val="accent1"/>
                </a:solidFill>
                <a:latin typeface="+mj-lt"/>
              </a:rPr>
              <a:t>47 trials </a:t>
            </a:r>
            <a:r>
              <a:rPr lang="en-US" sz="1200" b="1" i="1" dirty="0">
                <a:solidFill>
                  <a:schemeClr val="accent1"/>
                </a:solidFill>
                <a:latin typeface="+mj-lt"/>
              </a:rPr>
              <a:t>•</a:t>
            </a:r>
            <a:r>
              <a:rPr lang="en-US" sz="1400" b="1" i="1" dirty="0">
                <a:solidFill>
                  <a:schemeClr val="accent1"/>
                </a:solidFill>
                <a:latin typeface="+mj-lt"/>
              </a:rPr>
              <a:t> </a:t>
            </a:r>
            <a:r>
              <a:rPr lang="en-US" sz="1600" b="1" i="1" dirty="0">
                <a:solidFill>
                  <a:schemeClr val="accent1"/>
                </a:solidFill>
                <a:latin typeface="+mj-lt"/>
              </a:rPr>
              <a:t>3515 participants</a:t>
            </a:r>
            <a:endParaRPr lang="en-US" b="1" dirty="0">
              <a:solidFill>
                <a:schemeClr val="accent1"/>
              </a:solidFill>
              <a:latin typeface="+mj-lt"/>
            </a:endParaRPr>
          </a:p>
        </p:txBody>
      </p:sp>
    </p:spTree>
    <p:extLst>
      <p:ext uri="{BB962C8B-B14F-4D97-AF65-F5344CB8AC3E}">
        <p14:creationId xmlns:p14="http://schemas.microsoft.com/office/powerpoint/2010/main" val="360558637"/>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itle 2"/>
          <p:cNvSpPr>
            <a:spLocks noGrp="1"/>
          </p:cNvSpPr>
          <p:nvPr>
            <p:ph type="title"/>
          </p:nvPr>
        </p:nvSpPr>
        <p:spPr bwMode="auto">
          <a:xfrm>
            <a:off x="487892" y="4909"/>
            <a:ext cx="11216216" cy="102235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defTabSz="457200" rtl="0" eaLnBrk="0" fontAlgn="base" hangingPunct="0">
              <a:spcBef>
                <a:spcPct val="0"/>
              </a:spcBef>
              <a:spcAft>
                <a:spcPct val="0"/>
              </a:spcAft>
              <a:defRPr sz="3000" b="1" kern="1200">
                <a:solidFill>
                  <a:schemeClr val="tx1"/>
                </a:solidFill>
                <a:latin typeface="Georgia"/>
                <a:ea typeface="ＭＳ Ｐゴシック" charset="0"/>
                <a:cs typeface="Georgia"/>
              </a:defRPr>
            </a:lvl1pPr>
            <a:lvl2pPr algn="l" defTabSz="457200" rtl="0" eaLnBrk="0" fontAlgn="base" hangingPunct="0">
              <a:spcBef>
                <a:spcPct val="0"/>
              </a:spcBef>
              <a:spcAft>
                <a:spcPct val="0"/>
              </a:spcAft>
              <a:defRPr sz="3000" b="1">
                <a:solidFill>
                  <a:schemeClr val="tx1"/>
                </a:solidFill>
                <a:latin typeface="Georgia" charset="0"/>
                <a:ea typeface="ＭＳ Ｐゴシック" charset="0"/>
                <a:cs typeface="Georgia" pitchFamily="18" charset="0"/>
              </a:defRPr>
            </a:lvl2pPr>
            <a:lvl3pPr algn="l" defTabSz="457200" rtl="0" eaLnBrk="0" fontAlgn="base" hangingPunct="0">
              <a:spcBef>
                <a:spcPct val="0"/>
              </a:spcBef>
              <a:spcAft>
                <a:spcPct val="0"/>
              </a:spcAft>
              <a:defRPr sz="3000" b="1">
                <a:solidFill>
                  <a:schemeClr val="tx1"/>
                </a:solidFill>
                <a:latin typeface="Georgia" charset="0"/>
                <a:ea typeface="ＭＳ Ｐゴシック" charset="0"/>
                <a:cs typeface="Georgia" pitchFamily="18" charset="0"/>
              </a:defRPr>
            </a:lvl3pPr>
            <a:lvl4pPr algn="l" defTabSz="457200" rtl="0" eaLnBrk="0" fontAlgn="base" hangingPunct="0">
              <a:spcBef>
                <a:spcPct val="0"/>
              </a:spcBef>
              <a:spcAft>
                <a:spcPct val="0"/>
              </a:spcAft>
              <a:defRPr sz="3000" b="1">
                <a:solidFill>
                  <a:schemeClr val="tx1"/>
                </a:solidFill>
                <a:latin typeface="Georgia" charset="0"/>
                <a:ea typeface="ＭＳ Ｐゴシック" charset="0"/>
                <a:cs typeface="Georgia" pitchFamily="18" charset="0"/>
              </a:defRPr>
            </a:lvl4pPr>
            <a:lvl5pPr algn="l" defTabSz="457200" rtl="0" eaLnBrk="0" fontAlgn="base" hangingPunct="0">
              <a:spcBef>
                <a:spcPct val="0"/>
              </a:spcBef>
              <a:spcAft>
                <a:spcPct val="0"/>
              </a:spcAft>
              <a:defRPr sz="3000" b="1">
                <a:solidFill>
                  <a:schemeClr val="tx1"/>
                </a:solidFill>
                <a:latin typeface="Georgia" charset="0"/>
                <a:ea typeface="ＭＳ Ｐゴシック" charset="0"/>
                <a:cs typeface="Georgia" pitchFamily="18" charset="0"/>
              </a:defRPr>
            </a:lvl5pPr>
            <a:lvl6pPr marL="457200" algn="l" defTabSz="457200" rtl="0" eaLnBrk="1" fontAlgn="base" hangingPunct="1">
              <a:spcBef>
                <a:spcPct val="0"/>
              </a:spcBef>
              <a:spcAft>
                <a:spcPct val="0"/>
              </a:spcAft>
              <a:defRPr sz="3000" b="1">
                <a:solidFill>
                  <a:schemeClr val="tx1"/>
                </a:solidFill>
                <a:latin typeface="Georgia" charset="0"/>
                <a:ea typeface="ＭＳ Ｐゴシック" charset="0"/>
              </a:defRPr>
            </a:lvl6pPr>
            <a:lvl7pPr marL="914400" algn="l" defTabSz="457200" rtl="0" eaLnBrk="1" fontAlgn="base" hangingPunct="1">
              <a:spcBef>
                <a:spcPct val="0"/>
              </a:spcBef>
              <a:spcAft>
                <a:spcPct val="0"/>
              </a:spcAft>
              <a:defRPr sz="3000" b="1">
                <a:solidFill>
                  <a:schemeClr val="tx1"/>
                </a:solidFill>
                <a:latin typeface="Georgia" charset="0"/>
                <a:ea typeface="ＭＳ Ｐゴシック" charset="0"/>
              </a:defRPr>
            </a:lvl7pPr>
            <a:lvl8pPr marL="1371600" algn="l" defTabSz="457200" rtl="0" eaLnBrk="1" fontAlgn="base" hangingPunct="1">
              <a:spcBef>
                <a:spcPct val="0"/>
              </a:spcBef>
              <a:spcAft>
                <a:spcPct val="0"/>
              </a:spcAft>
              <a:defRPr sz="3000" b="1">
                <a:solidFill>
                  <a:schemeClr val="tx1"/>
                </a:solidFill>
                <a:latin typeface="Georgia" charset="0"/>
                <a:ea typeface="ＭＳ Ｐゴシック" charset="0"/>
              </a:defRPr>
            </a:lvl8pPr>
            <a:lvl9pPr marL="1828800" algn="l" defTabSz="457200" rtl="0" eaLnBrk="1" fontAlgn="base" hangingPunct="1">
              <a:spcBef>
                <a:spcPct val="0"/>
              </a:spcBef>
              <a:spcAft>
                <a:spcPct val="0"/>
              </a:spcAft>
              <a:defRPr sz="3000" b="1">
                <a:solidFill>
                  <a:schemeClr val="tx1"/>
                </a:solidFill>
                <a:latin typeface="Georgia" charset="0"/>
                <a:ea typeface="ＭＳ Ｐゴシック" charset="0"/>
              </a:defRPr>
            </a:lvl9pPr>
          </a:lstStyle>
          <a:p>
            <a:pPr>
              <a:lnSpc>
                <a:spcPct val="95000"/>
              </a:lnSpc>
            </a:pPr>
            <a:r>
              <a:rPr lang="en-US" altLang="en-US" sz="3600" dirty="0">
                <a:solidFill>
                  <a:schemeClr val="accent3">
                    <a:lumMod val="50000"/>
                  </a:schemeClr>
                </a:solidFill>
                <a:latin typeface="+mj-lt"/>
              </a:rPr>
              <a:t>Yoga Reduces Symptoms and  Improves QoL</a:t>
            </a:r>
            <a:endParaRPr lang="en-US" sz="3600" dirty="0">
              <a:solidFill>
                <a:schemeClr val="accent3">
                  <a:lumMod val="50000"/>
                </a:schemeClr>
              </a:solidFill>
              <a:latin typeface="+mj-lt"/>
              <a:cs typeface="Corbel" pitchFamily="34" charset="0"/>
            </a:endParaRPr>
          </a:p>
        </p:txBody>
      </p:sp>
      <p:grpSp>
        <p:nvGrpSpPr>
          <p:cNvPr id="2" name="Group 18"/>
          <p:cNvGrpSpPr/>
          <p:nvPr/>
        </p:nvGrpSpPr>
        <p:grpSpPr>
          <a:xfrm>
            <a:off x="2264094" y="1278467"/>
            <a:ext cx="3227387" cy="1181100"/>
            <a:chOff x="658813" y="1600200"/>
            <a:chExt cx="3227387" cy="1181100"/>
          </a:xfrm>
        </p:grpSpPr>
        <p:pic>
          <p:nvPicPr>
            <p:cNvPr id="16390" name="Picture 2"/>
            <p:cNvPicPr>
              <a:picLocks noChangeAspect="1" noChangeArrowheads="1"/>
            </p:cNvPicPr>
            <p:nvPr/>
          </p:nvPicPr>
          <p:blipFill>
            <a:blip r:embed="rId3" cstate="print"/>
            <a:srcRect/>
            <a:stretch>
              <a:fillRect/>
            </a:stretch>
          </p:blipFill>
          <p:spPr bwMode="auto">
            <a:xfrm>
              <a:off x="1419225" y="1600200"/>
              <a:ext cx="2466975" cy="1181100"/>
            </a:xfrm>
            <a:prstGeom prst="rect">
              <a:avLst/>
            </a:prstGeom>
            <a:noFill/>
            <a:ln w="9525">
              <a:noFill/>
              <a:miter lim="800000"/>
              <a:headEnd/>
              <a:tailEnd/>
            </a:ln>
          </p:spPr>
        </p:pic>
        <p:sp>
          <p:nvSpPr>
            <p:cNvPr id="16396" name="TextBox 13"/>
            <p:cNvSpPr txBox="1">
              <a:spLocks noChangeArrowheads="1"/>
            </p:cNvSpPr>
            <p:nvPr/>
          </p:nvSpPr>
          <p:spPr bwMode="auto">
            <a:xfrm>
              <a:off x="658813" y="1600200"/>
              <a:ext cx="1194558" cy="461665"/>
            </a:xfrm>
            <a:prstGeom prst="rect">
              <a:avLst/>
            </a:prstGeom>
            <a:noFill/>
            <a:ln w="9525">
              <a:noFill/>
              <a:miter lim="800000"/>
              <a:headEnd/>
              <a:tailEnd/>
            </a:ln>
          </p:spPr>
          <p:txBody>
            <a:bodyPr wrap="none">
              <a:spAutoFit/>
            </a:bodyPr>
            <a:lstStyle/>
            <a:p>
              <a:r>
                <a:rPr lang="en-US" sz="2400" dirty="0"/>
                <a:t>Anxiety</a:t>
              </a:r>
            </a:p>
          </p:txBody>
        </p:sp>
      </p:grpSp>
      <p:grpSp>
        <p:nvGrpSpPr>
          <p:cNvPr id="3" name="Group 19"/>
          <p:cNvGrpSpPr/>
          <p:nvPr/>
        </p:nvGrpSpPr>
        <p:grpSpPr>
          <a:xfrm>
            <a:off x="2271078" y="2655148"/>
            <a:ext cx="3220402" cy="1171575"/>
            <a:chOff x="706438" y="3200400"/>
            <a:chExt cx="3220402" cy="1171575"/>
          </a:xfrm>
        </p:grpSpPr>
        <p:pic>
          <p:nvPicPr>
            <p:cNvPr id="16391" name="Picture 3"/>
            <p:cNvPicPr>
              <a:picLocks noChangeAspect="1" noChangeArrowheads="1"/>
            </p:cNvPicPr>
            <p:nvPr/>
          </p:nvPicPr>
          <p:blipFill>
            <a:blip r:embed="rId4" cstate="print"/>
            <a:srcRect/>
            <a:stretch>
              <a:fillRect/>
            </a:stretch>
          </p:blipFill>
          <p:spPr bwMode="auto">
            <a:xfrm>
              <a:off x="1469390" y="3200400"/>
              <a:ext cx="2457450" cy="1171575"/>
            </a:xfrm>
            <a:prstGeom prst="rect">
              <a:avLst/>
            </a:prstGeom>
            <a:noFill/>
            <a:ln w="9525">
              <a:noFill/>
              <a:miter lim="800000"/>
              <a:headEnd/>
              <a:tailEnd/>
            </a:ln>
          </p:spPr>
        </p:pic>
        <p:sp>
          <p:nvSpPr>
            <p:cNvPr id="16397" name="TextBox 14"/>
            <p:cNvSpPr txBox="1">
              <a:spLocks noChangeArrowheads="1"/>
            </p:cNvSpPr>
            <p:nvPr/>
          </p:nvSpPr>
          <p:spPr bwMode="auto">
            <a:xfrm>
              <a:off x="706438" y="3211513"/>
              <a:ext cx="1744388" cy="461665"/>
            </a:xfrm>
            <a:prstGeom prst="rect">
              <a:avLst/>
            </a:prstGeom>
            <a:noFill/>
            <a:ln w="9525">
              <a:noFill/>
              <a:miter lim="800000"/>
              <a:headEnd/>
              <a:tailEnd/>
            </a:ln>
          </p:spPr>
          <p:txBody>
            <a:bodyPr wrap="none">
              <a:spAutoFit/>
            </a:bodyPr>
            <a:lstStyle/>
            <a:p>
              <a:r>
                <a:rPr lang="en-US" sz="2400" dirty="0"/>
                <a:t>Depression</a:t>
              </a:r>
            </a:p>
          </p:txBody>
        </p:sp>
      </p:grpSp>
      <p:grpSp>
        <p:nvGrpSpPr>
          <p:cNvPr id="4" name="Group 20"/>
          <p:cNvGrpSpPr/>
          <p:nvPr/>
        </p:nvGrpSpPr>
        <p:grpSpPr>
          <a:xfrm>
            <a:off x="2279334" y="4087707"/>
            <a:ext cx="3278187" cy="1181100"/>
            <a:chOff x="735013" y="4876800"/>
            <a:chExt cx="3278187" cy="1181100"/>
          </a:xfrm>
        </p:grpSpPr>
        <p:pic>
          <p:nvPicPr>
            <p:cNvPr id="16392" name="Picture 4"/>
            <p:cNvPicPr>
              <a:picLocks noChangeAspect="1" noChangeArrowheads="1"/>
            </p:cNvPicPr>
            <p:nvPr/>
          </p:nvPicPr>
          <p:blipFill>
            <a:blip r:embed="rId5" cstate="print"/>
            <a:srcRect/>
            <a:stretch>
              <a:fillRect/>
            </a:stretch>
          </p:blipFill>
          <p:spPr bwMode="auto">
            <a:xfrm>
              <a:off x="1365250" y="4876800"/>
              <a:ext cx="2647950" cy="1181100"/>
            </a:xfrm>
            <a:prstGeom prst="rect">
              <a:avLst/>
            </a:prstGeom>
            <a:noFill/>
            <a:ln w="9525">
              <a:noFill/>
              <a:miter lim="800000"/>
              <a:headEnd/>
              <a:tailEnd/>
            </a:ln>
          </p:spPr>
        </p:pic>
        <p:sp>
          <p:nvSpPr>
            <p:cNvPr id="16398" name="TextBox 15"/>
            <p:cNvSpPr txBox="1">
              <a:spLocks noChangeArrowheads="1"/>
            </p:cNvSpPr>
            <p:nvPr/>
          </p:nvSpPr>
          <p:spPr bwMode="auto">
            <a:xfrm>
              <a:off x="735013" y="4887913"/>
              <a:ext cx="1297150" cy="461665"/>
            </a:xfrm>
            <a:prstGeom prst="rect">
              <a:avLst/>
            </a:prstGeom>
            <a:noFill/>
            <a:ln w="9525">
              <a:noFill/>
              <a:miter lim="800000"/>
              <a:headEnd/>
              <a:tailEnd/>
            </a:ln>
          </p:spPr>
          <p:txBody>
            <a:bodyPr wrap="none">
              <a:spAutoFit/>
            </a:bodyPr>
            <a:lstStyle/>
            <a:p>
              <a:r>
                <a:rPr lang="en-US" sz="2400" dirty="0"/>
                <a:t>Distress</a:t>
              </a:r>
            </a:p>
          </p:txBody>
        </p:sp>
      </p:grpSp>
      <p:grpSp>
        <p:nvGrpSpPr>
          <p:cNvPr id="5" name="Group 23"/>
          <p:cNvGrpSpPr/>
          <p:nvPr/>
        </p:nvGrpSpPr>
        <p:grpSpPr>
          <a:xfrm>
            <a:off x="6248401" y="1278467"/>
            <a:ext cx="3019425" cy="1162050"/>
            <a:chOff x="4724400" y="1600200"/>
            <a:chExt cx="3019425" cy="1162050"/>
          </a:xfrm>
        </p:grpSpPr>
        <p:pic>
          <p:nvPicPr>
            <p:cNvPr id="16393" name="Picture 5"/>
            <p:cNvPicPr>
              <a:picLocks noChangeAspect="1" noChangeArrowheads="1"/>
            </p:cNvPicPr>
            <p:nvPr/>
          </p:nvPicPr>
          <p:blipFill>
            <a:blip r:embed="rId6" cstate="print"/>
            <a:srcRect/>
            <a:stretch>
              <a:fillRect/>
            </a:stretch>
          </p:blipFill>
          <p:spPr bwMode="auto">
            <a:xfrm>
              <a:off x="5410200" y="1600200"/>
              <a:ext cx="2333625" cy="1162050"/>
            </a:xfrm>
            <a:prstGeom prst="rect">
              <a:avLst/>
            </a:prstGeom>
            <a:noFill/>
            <a:ln w="9525">
              <a:noFill/>
              <a:miter lim="800000"/>
              <a:headEnd/>
              <a:tailEnd/>
            </a:ln>
          </p:spPr>
        </p:pic>
        <p:sp>
          <p:nvSpPr>
            <p:cNvPr id="16399" name="TextBox 16"/>
            <p:cNvSpPr txBox="1">
              <a:spLocks noChangeArrowheads="1"/>
            </p:cNvSpPr>
            <p:nvPr/>
          </p:nvSpPr>
          <p:spPr bwMode="auto">
            <a:xfrm>
              <a:off x="4724400" y="1600200"/>
              <a:ext cx="1056700" cy="461665"/>
            </a:xfrm>
            <a:prstGeom prst="rect">
              <a:avLst/>
            </a:prstGeom>
            <a:noFill/>
            <a:ln w="9525">
              <a:noFill/>
              <a:miter lim="800000"/>
              <a:headEnd/>
              <a:tailEnd/>
            </a:ln>
          </p:spPr>
          <p:txBody>
            <a:bodyPr wrap="none">
              <a:spAutoFit/>
            </a:bodyPr>
            <a:lstStyle/>
            <a:p>
              <a:r>
                <a:rPr lang="en-US" sz="2400" dirty="0"/>
                <a:t>Stress</a:t>
              </a:r>
            </a:p>
          </p:txBody>
        </p:sp>
      </p:grpSp>
      <p:grpSp>
        <p:nvGrpSpPr>
          <p:cNvPr id="6" name="Group 22"/>
          <p:cNvGrpSpPr/>
          <p:nvPr/>
        </p:nvGrpSpPr>
        <p:grpSpPr>
          <a:xfrm>
            <a:off x="6324600" y="2604348"/>
            <a:ext cx="2952750" cy="1152525"/>
            <a:chOff x="4800600" y="3200400"/>
            <a:chExt cx="2952750" cy="1152525"/>
          </a:xfrm>
        </p:grpSpPr>
        <p:pic>
          <p:nvPicPr>
            <p:cNvPr id="16394" name="Picture 6"/>
            <p:cNvPicPr>
              <a:picLocks noChangeAspect="1" noChangeArrowheads="1"/>
            </p:cNvPicPr>
            <p:nvPr/>
          </p:nvPicPr>
          <p:blipFill>
            <a:blip r:embed="rId7" cstate="print"/>
            <a:srcRect/>
            <a:stretch>
              <a:fillRect/>
            </a:stretch>
          </p:blipFill>
          <p:spPr bwMode="auto">
            <a:xfrm>
              <a:off x="5334000" y="3276600"/>
              <a:ext cx="2419350" cy="1076325"/>
            </a:xfrm>
            <a:prstGeom prst="rect">
              <a:avLst/>
            </a:prstGeom>
            <a:noFill/>
            <a:ln w="9525">
              <a:noFill/>
              <a:miter lim="800000"/>
              <a:headEnd/>
              <a:tailEnd/>
            </a:ln>
          </p:spPr>
        </p:pic>
        <p:sp>
          <p:nvSpPr>
            <p:cNvPr id="16400" name="TextBox 17"/>
            <p:cNvSpPr txBox="1">
              <a:spLocks noChangeArrowheads="1"/>
            </p:cNvSpPr>
            <p:nvPr/>
          </p:nvSpPr>
          <p:spPr bwMode="auto">
            <a:xfrm>
              <a:off x="4800600" y="3200400"/>
              <a:ext cx="766557" cy="461665"/>
            </a:xfrm>
            <a:prstGeom prst="rect">
              <a:avLst/>
            </a:prstGeom>
            <a:noFill/>
            <a:ln w="9525">
              <a:noFill/>
              <a:miter lim="800000"/>
              <a:headEnd/>
              <a:tailEnd/>
            </a:ln>
          </p:spPr>
          <p:txBody>
            <a:bodyPr wrap="none">
              <a:spAutoFit/>
            </a:bodyPr>
            <a:lstStyle/>
            <a:p>
              <a:r>
                <a:rPr lang="en-US" sz="2400" dirty="0"/>
                <a:t>QoL</a:t>
              </a:r>
            </a:p>
          </p:txBody>
        </p:sp>
      </p:grpSp>
      <p:grpSp>
        <p:nvGrpSpPr>
          <p:cNvPr id="7" name="Group 21"/>
          <p:cNvGrpSpPr/>
          <p:nvPr/>
        </p:nvGrpSpPr>
        <p:grpSpPr>
          <a:xfrm>
            <a:off x="6399214" y="4078501"/>
            <a:ext cx="2840037" cy="1112837"/>
            <a:chOff x="4875213" y="4887913"/>
            <a:chExt cx="2840037" cy="1112837"/>
          </a:xfrm>
        </p:grpSpPr>
        <p:pic>
          <p:nvPicPr>
            <p:cNvPr id="16395" name="Picture 7"/>
            <p:cNvPicPr>
              <a:picLocks noChangeAspect="1" noChangeArrowheads="1"/>
            </p:cNvPicPr>
            <p:nvPr/>
          </p:nvPicPr>
          <p:blipFill>
            <a:blip r:embed="rId8" cstate="print"/>
            <a:srcRect/>
            <a:stretch>
              <a:fillRect/>
            </a:stretch>
          </p:blipFill>
          <p:spPr bwMode="auto">
            <a:xfrm>
              <a:off x="5486400" y="4953000"/>
              <a:ext cx="2228850" cy="1047750"/>
            </a:xfrm>
            <a:prstGeom prst="rect">
              <a:avLst/>
            </a:prstGeom>
            <a:noFill/>
            <a:ln w="9525">
              <a:noFill/>
              <a:miter lim="800000"/>
              <a:headEnd/>
              <a:tailEnd/>
            </a:ln>
          </p:spPr>
        </p:pic>
        <p:sp>
          <p:nvSpPr>
            <p:cNvPr id="16401" name="TextBox 18"/>
            <p:cNvSpPr txBox="1">
              <a:spLocks noChangeArrowheads="1"/>
            </p:cNvSpPr>
            <p:nvPr/>
          </p:nvSpPr>
          <p:spPr bwMode="auto">
            <a:xfrm>
              <a:off x="4875213" y="4887913"/>
              <a:ext cx="1212191" cy="461665"/>
            </a:xfrm>
            <a:prstGeom prst="rect">
              <a:avLst/>
            </a:prstGeom>
            <a:noFill/>
            <a:ln w="9525">
              <a:noFill/>
              <a:miter lim="800000"/>
              <a:headEnd/>
              <a:tailEnd/>
            </a:ln>
          </p:spPr>
          <p:txBody>
            <a:bodyPr wrap="none">
              <a:spAutoFit/>
            </a:bodyPr>
            <a:lstStyle/>
            <a:p>
              <a:r>
                <a:rPr lang="en-US" sz="2400" dirty="0"/>
                <a:t>Fatigue</a:t>
              </a:r>
            </a:p>
          </p:txBody>
        </p:sp>
      </p:grpSp>
      <p:sp>
        <p:nvSpPr>
          <p:cNvPr id="18" name="TextBox 17"/>
          <p:cNvSpPr txBox="1"/>
          <p:nvPr/>
        </p:nvSpPr>
        <p:spPr>
          <a:xfrm>
            <a:off x="1063686" y="5383580"/>
            <a:ext cx="6241415" cy="646331"/>
          </a:xfrm>
          <a:prstGeom prst="rect">
            <a:avLst/>
          </a:prstGeom>
          <a:noFill/>
        </p:spPr>
        <p:txBody>
          <a:bodyPr wrap="square" rtlCol="0">
            <a:spAutoFit/>
          </a:bodyPr>
          <a:lstStyle/>
          <a:p>
            <a:r>
              <a:rPr lang="en-US" sz="1200" dirty="0">
                <a:solidFill>
                  <a:schemeClr val="tx1">
                    <a:lumMod val="85000"/>
                    <a:lumOff val="15000"/>
                  </a:schemeClr>
                </a:solidFill>
              </a:rPr>
              <a:t>Lin KY, et al. Effects of yoga on psychological health, quality of life, and physical health of patients with cancer: a meta-analysis. </a:t>
            </a:r>
            <a:r>
              <a:rPr lang="en-US" sz="1200" i="1" dirty="0" err="1">
                <a:solidFill>
                  <a:schemeClr val="tx1">
                    <a:lumMod val="85000"/>
                    <a:lumOff val="15000"/>
                  </a:schemeClr>
                </a:solidFill>
              </a:rPr>
              <a:t>Evid</a:t>
            </a:r>
            <a:r>
              <a:rPr lang="en-US" sz="1200" i="1" dirty="0">
                <a:solidFill>
                  <a:schemeClr val="tx1">
                    <a:lumMod val="85000"/>
                    <a:lumOff val="15000"/>
                  </a:schemeClr>
                </a:solidFill>
              </a:rPr>
              <a:t> Based Complement </a:t>
            </a:r>
            <a:r>
              <a:rPr lang="en-US" sz="1200" i="1" dirty="0" err="1">
                <a:solidFill>
                  <a:schemeClr val="tx1">
                    <a:lumMod val="85000"/>
                    <a:lumOff val="15000"/>
                  </a:schemeClr>
                </a:solidFill>
              </a:rPr>
              <a:t>Alternat</a:t>
            </a:r>
            <a:r>
              <a:rPr lang="en-US" sz="1200" i="1" dirty="0">
                <a:solidFill>
                  <a:schemeClr val="tx1">
                    <a:lumMod val="85000"/>
                    <a:lumOff val="15000"/>
                  </a:schemeClr>
                </a:solidFill>
              </a:rPr>
              <a:t> Med. </a:t>
            </a:r>
            <a:r>
              <a:rPr lang="en-US" sz="1200" dirty="0">
                <a:solidFill>
                  <a:schemeClr val="tx1">
                    <a:lumMod val="85000"/>
                    <a:lumOff val="15000"/>
                  </a:schemeClr>
                </a:solidFill>
              </a:rPr>
              <a:t>2011;2011:659876. </a:t>
            </a:r>
          </a:p>
        </p:txBody>
      </p:sp>
    </p:spTree>
    <p:custDataLst>
      <p:tags r:id="rId1"/>
    </p:custDataLst>
    <p:extLst>
      <p:ext uri="{BB962C8B-B14F-4D97-AF65-F5344CB8AC3E}">
        <p14:creationId xmlns:p14="http://schemas.microsoft.com/office/powerpoint/2010/main" val="4250793491"/>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CDE6C-5681-B4F6-8682-811FE989574B}"/>
              </a:ext>
            </a:extLst>
          </p:cNvPr>
          <p:cNvSpPr>
            <a:spLocks noGrp="1"/>
          </p:cNvSpPr>
          <p:nvPr>
            <p:ph type="title"/>
          </p:nvPr>
        </p:nvSpPr>
        <p:spPr>
          <a:xfrm>
            <a:off x="877077" y="346805"/>
            <a:ext cx="10476722" cy="746891"/>
          </a:xfrm>
        </p:spPr>
        <p:txBody>
          <a:bodyPr>
            <a:normAutofit/>
          </a:bodyPr>
          <a:lstStyle/>
          <a:p>
            <a:r>
              <a:rPr lang="en-US" sz="3600" i="0" dirty="0">
                <a:solidFill>
                  <a:schemeClr val="accent1"/>
                </a:solidFill>
                <a:effectLst/>
              </a:rPr>
              <a:t>Mindfulness-Based Interventions (MBI) </a:t>
            </a:r>
            <a:endParaRPr lang="en-US" sz="3600" dirty="0">
              <a:solidFill>
                <a:schemeClr val="accent1"/>
              </a:solidFill>
            </a:endParaRPr>
          </a:p>
        </p:txBody>
      </p:sp>
      <p:sp>
        <p:nvSpPr>
          <p:cNvPr id="3" name="Text Placeholder 2">
            <a:extLst>
              <a:ext uri="{FF2B5EF4-FFF2-40B4-BE49-F238E27FC236}">
                <a16:creationId xmlns:a16="http://schemas.microsoft.com/office/drawing/2014/main" id="{F7713708-1AB0-62CC-B223-2881434EE998}"/>
              </a:ext>
            </a:extLst>
          </p:cNvPr>
          <p:cNvSpPr>
            <a:spLocks noGrp="1"/>
          </p:cNvSpPr>
          <p:nvPr>
            <p:ph type="body" sz="quarter" idx="12"/>
          </p:nvPr>
        </p:nvSpPr>
        <p:spPr>
          <a:xfrm>
            <a:off x="877077" y="1093697"/>
            <a:ext cx="10476722" cy="3927482"/>
          </a:xfrm>
        </p:spPr>
        <p:txBody>
          <a:bodyPr/>
          <a:lstStyle/>
          <a:p>
            <a:r>
              <a:rPr lang="en-US" sz="2400" dirty="0">
                <a:solidFill>
                  <a:srgbClr val="29261B"/>
                </a:solidFill>
              </a:rPr>
              <a:t>T</a:t>
            </a:r>
            <a:r>
              <a:rPr lang="en-US" sz="2400" b="0" i="0" dirty="0">
                <a:solidFill>
                  <a:srgbClr val="29261B"/>
                </a:solidFill>
                <a:effectLst/>
              </a:rPr>
              <a:t>herapeutic approaches that incorporate mindfulness practices, such as meditation and yoga, to promote mental health and well-being</a:t>
            </a:r>
          </a:p>
          <a:p>
            <a:r>
              <a:rPr lang="en-US" sz="2400" b="0" i="0" dirty="0">
                <a:solidFill>
                  <a:srgbClr val="000000"/>
                </a:solidFill>
                <a:effectLst/>
              </a:rPr>
              <a:t>MBIs are typically offered in a group format with weekly meetings (either in person or virtually) over 6-9 weeks</a:t>
            </a:r>
          </a:p>
          <a:p>
            <a:r>
              <a:rPr lang="en-US" sz="2400" b="0" i="0" dirty="0">
                <a:solidFill>
                  <a:srgbClr val="000000"/>
                </a:solidFill>
                <a:effectLst/>
              </a:rPr>
              <a:t>Participants learn skills of mindfulness through the daily home practice of various forms of meditation, breathing exercises, and gentle movement</a:t>
            </a:r>
          </a:p>
          <a:p>
            <a:r>
              <a:rPr lang="en-US" sz="2400" b="0" i="0" dirty="0">
                <a:solidFill>
                  <a:srgbClr val="000000"/>
                </a:solidFill>
                <a:effectLst/>
              </a:rPr>
              <a:t>Participants also commonly receive didactic teaching about coping with stress and the mind-body connection; this is typically supported by dialogue within group settings</a:t>
            </a:r>
            <a:endParaRPr lang="en-US" sz="2400" b="0" i="0" dirty="0">
              <a:solidFill>
                <a:srgbClr val="29261B"/>
              </a:solidFill>
              <a:effectLst/>
            </a:endParaRPr>
          </a:p>
          <a:p>
            <a:endParaRPr lang="en-US" dirty="0"/>
          </a:p>
        </p:txBody>
      </p:sp>
    </p:spTree>
    <p:extLst>
      <p:ext uri="{BB962C8B-B14F-4D97-AF65-F5344CB8AC3E}">
        <p14:creationId xmlns:p14="http://schemas.microsoft.com/office/powerpoint/2010/main" val="31836879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and purple chart with text&#10;&#10;Description automatically generated with medium confidence">
            <a:extLst>
              <a:ext uri="{FF2B5EF4-FFF2-40B4-BE49-F238E27FC236}">
                <a16:creationId xmlns:a16="http://schemas.microsoft.com/office/drawing/2014/main" id="{A3F74D4C-EA98-D02A-A3D9-E9A54952AD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318" y="1022350"/>
            <a:ext cx="9144000" cy="5143500"/>
          </a:xfrm>
          <a:prstGeom prst="rect">
            <a:avLst/>
          </a:prstGeom>
        </p:spPr>
      </p:pic>
      <p:sp>
        <p:nvSpPr>
          <p:cNvPr id="2" name="Title 1">
            <a:extLst>
              <a:ext uri="{FF2B5EF4-FFF2-40B4-BE49-F238E27FC236}">
                <a16:creationId xmlns:a16="http://schemas.microsoft.com/office/drawing/2014/main" id="{2402E258-B510-C202-96F7-DEC188773466}"/>
              </a:ext>
            </a:extLst>
          </p:cNvPr>
          <p:cNvSpPr>
            <a:spLocks noGrp="1"/>
          </p:cNvSpPr>
          <p:nvPr>
            <p:ph type="title"/>
          </p:nvPr>
        </p:nvSpPr>
        <p:spPr>
          <a:xfrm>
            <a:off x="487892" y="0"/>
            <a:ext cx="11216216" cy="1022350"/>
          </a:xfrm>
        </p:spPr>
        <p:txBody>
          <a:bodyPr/>
          <a:lstStyle/>
          <a:p>
            <a:r>
              <a:rPr lang="en-US" sz="2800" b="1" dirty="0">
                <a:solidFill>
                  <a:schemeClr val="accent1"/>
                </a:solidFill>
                <a:effectLst/>
                <a:ea typeface="Calibri" panose="020F0502020204030204" pitchFamily="34" charset="0"/>
              </a:rPr>
              <a:t>MBIs should be offered to people with cancer both during active treatment and post-treatment for anxiety and depression </a:t>
            </a:r>
            <a:r>
              <a:rPr lang="en-US" sz="2000" dirty="0">
                <a:solidFill>
                  <a:schemeClr val="accent1"/>
                </a:solidFill>
                <a:effectLst/>
              </a:rPr>
              <a:t> </a:t>
            </a:r>
            <a:endParaRPr lang="en-US" sz="4800" dirty="0">
              <a:solidFill>
                <a:schemeClr val="accent1"/>
              </a:solidFill>
            </a:endParaRPr>
          </a:p>
        </p:txBody>
      </p:sp>
      <p:sp>
        <p:nvSpPr>
          <p:cNvPr id="4" name="TextBox 3">
            <a:extLst>
              <a:ext uri="{FF2B5EF4-FFF2-40B4-BE49-F238E27FC236}">
                <a16:creationId xmlns:a16="http://schemas.microsoft.com/office/drawing/2014/main" id="{86F6D49B-07A1-AC1D-C9ED-E40A7E5A4345}"/>
              </a:ext>
            </a:extLst>
          </p:cNvPr>
          <p:cNvSpPr txBox="1"/>
          <p:nvPr/>
        </p:nvSpPr>
        <p:spPr>
          <a:xfrm>
            <a:off x="10309412" y="1443841"/>
            <a:ext cx="1631576" cy="2862322"/>
          </a:xfrm>
          <a:prstGeom prst="rect">
            <a:avLst/>
          </a:prstGeom>
          <a:noFill/>
        </p:spPr>
        <p:txBody>
          <a:bodyPr wrap="square" rtlCol="0">
            <a:spAutoFit/>
          </a:bodyPr>
          <a:lstStyle/>
          <a:p>
            <a:r>
              <a:rPr lang="en-US" b="1" dirty="0"/>
              <a:t>Based on </a:t>
            </a:r>
            <a:r>
              <a:rPr lang="en-US" sz="1800" b="1" dirty="0">
                <a:solidFill>
                  <a:srgbClr val="000000"/>
                </a:solidFill>
                <a:effectLst/>
                <a:ea typeface="Calibri" panose="020F0502020204030204" pitchFamily="34" charset="0"/>
              </a:rPr>
              <a:t>several meta-analyses and systematic reviews that included up to 29 individual RCTs</a:t>
            </a:r>
            <a:endParaRPr lang="en-US" b="1" dirty="0"/>
          </a:p>
        </p:txBody>
      </p:sp>
    </p:spTree>
    <p:extLst>
      <p:ext uri="{BB962C8B-B14F-4D97-AF65-F5344CB8AC3E}">
        <p14:creationId xmlns:p14="http://schemas.microsoft.com/office/powerpoint/2010/main" val="30498324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7" name="Picture 6"/>
          <p:cNvPicPr>
            <a:picLocks noChangeAspect="1" noChangeArrowheads="1"/>
          </p:cNvPicPr>
          <p:nvPr/>
        </p:nvPicPr>
        <p:blipFill>
          <a:blip r:embed="rId3" cstate="print">
            <a:lum bright="-10000" contrast="24000"/>
          </a:blip>
          <a:srcRect/>
          <a:stretch>
            <a:fillRect/>
          </a:stretch>
        </p:blipFill>
        <p:spPr bwMode="auto">
          <a:xfrm>
            <a:off x="5133713" y="215114"/>
            <a:ext cx="6570113" cy="4930628"/>
          </a:xfrm>
          <a:prstGeom prst="rect">
            <a:avLst/>
          </a:prstGeom>
          <a:noFill/>
          <a:ln w="9525">
            <a:noFill/>
            <a:miter lim="800000"/>
            <a:headEnd/>
            <a:tailEnd/>
          </a:ln>
        </p:spPr>
      </p:pic>
      <p:grpSp>
        <p:nvGrpSpPr>
          <p:cNvPr id="2" name="Group 8"/>
          <p:cNvGrpSpPr/>
          <p:nvPr/>
        </p:nvGrpSpPr>
        <p:grpSpPr>
          <a:xfrm>
            <a:off x="345551" y="1783004"/>
            <a:ext cx="3770649" cy="1182052"/>
            <a:chOff x="4714240" y="1693228"/>
            <a:chExt cx="3770649" cy="1182052"/>
          </a:xfrm>
        </p:grpSpPr>
        <p:pic>
          <p:nvPicPr>
            <p:cNvPr id="6" name="Picture 2"/>
            <p:cNvPicPr>
              <a:picLocks noChangeAspect="1" noChangeArrowheads="1"/>
            </p:cNvPicPr>
            <p:nvPr/>
          </p:nvPicPr>
          <p:blipFill>
            <a:blip r:embed="rId4" cstate="print"/>
            <a:srcRect l="45917" t="37481" r="39583" b="45482"/>
            <a:stretch>
              <a:fillRect/>
            </a:stretch>
          </p:blipFill>
          <p:spPr bwMode="auto">
            <a:xfrm>
              <a:off x="4714240" y="1703388"/>
              <a:ext cx="1767840" cy="1168400"/>
            </a:xfrm>
            <a:prstGeom prst="rect">
              <a:avLst/>
            </a:prstGeom>
            <a:noFill/>
            <a:ln w="9525">
              <a:noFill/>
              <a:miter lim="800000"/>
              <a:headEnd/>
              <a:tailEnd/>
            </a:ln>
          </p:spPr>
        </p:pic>
        <p:pic>
          <p:nvPicPr>
            <p:cNvPr id="7" name="Picture 2"/>
            <p:cNvPicPr>
              <a:picLocks noChangeAspect="1" noChangeArrowheads="1"/>
            </p:cNvPicPr>
            <p:nvPr/>
          </p:nvPicPr>
          <p:blipFill>
            <a:blip r:embed="rId4" cstate="print"/>
            <a:srcRect l="31751" t="37333" r="54083" b="46173"/>
            <a:stretch>
              <a:fillRect/>
            </a:stretch>
          </p:blipFill>
          <p:spPr bwMode="auto">
            <a:xfrm>
              <a:off x="6756400" y="1693228"/>
              <a:ext cx="1728489" cy="1182052"/>
            </a:xfrm>
            <a:prstGeom prst="rect">
              <a:avLst/>
            </a:prstGeom>
            <a:noFill/>
            <a:ln w="9525">
              <a:noFill/>
              <a:miter lim="800000"/>
              <a:headEnd/>
              <a:tailEnd/>
            </a:ln>
          </p:spPr>
        </p:pic>
        <p:sp>
          <p:nvSpPr>
            <p:cNvPr id="8" name="TextBox 7"/>
            <p:cNvSpPr txBox="1"/>
            <p:nvPr/>
          </p:nvSpPr>
          <p:spPr>
            <a:xfrm>
              <a:off x="6421120" y="2107882"/>
              <a:ext cx="441146" cy="461665"/>
            </a:xfrm>
            <a:prstGeom prst="rect">
              <a:avLst/>
            </a:prstGeom>
            <a:noFill/>
          </p:spPr>
          <p:txBody>
            <a:bodyPr wrap="none" rtlCol="0">
              <a:spAutoFit/>
            </a:bodyPr>
            <a:lstStyle/>
            <a:p>
              <a:r>
                <a:rPr lang="en-US" sz="2400" dirty="0"/>
                <a:t>to</a:t>
              </a:r>
            </a:p>
          </p:txBody>
        </p:sp>
      </p:grpSp>
      <p:sp>
        <p:nvSpPr>
          <p:cNvPr id="3" name="TextBox 2">
            <a:extLst>
              <a:ext uri="{FF2B5EF4-FFF2-40B4-BE49-F238E27FC236}">
                <a16:creationId xmlns:a16="http://schemas.microsoft.com/office/drawing/2014/main" id="{940100B8-904C-3780-016E-48A6E474AF96}"/>
              </a:ext>
            </a:extLst>
          </p:cNvPr>
          <p:cNvSpPr txBox="1"/>
          <p:nvPr/>
        </p:nvSpPr>
        <p:spPr>
          <a:xfrm>
            <a:off x="115278" y="215114"/>
            <a:ext cx="4962367" cy="646331"/>
          </a:xfrm>
          <a:prstGeom prst="rect">
            <a:avLst/>
          </a:prstGeom>
          <a:noFill/>
        </p:spPr>
        <p:txBody>
          <a:bodyPr wrap="square" rtlCol="0">
            <a:spAutoFit/>
          </a:bodyPr>
          <a:lstStyle/>
          <a:p>
            <a:r>
              <a:rPr lang="en-US" sz="3600" b="1" dirty="0">
                <a:solidFill>
                  <a:schemeClr val="accent1"/>
                </a:solidFill>
              </a:rPr>
              <a:t>Massage Therapies</a:t>
            </a:r>
          </a:p>
        </p:txBody>
      </p:sp>
    </p:spTree>
    <p:custDataLst>
      <p:tags r:id="rId1"/>
    </p:custDataLst>
    <p:extLst>
      <p:ext uri="{BB962C8B-B14F-4D97-AF65-F5344CB8AC3E}">
        <p14:creationId xmlns:p14="http://schemas.microsoft.com/office/powerpoint/2010/main" val="409690749"/>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D59AEBE3-4E45-5754-7482-E1B69EADC5BC}"/>
              </a:ext>
            </a:extLst>
          </p:cNvPr>
          <p:cNvSpPr>
            <a:spLocks noGrp="1"/>
          </p:cNvSpPr>
          <p:nvPr>
            <p:ph type="title"/>
          </p:nvPr>
        </p:nvSpPr>
        <p:spPr>
          <a:xfrm>
            <a:off x="739036" y="187888"/>
            <a:ext cx="11241065" cy="1202499"/>
          </a:xfrm>
        </p:spPr>
        <p:txBody>
          <a:bodyPr>
            <a:normAutofit/>
          </a:bodyPr>
          <a:lstStyle/>
          <a:p>
            <a:r>
              <a:rPr lang="en-US" sz="3600" dirty="0">
                <a:solidFill>
                  <a:schemeClr val="accent1"/>
                </a:solidFill>
              </a:rPr>
              <a:t>Disclosure</a:t>
            </a:r>
          </a:p>
        </p:txBody>
      </p:sp>
      <p:sp>
        <p:nvSpPr>
          <p:cNvPr id="9" name="Text Placeholder 8">
            <a:extLst>
              <a:ext uri="{FF2B5EF4-FFF2-40B4-BE49-F238E27FC236}">
                <a16:creationId xmlns:a16="http://schemas.microsoft.com/office/drawing/2014/main" id="{7D77F117-2582-A8DB-20F9-A43BE710A5FE}"/>
              </a:ext>
            </a:extLst>
          </p:cNvPr>
          <p:cNvSpPr>
            <a:spLocks noGrp="1"/>
          </p:cNvSpPr>
          <p:nvPr>
            <p:ph type="body" sz="quarter" idx="12"/>
          </p:nvPr>
        </p:nvSpPr>
        <p:spPr>
          <a:xfrm>
            <a:off x="877077" y="1703297"/>
            <a:ext cx="10476722" cy="3927482"/>
          </a:xfrm>
        </p:spPr>
        <p:txBody>
          <a:bodyPr>
            <a:normAutofit/>
          </a:bodyPr>
          <a:lstStyle/>
          <a:p>
            <a:r>
              <a:rPr lang="en-US" dirty="0"/>
              <a:t>Consultant: None</a:t>
            </a:r>
          </a:p>
        </p:txBody>
      </p:sp>
    </p:spTree>
    <p:extLst>
      <p:ext uri="{BB962C8B-B14F-4D97-AF65-F5344CB8AC3E}">
        <p14:creationId xmlns:p14="http://schemas.microsoft.com/office/powerpoint/2010/main" val="1264408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EAECED0-DDFC-7C7E-919B-A663989E9483}"/>
              </a:ext>
            </a:extLst>
          </p:cNvPr>
          <p:cNvSpPr/>
          <p:nvPr/>
        </p:nvSpPr>
        <p:spPr>
          <a:xfrm>
            <a:off x="464175" y="3592170"/>
            <a:ext cx="2980605" cy="1588479"/>
          </a:xfrm>
          <a:prstGeom prst="rect">
            <a:avLst/>
          </a:prstGeom>
          <a:solidFill>
            <a:schemeClr val="accent6">
              <a:alpha val="89265"/>
            </a:schemeClr>
          </a:solidFill>
          <a:ln w="12700">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5" name="Rectangle 34">
            <a:extLst>
              <a:ext uri="{FF2B5EF4-FFF2-40B4-BE49-F238E27FC236}">
                <a16:creationId xmlns:a16="http://schemas.microsoft.com/office/drawing/2014/main" id="{E5FD54F0-9647-3B7D-F79E-991FE3CAF6FB}"/>
              </a:ext>
            </a:extLst>
          </p:cNvPr>
          <p:cNvSpPr/>
          <p:nvPr/>
        </p:nvSpPr>
        <p:spPr>
          <a:xfrm>
            <a:off x="3799840" y="1493229"/>
            <a:ext cx="7853680" cy="3730283"/>
          </a:xfrm>
          <a:prstGeom prst="rect">
            <a:avLst/>
          </a:prstGeom>
          <a:solidFill>
            <a:srgbClr val="E6E6E2"/>
          </a:solidFill>
          <a:ln w="12700">
            <a:solidFill>
              <a:srgbClr val="5E7C9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latin typeface="Arial" panose="020B0604020202020204" pitchFamily="34" charset="0"/>
            </a:endParaRPr>
          </a:p>
        </p:txBody>
      </p:sp>
      <p:pic>
        <p:nvPicPr>
          <p:cNvPr id="9" name="Picture 8">
            <a:extLst>
              <a:ext uri="{FF2B5EF4-FFF2-40B4-BE49-F238E27FC236}">
                <a16:creationId xmlns:a16="http://schemas.microsoft.com/office/drawing/2014/main" id="{278BD0F4-BE30-A561-883C-5202C9A32F70}"/>
              </a:ext>
            </a:extLst>
          </p:cNvPr>
          <p:cNvPicPr>
            <a:picLocks noChangeAspect="1"/>
          </p:cNvPicPr>
          <p:nvPr/>
        </p:nvPicPr>
        <p:blipFill>
          <a:blip r:embed="rId3">
            <a:alphaModFix/>
          </a:blip>
          <a:stretch>
            <a:fillRect/>
          </a:stretch>
        </p:blipFill>
        <p:spPr>
          <a:xfrm>
            <a:off x="3796653" y="673732"/>
            <a:ext cx="2013600" cy="231360"/>
          </a:xfrm>
          <a:prstGeom prst="rect">
            <a:avLst/>
          </a:prstGeom>
        </p:spPr>
      </p:pic>
      <p:sp>
        <p:nvSpPr>
          <p:cNvPr id="5" name="Title 4">
            <a:extLst>
              <a:ext uri="{FF2B5EF4-FFF2-40B4-BE49-F238E27FC236}">
                <a16:creationId xmlns:a16="http://schemas.microsoft.com/office/drawing/2014/main" id="{D5833118-645C-3EB9-B1B8-A1D529C3663F}"/>
              </a:ext>
            </a:extLst>
          </p:cNvPr>
          <p:cNvSpPr>
            <a:spLocks noGrp="1"/>
          </p:cNvSpPr>
          <p:nvPr>
            <p:ph type="title"/>
          </p:nvPr>
        </p:nvSpPr>
        <p:spPr>
          <a:xfrm>
            <a:off x="263047" y="122796"/>
            <a:ext cx="11928953" cy="536575"/>
          </a:xfrm>
        </p:spPr>
        <p:txBody>
          <a:bodyPr/>
          <a:lstStyle/>
          <a:p>
            <a:r>
              <a:rPr lang="en-US" b="1" dirty="0">
                <a:solidFill>
                  <a:schemeClr val="accent1"/>
                </a:solidFill>
              </a:rPr>
              <a:t>Massage for Pain and Mood During Palliative and Hospice Care</a:t>
            </a:r>
          </a:p>
        </p:txBody>
      </p:sp>
      <p:sp>
        <p:nvSpPr>
          <p:cNvPr id="16" name="Content Placeholder 5">
            <a:extLst>
              <a:ext uri="{FF2B5EF4-FFF2-40B4-BE49-F238E27FC236}">
                <a16:creationId xmlns:a16="http://schemas.microsoft.com/office/drawing/2014/main" id="{E315789F-D3BD-3046-173D-87BD23D9C2A6}"/>
              </a:ext>
            </a:extLst>
          </p:cNvPr>
          <p:cNvSpPr txBox="1">
            <a:spLocks/>
          </p:cNvSpPr>
          <p:nvPr/>
        </p:nvSpPr>
        <p:spPr>
          <a:xfrm>
            <a:off x="538481" y="3563449"/>
            <a:ext cx="2875279" cy="1645919"/>
          </a:xfrm>
          <a:prstGeom prst="rect">
            <a:avLst/>
          </a:prstGeom>
          <a:noFill/>
          <a:ln>
            <a:noFill/>
          </a:ln>
        </p:spPr>
        <p:txBody>
          <a:bodyPr lIns="243840" tIns="243840" rIns="243840" bIns="60943"/>
          <a:lstStyle>
            <a:lvl1pPr marL="215426" indent="-215426" algn="l" defTabSz="455447" rtl="0" eaLnBrk="1" fontAlgn="base" hangingPunct="1">
              <a:spcBef>
                <a:spcPts val="1500"/>
              </a:spcBef>
              <a:spcAft>
                <a:spcPct val="0"/>
              </a:spcAft>
              <a:buFont typeface="Arial" charset="0"/>
              <a:buChar char="•"/>
              <a:defRPr sz="2000" kern="1200">
                <a:solidFill>
                  <a:schemeClr val="tx1"/>
                </a:solidFill>
                <a:latin typeface="Arial"/>
                <a:ea typeface="ＭＳ Ｐゴシック" charset="-128"/>
                <a:cs typeface="Arial"/>
              </a:defRPr>
            </a:lvl1pPr>
            <a:lvl2pPr marL="515372" indent="-260669" algn="l" defTabSz="455447" rtl="0" eaLnBrk="1" fontAlgn="base" hangingPunct="1">
              <a:spcBef>
                <a:spcPts val="1500"/>
              </a:spcBef>
              <a:spcAft>
                <a:spcPct val="0"/>
              </a:spcAft>
              <a:buFont typeface="Arial" charset="0"/>
              <a:buChar char="–"/>
              <a:defRPr sz="2000" kern="1200">
                <a:solidFill>
                  <a:schemeClr val="tx1"/>
                </a:solidFill>
                <a:latin typeface="Arial"/>
                <a:ea typeface="ＭＳ Ｐゴシック" charset="-128"/>
                <a:cs typeface="Arial"/>
              </a:defRPr>
            </a:lvl2pPr>
            <a:lvl3pPr marL="685579" indent="-170208" algn="l" defTabSz="455447" rtl="0" eaLnBrk="1" fontAlgn="base" hangingPunct="1">
              <a:spcBef>
                <a:spcPts val="1500"/>
              </a:spcBef>
              <a:spcAft>
                <a:spcPct val="0"/>
              </a:spcAft>
              <a:buFont typeface="Arial" charset="0"/>
              <a:buChar char="•"/>
              <a:defRPr sz="2000" kern="1200">
                <a:solidFill>
                  <a:schemeClr val="tx1"/>
                </a:solidFill>
                <a:latin typeface="Arial"/>
                <a:ea typeface="ＭＳ Ｐゴシック" charset="-128"/>
                <a:cs typeface="Arial"/>
              </a:defRPr>
            </a:lvl3pPr>
            <a:lvl4pPr marL="1598053" indent="-226929" algn="l" defTabSz="455447" rtl="0" eaLnBrk="1" fontAlgn="base" hangingPunct="1">
              <a:spcBef>
                <a:spcPct val="20000"/>
              </a:spcBef>
              <a:spcAft>
                <a:spcPct val="0"/>
              </a:spcAft>
              <a:buFont typeface="Arial" charset="0"/>
              <a:buChar char="–"/>
              <a:defRPr sz="2000" kern="1200">
                <a:solidFill>
                  <a:schemeClr val="tx1"/>
                </a:solidFill>
                <a:latin typeface="Arial"/>
                <a:ea typeface="ＭＳ Ｐゴシック" charset="-128"/>
                <a:cs typeface="Arial"/>
              </a:defRPr>
            </a:lvl4pPr>
            <a:lvl5pPr marL="2055098" indent="-226929" algn="l" defTabSz="455447" rtl="0" eaLnBrk="1" fontAlgn="base" hangingPunct="1">
              <a:spcBef>
                <a:spcPct val="20000"/>
              </a:spcBef>
              <a:spcAft>
                <a:spcPct val="0"/>
              </a:spcAft>
              <a:buFont typeface="Arial" charset="0"/>
              <a:buChar char="»"/>
              <a:defRPr sz="2000" kern="1200">
                <a:solidFill>
                  <a:schemeClr val="tx1"/>
                </a:solidFill>
                <a:latin typeface="Arial"/>
                <a:ea typeface="ＭＳ Ｐゴシック" charset="-128"/>
                <a:cs typeface="Arial"/>
              </a:defRPr>
            </a:lvl5pPr>
            <a:lvl6pPr marL="2513655" indent="-228510" algn="l" defTabSz="457022" rtl="0" eaLnBrk="1" latinLnBrk="0" hangingPunct="1">
              <a:spcBef>
                <a:spcPct val="20000"/>
              </a:spcBef>
              <a:buFont typeface="Arial"/>
              <a:buChar char="•"/>
              <a:defRPr sz="2000" kern="1200">
                <a:solidFill>
                  <a:schemeClr val="tx1"/>
                </a:solidFill>
                <a:latin typeface="+mn-lt"/>
                <a:ea typeface="+mn-ea"/>
                <a:cs typeface="+mn-cs"/>
              </a:defRPr>
            </a:lvl6pPr>
            <a:lvl7pPr marL="2970690" indent="-228510" algn="l" defTabSz="457022" rtl="0" eaLnBrk="1" latinLnBrk="0" hangingPunct="1">
              <a:spcBef>
                <a:spcPct val="20000"/>
              </a:spcBef>
              <a:buFont typeface="Arial"/>
              <a:buChar char="•"/>
              <a:defRPr sz="2000" kern="1200">
                <a:solidFill>
                  <a:schemeClr val="tx1"/>
                </a:solidFill>
                <a:latin typeface="+mn-lt"/>
                <a:ea typeface="+mn-ea"/>
                <a:cs typeface="+mn-cs"/>
              </a:defRPr>
            </a:lvl7pPr>
            <a:lvl8pPr marL="3427716" indent="-228510" algn="l" defTabSz="457022" rtl="0" eaLnBrk="1" latinLnBrk="0" hangingPunct="1">
              <a:spcBef>
                <a:spcPct val="20000"/>
              </a:spcBef>
              <a:buFont typeface="Arial"/>
              <a:buChar char="•"/>
              <a:defRPr sz="2000" kern="1200">
                <a:solidFill>
                  <a:schemeClr val="tx1"/>
                </a:solidFill>
                <a:latin typeface="+mn-lt"/>
                <a:ea typeface="+mn-ea"/>
                <a:cs typeface="+mn-cs"/>
              </a:defRPr>
            </a:lvl8pPr>
            <a:lvl9pPr marL="3884745" indent="-228510" algn="l" defTabSz="457022"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533"/>
              </a:spcBef>
              <a:spcAft>
                <a:spcPts val="0"/>
              </a:spcAft>
              <a:buNone/>
            </a:pPr>
            <a:r>
              <a:rPr lang="en-US" sz="1600" dirty="0">
                <a:latin typeface="Arial" panose="020B0604020202020204" pitchFamily="34" charset="0"/>
                <a:cs typeface="Arial" panose="020B0604020202020204" pitchFamily="34" charset="0"/>
              </a:rPr>
              <a:t>Based on 2 SRs, 7 RCTs </a:t>
            </a:r>
          </a:p>
          <a:p>
            <a:pPr marL="0" indent="0">
              <a:spcBef>
                <a:spcPts val="533"/>
              </a:spcBef>
              <a:buNone/>
              <a:tabLst>
                <a:tab pos="5181470" algn="l"/>
              </a:tabLst>
            </a:pPr>
            <a:r>
              <a:rPr lang="en-US" sz="1600" b="1" dirty="0">
                <a:latin typeface="Arial" panose="020B0604020202020204" pitchFamily="34" charset="0"/>
                <a:cs typeface="Arial" panose="020B0604020202020204" pitchFamily="34" charset="0"/>
              </a:rPr>
              <a:t>LOE: Intermediate </a:t>
            </a:r>
            <a:br>
              <a:rPr lang="en-US" sz="1600" b="1" dirty="0">
                <a:latin typeface="Arial" panose="020B0604020202020204" pitchFamily="34" charset="0"/>
                <a:cs typeface="Arial" panose="020B0604020202020204" pitchFamily="34" charset="0"/>
              </a:rPr>
            </a:br>
            <a:r>
              <a:rPr lang="en-US" sz="1600" b="1" dirty="0">
                <a:latin typeface="Arial" panose="020B0604020202020204" pitchFamily="34" charset="0"/>
                <a:cs typeface="Arial" panose="020B0604020202020204" pitchFamily="34" charset="0"/>
              </a:rPr>
              <a:t>SOR: Moderate</a:t>
            </a:r>
          </a:p>
          <a:p>
            <a:pPr marL="0" indent="0">
              <a:spcBef>
                <a:spcPts val="533"/>
              </a:spcBef>
              <a:buNone/>
              <a:tabLst>
                <a:tab pos="5181470" algn="l"/>
              </a:tabLst>
            </a:pPr>
            <a:r>
              <a:rPr lang="en-US" sz="1600" dirty="0">
                <a:latin typeface="Arial" panose="020B0604020202020204" pitchFamily="34" charset="0"/>
                <a:cs typeface="Arial" panose="020B0604020202020204" pitchFamily="34" charset="0"/>
              </a:rPr>
              <a:t>Benefit outweighs risk</a:t>
            </a:r>
          </a:p>
          <a:p>
            <a:pPr marL="0" indent="0">
              <a:spcBef>
                <a:spcPts val="533"/>
              </a:spcBef>
              <a:buNone/>
              <a:tabLst>
                <a:tab pos="5181470" algn="l"/>
              </a:tabLst>
            </a:pPr>
            <a:endParaRPr lang="en-US" sz="1600" dirty="0">
              <a:solidFill>
                <a:schemeClr val="bg1"/>
              </a:solidFill>
              <a:latin typeface="Arial" panose="020B0604020202020204" pitchFamily="34" charset="0"/>
              <a:cs typeface="Arial" panose="020B0604020202020204" pitchFamily="34" charset="0"/>
            </a:endParaRPr>
          </a:p>
        </p:txBody>
      </p:sp>
      <p:sp>
        <p:nvSpPr>
          <p:cNvPr id="23" name="Content Placeholder 10">
            <a:extLst>
              <a:ext uri="{FF2B5EF4-FFF2-40B4-BE49-F238E27FC236}">
                <a16:creationId xmlns:a16="http://schemas.microsoft.com/office/drawing/2014/main" id="{284D875E-5DA4-A40B-8E5F-34C7388D1943}"/>
              </a:ext>
            </a:extLst>
          </p:cNvPr>
          <p:cNvSpPr txBox="1">
            <a:spLocks/>
          </p:cNvSpPr>
          <p:nvPr/>
        </p:nvSpPr>
        <p:spPr>
          <a:xfrm>
            <a:off x="3708399" y="891669"/>
            <a:ext cx="8235143" cy="533464"/>
          </a:xfrm>
          <a:prstGeom prst="rect">
            <a:avLst/>
          </a:prstGeom>
        </p:spPr>
        <p:txBody>
          <a:bodyPr>
            <a:noAutofit/>
          </a:bodyPr>
          <a:lstStyle>
            <a:lvl1pPr marL="341288" indent="-341288" algn="l" defTabSz="455579" rtl="0" eaLnBrk="1" fontAlgn="base" hangingPunct="1">
              <a:spcBef>
                <a:spcPct val="20000"/>
              </a:spcBef>
              <a:spcAft>
                <a:spcPct val="0"/>
              </a:spcAft>
              <a:buFont typeface="Arial" charset="0"/>
              <a:buChar char="•"/>
              <a:defRPr sz="2000" kern="1200">
                <a:solidFill>
                  <a:schemeClr val="tx1"/>
                </a:solidFill>
                <a:latin typeface="Arial"/>
                <a:ea typeface="ＭＳ Ｐゴシック" charset="-128"/>
                <a:cs typeface="Arial"/>
              </a:defRPr>
            </a:lvl1pPr>
            <a:lvl2pPr marL="741308" indent="-284142" algn="l" defTabSz="455579" rtl="0" eaLnBrk="1" fontAlgn="base" hangingPunct="1">
              <a:spcBef>
                <a:spcPct val="20000"/>
              </a:spcBef>
              <a:spcAft>
                <a:spcPct val="0"/>
              </a:spcAft>
              <a:buFont typeface="Arial" charset="0"/>
              <a:buChar char="–"/>
              <a:defRPr sz="2000" kern="1200">
                <a:solidFill>
                  <a:schemeClr val="tx1"/>
                </a:solidFill>
                <a:latin typeface="Arial"/>
                <a:ea typeface="ＭＳ Ｐゴシック" charset="-128"/>
                <a:cs typeface="Arial"/>
              </a:defRPr>
            </a:lvl2pPr>
            <a:lvl3pPr marL="1141328" indent="-226995" algn="l" defTabSz="455579" rtl="0" eaLnBrk="1" fontAlgn="base" hangingPunct="1">
              <a:spcBef>
                <a:spcPct val="20000"/>
              </a:spcBef>
              <a:spcAft>
                <a:spcPct val="0"/>
              </a:spcAft>
              <a:buFont typeface="Arial" charset="0"/>
              <a:buChar char="•"/>
              <a:defRPr sz="2000" kern="1200">
                <a:solidFill>
                  <a:schemeClr val="tx1"/>
                </a:solidFill>
                <a:latin typeface="Arial"/>
                <a:ea typeface="ＭＳ Ｐゴシック" charset="-128"/>
                <a:cs typeface="Arial"/>
              </a:defRPr>
            </a:lvl3pPr>
            <a:lvl4pPr marL="1598493" indent="-226995" algn="l" defTabSz="455579" rtl="0" eaLnBrk="1" fontAlgn="base" hangingPunct="1">
              <a:spcBef>
                <a:spcPct val="20000"/>
              </a:spcBef>
              <a:spcAft>
                <a:spcPct val="0"/>
              </a:spcAft>
              <a:buFont typeface="Arial" charset="0"/>
              <a:buChar char="–"/>
              <a:defRPr sz="2000" kern="1200">
                <a:solidFill>
                  <a:schemeClr val="tx1"/>
                </a:solidFill>
                <a:latin typeface="Arial"/>
                <a:ea typeface="ＭＳ Ｐゴシック" charset="-128"/>
                <a:cs typeface="Arial"/>
              </a:defRPr>
            </a:lvl4pPr>
            <a:lvl5pPr marL="2055659" indent="-226995" algn="l" defTabSz="455579" rtl="0" eaLnBrk="1" fontAlgn="base" hangingPunct="1">
              <a:spcBef>
                <a:spcPct val="20000"/>
              </a:spcBef>
              <a:spcAft>
                <a:spcPct val="0"/>
              </a:spcAft>
              <a:buFont typeface="Arial" charset="0"/>
              <a:buChar char="»"/>
              <a:defRPr sz="2000" kern="1200">
                <a:solidFill>
                  <a:schemeClr val="tx1"/>
                </a:solidFill>
                <a:latin typeface="Arial"/>
                <a:ea typeface="ＭＳ Ｐゴシック" charset="-128"/>
                <a:cs typeface="Arial"/>
              </a:defRPr>
            </a:lvl5pPr>
            <a:lvl6pPr marL="2514348"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504"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7"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1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607423">
              <a:spcBef>
                <a:spcPts val="1600"/>
              </a:spcBef>
              <a:buNone/>
              <a:defRPr/>
            </a:pPr>
            <a:r>
              <a:rPr lang="en-US" sz="1600" b="1" dirty="0">
                <a:latin typeface="Arial" panose="020B0604020202020204" pitchFamily="34" charset="0"/>
                <a:cs typeface="Arial" panose="020B0604020202020204" pitchFamily="34" charset="0"/>
              </a:rPr>
              <a:t>Massage Therapy Versus Simple Touch to Improve Pain and Mood in Patients with Advanced Cancer: A Randomized Trial</a:t>
            </a:r>
          </a:p>
        </p:txBody>
      </p:sp>
      <p:sp>
        <p:nvSpPr>
          <p:cNvPr id="30" name="TextBox 29">
            <a:extLst>
              <a:ext uri="{FF2B5EF4-FFF2-40B4-BE49-F238E27FC236}">
                <a16:creationId xmlns:a16="http://schemas.microsoft.com/office/drawing/2014/main" id="{F3D7CF34-43EF-90C2-2B21-D784DA43827B}"/>
              </a:ext>
            </a:extLst>
          </p:cNvPr>
          <p:cNvSpPr txBox="1"/>
          <p:nvPr/>
        </p:nvSpPr>
        <p:spPr>
          <a:xfrm>
            <a:off x="3963438" y="1685348"/>
            <a:ext cx="3091543" cy="3315267"/>
          </a:xfrm>
          <a:prstGeom prst="rect">
            <a:avLst/>
          </a:prstGeom>
          <a:noFill/>
        </p:spPr>
        <p:txBody>
          <a:bodyPr wrap="square" rtlCol="0">
            <a:spAutoFit/>
          </a:bodyPr>
          <a:lstStyle/>
          <a:p>
            <a:pPr>
              <a:lnSpc>
                <a:spcPct val="120000"/>
              </a:lnSpc>
            </a:pPr>
            <a:r>
              <a:rPr lang="en-US" sz="1600" dirty="0">
                <a:solidFill>
                  <a:srgbClr val="000000"/>
                </a:solidFill>
                <a:latin typeface="Arial" panose="020B0604020202020204" pitchFamily="34" charset="0"/>
                <a:ea typeface="Calibri" panose="020F0502020204030204" pitchFamily="34" charset="0"/>
                <a:cs typeface="Arial" panose="020B0604020202020204" pitchFamily="34" charset="0"/>
              </a:rPr>
              <a:t>Advanced cancer patients with moderate-to-severe pain</a:t>
            </a:r>
          </a:p>
          <a:p>
            <a:pPr>
              <a:lnSpc>
                <a:spcPct val="120000"/>
              </a:lnSpc>
            </a:pPr>
            <a:endParaRPr lang="en-US" sz="16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a:lnSpc>
                <a:spcPct val="120000"/>
              </a:lnSpc>
            </a:pPr>
            <a:r>
              <a:rPr lang="en-US" sz="1600" b="1" dirty="0">
                <a:solidFill>
                  <a:srgbClr val="000000"/>
                </a:solidFill>
                <a:latin typeface="Arial" panose="020B0604020202020204" pitchFamily="34" charset="0"/>
                <a:ea typeface="Calibri" panose="020F0502020204030204" pitchFamily="34" charset="0"/>
                <a:cs typeface="Arial" panose="020B0604020202020204" pitchFamily="34" charset="0"/>
              </a:rPr>
              <a:t>Immediate pain reduction </a:t>
            </a:r>
            <a:br>
              <a:rPr lang="en-US" sz="1600" dirty="0">
                <a:solidFill>
                  <a:srgbClr val="000000"/>
                </a:solidFill>
                <a:latin typeface="Arial" panose="020B0604020202020204" pitchFamily="34" charset="0"/>
                <a:ea typeface="Calibri" panose="020F0502020204030204" pitchFamily="34" charset="0"/>
                <a:cs typeface="Arial" panose="020B0604020202020204" pitchFamily="34" charset="0"/>
              </a:rPr>
            </a:br>
            <a:r>
              <a:rPr lang="en-US" sz="1600" dirty="0">
                <a:solidFill>
                  <a:srgbClr val="000000"/>
                </a:solidFill>
                <a:latin typeface="Arial" panose="020B0604020202020204" pitchFamily="34" charset="0"/>
                <a:ea typeface="Calibri" panose="020F0502020204030204" pitchFamily="34" charset="0"/>
                <a:cs typeface="Arial" panose="020B0604020202020204" pitchFamily="34" charset="0"/>
              </a:rPr>
              <a:t>Mean difference, 0.90; </a:t>
            </a:r>
            <a:r>
              <a:rPr lang="en-US" sz="1600" i="1" dirty="0">
                <a:solidFill>
                  <a:srgbClr val="000000"/>
                </a:solidFill>
                <a:latin typeface="Arial" panose="020B0604020202020204" pitchFamily="34" charset="0"/>
                <a:ea typeface="Calibri" panose="020F0502020204030204" pitchFamily="34" charset="0"/>
                <a:cs typeface="Arial" panose="020B0604020202020204" pitchFamily="34" charset="0"/>
              </a:rPr>
              <a:t>P </a:t>
            </a:r>
            <a:r>
              <a:rPr lang="en-US" sz="1600" dirty="0">
                <a:solidFill>
                  <a:srgbClr val="000000"/>
                </a:solidFill>
                <a:latin typeface="Arial" panose="020B0604020202020204" pitchFamily="34" charset="0"/>
                <a:ea typeface="Calibri" panose="020F0502020204030204" pitchFamily="34" charset="0"/>
                <a:cs typeface="Arial" panose="020B0604020202020204" pitchFamily="34" charset="0"/>
              </a:rPr>
              <a:t>&lt; .001 </a:t>
            </a:r>
          </a:p>
          <a:p>
            <a:pPr>
              <a:lnSpc>
                <a:spcPct val="120000"/>
              </a:lnSpc>
            </a:pPr>
            <a:endParaRPr lang="en-US" sz="16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a:lnSpc>
                <a:spcPct val="120000"/>
              </a:lnSpc>
            </a:pPr>
            <a:r>
              <a:rPr lang="en-US" sz="1600" dirty="0">
                <a:solidFill>
                  <a:srgbClr val="000000"/>
                </a:solidFill>
                <a:latin typeface="Arial" panose="020B0604020202020204" pitchFamily="34" charset="0"/>
                <a:ea typeface="Calibri" panose="020F0502020204030204" pitchFamily="34" charset="0"/>
                <a:cs typeface="Arial" panose="020B0604020202020204" pitchFamily="34" charset="0"/>
              </a:rPr>
              <a:t>No side effects observed</a:t>
            </a:r>
          </a:p>
          <a:p>
            <a:pPr>
              <a:lnSpc>
                <a:spcPct val="120000"/>
              </a:lnSpc>
            </a:pPr>
            <a:endParaRPr lang="en-US" sz="16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a:lnSpc>
                <a:spcPct val="120000"/>
              </a:lnSpc>
            </a:pPr>
            <a:r>
              <a:rPr lang="en-US" sz="1600" dirty="0">
                <a:solidFill>
                  <a:srgbClr val="000000"/>
                </a:solidFill>
                <a:latin typeface="Arial" panose="020B0604020202020204" pitchFamily="34" charset="0"/>
                <a:ea typeface="Calibri" panose="020F0502020204030204" pitchFamily="34" charset="0"/>
                <a:cs typeface="Arial" panose="020B0604020202020204" pitchFamily="34" charset="0"/>
              </a:rPr>
              <a:t>Provided short-term pain relief and enhanced coping</a:t>
            </a:r>
            <a:endParaRPr lang="en-US" sz="1600" dirty="0">
              <a:latin typeface="Arial" panose="020B0604020202020204" pitchFamily="34" charset="0"/>
              <a:ea typeface="Calibri" panose="020F0502020204030204" pitchFamily="34" charset="0"/>
              <a:cs typeface="Arial" panose="020B0604020202020204" pitchFamily="34" charset="0"/>
            </a:endParaRPr>
          </a:p>
          <a:p>
            <a:pPr>
              <a:lnSpc>
                <a:spcPct val="120000"/>
              </a:lnSpc>
            </a:pPr>
            <a:endParaRPr lang="en-US" sz="16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BE6EC0EE-03CB-F2C9-EC24-447A64901BAA}"/>
              </a:ext>
            </a:extLst>
          </p:cNvPr>
          <p:cNvSpPr txBox="1"/>
          <p:nvPr/>
        </p:nvSpPr>
        <p:spPr>
          <a:xfrm>
            <a:off x="3740148" y="5354859"/>
            <a:ext cx="4096628" cy="592853"/>
          </a:xfrm>
          <a:prstGeom prst="rect">
            <a:avLst/>
          </a:prstGeom>
          <a:noFill/>
        </p:spPr>
        <p:txBody>
          <a:bodyPr wrap="none" lIns="121917" tIns="60959" rIns="121917" bIns="60959" rtlCol="0">
            <a:spAutoFit/>
          </a:bodyPr>
          <a:lstStyle/>
          <a:p>
            <a:pPr defTabSz="609363">
              <a:lnSpc>
                <a:spcPct val="120000"/>
              </a:lnSpc>
              <a:defRPr/>
            </a:pPr>
            <a:r>
              <a:rPr lang="en-US" sz="1333" spc="53" dirty="0">
                <a:latin typeface="Arial" panose="020B0604020202020204" pitchFamily="34" charset="0"/>
                <a:cs typeface="Arial" panose="020B0604020202020204" pitchFamily="34" charset="0"/>
              </a:rPr>
              <a:t>N=</a:t>
            </a:r>
            <a:r>
              <a:rPr lang="en-US" sz="1333" dirty="0">
                <a:latin typeface="Arial" panose="020B0604020202020204" pitchFamily="34" charset="0"/>
                <a:cs typeface="Arial" panose="020B0604020202020204" pitchFamily="34" charset="0"/>
              </a:rPr>
              <a:t>380; M</a:t>
            </a:r>
            <a:r>
              <a:rPr lang="en-US" sz="1333" dirty="0">
                <a:latin typeface="Arial" panose="020B0604020202020204" pitchFamily="34" charset="0"/>
                <a:ea typeface="Calibri" panose="020F0502020204030204" pitchFamily="34" charset="0"/>
                <a:cs typeface="Arial" panose="020B0604020202020204" pitchFamily="34" charset="0"/>
              </a:rPr>
              <a:t>assage, 188; Simple touch control, 192</a:t>
            </a:r>
            <a:endParaRPr lang="en-US" sz="1333" dirty="0">
              <a:latin typeface="Arial" panose="020B0604020202020204" pitchFamily="34" charset="0"/>
              <a:cs typeface="Arial" panose="020B0604020202020204" pitchFamily="34" charset="0"/>
            </a:endParaRPr>
          </a:p>
          <a:p>
            <a:pPr defTabSz="609363">
              <a:lnSpc>
                <a:spcPct val="120000"/>
              </a:lnSpc>
              <a:defRPr/>
            </a:pPr>
            <a:r>
              <a:rPr lang="nb-NO" sz="1333" dirty="0" err="1">
                <a:latin typeface="Arial" panose="020B0604020202020204" pitchFamily="34" charset="0"/>
                <a:cs typeface="Arial" panose="020B0604020202020204" pitchFamily="34" charset="0"/>
              </a:rPr>
              <a:t>Kutner</a:t>
            </a:r>
            <a:r>
              <a:rPr lang="nb-NO" sz="1333" dirty="0">
                <a:latin typeface="Arial" panose="020B0604020202020204" pitchFamily="34" charset="0"/>
                <a:cs typeface="Arial" panose="020B0604020202020204" pitchFamily="34" charset="0"/>
              </a:rPr>
              <a:t> et al. </a:t>
            </a:r>
            <a:r>
              <a:rPr lang="nb-NO" sz="1333" i="1" dirty="0">
                <a:latin typeface="Arial" panose="020B0604020202020204" pitchFamily="34" charset="0"/>
                <a:cs typeface="Arial" panose="020B0604020202020204" pitchFamily="34" charset="0"/>
              </a:rPr>
              <a:t>Ann Intern Med  </a:t>
            </a:r>
            <a:r>
              <a:rPr lang="nb-NO" sz="1333" dirty="0">
                <a:latin typeface="Arial" panose="020B0604020202020204" pitchFamily="34" charset="0"/>
                <a:cs typeface="Arial" panose="020B0604020202020204" pitchFamily="34" charset="0"/>
              </a:rPr>
              <a:t>2008; 149: 369–79    </a:t>
            </a:r>
          </a:p>
        </p:txBody>
      </p:sp>
      <p:grpSp>
        <p:nvGrpSpPr>
          <p:cNvPr id="14" name="Group 13">
            <a:extLst>
              <a:ext uri="{FF2B5EF4-FFF2-40B4-BE49-F238E27FC236}">
                <a16:creationId xmlns:a16="http://schemas.microsoft.com/office/drawing/2014/main" id="{F5674DB5-EBB5-54BB-7BB4-5DE78221CA4B}"/>
              </a:ext>
            </a:extLst>
          </p:cNvPr>
          <p:cNvGrpSpPr/>
          <p:nvPr/>
        </p:nvGrpSpPr>
        <p:grpSpPr>
          <a:xfrm>
            <a:off x="7033609" y="2035415"/>
            <a:ext cx="4549827" cy="2326432"/>
            <a:chOff x="5275207" y="1998047"/>
            <a:chExt cx="3412370" cy="1744824"/>
          </a:xfrm>
        </p:grpSpPr>
        <p:sp>
          <p:nvSpPr>
            <p:cNvPr id="13" name="Rectangle 12">
              <a:extLst>
                <a:ext uri="{FF2B5EF4-FFF2-40B4-BE49-F238E27FC236}">
                  <a16:creationId xmlns:a16="http://schemas.microsoft.com/office/drawing/2014/main" id="{C23DBA9C-83E1-F30C-BB1E-C489761699AE}"/>
                </a:ext>
              </a:extLst>
            </p:cNvPr>
            <p:cNvSpPr/>
            <p:nvPr/>
          </p:nvSpPr>
          <p:spPr>
            <a:xfrm>
              <a:off x="5291235" y="1998047"/>
              <a:ext cx="3312367" cy="1744824"/>
            </a:xfrm>
            <a:prstGeom prst="rect">
              <a:avLst/>
            </a:prstGeom>
            <a:solidFill>
              <a:schemeClr val="bg1"/>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latin typeface="Arial" panose="020B0604020202020204" pitchFamily="34" charset="0"/>
              </a:endParaRPr>
            </a:p>
          </p:txBody>
        </p:sp>
        <p:pic>
          <p:nvPicPr>
            <p:cNvPr id="12" name="Picture 11">
              <a:extLst>
                <a:ext uri="{FF2B5EF4-FFF2-40B4-BE49-F238E27FC236}">
                  <a16:creationId xmlns:a16="http://schemas.microsoft.com/office/drawing/2014/main" id="{120E39D2-2ADC-91C1-D600-BC19B36CD869}"/>
                </a:ext>
              </a:extLst>
            </p:cNvPr>
            <p:cNvPicPr>
              <a:picLocks noChangeAspect="1"/>
            </p:cNvPicPr>
            <p:nvPr/>
          </p:nvPicPr>
          <p:blipFill>
            <a:blip r:embed="rId4"/>
            <a:srcRect/>
            <a:stretch/>
          </p:blipFill>
          <p:spPr>
            <a:xfrm>
              <a:off x="5275207" y="2147335"/>
              <a:ext cx="3412370" cy="1400979"/>
            </a:xfrm>
            <a:prstGeom prst="rect">
              <a:avLst/>
            </a:prstGeom>
          </p:spPr>
        </p:pic>
      </p:grpSp>
    </p:spTree>
    <p:extLst>
      <p:ext uri="{BB962C8B-B14F-4D97-AF65-F5344CB8AC3E}">
        <p14:creationId xmlns:p14="http://schemas.microsoft.com/office/powerpoint/2010/main" val="11481114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1"/>
          <p:cNvGrpSpPr/>
          <p:nvPr/>
        </p:nvGrpSpPr>
        <p:grpSpPr>
          <a:xfrm>
            <a:off x="4554069" y="342201"/>
            <a:ext cx="3284375" cy="2352921"/>
            <a:chOff x="9319727" y="152400"/>
            <a:chExt cx="3284375" cy="2352921"/>
          </a:xfrm>
        </p:grpSpPr>
        <p:pic>
          <p:nvPicPr>
            <p:cNvPr id="12" name="Picture 3" descr="acup3"/>
            <p:cNvPicPr>
              <a:picLocks noChangeAspect="1" noChangeArrowheads="1"/>
            </p:cNvPicPr>
            <p:nvPr/>
          </p:nvPicPr>
          <p:blipFill>
            <a:blip r:embed="rId3" cstate="print"/>
            <a:srcRect l="2822" r="6374" b="13264"/>
            <a:stretch>
              <a:fillRect/>
            </a:stretch>
          </p:blipFill>
          <p:spPr bwMode="auto">
            <a:xfrm>
              <a:off x="9319727" y="152400"/>
              <a:ext cx="3284375" cy="2352921"/>
            </a:xfrm>
            <a:prstGeom prst="rect">
              <a:avLst/>
            </a:prstGeom>
            <a:noFill/>
            <a:ln w="9525">
              <a:noFill/>
              <a:miter lim="800000"/>
              <a:headEnd/>
              <a:tailEnd/>
            </a:ln>
          </p:spPr>
        </p:pic>
        <p:sp>
          <p:nvSpPr>
            <p:cNvPr id="16" name="Text Box 7"/>
            <p:cNvSpPr txBox="1">
              <a:spLocks noChangeArrowheads="1"/>
            </p:cNvSpPr>
            <p:nvPr/>
          </p:nvSpPr>
          <p:spPr bwMode="auto">
            <a:xfrm>
              <a:off x="9471025" y="176848"/>
              <a:ext cx="1324402" cy="707886"/>
            </a:xfrm>
            <a:prstGeom prst="rect">
              <a:avLst/>
            </a:prstGeom>
            <a:noFill/>
            <a:ln w="9525">
              <a:noFill/>
              <a:miter lim="800000"/>
              <a:headEnd/>
              <a:tailEnd/>
            </a:ln>
          </p:spPr>
          <p:txBody>
            <a:bodyPr wrap="none">
              <a:spAutoFit/>
            </a:bodyPr>
            <a:lstStyle/>
            <a:p>
              <a:r>
                <a:rPr lang="en-US" sz="2000" b="1" dirty="0"/>
                <a:t>Locating </a:t>
              </a:r>
              <a:br>
                <a:rPr lang="en-US" sz="2000" b="1" dirty="0"/>
              </a:br>
              <a:r>
                <a:rPr lang="en-US" sz="2000" b="1" dirty="0"/>
                <a:t>the point</a:t>
              </a:r>
            </a:p>
          </p:txBody>
        </p:sp>
      </p:grpSp>
      <p:grpSp>
        <p:nvGrpSpPr>
          <p:cNvPr id="3" name="Group 22"/>
          <p:cNvGrpSpPr/>
          <p:nvPr/>
        </p:nvGrpSpPr>
        <p:grpSpPr>
          <a:xfrm>
            <a:off x="7819782" y="347986"/>
            <a:ext cx="3349690" cy="2324924"/>
            <a:chOff x="13547078" y="176848"/>
            <a:chExt cx="3349690" cy="2324924"/>
          </a:xfrm>
        </p:grpSpPr>
        <p:pic>
          <p:nvPicPr>
            <p:cNvPr id="13" name="Picture 4" descr="acup5"/>
            <p:cNvPicPr>
              <a:picLocks noChangeAspect="1" noChangeArrowheads="1"/>
            </p:cNvPicPr>
            <p:nvPr/>
          </p:nvPicPr>
          <p:blipFill>
            <a:blip r:embed="rId4" cstate="print"/>
            <a:srcRect l="1548" t="5160" r="5842" b="9136"/>
            <a:stretch>
              <a:fillRect/>
            </a:stretch>
          </p:blipFill>
          <p:spPr bwMode="auto">
            <a:xfrm>
              <a:off x="13547078" y="176848"/>
              <a:ext cx="3349690" cy="2324924"/>
            </a:xfrm>
            <a:prstGeom prst="rect">
              <a:avLst/>
            </a:prstGeom>
            <a:noFill/>
            <a:ln w="9525">
              <a:noFill/>
              <a:miter lim="800000"/>
              <a:headEnd/>
              <a:tailEnd/>
            </a:ln>
          </p:spPr>
        </p:pic>
        <p:sp>
          <p:nvSpPr>
            <p:cNvPr id="17" name="Text Box 8"/>
            <p:cNvSpPr txBox="1">
              <a:spLocks noChangeArrowheads="1"/>
            </p:cNvSpPr>
            <p:nvPr/>
          </p:nvSpPr>
          <p:spPr bwMode="auto">
            <a:xfrm>
              <a:off x="13583626" y="176848"/>
              <a:ext cx="1988237" cy="707886"/>
            </a:xfrm>
            <a:prstGeom prst="rect">
              <a:avLst/>
            </a:prstGeom>
            <a:noFill/>
            <a:ln w="9525">
              <a:noFill/>
              <a:miter lim="800000"/>
              <a:headEnd/>
              <a:tailEnd/>
            </a:ln>
          </p:spPr>
          <p:txBody>
            <a:bodyPr wrap="none">
              <a:spAutoFit/>
            </a:bodyPr>
            <a:lstStyle/>
            <a:p>
              <a:r>
                <a:rPr lang="en-US" sz="2000" b="1" dirty="0"/>
                <a:t>Tapping in the </a:t>
              </a:r>
              <a:br>
                <a:rPr lang="en-US" sz="2000" b="1" dirty="0"/>
              </a:br>
              <a:r>
                <a:rPr lang="en-US" sz="2000" b="1" dirty="0"/>
                <a:t>needle</a:t>
              </a:r>
            </a:p>
          </p:txBody>
        </p:sp>
      </p:grpSp>
      <p:grpSp>
        <p:nvGrpSpPr>
          <p:cNvPr id="4" name="Group 20"/>
          <p:cNvGrpSpPr/>
          <p:nvPr/>
        </p:nvGrpSpPr>
        <p:grpSpPr>
          <a:xfrm>
            <a:off x="4554068" y="2322130"/>
            <a:ext cx="3284376" cy="2663890"/>
            <a:chOff x="9467071" y="3466147"/>
            <a:chExt cx="3284376" cy="2663890"/>
          </a:xfrm>
        </p:grpSpPr>
        <p:pic>
          <p:nvPicPr>
            <p:cNvPr id="14" name="Picture 5" descr="acup6"/>
            <p:cNvPicPr>
              <a:picLocks noChangeAspect="1" noChangeArrowheads="1"/>
            </p:cNvPicPr>
            <p:nvPr/>
          </p:nvPicPr>
          <p:blipFill>
            <a:blip r:embed="rId5" cstate="print"/>
            <a:srcRect l="4058" r="5138" b="1800"/>
            <a:stretch>
              <a:fillRect/>
            </a:stretch>
          </p:blipFill>
          <p:spPr bwMode="auto">
            <a:xfrm>
              <a:off x="9467071" y="3466147"/>
              <a:ext cx="3284376" cy="2663890"/>
            </a:xfrm>
            <a:prstGeom prst="rect">
              <a:avLst/>
            </a:prstGeom>
            <a:noFill/>
            <a:ln w="9525">
              <a:noFill/>
              <a:miter lim="800000"/>
              <a:headEnd/>
              <a:tailEnd/>
            </a:ln>
          </p:spPr>
        </p:pic>
        <p:sp>
          <p:nvSpPr>
            <p:cNvPr id="18" name="Text Box 9"/>
            <p:cNvSpPr txBox="1">
              <a:spLocks noChangeArrowheads="1"/>
            </p:cNvSpPr>
            <p:nvPr/>
          </p:nvSpPr>
          <p:spPr bwMode="auto">
            <a:xfrm>
              <a:off x="9609039" y="3466147"/>
              <a:ext cx="1951175" cy="707886"/>
            </a:xfrm>
            <a:prstGeom prst="rect">
              <a:avLst/>
            </a:prstGeom>
            <a:noFill/>
            <a:ln w="9525">
              <a:noFill/>
              <a:miter lim="800000"/>
              <a:headEnd/>
              <a:tailEnd/>
            </a:ln>
          </p:spPr>
          <p:txBody>
            <a:bodyPr wrap="none">
              <a:spAutoFit/>
            </a:bodyPr>
            <a:lstStyle/>
            <a:p>
              <a:r>
                <a:rPr lang="en-US" sz="2000" b="1" dirty="0"/>
                <a:t>Removing the </a:t>
              </a:r>
              <a:br>
                <a:rPr lang="en-US" sz="2000" b="1" dirty="0"/>
              </a:br>
              <a:r>
                <a:rPr lang="en-US" sz="2000" b="1" dirty="0"/>
                <a:t>guide tube</a:t>
              </a:r>
            </a:p>
          </p:txBody>
        </p:sp>
      </p:grpSp>
      <p:grpSp>
        <p:nvGrpSpPr>
          <p:cNvPr id="5" name="Group 23"/>
          <p:cNvGrpSpPr/>
          <p:nvPr/>
        </p:nvGrpSpPr>
        <p:grpSpPr>
          <a:xfrm>
            <a:off x="7801122" y="2447860"/>
            <a:ext cx="3368351" cy="2663890"/>
            <a:chOff x="13992613" y="3581400"/>
            <a:chExt cx="3368351" cy="2663890"/>
          </a:xfrm>
        </p:grpSpPr>
        <p:pic>
          <p:nvPicPr>
            <p:cNvPr id="15" name="Picture 6" descr="acup7"/>
            <p:cNvPicPr>
              <a:picLocks noChangeAspect="1" noChangeArrowheads="1"/>
            </p:cNvPicPr>
            <p:nvPr/>
          </p:nvPicPr>
          <p:blipFill>
            <a:blip r:embed="rId6" cstate="print"/>
            <a:srcRect l="4084" r="2789" b="1800"/>
            <a:stretch>
              <a:fillRect/>
            </a:stretch>
          </p:blipFill>
          <p:spPr bwMode="auto">
            <a:xfrm>
              <a:off x="13992613" y="3581400"/>
              <a:ext cx="3368351" cy="2663890"/>
            </a:xfrm>
            <a:prstGeom prst="rect">
              <a:avLst/>
            </a:prstGeom>
            <a:noFill/>
            <a:ln w="9525">
              <a:noFill/>
              <a:miter lim="800000"/>
              <a:headEnd/>
              <a:tailEnd/>
            </a:ln>
          </p:spPr>
        </p:pic>
        <p:sp>
          <p:nvSpPr>
            <p:cNvPr id="19" name="Text Box 10"/>
            <p:cNvSpPr txBox="1">
              <a:spLocks noChangeArrowheads="1"/>
            </p:cNvSpPr>
            <p:nvPr/>
          </p:nvSpPr>
          <p:spPr bwMode="auto">
            <a:xfrm>
              <a:off x="14067264" y="3581400"/>
              <a:ext cx="1835759" cy="707886"/>
            </a:xfrm>
            <a:prstGeom prst="rect">
              <a:avLst/>
            </a:prstGeom>
            <a:noFill/>
            <a:ln w="9525">
              <a:noFill/>
              <a:miter lim="800000"/>
              <a:headEnd/>
              <a:tailEnd/>
            </a:ln>
          </p:spPr>
          <p:txBody>
            <a:bodyPr wrap="none">
              <a:spAutoFit/>
            </a:bodyPr>
            <a:lstStyle/>
            <a:p>
              <a:r>
                <a:rPr lang="en-US" sz="2000" b="1" dirty="0"/>
                <a:t>Manipulating </a:t>
              </a:r>
              <a:br>
                <a:rPr lang="en-US" sz="2000" b="1" dirty="0"/>
              </a:br>
              <a:r>
                <a:rPr lang="en-US" sz="2000" b="1" dirty="0"/>
                <a:t>the needle</a:t>
              </a:r>
            </a:p>
          </p:txBody>
        </p:sp>
      </p:grpSp>
      <p:grpSp>
        <p:nvGrpSpPr>
          <p:cNvPr id="9" name="Group 8"/>
          <p:cNvGrpSpPr/>
          <p:nvPr/>
        </p:nvGrpSpPr>
        <p:grpSpPr>
          <a:xfrm>
            <a:off x="377518" y="1856834"/>
            <a:ext cx="3770649" cy="1182052"/>
            <a:chOff x="4714240" y="1693228"/>
            <a:chExt cx="3770649" cy="1182052"/>
          </a:xfrm>
        </p:grpSpPr>
        <p:pic>
          <p:nvPicPr>
            <p:cNvPr id="6" name="Picture 2"/>
            <p:cNvPicPr>
              <a:picLocks noChangeAspect="1" noChangeArrowheads="1"/>
            </p:cNvPicPr>
            <p:nvPr/>
          </p:nvPicPr>
          <p:blipFill>
            <a:blip r:embed="rId7" cstate="print"/>
            <a:srcRect l="45917" t="37481" r="39583" b="45482"/>
            <a:stretch>
              <a:fillRect/>
            </a:stretch>
          </p:blipFill>
          <p:spPr bwMode="auto">
            <a:xfrm>
              <a:off x="4714240" y="1703388"/>
              <a:ext cx="1767840" cy="1168400"/>
            </a:xfrm>
            <a:prstGeom prst="rect">
              <a:avLst/>
            </a:prstGeom>
            <a:noFill/>
            <a:ln w="9525">
              <a:noFill/>
              <a:miter lim="800000"/>
              <a:headEnd/>
              <a:tailEnd/>
            </a:ln>
          </p:spPr>
        </p:pic>
        <p:pic>
          <p:nvPicPr>
            <p:cNvPr id="7" name="Picture 2"/>
            <p:cNvPicPr>
              <a:picLocks noChangeAspect="1" noChangeArrowheads="1"/>
            </p:cNvPicPr>
            <p:nvPr/>
          </p:nvPicPr>
          <p:blipFill>
            <a:blip r:embed="rId7" cstate="print"/>
            <a:srcRect l="31751" t="37333" r="54083" b="46173"/>
            <a:stretch>
              <a:fillRect/>
            </a:stretch>
          </p:blipFill>
          <p:spPr bwMode="auto">
            <a:xfrm>
              <a:off x="6756400" y="1693228"/>
              <a:ext cx="1728489" cy="1182052"/>
            </a:xfrm>
            <a:prstGeom prst="rect">
              <a:avLst/>
            </a:prstGeom>
            <a:noFill/>
            <a:ln w="9525">
              <a:noFill/>
              <a:miter lim="800000"/>
              <a:headEnd/>
              <a:tailEnd/>
            </a:ln>
          </p:spPr>
        </p:pic>
        <p:sp>
          <p:nvSpPr>
            <p:cNvPr id="8" name="TextBox 7"/>
            <p:cNvSpPr txBox="1"/>
            <p:nvPr/>
          </p:nvSpPr>
          <p:spPr>
            <a:xfrm>
              <a:off x="6377988" y="2107882"/>
              <a:ext cx="441146" cy="461665"/>
            </a:xfrm>
            <a:prstGeom prst="rect">
              <a:avLst/>
            </a:prstGeom>
            <a:noFill/>
          </p:spPr>
          <p:txBody>
            <a:bodyPr wrap="none" rtlCol="0">
              <a:spAutoFit/>
            </a:bodyPr>
            <a:lstStyle/>
            <a:p>
              <a:r>
                <a:rPr lang="en-US" sz="2400" dirty="0"/>
                <a:t>to</a:t>
              </a:r>
            </a:p>
          </p:txBody>
        </p:sp>
      </p:grpSp>
      <p:sp>
        <p:nvSpPr>
          <p:cNvPr id="11" name="TextBox 10">
            <a:extLst>
              <a:ext uri="{FF2B5EF4-FFF2-40B4-BE49-F238E27FC236}">
                <a16:creationId xmlns:a16="http://schemas.microsoft.com/office/drawing/2014/main" id="{64919967-F51F-6C2F-DD97-EE0FA8968A98}"/>
              </a:ext>
            </a:extLst>
          </p:cNvPr>
          <p:cNvSpPr txBox="1"/>
          <p:nvPr/>
        </p:nvSpPr>
        <p:spPr>
          <a:xfrm>
            <a:off x="377518" y="669729"/>
            <a:ext cx="3590265" cy="646331"/>
          </a:xfrm>
          <a:prstGeom prst="rect">
            <a:avLst/>
          </a:prstGeom>
          <a:noFill/>
        </p:spPr>
        <p:txBody>
          <a:bodyPr wrap="square">
            <a:spAutoFit/>
          </a:bodyPr>
          <a:lstStyle/>
          <a:p>
            <a:r>
              <a:rPr lang="en-US" sz="3600" b="1" dirty="0">
                <a:solidFill>
                  <a:schemeClr val="accent1"/>
                </a:solidFill>
              </a:rPr>
              <a:t>Acupuncture</a:t>
            </a:r>
          </a:p>
        </p:txBody>
      </p:sp>
    </p:spTree>
    <p:custDataLst>
      <p:tags r:id="rId1"/>
    </p:custDataLst>
    <p:extLst>
      <p:ext uri="{BB962C8B-B14F-4D97-AF65-F5344CB8AC3E}">
        <p14:creationId xmlns:p14="http://schemas.microsoft.com/office/powerpoint/2010/main" val="1996510037"/>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C7AAD46-5BE2-439F-2618-100C45C71688}"/>
              </a:ext>
            </a:extLst>
          </p:cNvPr>
          <p:cNvSpPr txBox="1"/>
          <p:nvPr/>
        </p:nvSpPr>
        <p:spPr>
          <a:xfrm>
            <a:off x="3708399" y="5399111"/>
            <a:ext cx="8235143" cy="808170"/>
          </a:xfrm>
          <a:prstGeom prst="rect">
            <a:avLst/>
          </a:prstGeom>
          <a:noFill/>
        </p:spPr>
        <p:txBody>
          <a:bodyPr wrap="square" rtlCol="0">
            <a:spAutoFit/>
          </a:bodyPr>
          <a:lstStyle/>
          <a:p>
            <a:pPr defTabSz="914377">
              <a:lnSpc>
                <a:spcPct val="120000"/>
              </a:lnSpc>
              <a:defRPr/>
            </a:pPr>
            <a:r>
              <a:rPr lang="en-US" sz="1333" spc="53" dirty="0">
                <a:latin typeface="Arial" panose="020B0604020202020204" pitchFamily="34" charset="0"/>
                <a:cs typeface="Arial" panose="020B0604020202020204" pitchFamily="34" charset="0"/>
              </a:rPr>
              <a:t>N=</a:t>
            </a:r>
            <a:r>
              <a:rPr lang="en-US" sz="1333" dirty="0">
                <a:latin typeface="Arial" panose="020B0604020202020204" pitchFamily="34" charset="0"/>
                <a:cs typeface="Arial" panose="020B0604020202020204" pitchFamily="34" charset="0"/>
              </a:rPr>
              <a:t>226; 2:1:1 Randomization</a:t>
            </a:r>
          </a:p>
          <a:p>
            <a:pPr defTabSz="914377">
              <a:lnSpc>
                <a:spcPct val="120000"/>
              </a:lnSpc>
              <a:defRPr/>
            </a:pPr>
            <a:r>
              <a:rPr lang="en-US" sz="1333" dirty="0">
                <a:latin typeface="Arial" panose="020B0604020202020204" pitchFamily="34" charset="0"/>
                <a:cs typeface="Arial" panose="020B0604020202020204" pitchFamily="34" charset="0"/>
              </a:rPr>
              <a:t>LOE, Level of evidence; SOR, Strength of recommendation; WLC, Waitlist control</a:t>
            </a:r>
          </a:p>
          <a:p>
            <a:pPr defTabSz="914377">
              <a:lnSpc>
                <a:spcPct val="120000"/>
              </a:lnSpc>
              <a:defRPr/>
            </a:pPr>
            <a:r>
              <a:rPr lang="da-DK" sz="1333" dirty="0" err="1">
                <a:latin typeface="Arial" panose="020B0604020202020204" pitchFamily="34" charset="0"/>
                <a:cs typeface="Arial" panose="020B0604020202020204" pitchFamily="34" charset="0"/>
              </a:rPr>
              <a:t>Hershman</a:t>
            </a:r>
            <a:r>
              <a:rPr lang="da-DK" sz="1333" dirty="0">
                <a:latin typeface="Arial" panose="020B0604020202020204" pitchFamily="34" charset="0"/>
                <a:cs typeface="Arial" panose="020B0604020202020204" pitchFamily="34" charset="0"/>
              </a:rPr>
              <a:t> et al. </a:t>
            </a:r>
            <a:r>
              <a:rPr lang="da-DK" sz="1333" i="1" dirty="0">
                <a:latin typeface="Arial" panose="020B0604020202020204" pitchFamily="34" charset="0"/>
                <a:cs typeface="Arial" panose="020B0604020202020204" pitchFamily="34" charset="0"/>
              </a:rPr>
              <a:t>JAMA</a:t>
            </a:r>
            <a:r>
              <a:rPr lang="da-DK" sz="1333" dirty="0">
                <a:latin typeface="Arial" panose="020B0604020202020204" pitchFamily="34" charset="0"/>
                <a:cs typeface="Arial" panose="020B0604020202020204" pitchFamily="34" charset="0"/>
              </a:rPr>
              <a:t>  2018; 320: 167–76</a:t>
            </a:r>
            <a:endParaRPr lang="da-DK" sz="1333" dirty="0">
              <a:latin typeface="Arial" panose="020B0604020202020204" pitchFamily="34" charset="0"/>
              <a:ea typeface="ＭＳ Ｐゴシック" charset="0"/>
              <a:cs typeface="Arial" panose="020B0604020202020204" pitchFamily="34" charset="0"/>
            </a:endParaRPr>
          </a:p>
        </p:txBody>
      </p:sp>
      <p:sp>
        <p:nvSpPr>
          <p:cNvPr id="35" name="Rectangle 34">
            <a:extLst>
              <a:ext uri="{FF2B5EF4-FFF2-40B4-BE49-F238E27FC236}">
                <a16:creationId xmlns:a16="http://schemas.microsoft.com/office/drawing/2014/main" id="{E5FD54F0-9647-3B7D-F79E-991FE3CAF6FB}"/>
              </a:ext>
            </a:extLst>
          </p:cNvPr>
          <p:cNvSpPr/>
          <p:nvPr/>
        </p:nvSpPr>
        <p:spPr>
          <a:xfrm>
            <a:off x="3708399" y="1988006"/>
            <a:ext cx="7853680" cy="3464560"/>
          </a:xfrm>
          <a:prstGeom prst="rect">
            <a:avLst/>
          </a:prstGeom>
          <a:solidFill>
            <a:srgbClr val="E6E6E2"/>
          </a:solidFill>
          <a:ln w="12700">
            <a:solidFill>
              <a:srgbClr val="5E7C9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latin typeface="Arial" panose="020B0604020202020204" pitchFamily="34" charset="0"/>
            </a:endParaRPr>
          </a:p>
        </p:txBody>
      </p:sp>
      <p:pic>
        <p:nvPicPr>
          <p:cNvPr id="36" name="Picture 35">
            <a:extLst>
              <a:ext uri="{FF2B5EF4-FFF2-40B4-BE49-F238E27FC236}">
                <a16:creationId xmlns:a16="http://schemas.microsoft.com/office/drawing/2014/main" id="{A4772AB4-E11F-B614-49EF-039ABA9952C9}"/>
              </a:ext>
            </a:extLst>
          </p:cNvPr>
          <p:cNvPicPr>
            <a:picLocks noChangeAspect="1"/>
          </p:cNvPicPr>
          <p:nvPr/>
        </p:nvPicPr>
        <p:blipFill>
          <a:blip r:embed="rId3"/>
          <a:srcRect/>
          <a:stretch/>
        </p:blipFill>
        <p:spPr>
          <a:xfrm>
            <a:off x="7007979" y="2423079"/>
            <a:ext cx="4344828" cy="2667488"/>
          </a:xfrm>
          <a:prstGeom prst="rect">
            <a:avLst/>
          </a:prstGeom>
        </p:spPr>
      </p:pic>
      <p:sp>
        <p:nvSpPr>
          <p:cNvPr id="5" name="Title 4">
            <a:extLst>
              <a:ext uri="{FF2B5EF4-FFF2-40B4-BE49-F238E27FC236}">
                <a16:creationId xmlns:a16="http://schemas.microsoft.com/office/drawing/2014/main" id="{D5833118-645C-3EB9-B1B8-A1D529C3663F}"/>
              </a:ext>
            </a:extLst>
          </p:cNvPr>
          <p:cNvSpPr>
            <a:spLocks noGrp="1"/>
          </p:cNvSpPr>
          <p:nvPr>
            <p:ph type="title"/>
          </p:nvPr>
        </p:nvSpPr>
        <p:spPr>
          <a:xfrm>
            <a:off x="338203" y="128634"/>
            <a:ext cx="11853797" cy="1133975"/>
          </a:xfrm>
        </p:spPr>
        <p:txBody>
          <a:bodyPr>
            <a:normAutofit/>
          </a:bodyPr>
          <a:lstStyle/>
          <a:p>
            <a:r>
              <a:rPr lang="en-US" b="1" dirty="0">
                <a:solidFill>
                  <a:schemeClr val="accent1"/>
                </a:solidFill>
              </a:rPr>
              <a:t>Acupuncture Should Be Offered to Patients With AI-related Joint Pain</a:t>
            </a:r>
          </a:p>
        </p:txBody>
      </p:sp>
      <p:sp>
        <p:nvSpPr>
          <p:cNvPr id="23" name="Content Placeholder 10">
            <a:extLst>
              <a:ext uri="{FF2B5EF4-FFF2-40B4-BE49-F238E27FC236}">
                <a16:creationId xmlns:a16="http://schemas.microsoft.com/office/drawing/2014/main" id="{284D875E-5DA4-A40B-8E5F-34C7388D1943}"/>
              </a:ext>
            </a:extLst>
          </p:cNvPr>
          <p:cNvSpPr txBox="1">
            <a:spLocks/>
          </p:cNvSpPr>
          <p:nvPr/>
        </p:nvSpPr>
        <p:spPr>
          <a:xfrm>
            <a:off x="3708399" y="1141463"/>
            <a:ext cx="8235143" cy="764800"/>
          </a:xfrm>
          <a:prstGeom prst="rect">
            <a:avLst/>
          </a:prstGeom>
        </p:spPr>
        <p:txBody>
          <a:bodyPr>
            <a:noAutofit/>
          </a:bodyPr>
          <a:lstStyle>
            <a:lvl1pPr marL="341288" indent="-341288" algn="l" defTabSz="455579" rtl="0" eaLnBrk="1" fontAlgn="base" hangingPunct="1">
              <a:spcBef>
                <a:spcPct val="20000"/>
              </a:spcBef>
              <a:spcAft>
                <a:spcPct val="0"/>
              </a:spcAft>
              <a:buFont typeface="Arial" charset="0"/>
              <a:buChar char="•"/>
              <a:defRPr sz="2000" kern="1200">
                <a:solidFill>
                  <a:schemeClr val="tx1"/>
                </a:solidFill>
                <a:latin typeface="Arial"/>
                <a:ea typeface="ＭＳ Ｐゴシック" charset="-128"/>
                <a:cs typeface="Arial"/>
              </a:defRPr>
            </a:lvl1pPr>
            <a:lvl2pPr marL="741308" indent="-284142" algn="l" defTabSz="455579" rtl="0" eaLnBrk="1" fontAlgn="base" hangingPunct="1">
              <a:spcBef>
                <a:spcPct val="20000"/>
              </a:spcBef>
              <a:spcAft>
                <a:spcPct val="0"/>
              </a:spcAft>
              <a:buFont typeface="Arial" charset="0"/>
              <a:buChar char="–"/>
              <a:defRPr sz="2000" kern="1200">
                <a:solidFill>
                  <a:schemeClr val="tx1"/>
                </a:solidFill>
                <a:latin typeface="Arial"/>
                <a:ea typeface="ＭＳ Ｐゴシック" charset="-128"/>
                <a:cs typeface="Arial"/>
              </a:defRPr>
            </a:lvl2pPr>
            <a:lvl3pPr marL="1141328" indent="-226995" algn="l" defTabSz="455579" rtl="0" eaLnBrk="1" fontAlgn="base" hangingPunct="1">
              <a:spcBef>
                <a:spcPct val="20000"/>
              </a:spcBef>
              <a:spcAft>
                <a:spcPct val="0"/>
              </a:spcAft>
              <a:buFont typeface="Arial" charset="0"/>
              <a:buChar char="•"/>
              <a:defRPr sz="2000" kern="1200">
                <a:solidFill>
                  <a:schemeClr val="tx1"/>
                </a:solidFill>
                <a:latin typeface="Arial"/>
                <a:ea typeface="ＭＳ Ｐゴシック" charset="-128"/>
                <a:cs typeface="Arial"/>
              </a:defRPr>
            </a:lvl3pPr>
            <a:lvl4pPr marL="1598493" indent="-226995" algn="l" defTabSz="455579" rtl="0" eaLnBrk="1" fontAlgn="base" hangingPunct="1">
              <a:spcBef>
                <a:spcPct val="20000"/>
              </a:spcBef>
              <a:spcAft>
                <a:spcPct val="0"/>
              </a:spcAft>
              <a:buFont typeface="Arial" charset="0"/>
              <a:buChar char="–"/>
              <a:defRPr sz="2000" kern="1200">
                <a:solidFill>
                  <a:schemeClr val="tx1"/>
                </a:solidFill>
                <a:latin typeface="Arial"/>
                <a:ea typeface="ＭＳ Ｐゴシック" charset="-128"/>
                <a:cs typeface="Arial"/>
              </a:defRPr>
            </a:lvl4pPr>
            <a:lvl5pPr marL="2055659" indent="-226995" algn="l" defTabSz="455579" rtl="0" eaLnBrk="1" fontAlgn="base" hangingPunct="1">
              <a:spcBef>
                <a:spcPct val="20000"/>
              </a:spcBef>
              <a:spcAft>
                <a:spcPct val="0"/>
              </a:spcAft>
              <a:buFont typeface="Arial" charset="0"/>
              <a:buChar char="»"/>
              <a:defRPr sz="2000" kern="1200">
                <a:solidFill>
                  <a:schemeClr val="tx1"/>
                </a:solidFill>
                <a:latin typeface="Arial"/>
                <a:ea typeface="ＭＳ Ｐゴシック" charset="-128"/>
                <a:cs typeface="Arial"/>
              </a:defRPr>
            </a:lvl5pPr>
            <a:lvl6pPr marL="2514348"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504"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7"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1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607423">
              <a:spcBef>
                <a:spcPts val="1600"/>
              </a:spcBef>
              <a:buNone/>
              <a:defRPr/>
            </a:pPr>
            <a:r>
              <a:rPr lang="en-US" sz="1600" b="1" dirty="0">
                <a:latin typeface="Arial" panose="020B0604020202020204" pitchFamily="34" charset="0"/>
                <a:cs typeface="Arial" panose="020B0604020202020204" pitchFamily="34" charset="0"/>
              </a:rPr>
              <a:t>Effect of Acupuncture vs Sham Acupuncture or Waitlist Control on Joint Pain </a:t>
            </a:r>
            <a:br>
              <a:rPr lang="en-US" sz="1600" b="1" dirty="0">
                <a:latin typeface="Arial" panose="020B0604020202020204" pitchFamily="34" charset="0"/>
                <a:cs typeface="Arial" panose="020B0604020202020204" pitchFamily="34" charset="0"/>
              </a:rPr>
            </a:br>
            <a:r>
              <a:rPr lang="en-US" sz="1600" b="1" dirty="0">
                <a:latin typeface="Arial" panose="020B0604020202020204" pitchFamily="34" charset="0"/>
                <a:cs typeface="Arial" panose="020B0604020202020204" pitchFamily="34" charset="0"/>
              </a:rPr>
              <a:t>Related to Aromatase Inhibitors Among Women With Early-Stage Breast Cancer </a:t>
            </a:r>
            <a:br>
              <a:rPr lang="en-US" sz="1600" b="1"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A Randomized Clinical Trial</a:t>
            </a:r>
            <a:endParaRPr lang="en-US" sz="1600" b="1" dirty="0">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F3D7CF34-43EF-90C2-2B21-D784DA43827B}"/>
              </a:ext>
            </a:extLst>
          </p:cNvPr>
          <p:cNvSpPr txBox="1"/>
          <p:nvPr/>
        </p:nvSpPr>
        <p:spPr>
          <a:xfrm>
            <a:off x="3962400" y="2387170"/>
            <a:ext cx="3525672" cy="2235997"/>
          </a:xfrm>
          <a:prstGeom prst="rect">
            <a:avLst/>
          </a:prstGeom>
          <a:noFill/>
        </p:spPr>
        <p:txBody>
          <a:bodyPr wrap="square" rtlCol="0">
            <a:spAutoFit/>
          </a:bodyPr>
          <a:lstStyle/>
          <a:p>
            <a:pPr>
              <a:lnSpc>
                <a:spcPct val="120000"/>
              </a:lnSpc>
            </a:pPr>
            <a:r>
              <a:rPr lang="en-US" sz="1600" b="1" dirty="0">
                <a:latin typeface="Arial" panose="020B0604020202020204" pitchFamily="34" charset="0"/>
                <a:cs typeface="Arial" panose="020B0604020202020204" pitchFamily="34" charset="0"/>
              </a:rPr>
              <a:t>True acupuncture </a:t>
            </a:r>
            <a:r>
              <a:rPr lang="en-US" sz="1600" dirty="0">
                <a:latin typeface="Arial" panose="020B0604020202020204" pitchFamily="34" charset="0"/>
                <a:cs typeface="Arial" panose="020B0604020202020204" pitchFamily="34" charset="0"/>
              </a:rPr>
              <a:t>significantly reduced </a:t>
            </a:r>
            <a:r>
              <a:rPr lang="en-US" sz="1600" dirty="0">
                <a:solidFill>
                  <a:prstClr val="black"/>
                </a:solidFill>
                <a:latin typeface="Arial" panose="020B0604020202020204" pitchFamily="34" charset="0"/>
                <a:ea typeface="ＭＳ Ｐゴシック" charset="-128"/>
                <a:cs typeface="Arial" panose="020B0604020202020204" pitchFamily="34" charset="0"/>
              </a:rPr>
              <a:t>moderate to severe </a:t>
            </a:r>
            <a:r>
              <a:rPr lang="en-US" sz="1600" dirty="0">
                <a:latin typeface="Arial" panose="020B0604020202020204" pitchFamily="34" charset="0"/>
                <a:cs typeface="Arial" panose="020B0604020202020204" pitchFamily="34" charset="0"/>
              </a:rPr>
              <a:t>pain more than sham and WLC after 6 weeks: </a:t>
            </a:r>
          </a:p>
          <a:p>
            <a:pPr>
              <a:lnSpc>
                <a:spcPct val="120000"/>
              </a:lnSpc>
              <a:spcBef>
                <a:spcPts val="800"/>
              </a:spcBef>
            </a:pPr>
            <a:r>
              <a:rPr lang="en-US" sz="1600" b="1" dirty="0">
                <a:latin typeface="Arial" panose="020B0604020202020204" pitchFamily="34" charset="0"/>
                <a:cs typeface="Arial" panose="020B0604020202020204" pitchFamily="34" charset="0"/>
              </a:rPr>
              <a:t>2.05 </a:t>
            </a:r>
            <a:r>
              <a:rPr lang="en-US" sz="1600" dirty="0">
                <a:latin typeface="Arial" panose="020B0604020202020204" pitchFamily="34" charset="0"/>
                <a:cs typeface="Arial" panose="020B0604020202020204" pitchFamily="34" charset="0"/>
              </a:rPr>
              <a:t>vs 1.07 and 0.99 points on a </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0–10 numeric rating scale (NRS)</a:t>
            </a:r>
          </a:p>
          <a:p>
            <a:pPr>
              <a:lnSpc>
                <a:spcPct val="120000"/>
              </a:lnSpc>
            </a:pPr>
            <a:endParaRPr lang="en-US" sz="1600" dirty="0">
              <a:latin typeface="Arial" panose="020B0604020202020204" pitchFamily="34" charset="0"/>
              <a:cs typeface="Arial" panose="020B0604020202020204" pitchFamily="34" charset="0"/>
            </a:endParaRPr>
          </a:p>
        </p:txBody>
      </p:sp>
      <p:pic>
        <p:nvPicPr>
          <p:cNvPr id="47" name="Picture 46" descr="A picture containing logo&#10;&#10;Description automatically generated">
            <a:extLst>
              <a:ext uri="{FF2B5EF4-FFF2-40B4-BE49-F238E27FC236}">
                <a16:creationId xmlns:a16="http://schemas.microsoft.com/office/drawing/2014/main" id="{8903ED70-9679-BAF9-A17A-C25CA0EF3555}"/>
              </a:ext>
            </a:extLst>
          </p:cNvPr>
          <p:cNvPicPr>
            <a:picLocks noChangeAspect="1"/>
          </p:cNvPicPr>
          <p:nvPr/>
        </p:nvPicPr>
        <p:blipFill>
          <a:blip r:embed="rId4">
            <a:alphaModFix/>
          </a:blip>
          <a:stretch>
            <a:fillRect/>
          </a:stretch>
        </p:blipFill>
        <p:spPr>
          <a:xfrm>
            <a:off x="5997786" y="748348"/>
            <a:ext cx="2242611" cy="299261"/>
          </a:xfrm>
          <a:prstGeom prst="rect">
            <a:avLst/>
          </a:prstGeom>
        </p:spPr>
      </p:pic>
      <p:sp>
        <p:nvSpPr>
          <p:cNvPr id="2" name="Rectangle 1">
            <a:extLst>
              <a:ext uri="{FF2B5EF4-FFF2-40B4-BE49-F238E27FC236}">
                <a16:creationId xmlns:a16="http://schemas.microsoft.com/office/drawing/2014/main" id="{2EA4E7C4-77BC-9C16-C12C-DFED53D34519}"/>
              </a:ext>
            </a:extLst>
          </p:cNvPr>
          <p:cNvSpPr/>
          <p:nvPr/>
        </p:nvSpPr>
        <p:spPr>
          <a:xfrm>
            <a:off x="531384" y="3451608"/>
            <a:ext cx="2875279" cy="2000958"/>
          </a:xfrm>
          <a:prstGeom prst="rect">
            <a:avLst/>
          </a:prstGeom>
          <a:solidFill>
            <a:schemeClr val="accent6">
              <a:alpha val="89265"/>
            </a:schemeClr>
          </a:solidFill>
          <a:ln w="12700">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4" name="Content Placeholder 5">
            <a:extLst>
              <a:ext uri="{FF2B5EF4-FFF2-40B4-BE49-F238E27FC236}">
                <a16:creationId xmlns:a16="http://schemas.microsoft.com/office/drawing/2014/main" id="{2E9CF338-5098-F8E4-6AE5-B4870B7B8400}"/>
              </a:ext>
            </a:extLst>
          </p:cNvPr>
          <p:cNvSpPr txBox="1">
            <a:spLocks/>
          </p:cNvSpPr>
          <p:nvPr/>
        </p:nvSpPr>
        <p:spPr>
          <a:xfrm>
            <a:off x="534109" y="3294854"/>
            <a:ext cx="2965018" cy="2309112"/>
          </a:xfrm>
          <a:prstGeom prst="rect">
            <a:avLst/>
          </a:prstGeom>
          <a:solidFill>
            <a:srgbClr val="0070C0"/>
          </a:solidFill>
          <a:ln>
            <a:noFill/>
          </a:ln>
        </p:spPr>
        <p:txBody>
          <a:bodyPr lIns="243840" tIns="243840" rIns="243840" bIns="60943"/>
          <a:lstStyle>
            <a:lvl1pPr marL="215426" indent="-215426" algn="l" defTabSz="455447" rtl="0" eaLnBrk="1" fontAlgn="base" hangingPunct="1">
              <a:spcBef>
                <a:spcPts val="1500"/>
              </a:spcBef>
              <a:spcAft>
                <a:spcPct val="0"/>
              </a:spcAft>
              <a:buFont typeface="Arial" charset="0"/>
              <a:buChar char="•"/>
              <a:defRPr sz="2000" kern="1200">
                <a:solidFill>
                  <a:schemeClr val="tx1"/>
                </a:solidFill>
                <a:latin typeface="Arial"/>
                <a:ea typeface="ＭＳ Ｐゴシック" charset="-128"/>
                <a:cs typeface="Arial"/>
              </a:defRPr>
            </a:lvl1pPr>
            <a:lvl2pPr marL="515372" indent="-260669" algn="l" defTabSz="455447" rtl="0" eaLnBrk="1" fontAlgn="base" hangingPunct="1">
              <a:spcBef>
                <a:spcPts val="1500"/>
              </a:spcBef>
              <a:spcAft>
                <a:spcPct val="0"/>
              </a:spcAft>
              <a:buFont typeface="Arial" charset="0"/>
              <a:buChar char="–"/>
              <a:defRPr sz="2000" kern="1200">
                <a:solidFill>
                  <a:schemeClr val="tx1"/>
                </a:solidFill>
                <a:latin typeface="Arial"/>
                <a:ea typeface="ＭＳ Ｐゴシック" charset="-128"/>
                <a:cs typeface="Arial"/>
              </a:defRPr>
            </a:lvl2pPr>
            <a:lvl3pPr marL="685579" indent="-170208" algn="l" defTabSz="455447" rtl="0" eaLnBrk="1" fontAlgn="base" hangingPunct="1">
              <a:spcBef>
                <a:spcPts val="1500"/>
              </a:spcBef>
              <a:spcAft>
                <a:spcPct val="0"/>
              </a:spcAft>
              <a:buFont typeface="Arial" charset="0"/>
              <a:buChar char="•"/>
              <a:defRPr sz="2000" kern="1200">
                <a:solidFill>
                  <a:schemeClr val="tx1"/>
                </a:solidFill>
                <a:latin typeface="Arial"/>
                <a:ea typeface="ＭＳ Ｐゴシック" charset="-128"/>
                <a:cs typeface="Arial"/>
              </a:defRPr>
            </a:lvl3pPr>
            <a:lvl4pPr marL="1598053" indent="-226929" algn="l" defTabSz="455447" rtl="0" eaLnBrk="1" fontAlgn="base" hangingPunct="1">
              <a:spcBef>
                <a:spcPct val="20000"/>
              </a:spcBef>
              <a:spcAft>
                <a:spcPct val="0"/>
              </a:spcAft>
              <a:buFont typeface="Arial" charset="0"/>
              <a:buChar char="–"/>
              <a:defRPr sz="2000" kern="1200">
                <a:solidFill>
                  <a:schemeClr val="tx1"/>
                </a:solidFill>
                <a:latin typeface="Arial"/>
                <a:ea typeface="ＭＳ Ｐゴシック" charset="-128"/>
                <a:cs typeface="Arial"/>
              </a:defRPr>
            </a:lvl4pPr>
            <a:lvl5pPr marL="2055098" indent="-226929" algn="l" defTabSz="455447" rtl="0" eaLnBrk="1" fontAlgn="base" hangingPunct="1">
              <a:spcBef>
                <a:spcPct val="20000"/>
              </a:spcBef>
              <a:spcAft>
                <a:spcPct val="0"/>
              </a:spcAft>
              <a:buFont typeface="Arial" charset="0"/>
              <a:buChar char="»"/>
              <a:defRPr sz="2000" kern="1200">
                <a:solidFill>
                  <a:schemeClr val="tx1"/>
                </a:solidFill>
                <a:latin typeface="Arial"/>
                <a:ea typeface="ＭＳ Ｐゴシック" charset="-128"/>
                <a:cs typeface="Arial"/>
              </a:defRPr>
            </a:lvl5pPr>
            <a:lvl6pPr marL="2513655" indent="-228510" algn="l" defTabSz="457022" rtl="0" eaLnBrk="1" latinLnBrk="0" hangingPunct="1">
              <a:spcBef>
                <a:spcPct val="20000"/>
              </a:spcBef>
              <a:buFont typeface="Arial"/>
              <a:buChar char="•"/>
              <a:defRPr sz="2000" kern="1200">
                <a:solidFill>
                  <a:schemeClr val="tx1"/>
                </a:solidFill>
                <a:latin typeface="+mn-lt"/>
                <a:ea typeface="+mn-ea"/>
                <a:cs typeface="+mn-cs"/>
              </a:defRPr>
            </a:lvl6pPr>
            <a:lvl7pPr marL="2970690" indent="-228510" algn="l" defTabSz="457022" rtl="0" eaLnBrk="1" latinLnBrk="0" hangingPunct="1">
              <a:spcBef>
                <a:spcPct val="20000"/>
              </a:spcBef>
              <a:buFont typeface="Arial"/>
              <a:buChar char="•"/>
              <a:defRPr sz="2000" kern="1200">
                <a:solidFill>
                  <a:schemeClr val="tx1"/>
                </a:solidFill>
                <a:latin typeface="+mn-lt"/>
                <a:ea typeface="+mn-ea"/>
                <a:cs typeface="+mn-cs"/>
              </a:defRPr>
            </a:lvl7pPr>
            <a:lvl8pPr marL="3427716" indent="-228510" algn="l" defTabSz="457022" rtl="0" eaLnBrk="1" latinLnBrk="0" hangingPunct="1">
              <a:spcBef>
                <a:spcPct val="20000"/>
              </a:spcBef>
              <a:buFont typeface="Arial"/>
              <a:buChar char="•"/>
              <a:defRPr sz="2000" kern="1200">
                <a:solidFill>
                  <a:schemeClr val="tx1"/>
                </a:solidFill>
                <a:latin typeface="+mn-lt"/>
                <a:ea typeface="+mn-ea"/>
                <a:cs typeface="+mn-cs"/>
              </a:defRPr>
            </a:lvl8pPr>
            <a:lvl9pPr marL="3884745" indent="-228510" algn="l" defTabSz="457022"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533"/>
              </a:spcBef>
              <a:spcAft>
                <a:spcPts val="0"/>
              </a:spcAft>
              <a:buNone/>
            </a:pPr>
            <a:r>
              <a:rPr lang="en-US" sz="1600" dirty="0">
                <a:solidFill>
                  <a:schemeClr val="bg1"/>
                </a:solidFill>
                <a:latin typeface="Arial" panose="020B0604020202020204" pitchFamily="34" charset="0"/>
                <a:cs typeface="Arial" panose="020B0604020202020204" pitchFamily="34" charset="0"/>
              </a:rPr>
              <a:t>Based on 4 systematic reviews (SRs), 5 randomized controlled trials (RCTs) </a:t>
            </a:r>
          </a:p>
          <a:p>
            <a:pPr marL="0" indent="0">
              <a:spcBef>
                <a:spcPts val="533"/>
              </a:spcBef>
              <a:buNone/>
              <a:tabLst>
                <a:tab pos="5181470" algn="l"/>
              </a:tabLst>
            </a:pPr>
            <a:r>
              <a:rPr lang="en-US" sz="1600" b="1" dirty="0">
                <a:solidFill>
                  <a:schemeClr val="bg1"/>
                </a:solidFill>
                <a:latin typeface="Arial" panose="020B0604020202020204" pitchFamily="34" charset="0"/>
                <a:cs typeface="Arial" panose="020B0604020202020204" pitchFamily="34" charset="0"/>
              </a:rPr>
              <a:t>LOE: Intermediate </a:t>
            </a:r>
            <a:br>
              <a:rPr lang="en-US" sz="1600" b="1" dirty="0">
                <a:solidFill>
                  <a:schemeClr val="bg1"/>
                </a:solidFill>
                <a:latin typeface="Arial" panose="020B0604020202020204" pitchFamily="34" charset="0"/>
                <a:cs typeface="Arial" panose="020B0604020202020204" pitchFamily="34" charset="0"/>
              </a:rPr>
            </a:br>
            <a:r>
              <a:rPr lang="en-US" sz="1600" b="1" dirty="0">
                <a:solidFill>
                  <a:schemeClr val="bg1"/>
                </a:solidFill>
                <a:latin typeface="Arial" panose="020B0604020202020204" pitchFamily="34" charset="0"/>
                <a:cs typeface="Arial" panose="020B0604020202020204" pitchFamily="34" charset="0"/>
              </a:rPr>
              <a:t>SOR: Moderate</a:t>
            </a:r>
          </a:p>
          <a:p>
            <a:pPr marL="0" indent="0">
              <a:spcBef>
                <a:spcPts val="533"/>
              </a:spcBef>
              <a:buNone/>
              <a:tabLst>
                <a:tab pos="5181470" algn="l"/>
              </a:tabLst>
            </a:pPr>
            <a:r>
              <a:rPr lang="en-US" sz="1600" dirty="0">
                <a:solidFill>
                  <a:schemeClr val="bg1"/>
                </a:solidFill>
                <a:latin typeface="Arial" panose="020B0604020202020204" pitchFamily="34" charset="0"/>
                <a:cs typeface="Arial" panose="020B0604020202020204" pitchFamily="34" charset="0"/>
              </a:rPr>
              <a:t>Benefit outweighs risk</a:t>
            </a:r>
          </a:p>
          <a:p>
            <a:pPr marL="0" indent="0">
              <a:spcBef>
                <a:spcPts val="533"/>
              </a:spcBef>
              <a:buNone/>
              <a:tabLst>
                <a:tab pos="5181470" algn="l"/>
              </a:tabLst>
            </a:pPr>
            <a:endParaRPr lang="en-US" sz="1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835999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C76E3-FE05-B66E-A6D6-3706ACF99DF4}"/>
              </a:ext>
            </a:extLst>
          </p:cNvPr>
          <p:cNvSpPr>
            <a:spLocks noGrp="1"/>
          </p:cNvSpPr>
          <p:nvPr>
            <p:ph type="title"/>
          </p:nvPr>
        </p:nvSpPr>
        <p:spPr>
          <a:xfrm>
            <a:off x="3076392" y="258887"/>
            <a:ext cx="10510788" cy="1325563"/>
          </a:xfrm>
        </p:spPr>
        <p:txBody>
          <a:bodyPr>
            <a:normAutofit/>
          </a:bodyPr>
          <a:lstStyle/>
          <a:p>
            <a:r>
              <a:rPr lang="en-US" sz="3400" dirty="0"/>
              <a:t> </a:t>
            </a:r>
            <a:r>
              <a:rPr lang="en-US" sz="2800" b="1" dirty="0"/>
              <a:t>Lifestyle Recommendations for Cancer Prevention</a:t>
            </a:r>
            <a:endParaRPr lang="en-US" sz="3400" b="1" dirty="0"/>
          </a:p>
        </p:txBody>
      </p:sp>
      <p:graphicFrame>
        <p:nvGraphicFramePr>
          <p:cNvPr id="24" name="Content Placeholder 23">
            <a:extLst>
              <a:ext uri="{FF2B5EF4-FFF2-40B4-BE49-F238E27FC236}">
                <a16:creationId xmlns:a16="http://schemas.microsoft.com/office/drawing/2014/main" id="{36E6F413-4588-0B08-77A8-093ABCA19DB5}"/>
              </a:ext>
            </a:extLst>
          </p:cNvPr>
          <p:cNvGraphicFramePr>
            <a:graphicFrameLocks noGrp="1"/>
          </p:cNvGraphicFramePr>
          <p:nvPr>
            <p:ph sz="quarter" idx="10"/>
          </p:nvPr>
        </p:nvGraphicFramePr>
        <p:xfrm>
          <a:off x="6472087" y="1340316"/>
          <a:ext cx="4267199" cy="41773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Content Placeholder 7">
            <a:extLst>
              <a:ext uri="{FF2B5EF4-FFF2-40B4-BE49-F238E27FC236}">
                <a16:creationId xmlns:a16="http://schemas.microsoft.com/office/drawing/2014/main" id="{A81064DF-CD3B-6438-8E3E-B828C6A939A5}"/>
              </a:ext>
            </a:extLst>
          </p:cNvPr>
          <p:cNvGraphicFramePr>
            <a:graphicFrameLocks noGrp="1"/>
          </p:cNvGraphicFramePr>
          <p:nvPr>
            <p:ph idx="1"/>
          </p:nvPr>
        </p:nvGraphicFramePr>
        <p:xfrm>
          <a:off x="1165458" y="1340317"/>
          <a:ext cx="4609698" cy="417736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25" name="Picture 24">
            <a:extLst>
              <a:ext uri="{FF2B5EF4-FFF2-40B4-BE49-F238E27FC236}">
                <a16:creationId xmlns:a16="http://schemas.microsoft.com/office/drawing/2014/main" id="{263E8551-2C2E-371D-1F70-07EC0C09A210}"/>
              </a:ext>
            </a:extLst>
          </p:cNvPr>
          <p:cNvPicPr>
            <a:picLocks noChangeAspect="1"/>
          </p:cNvPicPr>
          <p:nvPr/>
        </p:nvPicPr>
        <p:blipFill>
          <a:blip r:embed="rId13"/>
          <a:stretch>
            <a:fillRect/>
          </a:stretch>
        </p:blipFill>
        <p:spPr>
          <a:xfrm>
            <a:off x="94151" y="258887"/>
            <a:ext cx="2694666" cy="829128"/>
          </a:xfrm>
          <a:prstGeom prst="rect">
            <a:avLst/>
          </a:prstGeom>
        </p:spPr>
      </p:pic>
    </p:spTree>
    <p:extLst>
      <p:ext uri="{BB962C8B-B14F-4D97-AF65-F5344CB8AC3E}">
        <p14:creationId xmlns:p14="http://schemas.microsoft.com/office/powerpoint/2010/main" val="30344127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C5ED4-E016-79DD-F84A-440A6422A61D}"/>
              </a:ext>
            </a:extLst>
          </p:cNvPr>
          <p:cNvSpPr>
            <a:spLocks noGrp="1"/>
          </p:cNvSpPr>
          <p:nvPr>
            <p:ph type="title"/>
          </p:nvPr>
        </p:nvSpPr>
        <p:spPr/>
        <p:txBody>
          <a:bodyPr/>
          <a:lstStyle/>
          <a:p>
            <a:r>
              <a:rPr lang="en-US" b="1" dirty="0">
                <a:solidFill>
                  <a:schemeClr val="accent1"/>
                </a:solidFill>
              </a:rPr>
              <a:t>Dietary Supplement Use Among Cancer Survivors</a:t>
            </a:r>
          </a:p>
        </p:txBody>
      </p:sp>
      <p:sp>
        <p:nvSpPr>
          <p:cNvPr id="3" name="Content Placeholder 2">
            <a:extLst>
              <a:ext uri="{FF2B5EF4-FFF2-40B4-BE49-F238E27FC236}">
                <a16:creationId xmlns:a16="http://schemas.microsoft.com/office/drawing/2014/main" id="{50796CE3-618E-FDC1-6474-E4DF9C6E9BBC}"/>
              </a:ext>
            </a:extLst>
          </p:cNvPr>
          <p:cNvSpPr>
            <a:spLocks noGrp="1"/>
          </p:cNvSpPr>
          <p:nvPr>
            <p:ph idx="1"/>
          </p:nvPr>
        </p:nvSpPr>
        <p:spPr/>
        <p:txBody>
          <a:bodyPr>
            <a:normAutofit/>
          </a:bodyPr>
          <a:lstStyle/>
          <a:p>
            <a:r>
              <a:rPr lang="en-US" dirty="0"/>
              <a:t>High usage among cancer survivors</a:t>
            </a:r>
          </a:p>
          <a:p>
            <a:pPr marL="600075" lvl="1" indent="-257175">
              <a:spcBef>
                <a:spcPts val="0"/>
              </a:spcBef>
            </a:pPr>
            <a:r>
              <a:rPr lang="en-US" dirty="0"/>
              <a:t>64-81% use vitamins and minerals</a:t>
            </a:r>
          </a:p>
          <a:p>
            <a:pPr marL="600075" lvl="1" indent="-257175">
              <a:spcBef>
                <a:spcPts val="0"/>
              </a:spcBef>
            </a:pPr>
            <a:r>
              <a:rPr lang="en-US" dirty="0"/>
              <a:t>26-77% use multivitamins</a:t>
            </a:r>
          </a:p>
          <a:p>
            <a:pPr marL="600075" lvl="1" indent="-257175">
              <a:spcBef>
                <a:spcPts val="0"/>
              </a:spcBef>
            </a:pPr>
            <a:r>
              <a:rPr lang="en-US" dirty="0"/>
              <a:t>24% use herbal and non-vitamin supplement</a:t>
            </a:r>
          </a:p>
          <a:p>
            <a:r>
              <a:rPr lang="en-US" dirty="0"/>
              <a:t>Weak evidence </a:t>
            </a:r>
          </a:p>
          <a:p>
            <a:pPr lvl="1"/>
            <a:r>
              <a:rPr lang="en-US" dirty="0"/>
              <a:t>Current clinical practice guidelines now regularly mention dietary supplements</a:t>
            </a:r>
          </a:p>
          <a:p>
            <a:pPr lvl="1"/>
            <a:r>
              <a:rPr lang="en-US" dirty="0"/>
              <a:t>None of the recommendations are strong with high levels of evidence</a:t>
            </a:r>
          </a:p>
          <a:p>
            <a:r>
              <a:rPr lang="en-US" dirty="0"/>
              <a:t>High demand among patients </a:t>
            </a:r>
          </a:p>
          <a:p>
            <a:pPr lvl="1"/>
            <a:r>
              <a:rPr lang="en-US" dirty="0"/>
              <a:t>~50% IM patients ask about dietary supplements</a:t>
            </a:r>
          </a:p>
        </p:txBody>
      </p:sp>
      <p:sp>
        <p:nvSpPr>
          <p:cNvPr id="4" name="TextBox 3">
            <a:extLst>
              <a:ext uri="{FF2B5EF4-FFF2-40B4-BE49-F238E27FC236}">
                <a16:creationId xmlns:a16="http://schemas.microsoft.com/office/drawing/2014/main" id="{EA5E0C09-C59C-F0A0-896D-F0115524B870}"/>
              </a:ext>
            </a:extLst>
          </p:cNvPr>
          <p:cNvSpPr txBox="1"/>
          <p:nvPr/>
        </p:nvSpPr>
        <p:spPr>
          <a:xfrm>
            <a:off x="9216897" y="5188757"/>
            <a:ext cx="2622678" cy="738664"/>
          </a:xfrm>
          <a:prstGeom prst="rect">
            <a:avLst/>
          </a:prstGeom>
          <a:noFill/>
        </p:spPr>
        <p:txBody>
          <a:bodyPr wrap="square">
            <a:spAutoFit/>
          </a:bodyPr>
          <a:lstStyle/>
          <a:p>
            <a:r>
              <a:rPr lang="en-US" sz="1050" dirty="0" err="1"/>
              <a:t>Velicer</a:t>
            </a:r>
            <a:r>
              <a:rPr lang="en-US" sz="1050" dirty="0"/>
              <a:t> </a:t>
            </a:r>
            <a:r>
              <a:rPr lang="en-US" sz="1050" i="1" dirty="0"/>
              <a:t>J Clin Oncol  </a:t>
            </a:r>
            <a:r>
              <a:rPr lang="en-US" sz="1050" dirty="0"/>
              <a:t>2008</a:t>
            </a:r>
          </a:p>
          <a:p>
            <a:r>
              <a:rPr lang="en-US" sz="1050" dirty="0"/>
              <a:t>Miller </a:t>
            </a:r>
            <a:r>
              <a:rPr lang="en-US" sz="1050" i="1" dirty="0"/>
              <a:t>CA Cancer J Clin </a:t>
            </a:r>
            <a:r>
              <a:rPr lang="en-US" sz="1050" dirty="0"/>
              <a:t>2016 </a:t>
            </a:r>
          </a:p>
          <a:p>
            <a:r>
              <a:rPr lang="en-US" sz="1050" dirty="0"/>
              <a:t>Greenlee </a:t>
            </a:r>
            <a:r>
              <a:rPr lang="en-US" sz="1050" i="1" dirty="0"/>
              <a:t>CA Cancer J C</a:t>
            </a:r>
            <a:r>
              <a:rPr lang="en-US" sz="1050" dirty="0"/>
              <a:t>lin 2017</a:t>
            </a:r>
          </a:p>
          <a:p>
            <a:r>
              <a:rPr lang="en-US" sz="1050" dirty="0"/>
              <a:t>Mao </a:t>
            </a:r>
            <a:r>
              <a:rPr lang="en-US" sz="1050" i="1" dirty="0"/>
              <a:t>J Clin Oncol </a:t>
            </a:r>
            <a:r>
              <a:rPr lang="en-US" sz="1050" dirty="0"/>
              <a:t>2022</a:t>
            </a:r>
          </a:p>
        </p:txBody>
      </p:sp>
    </p:spTree>
    <p:extLst>
      <p:ext uri="{BB962C8B-B14F-4D97-AF65-F5344CB8AC3E}">
        <p14:creationId xmlns:p14="http://schemas.microsoft.com/office/powerpoint/2010/main" val="41685980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3171472177"/>
              </p:ext>
            </p:extLst>
          </p:nvPr>
        </p:nvGraphicFramePr>
        <p:xfrm>
          <a:off x="2573027" y="507090"/>
          <a:ext cx="7285685" cy="514096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678208">
                  <a:extLst>
                    <a:ext uri="{9D8B030D-6E8A-4147-A177-3AD203B41FA5}">
                      <a16:colId xmlns:a16="http://schemas.microsoft.com/office/drawing/2014/main" val="20000"/>
                    </a:ext>
                  </a:extLst>
                </a:gridCol>
                <a:gridCol w="5607477">
                  <a:extLst>
                    <a:ext uri="{9D8B030D-6E8A-4147-A177-3AD203B41FA5}">
                      <a16:colId xmlns:a16="http://schemas.microsoft.com/office/drawing/2014/main" val="20001"/>
                    </a:ext>
                  </a:extLst>
                </a:gridCol>
              </a:tblGrid>
              <a:tr h="342685">
                <a:tc gridSpan="2">
                  <a:txBody>
                    <a:bodyPr/>
                    <a:lstStyle/>
                    <a:p>
                      <a:pPr algn="ctr"/>
                      <a:r>
                        <a:rPr lang="en-US" sz="2800" dirty="0">
                          <a:latin typeface="Corbel" pitchFamily="34" charset="0"/>
                          <a:cs typeface="Corbel" pitchFamily="34" charset="0"/>
                        </a:rPr>
                        <a:t>Herbs or Supplement</a:t>
                      </a:r>
                      <a:r>
                        <a:rPr lang="en-US" sz="2800" baseline="0" dirty="0">
                          <a:latin typeface="Corbel" pitchFamily="34" charset="0"/>
                          <a:cs typeface="Corbel" pitchFamily="34" charset="0"/>
                        </a:rPr>
                        <a:t> </a:t>
                      </a:r>
                      <a:br>
                        <a:rPr lang="en-US" sz="2800" baseline="0" dirty="0">
                          <a:latin typeface="Corbel" pitchFamily="34" charset="0"/>
                          <a:cs typeface="Corbel" pitchFamily="34" charset="0"/>
                        </a:rPr>
                      </a:br>
                      <a:r>
                        <a:rPr lang="en-US" sz="2800" dirty="0">
                          <a:latin typeface="Corbel" pitchFamily="34" charset="0"/>
                          <a:cs typeface="Corbel" pitchFamily="34" charset="0"/>
                        </a:rPr>
                        <a:t>Interactions with Medications</a:t>
                      </a:r>
                      <a:endParaRPr lang="en-US" sz="2800"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38100" cmpd="sng">
                      <a:noFill/>
                    </a:lnB>
                    <a:lnTlToBr w="12700" cmpd="sng">
                      <a:noFill/>
                      <a:prstDash val="solid"/>
                    </a:lnTlToBr>
                    <a:lnBlToTr w="12700" cmpd="sng">
                      <a:noFill/>
                      <a:prstDash val="solid"/>
                    </a:lnBlToTr>
                  </a:tcPr>
                </a:tc>
                <a:tc hMerge="1">
                  <a:txBody>
                    <a:bodyPr/>
                    <a:lstStyle/>
                    <a:p>
                      <a:endParaRPr lang="en-US" dirty="0"/>
                    </a:p>
                  </a:txBody>
                  <a:tcPr/>
                </a:tc>
                <a:extLst>
                  <a:ext uri="{0D108BD9-81ED-4DB2-BD59-A6C34878D82A}">
                    <a16:rowId xmlns:a16="http://schemas.microsoft.com/office/drawing/2014/main" val="10000"/>
                  </a:ext>
                </a:extLst>
              </a:tr>
              <a:tr h="685371">
                <a:tc>
                  <a:txBody>
                    <a:bodyPr/>
                    <a:lstStyle/>
                    <a:p>
                      <a:pPr marL="115888" indent="0" fontAlgn="auto">
                        <a:spcAft>
                          <a:spcPts val="0"/>
                        </a:spcAft>
                        <a:buFont typeface="Arial"/>
                        <a:buNone/>
                        <a:defRPr/>
                      </a:pPr>
                      <a:r>
                        <a:rPr lang="en-US" sz="2200" b="1" cap="small" dirty="0">
                          <a:latin typeface="Corbel" pitchFamily="34" charset="0"/>
                        </a:rPr>
                        <a:t>Direct</a:t>
                      </a:r>
                      <a:endParaRPr lang="en-US" sz="2200" b="1" dirty="0"/>
                    </a:p>
                  </a:txBody>
                  <a:tcPr marT="182880" marB="137160">
                    <a:lnL w="12700" cap="flat" cmpd="sng" algn="ctr">
                      <a:solidFill>
                        <a:srgbClr val="0070C0"/>
                      </a:solidFill>
                      <a:prstDash val="solid"/>
                      <a:round/>
                      <a:headEnd type="none" w="med" len="med"/>
                      <a:tailEnd type="none" w="med" len="med"/>
                    </a:lnL>
                    <a:lnR w="12700" cmpd="sng">
                      <a:noFill/>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19063" indent="0" defTabSz="914400">
                        <a:spcAft>
                          <a:spcPts val="800"/>
                        </a:spcAft>
                        <a:buFontTx/>
                        <a:buNone/>
                      </a:pPr>
                      <a:r>
                        <a:rPr lang="en-US" sz="2200" b="1" dirty="0">
                          <a:latin typeface="Corbel" pitchFamily="34" charset="0"/>
                        </a:rPr>
                        <a:t>High-dose antioxidants  </a:t>
                      </a:r>
                      <a:r>
                        <a:rPr lang="en-US" sz="2200" dirty="0">
                          <a:latin typeface="Corbel" pitchFamily="34" charset="0"/>
                        </a:rPr>
                        <a:t>can interfere </a:t>
                      </a:r>
                      <a:br>
                        <a:rPr lang="en-US" sz="2200" dirty="0">
                          <a:latin typeface="Corbel" pitchFamily="34" charset="0"/>
                        </a:rPr>
                      </a:br>
                      <a:r>
                        <a:rPr lang="en-US" sz="2200" dirty="0">
                          <a:latin typeface="Corbel" pitchFamily="34" charset="0"/>
                        </a:rPr>
                        <a:t>with RT</a:t>
                      </a:r>
                    </a:p>
                    <a:p>
                      <a:pPr marL="119063" indent="0" defTabSz="914400">
                        <a:spcAft>
                          <a:spcPts val="800"/>
                        </a:spcAft>
                        <a:buFontTx/>
                        <a:buNone/>
                      </a:pPr>
                      <a:r>
                        <a:rPr lang="en-US" sz="2200" b="1" dirty="0">
                          <a:latin typeface="Corbel" pitchFamily="34" charset="0"/>
                        </a:rPr>
                        <a:t>Some supplements </a:t>
                      </a:r>
                      <a:r>
                        <a:rPr lang="en-US" sz="2200" dirty="0">
                          <a:latin typeface="Corbel" pitchFamily="34" charset="0"/>
                        </a:rPr>
                        <a:t>raise bleeding risk </a:t>
                      </a:r>
                      <a:br>
                        <a:rPr lang="en-US" sz="2200" dirty="0">
                          <a:latin typeface="Corbel" pitchFamily="34" charset="0"/>
                        </a:rPr>
                      </a:br>
                      <a:r>
                        <a:rPr lang="en-US" sz="2200" dirty="0">
                          <a:latin typeface="Corbel" pitchFamily="34" charset="0"/>
                        </a:rPr>
                        <a:t>in anti-coagulated patients</a:t>
                      </a:r>
                    </a:p>
                    <a:p>
                      <a:pPr marL="119063" indent="0" defTabSz="914400">
                        <a:spcAft>
                          <a:spcPts val="800"/>
                        </a:spcAft>
                        <a:buFontTx/>
                        <a:buNone/>
                      </a:pPr>
                      <a:r>
                        <a:rPr lang="en-US" sz="2200" b="1" dirty="0">
                          <a:latin typeface="Corbel" pitchFamily="34" charset="0"/>
                        </a:rPr>
                        <a:t>Phytoestrogens</a:t>
                      </a:r>
                      <a:r>
                        <a:rPr lang="en-US" sz="2200" dirty="0">
                          <a:latin typeface="Corbel" pitchFamily="34" charset="0"/>
                        </a:rPr>
                        <a:t> counteracting </a:t>
                      </a:r>
                      <a:br>
                        <a:rPr lang="en-US" sz="2200" dirty="0">
                          <a:latin typeface="Corbel" pitchFamily="34" charset="0"/>
                        </a:rPr>
                      </a:br>
                      <a:r>
                        <a:rPr lang="en-US" sz="2200" dirty="0">
                          <a:latin typeface="Corbel" pitchFamily="34" charset="0"/>
                        </a:rPr>
                        <a:t>anti-estrogen therapy</a:t>
                      </a:r>
                    </a:p>
                  </a:txBody>
                  <a:tcPr marT="182880" marB="137160">
                    <a:lnL w="12700" cmpd="sng">
                      <a:noFill/>
                    </a:lnL>
                    <a:lnR w="12700" cap="flat" cmpd="sng" algn="ctr">
                      <a:solidFill>
                        <a:srgbClr val="0070C0"/>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187959">
                <a:tc>
                  <a:txBody>
                    <a:bodyPr/>
                    <a:lstStyle/>
                    <a:p>
                      <a:pPr marL="119063" marR="0" indent="0" algn="l" defTabSz="914400" rtl="0" eaLnBrk="1" fontAlgn="auto" latinLnBrk="0" hangingPunct="1">
                        <a:lnSpc>
                          <a:spcPct val="100000"/>
                        </a:lnSpc>
                        <a:spcBef>
                          <a:spcPts val="0"/>
                        </a:spcBef>
                        <a:spcAft>
                          <a:spcPts val="800"/>
                        </a:spcAft>
                        <a:buClrTx/>
                        <a:buSzTx/>
                        <a:buFontTx/>
                        <a:buNone/>
                        <a:tabLst/>
                        <a:defRPr/>
                      </a:pPr>
                      <a:r>
                        <a:rPr lang="en-US" sz="2200" b="1" cap="small" dirty="0">
                          <a:latin typeface="Corbel" pitchFamily="34" charset="0"/>
                        </a:rPr>
                        <a:t>Indirect</a:t>
                      </a:r>
                      <a:endParaRPr lang="en-US" sz="2200" b="1" dirty="0"/>
                    </a:p>
                    <a:p>
                      <a:pPr marL="119063" indent="0" defTabSz="914400">
                        <a:spcAft>
                          <a:spcPts val="800"/>
                        </a:spcAft>
                        <a:buFontTx/>
                        <a:buNone/>
                      </a:pPr>
                      <a:endParaRPr lang="en-US" sz="2200" dirty="0">
                        <a:latin typeface="Corbel" pitchFamily="34" charset="0"/>
                      </a:endParaRPr>
                    </a:p>
                  </a:txBody>
                  <a:tcPr marT="182880" marB="137160">
                    <a:lnL w="12700" cap="flat" cmpd="sng" algn="ctr">
                      <a:solidFill>
                        <a:srgbClr val="0070C0"/>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15888" lvl="1" indent="0">
                        <a:spcAft>
                          <a:spcPts val="800"/>
                        </a:spcAft>
                      </a:pPr>
                      <a:r>
                        <a:rPr lang="en-US" sz="2200" dirty="0">
                          <a:latin typeface="Corbel" pitchFamily="34" charset="0"/>
                        </a:rPr>
                        <a:t>May </a:t>
                      </a:r>
                      <a:r>
                        <a:rPr lang="en-US" sz="2200" b="1" dirty="0">
                          <a:latin typeface="Corbel" pitchFamily="34" charset="0"/>
                        </a:rPr>
                        <a:t>alter activity of drugs </a:t>
                      </a:r>
                      <a:r>
                        <a:rPr lang="en-US" sz="2200" dirty="0">
                          <a:latin typeface="Corbel" pitchFamily="34" charset="0"/>
                        </a:rPr>
                        <a:t>that metabolize CYP enzymes, leading to higher or lower blood levels</a:t>
                      </a:r>
                      <a:r>
                        <a:rPr lang="en-US" sz="2200" baseline="0" dirty="0">
                          <a:latin typeface="Corbel" pitchFamily="34" charset="0"/>
                        </a:rPr>
                        <a:t> </a:t>
                      </a:r>
                      <a:r>
                        <a:rPr lang="en-US" sz="2200" dirty="0">
                          <a:latin typeface="Corbel" pitchFamily="34" charset="0"/>
                        </a:rPr>
                        <a:t>of the drug than what was intended</a:t>
                      </a:r>
                      <a:endParaRPr lang="en-US" sz="2200" dirty="0">
                        <a:latin typeface="Corbel" pitchFamily="34" charset="0"/>
                        <a:cs typeface="Corbel" pitchFamily="34" charset="0"/>
                      </a:endParaRPr>
                    </a:p>
                  </a:txBody>
                  <a:tcPr marT="182880" marB="137160">
                    <a:lnL w="12700" cmpd="sng">
                      <a:noFill/>
                    </a:lnL>
                    <a:lnR w="12700" cap="flat" cmpd="sng" algn="ctr">
                      <a:solidFill>
                        <a:srgbClr val="0070C0"/>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bl>
          </a:graphicData>
        </a:graphic>
      </p:graphicFrame>
      <p:grpSp>
        <p:nvGrpSpPr>
          <p:cNvPr id="2" name="Group 3"/>
          <p:cNvGrpSpPr/>
          <p:nvPr/>
        </p:nvGrpSpPr>
        <p:grpSpPr>
          <a:xfrm rot="16200000">
            <a:off x="2681770" y="3144943"/>
            <a:ext cx="2871066" cy="451412"/>
            <a:chOff x="2717330" y="1788583"/>
            <a:chExt cx="2871066" cy="451412"/>
          </a:xfrm>
        </p:grpSpPr>
        <p:sp>
          <p:nvSpPr>
            <p:cNvPr id="5" name="Notched Right Arrow 4"/>
            <p:cNvSpPr/>
            <p:nvPr/>
          </p:nvSpPr>
          <p:spPr>
            <a:xfrm rot="5400000">
              <a:off x="2647882" y="1858031"/>
              <a:ext cx="451412" cy="312516"/>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Notched Right Arrow 6"/>
            <p:cNvSpPr/>
            <p:nvPr/>
          </p:nvSpPr>
          <p:spPr>
            <a:xfrm rot="5400000">
              <a:off x="5206432" y="1858031"/>
              <a:ext cx="451412" cy="312516"/>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285075555"/>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CD6FA8B-ED50-4DC4-92BE-6A41963E598B}"/>
              </a:ext>
            </a:extLst>
          </p:cNvPr>
          <p:cNvSpPr>
            <a:spLocks noGrp="1"/>
          </p:cNvSpPr>
          <p:nvPr>
            <p:ph type="title"/>
          </p:nvPr>
        </p:nvSpPr>
        <p:spPr/>
        <p:txBody>
          <a:bodyPr>
            <a:noAutofit/>
          </a:bodyPr>
          <a:lstStyle/>
          <a:p>
            <a:r>
              <a:rPr lang="en-US" sz="3600" dirty="0">
                <a:solidFill>
                  <a:schemeClr val="accent1"/>
                </a:solidFill>
              </a:rPr>
              <a:t>Check for Interactions &amp; Contraindications</a:t>
            </a:r>
          </a:p>
        </p:txBody>
      </p:sp>
      <p:sp>
        <p:nvSpPr>
          <p:cNvPr id="4" name="Text Placeholder 3">
            <a:extLst>
              <a:ext uri="{FF2B5EF4-FFF2-40B4-BE49-F238E27FC236}">
                <a16:creationId xmlns:a16="http://schemas.microsoft.com/office/drawing/2014/main" id="{20EEA522-C724-333C-DBFA-CD84BF38C15E}"/>
              </a:ext>
            </a:extLst>
          </p:cNvPr>
          <p:cNvSpPr>
            <a:spLocks noGrp="1"/>
          </p:cNvSpPr>
          <p:nvPr>
            <p:ph type="body" sz="quarter" idx="12"/>
          </p:nvPr>
        </p:nvSpPr>
        <p:spPr>
          <a:xfrm>
            <a:off x="877077" y="1076995"/>
            <a:ext cx="10476722" cy="3927482"/>
          </a:xfrm>
        </p:spPr>
        <p:txBody>
          <a:bodyPr/>
          <a:lstStyle/>
          <a:p>
            <a:pPr marL="257175" indent="-257175">
              <a:buFont typeface="Arial" panose="020B0604020202020204" pitchFamily="34" charset="0"/>
              <a:buChar char="•"/>
            </a:pPr>
            <a:r>
              <a:rPr lang="en-US" sz="2800" dirty="0"/>
              <a:t>Staff: Clinical Pharmacist</a:t>
            </a:r>
          </a:p>
          <a:p>
            <a:pPr marL="257175" indent="-257175">
              <a:buFont typeface="Arial" panose="020B0604020202020204" pitchFamily="34" charset="0"/>
              <a:buChar char="•"/>
            </a:pPr>
            <a:r>
              <a:rPr lang="en-US" sz="2800" dirty="0"/>
              <a:t>Interactions:</a:t>
            </a:r>
          </a:p>
          <a:p>
            <a:pPr marL="600075" lvl="1" indent="-257175">
              <a:buFont typeface="Courier New" panose="02070309020205020404" pitchFamily="49" charset="0"/>
              <a:buChar char="o"/>
            </a:pPr>
            <a:r>
              <a:rPr lang="en-US" sz="2800" dirty="0"/>
              <a:t>Drug-supplement</a:t>
            </a:r>
          </a:p>
          <a:p>
            <a:pPr marL="600075" lvl="1" indent="-257175">
              <a:buFont typeface="Courier New" panose="02070309020205020404" pitchFamily="49" charset="0"/>
              <a:buChar char="o"/>
            </a:pPr>
            <a:r>
              <a:rPr lang="en-US" sz="2800" dirty="0"/>
              <a:t>Supplement-supplement</a:t>
            </a:r>
          </a:p>
          <a:p>
            <a:pPr marL="257175" indent="-257175">
              <a:buFont typeface="Arial" panose="020B0604020202020204" pitchFamily="34" charset="0"/>
              <a:buChar char="•"/>
            </a:pPr>
            <a:r>
              <a:rPr lang="en-US" sz="2800" dirty="0"/>
              <a:t>Contraindications</a:t>
            </a:r>
          </a:p>
          <a:p>
            <a:pPr marL="600075" lvl="1" indent="-257175">
              <a:buFont typeface="Arial" panose="020B0604020202020204" pitchFamily="34" charset="0"/>
              <a:buChar char="•"/>
            </a:pPr>
            <a:r>
              <a:rPr lang="en-US" sz="2800" dirty="0"/>
              <a:t>Based on tumor histology</a:t>
            </a:r>
          </a:p>
          <a:p>
            <a:pPr marL="257175" indent="-257175">
              <a:buFont typeface="Arial" panose="020B0604020202020204" pitchFamily="34" charset="0"/>
              <a:buChar char="•"/>
            </a:pPr>
            <a:r>
              <a:rPr lang="en-US" sz="2800" dirty="0"/>
              <a:t>Document in standardized format in EHR so that it is findable</a:t>
            </a:r>
          </a:p>
          <a:p>
            <a:endParaRPr lang="en-US" dirty="0"/>
          </a:p>
        </p:txBody>
      </p:sp>
    </p:spTree>
    <p:extLst>
      <p:ext uri="{BB962C8B-B14F-4D97-AF65-F5344CB8AC3E}">
        <p14:creationId xmlns:p14="http://schemas.microsoft.com/office/powerpoint/2010/main" val="7524258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CD6FA8B-ED50-4DC4-92BE-6A41963E598B}"/>
              </a:ext>
            </a:extLst>
          </p:cNvPr>
          <p:cNvSpPr>
            <a:spLocks noGrp="1"/>
          </p:cNvSpPr>
          <p:nvPr>
            <p:ph type="title"/>
          </p:nvPr>
        </p:nvSpPr>
        <p:spPr/>
        <p:txBody>
          <a:bodyPr>
            <a:noAutofit/>
          </a:bodyPr>
          <a:lstStyle/>
          <a:p>
            <a:r>
              <a:rPr lang="en-US" sz="3600" dirty="0">
                <a:solidFill>
                  <a:schemeClr val="accent1"/>
                </a:solidFill>
              </a:rPr>
              <a:t>Websites to check for interactions</a:t>
            </a:r>
          </a:p>
        </p:txBody>
      </p:sp>
      <p:graphicFrame>
        <p:nvGraphicFramePr>
          <p:cNvPr id="4" name="Table 4">
            <a:extLst>
              <a:ext uri="{FF2B5EF4-FFF2-40B4-BE49-F238E27FC236}">
                <a16:creationId xmlns:a16="http://schemas.microsoft.com/office/drawing/2014/main" id="{6400E545-A806-283D-F57E-F4ED2AD9597D}"/>
              </a:ext>
            </a:extLst>
          </p:cNvPr>
          <p:cNvGraphicFramePr>
            <a:graphicFrameLocks noGrp="1"/>
          </p:cNvGraphicFramePr>
          <p:nvPr>
            <p:extLst>
              <p:ext uri="{D42A27DB-BD31-4B8C-83A1-F6EECF244321}">
                <p14:modId xmlns:p14="http://schemas.microsoft.com/office/powerpoint/2010/main" val="3378865179"/>
              </p:ext>
            </p:extLst>
          </p:nvPr>
        </p:nvGraphicFramePr>
        <p:xfrm>
          <a:off x="877076" y="1075822"/>
          <a:ext cx="10296139" cy="4273040"/>
        </p:xfrm>
        <a:graphic>
          <a:graphicData uri="http://schemas.openxmlformats.org/drawingml/2006/table">
            <a:tbl>
              <a:tblPr firstRow="1" bandRow="1">
                <a:tableStyleId>{5C22544A-7EE6-4342-B048-85BDC9FD1C3A}</a:tableStyleId>
              </a:tblPr>
              <a:tblGrid>
                <a:gridCol w="3251342">
                  <a:extLst>
                    <a:ext uri="{9D8B030D-6E8A-4147-A177-3AD203B41FA5}">
                      <a16:colId xmlns:a16="http://schemas.microsoft.com/office/drawing/2014/main" val="1857461845"/>
                    </a:ext>
                  </a:extLst>
                </a:gridCol>
                <a:gridCol w="2116827">
                  <a:extLst>
                    <a:ext uri="{9D8B030D-6E8A-4147-A177-3AD203B41FA5}">
                      <a16:colId xmlns:a16="http://schemas.microsoft.com/office/drawing/2014/main" val="902992989"/>
                    </a:ext>
                  </a:extLst>
                </a:gridCol>
                <a:gridCol w="4927970">
                  <a:extLst>
                    <a:ext uri="{9D8B030D-6E8A-4147-A177-3AD203B41FA5}">
                      <a16:colId xmlns:a16="http://schemas.microsoft.com/office/drawing/2014/main" val="606236194"/>
                    </a:ext>
                  </a:extLst>
                </a:gridCol>
              </a:tblGrid>
              <a:tr h="307720">
                <a:tc>
                  <a:txBody>
                    <a:bodyPr/>
                    <a:lstStyle/>
                    <a:p>
                      <a:pPr marL="0" marR="0">
                        <a:lnSpc>
                          <a:spcPct val="100000"/>
                        </a:lnSpc>
                        <a:spcBef>
                          <a:spcPts val="0"/>
                        </a:spcBef>
                        <a:spcAft>
                          <a:spcPts val="0"/>
                        </a:spcAft>
                      </a:pPr>
                      <a:r>
                        <a:rPr lang="en-US" sz="1600" b="1">
                          <a:solidFill>
                            <a:schemeClr val="bg1"/>
                          </a:solidFill>
                          <a:effectLst/>
                          <a:latin typeface="+mj-lt"/>
                          <a:ea typeface="Times New Roman" panose="02020603050405020304" pitchFamily="18" charset="0"/>
                          <a:cs typeface="Times New Roman" panose="02020603050405020304" pitchFamily="18" charset="0"/>
                        </a:rPr>
                        <a:t>Name</a:t>
                      </a:r>
                    </a:p>
                  </a:txBody>
                  <a:tcPr marL="51435" marR="51435" marT="0" marB="0" anchor="ctr"/>
                </a:tc>
                <a:tc>
                  <a:txBody>
                    <a:bodyPr/>
                    <a:lstStyle/>
                    <a:p>
                      <a:pPr marL="0" marR="0">
                        <a:lnSpc>
                          <a:spcPct val="100000"/>
                        </a:lnSpc>
                        <a:spcBef>
                          <a:spcPts val="0"/>
                        </a:spcBef>
                        <a:spcAft>
                          <a:spcPts val="0"/>
                        </a:spcAft>
                      </a:pPr>
                      <a:r>
                        <a:rPr lang="en-US" sz="1600" b="1">
                          <a:solidFill>
                            <a:schemeClr val="bg1"/>
                          </a:solidFill>
                          <a:effectLst/>
                          <a:latin typeface="+mj-lt"/>
                          <a:ea typeface="Times New Roman" panose="02020603050405020304" pitchFamily="18" charset="0"/>
                          <a:cs typeface="Times New Roman" panose="02020603050405020304" pitchFamily="18" charset="0"/>
                        </a:rPr>
                        <a:t>Cost</a:t>
                      </a:r>
                    </a:p>
                  </a:txBody>
                  <a:tcPr marL="51435" marR="51435" marT="0" marB="0" anchor="ctr"/>
                </a:tc>
                <a:tc>
                  <a:txBody>
                    <a:bodyPr/>
                    <a:lstStyle/>
                    <a:p>
                      <a:pPr marL="0" marR="0">
                        <a:lnSpc>
                          <a:spcPct val="100000"/>
                        </a:lnSpc>
                        <a:spcBef>
                          <a:spcPts val="0"/>
                        </a:spcBef>
                        <a:spcAft>
                          <a:spcPts val="0"/>
                        </a:spcAft>
                      </a:pPr>
                      <a:r>
                        <a:rPr lang="en-US" sz="1600" b="1">
                          <a:solidFill>
                            <a:schemeClr val="bg1"/>
                          </a:solidFill>
                          <a:effectLst/>
                          <a:latin typeface="+mj-lt"/>
                          <a:ea typeface="Times New Roman" panose="02020603050405020304" pitchFamily="18" charset="0"/>
                          <a:cs typeface="Times New Roman" panose="02020603050405020304" pitchFamily="18" charset="0"/>
                        </a:rPr>
                        <a:t>URL</a:t>
                      </a:r>
                    </a:p>
                  </a:txBody>
                  <a:tcPr marL="51435" marR="51435" marT="0" marB="0" anchor="ctr"/>
                </a:tc>
                <a:extLst>
                  <a:ext uri="{0D108BD9-81ED-4DB2-BD59-A6C34878D82A}">
                    <a16:rowId xmlns:a16="http://schemas.microsoft.com/office/drawing/2014/main" val="3449797152"/>
                  </a:ext>
                </a:extLst>
              </a:tr>
              <a:tr h="531133">
                <a:tc>
                  <a:txBody>
                    <a:bodyPr/>
                    <a:lstStyle/>
                    <a:p>
                      <a:pPr marL="0" marR="0">
                        <a:lnSpc>
                          <a:spcPct val="100000"/>
                        </a:lnSpc>
                        <a:spcBef>
                          <a:spcPts val="0"/>
                        </a:spcBef>
                        <a:spcAft>
                          <a:spcPts val="0"/>
                        </a:spcAft>
                      </a:pPr>
                      <a:r>
                        <a:rPr lang="en-US" sz="1600" b="1">
                          <a:effectLst/>
                          <a:latin typeface="+mj-lt"/>
                          <a:ea typeface="Times New Roman" panose="02020603050405020304" pitchFamily="18" charset="0"/>
                          <a:cs typeface="Times New Roman" panose="02020603050405020304" pitchFamily="18" charset="0"/>
                        </a:rPr>
                        <a:t>Memorial Sloan Kettering Cancer Center’s About Herbs</a:t>
                      </a:r>
                    </a:p>
                  </a:txBody>
                  <a:tcPr marL="51435" marR="51435" marT="0" marB="0" anchor="ctr"/>
                </a:tc>
                <a:tc>
                  <a:txBody>
                    <a:bodyPr/>
                    <a:lstStyle/>
                    <a:p>
                      <a:pPr marL="0" marR="0">
                        <a:lnSpc>
                          <a:spcPct val="100000"/>
                        </a:lnSpc>
                        <a:spcBef>
                          <a:spcPts val="0"/>
                        </a:spcBef>
                        <a:spcAft>
                          <a:spcPts val="0"/>
                        </a:spcAft>
                      </a:pPr>
                      <a:r>
                        <a:rPr lang="en-US" sz="1600" b="1">
                          <a:effectLst/>
                          <a:latin typeface="+mj-lt"/>
                          <a:ea typeface="Times New Roman" panose="02020603050405020304" pitchFamily="18" charset="0"/>
                          <a:cs typeface="Times New Roman" panose="02020603050405020304" pitchFamily="18" charset="0"/>
                        </a:rPr>
                        <a:t>No cost</a:t>
                      </a:r>
                    </a:p>
                  </a:txBody>
                  <a:tcPr marL="51435" marR="51435" marT="0" marB="0" anchor="ctr"/>
                </a:tc>
                <a:tc>
                  <a:txBody>
                    <a:bodyPr/>
                    <a:lstStyle/>
                    <a:p>
                      <a:pPr marL="0" marR="0">
                        <a:lnSpc>
                          <a:spcPct val="100000"/>
                        </a:lnSpc>
                        <a:spcBef>
                          <a:spcPts val="0"/>
                        </a:spcBef>
                        <a:spcAft>
                          <a:spcPts val="0"/>
                        </a:spcAft>
                      </a:pPr>
                      <a:r>
                        <a:rPr lang="en-US" sz="1600" b="1">
                          <a:solidFill>
                            <a:srgbClr val="000000"/>
                          </a:solidFill>
                          <a:effectLst/>
                          <a:latin typeface="+mj-lt"/>
                          <a:ea typeface="Times New Roman" panose="02020603050405020304" pitchFamily="18" charset="0"/>
                          <a:cs typeface="Times New Roman" panose="02020603050405020304" pitchFamily="18" charset="0"/>
                        </a:rPr>
                        <a:t>mskcc.org/cancer-care/diagnosis-treatment/symptom-management/integrative-medicine/herbs</a:t>
                      </a:r>
                      <a:endParaRPr lang="en-US" sz="1600" b="1">
                        <a:effectLst/>
                        <a:latin typeface="+mj-lt"/>
                        <a:ea typeface="Times New Roman" panose="02020603050405020304" pitchFamily="18" charset="0"/>
                        <a:cs typeface="Times New Roman" panose="02020603050405020304" pitchFamily="18" charset="0"/>
                      </a:endParaRPr>
                    </a:p>
                  </a:txBody>
                  <a:tcPr marL="51435" marR="51435" marT="0" marB="0" anchor="ctr"/>
                </a:tc>
                <a:extLst>
                  <a:ext uri="{0D108BD9-81ED-4DB2-BD59-A6C34878D82A}">
                    <a16:rowId xmlns:a16="http://schemas.microsoft.com/office/drawing/2014/main" val="2671495459"/>
                  </a:ext>
                </a:extLst>
              </a:tr>
              <a:tr h="708178">
                <a:tc>
                  <a:txBody>
                    <a:bodyPr/>
                    <a:lstStyle/>
                    <a:p>
                      <a:pPr marL="0" marR="0">
                        <a:lnSpc>
                          <a:spcPct val="100000"/>
                        </a:lnSpc>
                        <a:spcBef>
                          <a:spcPts val="0"/>
                        </a:spcBef>
                        <a:spcAft>
                          <a:spcPts val="0"/>
                        </a:spcAft>
                      </a:pPr>
                      <a:r>
                        <a:rPr lang="en-US" sz="1600" b="1" dirty="0">
                          <a:effectLst/>
                          <a:latin typeface="+mj-lt"/>
                          <a:ea typeface="Times New Roman" panose="02020603050405020304" pitchFamily="18" charset="0"/>
                          <a:cs typeface="Times New Roman" panose="02020603050405020304" pitchFamily="18" charset="0"/>
                        </a:rPr>
                        <a:t>National Cancer Institute PDQ Cancer Information Summary:  Integrative, Alternative, and Complementary Therapies</a:t>
                      </a:r>
                    </a:p>
                  </a:txBody>
                  <a:tcPr marL="51435" marR="51435" marT="0" marB="0" anchor="ctr"/>
                </a:tc>
                <a:tc>
                  <a:txBody>
                    <a:bodyPr/>
                    <a:lstStyle/>
                    <a:p>
                      <a:pPr marL="0" marR="0">
                        <a:lnSpc>
                          <a:spcPct val="100000"/>
                        </a:lnSpc>
                        <a:spcBef>
                          <a:spcPts val="0"/>
                        </a:spcBef>
                        <a:spcAft>
                          <a:spcPts val="0"/>
                        </a:spcAft>
                      </a:pPr>
                      <a:r>
                        <a:rPr lang="en-US" sz="1600" b="1">
                          <a:effectLst/>
                          <a:latin typeface="+mj-lt"/>
                          <a:ea typeface="Times New Roman" panose="02020603050405020304" pitchFamily="18" charset="0"/>
                          <a:cs typeface="Times New Roman" panose="02020603050405020304" pitchFamily="18" charset="0"/>
                        </a:rPr>
                        <a:t>No cost</a:t>
                      </a:r>
                    </a:p>
                  </a:txBody>
                  <a:tcPr marL="51435" marR="51435" marT="0" marB="0" anchor="ctr"/>
                </a:tc>
                <a:tc>
                  <a:txBody>
                    <a:bodyPr/>
                    <a:lstStyle/>
                    <a:p>
                      <a:pPr marL="0" marR="0">
                        <a:lnSpc>
                          <a:spcPct val="100000"/>
                        </a:lnSpc>
                        <a:spcBef>
                          <a:spcPts val="0"/>
                        </a:spcBef>
                        <a:spcAft>
                          <a:spcPts val="0"/>
                        </a:spcAft>
                        <a:tabLst>
                          <a:tab pos="993775" algn="l"/>
                        </a:tabLst>
                      </a:pPr>
                      <a:r>
                        <a:rPr lang="en-US" sz="1600" b="1">
                          <a:solidFill>
                            <a:srgbClr val="000000"/>
                          </a:solidFill>
                          <a:effectLst/>
                          <a:latin typeface="+mj-lt"/>
                          <a:ea typeface="Times New Roman" panose="02020603050405020304" pitchFamily="18" charset="0"/>
                          <a:cs typeface="Times New Roman" panose="02020603050405020304" pitchFamily="18" charset="0"/>
                        </a:rPr>
                        <a:t>cancer.gov/publications/pdq/information-summaries/cam</a:t>
                      </a:r>
                      <a:endParaRPr lang="en-US" sz="1600" b="1">
                        <a:effectLst/>
                        <a:latin typeface="+mj-lt"/>
                        <a:ea typeface="Times New Roman" panose="02020603050405020304" pitchFamily="18" charset="0"/>
                        <a:cs typeface="Times New Roman" panose="02020603050405020304" pitchFamily="18" charset="0"/>
                      </a:endParaRPr>
                    </a:p>
                  </a:txBody>
                  <a:tcPr marL="51435" marR="51435" marT="0" marB="0" anchor="ctr"/>
                </a:tc>
                <a:extLst>
                  <a:ext uri="{0D108BD9-81ED-4DB2-BD59-A6C34878D82A}">
                    <a16:rowId xmlns:a16="http://schemas.microsoft.com/office/drawing/2014/main" val="221777774"/>
                  </a:ext>
                </a:extLst>
              </a:tr>
              <a:tr h="354089">
                <a:tc>
                  <a:txBody>
                    <a:bodyPr/>
                    <a:lstStyle/>
                    <a:p>
                      <a:pPr marL="0" marR="0">
                        <a:lnSpc>
                          <a:spcPct val="100000"/>
                        </a:lnSpc>
                        <a:spcBef>
                          <a:spcPts val="0"/>
                        </a:spcBef>
                        <a:spcAft>
                          <a:spcPts val="0"/>
                        </a:spcAft>
                      </a:pPr>
                      <a:r>
                        <a:rPr lang="en-US" sz="1600" b="1">
                          <a:effectLst/>
                          <a:latin typeface="+mj-lt"/>
                          <a:ea typeface="Times New Roman" panose="02020603050405020304" pitchFamily="18" charset="0"/>
                          <a:cs typeface="Times New Roman" panose="02020603050405020304" pitchFamily="18" charset="0"/>
                        </a:rPr>
                        <a:t>National Institutes of Health Office of Dietary Supplements</a:t>
                      </a:r>
                    </a:p>
                  </a:txBody>
                  <a:tcPr marL="51435" marR="51435" marT="0" marB="0" anchor="ctr"/>
                </a:tc>
                <a:tc>
                  <a:txBody>
                    <a:bodyPr/>
                    <a:lstStyle/>
                    <a:p>
                      <a:pPr marL="0" marR="0">
                        <a:lnSpc>
                          <a:spcPct val="100000"/>
                        </a:lnSpc>
                        <a:spcBef>
                          <a:spcPts val="0"/>
                        </a:spcBef>
                        <a:spcAft>
                          <a:spcPts val="0"/>
                        </a:spcAft>
                      </a:pPr>
                      <a:r>
                        <a:rPr lang="en-US" sz="1600" b="1">
                          <a:effectLst/>
                          <a:latin typeface="+mj-lt"/>
                          <a:ea typeface="Times New Roman" panose="02020603050405020304" pitchFamily="18" charset="0"/>
                          <a:cs typeface="Times New Roman" panose="02020603050405020304" pitchFamily="18" charset="0"/>
                        </a:rPr>
                        <a:t>No cost</a:t>
                      </a:r>
                    </a:p>
                  </a:txBody>
                  <a:tcPr marL="51435" marR="51435" marT="0" marB="0" anchor="ctr"/>
                </a:tc>
                <a:tc>
                  <a:txBody>
                    <a:bodyPr/>
                    <a:lstStyle/>
                    <a:p>
                      <a:pPr marL="0" marR="0">
                        <a:lnSpc>
                          <a:spcPct val="100000"/>
                        </a:lnSpc>
                        <a:spcBef>
                          <a:spcPts val="0"/>
                        </a:spcBef>
                        <a:spcAft>
                          <a:spcPts val="0"/>
                        </a:spcAft>
                      </a:pPr>
                      <a:r>
                        <a:rPr lang="en-US" sz="1600" b="1">
                          <a:solidFill>
                            <a:srgbClr val="000000"/>
                          </a:solidFill>
                          <a:effectLst/>
                          <a:latin typeface="+mj-lt"/>
                          <a:ea typeface="Times New Roman" panose="02020603050405020304" pitchFamily="18" charset="0"/>
                          <a:cs typeface="Times New Roman" panose="02020603050405020304" pitchFamily="18" charset="0"/>
                        </a:rPr>
                        <a:t>ods.od.nih.gov</a:t>
                      </a:r>
                      <a:endParaRPr lang="en-US" sz="1600" b="1">
                        <a:effectLst/>
                        <a:latin typeface="+mj-lt"/>
                        <a:ea typeface="Times New Roman" panose="02020603050405020304" pitchFamily="18" charset="0"/>
                        <a:cs typeface="Times New Roman" panose="02020603050405020304" pitchFamily="18" charset="0"/>
                      </a:endParaRPr>
                    </a:p>
                  </a:txBody>
                  <a:tcPr marL="51435" marR="51435" marT="0" marB="0" anchor="ctr"/>
                </a:tc>
                <a:extLst>
                  <a:ext uri="{0D108BD9-81ED-4DB2-BD59-A6C34878D82A}">
                    <a16:rowId xmlns:a16="http://schemas.microsoft.com/office/drawing/2014/main" val="2634572271"/>
                  </a:ext>
                </a:extLst>
              </a:tr>
              <a:tr h="531133">
                <a:tc>
                  <a:txBody>
                    <a:bodyPr/>
                    <a:lstStyle/>
                    <a:p>
                      <a:pPr marL="0" marR="0">
                        <a:lnSpc>
                          <a:spcPct val="100000"/>
                        </a:lnSpc>
                        <a:spcBef>
                          <a:spcPts val="0"/>
                        </a:spcBef>
                        <a:spcAft>
                          <a:spcPts val="0"/>
                        </a:spcAft>
                      </a:pPr>
                      <a:r>
                        <a:rPr lang="en-US" sz="1600" b="1">
                          <a:effectLst/>
                          <a:latin typeface="+mj-lt"/>
                          <a:ea typeface="Times New Roman" panose="02020603050405020304" pitchFamily="18" charset="0"/>
                          <a:cs typeface="Times New Roman" panose="02020603050405020304" pitchFamily="18" charset="0"/>
                        </a:rPr>
                        <a:t>Natural Medicines </a:t>
                      </a:r>
                    </a:p>
                  </a:txBody>
                  <a:tcPr marL="51435" marR="51435" marT="0" marB="0" anchor="ctr"/>
                </a:tc>
                <a:tc>
                  <a:txBody>
                    <a:bodyPr/>
                    <a:lstStyle/>
                    <a:p>
                      <a:pPr marL="0" marR="0">
                        <a:lnSpc>
                          <a:spcPct val="100000"/>
                        </a:lnSpc>
                        <a:spcBef>
                          <a:spcPts val="0"/>
                        </a:spcBef>
                        <a:spcAft>
                          <a:spcPts val="0"/>
                        </a:spcAft>
                      </a:pPr>
                      <a:r>
                        <a:rPr lang="en-US" sz="1600" b="1" dirty="0">
                          <a:effectLst/>
                          <a:latin typeface="+mj-lt"/>
                          <a:ea typeface="Times New Roman" panose="02020603050405020304" pitchFamily="18" charset="0"/>
                          <a:cs typeface="Times New Roman" panose="02020603050405020304" pitchFamily="18" charset="0"/>
                        </a:rPr>
                        <a:t>Access fee, some institutions have licenses</a:t>
                      </a:r>
                    </a:p>
                  </a:txBody>
                  <a:tcPr marL="51435" marR="51435" marT="0" marB="0" anchor="ctr"/>
                </a:tc>
                <a:tc>
                  <a:txBody>
                    <a:bodyPr/>
                    <a:lstStyle/>
                    <a:p>
                      <a:pPr marL="0" marR="0">
                        <a:lnSpc>
                          <a:spcPct val="100000"/>
                        </a:lnSpc>
                        <a:spcBef>
                          <a:spcPts val="0"/>
                        </a:spcBef>
                        <a:spcAft>
                          <a:spcPts val="0"/>
                        </a:spcAft>
                      </a:pPr>
                      <a:r>
                        <a:rPr lang="en-US" sz="1600" b="1" dirty="0">
                          <a:solidFill>
                            <a:srgbClr val="000000"/>
                          </a:solidFill>
                          <a:effectLst/>
                          <a:latin typeface="+mj-lt"/>
                          <a:ea typeface="Times New Roman" panose="02020603050405020304" pitchFamily="18" charset="0"/>
                          <a:cs typeface="Times New Roman" panose="02020603050405020304" pitchFamily="18" charset="0"/>
                        </a:rPr>
                        <a:t>naturalmedicines.therapeuticresearch.com</a:t>
                      </a:r>
                      <a:endParaRPr lang="en-US" sz="1600" b="1" dirty="0">
                        <a:effectLst/>
                        <a:latin typeface="+mj-lt"/>
                        <a:ea typeface="Times New Roman" panose="02020603050405020304" pitchFamily="18" charset="0"/>
                        <a:cs typeface="Times New Roman" panose="02020603050405020304" pitchFamily="18" charset="0"/>
                      </a:endParaRPr>
                    </a:p>
                  </a:txBody>
                  <a:tcPr marL="51435" marR="51435" marT="0" marB="0" anchor="ctr"/>
                </a:tc>
                <a:extLst>
                  <a:ext uri="{0D108BD9-81ED-4DB2-BD59-A6C34878D82A}">
                    <a16:rowId xmlns:a16="http://schemas.microsoft.com/office/drawing/2014/main" val="3855931539"/>
                  </a:ext>
                </a:extLst>
              </a:tr>
              <a:tr h="531133">
                <a:tc>
                  <a:txBody>
                    <a:bodyPr/>
                    <a:lstStyle/>
                    <a:p>
                      <a:pPr marL="0" marR="0">
                        <a:lnSpc>
                          <a:spcPct val="100000"/>
                        </a:lnSpc>
                        <a:spcBef>
                          <a:spcPts val="0"/>
                        </a:spcBef>
                        <a:spcAft>
                          <a:spcPts val="0"/>
                        </a:spcAft>
                      </a:pPr>
                      <a:r>
                        <a:rPr lang="en-US" sz="1600" b="1">
                          <a:effectLst/>
                          <a:latin typeface="+mj-lt"/>
                          <a:ea typeface="Times New Roman" panose="02020603050405020304" pitchFamily="18" charset="0"/>
                          <a:cs typeface="Times New Roman" panose="02020603050405020304" pitchFamily="18" charset="0"/>
                        </a:rPr>
                        <a:t>UpToDate</a:t>
                      </a:r>
                    </a:p>
                  </a:txBody>
                  <a:tcPr marL="51435" marR="51435" marT="0" marB="0" anchor="ctr"/>
                </a:tc>
                <a:tc>
                  <a:txBody>
                    <a:bodyPr/>
                    <a:lstStyle/>
                    <a:p>
                      <a:pPr marL="0" marR="0">
                        <a:lnSpc>
                          <a:spcPct val="100000"/>
                        </a:lnSpc>
                        <a:spcBef>
                          <a:spcPts val="0"/>
                        </a:spcBef>
                        <a:spcAft>
                          <a:spcPts val="0"/>
                        </a:spcAft>
                      </a:pPr>
                      <a:r>
                        <a:rPr lang="en-US" sz="1600" b="1">
                          <a:effectLst/>
                          <a:latin typeface="+mj-lt"/>
                          <a:ea typeface="Times New Roman" panose="02020603050405020304" pitchFamily="18" charset="0"/>
                          <a:cs typeface="Times New Roman" panose="02020603050405020304" pitchFamily="18" charset="0"/>
                        </a:rPr>
                        <a:t>Access fee, many institutions have licenses</a:t>
                      </a:r>
                    </a:p>
                  </a:txBody>
                  <a:tcPr marL="51435" marR="51435" marT="0" marB="0" anchor="ctr"/>
                </a:tc>
                <a:tc>
                  <a:txBody>
                    <a:bodyPr/>
                    <a:lstStyle/>
                    <a:p>
                      <a:pPr marL="0" marR="0">
                        <a:lnSpc>
                          <a:spcPct val="100000"/>
                        </a:lnSpc>
                        <a:spcBef>
                          <a:spcPts val="0"/>
                        </a:spcBef>
                        <a:spcAft>
                          <a:spcPts val="0"/>
                        </a:spcAft>
                      </a:pPr>
                      <a:r>
                        <a:rPr lang="en-US" sz="1600" b="1">
                          <a:solidFill>
                            <a:srgbClr val="000000"/>
                          </a:solidFill>
                          <a:effectLst/>
                          <a:latin typeface="+mj-lt"/>
                          <a:ea typeface="Times New Roman" panose="02020603050405020304" pitchFamily="18" charset="0"/>
                          <a:cs typeface="Times New Roman" panose="02020603050405020304" pitchFamily="18" charset="0"/>
                        </a:rPr>
                        <a:t>uptodate.com</a:t>
                      </a:r>
                      <a:endParaRPr lang="en-US" sz="1600" b="1">
                        <a:effectLst/>
                        <a:latin typeface="+mj-lt"/>
                        <a:ea typeface="Times New Roman" panose="02020603050405020304" pitchFamily="18" charset="0"/>
                        <a:cs typeface="Times New Roman" panose="02020603050405020304" pitchFamily="18" charset="0"/>
                      </a:endParaRPr>
                    </a:p>
                  </a:txBody>
                  <a:tcPr marL="51435" marR="51435" marT="0" marB="0" anchor="ctr"/>
                </a:tc>
                <a:extLst>
                  <a:ext uri="{0D108BD9-81ED-4DB2-BD59-A6C34878D82A}">
                    <a16:rowId xmlns:a16="http://schemas.microsoft.com/office/drawing/2014/main" val="2152186556"/>
                  </a:ext>
                </a:extLst>
              </a:tr>
              <a:tr h="307720">
                <a:tc>
                  <a:txBody>
                    <a:bodyPr/>
                    <a:lstStyle/>
                    <a:p>
                      <a:pPr marL="0" marR="0">
                        <a:lnSpc>
                          <a:spcPct val="100000"/>
                        </a:lnSpc>
                        <a:spcBef>
                          <a:spcPts val="0"/>
                        </a:spcBef>
                        <a:spcAft>
                          <a:spcPts val="0"/>
                        </a:spcAft>
                      </a:pPr>
                      <a:r>
                        <a:rPr lang="en-US" sz="1600" b="1" dirty="0">
                          <a:effectLst/>
                          <a:latin typeface="+mj-lt"/>
                          <a:ea typeface="Times New Roman" panose="02020603050405020304" pitchFamily="18" charset="0"/>
                          <a:cs typeface="Times New Roman" panose="02020603050405020304" pitchFamily="18" charset="0"/>
                        </a:rPr>
                        <a:t>Consumer Labs</a:t>
                      </a:r>
                    </a:p>
                  </a:txBody>
                  <a:tcPr marL="51435" marR="51435" marT="0" marB="0" anchor="ctr"/>
                </a:tc>
                <a:tc>
                  <a:txBody>
                    <a:bodyPr/>
                    <a:lstStyle/>
                    <a:p>
                      <a:pPr marL="0" marR="0">
                        <a:lnSpc>
                          <a:spcPct val="100000"/>
                        </a:lnSpc>
                        <a:spcBef>
                          <a:spcPts val="0"/>
                        </a:spcBef>
                        <a:spcAft>
                          <a:spcPts val="0"/>
                        </a:spcAft>
                      </a:pPr>
                      <a:r>
                        <a:rPr lang="en-US" sz="1600" b="1">
                          <a:effectLst/>
                          <a:latin typeface="+mj-lt"/>
                          <a:ea typeface="Times New Roman" panose="02020603050405020304" pitchFamily="18" charset="0"/>
                          <a:cs typeface="Times New Roman" panose="02020603050405020304" pitchFamily="18" charset="0"/>
                        </a:rPr>
                        <a:t>Access fee</a:t>
                      </a:r>
                    </a:p>
                  </a:txBody>
                  <a:tcPr marL="51435" marR="51435" marT="0" marB="0" anchor="ctr"/>
                </a:tc>
                <a:tc>
                  <a:txBody>
                    <a:bodyPr/>
                    <a:lstStyle/>
                    <a:p>
                      <a:pPr marL="0" marR="0" algn="just">
                        <a:lnSpc>
                          <a:spcPct val="100000"/>
                        </a:lnSpc>
                        <a:spcBef>
                          <a:spcPts val="0"/>
                        </a:spcBef>
                        <a:spcAft>
                          <a:spcPts val="0"/>
                        </a:spcAft>
                        <a:tabLst>
                          <a:tab pos="2087245" algn="l"/>
                        </a:tabLst>
                      </a:pPr>
                      <a:r>
                        <a:rPr lang="en-US" sz="1600" b="1" dirty="0">
                          <a:solidFill>
                            <a:srgbClr val="000000"/>
                          </a:solidFill>
                          <a:effectLst/>
                          <a:latin typeface="+mj-lt"/>
                          <a:ea typeface="Times New Roman" panose="02020603050405020304" pitchFamily="18" charset="0"/>
                          <a:cs typeface="Times New Roman" panose="02020603050405020304" pitchFamily="18" charset="0"/>
                        </a:rPr>
                        <a:t>consumerlab.com</a:t>
                      </a:r>
                      <a:endParaRPr lang="en-US" sz="1600" b="1" dirty="0">
                        <a:effectLst/>
                        <a:latin typeface="+mj-lt"/>
                        <a:ea typeface="Times New Roman" panose="02020603050405020304" pitchFamily="18" charset="0"/>
                        <a:cs typeface="Times New Roman" panose="02020603050405020304" pitchFamily="18" charset="0"/>
                      </a:endParaRPr>
                    </a:p>
                  </a:txBody>
                  <a:tcPr marL="51435" marR="51435" marT="0" marB="0" anchor="ctr"/>
                </a:tc>
                <a:extLst>
                  <a:ext uri="{0D108BD9-81ED-4DB2-BD59-A6C34878D82A}">
                    <a16:rowId xmlns:a16="http://schemas.microsoft.com/office/drawing/2014/main" val="804829514"/>
                  </a:ext>
                </a:extLst>
              </a:tr>
            </a:tbl>
          </a:graphicData>
        </a:graphic>
      </p:graphicFrame>
    </p:spTree>
    <p:extLst>
      <p:ext uri="{BB962C8B-B14F-4D97-AF65-F5344CB8AC3E}">
        <p14:creationId xmlns:p14="http://schemas.microsoft.com/office/powerpoint/2010/main" val="30913733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C453F93-8881-4D83-BA9F-F9C940BB525B}"/>
              </a:ext>
            </a:extLst>
          </p:cNvPr>
          <p:cNvSpPr>
            <a:spLocks noGrp="1"/>
          </p:cNvSpPr>
          <p:nvPr>
            <p:ph type="title"/>
          </p:nvPr>
        </p:nvSpPr>
        <p:spPr>
          <a:xfrm>
            <a:off x="487892" y="2586265"/>
            <a:ext cx="11216216" cy="1022350"/>
          </a:xfrm>
        </p:spPr>
        <p:txBody>
          <a:bodyPr/>
          <a:lstStyle/>
          <a:p>
            <a:r>
              <a:rPr lang="en-US" sz="3600" b="1" i="0" u="none" strike="noStrike" dirty="0">
                <a:solidFill>
                  <a:schemeClr val="accent1"/>
                </a:solidFill>
                <a:effectLst/>
                <a:latin typeface="+mj-lt"/>
              </a:rPr>
              <a:t>How can integrative medicine help reduce the common side effects of breast cancer treatment?</a:t>
            </a:r>
            <a:endParaRPr lang="en-US" sz="3600" b="1" dirty="0">
              <a:solidFill>
                <a:schemeClr val="accent1"/>
              </a:solidFill>
              <a:latin typeface="+mj-lt"/>
            </a:endParaRPr>
          </a:p>
        </p:txBody>
      </p:sp>
    </p:spTree>
    <p:extLst>
      <p:ext uri="{BB962C8B-B14F-4D97-AF65-F5344CB8AC3E}">
        <p14:creationId xmlns:p14="http://schemas.microsoft.com/office/powerpoint/2010/main" val="9997542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E9EC6A3-89AB-3BF1-2305-9061BA0A20CF}"/>
              </a:ext>
            </a:extLst>
          </p:cNvPr>
          <p:cNvSpPr>
            <a:spLocks noGrp="1"/>
          </p:cNvSpPr>
          <p:nvPr>
            <p:ph type="body" sz="quarter" idx="12"/>
          </p:nvPr>
        </p:nvSpPr>
        <p:spPr>
          <a:xfrm>
            <a:off x="1014237" y="0"/>
            <a:ext cx="10476723" cy="974064"/>
          </a:xfrm>
        </p:spPr>
        <p:txBody>
          <a:bodyPr/>
          <a:lstStyle/>
          <a:p>
            <a:r>
              <a:rPr lang="en-US" dirty="0">
                <a:solidFill>
                  <a:schemeClr val="accent1"/>
                </a:solidFill>
              </a:rPr>
              <a:t>Case</a:t>
            </a:r>
          </a:p>
        </p:txBody>
      </p:sp>
      <p:sp>
        <p:nvSpPr>
          <p:cNvPr id="5" name="Text Placeholder 4">
            <a:extLst>
              <a:ext uri="{FF2B5EF4-FFF2-40B4-BE49-F238E27FC236}">
                <a16:creationId xmlns:a16="http://schemas.microsoft.com/office/drawing/2014/main" id="{59F57680-BED4-2CD1-2DC9-0AB94D7BE40B}"/>
              </a:ext>
            </a:extLst>
          </p:cNvPr>
          <p:cNvSpPr>
            <a:spLocks noGrp="1"/>
          </p:cNvSpPr>
          <p:nvPr>
            <p:ph type="body" sz="quarter" idx="13"/>
          </p:nvPr>
        </p:nvSpPr>
        <p:spPr>
          <a:xfrm>
            <a:off x="857638" y="974064"/>
            <a:ext cx="11075281" cy="3552192"/>
          </a:xfrm>
        </p:spPr>
        <p:txBody>
          <a:bodyPr/>
          <a:lstStyle/>
          <a:p>
            <a:r>
              <a:rPr lang="en-US" sz="2400" dirty="0"/>
              <a:t>45 </a:t>
            </a:r>
            <a:r>
              <a:rPr lang="en-US" sz="2400" dirty="0" err="1"/>
              <a:t>y.o</a:t>
            </a:r>
            <a:r>
              <a:rPr lang="en-US" sz="2400" dirty="0"/>
              <a:t>. woman with recent diagnosis of ER+/HER2- breast cancer (T1N0M0), BRCA2 mutation carrier, s/p bilateral mastectomy, bilateral oophorectomy, on letrozole.  </a:t>
            </a:r>
          </a:p>
          <a:p>
            <a:r>
              <a:rPr lang="en-US" sz="2800" dirty="0"/>
              <a:t>Main Symptoms:  </a:t>
            </a:r>
          </a:p>
          <a:p>
            <a:pPr lvl="1"/>
            <a:r>
              <a:rPr lang="en-US" dirty="0"/>
              <a:t>Significant </a:t>
            </a:r>
            <a:r>
              <a:rPr lang="en-US" b="1" dirty="0"/>
              <a:t>AI-induced joint muscle pain</a:t>
            </a:r>
            <a:r>
              <a:rPr lang="en-US" dirty="0"/>
              <a:t>: unable to get up from the floor after playing with her 5 </a:t>
            </a:r>
            <a:r>
              <a:rPr lang="en-US" dirty="0" err="1"/>
              <a:t>y.o</a:t>
            </a:r>
            <a:r>
              <a:rPr lang="en-US" dirty="0"/>
              <a:t>. son</a:t>
            </a:r>
          </a:p>
          <a:p>
            <a:pPr lvl="1"/>
            <a:r>
              <a:rPr lang="en-US" dirty="0"/>
              <a:t>Significant </a:t>
            </a:r>
            <a:r>
              <a:rPr lang="en-US" b="1" dirty="0"/>
              <a:t>hot flashes</a:t>
            </a:r>
          </a:p>
          <a:p>
            <a:pPr lvl="1"/>
            <a:r>
              <a:rPr lang="en-US" dirty="0"/>
              <a:t>Significant </a:t>
            </a:r>
            <a:r>
              <a:rPr lang="en-US" b="1" dirty="0"/>
              <a:t>insomnia, fatigue</a:t>
            </a:r>
          </a:p>
          <a:p>
            <a:r>
              <a:rPr lang="en-US" sz="2800" dirty="0"/>
              <a:t>Main questions:  </a:t>
            </a:r>
          </a:p>
          <a:p>
            <a:pPr lvl="1"/>
            <a:r>
              <a:rPr lang="en-US" dirty="0"/>
              <a:t>Shall I stop taking the medication and use some herbs or supplements?  </a:t>
            </a:r>
          </a:p>
          <a:p>
            <a:pPr lvl="1"/>
            <a:r>
              <a:rPr lang="en-US" b="1" dirty="0"/>
              <a:t>What can I do to reduce this pain?  What about hot flashes, insomnia and fatigue?  </a:t>
            </a:r>
          </a:p>
        </p:txBody>
      </p:sp>
      <p:sp>
        <p:nvSpPr>
          <p:cNvPr id="2" name="Rectangle 1">
            <a:extLst>
              <a:ext uri="{FF2B5EF4-FFF2-40B4-BE49-F238E27FC236}">
                <a16:creationId xmlns:a16="http://schemas.microsoft.com/office/drawing/2014/main" id="{F46FD5A6-7DB5-1DD2-54C8-C9DF9F98DBB4}"/>
              </a:ext>
            </a:extLst>
          </p:cNvPr>
          <p:cNvSpPr/>
          <p:nvPr/>
        </p:nvSpPr>
        <p:spPr>
          <a:xfrm>
            <a:off x="5385916" y="251209"/>
            <a:ext cx="1547447" cy="3617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02175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45703-BB9F-7441-3CA3-4E313F575DEE}"/>
              </a:ext>
            </a:extLst>
          </p:cNvPr>
          <p:cNvSpPr>
            <a:spLocks noGrp="1"/>
          </p:cNvSpPr>
          <p:nvPr>
            <p:ph type="title"/>
          </p:nvPr>
        </p:nvSpPr>
        <p:spPr/>
        <p:txBody>
          <a:bodyPr/>
          <a:lstStyle/>
          <a:p>
            <a:r>
              <a:rPr lang="en-US" b="1" dirty="0">
                <a:solidFill>
                  <a:schemeClr val="accent3">
                    <a:lumMod val="50000"/>
                  </a:schemeClr>
                </a:solidFill>
              </a:rPr>
              <a:t>Objectives</a:t>
            </a:r>
          </a:p>
        </p:txBody>
      </p:sp>
      <p:sp>
        <p:nvSpPr>
          <p:cNvPr id="3" name="Content Placeholder 2">
            <a:extLst>
              <a:ext uri="{FF2B5EF4-FFF2-40B4-BE49-F238E27FC236}">
                <a16:creationId xmlns:a16="http://schemas.microsoft.com/office/drawing/2014/main" id="{4D23109C-8E2E-22A7-8230-1DB2A6B23B49}"/>
              </a:ext>
            </a:extLst>
          </p:cNvPr>
          <p:cNvSpPr>
            <a:spLocks noGrp="1"/>
          </p:cNvSpPr>
          <p:nvPr>
            <p:ph idx="1"/>
          </p:nvPr>
        </p:nvSpPr>
        <p:spPr/>
        <p:txBody>
          <a:bodyPr/>
          <a:lstStyle/>
          <a:p>
            <a:pPr marL="0" indent="0" algn="l">
              <a:buNone/>
            </a:pPr>
            <a:r>
              <a:rPr lang="en-US" b="0" i="0" dirty="0">
                <a:solidFill>
                  <a:srgbClr val="374151"/>
                </a:solidFill>
                <a:effectLst/>
                <a:latin typeface="Söhne"/>
              </a:rPr>
              <a:t>By the conclusion of the presentation, attendees should be able to:</a:t>
            </a:r>
          </a:p>
          <a:p>
            <a:pPr algn="l">
              <a:buFont typeface="+mj-lt"/>
              <a:buAutoNum type="arabicPeriod"/>
            </a:pPr>
            <a:r>
              <a:rPr lang="en-US" b="0" i="0" dirty="0">
                <a:solidFill>
                  <a:srgbClr val="374151"/>
                </a:solidFill>
                <a:effectLst/>
                <a:latin typeface="Söhne"/>
              </a:rPr>
              <a:t>Distinguish between integrative medicine, complementary and alternative medicine </a:t>
            </a:r>
          </a:p>
          <a:p>
            <a:pPr algn="l">
              <a:buFont typeface="+mj-lt"/>
              <a:buAutoNum type="arabicPeriod"/>
            </a:pPr>
            <a:r>
              <a:rPr lang="en-US" b="0" i="0" dirty="0">
                <a:solidFill>
                  <a:srgbClr val="374151"/>
                </a:solidFill>
                <a:effectLst/>
                <a:latin typeface="Söhne"/>
              </a:rPr>
              <a:t>Explain common integrative medicine approaches</a:t>
            </a:r>
          </a:p>
          <a:p>
            <a:pPr algn="l">
              <a:buFont typeface="+mj-lt"/>
              <a:buAutoNum type="arabicPeriod"/>
            </a:pPr>
            <a:r>
              <a:rPr lang="en-US" b="0" i="0" dirty="0">
                <a:solidFill>
                  <a:srgbClr val="374151"/>
                </a:solidFill>
                <a:effectLst/>
                <a:latin typeface="Söhne"/>
              </a:rPr>
              <a:t>Describ</a:t>
            </a:r>
            <a:r>
              <a:rPr lang="en-US" dirty="0">
                <a:solidFill>
                  <a:srgbClr val="374151"/>
                </a:solidFill>
                <a:latin typeface="Söhne"/>
              </a:rPr>
              <a:t>e</a:t>
            </a:r>
            <a:r>
              <a:rPr lang="en-US" b="0" i="0" dirty="0">
                <a:solidFill>
                  <a:srgbClr val="374151"/>
                </a:solidFill>
                <a:effectLst/>
                <a:latin typeface="Söhne"/>
              </a:rPr>
              <a:t> the application of integrative medicine approaches to mitigate typical breast cancer-related symptoms</a:t>
            </a:r>
          </a:p>
          <a:p>
            <a:endParaRPr lang="en-US" dirty="0"/>
          </a:p>
          <a:p>
            <a:endParaRPr lang="en-US" dirty="0"/>
          </a:p>
        </p:txBody>
      </p:sp>
    </p:spTree>
    <p:extLst>
      <p:ext uri="{BB962C8B-B14F-4D97-AF65-F5344CB8AC3E}">
        <p14:creationId xmlns:p14="http://schemas.microsoft.com/office/powerpoint/2010/main" val="42091698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print"/>
          <a:srcRect l="6118" t="23601" r="10211" b="18201"/>
          <a:stretch/>
        </p:blipFill>
        <p:spPr bwMode="auto">
          <a:xfrm>
            <a:off x="997469" y="627531"/>
            <a:ext cx="10197061" cy="3989606"/>
          </a:xfrm>
          <a:prstGeom prst="rect">
            <a:avLst/>
          </a:prstGeom>
          <a:noFill/>
          <a:ln w="9525">
            <a:noFill/>
            <a:miter lim="800000"/>
            <a:headEnd/>
            <a:tailEnd/>
          </a:ln>
        </p:spPr>
      </p:pic>
      <p:sp>
        <p:nvSpPr>
          <p:cNvPr id="3" name="TextBox 2">
            <a:extLst>
              <a:ext uri="{FF2B5EF4-FFF2-40B4-BE49-F238E27FC236}">
                <a16:creationId xmlns:a16="http://schemas.microsoft.com/office/drawing/2014/main" id="{8DD9B1E4-BE37-40E4-A9D2-419A36C04312}"/>
              </a:ext>
            </a:extLst>
          </p:cNvPr>
          <p:cNvSpPr txBox="1"/>
          <p:nvPr/>
        </p:nvSpPr>
        <p:spPr>
          <a:xfrm>
            <a:off x="8793437" y="5113239"/>
            <a:ext cx="2771034" cy="297454"/>
          </a:xfrm>
          <a:prstGeom prst="rect">
            <a:avLst/>
          </a:prstGeom>
          <a:noFill/>
        </p:spPr>
        <p:txBody>
          <a:bodyPr wrap="square" rtlCol="0">
            <a:spAutoFit/>
          </a:bodyPr>
          <a:lstStyle/>
          <a:p>
            <a:r>
              <a:rPr lang="en-US" sz="1333" dirty="0">
                <a:latin typeface="+mj-lt"/>
              </a:rPr>
              <a:t>Hershman DL, et al JAMA 2018</a:t>
            </a:r>
          </a:p>
        </p:txBody>
      </p:sp>
    </p:spTree>
    <p:extLst>
      <p:ext uri="{BB962C8B-B14F-4D97-AF65-F5344CB8AC3E}">
        <p14:creationId xmlns:p14="http://schemas.microsoft.com/office/powerpoint/2010/main" val="2064267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rotWithShape="1">
          <a:blip r:embed="rId3" cstate="print"/>
          <a:srcRect l="5953" t="23859" r="6738" b="12564"/>
          <a:stretch/>
        </p:blipFill>
        <p:spPr bwMode="auto">
          <a:xfrm>
            <a:off x="960891" y="1493521"/>
            <a:ext cx="10426328" cy="4264728"/>
          </a:xfrm>
          <a:prstGeom prst="rect">
            <a:avLst/>
          </a:prstGeom>
          <a:noFill/>
        </p:spPr>
      </p:pic>
      <p:sp>
        <p:nvSpPr>
          <p:cNvPr id="2" name="Title 1"/>
          <p:cNvSpPr>
            <a:spLocks noGrp="1"/>
          </p:cNvSpPr>
          <p:nvPr>
            <p:ph type="title"/>
          </p:nvPr>
        </p:nvSpPr>
        <p:spPr>
          <a:xfrm>
            <a:off x="960891" y="411966"/>
            <a:ext cx="11074400" cy="948411"/>
          </a:xfrm>
        </p:spPr>
        <p:txBody>
          <a:bodyPr/>
          <a:lstStyle/>
          <a:p>
            <a:r>
              <a:rPr lang="en-US" sz="3600" b="1" spc="-53" dirty="0">
                <a:solidFill>
                  <a:schemeClr val="accent1"/>
                </a:solidFill>
              </a:rPr>
              <a:t>Biweekly Acupuncture </a:t>
            </a:r>
            <a:r>
              <a:rPr lang="en-US" sz="3467" b="1" spc="-53" dirty="0">
                <a:solidFill>
                  <a:schemeClr val="accent1"/>
                </a:solidFill>
              </a:rPr>
              <a:t>for</a:t>
            </a:r>
            <a:r>
              <a:rPr lang="en-US" sz="3600" b="1" spc="-53" dirty="0">
                <a:solidFill>
                  <a:schemeClr val="accent1"/>
                </a:solidFill>
              </a:rPr>
              <a:t> 6 Weeks Significantly Reduced AIMSS </a:t>
            </a:r>
            <a:r>
              <a:rPr lang="en-US" sz="3467" b="1" spc="-53" dirty="0">
                <a:solidFill>
                  <a:schemeClr val="accent1"/>
                </a:solidFill>
              </a:rPr>
              <a:t>vs</a:t>
            </a:r>
            <a:r>
              <a:rPr lang="en-US" sz="3600" b="1" spc="-53" dirty="0">
                <a:solidFill>
                  <a:schemeClr val="accent1"/>
                </a:solidFill>
              </a:rPr>
              <a:t> Placebo</a:t>
            </a:r>
            <a:r>
              <a:rPr lang="en-US" sz="3200" b="1" spc="-53" dirty="0">
                <a:solidFill>
                  <a:schemeClr val="accent1"/>
                </a:solidFill>
              </a:rPr>
              <a:t> + </a:t>
            </a:r>
            <a:r>
              <a:rPr lang="en-US" sz="3600" b="1" spc="-53" dirty="0">
                <a:solidFill>
                  <a:schemeClr val="accent1"/>
                </a:solidFill>
              </a:rPr>
              <a:t>Usual Care</a:t>
            </a:r>
          </a:p>
        </p:txBody>
      </p:sp>
      <p:sp>
        <p:nvSpPr>
          <p:cNvPr id="3" name="TextBox 2">
            <a:extLst>
              <a:ext uri="{FF2B5EF4-FFF2-40B4-BE49-F238E27FC236}">
                <a16:creationId xmlns:a16="http://schemas.microsoft.com/office/drawing/2014/main" id="{43396F65-3216-4EB3-A1DF-1613011F068D}"/>
              </a:ext>
            </a:extLst>
          </p:cNvPr>
          <p:cNvSpPr txBox="1"/>
          <p:nvPr/>
        </p:nvSpPr>
        <p:spPr>
          <a:xfrm>
            <a:off x="1" y="6024536"/>
            <a:ext cx="7377193" cy="697755"/>
          </a:xfrm>
          <a:prstGeom prst="rect">
            <a:avLst/>
          </a:prstGeom>
          <a:solidFill>
            <a:schemeClr val="tx1">
              <a:lumMod val="50000"/>
              <a:lumOff val="50000"/>
            </a:schemeClr>
          </a:solidFill>
        </p:spPr>
        <p:txBody>
          <a:bodyPr wrap="square" lIns="365760" tIns="121920" rIns="243840" bIns="121920" rtlCol="0">
            <a:spAutoFit/>
          </a:bodyPr>
          <a:lstStyle/>
          <a:p>
            <a:pPr marL="383108"/>
            <a:r>
              <a:rPr lang="en-US" sz="1467" b="1" dirty="0">
                <a:solidFill>
                  <a:schemeClr val="bg1"/>
                </a:solidFill>
                <a:latin typeface="+mj-lt"/>
              </a:rPr>
              <a:t>Intervention: 12 Acupuncture sessions over 6 weeks, </a:t>
            </a:r>
            <a:br>
              <a:rPr lang="en-US" sz="1467" b="1" dirty="0">
                <a:solidFill>
                  <a:schemeClr val="bg1"/>
                </a:solidFill>
                <a:latin typeface="+mj-lt"/>
              </a:rPr>
            </a:br>
            <a:r>
              <a:rPr lang="en-US" sz="1467" b="1" dirty="0">
                <a:solidFill>
                  <a:schemeClr val="bg1"/>
                </a:solidFill>
                <a:latin typeface="+mj-lt"/>
              </a:rPr>
              <a:t>followed by once weekly sessions for 6 additional weeks</a:t>
            </a:r>
          </a:p>
        </p:txBody>
      </p:sp>
    </p:spTree>
    <p:extLst>
      <p:ext uri="{BB962C8B-B14F-4D97-AF65-F5344CB8AC3E}">
        <p14:creationId xmlns:p14="http://schemas.microsoft.com/office/powerpoint/2010/main" val="3017332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895B00B-D2CA-4BF2-BE45-1ED74581692E}"/>
              </a:ext>
            </a:extLst>
          </p:cNvPr>
          <p:cNvSpPr txBox="1"/>
          <p:nvPr/>
        </p:nvSpPr>
        <p:spPr>
          <a:xfrm>
            <a:off x="4067072" y="5228439"/>
            <a:ext cx="6121400" cy="297454"/>
          </a:xfrm>
          <a:prstGeom prst="rect">
            <a:avLst/>
          </a:prstGeom>
          <a:noFill/>
        </p:spPr>
        <p:txBody>
          <a:bodyPr wrap="square" rtlCol="0">
            <a:spAutoFit/>
          </a:bodyPr>
          <a:lstStyle/>
          <a:p>
            <a:r>
              <a:rPr lang="en-US" sz="1333" dirty="0"/>
              <a:t>Irwin ML, et al. </a:t>
            </a:r>
            <a:r>
              <a:rPr lang="en-US" sz="1333" i="1" dirty="0"/>
              <a:t>J Clin Oncol </a:t>
            </a:r>
            <a:r>
              <a:rPr lang="en-US" sz="1333" dirty="0"/>
              <a:t>2015;33: 1104-11</a:t>
            </a:r>
          </a:p>
        </p:txBody>
      </p:sp>
      <p:grpSp>
        <p:nvGrpSpPr>
          <p:cNvPr id="3" name="Group 2">
            <a:extLst>
              <a:ext uri="{FF2B5EF4-FFF2-40B4-BE49-F238E27FC236}">
                <a16:creationId xmlns:a16="http://schemas.microsoft.com/office/drawing/2014/main" id="{7DF881E9-2A7E-4577-A105-AE2EE434AAD8}"/>
              </a:ext>
            </a:extLst>
          </p:cNvPr>
          <p:cNvGrpSpPr/>
          <p:nvPr/>
        </p:nvGrpSpPr>
        <p:grpSpPr>
          <a:xfrm>
            <a:off x="1117600" y="530116"/>
            <a:ext cx="9710549" cy="3058333"/>
            <a:chOff x="931190" y="1518834"/>
            <a:chExt cx="6889514" cy="2069024"/>
          </a:xfrm>
        </p:grpSpPr>
        <p:pic>
          <p:nvPicPr>
            <p:cNvPr id="4" name="Picture 3"/>
            <p:cNvPicPr>
              <a:picLocks noChangeAspect="1"/>
            </p:cNvPicPr>
            <p:nvPr/>
          </p:nvPicPr>
          <p:blipFill rotWithShape="1">
            <a:blip r:embed="rId3"/>
            <a:srcRect l="905" t="3564" r="5253" b="72216"/>
            <a:stretch/>
          </p:blipFill>
          <p:spPr>
            <a:xfrm>
              <a:off x="931190" y="1518834"/>
              <a:ext cx="6435671" cy="550189"/>
            </a:xfrm>
            <a:prstGeom prst="rect">
              <a:avLst/>
            </a:prstGeom>
          </p:spPr>
        </p:pic>
        <p:pic>
          <p:nvPicPr>
            <p:cNvPr id="8" name="Picture 7">
              <a:extLst>
                <a:ext uri="{FF2B5EF4-FFF2-40B4-BE49-F238E27FC236}">
                  <a16:creationId xmlns:a16="http://schemas.microsoft.com/office/drawing/2014/main" id="{2C6D0E21-D67C-4AEF-89FC-BCF89554FF93}"/>
                </a:ext>
              </a:extLst>
            </p:cNvPr>
            <p:cNvPicPr>
              <a:picLocks noChangeAspect="1"/>
            </p:cNvPicPr>
            <p:nvPr/>
          </p:nvPicPr>
          <p:blipFill rotWithShape="1">
            <a:blip r:embed="rId3"/>
            <a:srcRect l="23145" t="50071"/>
            <a:stretch/>
          </p:blipFill>
          <p:spPr>
            <a:xfrm>
              <a:off x="1194662" y="2162014"/>
              <a:ext cx="6626042" cy="1425844"/>
            </a:xfrm>
            <a:prstGeom prst="rect">
              <a:avLst/>
            </a:prstGeom>
          </p:spPr>
        </p:pic>
      </p:grpSp>
      <p:sp>
        <p:nvSpPr>
          <p:cNvPr id="9" name="TextBox 8">
            <a:extLst>
              <a:ext uri="{FF2B5EF4-FFF2-40B4-BE49-F238E27FC236}">
                <a16:creationId xmlns:a16="http://schemas.microsoft.com/office/drawing/2014/main" id="{25C07DEF-FB49-4009-805B-2C5016F5AC22}"/>
              </a:ext>
            </a:extLst>
          </p:cNvPr>
          <p:cNvSpPr txBox="1"/>
          <p:nvPr/>
        </p:nvSpPr>
        <p:spPr>
          <a:xfrm>
            <a:off x="156753" y="4020752"/>
            <a:ext cx="11582401" cy="902683"/>
          </a:xfrm>
          <a:prstGeom prst="rect">
            <a:avLst/>
          </a:prstGeom>
          <a:solidFill>
            <a:schemeClr val="tx1">
              <a:lumMod val="50000"/>
              <a:lumOff val="50000"/>
            </a:schemeClr>
          </a:solidFill>
        </p:spPr>
        <p:txBody>
          <a:bodyPr wrap="square" lIns="365760" tIns="121920" rIns="243840" bIns="121920" rtlCol="0">
            <a:spAutoFit/>
          </a:bodyPr>
          <a:lstStyle/>
          <a:p>
            <a:pPr marL="2137780" indent="-1754673"/>
            <a:r>
              <a:rPr lang="en-US" sz="2133" b="1" dirty="0">
                <a:solidFill>
                  <a:schemeClr val="bg1"/>
                </a:solidFill>
              </a:rPr>
              <a:t>Intervention:  Aerobic exercise 150 min/wk + 2x/wk supervised strength training  OR usual care</a:t>
            </a:r>
          </a:p>
        </p:txBody>
      </p:sp>
    </p:spTree>
    <p:extLst>
      <p:ext uri="{BB962C8B-B14F-4D97-AF65-F5344CB8AC3E}">
        <p14:creationId xmlns:p14="http://schemas.microsoft.com/office/powerpoint/2010/main" val="107906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17601" y="433960"/>
            <a:ext cx="10413137" cy="948411"/>
          </a:xfrm>
        </p:spPr>
        <p:txBody>
          <a:bodyPr/>
          <a:lstStyle/>
          <a:p>
            <a:r>
              <a:rPr lang="en-US" sz="3733" b="1" dirty="0">
                <a:solidFill>
                  <a:schemeClr val="accent1"/>
                </a:solidFill>
              </a:rPr>
              <a:t>Exercise Significantly Reduced AIMSS Pain</a:t>
            </a:r>
          </a:p>
        </p:txBody>
      </p:sp>
      <p:grpSp>
        <p:nvGrpSpPr>
          <p:cNvPr id="9" name="Group 8">
            <a:extLst>
              <a:ext uri="{FF2B5EF4-FFF2-40B4-BE49-F238E27FC236}">
                <a16:creationId xmlns:a16="http://schemas.microsoft.com/office/drawing/2014/main" id="{B404EED4-50A6-4BCF-9C6E-02AE0900F273}"/>
              </a:ext>
            </a:extLst>
          </p:cNvPr>
          <p:cNvGrpSpPr/>
          <p:nvPr/>
        </p:nvGrpSpPr>
        <p:grpSpPr>
          <a:xfrm>
            <a:off x="878237" y="1642823"/>
            <a:ext cx="10218552" cy="4603588"/>
            <a:chOff x="658678" y="1472339"/>
            <a:chExt cx="7663914" cy="3452691"/>
          </a:xfrm>
        </p:grpSpPr>
        <p:sp>
          <p:nvSpPr>
            <p:cNvPr id="5" name="TextBox 4">
              <a:extLst>
                <a:ext uri="{FF2B5EF4-FFF2-40B4-BE49-F238E27FC236}">
                  <a16:creationId xmlns:a16="http://schemas.microsoft.com/office/drawing/2014/main" id="{FC395B41-0DE5-4BB5-BF65-9DEC963772FB}"/>
                </a:ext>
              </a:extLst>
            </p:cNvPr>
            <p:cNvSpPr txBox="1"/>
            <p:nvPr/>
          </p:nvSpPr>
          <p:spPr>
            <a:xfrm>
              <a:off x="3655017" y="4578781"/>
              <a:ext cx="1723694" cy="346249"/>
            </a:xfrm>
            <a:prstGeom prst="rect">
              <a:avLst/>
            </a:prstGeom>
            <a:noFill/>
          </p:spPr>
          <p:txBody>
            <a:bodyPr wrap="none" rtlCol="0">
              <a:spAutoFit/>
            </a:bodyPr>
            <a:lstStyle/>
            <a:p>
              <a:r>
                <a:rPr lang="en-US" sz="2400" b="1" dirty="0">
                  <a:latin typeface="+mj-lt"/>
                </a:rPr>
                <a:t>Time (months)</a:t>
              </a:r>
            </a:p>
          </p:txBody>
        </p:sp>
        <p:grpSp>
          <p:nvGrpSpPr>
            <p:cNvPr id="8" name="Group 7">
              <a:extLst>
                <a:ext uri="{FF2B5EF4-FFF2-40B4-BE49-F238E27FC236}">
                  <a16:creationId xmlns:a16="http://schemas.microsoft.com/office/drawing/2014/main" id="{DC634FF5-0E84-42F0-B4F4-FE899C87D3B1}"/>
                </a:ext>
              </a:extLst>
            </p:cNvPr>
            <p:cNvGrpSpPr/>
            <p:nvPr/>
          </p:nvGrpSpPr>
          <p:grpSpPr>
            <a:xfrm>
              <a:off x="1278610" y="1472339"/>
              <a:ext cx="6199322" cy="3134390"/>
              <a:chOff x="1278610" y="1472339"/>
              <a:chExt cx="5532896" cy="2797444"/>
            </a:xfrm>
          </p:grpSpPr>
          <p:pic>
            <p:nvPicPr>
              <p:cNvPr id="4" name="Picture 3"/>
              <p:cNvPicPr>
                <a:picLocks noChangeAspect="1"/>
              </p:cNvPicPr>
              <p:nvPr/>
            </p:nvPicPr>
            <p:blipFill rotWithShape="1">
              <a:blip r:embed="rId2"/>
              <a:srcRect l="7826" t="15509" r="3244" b="13488"/>
              <a:stretch/>
            </p:blipFill>
            <p:spPr>
              <a:xfrm>
                <a:off x="1278610" y="1580827"/>
                <a:ext cx="5532896" cy="2688956"/>
              </a:xfrm>
              <a:prstGeom prst="rect">
                <a:avLst/>
              </a:prstGeom>
            </p:spPr>
          </p:pic>
          <p:sp>
            <p:nvSpPr>
              <p:cNvPr id="7" name="Rectangle 6">
                <a:extLst>
                  <a:ext uri="{FF2B5EF4-FFF2-40B4-BE49-F238E27FC236}">
                    <a16:creationId xmlns:a16="http://schemas.microsoft.com/office/drawing/2014/main" id="{F2DD23B1-44D9-45CE-B3B0-C615DD2CF9BB}"/>
                  </a:ext>
                </a:extLst>
              </p:cNvPr>
              <p:cNvSpPr/>
              <p:nvPr/>
            </p:nvSpPr>
            <p:spPr>
              <a:xfrm>
                <a:off x="1906293" y="1472339"/>
                <a:ext cx="945395" cy="29446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grpSp>
        <p:sp>
          <p:nvSpPr>
            <p:cNvPr id="2" name="TextBox 1">
              <a:extLst>
                <a:ext uri="{FF2B5EF4-FFF2-40B4-BE49-F238E27FC236}">
                  <a16:creationId xmlns:a16="http://schemas.microsoft.com/office/drawing/2014/main" id="{BFBBF017-CDFD-47C4-B8C0-0C026313E773}"/>
                </a:ext>
              </a:extLst>
            </p:cNvPr>
            <p:cNvSpPr txBox="1"/>
            <p:nvPr/>
          </p:nvSpPr>
          <p:spPr>
            <a:xfrm>
              <a:off x="658678" y="2241120"/>
              <a:ext cx="780503" cy="346249"/>
            </a:xfrm>
            <a:prstGeom prst="rect">
              <a:avLst/>
            </a:prstGeom>
            <a:noFill/>
          </p:spPr>
          <p:txBody>
            <a:bodyPr wrap="none" rtlCol="0">
              <a:spAutoFit/>
            </a:bodyPr>
            <a:lstStyle/>
            <a:p>
              <a:r>
                <a:rPr lang="en-US" sz="2400" b="1" dirty="0">
                  <a:latin typeface="+mj-lt"/>
                </a:rPr>
                <a:t>Score</a:t>
              </a:r>
            </a:p>
          </p:txBody>
        </p:sp>
        <p:pic>
          <p:nvPicPr>
            <p:cNvPr id="6" name="Picture 5">
              <a:extLst>
                <a:ext uri="{FF2B5EF4-FFF2-40B4-BE49-F238E27FC236}">
                  <a16:creationId xmlns:a16="http://schemas.microsoft.com/office/drawing/2014/main" id="{A30AEEA9-A85E-4F52-ADD6-D756A856B95D}"/>
                </a:ext>
              </a:extLst>
            </p:cNvPr>
            <p:cNvPicPr>
              <a:picLocks noChangeAspect="1"/>
            </p:cNvPicPr>
            <p:nvPr/>
          </p:nvPicPr>
          <p:blipFill rotWithShape="1">
            <a:blip r:embed="rId2"/>
            <a:srcRect l="17582" t="4937" r="67845" b="80330"/>
            <a:stretch/>
          </p:blipFill>
          <p:spPr>
            <a:xfrm>
              <a:off x="7252240" y="1573078"/>
              <a:ext cx="1070352" cy="658678"/>
            </a:xfrm>
            <a:prstGeom prst="rect">
              <a:avLst/>
            </a:prstGeom>
          </p:spPr>
        </p:pic>
      </p:grpSp>
    </p:spTree>
    <p:extLst>
      <p:ext uri="{BB962C8B-B14F-4D97-AF65-F5344CB8AC3E}">
        <p14:creationId xmlns:p14="http://schemas.microsoft.com/office/powerpoint/2010/main" val="206532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7601" y="614338"/>
            <a:ext cx="10239828" cy="782663"/>
          </a:xfrm>
        </p:spPr>
        <p:txBody>
          <a:bodyPr/>
          <a:lstStyle/>
          <a:p>
            <a:r>
              <a:rPr lang="en-US" sz="3733" b="1" dirty="0">
                <a:solidFill>
                  <a:schemeClr val="accent1"/>
                </a:solidFill>
              </a:rPr>
              <a:t>Yoga Therapy for AIMSS</a:t>
            </a:r>
          </a:p>
        </p:txBody>
      </p:sp>
      <p:sp>
        <p:nvSpPr>
          <p:cNvPr id="3" name="Content Placeholder 2"/>
          <p:cNvSpPr>
            <a:spLocks noGrp="1"/>
          </p:cNvSpPr>
          <p:nvPr>
            <p:ph idx="1"/>
          </p:nvPr>
        </p:nvSpPr>
        <p:spPr>
          <a:xfrm>
            <a:off x="1020841" y="1591159"/>
            <a:ext cx="10239828" cy="2572719"/>
          </a:xfrm>
        </p:spPr>
        <p:txBody>
          <a:bodyPr/>
          <a:lstStyle/>
          <a:p>
            <a:pPr marL="342900" indent="-342900">
              <a:spcBef>
                <a:spcPts val="2133"/>
              </a:spcBef>
              <a:buFont typeface="Arial" panose="020B0604020202020204" pitchFamily="34" charset="0"/>
              <a:buChar char="•"/>
            </a:pPr>
            <a:r>
              <a:rPr lang="en-US" sz="2400" dirty="0"/>
              <a:t>Pilot study: A yoga program twice weekly for 8 weeks significantly improved balance and flexibility, and reduced pain for patients with AIMSS without significant side effects</a:t>
            </a:r>
            <a:r>
              <a:rPr lang="en-US" sz="2400" spc="-200" dirty="0"/>
              <a:t> </a:t>
            </a:r>
            <a:r>
              <a:rPr lang="en-US" sz="2400" baseline="30000" dirty="0"/>
              <a:t>1</a:t>
            </a:r>
          </a:p>
          <a:p>
            <a:pPr marL="342900" indent="-342900">
              <a:spcBef>
                <a:spcPts val="2133"/>
              </a:spcBef>
              <a:buFont typeface="Arial" panose="020B0604020202020204" pitchFamily="34" charset="0"/>
              <a:buChar char="•"/>
            </a:pPr>
            <a:r>
              <a:rPr lang="en-US" sz="2400" dirty="0"/>
              <a:t>Multisite RCT secondary analysis: Yoga improves AIMSS by reducing pain and physical discomfort</a:t>
            </a:r>
            <a:r>
              <a:rPr lang="en-US" sz="2400" spc="-200" dirty="0"/>
              <a:t> </a:t>
            </a:r>
            <a:r>
              <a:rPr lang="en-US" sz="2400" baseline="30000" dirty="0"/>
              <a:t>2</a:t>
            </a:r>
            <a:r>
              <a:rPr lang="en-US" sz="2400" dirty="0"/>
              <a:t>  </a:t>
            </a:r>
          </a:p>
        </p:txBody>
      </p:sp>
      <p:sp>
        <p:nvSpPr>
          <p:cNvPr id="4" name="TextBox 3">
            <a:extLst>
              <a:ext uri="{FF2B5EF4-FFF2-40B4-BE49-F238E27FC236}">
                <a16:creationId xmlns:a16="http://schemas.microsoft.com/office/drawing/2014/main" id="{B0E6C7E8-B15E-4664-B9E1-8ECF314368E8}"/>
              </a:ext>
            </a:extLst>
          </p:cNvPr>
          <p:cNvSpPr txBox="1"/>
          <p:nvPr/>
        </p:nvSpPr>
        <p:spPr>
          <a:xfrm>
            <a:off x="1256497" y="5476068"/>
            <a:ext cx="5232330" cy="502573"/>
          </a:xfrm>
          <a:prstGeom prst="rect">
            <a:avLst/>
          </a:prstGeom>
          <a:noFill/>
        </p:spPr>
        <p:txBody>
          <a:bodyPr wrap="none" rtlCol="0">
            <a:spAutoFit/>
          </a:bodyPr>
          <a:lstStyle/>
          <a:p>
            <a:pPr marL="226478" indent="-226478">
              <a:buAutoNum type="arabicPeriod"/>
            </a:pPr>
            <a:r>
              <a:rPr lang="en-US" sz="1333" dirty="0"/>
              <a:t>Galantino ML, et al. </a:t>
            </a:r>
            <a:r>
              <a:rPr lang="en-US" sz="1333" i="1" dirty="0"/>
              <a:t>Integr Cancer Ther </a:t>
            </a:r>
            <a:r>
              <a:rPr lang="en-US" sz="1333" dirty="0"/>
              <a:t>2012;11: 313–20</a:t>
            </a:r>
          </a:p>
          <a:p>
            <a:pPr marL="226478" indent="-226478">
              <a:buAutoNum type="arabicPeriod"/>
            </a:pPr>
            <a:r>
              <a:rPr lang="en-US" sz="1333" dirty="0"/>
              <a:t>Peppone LJ, et al. </a:t>
            </a:r>
            <a:r>
              <a:rPr lang="en-US" sz="1333" i="1" dirty="0"/>
              <a:t>Breast Cancer Res Treat </a:t>
            </a:r>
            <a:r>
              <a:rPr lang="en-US" sz="1333" dirty="0"/>
              <a:t>2015;150:597–604 </a:t>
            </a:r>
          </a:p>
        </p:txBody>
      </p:sp>
      <p:sp>
        <p:nvSpPr>
          <p:cNvPr id="5" name="Rectangle 4">
            <a:extLst>
              <a:ext uri="{FF2B5EF4-FFF2-40B4-BE49-F238E27FC236}">
                <a16:creationId xmlns:a16="http://schemas.microsoft.com/office/drawing/2014/main" id="{588F6676-BE0A-4879-AFBB-6BC17EDBF561}"/>
              </a:ext>
            </a:extLst>
          </p:cNvPr>
          <p:cNvSpPr/>
          <p:nvPr/>
        </p:nvSpPr>
        <p:spPr>
          <a:xfrm>
            <a:off x="1117600" y="4318861"/>
            <a:ext cx="10175499" cy="1002224"/>
          </a:xfrm>
          <a:prstGeom prst="rect">
            <a:avLst/>
          </a:prstGeom>
          <a:solidFill>
            <a:srgbClr val="2986E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bg1"/>
                </a:solidFill>
              </a:rPr>
              <a:t>It is reasonable to recommend exercise and yoga to </a:t>
            </a:r>
            <a:br>
              <a:rPr lang="en-US" sz="2400" b="1" dirty="0">
                <a:solidFill>
                  <a:schemeClr val="bg1"/>
                </a:solidFill>
              </a:rPr>
            </a:br>
            <a:r>
              <a:rPr lang="en-US" sz="2400" b="1" dirty="0">
                <a:solidFill>
                  <a:schemeClr val="bg1"/>
                </a:solidFill>
              </a:rPr>
              <a:t>patients experiencing AIMSS</a:t>
            </a:r>
          </a:p>
        </p:txBody>
      </p:sp>
    </p:spTree>
    <p:extLst>
      <p:ext uri="{BB962C8B-B14F-4D97-AF65-F5344CB8AC3E}">
        <p14:creationId xmlns:p14="http://schemas.microsoft.com/office/powerpoint/2010/main" val="4103452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4161" y="607618"/>
            <a:ext cx="10239828" cy="782663"/>
          </a:xfrm>
        </p:spPr>
        <p:txBody>
          <a:bodyPr/>
          <a:lstStyle/>
          <a:p>
            <a:r>
              <a:rPr lang="en-US" sz="3733" b="1" dirty="0">
                <a:solidFill>
                  <a:schemeClr val="accent1"/>
                </a:solidFill>
              </a:rPr>
              <a:t>Omega-3 for AIMSS</a:t>
            </a:r>
          </a:p>
        </p:txBody>
      </p:sp>
      <p:sp>
        <p:nvSpPr>
          <p:cNvPr id="3" name="Content Placeholder 2"/>
          <p:cNvSpPr>
            <a:spLocks noGrp="1"/>
          </p:cNvSpPr>
          <p:nvPr>
            <p:ph idx="1"/>
          </p:nvPr>
        </p:nvSpPr>
        <p:spPr>
          <a:xfrm>
            <a:off x="1117601" y="1655307"/>
            <a:ext cx="10239828" cy="3831095"/>
          </a:xfrm>
        </p:spPr>
        <p:txBody>
          <a:bodyPr/>
          <a:lstStyle/>
          <a:p>
            <a:pPr marL="342900" indent="-342900">
              <a:spcBef>
                <a:spcPts val="2133"/>
              </a:spcBef>
              <a:buFont typeface="Arial" panose="020B0604020202020204" pitchFamily="34" charset="0"/>
              <a:buChar char="•"/>
            </a:pPr>
            <a:r>
              <a:rPr lang="en-US" sz="2400" dirty="0"/>
              <a:t>2015 RCT of O3FAs vs PBO in breast cancer survivors with moderate to severe AIMSS (SWOG S0927, N=262): </a:t>
            </a:r>
            <a:br>
              <a:rPr lang="en-US" sz="2400" dirty="0"/>
            </a:br>
            <a:r>
              <a:rPr lang="en-US" sz="2400" dirty="0"/>
              <a:t>Both groups had &gt;50% sustained reductions in AIMSS with </a:t>
            </a:r>
            <a:br>
              <a:rPr lang="en-US" sz="2400" dirty="0"/>
            </a:br>
            <a:r>
              <a:rPr lang="en-US" sz="2400" dirty="0"/>
              <a:t>no significant between-group differences</a:t>
            </a:r>
            <a:r>
              <a:rPr lang="en-US" sz="2400" spc="-200" dirty="0"/>
              <a:t> </a:t>
            </a:r>
            <a:r>
              <a:rPr lang="en-US" sz="2400" baseline="30000" dirty="0"/>
              <a:t>1</a:t>
            </a:r>
            <a:endParaRPr lang="en-US" sz="2400" dirty="0"/>
          </a:p>
          <a:p>
            <a:pPr marL="342900" indent="-342900">
              <a:spcBef>
                <a:spcPts val="2133"/>
              </a:spcBef>
              <a:buFont typeface="Arial" panose="020B0604020202020204" pitchFamily="34" charset="0"/>
              <a:buChar char="•"/>
            </a:pPr>
            <a:r>
              <a:rPr lang="en-US" sz="2400" dirty="0"/>
              <a:t>2018 ASCO exploratory analysis: Obese patients (n=110) benefit more from Omega-3 than PBO</a:t>
            </a:r>
            <a:r>
              <a:rPr lang="en-US" sz="2400" spc="-200" dirty="0"/>
              <a:t> </a:t>
            </a:r>
            <a:r>
              <a:rPr lang="en-US" sz="2400" baseline="30000" dirty="0"/>
              <a:t>2</a:t>
            </a:r>
            <a:endParaRPr lang="en-US" sz="2400" dirty="0"/>
          </a:p>
          <a:p>
            <a:pPr marL="342900" indent="-342900">
              <a:spcBef>
                <a:spcPts val="2133"/>
              </a:spcBef>
              <a:buFont typeface="Arial" panose="020B0604020202020204" pitchFamily="34" charset="0"/>
              <a:buChar char="•"/>
            </a:pPr>
            <a:r>
              <a:rPr lang="en-US" sz="2400" dirty="0"/>
              <a:t>Ongoing trial: Can Omega-3 prevent AIMSS?</a:t>
            </a:r>
            <a:r>
              <a:rPr lang="en-US" sz="2400" baseline="30000" dirty="0"/>
              <a:t> 3</a:t>
            </a:r>
            <a:endParaRPr lang="en-US" sz="2400" dirty="0"/>
          </a:p>
        </p:txBody>
      </p:sp>
      <p:sp>
        <p:nvSpPr>
          <p:cNvPr id="4" name="TextBox 3">
            <a:extLst>
              <a:ext uri="{FF2B5EF4-FFF2-40B4-BE49-F238E27FC236}">
                <a16:creationId xmlns:a16="http://schemas.microsoft.com/office/drawing/2014/main" id="{F7DA0822-513B-4B10-B6C0-FEC0ADCEAB83}"/>
              </a:ext>
            </a:extLst>
          </p:cNvPr>
          <p:cNvSpPr txBox="1"/>
          <p:nvPr/>
        </p:nvSpPr>
        <p:spPr>
          <a:xfrm>
            <a:off x="1217563" y="5132555"/>
            <a:ext cx="6715936" cy="707694"/>
          </a:xfrm>
          <a:prstGeom prst="rect">
            <a:avLst/>
          </a:prstGeom>
          <a:noFill/>
        </p:spPr>
        <p:txBody>
          <a:bodyPr wrap="square" rtlCol="0">
            <a:spAutoFit/>
          </a:bodyPr>
          <a:lstStyle/>
          <a:p>
            <a:pPr marL="226478" indent="-226478">
              <a:buFont typeface="+mj-lt"/>
              <a:buAutoNum type="arabicPeriod"/>
            </a:pPr>
            <a:r>
              <a:rPr lang="en-US" sz="1333" dirty="0"/>
              <a:t>Hershman DL, et al. </a:t>
            </a:r>
            <a:r>
              <a:rPr lang="en-US" sz="1333" i="1" dirty="0"/>
              <a:t>J Clin Oncol</a:t>
            </a:r>
            <a:r>
              <a:rPr lang="en-US" sz="1333" dirty="0"/>
              <a:t> 2015;33:1910-7</a:t>
            </a:r>
          </a:p>
          <a:p>
            <a:pPr marL="226478" indent="-226478">
              <a:buFont typeface="+mj-lt"/>
              <a:buAutoNum type="arabicPeriod"/>
            </a:pPr>
            <a:r>
              <a:rPr lang="en-US" sz="1333" dirty="0"/>
              <a:t>Shen S, et al. </a:t>
            </a:r>
            <a:r>
              <a:rPr lang="en-US" sz="1333" i="1" dirty="0"/>
              <a:t>J Clin Oncol </a:t>
            </a:r>
            <a:r>
              <a:rPr lang="en-US" sz="1333" dirty="0"/>
              <a:t>2018;36 (suppl; abstr 10000)</a:t>
            </a:r>
          </a:p>
          <a:p>
            <a:pPr marL="226478" indent="-226478">
              <a:buFont typeface="+mj-lt"/>
              <a:buAutoNum type="arabicPeriod"/>
            </a:pPr>
            <a:r>
              <a:rPr lang="en-US" sz="1333" dirty="0"/>
              <a:t>https://clinicaltrials.gov/ct2/show/NCT02831582</a:t>
            </a:r>
          </a:p>
        </p:txBody>
      </p:sp>
    </p:spTree>
    <p:extLst>
      <p:ext uri="{BB962C8B-B14F-4D97-AF65-F5344CB8AC3E}">
        <p14:creationId xmlns:p14="http://schemas.microsoft.com/office/powerpoint/2010/main" val="827841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7601" y="614338"/>
            <a:ext cx="10239828" cy="782663"/>
          </a:xfrm>
        </p:spPr>
        <p:txBody>
          <a:bodyPr/>
          <a:lstStyle/>
          <a:p>
            <a:r>
              <a:rPr lang="en-US" sz="3733" b="1" dirty="0">
                <a:solidFill>
                  <a:schemeClr val="accent1"/>
                </a:solidFill>
              </a:rPr>
              <a:t>Vitamin D Supplementation for AIMSS</a:t>
            </a:r>
          </a:p>
        </p:txBody>
      </p:sp>
      <p:sp>
        <p:nvSpPr>
          <p:cNvPr id="3" name="Content Placeholder 2"/>
          <p:cNvSpPr>
            <a:spLocks noGrp="1"/>
          </p:cNvSpPr>
          <p:nvPr>
            <p:ph idx="1"/>
          </p:nvPr>
        </p:nvSpPr>
        <p:spPr>
          <a:xfrm>
            <a:off x="1117601" y="1684149"/>
            <a:ext cx="10239828" cy="4013784"/>
          </a:xfrm>
        </p:spPr>
        <p:txBody>
          <a:bodyPr/>
          <a:lstStyle/>
          <a:p>
            <a:pPr>
              <a:spcBef>
                <a:spcPts val="2133"/>
              </a:spcBef>
            </a:pPr>
            <a:r>
              <a:rPr lang="en-US" sz="2800" dirty="0"/>
              <a:t>DB-RCT in 60 breast cancer survivors with AIMSS and low serum vitamin D levels (&lt;30 ng/mL)</a:t>
            </a:r>
            <a:r>
              <a:rPr lang="en-US" sz="2800" baseline="30000" dirty="0"/>
              <a:t> </a:t>
            </a:r>
            <a:r>
              <a:rPr lang="en-US" sz="2800" dirty="0"/>
              <a:t> </a:t>
            </a:r>
          </a:p>
          <a:p>
            <a:pPr marL="609585" lvl="1" indent="-383108">
              <a:spcBef>
                <a:spcPts val="2133"/>
              </a:spcBef>
            </a:pPr>
            <a:r>
              <a:rPr lang="en-US" sz="2400" dirty="0"/>
              <a:t>High-dose supplementation significantly improved AIMSS pain and bone mineral density vs PBO</a:t>
            </a:r>
          </a:p>
          <a:p>
            <a:pPr marL="609585" lvl="1" indent="-383108">
              <a:spcBef>
                <a:spcPts val="2133"/>
              </a:spcBef>
            </a:pPr>
            <a:r>
              <a:rPr lang="en-US" sz="2400" dirty="0"/>
              <a:t>Beneficial effect stronger in the stratum with lower </a:t>
            </a:r>
            <a:br>
              <a:rPr lang="en-US" sz="2400" dirty="0"/>
            </a:br>
            <a:r>
              <a:rPr lang="en-US" sz="2400" dirty="0"/>
              <a:t>vitamin D levels (10–19 ng/ml vs 20–29 ng/ml)  </a:t>
            </a:r>
          </a:p>
        </p:txBody>
      </p:sp>
      <p:sp>
        <p:nvSpPr>
          <p:cNvPr id="4" name="TextBox 3">
            <a:extLst>
              <a:ext uri="{FF2B5EF4-FFF2-40B4-BE49-F238E27FC236}">
                <a16:creationId xmlns:a16="http://schemas.microsoft.com/office/drawing/2014/main" id="{E1741EA5-4EDE-4A68-8875-8A59A29033E4}"/>
              </a:ext>
            </a:extLst>
          </p:cNvPr>
          <p:cNvSpPr txBox="1"/>
          <p:nvPr/>
        </p:nvSpPr>
        <p:spPr>
          <a:xfrm>
            <a:off x="1527123" y="5236632"/>
            <a:ext cx="4710392" cy="297454"/>
          </a:xfrm>
          <a:prstGeom prst="rect">
            <a:avLst/>
          </a:prstGeom>
          <a:noFill/>
        </p:spPr>
        <p:txBody>
          <a:bodyPr wrap="none" rtlCol="0">
            <a:spAutoFit/>
          </a:bodyPr>
          <a:lstStyle/>
          <a:p>
            <a:r>
              <a:rPr lang="en-US" sz="1333" dirty="0">
                <a:latin typeface="+mj-lt"/>
              </a:rPr>
              <a:t>Rastelli AL, et al. </a:t>
            </a:r>
            <a:r>
              <a:rPr lang="en-US" sz="1333" i="1" dirty="0">
                <a:latin typeface="+mj-lt"/>
              </a:rPr>
              <a:t>Breast Cancer Res Treat </a:t>
            </a:r>
            <a:r>
              <a:rPr lang="en-US" sz="1333" dirty="0">
                <a:latin typeface="+mj-lt"/>
              </a:rPr>
              <a:t>2011;129:107-60</a:t>
            </a:r>
          </a:p>
        </p:txBody>
      </p:sp>
    </p:spTree>
    <p:extLst>
      <p:ext uri="{BB962C8B-B14F-4D97-AF65-F5344CB8AC3E}">
        <p14:creationId xmlns:p14="http://schemas.microsoft.com/office/powerpoint/2010/main" val="197733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7601" y="369983"/>
            <a:ext cx="10239828" cy="782663"/>
          </a:xfrm>
        </p:spPr>
        <p:txBody>
          <a:bodyPr/>
          <a:lstStyle/>
          <a:p>
            <a:r>
              <a:rPr lang="en-US" b="1" dirty="0">
                <a:solidFill>
                  <a:schemeClr val="accent1"/>
                </a:solidFill>
              </a:rPr>
              <a:t>Sub-Summary</a:t>
            </a:r>
          </a:p>
        </p:txBody>
      </p:sp>
      <p:grpSp>
        <p:nvGrpSpPr>
          <p:cNvPr id="37" name="Group 36">
            <a:extLst>
              <a:ext uri="{FF2B5EF4-FFF2-40B4-BE49-F238E27FC236}">
                <a16:creationId xmlns:a16="http://schemas.microsoft.com/office/drawing/2014/main" id="{36B55DB6-AC26-4536-903C-47FD9A9A537B}"/>
              </a:ext>
            </a:extLst>
          </p:cNvPr>
          <p:cNvGrpSpPr/>
          <p:nvPr/>
        </p:nvGrpSpPr>
        <p:grpSpPr>
          <a:xfrm>
            <a:off x="1239869" y="1291700"/>
            <a:ext cx="10018168" cy="3954540"/>
            <a:chOff x="1154623" y="968775"/>
            <a:chExt cx="7513626" cy="2965905"/>
          </a:xfrm>
        </p:grpSpPr>
        <p:cxnSp>
          <p:nvCxnSpPr>
            <p:cNvPr id="24" name="Straight Arrow Connector 23">
              <a:extLst>
                <a:ext uri="{FF2B5EF4-FFF2-40B4-BE49-F238E27FC236}">
                  <a16:creationId xmlns:a16="http://schemas.microsoft.com/office/drawing/2014/main" id="{A1C8AC77-3E94-4DC6-8F6A-FBF9F842B4FD}"/>
                </a:ext>
              </a:extLst>
            </p:cNvPr>
            <p:cNvCxnSpPr>
              <a:cxnSpLocks/>
            </p:cNvCxnSpPr>
            <p:nvPr/>
          </p:nvCxnSpPr>
          <p:spPr>
            <a:xfrm>
              <a:off x="2491969" y="2224009"/>
              <a:ext cx="0" cy="1012556"/>
            </a:xfrm>
            <a:prstGeom prst="straightConnector1">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5B2DFD7D-035E-405A-BEAF-94851288A39C}"/>
                </a:ext>
              </a:extLst>
            </p:cNvPr>
            <p:cNvCxnSpPr>
              <a:cxnSpLocks/>
            </p:cNvCxnSpPr>
            <p:nvPr/>
          </p:nvCxnSpPr>
          <p:spPr>
            <a:xfrm>
              <a:off x="5099390" y="1774558"/>
              <a:ext cx="4408" cy="741692"/>
            </a:xfrm>
            <a:prstGeom prst="straightConnector1">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3" name="Freeform 15">
              <a:extLst>
                <a:ext uri="{FF2B5EF4-FFF2-40B4-BE49-F238E27FC236}">
                  <a16:creationId xmlns:a16="http://schemas.microsoft.com/office/drawing/2014/main" id="{24896CA9-20A4-4B1D-A0EF-161366C0B190}"/>
                </a:ext>
              </a:extLst>
            </p:cNvPr>
            <p:cNvSpPr/>
            <p:nvPr/>
          </p:nvSpPr>
          <p:spPr>
            <a:xfrm>
              <a:off x="2487478" y="1776785"/>
              <a:ext cx="5010602" cy="193151"/>
            </a:xfrm>
            <a:custGeom>
              <a:avLst/>
              <a:gdLst>
                <a:gd name="connsiteX0" fmla="*/ 0 w 3121152"/>
                <a:gd name="connsiteY0" fmla="*/ 347472 h 347472"/>
                <a:gd name="connsiteX1" fmla="*/ 0 w 3121152"/>
                <a:gd name="connsiteY1" fmla="*/ 0 h 347472"/>
                <a:gd name="connsiteX2" fmla="*/ 3121152 w 3121152"/>
                <a:gd name="connsiteY2" fmla="*/ 6096 h 347472"/>
                <a:gd name="connsiteX3" fmla="*/ 3121152 w 3121152"/>
                <a:gd name="connsiteY3" fmla="*/ 298704 h 347472"/>
                <a:gd name="connsiteX4" fmla="*/ 3115056 w 3121152"/>
                <a:gd name="connsiteY4" fmla="*/ 298704 h 347472"/>
                <a:gd name="connsiteX0" fmla="*/ 0 w 3133344"/>
                <a:gd name="connsiteY0" fmla="*/ 347472 h 347472"/>
                <a:gd name="connsiteX1" fmla="*/ 0 w 3133344"/>
                <a:gd name="connsiteY1" fmla="*/ 0 h 347472"/>
                <a:gd name="connsiteX2" fmla="*/ 3121152 w 3133344"/>
                <a:gd name="connsiteY2" fmla="*/ 6096 h 347472"/>
                <a:gd name="connsiteX3" fmla="*/ 3121152 w 3133344"/>
                <a:gd name="connsiteY3" fmla="*/ 298704 h 347472"/>
                <a:gd name="connsiteX4" fmla="*/ 3133344 w 3133344"/>
                <a:gd name="connsiteY4" fmla="*/ 329184 h 347472"/>
                <a:gd name="connsiteX0" fmla="*/ 0 w 3121152"/>
                <a:gd name="connsiteY0" fmla="*/ 347472 h 347472"/>
                <a:gd name="connsiteX1" fmla="*/ 0 w 3121152"/>
                <a:gd name="connsiteY1" fmla="*/ 0 h 347472"/>
                <a:gd name="connsiteX2" fmla="*/ 3121152 w 3121152"/>
                <a:gd name="connsiteY2" fmla="*/ 6096 h 347472"/>
                <a:gd name="connsiteX3" fmla="*/ 3121152 w 3121152"/>
                <a:gd name="connsiteY3" fmla="*/ 298704 h 347472"/>
                <a:gd name="connsiteX0" fmla="*/ 0 w 3123819"/>
                <a:gd name="connsiteY0" fmla="*/ 347472 h 350520"/>
                <a:gd name="connsiteX1" fmla="*/ 0 w 3123819"/>
                <a:gd name="connsiteY1" fmla="*/ 0 h 350520"/>
                <a:gd name="connsiteX2" fmla="*/ 3121152 w 3123819"/>
                <a:gd name="connsiteY2" fmla="*/ 6096 h 350520"/>
                <a:gd name="connsiteX3" fmla="*/ 3123819 w 3123819"/>
                <a:gd name="connsiteY3" fmla="*/ 350520 h 350520"/>
                <a:gd name="connsiteX0" fmla="*/ 0 w 3123819"/>
                <a:gd name="connsiteY0" fmla="*/ 347472 h 350520"/>
                <a:gd name="connsiteX1" fmla="*/ 0 w 3123819"/>
                <a:gd name="connsiteY1" fmla="*/ 0 h 350520"/>
                <a:gd name="connsiteX2" fmla="*/ 3121152 w 3123819"/>
                <a:gd name="connsiteY2" fmla="*/ 6096 h 350520"/>
                <a:gd name="connsiteX3" fmla="*/ 3123819 w 3123819"/>
                <a:gd name="connsiteY3" fmla="*/ 350520 h 350520"/>
                <a:gd name="connsiteX0" fmla="*/ 0 w 3123819"/>
                <a:gd name="connsiteY0" fmla="*/ 347472 h 350520"/>
                <a:gd name="connsiteX1" fmla="*/ 0 w 3123819"/>
                <a:gd name="connsiteY1" fmla="*/ 0 h 350520"/>
                <a:gd name="connsiteX2" fmla="*/ 3121152 w 3123819"/>
                <a:gd name="connsiteY2" fmla="*/ 6096 h 350520"/>
                <a:gd name="connsiteX3" fmla="*/ 3123819 w 3123819"/>
                <a:gd name="connsiteY3" fmla="*/ 350520 h 350520"/>
                <a:gd name="connsiteX0" fmla="*/ 0 w 3123819"/>
                <a:gd name="connsiteY0" fmla="*/ 347472 h 350520"/>
                <a:gd name="connsiteX1" fmla="*/ 0 w 3123819"/>
                <a:gd name="connsiteY1" fmla="*/ 0 h 350520"/>
                <a:gd name="connsiteX2" fmla="*/ 3121152 w 3123819"/>
                <a:gd name="connsiteY2" fmla="*/ 6096 h 350520"/>
                <a:gd name="connsiteX3" fmla="*/ 3123819 w 3123819"/>
                <a:gd name="connsiteY3" fmla="*/ 350520 h 350520"/>
                <a:gd name="connsiteX0" fmla="*/ 0 w 3123819"/>
                <a:gd name="connsiteY0" fmla="*/ 347472 h 350520"/>
                <a:gd name="connsiteX1" fmla="*/ 0 w 3123819"/>
                <a:gd name="connsiteY1" fmla="*/ 0 h 350520"/>
                <a:gd name="connsiteX2" fmla="*/ 3121152 w 3123819"/>
                <a:gd name="connsiteY2" fmla="*/ 6096 h 350520"/>
                <a:gd name="connsiteX3" fmla="*/ 3123819 w 3123819"/>
                <a:gd name="connsiteY3" fmla="*/ 350520 h 350520"/>
                <a:gd name="connsiteX0" fmla="*/ 0 w 3123819"/>
                <a:gd name="connsiteY0" fmla="*/ 347472 h 350520"/>
                <a:gd name="connsiteX1" fmla="*/ 0 w 3123819"/>
                <a:gd name="connsiteY1" fmla="*/ 0 h 350520"/>
                <a:gd name="connsiteX2" fmla="*/ 3121152 w 3123819"/>
                <a:gd name="connsiteY2" fmla="*/ 6096 h 350520"/>
                <a:gd name="connsiteX3" fmla="*/ 3123819 w 3123819"/>
                <a:gd name="connsiteY3" fmla="*/ 350520 h 350520"/>
                <a:gd name="connsiteX0" fmla="*/ 0 w 3123819"/>
                <a:gd name="connsiteY0" fmla="*/ 341376 h 344424"/>
                <a:gd name="connsiteX1" fmla="*/ 9144 w 3123819"/>
                <a:gd name="connsiteY1" fmla="*/ 1500 h 344424"/>
                <a:gd name="connsiteX2" fmla="*/ 3121152 w 3123819"/>
                <a:gd name="connsiteY2" fmla="*/ 0 h 344424"/>
                <a:gd name="connsiteX3" fmla="*/ 3123819 w 3123819"/>
                <a:gd name="connsiteY3" fmla="*/ 344424 h 344424"/>
                <a:gd name="connsiteX0" fmla="*/ 0 w 3114675"/>
                <a:gd name="connsiteY0" fmla="*/ 332030 h 344424"/>
                <a:gd name="connsiteX1" fmla="*/ 0 w 3114675"/>
                <a:gd name="connsiteY1" fmla="*/ 1500 h 344424"/>
                <a:gd name="connsiteX2" fmla="*/ 3112008 w 3114675"/>
                <a:gd name="connsiteY2" fmla="*/ 0 h 344424"/>
                <a:gd name="connsiteX3" fmla="*/ 3114675 w 3114675"/>
                <a:gd name="connsiteY3" fmla="*/ 344424 h 344424"/>
                <a:gd name="connsiteX0" fmla="*/ 0 w 3114675"/>
                <a:gd name="connsiteY0" fmla="*/ 355398 h 355398"/>
                <a:gd name="connsiteX1" fmla="*/ 0 w 3114675"/>
                <a:gd name="connsiteY1" fmla="*/ 1500 h 355398"/>
                <a:gd name="connsiteX2" fmla="*/ 3112008 w 3114675"/>
                <a:gd name="connsiteY2" fmla="*/ 0 h 355398"/>
                <a:gd name="connsiteX3" fmla="*/ 3114675 w 3114675"/>
                <a:gd name="connsiteY3" fmla="*/ 344424 h 355398"/>
              </a:gdLst>
              <a:ahLst/>
              <a:cxnLst>
                <a:cxn ang="0">
                  <a:pos x="connsiteX0" y="connsiteY0"/>
                </a:cxn>
                <a:cxn ang="0">
                  <a:pos x="connsiteX1" y="connsiteY1"/>
                </a:cxn>
                <a:cxn ang="0">
                  <a:pos x="connsiteX2" y="connsiteY2"/>
                </a:cxn>
                <a:cxn ang="0">
                  <a:pos x="connsiteX3" y="connsiteY3"/>
                </a:cxn>
              </a:cxnLst>
              <a:rect l="l" t="t" r="r" b="b"/>
              <a:pathLst>
                <a:path w="3114675" h="355398">
                  <a:moveTo>
                    <a:pt x="0" y="355398"/>
                  </a:moveTo>
                  <a:lnTo>
                    <a:pt x="0" y="1500"/>
                  </a:lnTo>
                  <a:lnTo>
                    <a:pt x="3112008" y="0"/>
                  </a:lnTo>
                  <a:lnTo>
                    <a:pt x="3114675" y="344424"/>
                  </a:lnTo>
                </a:path>
              </a:pathLst>
            </a:cu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133" dirty="0">
                <a:latin typeface="+mj-lt"/>
              </a:endParaRPr>
            </a:p>
          </p:txBody>
        </p:sp>
        <p:cxnSp>
          <p:nvCxnSpPr>
            <p:cNvPr id="14" name="Straight Arrow Connector 13">
              <a:extLst>
                <a:ext uri="{FF2B5EF4-FFF2-40B4-BE49-F238E27FC236}">
                  <a16:creationId xmlns:a16="http://schemas.microsoft.com/office/drawing/2014/main" id="{FC8351EB-1E08-494C-BB86-2327EE9ABF5A}"/>
                </a:ext>
              </a:extLst>
            </p:cNvPr>
            <p:cNvCxnSpPr>
              <a:cxnSpLocks/>
            </p:cNvCxnSpPr>
            <p:nvPr/>
          </p:nvCxnSpPr>
          <p:spPr>
            <a:xfrm>
              <a:off x="4916575" y="1526650"/>
              <a:ext cx="0" cy="235646"/>
            </a:xfrm>
            <a:prstGeom prst="straightConnector1">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E7517CAC-75FC-4014-AD09-B3EF428D4A00}"/>
                </a:ext>
              </a:extLst>
            </p:cNvPr>
            <p:cNvCxnSpPr>
              <a:cxnSpLocks/>
            </p:cNvCxnSpPr>
            <p:nvPr/>
          </p:nvCxnSpPr>
          <p:spPr>
            <a:xfrm>
              <a:off x="2155695" y="2185261"/>
              <a:ext cx="0" cy="230365"/>
            </a:xfrm>
            <a:prstGeom prst="straightConnector1">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8026CA4-6E0A-4EAC-9EAB-11546E299A4A}"/>
                </a:ext>
              </a:extLst>
            </p:cNvPr>
            <p:cNvSpPr txBox="1"/>
            <p:nvPr/>
          </p:nvSpPr>
          <p:spPr>
            <a:xfrm>
              <a:off x="1162374" y="968775"/>
              <a:ext cx="7470182" cy="584824"/>
            </a:xfrm>
            <a:prstGeom prst="rect">
              <a:avLst/>
            </a:prstGeom>
            <a:solidFill>
              <a:srgbClr val="2986E2"/>
            </a:solidFill>
          </p:spPr>
          <p:txBody>
            <a:bodyPr wrap="square" lIns="243840" tIns="182880" rIns="243840" bIns="182880" rtlCol="0">
              <a:spAutoFit/>
            </a:bodyPr>
            <a:lstStyle/>
            <a:p>
              <a:pPr algn="ctr"/>
              <a:r>
                <a:rPr lang="en-US" sz="2667" b="1" dirty="0">
                  <a:solidFill>
                    <a:schemeClr val="bg1"/>
                  </a:solidFill>
                  <a:latin typeface="+mj-lt"/>
                </a:rPr>
                <a:t>IM Approaches for AIMSS</a:t>
              </a:r>
            </a:p>
          </p:txBody>
        </p:sp>
        <p:cxnSp>
          <p:nvCxnSpPr>
            <p:cNvPr id="30" name="Straight Arrow Connector 29">
              <a:extLst>
                <a:ext uri="{FF2B5EF4-FFF2-40B4-BE49-F238E27FC236}">
                  <a16:creationId xmlns:a16="http://schemas.microsoft.com/office/drawing/2014/main" id="{5FE22D53-F9C4-4F58-8D6B-35318F920872}"/>
                </a:ext>
              </a:extLst>
            </p:cNvPr>
            <p:cNvCxnSpPr>
              <a:cxnSpLocks/>
            </p:cNvCxnSpPr>
            <p:nvPr/>
          </p:nvCxnSpPr>
          <p:spPr>
            <a:xfrm>
              <a:off x="7500505" y="2308530"/>
              <a:ext cx="0" cy="1426562"/>
            </a:xfrm>
            <a:prstGeom prst="straightConnector1">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ABA770F4-40E7-4112-A364-FDE7D01F9EE0}"/>
                </a:ext>
              </a:extLst>
            </p:cNvPr>
            <p:cNvGrpSpPr/>
            <p:nvPr/>
          </p:nvGrpSpPr>
          <p:grpSpPr>
            <a:xfrm>
              <a:off x="1154623" y="1878002"/>
              <a:ext cx="7513626" cy="2056678"/>
              <a:chOff x="1019453" y="1878002"/>
              <a:chExt cx="7513626" cy="2056678"/>
            </a:xfrm>
          </p:grpSpPr>
          <p:sp>
            <p:nvSpPr>
              <p:cNvPr id="6" name="TextBox 5">
                <a:extLst>
                  <a:ext uri="{FF2B5EF4-FFF2-40B4-BE49-F238E27FC236}">
                    <a16:creationId xmlns:a16="http://schemas.microsoft.com/office/drawing/2014/main" id="{3390FDB1-C031-4267-8EFB-00690C87399E}"/>
                  </a:ext>
                </a:extLst>
              </p:cNvPr>
              <p:cNvSpPr txBox="1"/>
              <p:nvPr/>
            </p:nvSpPr>
            <p:spPr>
              <a:xfrm>
                <a:off x="1019453" y="2717724"/>
                <a:ext cx="2936929" cy="997052"/>
              </a:xfrm>
              <a:prstGeom prst="rect">
                <a:avLst/>
              </a:prstGeom>
              <a:solidFill>
                <a:srgbClr val="2986E2"/>
              </a:solidFill>
            </p:spPr>
            <p:txBody>
              <a:bodyPr wrap="square" lIns="0" tIns="121920" rIns="0" bIns="219456" rtlCol="0">
                <a:spAutoFit/>
              </a:bodyPr>
              <a:lstStyle/>
              <a:p>
                <a:pPr marL="918610" indent="-228594">
                  <a:buFont typeface="Arial" panose="020B0604020202020204" pitchFamily="34" charset="0"/>
                  <a:buChar char="•"/>
                </a:pPr>
                <a:r>
                  <a:rPr lang="en-US" sz="2133" b="1" dirty="0">
                    <a:solidFill>
                      <a:schemeClr val="bg1"/>
                    </a:solidFill>
                    <a:latin typeface="+mj-lt"/>
                  </a:rPr>
                  <a:t>Acupuncture</a:t>
                </a:r>
              </a:p>
              <a:p>
                <a:pPr marL="918610" indent="-228594">
                  <a:buFont typeface="Arial" panose="020B0604020202020204" pitchFamily="34" charset="0"/>
                  <a:buChar char="•"/>
                </a:pPr>
                <a:r>
                  <a:rPr lang="en-US" sz="2133" b="1" dirty="0">
                    <a:solidFill>
                      <a:schemeClr val="bg1"/>
                    </a:solidFill>
                    <a:latin typeface="+mj-lt"/>
                  </a:rPr>
                  <a:t>Exercise</a:t>
                </a:r>
              </a:p>
              <a:p>
                <a:pPr marL="918610" indent="-228594">
                  <a:buFont typeface="Arial" panose="020B0604020202020204" pitchFamily="34" charset="0"/>
                  <a:buChar char="•"/>
                </a:pPr>
                <a:r>
                  <a:rPr lang="en-US" sz="2133" b="1" dirty="0">
                    <a:solidFill>
                      <a:schemeClr val="bg1"/>
                    </a:solidFill>
                    <a:latin typeface="+mj-lt"/>
                  </a:rPr>
                  <a:t>Yoga</a:t>
                </a:r>
              </a:p>
            </p:txBody>
          </p:sp>
          <p:sp>
            <p:nvSpPr>
              <p:cNvPr id="16" name="TextBox 15">
                <a:extLst>
                  <a:ext uri="{FF2B5EF4-FFF2-40B4-BE49-F238E27FC236}">
                    <a16:creationId xmlns:a16="http://schemas.microsoft.com/office/drawing/2014/main" id="{57D984B2-722B-4DF4-BB8E-10869E63A75E}"/>
                  </a:ext>
                </a:extLst>
              </p:cNvPr>
              <p:cNvSpPr txBox="1"/>
              <p:nvPr/>
            </p:nvSpPr>
            <p:spPr>
              <a:xfrm>
                <a:off x="1019453" y="1878002"/>
                <a:ext cx="2932345" cy="723179"/>
              </a:xfrm>
              <a:prstGeom prst="rect">
                <a:avLst/>
              </a:prstGeom>
              <a:solidFill>
                <a:srgbClr val="2986E2"/>
              </a:solidFill>
            </p:spPr>
            <p:txBody>
              <a:bodyPr wrap="square" lIns="0" tIns="121920" rIns="0" bIns="182880" rtlCol="0">
                <a:spAutoFit/>
              </a:bodyPr>
              <a:lstStyle/>
              <a:p>
                <a:pPr algn="ctr"/>
                <a:r>
                  <a:rPr lang="en-US" sz="2133" b="1" dirty="0">
                    <a:solidFill>
                      <a:schemeClr val="bg1"/>
                    </a:solidFill>
                    <a:latin typeface="+mj-lt"/>
                  </a:rPr>
                  <a:t>Consider Nonpharmacological Tx</a:t>
                </a:r>
              </a:p>
            </p:txBody>
          </p:sp>
          <p:sp>
            <p:nvSpPr>
              <p:cNvPr id="18" name="TextBox 17">
                <a:extLst>
                  <a:ext uri="{FF2B5EF4-FFF2-40B4-BE49-F238E27FC236}">
                    <a16:creationId xmlns:a16="http://schemas.microsoft.com/office/drawing/2014/main" id="{E0E4B05F-CD4C-47BE-A20B-8B5A6A6F329A}"/>
                  </a:ext>
                </a:extLst>
              </p:cNvPr>
              <p:cNvSpPr txBox="1"/>
              <p:nvPr/>
            </p:nvSpPr>
            <p:spPr>
              <a:xfrm>
                <a:off x="4052426" y="1878002"/>
                <a:ext cx="1823588" cy="477006"/>
              </a:xfrm>
              <a:prstGeom prst="rect">
                <a:avLst/>
              </a:prstGeom>
              <a:solidFill>
                <a:schemeClr val="tx1">
                  <a:lumMod val="65000"/>
                  <a:lumOff val="35000"/>
                </a:schemeClr>
              </a:solidFill>
            </p:spPr>
            <p:txBody>
              <a:bodyPr wrap="square" lIns="0" tIns="121920" rIns="0" bIns="182880" rtlCol="0">
                <a:spAutoFit/>
              </a:bodyPr>
              <a:lstStyle/>
              <a:p>
                <a:pPr algn="ctr"/>
                <a:r>
                  <a:rPr lang="en-US" sz="2133" b="1" dirty="0">
                    <a:solidFill>
                      <a:schemeClr val="bg1"/>
                    </a:solidFill>
                    <a:latin typeface="+mj-lt"/>
                  </a:rPr>
                  <a:t>Monitor</a:t>
                </a:r>
              </a:p>
            </p:txBody>
          </p:sp>
          <p:sp>
            <p:nvSpPr>
              <p:cNvPr id="21" name="TextBox 20">
                <a:extLst>
                  <a:ext uri="{FF2B5EF4-FFF2-40B4-BE49-F238E27FC236}">
                    <a16:creationId xmlns:a16="http://schemas.microsoft.com/office/drawing/2014/main" id="{A5D23459-44A8-4DA1-BCC5-0F7FE0CE5999}"/>
                  </a:ext>
                </a:extLst>
              </p:cNvPr>
              <p:cNvSpPr txBox="1"/>
              <p:nvPr/>
            </p:nvSpPr>
            <p:spPr>
              <a:xfrm>
                <a:off x="5993872" y="1878002"/>
                <a:ext cx="2521979" cy="477006"/>
              </a:xfrm>
              <a:prstGeom prst="rect">
                <a:avLst/>
              </a:prstGeom>
              <a:solidFill>
                <a:schemeClr val="accent2"/>
              </a:solidFill>
            </p:spPr>
            <p:txBody>
              <a:bodyPr wrap="square" lIns="0" tIns="121920" rIns="0" bIns="182880" rtlCol="0">
                <a:spAutoFit/>
              </a:bodyPr>
              <a:lstStyle/>
              <a:p>
                <a:pPr algn="ctr"/>
                <a:r>
                  <a:rPr lang="en-US" sz="2133" b="1" dirty="0">
                    <a:solidFill>
                      <a:schemeClr val="bg1"/>
                    </a:solidFill>
                    <a:latin typeface="+mj-lt"/>
                  </a:rPr>
                  <a:t>Evidence Lacking</a:t>
                </a:r>
              </a:p>
            </p:txBody>
          </p:sp>
          <p:sp>
            <p:nvSpPr>
              <p:cNvPr id="20" name="TextBox 19">
                <a:extLst>
                  <a:ext uri="{FF2B5EF4-FFF2-40B4-BE49-F238E27FC236}">
                    <a16:creationId xmlns:a16="http://schemas.microsoft.com/office/drawing/2014/main" id="{AF6236B2-44E9-4824-ABA3-0BA8AFD1619D}"/>
                  </a:ext>
                </a:extLst>
              </p:cNvPr>
              <p:cNvSpPr txBox="1"/>
              <p:nvPr/>
            </p:nvSpPr>
            <p:spPr>
              <a:xfrm>
                <a:off x="4061241" y="2431008"/>
                <a:ext cx="1814773" cy="477006"/>
              </a:xfrm>
              <a:prstGeom prst="rect">
                <a:avLst/>
              </a:prstGeom>
              <a:solidFill>
                <a:schemeClr val="tx1">
                  <a:lumMod val="65000"/>
                  <a:lumOff val="35000"/>
                </a:schemeClr>
              </a:solidFill>
            </p:spPr>
            <p:txBody>
              <a:bodyPr wrap="square" lIns="0" tIns="121920" rIns="0" bIns="182880" rtlCol="0">
                <a:spAutoFit/>
              </a:bodyPr>
              <a:lstStyle/>
              <a:p>
                <a:pPr marL="455073" indent="-228594">
                  <a:buFont typeface="Arial" panose="020B0604020202020204" pitchFamily="34" charset="0"/>
                  <a:buChar char="•"/>
                </a:pPr>
                <a:r>
                  <a:rPr lang="en-US" sz="2133" b="1" dirty="0">
                    <a:solidFill>
                      <a:schemeClr val="bg1"/>
                    </a:solidFill>
                    <a:latin typeface="+mj-lt"/>
                  </a:rPr>
                  <a:t>Vit D Levels</a:t>
                </a:r>
              </a:p>
            </p:txBody>
          </p:sp>
          <p:sp>
            <p:nvSpPr>
              <p:cNvPr id="25" name="TextBox 24">
                <a:extLst>
                  <a:ext uri="{FF2B5EF4-FFF2-40B4-BE49-F238E27FC236}">
                    <a16:creationId xmlns:a16="http://schemas.microsoft.com/office/drawing/2014/main" id="{5D2D69EE-3807-446E-935B-2173479EEAB9}"/>
                  </a:ext>
                </a:extLst>
              </p:cNvPr>
              <p:cNvSpPr txBox="1"/>
              <p:nvPr/>
            </p:nvSpPr>
            <p:spPr>
              <a:xfrm>
                <a:off x="5994737" y="2446506"/>
                <a:ext cx="2529065" cy="477006"/>
              </a:xfrm>
              <a:prstGeom prst="rect">
                <a:avLst/>
              </a:prstGeom>
              <a:solidFill>
                <a:schemeClr val="accent2"/>
              </a:solidFill>
            </p:spPr>
            <p:txBody>
              <a:bodyPr wrap="square" lIns="0" tIns="121920" rIns="0" bIns="182880" rtlCol="0">
                <a:spAutoFit/>
              </a:bodyPr>
              <a:lstStyle/>
              <a:p>
                <a:pPr marL="455073" indent="-228594">
                  <a:buFont typeface="Arial" panose="020B0604020202020204" pitchFamily="34" charset="0"/>
                  <a:buChar char="•"/>
                </a:pPr>
                <a:r>
                  <a:rPr lang="en-US" sz="2133" b="1" dirty="0">
                    <a:solidFill>
                      <a:schemeClr val="bg1"/>
                    </a:solidFill>
                    <a:latin typeface="+mj-lt"/>
                  </a:rPr>
                  <a:t>Supplements</a:t>
                </a:r>
              </a:p>
            </p:txBody>
          </p:sp>
          <p:sp>
            <p:nvSpPr>
              <p:cNvPr id="33" name="TextBox 32">
                <a:extLst>
                  <a:ext uri="{FF2B5EF4-FFF2-40B4-BE49-F238E27FC236}">
                    <a16:creationId xmlns:a16="http://schemas.microsoft.com/office/drawing/2014/main" id="{BFF64C56-91BF-40F7-B4DA-418DCE12BDA9}"/>
                  </a:ext>
                </a:extLst>
              </p:cNvPr>
              <p:cNvSpPr txBox="1"/>
              <p:nvPr/>
            </p:nvSpPr>
            <p:spPr>
              <a:xfrm>
                <a:off x="6004014" y="3011494"/>
                <a:ext cx="2529065" cy="923186"/>
              </a:xfrm>
              <a:prstGeom prst="rect">
                <a:avLst/>
              </a:prstGeom>
              <a:solidFill>
                <a:schemeClr val="accent2">
                  <a:lumMod val="20000"/>
                  <a:lumOff val="80000"/>
                </a:schemeClr>
              </a:solidFill>
              <a:ln w="19050">
                <a:solidFill>
                  <a:schemeClr val="accent2"/>
                </a:solidFill>
                <a:prstDash val="sysDash"/>
              </a:ln>
            </p:spPr>
            <p:txBody>
              <a:bodyPr wrap="square" lIns="0" tIns="121920" rIns="0" bIns="121920" rtlCol="0">
                <a:spAutoFit/>
              </a:bodyPr>
              <a:lstStyle/>
              <a:p>
                <a:pPr marL="455073" indent="-228594">
                  <a:buFont typeface="Arial" panose="020B0604020202020204" pitchFamily="34" charset="0"/>
                  <a:buChar char="•"/>
                </a:pPr>
                <a:r>
                  <a:rPr lang="en-US" sz="2133" b="1" dirty="0">
                    <a:solidFill>
                      <a:schemeClr val="tx1">
                        <a:lumMod val="65000"/>
                        <a:lumOff val="35000"/>
                      </a:schemeClr>
                    </a:solidFill>
                    <a:latin typeface="+mj-lt"/>
                  </a:rPr>
                  <a:t>But O3FA supple-mentation may help obese patients</a:t>
                </a:r>
              </a:p>
            </p:txBody>
          </p:sp>
        </p:grpSp>
      </p:grpSp>
    </p:spTree>
    <p:extLst>
      <p:ext uri="{BB962C8B-B14F-4D97-AF65-F5344CB8AC3E}">
        <p14:creationId xmlns:p14="http://schemas.microsoft.com/office/powerpoint/2010/main" val="1526251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7601" y="614338"/>
            <a:ext cx="10239828" cy="782663"/>
          </a:xfrm>
        </p:spPr>
        <p:txBody>
          <a:bodyPr/>
          <a:lstStyle/>
          <a:p>
            <a:r>
              <a:rPr lang="en-US" b="1" dirty="0">
                <a:solidFill>
                  <a:schemeClr val="accent3">
                    <a:lumMod val="50000"/>
                  </a:schemeClr>
                </a:solidFill>
              </a:rPr>
              <a:t>Vasomotor Symptoms</a:t>
            </a:r>
          </a:p>
        </p:txBody>
      </p:sp>
      <p:sp>
        <p:nvSpPr>
          <p:cNvPr id="3" name="Content Placeholder 2"/>
          <p:cNvSpPr>
            <a:spLocks noGrp="1"/>
          </p:cNvSpPr>
          <p:nvPr>
            <p:ph idx="1"/>
          </p:nvPr>
        </p:nvSpPr>
        <p:spPr>
          <a:xfrm>
            <a:off x="1020841" y="1756474"/>
            <a:ext cx="10239828" cy="3972455"/>
          </a:xfrm>
        </p:spPr>
        <p:txBody>
          <a:bodyPr/>
          <a:lstStyle/>
          <a:p>
            <a:pPr marL="457200" indent="-457200">
              <a:spcBef>
                <a:spcPts val="2133"/>
              </a:spcBef>
              <a:buFont typeface="Arial" panose="020B0604020202020204" pitchFamily="34" charset="0"/>
              <a:buChar char="•"/>
            </a:pPr>
            <a:r>
              <a:rPr lang="en-US" sz="2800" dirty="0"/>
              <a:t>Hot flashes and night sweats commonly result from endocrine therapy</a:t>
            </a:r>
          </a:p>
          <a:p>
            <a:pPr marL="457200" indent="-457200">
              <a:spcBef>
                <a:spcPts val="2133"/>
              </a:spcBef>
              <a:buFont typeface="Arial" panose="020B0604020202020204" pitchFamily="34" charset="0"/>
              <a:buChar char="•"/>
            </a:pPr>
            <a:r>
              <a:rPr lang="en-US" sz="2800" dirty="0"/>
              <a:t>Symptom management is challenging </a:t>
            </a:r>
          </a:p>
          <a:p>
            <a:pPr marL="1066785" lvl="2" indent="-300559">
              <a:spcBef>
                <a:spcPts val="1333"/>
              </a:spcBef>
            </a:pPr>
            <a:r>
              <a:rPr lang="en-US" sz="2400" dirty="0"/>
              <a:t>Estrogen therapy, the most effective treatment: Associated with increased risk of recurrence and development of new breast cancers</a:t>
            </a:r>
          </a:p>
          <a:p>
            <a:pPr marL="457200" indent="-457200">
              <a:spcBef>
                <a:spcPts val="2133"/>
              </a:spcBef>
              <a:buFont typeface="Arial" panose="020B0604020202020204" pitchFamily="34" charset="0"/>
              <a:buChar char="•"/>
            </a:pPr>
            <a:r>
              <a:rPr lang="en-US" sz="2800" dirty="0"/>
              <a:t>IM therapies are needed</a:t>
            </a:r>
          </a:p>
          <a:p>
            <a:pPr>
              <a:spcBef>
                <a:spcPts val="2133"/>
              </a:spcBef>
            </a:pPr>
            <a:endParaRPr lang="en-US" dirty="0"/>
          </a:p>
        </p:txBody>
      </p:sp>
    </p:spTree>
    <p:extLst>
      <p:ext uri="{BB962C8B-B14F-4D97-AF65-F5344CB8AC3E}">
        <p14:creationId xmlns:p14="http://schemas.microsoft.com/office/powerpoint/2010/main" val="2344633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l="451" t="3214" r="33297" b="3681"/>
          <a:stretch/>
        </p:blipFill>
        <p:spPr>
          <a:xfrm>
            <a:off x="4460999" y="1572646"/>
            <a:ext cx="7379708" cy="4371985"/>
          </a:xfrm>
          <a:prstGeom prst="rect">
            <a:avLst/>
          </a:prstGeom>
        </p:spPr>
      </p:pic>
      <p:sp>
        <p:nvSpPr>
          <p:cNvPr id="2" name="Title 1"/>
          <p:cNvSpPr>
            <a:spLocks noGrp="1"/>
          </p:cNvSpPr>
          <p:nvPr>
            <p:ph type="title"/>
          </p:nvPr>
        </p:nvSpPr>
        <p:spPr>
          <a:xfrm>
            <a:off x="1117600" y="349029"/>
            <a:ext cx="10196285" cy="811232"/>
          </a:xfrm>
        </p:spPr>
        <p:txBody>
          <a:bodyPr/>
          <a:lstStyle/>
          <a:p>
            <a:r>
              <a:rPr lang="en-US" sz="3733" b="1" dirty="0">
                <a:solidFill>
                  <a:schemeClr val="accent1"/>
                </a:solidFill>
              </a:rPr>
              <a:t>Acupuncture and Vasomotor Symptoms</a:t>
            </a:r>
          </a:p>
        </p:txBody>
      </p:sp>
      <p:sp>
        <p:nvSpPr>
          <p:cNvPr id="3" name="Content Placeholder 2"/>
          <p:cNvSpPr>
            <a:spLocks noGrp="1"/>
          </p:cNvSpPr>
          <p:nvPr>
            <p:ph sz="half" idx="2"/>
          </p:nvPr>
        </p:nvSpPr>
        <p:spPr>
          <a:xfrm>
            <a:off x="919567" y="1265222"/>
            <a:ext cx="3507279" cy="4779116"/>
          </a:xfrm>
          <a:solidFill>
            <a:srgbClr val="2986E2"/>
          </a:solidFill>
          <a:ln>
            <a:solidFill>
              <a:srgbClr val="2986E2"/>
            </a:solidFill>
          </a:ln>
        </p:spPr>
        <p:txBody>
          <a:bodyPr vert="horz" lIns="182880" tIns="243840" rIns="182880" bIns="243840" rtlCol="0">
            <a:noAutofit/>
          </a:bodyPr>
          <a:lstStyle/>
          <a:p>
            <a:pPr marL="154513"/>
            <a:r>
              <a:rPr lang="en-US" sz="2133" b="1" dirty="0">
                <a:solidFill>
                  <a:schemeClr val="accent3">
                    <a:lumMod val="50000"/>
                  </a:schemeClr>
                </a:solidFill>
              </a:rPr>
              <a:t>AcCliMaT Trial (n=190)</a:t>
            </a:r>
          </a:p>
          <a:p>
            <a:pPr>
              <a:spcBef>
                <a:spcPts val="2133"/>
              </a:spcBef>
              <a:buClr>
                <a:schemeClr val="bg1"/>
              </a:buClr>
            </a:pPr>
            <a:r>
              <a:rPr lang="en-US" sz="1867" b="1" dirty="0">
                <a:solidFill>
                  <a:schemeClr val="accent3">
                    <a:lumMod val="50000"/>
                  </a:schemeClr>
                </a:solidFill>
              </a:rPr>
              <a:t>2016 pragmatic RCT compared individualized acupuncture plus an enhanced self-care regimen with enhanced self-care alone </a:t>
            </a:r>
          </a:p>
          <a:p>
            <a:pPr>
              <a:spcBef>
                <a:spcPts val="2133"/>
              </a:spcBef>
              <a:buClr>
                <a:schemeClr val="bg1"/>
              </a:buClr>
            </a:pPr>
            <a:r>
              <a:rPr lang="en-US" sz="1867" b="1" dirty="0">
                <a:solidFill>
                  <a:schemeClr val="accent3">
                    <a:lumMod val="50000"/>
                  </a:schemeClr>
                </a:solidFill>
              </a:rPr>
              <a:t>Combination therapy </a:t>
            </a:r>
            <a:br>
              <a:rPr lang="en-US" sz="1867" b="1" dirty="0">
                <a:solidFill>
                  <a:schemeClr val="accent3">
                    <a:lumMod val="50000"/>
                  </a:schemeClr>
                </a:solidFill>
              </a:rPr>
            </a:br>
            <a:r>
              <a:rPr lang="en-US" sz="1867" b="1" dirty="0">
                <a:solidFill>
                  <a:schemeClr val="accent3">
                    <a:lumMod val="50000"/>
                  </a:schemeClr>
                </a:solidFill>
              </a:rPr>
              <a:t>was superior in reducing hot flash scores both at treatment end and </a:t>
            </a:r>
            <a:br>
              <a:rPr lang="en-US" sz="1867" b="1" dirty="0">
                <a:solidFill>
                  <a:schemeClr val="accent3">
                    <a:lumMod val="50000"/>
                  </a:schemeClr>
                </a:solidFill>
              </a:rPr>
            </a:br>
            <a:r>
              <a:rPr lang="en-US" sz="1867" b="1" dirty="0">
                <a:solidFill>
                  <a:schemeClr val="accent3">
                    <a:lumMod val="50000"/>
                  </a:schemeClr>
                </a:solidFill>
              </a:rPr>
              <a:t>3- and 6-mo follow-up</a:t>
            </a:r>
          </a:p>
        </p:txBody>
      </p:sp>
      <p:sp>
        <p:nvSpPr>
          <p:cNvPr id="4" name="TextBox 3">
            <a:extLst>
              <a:ext uri="{FF2B5EF4-FFF2-40B4-BE49-F238E27FC236}">
                <a16:creationId xmlns:a16="http://schemas.microsoft.com/office/drawing/2014/main" id="{916A4BCE-146E-4187-BC59-F4D36707416A}"/>
              </a:ext>
            </a:extLst>
          </p:cNvPr>
          <p:cNvSpPr txBox="1"/>
          <p:nvPr/>
        </p:nvSpPr>
        <p:spPr>
          <a:xfrm>
            <a:off x="1117600" y="5444051"/>
            <a:ext cx="3547766" cy="297454"/>
          </a:xfrm>
          <a:prstGeom prst="rect">
            <a:avLst/>
          </a:prstGeom>
          <a:noFill/>
        </p:spPr>
        <p:txBody>
          <a:bodyPr wrap="none" rtlCol="0">
            <a:spAutoFit/>
          </a:bodyPr>
          <a:lstStyle/>
          <a:p>
            <a:r>
              <a:rPr lang="it-IT" sz="1333" dirty="0">
                <a:latin typeface="+mj-lt"/>
              </a:rPr>
              <a:t>Lesi G, et al. </a:t>
            </a:r>
            <a:r>
              <a:rPr lang="it-IT" sz="1333" i="1" dirty="0">
                <a:latin typeface="+mj-lt"/>
              </a:rPr>
              <a:t>J Clin Oncol </a:t>
            </a:r>
            <a:r>
              <a:rPr lang="it-IT" sz="1333" dirty="0">
                <a:latin typeface="+mj-lt"/>
              </a:rPr>
              <a:t>2016;34:1795-802</a:t>
            </a:r>
            <a:endParaRPr lang="en-US" sz="1333" dirty="0">
              <a:latin typeface="+mj-lt"/>
            </a:endParaRPr>
          </a:p>
        </p:txBody>
      </p:sp>
    </p:spTree>
    <p:extLst>
      <p:ext uri="{BB962C8B-B14F-4D97-AF65-F5344CB8AC3E}">
        <p14:creationId xmlns:p14="http://schemas.microsoft.com/office/powerpoint/2010/main" val="1109212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F5C87-5313-4839-AFC6-F20760074637}"/>
              </a:ext>
            </a:extLst>
          </p:cNvPr>
          <p:cNvSpPr>
            <a:spLocks noGrp="1"/>
          </p:cNvSpPr>
          <p:nvPr>
            <p:ph type="title"/>
          </p:nvPr>
        </p:nvSpPr>
        <p:spPr>
          <a:xfrm>
            <a:off x="876603" y="342900"/>
            <a:ext cx="8412162" cy="1022350"/>
          </a:xfrm>
        </p:spPr>
        <p:txBody>
          <a:bodyPr/>
          <a:lstStyle/>
          <a:p>
            <a:r>
              <a:rPr lang="en-US" sz="3600" b="1" dirty="0">
                <a:solidFill>
                  <a:schemeClr val="accent3">
                    <a:lumMod val="50000"/>
                  </a:schemeClr>
                </a:solidFill>
              </a:rPr>
              <a:t>Outline</a:t>
            </a:r>
          </a:p>
        </p:txBody>
      </p:sp>
      <p:sp>
        <p:nvSpPr>
          <p:cNvPr id="3" name="Content Placeholder 2">
            <a:extLst>
              <a:ext uri="{FF2B5EF4-FFF2-40B4-BE49-F238E27FC236}">
                <a16:creationId xmlns:a16="http://schemas.microsoft.com/office/drawing/2014/main" id="{6091C0ED-CEF3-41D5-913C-534F3837F375}"/>
              </a:ext>
            </a:extLst>
          </p:cNvPr>
          <p:cNvSpPr>
            <a:spLocks noGrp="1"/>
          </p:cNvSpPr>
          <p:nvPr>
            <p:ph sz="quarter" idx="14"/>
          </p:nvPr>
        </p:nvSpPr>
        <p:spPr>
          <a:xfrm>
            <a:off x="701040" y="1102269"/>
            <a:ext cx="10789920" cy="3843655"/>
          </a:xfrm>
        </p:spPr>
        <p:txBody>
          <a:bodyPr/>
          <a:lstStyle/>
          <a:p>
            <a:pPr marL="214313" indent="-214313"/>
            <a:r>
              <a:rPr lang="en-US" sz="2000" dirty="0"/>
              <a:t>Case</a:t>
            </a:r>
          </a:p>
          <a:p>
            <a:pPr marL="214313" indent="-214313"/>
            <a:r>
              <a:rPr lang="en-US" sz="2000" dirty="0"/>
              <a:t>Definition </a:t>
            </a:r>
          </a:p>
          <a:p>
            <a:pPr marL="214313" indent="-214313"/>
            <a:r>
              <a:rPr lang="en-US" sz="2000" dirty="0"/>
              <a:t>Different types of Integrative therapies</a:t>
            </a:r>
          </a:p>
          <a:p>
            <a:pPr marL="730250" lvl="1" indent="-214313"/>
            <a:r>
              <a:rPr lang="en-US" sz="2000" dirty="0"/>
              <a:t>Mind-body therapies</a:t>
            </a:r>
          </a:p>
          <a:p>
            <a:pPr marL="730250" lvl="1" indent="-214313"/>
            <a:r>
              <a:rPr lang="en-US" sz="2000" dirty="0"/>
              <a:t>Massage</a:t>
            </a:r>
          </a:p>
          <a:p>
            <a:pPr marL="730250" lvl="1" indent="-214313"/>
            <a:r>
              <a:rPr lang="en-US" sz="2000" dirty="0"/>
              <a:t>Acupuncture</a:t>
            </a:r>
          </a:p>
          <a:p>
            <a:pPr marL="730250" lvl="1" indent="-214313"/>
            <a:r>
              <a:rPr lang="en-US" sz="2000" dirty="0"/>
              <a:t>Diet, Exercise</a:t>
            </a:r>
          </a:p>
          <a:p>
            <a:pPr marL="730250" lvl="1" indent="-214313"/>
            <a:r>
              <a:rPr lang="en-US" sz="2000" dirty="0"/>
              <a:t>Dietary supplements</a:t>
            </a:r>
          </a:p>
          <a:p>
            <a:pPr marL="285750" indent="-285750">
              <a:buFont typeface="Arial" panose="020B0604020202020204" pitchFamily="34" charset="0"/>
              <a:buChar char="•"/>
            </a:pPr>
            <a:r>
              <a:rPr lang="en-US" sz="2000" dirty="0"/>
              <a:t>Integrative medicine to manage some adverse events</a:t>
            </a:r>
          </a:p>
          <a:p>
            <a:pPr marL="1026414" lvl="1" indent="-285750"/>
            <a:r>
              <a:rPr lang="en-US" sz="1800" dirty="0"/>
              <a:t>Aromatase inhibitor-associated musculoskeletal symptoms</a:t>
            </a:r>
          </a:p>
          <a:p>
            <a:pPr marL="1026414" lvl="1" indent="-285750"/>
            <a:r>
              <a:rPr lang="en-US" sz="1800" dirty="0"/>
              <a:t>Vasomotor symptoms</a:t>
            </a:r>
          </a:p>
          <a:p>
            <a:pPr marL="1026414" lvl="1" indent="-285750"/>
            <a:r>
              <a:rPr lang="en-US" sz="1800" dirty="0"/>
              <a:t>Insomnia</a:t>
            </a:r>
          </a:p>
          <a:p>
            <a:pPr marL="1026414" lvl="1" indent="-285750"/>
            <a:r>
              <a:rPr lang="en-US" sz="1800" dirty="0"/>
              <a:t>Fatigue</a:t>
            </a:r>
          </a:p>
          <a:p>
            <a:pPr marL="214313" indent="-214313"/>
            <a:r>
              <a:rPr lang="en-US" sz="2000" dirty="0"/>
              <a:t>Summary</a:t>
            </a:r>
          </a:p>
          <a:p>
            <a:pPr marL="214313" indent="-214313"/>
            <a:endParaRPr lang="en-US" sz="2100" dirty="0"/>
          </a:p>
          <a:p>
            <a:pPr marL="214313" indent="-214313"/>
            <a:endParaRPr lang="en-US" dirty="0"/>
          </a:p>
        </p:txBody>
      </p:sp>
    </p:spTree>
    <p:extLst>
      <p:ext uri="{BB962C8B-B14F-4D97-AF65-F5344CB8AC3E}">
        <p14:creationId xmlns:p14="http://schemas.microsoft.com/office/powerpoint/2010/main" val="526308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0681" y="338298"/>
            <a:ext cx="10239828" cy="782663"/>
          </a:xfrm>
        </p:spPr>
        <p:txBody>
          <a:bodyPr/>
          <a:lstStyle/>
          <a:p>
            <a:r>
              <a:rPr lang="en-US" b="1" dirty="0">
                <a:solidFill>
                  <a:schemeClr val="accent1"/>
                </a:solidFill>
              </a:rPr>
              <a:t>Soy and Hot Flashes</a:t>
            </a:r>
          </a:p>
        </p:txBody>
      </p:sp>
      <p:sp>
        <p:nvSpPr>
          <p:cNvPr id="3" name="Content Placeholder 2"/>
          <p:cNvSpPr>
            <a:spLocks noGrp="1"/>
          </p:cNvSpPr>
          <p:nvPr>
            <p:ph idx="1"/>
          </p:nvPr>
        </p:nvSpPr>
        <p:spPr>
          <a:xfrm>
            <a:off x="1010681" y="936056"/>
            <a:ext cx="10851119" cy="1053808"/>
          </a:xfrm>
          <a:solidFill>
            <a:srgbClr val="2986E2"/>
          </a:solidFill>
        </p:spPr>
        <p:txBody>
          <a:bodyPr/>
          <a:lstStyle/>
          <a:p>
            <a:pPr marL="0" indent="0" algn="ctr">
              <a:buNone/>
            </a:pPr>
            <a:r>
              <a:rPr lang="en-US" sz="2667" b="1" dirty="0">
                <a:solidFill>
                  <a:schemeClr val="bg1"/>
                </a:solidFill>
              </a:rPr>
              <a:t>In 3 RCTs, soy supplements were not better than placebo to alleviate menopausal symptoms in breast cancer survivors</a:t>
            </a:r>
          </a:p>
        </p:txBody>
      </p:sp>
      <p:sp>
        <p:nvSpPr>
          <p:cNvPr id="4" name="TextBox 3"/>
          <p:cNvSpPr txBox="1"/>
          <p:nvPr/>
        </p:nvSpPr>
        <p:spPr>
          <a:xfrm>
            <a:off x="3138308" y="6222264"/>
            <a:ext cx="7955797" cy="461665"/>
          </a:xfrm>
          <a:prstGeom prst="rect">
            <a:avLst/>
          </a:prstGeom>
          <a:noFill/>
        </p:spPr>
        <p:txBody>
          <a:bodyPr wrap="square" rtlCol="0">
            <a:spAutoFit/>
          </a:bodyPr>
          <a:lstStyle/>
          <a:p>
            <a:r>
              <a:rPr lang="en-US" sz="1200" dirty="0">
                <a:solidFill>
                  <a:schemeClr val="bg1"/>
                </a:solidFill>
              </a:rPr>
              <a:t>MacGregor CA, et al. </a:t>
            </a:r>
            <a:r>
              <a:rPr lang="en-US" sz="1200" i="1" dirty="0">
                <a:solidFill>
                  <a:schemeClr val="bg1"/>
                </a:solidFill>
              </a:rPr>
              <a:t>Eur J Cancer</a:t>
            </a:r>
            <a:r>
              <a:rPr lang="en-US" sz="1200" dirty="0">
                <a:solidFill>
                  <a:schemeClr val="bg1"/>
                </a:solidFill>
              </a:rPr>
              <a:t>. 2005;41:708-14. Quella SK, et al. </a:t>
            </a:r>
            <a:r>
              <a:rPr lang="en-US" sz="1200" i="1" dirty="0">
                <a:solidFill>
                  <a:schemeClr val="bg1"/>
                </a:solidFill>
              </a:rPr>
              <a:t>J Clin Oncol</a:t>
            </a:r>
            <a:r>
              <a:rPr lang="en-US" sz="1200" dirty="0">
                <a:solidFill>
                  <a:schemeClr val="bg1"/>
                </a:solidFill>
              </a:rPr>
              <a:t>. 2000;18:1068-74. </a:t>
            </a:r>
          </a:p>
          <a:p>
            <a:r>
              <a:rPr lang="en-US" sz="1200" dirty="0">
                <a:solidFill>
                  <a:schemeClr val="bg1"/>
                </a:solidFill>
              </a:rPr>
              <a:t>Van Patten CL, et al. </a:t>
            </a:r>
            <a:r>
              <a:rPr lang="en-US" sz="1200" i="1" dirty="0">
                <a:solidFill>
                  <a:schemeClr val="bg1"/>
                </a:solidFill>
              </a:rPr>
              <a:t>J Clin Oncol. </a:t>
            </a:r>
            <a:r>
              <a:rPr lang="en-US" sz="1200" dirty="0">
                <a:solidFill>
                  <a:schemeClr val="bg1"/>
                </a:solidFill>
              </a:rPr>
              <a:t>2002;20:1449-55.</a:t>
            </a:r>
          </a:p>
        </p:txBody>
      </p:sp>
      <p:pic>
        <p:nvPicPr>
          <p:cNvPr id="6" name="Picture 5">
            <a:extLst>
              <a:ext uri="{FF2B5EF4-FFF2-40B4-BE49-F238E27FC236}">
                <a16:creationId xmlns:a16="http://schemas.microsoft.com/office/drawing/2014/main" id="{8C1728D6-C2DF-4CE8-9B77-B0B5BB193CC4}"/>
              </a:ext>
            </a:extLst>
          </p:cNvPr>
          <p:cNvPicPr>
            <a:picLocks noChangeAspect="1"/>
          </p:cNvPicPr>
          <p:nvPr/>
        </p:nvPicPr>
        <p:blipFill rotWithShape="1">
          <a:blip r:embed="rId2"/>
          <a:srcRect b="13812"/>
          <a:stretch/>
        </p:blipFill>
        <p:spPr>
          <a:xfrm>
            <a:off x="1117601" y="2254464"/>
            <a:ext cx="4391156" cy="3872017"/>
          </a:xfrm>
          <a:prstGeom prst="rect">
            <a:avLst/>
          </a:prstGeom>
        </p:spPr>
      </p:pic>
      <p:pic>
        <p:nvPicPr>
          <p:cNvPr id="8" name="Picture 7">
            <a:extLst>
              <a:ext uri="{FF2B5EF4-FFF2-40B4-BE49-F238E27FC236}">
                <a16:creationId xmlns:a16="http://schemas.microsoft.com/office/drawing/2014/main" id="{5708A9A4-2143-4626-9305-0262800C5832}"/>
              </a:ext>
            </a:extLst>
          </p:cNvPr>
          <p:cNvPicPr>
            <a:picLocks noChangeAspect="1"/>
          </p:cNvPicPr>
          <p:nvPr/>
        </p:nvPicPr>
        <p:blipFill rotWithShape="1">
          <a:blip r:embed="rId3"/>
          <a:srcRect l="21357" r="21162" b="8220"/>
          <a:stretch/>
        </p:blipFill>
        <p:spPr>
          <a:xfrm>
            <a:off x="6766561" y="2316480"/>
            <a:ext cx="4488316" cy="3644917"/>
          </a:xfrm>
          <a:prstGeom prst="rect">
            <a:avLst/>
          </a:prstGeom>
        </p:spPr>
      </p:pic>
    </p:spTree>
    <p:extLst>
      <p:ext uri="{BB962C8B-B14F-4D97-AF65-F5344CB8AC3E}">
        <p14:creationId xmlns:p14="http://schemas.microsoft.com/office/powerpoint/2010/main" val="2274385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7601" y="369983"/>
            <a:ext cx="10239828" cy="782663"/>
          </a:xfrm>
        </p:spPr>
        <p:txBody>
          <a:bodyPr/>
          <a:lstStyle/>
          <a:p>
            <a:r>
              <a:rPr lang="en-US" b="1" dirty="0">
                <a:solidFill>
                  <a:schemeClr val="accent1"/>
                </a:solidFill>
              </a:rPr>
              <a:t>Sub-Summary</a:t>
            </a:r>
          </a:p>
        </p:txBody>
      </p:sp>
      <p:grpSp>
        <p:nvGrpSpPr>
          <p:cNvPr id="4" name="Group 3">
            <a:extLst>
              <a:ext uri="{FF2B5EF4-FFF2-40B4-BE49-F238E27FC236}">
                <a16:creationId xmlns:a16="http://schemas.microsoft.com/office/drawing/2014/main" id="{1F70B982-89C7-4DA7-9F6B-761FFADEC75F}"/>
              </a:ext>
            </a:extLst>
          </p:cNvPr>
          <p:cNvGrpSpPr/>
          <p:nvPr/>
        </p:nvGrpSpPr>
        <p:grpSpPr>
          <a:xfrm>
            <a:off x="1855306" y="1291701"/>
            <a:ext cx="8776535" cy="3861554"/>
            <a:chOff x="1391479" y="968775"/>
            <a:chExt cx="6582401" cy="2896166"/>
          </a:xfrm>
        </p:grpSpPr>
        <p:grpSp>
          <p:nvGrpSpPr>
            <p:cNvPr id="37" name="Group 36">
              <a:extLst>
                <a:ext uri="{FF2B5EF4-FFF2-40B4-BE49-F238E27FC236}">
                  <a16:creationId xmlns:a16="http://schemas.microsoft.com/office/drawing/2014/main" id="{36B55DB6-AC26-4536-903C-47FD9A9A537B}"/>
                </a:ext>
              </a:extLst>
            </p:cNvPr>
            <p:cNvGrpSpPr/>
            <p:nvPr/>
          </p:nvGrpSpPr>
          <p:grpSpPr>
            <a:xfrm>
              <a:off x="1391479" y="968775"/>
              <a:ext cx="6582401" cy="2211915"/>
              <a:chOff x="1391479" y="968775"/>
              <a:chExt cx="6582401" cy="2211915"/>
            </a:xfrm>
          </p:grpSpPr>
          <p:sp>
            <p:nvSpPr>
              <p:cNvPr id="13" name="Freeform 15">
                <a:extLst>
                  <a:ext uri="{FF2B5EF4-FFF2-40B4-BE49-F238E27FC236}">
                    <a16:creationId xmlns:a16="http://schemas.microsoft.com/office/drawing/2014/main" id="{24896CA9-20A4-4B1D-A0EF-161366C0B190}"/>
                  </a:ext>
                </a:extLst>
              </p:cNvPr>
              <p:cNvSpPr/>
              <p:nvPr/>
            </p:nvSpPr>
            <p:spPr>
              <a:xfrm>
                <a:off x="2611464" y="1776785"/>
                <a:ext cx="4207789" cy="1307378"/>
              </a:xfrm>
              <a:custGeom>
                <a:avLst/>
                <a:gdLst>
                  <a:gd name="connsiteX0" fmla="*/ 0 w 3121152"/>
                  <a:gd name="connsiteY0" fmla="*/ 347472 h 347472"/>
                  <a:gd name="connsiteX1" fmla="*/ 0 w 3121152"/>
                  <a:gd name="connsiteY1" fmla="*/ 0 h 347472"/>
                  <a:gd name="connsiteX2" fmla="*/ 3121152 w 3121152"/>
                  <a:gd name="connsiteY2" fmla="*/ 6096 h 347472"/>
                  <a:gd name="connsiteX3" fmla="*/ 3121152 w 3121152"/>
                  <a:gd name="connsiteY3" fmla="*/ 298704 h 347472"/>
                  <a:gd name="connsiteX4" fmla="*/ 3115056 w 3121152"/>
                  <a:gd name="connsiteY4" fmla="*/ 298704 h 347472"/>
                  <a:gd name="connsiteX0" fmla="*/ 0 w 3133344"/>
                  <a:gd name="connsiteY0" fmla="*/ 347472 h 347472"/>
                  <a:gd name="connsiteX1" fmla="*/ 0 w 3133344"/>
                  <a:gd name="connsiteY1" fmla="*/ 0 h 347472"/>
                  <a:gd name="connsiteX2" fmla="*/ 3121152 w 3133344"/>
                  <a:gd name="connsiteY2" fmla="*/ 6096 h 347472"/>
                  <a:gd name="connsiteX3" fmla="*/ 3121152 w 3133344"/>
                  <a:gd name="connsiteY3" fmla="*/ 298704 h 347472"/>
                  <a:gd name="connsiteX4" fmla="*/ 3133344 w 3133344"/>
                  <a:gd name="connsiteY4" fmla="*/ 329184 h 347472"/>
                  <a:gd name="connsiteX0" fmla="*/ 0 w 3121152"/>
                  <a:gd name="connsiteY0" fmla="*/ 347472 h 347472"/>
                  <a:gd name="connsiteX1" fmla="*/ 0 w 3121152"/>
                  <a:gd name="connsiteY1" fmla="*/ 0 h 347472"/>
                  <a:gd name="connsiteX2" fmla="*/ 3121152 w 3121152"/>
                  <a:gd name="connsiteY2" fmla="*/ 6096 h 347472"/>
                  <a:gd name="connsiteX3" fmla="*/ 3121152 w 3121152"/>
                  <a:gd name="connsiteY3" fmla="*/ 298704 h 347472"/>
                  <a:gd name="connsiteX0" fmla="*/ 0 w 3123819"/>
                  <a:gd name="connsiteY0" fmla="*/ 347472 h 350520"/>
                  <a:gd name="connsiteX1" fmla="*/ 0 w 3123819"/>
                  <a:gd name="connsiteY1" fmla="*/ 0 h 350520"/>
                  <a:gd name="connsiteX2" fmla="*/ 3121152 w 3123819"/>
                  <a:gd name="connsiteY2" fmla="*/ 6096 h 350520"/>
                  <a:gd name="connsiteX3" fmla="*/ 3123819 w 3123819"/>
                  <a:gd name="connsiteY3" fmla="*/ 350520 h 350520"/>
                  <a:gd name="connsiteX0" fmla="*/ 0 w 3123819"/>
                  <a:gd name="connsiteY0" fmla="*/ 347472 h 350520"/>
                  <a:gd name="connsiteX1" fmla="*/ 0 w 3123819"/>
                  <a:gd name="connsiteY1" fmla="*/ 0 h 350520"/>
                  <a:gd name="connsiteX2" fmla="*/ 3121152 w 3123819"/>
                  <a:gd name="connsiteY2" fmla="*/ 6096 h 350520"/>
                  <a:gd name="connsiteX3" fmla="*/ 3123819 w 3123819"/>
                  <a:gd name="connsiteY3" fmla="*/ 350520 h 350520"/>
                  <a:gd name="connsiteX0" fmla="*/ 0 w 3123819"/>
                  <a:gd name="connsiteY0" fmla="*/ 347472 h 350520"/>
                  <a:gd name="connsiteX1" fmla="*/ 0 w 3123819"/>
                  <a:gd name="connsiteY1" fmla="*/ 0 h 350520"/>
                  <a:gd name="connsiteX2" fmla="*/ 3121152 w 3123819"/>
                  <a:gd name="connsiteY2" fmla="*/ 6096 h 350520"/>
                  <a:gd name="connsiteX3" fmla="*/ 3123819 w 3123819"/>
                  <a:gd name="connsiteY3" fmla="*/ 350520 h 350520"/>
                  <a:gd name="connsiteX0" fmla="*/ 0 w 3123819"/>
                  <a:gd name="connsiteY0" fmla="*/ 347472 h 350520"/>
                  <a:gd name="connsiteX1" fmla="*/ 0 w 3123819"/>
                  <a:gd name="connsiteY1" fmla="*/ 0 h 350520"/>
                  <a:gd name="connsiteX2" fmla="*/ 3121152 w 3123819"/>
                  <a:gd name="connsiteY2" fmla="*/ 6096 h 350520"/>
                  <a:gd name="connsiteX3" fmla="*/ 3123819 w 3123819"/>
                  <a:gd name="connsiteY3" fmla="*/ 350520 h 350520"/>
                  <a:gd name="connsiteX0" fmla="*/ 0 w 3123819"/>
                  <a:gd name="connsiteY0" fmla="*/ 347472 h 350520"/>
                  <a:gd name="connsiteX1" fmla="*/ 0 w 3123819"/>
                  <a:gd name="connsiteY1" fmla="*/ 0 h 350520"/>
                  <a:gd name="connsiteX2" fmla="*/ 3121152 w 3123819"/>
                  <a:gd name="connsiteY2" fmla="*/ 6096 h 350520"/>
                  <a:gd name="connsiteX3" fmla="*/ 3123819 w 3123819"/>
                  <a:gd name="connsiteY3" fmla="*/ 350520 h 350520"/>
                  <a:gd name="connsiteX0" fmla="*/ 0 w 3123819"/>
                  <a:gd name="connsiteY0" fmla="*/ 347472 h 350520"/>
                  <a:gd name="connsiteX1" fmla="*/ 0 w 3123819"/>
                  <a:gd name="connsiteY1" fmla="*/ 0 h 350520"/>
                  <a:gd name="connsiteX2" fmla="*/ 3121152 w 3123819"/>
                  <a:gd name="connsiteY2" fmla="*/ 6096 h 350520"/>
                  <a:gd name="connsiteX3" fmla="*/ 3123819 w 3123819"/>
                  <a:gd name="connsiteY3" fmla="*/ 350520 h 350520"/>
                  <a:gd name="connsiteX0" fmla="*/ 0 w 3123819"/>
                  <a:gd name="connsiteY0" fmla="*/ 341376 h 344424"/>
                  <a:gd name="connsiteX1" fmla="*/ 9144 w 3123819"/>
                  <a:gd name="connsiteY1" fmla="*/ 1500 h 344424"/>
                  <a:gd name="connsiteX2" fmla="*/ 3121152 w 3123819"/>
                  <a:gd name="connsiteY2" fmla="*/ 0 h 344424"/>
                  <a:gd name="connsiteX3" fmla="*/ 3123819 w 3123819"/>
                  <a:gd name="connsiteY3" fmla="*/ 344424 h 344424"/>
                  <a:gd name="connsiteX0" fmla="*/ 0 w 3114675"/>
                  <a:gd name="connsiteY0" fmla="*/ 332030 h 344424"/>
                  <a:gd name="connsiteX1" fmla="*/ 0 w 3114675"/>
                  <a:gd name="connsiteY1" fmla="*/ 1500 h 344424"/>
                  <a:gd name="connsiteX2" fmla="*/ 3112008 w 3114675"/>
                  <a:gd name="connsiteY2" fmla="*/ 0 h 344424"/>
                  <a:gd name="connsiteX3" fmla="*/ 3114675 w 3114675"/>
                  <a:gd name="connsiteY3" fmla="*/ 344424 h 344424"/>
                  <a:gd name="connsiteX0" fmla="*/ 0 w 3114675"/>
                  <a:gd name="connsiteY0" fmla="*/ 355398 h 355398"/>
                  <a:gd name="connsiteX1" fmla="*/ 0 w 3114675"/>
                  <a:gd name="connsiteY1" fmla="*/ 1500 h 355398"/>
                  <a:gd name="connsiteX2" fmla="*/ 3112008 w 3114675"/>
                  <a:gd name="connsiteY2" fmla="*/ 0 h 355398"/>
                  <a:gd name="connsiteX3" fmla="*/ 3114675 w 3114675"/>
                  <a:gd name="connsiteY3" fmla="*/ 344424 h 355398"/>
                </a:gdLst>
                <a:ahLst/>
                <a:cxnLst>
                  <a:cxn ang="0">
                    <a:pos x="connsiteX0" y="connsiteY0"/>
                  </a:cxn>
                  <a:cxn ang="0">
                    <a:pos x="connsiteX1" y="connsiteY1"/>
                  </a:cxn>
                  <a:cxn ang="0">
                    <a:pos x="connsiteX2" y="connsiteY2"/>
                  </a:cxn>
                  <a:cxn ang="0">
                    <a:pos x="connsiteX3" y="connsiteY3"/>
                  </a:cxn>
                </a:cxnLst>
                <a:rect l="l" t="t" r="r" b="b"/>
                <a:pathLst>
                  <a:path w="3114675" h="355398">
                    <a:moveTo>
                      <a:pt x="0" y="355398"/>
                    </a:moveTo>
                    <a:lnTo>
                      <a:pt x="0" y="1500"/>
                    </a:lnTo>
                    <a:lnTo>
                      <a:pt x="3112008" y="0"/>
                    </a:lnTo>
                    <a:lnTo>
                      <a:pt x="3114675" y="344424"/>
                    </a:lnTo>
                  </a:path>
                </a:pathLst>
              </a:cu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133" dirty="0">
                  <a:latin typeface="+mj-lt"/>
                </a:endParaRPr>
              </a:p>
            </p:txBody>
          </p:sp>
          <p:cxnSp>
            <p:nvCxnSpPr>
              <p:cNvPr id="14" name="Straight Arrow Connector 13">
                <a:extLst>
                  <a:ext uri="{FF2B5EF4-FFF2-40B4-BE49-F238E27FC236}">
                    <a16:creationId xmlns:a16="http://schemas.microsoft.com/office/drawing/2014/main" id="{FC8351EB-1E08-494C-BB86-2327EE9ABF5A}"/>
                  </a:ext>
                </a:extLst>
              </p:cNvPr>
              <p:cNvCxnSpPr>
                <a:cxnSpLocks/>
              </p:cNvCxnSpPr>
              <p:nvPr/>
            </p:nvCxnSpPr>
            <p:spPr>
              <a:xfrm>
                <a:off x="4730597" y="1526650"/>
                <a:ext cx="0" cy="235646"/>
              </a:xfrm>
              <a:prstGeom prst="straightConnector1">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E7517CAC-75FC-4014-AD09-B3EF428D4A00}"/>
                  </a:ext>
                </a:extLst>
              </p:cNvPr>
              <p:cNvCxnSpPr>
                <a:cxnSpLocks/>
              </p:cNvCxnSpPr>
              <p:nvPr/>
            </p:nvCxnSpPr>
            <p:spPr>
              <a:xfrm>
                <a:off x="2155695" y="2185261"/>
                <a:ext cx="0" cy="323442"/>
              </a:xfrm>
              <a:prstGeom prst="straightConnector1">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8026CA4-6E0A-4EAC-9EAB-11546E299A4A}"/>
                  </a:ext>
                </a:extLst>
              </p:cNvPr>
              <p:cNvSpPr txBox="1"/>
              <p:nvPr/>
            </p:nvSpPr>
            <p:spPr>
              <a:xfrm>
                <a:off x="1391479" y="968775"/>
                <a:ext cx="6575728" cy="584824"/>
              </a:xfrm>
              <a:prstGeom prst="rect">
                <a:avLst/>
              </a:prstGeom>
              <a:solidFill>
                <a:srgbClr val="2986E2"/>
              </a:solidFill>
            </p:spPr>
            <p:txBody>
              <a:bodyPr wrap="square" lIns="243840" tIns="182880" rIns="243840" bIns="182880" rtlCol="0">
                <a:spAutoFit/>
              </a:bodyPr>
              <a:lstStyle/>
              <a:p>
                <a:pPr algn="ctr"/>
                <a:r>
                  <a:rPr lang="en-US" sz="2667" b="1" dirty="0">
                    <a:solidFill>
                      <a:schemeClr val="bg1"/>
                    </a:solidFill>
                    <a:latin typeface="+mj-lt"/>
                  </a:rPr>
                  <a:t>IM Approaches for Hot Flashes</a:t>
                </a:r>
              </a:p>
            </p:txBody>
          </p:sp>
          <p:grpSp>
            <p:nvGrpSpPr>
              <p:cNvPr id="29" name="Group 28">
                <a:extLst>
                  <a:ext uri="{FF2B5EF4-FFF2-40B4-BE49-F238E27FC236}">
                    <a16:creationId xmlns:a16="http://schemas.microsoft.com/office/drawing/2014/main" id="{ABA770F4-40E7-4112-A364-FDE7D01F9EE0}"/>
                  </a:ext>
                </a:extLst>
              </p:cNvPr>
              <p:cNvGrpSpPr/>
              <p:nvPr/>
            </p:nvGrpSpPr>
            <p:grpSpPr>
              <a:xfrm>
                <a:off x="1401292" y="1963241"/>
                <a:ext cx="6572588" cy="1217449"/>
                <a:chOff x="1266122" y="1963241"/>
                <a:chExt cx="6572588" cy="1217449"/>
              </a:xfrm>
            </p:grpSpPr>
            <p:sp>
              <p:nvSpPr>
                <p:cNvPr id="16" name="TextBox 15">
                  <a:extLst>
                    <a:ext uri="{FF2B5EF4-FFF2-40B4-BE49-F238E27FC236}">
                      <a16:creationId xmlns:a16="http://schemas.microsoft.com/office/drawing/2014/main" id="{57D984B2-722B-4DF4-BB8E-10869E63A75E}"/>
                    </a:ext>
                  </a:extLst>
                </p:cNvPr>
                <p:cNvSpPr txBox="1"/>
                <p:nvPr/>
              </p:nvSpPr>
              <p:spPr>
                <a:xfrm>
                  <a:off x="1266122" y="1963241"/>
                  <a:ext cx="2574024" cy="771269"/>
                </a:xfrm>
                <a:prstGeom prst="rect">
                  <a:avLst/>
                </a:prstGeom>
                <a:solidFill>
                  <a:srgbClr val="2986E2"/>
                </a:solidFill>
              </p:spPr>
              <p:txBody>
                <a:bodyPr wrap="square" lIns="0" tIns="121920" rIns="0" bIns="182880" rtlCol="0">
                  <a:spAutoFit/>
                </a:bodyPr>
                <a:lstStyle/>
                <a:p>
                  <a:pPr marL="992693"/>
                  <a:r>
                    <a:rPr lang="en-US" sz="2133" b="1" dirty="0">
                      <a:solidFill>
                        <a:schemeClr val="bg1"/>
                      </a:solidFill>
                      <a:latin typeface="+mj-lt"/>
                    </a:rPr>
                    <a:t>Consider</a:t>
                  </a:r>
                </a:p>
                <a:p>
                  <a:pPr marL="681550" indent="-143930">
                    <a:spcBef>
                      <a:spcPts val="533"/>
                    </a:spcBef>
                    <a:buFont typeface="Arial" panose="020B0604020202020204" pitchFamily="34" charset="0"/>
                    <a:buChar char="•"/>
                  </a:pPr>
                  <a:r>
                    <a:rPr lang="en-US" sz="2133" b="1" dirty="0">
                      <a:solidFill>
                        <a:schemeClr val="bg1"/>
                      </a:solidFill>
                      <a:latin typeface="+mj-lt"/>
                    </a:rPr>
                    <a:t>Acupuncture</a:t>
                  </a:r>
                </a:p>
              </p:txBody>
            </p:sp>
            <p:sp>
              <p:nvSpPr>
                <p:cNvPr id="21" name="TextBox 20">
                  <a:extLst>
                    <a:ext uri="{FF2B5EF4-FFF2-40B4-BE49-F238E27FC236}">
                      <a16:creationId xmlns:a16="http://schemas.microsoft.com/office/drawing/2014/main" id="{A5D23459-44A8-4DA1-BCC5-0F7FE0CE5999}"/>
                    </a:ext>
                  </a:extLst>
                </p:cNvPr>
                <p:cNvSpPr txBox="1"/>
                <p:nvPr/>
              </p:nvSpPr>
              <p:spPr>
                <a:xfrm>
                  <a:off x="5498466" y="1963241"/>
                  <a:ext cx="2340244" cy="1217449"/>
                </a:xfrm>
                <a:prstGeom prst="rect">
                  <a:avLst/>
                </a:prstGeom>
                <a:solidFill>
                  <a:schemeClr val="accent2"/>
                </a:solidFill>
              </p:spPr>
              <p:txBody>
                <a:bodyPr wrap="square" lIns="0" tIns="121920" rIns="0" bIns="121920" rtlCol="0">
                  <a:spAutoFit/>
                </a:bodyPr>
                <a:lstStyle/>
                <a:p>
                  <a:pPr algn="ctr"/>
                  <a:r>
                    <a:rPr lang="en-US" sz="2133" b="1" dirty="0">
                      <a:solidFill>
                        <a:schemeClr val="bg1"/>
                      </a:solidFill>
                      <a:latin typeface="+mj-lt"/>
                    </a:rPr>
                    <a:t>Not Recommended</a:t>
                  </a:r>
                </a:p>
                <a:p>
                  <a:pPr marL="537620" indent="-226478">
                    <a:spcBef>
                      <a:spcPts val="533"/>
                    </a:spcBef>
                    <a:buFont typeface="Arial" panose="020B0604020202020204" pitchFamily="34" charset="0"/>
                    <a:buChar char="•"/>
                  </a:pPr>
                  <a:r>
                    <a:rPr lang="en-US" sz="2133" b="1" dirty="0">
                      <a:solidFill>
                        <a:schemeClr val="bg1"/>
                      </a:solidFill>
                      <a:latin typeface="+mj-lt"/>
                    </a:rPr>
                    <a:t>Soy, due to lack </a:t>
                  </a:r>
                  <a:br>
                    <a:rPr lang="en-US" sz="2133" b="1" dirty="0">
                      <a:solidFill>
                        <a:schemeClr val="bg1"/>
                      </a:solidFill>
                      <a:latin typeface="+mj-lt"/>
                    </a:rPr>
                  </a:br>
                  <a:r>
                    <a:rPr lang="en-US" sz="2133" b="1" dirty="0">
                      <a:solidFill>
                        <a:schemeClr val="bg1"/>
                      </a:solidFill>
                      <a:latin typeface="+mj-lt"/>
                    </a:rPr>
                    <a:t>of effect</a:t>
                  </a:r>
                </a:p>
                <a:p>
                  <a:pPr algn="ctr"/>
                  <a:endParaRPr lang="en-US" sz="2133" b="1" dirty="0">
                    <a:solidFill>
                      <a:schemeClr val="bg1"/>
                    </a:solidFill>
                    <a:latin typeface="+mj-lt"/>
                  </a:endParaRPr>
                </a:p>
              </p:txBody>
            </p:sp>
          </p:grpSp>
        </p:grpSp>
        <p:sp>
          <p:nvSpPr>
            <p:cNvPr id="24" name="TextBox 23">
              <a:extLst>
                <a:ext uri="{FF2B5EF4-FFF2-40B4-BE49-F238E27FC236}">
                  <a16:creationId xmlns:a16="http://schemas.microsoft.com/office/drawing/2014/main" id="{124AB3B5-0B05-4935-88EE-A5E494A0A981}"/>
                </a:ext>
              </a:extLst>
            </p:cNvPr>
            <p:cNvSpPr txBox="1"/>
            <p:nvPr/>
          </p:nvSpPr>
          <p:spPr>
            <a:xfrm>
              <a:off x="1412200" y="2941755"/>
              <a:ext cx="2570929" cy="923186"/>
            </a:xfrm>
            <a:prstGeom prst="rect">
              <a:avLst/>
            </a:prstGeom>
            <a:solidFill>
              <a:srgbClr val="D7E8F9"/>
            </a:solidFill>
            <a:ln w="19050">
              <a:solidFill>
                <a:srgbClr val="2986E2"/>
              </a:solidFill>
              <a:prstDash val="sysDash"/>
            </a:ln>
          </p:spPr>
          <p:txBody>
            <a:bodyPr wrap="square" lIns="0" tIns="121920" rIns="0" bIns="121920" rtlCol="0">
              <a:spAutoFit/>
            </a:bodyPr>
            <a:lstStyle/>
            <a:p>
              <a:pPr marL="681550" indent="-143930">
                <a:buFont typeface="Arial" panose="020B0604020202020204" pitchFamily="34" charset="0"/>
                <a:buChar char="•"/>
              </a:pPr>
              <a:r>
                <a:rPr lang="en-US" sz="2133" b="1" dirty="0">
                  <a:solidFill>
                    <a:schemeClr val="tx1">
                      <a:lumMod val="65000"/>
                      <a:lumOff val="35000"/>
                    </a:schemeClr>
                  </a:solidFill>
                  <a:latin typeface="+mj-lt"/>
                </a:rPr>
                <a:t>Other IM therapies </a:t>
              </a:r>
              <a:br>
                <a:rPr lang="en-US" sz="2133" b="1" dirty="0">
                  <a:solidFill>
                    <a:schemeClr val="tx1">
                      <a:lumMod val="65000"/>
                      <a:lumOff val="35000"/>
                    </a:schemeClr>
                  </a:solidFill>
                  <a:latin typeface="+mj-lt"/>
                </a:rPr>
              </a:br>
              <a:r>
                <a:rPr lang="en-US" sz="2133" b="1" dirty="0">
                  <a:solidFill>
                    <a:schemeClr val="tx1">
                      <a:lumMod val="65000"/>
                      <a:lumOff val="35000"/>
                    </a:schemeClr>
                  </a:solidFill>
                  <a:latin typeface="+mj-lt"/>
                </a:rPr>
                <a:t>should be</a:t>
              </a:r>
              <a:br>
                <a:rPr lang="en-US" sz="2133" b="1" dirty="0">
                  <a:solidFill>
                    <a:schemeClr val="tx1">
                      <a:lumMod val="65000"/>
                      <a:lumOff val="35000"/>
                    </a:schemeClr>
                  </a:solidFill>
                  <a:latin typeface="+mj-lt"/>
                </a:rPr>
              </a:br>
              <a:r>
                <a:rPr lang="en-US" sz="2133" b="1" dirty="0">
                  <a:solidFill>
                    <a:schemeClr val="tx1">
                      <a:lumMod val="65000"/>
                      <a:lumOff val="35000"/>
                    </a:schemeClr>
                  </a:solidFill>
                  <a:latin typeface="+mj-lt"/>
                </a:rPr>
                <a:t>investigated</a:t>
              </a:r>
            </a:p>
          </p:txBody>
        </p:sp>
      </p:grpSp>
    </p:spTree>
    <p:extLst>
      <p:ext uri="{BB962C8B-B14F-4D97-AF65-F5344CB8AC3E}">
        <p14:creationId xmlns:p14="http://schemas.microsoft.com/office/powerpoint/2010/main" val="1495182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C5E36E95-534F-4AF6-A2F2-4C7B466A15DE}"/>
              </a:ext>
            </a:extLst>
          </p:cNvPr>
          <p:cNvSpPr/>
          <p:nvPr/>
        </p:nvSpPr>
        <p:spPr>
          <a:xfrm>
            <a:off x="0" y="1538957"/>
            <a:ext cx="12192000" cy="3967764"/>
          </a:xfrm>
          <a:prstGeom prst="rect">
            <a:avLst/>
          </a:prstGeom>
          <a:solidFill>
            <a:srgbClr val="E8EDF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89">
              <a:defRPr/>
            </a:pPr>
            <a:endParaRPr lang="en-US">
              <a:solidFill>
                <a:prstClr val="white"/>
              </a:solidFill>
              <a:latin typeface="Calibri"/>
            </a:endParaRPr>
          </a:p>
        </p:txBody>
      </p:sp>
      <p:pic>
        <p:nvPicPr>
          <p:cNvPr id="14" name="Picture 13">
            <a:extLst>
              <a:ext uri="{FF2B5EF4-FFF2-40B4-BE49-F238E27FC236}">
                <a16:creationId xmlns:a16="http://schemas.microsoft.com/office/drawing/2014/main" id="{C808120E-A6F3-4D79-87E7-F0550220D3BC}"/>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6000"/>
                    </a14:imgEffect>
                  </a14:imgLayer>
                </a14:imgProps>
              </a:ext>
            </a:extLst>
          </a:blip>
          <a:stretch>
            <a:fillRect/>
          </a:stretch>
        </p:blipFill>
        <p:spPr>
          <a:xfrm>
            <a:off x="1410622" y="363533"/>
            <a:ext cx="2886791" cy="899931"/>
          </a:xfrm>
          <a:prstGeom prst="rect">
            <a:avLst/>
          </a:prstGeom>
        </p:spPr>
      </p:pic>
      <p:sp>
        <p:nvSpPr>
          <p:cNvPr id="20" name="Content Placeholder 2">
            <a:extLst>
              <a:ext uri="{FF2B5EF4-FFF2-40B4-BE49-F238E27FC236}">
                <a16:creationId xmlns:a16="http://schemas.microsoft.com/office/drawing/2014/main" id="{19EF8019-F315-4717-B190-D28D609BF3DB}"/>
              </a:ext>
            </a:extLst>
          </p:cNvPr>
          <p:cNvSpPr>
            <a:spLocks noGrp="1"/>
          </p:cNvSpPr>
          <p:nvPr>
            <p:ph idx="1"/>
          </p:nvPr>
        </p:nvSpPr>
        <p:spPr>
          <a:xfrm>
            <a:off x="0" y="1559442"/>
            <a:ext cx="12192000" cy="662189"/>
          </a:xfrm>
          <a:solidFill>
            <a:srgbClr val="2986E2"/>
          </a:solidFill>
        </p:spPr>
        <p:txBody>
          <a:bodyPr vert="horz" wrap="square" lIns="121920" tIns="91440" rIns="121920" bIns="60960" numCol="1" rtlCol="0" anchor="t" anchorCtr="0" compatLnSpc="1">
            <a:prstTxWarp prst="textNoShape">
              <a:avLst/>
            </a:prstTxWarp>
            <a:noAutofit/>
          </a:bodyPr>
          <a:lstStyle/>
          <a:p>
            <a:pPr algn="ctr">
              <a:spcAft>
                <a:spcPts val="2600"/>
              </a:spcAft>
              <a:buClr>
                <a:schemeClr val="bg1"/>
              </a:buClr>
            </a:pPr>
            <a:r>
              <a:rPr lang="en-US" sz="2667" b="1" spc="-60" dirty="0">
                <a:solidFill>
                  <a:schemeClr val="bg1"/>
                </a:solidFill>
              </a:rPr>
              <a:t>Insomnia</a:t>
            </a:r>
            <a:r>
              <a:rPr lang="en-US" sz="2400" b="1" spc="-60" dirty="0">
                <a:solidFill>
                  <a:schemeClr val="bg1"/>
                </a:solidFill>
              </a:rPr>
              <a:t> has deleterious effects and occurs in up to </a:t>
            </a:r>
            <a:r>
              <a:rPr lang="en-US" b="1" spc="-60" dirty="0">
                <a:solidFill>
                  <a:schemeClr val="bg1"/>
                </a:solidFill>
                <a:cs typeface="Calibri" panose="020F0502020204030204" pitchFamily="34" charset="0"/>
              </a:rPr>
              <a:t>60%</a:t>
            </a:r>
            <a:r>
              <a:rPr lang="en-US" sz="2400" b="1" spc="-60" dirty="0">
                <a:solidFill>
                  <a:schemeClr val="bg1"/>
                </a:solidFill>
              </a:rPr>
              <a:t> of cancer survivors</a:t>
            </a:r>
          </a:p>
        </p:txBody>
      </p:sp>
      <p:sp>
        <p:nvSpPr>
          <p:cNvPr id="21" name="TextBox 20">
            <a:extLst>
              <a:ext uri="{FF2B5EF4-FFF2-40B4-BE49-F238E27FC236}">
                <a16:creationId xmlns:a16="http://schemas.microsoft.com/office/drawing/2014/main" id="{42B8A8F6-A3B8-4DA2-9F3F-3DB0024601DE}"/>
              </a:ext>
            </a:extLst>
          </p:cNvPr>
          <p:cNvSpPr txBox="1"/>
          <p:nvPr/>
        </p:nvSpPr>
        <p:spPr>
          <a:xfrm>
            <a:off x="457200" y="2296279"/>
            <a:ext cx="5566376" cy="2231380"/>
          </a:xfrm>
          <a:prstGeom prst="rect">
            <a:avLst/>
          </a:prstGeom>
          <a:noFill/>
        </p:spPr>
        <p:txBody>
          <a:bodyPr wrap="square" rtlCol="0">
            <a:spAutoFit/>
          </a:bodyPr>
          <a:lstStyle/>
          <a:p>
            <a:pPr defTabSz="457189">
              <a:spcAft>
                <a:spcPts val="600"/>
              </a:spcAft>
              <a:defRPr/>
            </a:pPr>
            <a:r>
              <a:rPr lang="en-US" sz="2600" b="1" spc="-20" dirty="0">
                <a:solidFill>
                  <a:srgbClr val="297CE2"/>
                </a:solidFill>
                <a:latin typeface="Calibri" charset="0"/>
                <a:ea typeface="ＭＳ Ｐゴシック" charset="0"/>
              </a:rPr>
              <a:t>Cognitive behavior therapy for insomnia (CBT-I) </a:t>
            </a:r>
            <a:r>
              <a:rPr lang="en-US" sz="2600" b="1" spc="-40" baseline="30000" dirty="0">
                <a:solidFill>
                  <a:srgbClr val="297CE2"/>
                </a:solidFill>
                <a:latin typeface="Calibri" charset="0"/>
                <a:ea typeface="ＭＳ Ｐゴシック" charset="0"/>
              </a:rPr>
              <a:t> 1,2</a:t>
            </a:r>
            <a:endParaRPr lang="en-US" sz="2600" b="1" spc="-20" dirty="0">
              <a:solidFill>
                <a:srgbClr val="297CE2"/>
              </a:solidFill>
              <a:latin typeface="Calibri" charset="0"/>
              <a:ea typeface="ＭＳ Ｐゴシック" charset="0"/>
            </a:endParaRPr>
          </a:p>
          <a:p>
            <a:pPr marL="173034" indent="-173034" defTabSz="457189">
              <a:spcAft>
                <a:spcPts val="600"/>
              </a:spcAft>
              <a:buClr>
                <a:srgbClr val="297CE2"/>
              </a:buClr>
              <a:buFont typeface="Arial" panose="020B0604020202020204" pitchFamily="34" charset="0"/>
              <a:buChar char="•"/>
              <a:defRPr/>
            </a:pPr>
            <a:r>
              <a:rPr lang="en-US" sz="2400" spc="-20" dirty="0">
                <a:solidFill>
                  <a:prstClr val="black"/>
                </a:solidFill>
                <a:latin typeface="Calibri" charset="0"/>
                <a:ea typeface="ＭＳ Ｐゴシック" charset="0"/>
              </a:rPr>
              <a:t>Effective </a:t>
            </a:r>
          </a:p>
          <a:p>
            <a:pPr marL="173034" indent="-173034" defTabSz="457189">
              <a:spcAft>
                <a:spcPts val="600"/>
              </a:spcAft>
              <a:buClr>
                <a:srgbClr val="297CE2"/>
              </a:buClr>
              <a:buFont typeface="Arial" panose="020B0604020202020204" pitchFamily="34" charset="0"/>
              <a:buChar char="•"/>
              <a:defRPr/>
            </a:pPr>
            <a:r>
              <a:rPr lang="en-US" sz="2400" spc="-20" dirty="0">
                <a:solidFill>
                  <a:prstClr val="black"/>
                </a:solidFill>
                <a:latin typeface="Calibri" charset="0"/>
                <a:ea typeface="ＭＳ Ｐゴシック" charset="0"/>
              </a:rPr>
              <a:t>Poor adherence and non-response</a:t>
            </a:r>
            <a:endParaRPr lang="en-US" sz="2400" spc="-40" dirty="0">
              <a:solidFill>
                <a:prstClr val="black"/>
              </a:solidFill>
              <a:latin typeface="Calibri" charset="0"/>
              <a:ea typeface="ＭＳ Ｐゴシック" charset="0"/>
            </a:endParaRPr>
          </a:p>
          <a:p>
            <a:pPr marL="173034" indent="-173034" defTabSz="457189">
              <a:spcAft>
                <a:spcPts val="600"/>
              </a:spcAft>
              <a:buClr>
                <a:srgbClr val="297CE2"/>
              </a:buClr>
              <a:buFont typeface="Arial" panose="020B0604020202020204" pitchFamily="34" charset="0"/>
              <a:buChar char="•"/>
              <a:defRPr/>
            </a:pPr>
            <a:r>
              <a:rPr lang="en-US" sz="2400" spc="-20" dirty="0">
                <a:solidFill>
                  <a:prstClr val="black"/>
                </a:solidFill>
                <a:latin typeface="Calibri" charset="0"/>
                <a:ea typeface="ＭＳ Ｐゴシック" charset="0"/>
              </a:rPr>
              <a:t>Not accessible</a:t>
            </a:r>
            <a:endParaRPr lang="en-US" sz="2400" dirty="0">
              <a:solidFill>
                <a:prstClr val="black"/>
              </a:solidFill>
              <a:latin typeface="Calibri" charset="0"/>
              <a:ea typeface="ＭＳ Ｐゴシック" charset="0"/>
            </a:endParaRPr>
          </a:p>
        </p:txBody>
      </p:sp>
      <p:sp>
        <p:nvSpPr>
          <p:cNvPr id="22" name="TextBox 21">
            <a:extLst>
              <a:ext uri="{FF2B5EF4-FFF2-40B4-BE49-F238E27FC236}">
                <a16:creationId xmlns:a16="http://schemas.microsoft.com/office/drawing/2014/main" id="{729FB673-BDAE-41B1-AE79-95EC1DB547C6}"/>
              </a:ext>
            </a:extLst>
          </p:cNvPr>
          <p:cNvSpPr txBox="1"/>
          <p:nvPr/>
        </p:nvSpPr>
        <p:spPr>
          <a:xfrm>
            <a:off x="6116320" y="2275960"/>
            <a:ext cx="5862792" cy="2764859"/>
          </a:xfrm>
          <a:prstGeom prst="rect">
            <a:avLst/>
          </a:prstGeom>
          <a:noFill/>
        </p:spPr>
        <p:txBody>
          <a:bodyPr wrap="square" rtlCol="0">
            <a:spAutoFit/>
          </a:bodyPr>
          <a:lstStyle/>
          <a:p>
            <a:pPr defTabSz="457189">
              <a:spcAft>
                <a:spcPts val="600"/>
              </a:spcAft>
              <a:defRPr/>
            </a:pPr>
            <a:r>
              <a:rPr lang="en-US" sz="2800" b="1" spc="20" dirty="0">
                <a:solidFill>
                  <a:srgbClr val="297CE2"/>
                </a:solidFill>
                <a:latin typeface="Calibri" charset="0"/>
                <a:ea typeface="ＭＳ Ｐゴシック" charset="0"/>
              </a:rPr>
              <a:t>Acupuncture</a:t>
            </a:r>
            <a:r>
              <a:rPr lang="en-US" sz="2800" b="1" spc="-40" baseline="30000" dirty="0">
                <a:solidFill>
                  <a:srgbClr val="297CE2"/>
                </a:solidFill>
                <a:latin typeface="Calibri" charset="0"/>
                <a:ea typeface="ＭＳ Ｐゴシック" charset="0"/>
              </a:rPr>
              <a:t> 3,4</a:t>
            </a:r>
            <a:endParaRPr lang="en-US" sz="2800" b="1" spc="20" dirty="0">
              <a:solidFill>
                <a:srgbClr val="297CE2"/>
              </a:solidFill>
              <a:latin typeface="Calibri" charset="0"/>
              <a:ea typeface="ＭＳ Ｐゴシック" charset="0"/>
            </a:endParaRPr>
          </a:p>
          <a:p>
            <a:pPr marL="173034" lvl="1" indent="-173034" defTabSz="457189">
              <a:spcAft>
                <a:spcPts val="1000"/>
              </a:spcAft>
              <a:buClr>
                <a:srgbClr val="297CE2"/>
              </a:buClr>
              <a:buFont typeface="Arial" panose="020B0604020202020204" pitchFamily="34" charset="0"/>
              <a:buChar char="•"/>
              <a:defRPr/>
            </a:pPr>
            <a:r>
              <a:rPr lang="en-US" sz="2400" spc="-20" dirty="0">
                <a:solidFill>
                  <a:prstClr val="black"/>
                </a:solidFill>
                <a:latin typeface="Calibri" charset="0"/>
                <a:ea typeface="ＭＳ Ｐゴシック" charset="0"/>
              </a:rPr>
              <a:t>Modulates brain regions involved in cognition and emotion</a:t>
            </a:r>
          </a:p>
          <a:p>
            <a:pPr marL="173034" lvl="1" indent="-173034" defTabSz="457189">
              <a:spcAft>
                <a:spcPts val="1000"/>
              </a:spcAft>
              <a:buClr>
                <a:srgbClr val="297CE2"/>
              </a:buClr>
              <a:buFont typeface="Arial" panose="020B0604020202020204" pitchFamily="34" charset="0"/>
              <a:buChar char="•"/>
              <a:defRPr/>
            </a:pPr>
            <a:r>
              <a:rPr lang="en-US" sz="2400" spc="-20" dirty="0">
                <a:solidFill>
                  <a:prstClr val="black"/>
                </a:solidFill>
                <a:latin typeface="Calibri" charset="0"/>
                <a:ea typeface="ＭＳ Ｐゴシック" charset="0"/>
              </a:rPr>
              <a:t>Increasing evidence for pain, hot flashes, </a:t>
            </a:r>
            <a:br>
              <a:rPr lang="en-US" sz="2400" spc="-20" dirty="0">
                <a:solidFill>
                  <a:prstClr val="black"/>
                </a:solidFill>
                <a:latin typeface="Calibri" charset="0"/>
                <a:ea typeface="ＭＳ Ｐゴシック" charset="0"/>
              </a:rPr>
            </a:br>
            <a:r>
              <a:rPr lang="en-US" sz="2400" spc="-20" dirty="0">
                <a:solidFill>
                  <a:prstClr val="black"/>
                </a:solidFill>
                <a:latin typeface="Calibri" charset="0"/>
                <a:ea typeface="ＭＳ Ｐゴシック" charset="0"/>
              </a:rPr>
              <a:t>and related sleep disturbance</a:t>
            </a:r>
            <a:endParaRPr lang="en-US" sz="2400" spc="-31" dirty="0">
              <a:solidFill>
                <a:prstClr val="black"/>
              </a:solidFill>
              <a:latin typeface="Calibri" charset="0"/>
              <a:ea typeface="ＭＳ Ｐゴシック" charset="0"/>
            </a:endParaRPr>
          </a:p>
          <a:p>
            <a:pPr marL="173034" lvl="1" indent="-173034" defTabSz="457189">
              <a:spcAft>
                <a:spcPts val="1000"/>
              </a:spcAft>
              <a:buClr>
                <a:srgbClr val="297CE2"/>
              </a:buClr>
              <a:buFont typeface="Arial" panose="020B0604020202020204" pitchFamily="34" charset="0"/>
              <a:buChar char="•"/>
              <a:defRPr/>
            </a:pPr>
            <a:r>
              <a:rPr lang="en-US" sz="2400" spc="-20" dirty="0">
                <a:solidFill>
                  <a:prstClr val="black"/>
                </a:solidFill>
                <a:latin typeface="Calibri" charset="0"/>
                <a:ea typeface="ＭＳ Ｐゴシック" charset="0"/>
              </a:rPr>
              <a:t>At </a:t>
            </a:r>
            <a:r>
              <a:rPr lang="en-US" sz="2800" spc="-151" dirty="0">
                <a:solidFill>
                  <a:prstClr val="black"/>
                </a:solidFill>
                <a:latin typeface="Calibri" charset="0"/>
                <a:ea typeface="ＭＳ Ｐゴシック" charset="0"/>
              </a:rPr>
              <a:t>73</a:t>
            </a:r>
            <a:r>
              <a:rPr lang="en-US" sz="2800" spc="-20" dirty="0">
                <a:solidFill>
                  <a:prstClr val="black"/>
                </a:solidFill>
                <a:latin typeface="Calibri" charset="0"/>
                <a:ea typeface="ＭＳ Ｐゴシック" charset="0"/>
              </a:rPr>
              <a:t>% </a:t>
            </a:r>
            <a:r>
              <a:rPr lang="en-US" sz="2400" spc="-20" dirty="0">
                <a:solidFill>
                  <a:prstClr val="black"/>
                </a:solidFill>
                <a:latin typeface="Calibri" charset="0"/>
                <a:ea typeface="ＭＳ Ｐゴシック" charset="0"/>
              </a:rPr>
              <a:t>of US cancer centers</a:t>
            </a:r>
          </a:p>
        </p:txBody>
      </p:sp>
      <p:sp>
        <p:nvSpPr>
          <p:cNvPr id="24" name="TextBox 23">
            <a:extLst>
              <a:ext uri="{FF2B5EF4-FFF2-40B4-BE49-F238E27FC236}">
                <a16:creationId xmlns:a16="http://schemas.microsoft.com/office/drawing/2014/main" id="{A71353E2-6885-47BF-9B2F-E4DD1E7C86FA}"/>
              </a:ext>
            </a:extLst>
          </p:cNvPr>
          <p:cNvSpPr txBox="1"/>
          <p:nvPr/>
        </p:nvSpPr>
        <p:spPr>
          <a:xfrm>
            <a:off x="766793" y="4960327"/>
            <a:ext cx="5570899" cy="1035925"/>
          </a:xfrm>
          <a:prstGeom prst="rect">
            <a:avLst/>
          </a:prstGeom>
          <a:noFill/>
        </p:spPr>
        <p:txBody>
          <a:bodyPr wrap="square" lIns="0" rIns="0" rtlCol="0">
            <a:spAutoFit/>
          </a:bodyPr>
          <a:lstStyle/>
          <a:p>
            <a:pPr marL="171446" indent="-171446" defTabSz="457189">
              <a:buFont typeface="+mj-lt"/>
              <a:buAutoNum type="arabicPeriod"/>
              <a:defRPr/>
            </a:pPr>
            <a:r>
              <a:rPr lang="en-US" sz="1533" dirty="0">
                <a:solidFill>
                  <a:prstClr val="black"/>
                </a:solidFill>
                <a:latin typeface="+mj-lt"/>
                <a:ea typeface="ＭＳ Ｐゴシック" charset="0"/>
              </a:rPr>
              <a:t>Johnson et al. </a:t>
            </a:r>
            <a:r>
              <a:rPr lang="en-US" sz="1533" i="1" dirty="0">
                <a:solidFill>
                  <a:prstClr val="black"/>
                </a:solidFill>
                <a:latin typeface="+mj-lt"/>
                <a:ea typeface="ＭＳ Ｐゴシック" charset="0"/>
              </a:rPr>
              <a:t>Sleep Med Rev </a:t>
            </a:r>
            <a:r>
              <a:rPr lang="en-US" sz="1533" dirty="0">
                <a:solidFill>
                  <a:prstClr val="black"/>
                </a:solidFill>
                <a:latin typeface="+mj-lt"/>
                <a:ea typeface="ＭＳ Ｐゴシック" charset="0"/>
              </a:rPr>
              <a:t>2016 27:20-28 </a:t>
            </a:r>
          </a:p>
          <a:p>
            <a:pPr marL="171446" indent="-171446" defTabSz="457189">
              <a:buFont typeface="+mj-lt"/>
              <a:buAutoNum type="arabicPeriod"/>
              <a:tabLst>
                <a:tab pos="3657509" algn="l"/>
                <a:tab pos="7657909" algn="l"/>
              </a:tabLst>
              <a:defRPr/>
            </a:pPr>
            <a:r>
              <a:rPr lang="en-US" sz="1533" dirty="0">
                <a:solidFill>
                  <a:prstClr val="black"/>
                </a:solidFill>
                <a:latin typeface="+mj-lt"/>
                <a:ea typeface="ＭＳ Ｐゴシック" charset="0"/>
              </a:rPr>
              <a:t>Matthews et al. </a:t>
            </a:r>
            <a:r>
              <a:rPr lang="en-US" sz="1533" i="1" dirty="0">
                <a:solidFill>
                  <a:prstClr val="black"/>
                </a:solidFill>
                <a:latin typeface="+mj-lt"/>
                <a:ea typeface="ＭＳ Ｐゴシック" charset="0"/>
              </a:rPr>
              <a:t>Behav Sleep Med </a:t>
            </a:r>
            <a:r>
              <a:rPr lang="en-US" sz="1533" dirty="0">
                <a:solidFill>
                  <a:prstClr val="black"/>
                </a:solidFill>
                <a:latin typeface="+mj-lt"/>
                <a:ea typeface="ＭＳ Ｐゴシック" charset="0"/>
              </a:rPr>
              <a:t>2012;10:217-229</a:t>
            </a:r>
          </a:p>
          <a:p>
            <a:pPr marL="171446" indent="-171446" defTabSz="457189">
              <a:buFont typeface="+mj-lt"/>
              <a:buAutoNum type="arabicPeriod" startAt="3"/>
              <a:tabLst>
                <a:tab pos="3657509" algn="l"/>
                <a:tab pos="7657909" algn="l"/>
              </a:tabLst>
              <a:defRPr/>
            </a:pPr>
            <a:r>
              <a:rPr lang="en-US" sz="1533" dirty="0">
                <a:solidFill>
                  <a:prstClr val="black"/>
                </a:solidFill>
                <a:latin typeface="+mj-lt"/>
                <a:ea typeface="ＭＳ Ｐゴシック" charset="0"/>
              </a:rPr>
              <a:t>Yun et al. </a:t>
            </a:r>
            <a:r>
              <a:rPr lang="en-US" sz="1533" i="1" dirty="0">
                <a:solidFill>
                  <a:prstClr val="black"/>
                </a:solidFill>
                <a:latin typeface="+mj-lt"/>
                <a:ea typeface="ＭＳ Ｐゴシック" charset="0"/>
              </a:rPr>
              <a:t>J Natl Cancer Inst Monogr</a:t>
            </a:r>
            <a:r>
              <a:rPr lang="en-US" sz="1533" dirty="0">
                <a:solidFill>
                  <a:prstClr val="black"/>
                </a:solidFill>
                <a:latin typeface="+mj-lt"/>
                <a:ea typeface="ＭＳ Ｐゴシック" charset="0"/>
              </a:rPr>
              <a:t> 2017, 2017</a:t>
            </a:r>
          </a:p>
          <a:p>
            <a:pPr marL="171446" indent="-171446">
              <a:buFont typeface="+mj-lt"/>
              <a:buAutoNum type="arabicPeriod" startAt="3"/>
              <a:tabLst>
                <a:tab pos="2743131" algn="l"/>
                <a:tab pos="5743431" algn="l"/>
              </a:tabLst>
              <a:defRPr/>
            </a:pPr>
            <a:r>
              <a:rPr lang="en-US" sz="1533" dirty="0">
                <a:latin typeface="+mj-lt"/>
              </a:rPr>
              <a:t>Zia et al. </a:t>
            </a:r>
            <a:r>
              <a:rPr lang="en-US" sz="1533" i="1" dirty="0">
                <a:latin typeface="+mj-lt"/>
              </a:rPr>
              <a:t>J Natl Cancer Inst Monogr</a:t>
            </a:r>
            <a:r>
              <a:rPr lang="en-US" sz="1533" dirty="0">
                <a:latin typeface="+mj-lt"/>
              </a:rPr>
              <a:t> 2017, 2017</a:t>
            </a:r>
            <a:endParaRPr lang="en-US" sz="1533" dirty="0">
              <a:solidFill>
                <a:prstClr val="black"/>
              </a:solidFill>
              <a:latin typeface="+mj-lt"/>
              <a:ea typeface="ＭＳ Ｐゴシック" charset="0"/>
            </a:endParaRPr>
          </a:p>
        </p:txBody>
      </p:sp>
      <p:sp>
        <p:nvSpPr>
          <p:cNvPr id="26" name="Title 25">
            <a:extLst>
              <a:ext uri="{FF2B5EF4-FFF2-40B4-BE49-F238E27FC236}">
                <a16:creationId xmlns:a16="http://schemas.microsoft.com/office/drawing/2014/main" id="{26C2217E-9AC1-4BAB-84BE-A658C396CB3E}"/>
              </a:ext>
            </a:extLst>
          </p:cNvPr>
          <p:cNvSpPr>
            <a:spLocks noGrp="1"/>
          </p:cNvSpPr>
          <p:nvPr>
            <p:ph type="title"/>
          </p:nvPr>
        </p:nvSpPr>
        <p:spPr>
          <a:xfrm>
            <a:off x="4630745" y="658094"/>
            <a:ext cx="6150633" cy="782663"/>
          </a:xfrm>
        </p:spPr>
        <p:txBody>
          <a:bodyPr/>
          <a:lstStyle/>
          <a:p>
            <a:pPr>
              <a:lnSpc>
                <a:spcPct val="80000"/>
              </a:lnSpc>
            </a:pPr>
            <a:r>
              <a:rPr lang="en-US" sz="2000" dirty="0" err="1">
                <a:solidFill>
                  <a:srgbClr val="2E4FA9"/>
                </a:solidFill>
                <a:latin typeface="Calibri" charset="0"/>
              </a:rPr>
              <a:t>CHoosing</a:t>
            </a:r>
            <a:r>
              <a:rPr lang="en-US" sz="2000" dirty="0">
                <a:solidFill>
                  <a:srgbClr val="2E4FA9"/>
                </a:solidFill>
                <a:latin typeface="Calibri" charset="0"/>
              </a:rPr>
              <a:t> Options </a:t>
            </a:r>
            <a:r>
              <a:rPr lang="en-US" sz="1800" dirty="0">
                <a:solidFill>
                  <a:srgbClr val="2E4FA9"/>
                </a:solidFill>
                <a:latin typeface="Calibri" charset="0"/>
              </a:rPr>
              <a:t>for </a:t>
            </a:r>
            <a:r>
              <a:rPr lang="en-US" sz="2000" dirty="0">
                <a:solidFill>
                  <a:srgbClr val="2E4FA9"/>
                </a:solidFill>
                <a:latin typeface="Calibri" charset="0"/>
              </a:rPr>
              <a:t>Insomnia </a:t>
            </a:r>
            <a:r>
              <a:rPr lang="en-US" sz="1800" dirty="0">
                <a:solidFill>
                  <a:srgbClr val="2E4FA9"/>
                </a:solidFill>
                <a:latin typeface="Calibri" charset="0"/>
              </a:rPr>
              <a:t>in </a:t>
            </a:r>
            <a:r>
              <a:rPr lang="en-US" sz="2000" dirty="0">
                <a:solidFill>
                  <a:srgbClr val="2E4FA9"/>
                </a:solidFill>
                <a:latin typeface="Calibri" charset="0"/>
              </a:rPr>
              <a:t>Cancer</a:t>
            </a:r>
            <a:r>
              <a:rPr lang="en-US" sz="2400" dirty="0">
                <a:solidFill>
                  <a:srgbClr val="2E4FA9"/>
                </a:solidFill>
                <a:latin typeface="Calibri" charset="0"/>
              </a:rPr>
              <a:t> </a:t>
            </a:r>
            <a:r>
              <a:rPr lang="en-US" sz="2000" dirty="0">
                <a:solidFill>
                  <a:srgbClr val="2E4FA9"/>
                </a:solidFill>
                <a:latin typeface="Calibri" charset="0"/>
              </a:rPr>
              <a:t>Effectively</a:t>
            </a:r>
            <a:endParaRPr lang="en-US" sz="2000" dirty="0"/>
          </a:p>
        </p:txBody>
      </p:sp>
    </p:spTree>
    <p:extLst>
      <p:ext uri="{BB962C8B-B14F-4D97-AF65-F5344CB8AC3E}">
        <p14:creationId xmlns:p14="http://schemas.microsoft.com/office/powerpoint/2010/main" val="441673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C5FF7-1A39-4637-A5DE-5CA7BCD7BE57}"/>
              </a:ext>
            </a:extLst>
          </p:cNvPr>
          <p:cNvSpPr>
            <a:spLocks noGrp="1"/>
          </p:cNvSpPr>
          <p:nvPr>
            <p:ph type="title"/>
          </p:nvPr>
        </p:nvSpPr>
        <p:spPr>
          <a:xfrm>
            <a:off x="1025619" y="384018"/>
            <a:ext cx="5475877" cy="782663"/>
          </a:xfrm>
        </p:spPr>
        <p:txBody>
          <a:bodyPr/>
          <a:lstStyle/>
          <a:p>
            <a:r>
              <a:rPr lang="en-US" b="1" dirty="0">
                <a:solidFill>
                  <a:schemeClr val="accent1"/>
                </a:solidFill>
              </a:rPr>
              <a:t>Primary Results</a:t>
            </a:r>
          </a:p>
        </p:txBody>
      </p:sp>
      <p:grpSp>
        <p:nvGrpSpPr>
          <p:cNvPr id="10" name="Group 9">
            <a:extLst>
              <a:ext uri="{FF2B5EF4-FFF2-40B4-BE49-F238E27FC236}">
                <a16:creationId xmlns:a16="http://schemas.microsoft.com/office/drawing/2014/main" id="{4B724947-7662-45AC-AD8B-E35EFF1FD2A7}"/>
              </a:ext>
            </a:extLst>
          </p:cNvPr>
          <p:cNvGrpSpPr/>
          <p:nvPr/>
        </p:nvGrpSpPr>
        <p:grpSpPr>
          <a:xfrm>
            <a:off x="1090255" y="1359277"/>
            <a:ext cx="9644549" cy="4202279"/>
            <a:chOff x="511135" y="1658338"/>
            <a:chExt cx="8037337" cy="4099734"/>
          </a:xfrm>
        </p:grpSpPr>
        <p:sp>
          <p:nvSpPr>
            <p:cNvPr id="35" name="Title 1">
              <a:extLst>
                <a:ext uri="{FF2B5EF4-FFF2-40B4-BE49-F238E27FC236}">
                  <a16:creationId xmlns:a16="http://schemas.microsoft.com/office/drawing/2014/main" id="{B8D2A6B0-52CA-42BB-9A1D-9A87EF33F08D}"/>
                </a:ext>
              </a:extLst>
            </p:cNvPr>
            <p:cNvSpPr txBox="1">
              <a:spLocks/>
            </p:cNvSpPr>
            <p:nvPr/>
          </p:nvSpPr>
          <p:spPr>
            <a:xfrm>
              <a:off x="1504033" y="4839833"/>
              <a:ext cx="5283704" cy="415784"/>
            </a:xfrm>
            <a:prstGeom prst="rect">
              <a:avLst/>
            </a:prstGeom>
          </p:spPr>
          <p:txBody>
            <a:bodyPr vert="horz" lIns="91440" tIns="45720" rIns="91440" bIns="45720" rtlCol="0" anchor="ctr">
              <a:noAutofit/>
            </a:bodyPr>
            <a:lstStyle/>
            <a:p>
              <a:pPr defTabSz="457189">
                <a:lnSpc>
                  <a:spcPct val="93000"/>
                </a:lnSpc>
                <a:defRPr/>
              </a:pPr>
              <a:r>
                <a:rPr lang="en-US" sz="1200" dirty="0">
                  <a:solidFill>
                    <a:prstClr val="black"/>
                  </a:solidFill>
                  <a:latin typeface="Calibri" charset="0"/>
                  <a:ea typeface="ＭＳ Ｐゴシック" charset="0"/>
                </a:rPr>
                <a:t>Bars denote mean SE.</a:t>
              </a:r>
              <a:endParaRPr lang="en-US" sz="1200" dirty="0">
                <a:solidFill>
                  <a:prstClr val="black"/>
                </a:solidFill>
                <a:latin typeface="Calibri"/>
                <a:ea typeface="ＭＳ Ｐゴシック" charset="0"/>
                <a:cs typeface="+mj-cs"/>
              </a:endParaRPr>
            </a:p>
          </p:txBody>
        </p:sp>
        <p:grpSp>
          <p:nvGrpSpPr>
            <p:cNvPr id="195" name="Group 147">
              <a:extLst>
                <a:ext uri="{FF2B5EF4-FFF2-40B4-BE49-F238E27FC236}">
                  <a16:creationId xmlns:a16="http://schemas.microsoft.com/office/drawing/2014/main" id="{1006EA74-BFC7-4040-8F43-973A74E67497}"/>
                </a:ext>
              </a:extLst>
            </p:cNvPr>
            <p:cNvGrpSpPr/>
            <p:nvPr/>
          </p:nvGrpSpPr>
          <p:grpSpPr>
            <a:xfrm>
              <a:off x="1640767" y="5549768"/>
              <a:ext cx="6394496" cy="163503"/>
              <a:chOff x="5745480" y="2952573"/>
              <a:chExt cx="5687767" cy="127168"/>
            </a:xfrm>
          </p:grpSpPr>
          <p:cxnSp>
            <p:nvCxnSpPr>
              <p:cNvPr id="311" name="Straight Connector 310">
                <a:extLst>
                  <a:ext uri="{FF2B5EF4-FFF2-40B4-BE49-F238E27FC236}">
                    <a16:creationId xmlns:a16="http://schemas.microsoft.com/office/drawing/2014/main" id="{16655588-FEA8-4B51-8F37-87AADAC9F79A}"/>
                  </a:ext>
                </a:extLst>
              </p:cNvPr>
              <p:cNvCxnSpPr/>
              <p:nvPr/>
            </p:nvCxnSpPr>
            <p:spPr>
              <a:xfrm flipH="1">
                <a:off x="8188503" y="3015976"/>
                <a:ext cx="3238919" cy="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2" name="Straight Connector 311">
                <a:extLst>
                  <a:ext uri="{FF2B5EF4-FFF2-40B4-BE49-F238E27FC236}">
                    <a16:creationId xmlns:a16="http://schemas.microsoft.com/office/drawing/2014/main" id="{2D77F755-B27D-4A8C-A6E3-C9698E93137D}"/>
                  </a:ext>
                </a:extLst>
              </p:cNvPr>
              <p:cNvCxnSpPr/>
              <p:nvPr/>
            </p:nvCxnSpPr>
            <p:spPr>
              <a:xfrm rot="16200000">
                <a:off x="5691342" y="3019639"/>
                <a:ext cx="12020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3" name="Straight Connector 312">
                <a:extLst>
                  <a:ext uri="{FF2B5EF4-FFF2-40B4-BE49-F238E27FC236}">
                    <a16:creationId xmlns:a16="http://schemas.microsoft.com/office/drawing/2014/main" id="{EFDABFD7-977F-42CC-AFA8-87822C94B541}"/>
                  </a:ext>
                </a:extLst>
              </p:cNvPr>
              <p:cNvCxnSpPr/>
              <p:nvPr/>
            </p:nvCxnSpPr>
            <p:spPr>
              <a:xfrm flipH="1">
                <a:off x="5745480" y="3017237"/>
                <a:ext cx="225552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4" name="Straight Connector 313">
                <a:extLst>
                  <a:ext uri="{FF2B5EF4-FFF2-40B4-BE49-F238E27FC236}">
                    <a16:creationId xmlns:a16="http://schemas.microsoft.com/office/drawing/2014/main" id="{6EA3BA0F-885B-4E2A-BFC5-26F586387E20}"/>
                  </a:ext>
                </a:extLst>
              </p:cNvPr>
              <p:cNvCxnSpPr/>
              <p:nvPr/>
            </p:nvCxnSpPr>
            <p:spPr>
              <a:xfrm rot="16200000">
                <a:off x="7952508" y="3014612"/>
                <a:ext cx="12020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5" name="Straight Connector 314">
                <a:extLst>
                  <a:ext uri="{FF2B5EF4-FFF2-40B4-BE49-F238E27FC236}">
                    <a16:creationId xmlns:a16="http://schemas.microsoft.com/office/drawing/2014/main" id="{5E2E3854-2200-42DA-9736-90DFB98BE0FE}"/>
                  </a:ext>
                </a:extLst>
              </p:cNvPr>
              <p:cNvCxnSpPr/>
              <p:nvPr/>
            </p:nvCxnSpPr>
            <p:spPr>
              <a:xfrm rot="16200000">
                <a:off x="8128401" y="3012674"/>
                <a:ext cx="12020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6" name="Straight Connector 315">
                <a:extLst>
                  <a:ext uri="{FF2B5EF4-FFF2-40B4-BE49-F238E27FC236}">
                    <a16:creationId xmlns:a16="http://schemas.microsoft.com/office/drawing/2014/main" id="{B0517E65-EAAF-4B23-AF28-828006DB074F}"/>
                  </a:ext>
                </a:extLst>
              </p:cNvPr>
              <p:cNvCxnSpPr/>
              <p:nvPr/>
            </p:nvCxnSpPr>
            <p:spPr>
              <a:xfrm rot="16200000">
                <a:off x="11373146" y="3012713"/>
                <a:ext cx="12020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96" name="TextBox 195">
              <a:extLst>
                <a:ext uri="{FF2B5EF4-FFF2-40B4-BE49-F238E27FC236}">
                  <a16:creationId xmlns:a16="http://schemas.microsoft.com/office/drawing/2014/main" id="{00CCD725-1D6F-407A-9375-2A95F2ECDF6A}"/>
                </a:ext>
              </a:extLst>
            </p:cNvPr>
            <p:cNvSpPr txBox="1"/>
            <p:nvPr/>
          </p:nvSpPr>
          <p:spPr>
            <a:xfrm>
              <a:off x="4811533" y="5523382"/>
              <a:ext cx="2501598" cy="234689"/>
            </a:xfrm>
            <a:prstGeom prst="rect">
              <a:avLst/>
            </a:prstGeom>
            <a:solidFill>
              <a:schemeClr val="bg1"/>
            </a:solidFill>
            <a:ln>
              <a:noFill/>
            </a:ln>
          </p:spPr>
          <p:txBody>
            <a:bodyPr wrap="square" rtlCol="0" anchor="ctr" anchorCtr="1">
              <a:spAutoFit/>
            </a:bodyPr>
            <a:lstStyle/>
            <a:p>
              <a:pPr algn="ctr" defTabSz="457189">
                <a:lnSpc>
                  <a:spcPct val="80000"/>
                </a:lnSpc>
                <a:defRPr/>
              </a:pPr>
              <a:r>
                <a:rPr lang="en-US" sz="1500" b="1" dirty="0">
                  <a:solidFill>
                    <a:prstClr val="black"/>
                  </a:solidFill>
                  <a:ea typeface="ＭＳ Ｐゴシック" charset="0"/>
                  <a:cs typeface="Calibri" panose="020F0502020204030204" pitchFamily="34" charset="0"/>
                </a:rPr>
                <a:t>Weeks Post Treatment</a:t>
              </a:r>
            </a:p>
          </p:txBody>
        </p:sp>
        <p:sp>
          <p:nvSpPr>
            <p:cNvPr id="197" name="TextBox 14">
              <a:extLst>
                <a:ext uri="{FF2B5EF4-FFF2-40B4-BE49-F238E27FC236}">
                  <a16:creationId xmlns:a16="http://schemas.microsoft.com/office/drawing/2014/main" id="{7EADA5A2-CE8D-4583-855A-8A8A4BAFAF3B}"/>
                </a:ext>
              </a:extLst>
            </p:cNvPr>
            <p:cNvSpPr txBox="1"/>
            <p:nvPr/>
          </p:nvSpPr>
          <p:spPr>
            <a:xfrm>
              <a:off x="1875452" y="5523383"/>
              <a:ext cx="2150384" cy="234689"/>
            </a:xfrm>
            <a:prstGeom prst="rect">
              <a:avLst/>
            </a:prstGeom>
            <a:solidFill>
              <a:schemeClr val="bg1"/>
            </a:solidFill>
            <a:ln>
              <a:noFill/>
            </a:ln>
          </p:spPr>
          <p:txBody>
            <a:bodyPr wrap="square" rtlCol="0" anchor="ctr" anchorCtr="1">
              <a:spAutoFit/>
            </a:bodyPr>
            <a:lstStyle/>
            <a:p>
              <a:pPr algn="ctr" defTabSz="457189">
                <a:lnSpc>
                  <a:spcPct val="80000"/>
                </a:lnSpc>
                <a:defRPr/>
              </a:pPr>
              <a:r>
                <a:rPr lang="en-US" sz="1500" b="1" dirty="0">
                  <a:solidFill>
                    <a:prstClr val="black"/>
                  </a:solidFill>
                  <a:ea typeface="ＭＳ Ｐゴシック" charset="0"/>
                  <a:cs typeface="Calibri" panose="020F0502020204030204" pitchFamily="34" charset="0"/>
                </a:rPr>
                <a:t>Treatment Weeks</a:t>
              </a:r>
            </a:p>
          </p:txBody>
        </p:sp>
        <p:grpSp>
          <p:nvGrpSpPr>
            <p:cNvPr id="198" name="Group 236">
              <a:extLst>
                <a:ext uri="{FF2B5EF4-FFF2-40B4-BE49-F238E27FC236}">
                  <a16:creationId xmlns:a16="http://schemas.microsoft.com/office/drawing/2014/main" id="{1F9CAEB4-ECCB-4EE5-A8F1-F3718DE042C7}"/>
                </a:ext>
              </a:extLst>
            </p:cNvPr>
            <p:cNvGrpSpPr/>
            <p:nvPr/>
          </p:nvGrpSpPr>
          <p:grpSpPr>
            <a:xfrm>
              <a:off x="2863415" y="3211370"/>
              <a:ext cx="125411" cy="204166"/>
              <a:chOff x="3830320" y="2087880"/>
              <a:chExt cx="146304" cy="208280"/>
            </a:xfrm>
            <a:solidFill>
              <a:srgbClr val="F26529"/>
            </a:solidFill>
          </p:grpSpPr>
          <p:cxnSp>
            <p:nvCxnSpPr>
              <p:cNvPr id="308" name="Straight Connector 307">
                <a:extLst>
                  <a:ext uri="{FF2B5EF4-FFF2-40B4-BE49-F238E27FC236}">
                    <a16:creationId xmlns:a16="http://schemas.microsoft.com/office/drawing/2014/main" id="{6D2010CD-C4A8-4DC5-B442-FC588888D96C}"/>
                  </a:ext>
                </a:extLst>
              </p:cNvPr>
              <p:cNvCxnSpPr/>
              <p:nvPr/>
            </p:nvCxnSpPr>
            <p:spPr>
              <a:xfrm>
                <a:off x="3903472" y="2087880"/>
                <a:ext cx="0" cy="203200"/>
              </a:xfrm>
              <a:prstGeom prst="line">
                <a:avLst/>
              </a:prstGeom>
              <a:grpFill/>
              <a:ln w="12700">
                <a:solidFill>
                  <a:srgbClr val="1B71C7"/>
                </a:solidFill>
              </a:ln>
            </p:spPr>
            <p:style>
              <a:lnRef idx="1">
                <a:schemeClr val="accent1"/>
              </a:lnRef>
              <a:fillRef idx="0">
                <a:schemeClr val="accent1"/>
              </a:fillRef>
              <a:effectRef idx="0">
                <a:schemeClr val="accent1"/>
              </a:effectRef>
              <a:fontRef idx="minor">
                <a:schemeClr val="tx1"/>
              </a:fontRef>
            </p:style>
          </p:cxnSp>
          <p:cxnSp>
            <p:nvCxnSpPr>
              <p:cNvPr id="309" name="Straight Connector 308">
                <a:extLst>
                  <a:ext uri="{FF2B5EF4-FFF2-40B4-BE49-F238E27FC236}">
                    <a16:creationId xmlns:a16="http://schemas.microsoft.com/office/drawing/2014/main" id="{D375BA7D-6DE1-4A0F-8514-2EDE35E7C0EE}"/>
                  </a:ext>
                </a:extLst>
              </p:cNvPr>
              <p:cNvCxnSpPr/>
              <p:nvPr/>
            </p:nvCxnSpPr>
            <p:spPr>
              <a:xfrm rot="16200000">
                <a:off x="3903472" y="2223008"/>
                <a:ext cx="0" cy="146304"/>
              </a:xfrm>
              <a:prstGeom prst="line">
                <a:avLst/>
              </a:prstGeom>
              <a:grpFill/>
              <a:ln w="12700">
                <a:solidFill>
                  <a:srgbClr val="1B71C7"/>
                </a:solidFill>
              </a:ln>
            </p:spPr>
            <p:style>
              <a:lnRef idx="1">
                <a:schemeClr val="accent1"/>
              </a:lnRef>
              <a:fillRef idx="0">
                <a:schemeClr val="accent1"/>
              </a:fillRef>
              <a:effectRef idx="0">
                <a:schemeClr val="accent1"/>
              </a:effectRef>
              <a:fontRef idx="minor">
                <a:schemeClr val="tx1"/>
              </a:fontRef>
            </p:style>
          </p:cxnSp>
          <p:cxnSp>
            <p:nvCxnSpPr>
              <p:cNvPr id="310" name="Straight Connector 309">
                <a:extLst>
                  <a:ext uri="{FF2B5EF4-FFF2-40B4-BE49-F238E27FC236}">
                    <a16:creationId xmlns:a16="http://schemas.microsoft.com/office/drawing/2014/main" id="{8EFFFE83-9ECF-4656-8D3F-36357E31310B}"/>
                  </a:ext>
                </a:extLst>
              </p:cNvPr>
              <p:cNvCxnSpPr/>
              <p:nvPr/>
            </p:nvCxnSpPr>
            <p:spPr>
              <a:xfrm rot="16200000">
                <a:off x="3903472" y="2014728"/>
                <a:ext cx="0" cy="146304"/>
              </a:xfrm>
              <a:prstGeom prst="line">
                <a:avLst/>
              </a:prstGeom>
              <a:grpFill/>
              <a:ln w="12700">
                <a:solidFill>
                  <a:srgbClr val="1B71C7"/>
                </a:solidFill>
              </a:ln>
            </p:spPr>
            <p:style>
              <a:lnRef idx="1">
                <a:schemeClr val="accent1"/>
              </a:lnRef>
              <a:fillRef idx="0">
                <a:schemeClr val="accent1"/>
              </a:fillRef>
              <a:effectRef idx="0">
                <a:schemeClr val="accent1"/>
              </a:effectRef>
              <a:fontRef idx="minor">
                <a:schemeClr val="tx1"/>
              </a:fontRef>
            </p:style>
          </p:cxnSp>
        </p:grpSp>
        <p:grpSp>
          <p:nvGrpSpPr>
            <p:cNvPr id="199" name="Group 204">
              <a:extLst>
                <a:ext uri="{FF2B5EF4-FFF2-40B4-BE49-F238E27FC236}">
                  <a16:creationId xmlns:a16="http://schemas.microsoft.com/office/drawing/2014/main" id="{CA238611-54EB-4AA5-8E6E-7ACC4B66A7A4}"/>
                </a:ext>
              </a:extLst>
            </p:cNvPr>
            <p:cNvGrpSpPr/>
            <p:nvPr/>
          </p:nvGrpSpPr>
          <p:grpSpPr>
            <a:xfrm>
              <a:off x="2868867" y="3269590"/>
              <a:ext cx="125411" cy="172265"/>
              <a:chOff x="3830320" y="2087880"/>
              <a:chExt cx="146304" cy="208280"/>
            </a:xfrm>
            <a:solidFill>
              <a:srgbClr val="F26529"/>
            </a:solidFill>
          </p:grpSpPr>
          <p:cxnSp>
            <p:nvCxnSpPr>
              <p:cNvPr id="305" name="Straight Connector 304">
                <a:extLst>
                  <a:ext uri="{FF2B5EF4-FFF2-40B4-BE49-F238E27FC236}">
                    <a16:creationId xmlns:a16="http://schemas.microsoft.com/office/drawing/2014/main" id="{85404BFA-AD20-4261-A3CD-F1B07D77D460}"/>
                  </a:ext>
                </a:extLst>
              </p:cNvPr>
              <p:cNvCxnSpPr/>
              <p:nvPr/>
            </p:nvCxnSpPr>
            <p:spPr>
              <a:xfrm>
                <a:off x="3903472" y="2087880"/>
                <a:ext cx="0" cy="203200"/>
              </a:xfrm>
              <a:prstGeom prst="line">
                <a:avLst/>
              </a:prstGeom>
              <a:grpFill/>
              <a:ln w="12700">
                <a:solidFill>
                  <a:srgbClr val="F26529"/>
                </a:solidFill>
              </a:ln>
            </p:spPr>
            <p:style>
              <a:lnRef idx="1">
                <a:schemeClr val="accent1"/>
              </a:lnRef>
              <a:fillRef idx="0">
                <a:schemeClr val="accent1"/>
              </a:fillRef>
              <a:effectRef idx="0">
                <a:schemeClr val="accent1"/>
              </a:effectRef>
              <a:fontRef idx="minor">
                <a:schemeClr val="tx1"/>
              </a:fontRef>
            </p:style>
          </p:cxnSp>
          <p:cxnSp>
            <p:nvCxnSpPr>
              <p:cNvPr id="306" name="Straight Connector 305">
                <a:extLst>
                  <a:ext uri="{FF2B5EF4-FFF2-40B4-BE49-F238E27FC236}">
                    <a16:creationId xmlns:a16="http://schemas.microsoft.com/office/drawing/2014/main" id="{48A92E6B-BE9E-495A-8082-722A0F896087}"/>
                  </a:ext>
                </a:extLst>
              </p:cNvPr>
              <p:cNvCxnSpPr/>
              <p:nvPr/>
            </p:nvCxnSpPr>
            <p:spPr>
              <a:xfrm rot="16200000">
                <a:off x="3903472" y="2223008"/>
                <a:ext cx="0" cy="146304"/>
              </a:xfrm>
              <a:prstGeom prst="line">
                <a:avLst/>
              </a:prstGeom>
              <a:grpFill/>
              <a:ln w="12700">
                <a:solidFill>
                  <a:srgbClr val="F26529"/>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a:extLst>
                  <a:ext uri="{FF2B5EF4-FFF2-40B4-BE49-F238E27FC236}">
                    <a16:creationId xmlns:a16="http://schemas.microsoft.com/office/drawing/2014/main" id="{E35A7650-48FC-40B3-A729-B8B38839B229}"/>
                  </a:ext>
                </a:extLst>
              </p:cNvPr>
              <p:cNvCxnSpPr/>
              <p:nvPr/>
            </p:nvCxnSpPr>
            <p:spPr>
              <a:xfrm rot="16200000">
                <a:off x="3903472" y="2014728"/>
                <a:ext cx="0" cy="146304"/>
              </a:xfrm>
              <a:prstGeom prst="line">
                <a:avLst/>
              </a:prstGeom>
              <a:grpFill/>
              <a:ln w="12700">
                <a:solidFill>
                  <a:srgbClr val="F26529"/>
                </a:solidFill>
              </a:ln>
            </p:spPr>
            <p:style>
              <a:lnRef idx="1">
                <a:schemeClr val="accent1"/>
              </a:lnRef>
              <a:fillRef idx="0">
                <a:schemeClr val="accent1"/>
              </a:fillRef>
              <a:effectRef idx="0">
                <a:schemeClr val="accent1"/>
              </a:effectRef>
              <a:fontRef idx="minor">
                <a:schemeClr val="tx1"/>
              </a:fontRef>
            </p:style>
          </p:cxnSp>
        </p:grpSp>
        <p:sp>
          <p:nvSpPr>
            <p:cNvPr id="200" name="Freeform 19">
              <a:extLst>
                <a:ext uri="{FF2B5EF4-FFF2-40B4-BE49-F238E27FC236}">
                  <a16:creationId xmlns:a16="http://schemas.microsoft.com/office/drawing/2014/main" id="{278E7E87-5C64-43AE-9F0D-1BFEE7CB99DC}"/>
                </a:ext>
              </a:extLst>
            </p:cNvPr>
            <p:cNvSpPr/>
            <p:nvPr/>
          </p:nvSpPr>
          <p:spPr>
            <a:xfrm>
              <a:off x="1656878" y="2105003"/>
              <a:ext cx="6263177" cy="1979008"/>
            </a:xfrm>
            <a:custGeom>
              <a:avLst/>
              <a:gdLst>
                <a:gd name="connsiteX0" fmla="*/ 0 w 6903720"/>
                <a:gd name="connsiteY0" fmla="*/ 0 h 2799080"/>
                <a:gd name="connsiteX1" fmla="*/ 1407160 w 6903720"/>
                <a:gd name="connsiteY1" fmla="*/ 1757680 h 2799080"/>
                <a:gd name="connsiteX2" fmla="*/ 2773680 w 6903720"/>
                <a:gd name="connsiteY2" fmla="*/ 2656840 h 2799080"/>
                <a:gd name="connsiteX3" fmla="*/ 4130040 w 6903720"/>
                <a:gd name="connsiteY3" fmla="*/ 2722880 h 2799080"/>
                <a:gd name="connsiteX4" fmla="*/ 5527040 w 6903720"/>
                <a:gd name="connsiteY4" fmla="*/ 2799080 h 2799080"/>
                <a:gd name="connsiteX5" fmla="*/ 6903720 w 6903720"/>
                <a:gd name="connsiteY5" fmla="*/ 2702560 h 2799080"/>
                <a:gd name="connsiteX6" fmla="*/ 6903720 w 6903720"/>
                <a:gd name="connsiteY6" fmla="*/ 2702560 h 2799080"/>
                <a:gd name="connsiteX7" fmla="*/ 6903720 w 6903720"/>
                <a:gd name="connsiteY7" fmla="*/ 2702560 h 2799080"/>
                <a:gd name="connsiteX0" fmla="*/ 0 w 6903720"/>
                <a:gd name="connsiteY0" fmla="*/ 0 h 2799080"/>
                <a:gd name="connsiteX1" fmla="*/ 1402080 w 6903720"/>
                <a:gd name="connsiteY1" fmla="*/ 1737360 h 2799080"/>
                <a:gd name="connsiteX2" fmla="*/ 2773680 w 6903720"/>
                <a:gd name="connsiteY2" fmla="*/ 2656840 h 2799080"/>
                <a:gd name="connsiteX3" fmla="*/ 4130040 w 6903720"/>
                <a:gd name="connsiteY3" fmla="*/ 2722880 h 2799080"/>
                <a:gd name="connsiteX4" fmla="*/ 5527040 w 6903720"/>
                <a:gd name="connsiteY4" fmla="*/ 2799080 h 2799080"/>
                <a:gd name="connsiteX5" fmla="*/ 6903720 w 6903720"/>
                <a:gd name="connsiteY5" fmla="*/ 2702560 h 2799080"/>
                <a:gd name="connsiteX6" fmla="*/ 6903720 w 6903720"/>
                <a:gd name="connsiteY6" fmla="*/ 2702560 h 2799080"/>
                <a:gd name="connsiteX7" fmla="*/ 6903720 w 6903720"/>
                <a:gd name="connsiteY7" fmla="*/ 2702560 h 2799080"/>
                <a:gd name="connsiteX0" fmla="*/ 0 w 6903720"/>
                <a:gd name="connsiteY0" fmla="*/ 0 h 2799080"/>
                <a:gd name="connsiteX1" fmla="*/ 1402080 w 6903720"/>
                <a:gd name="connsiteY1" fmla="*/ 1737360 h 2799080"/>
                <a:gd name="connsiteX2" fmla="*/ 2763520 w 6903720"/>
                <a:gd name="connsiteY2" fmla="*/ 2661920 h 2799080"/>
                <a:gd name="connsiteX3" fmla="*/ 4130040 w 6903720"/>
                <a:gd name="connsiteY3" fmla="*/ 2722880 h 2799080"/>
                <a:gd name="connsiteX4" fmla="*/ 5527040 w 6903720"/>
                <a:gd name="connsiteY4" fmla="*/ 2799080 h 2799080"/>
                <a:gd name="connsiteX5" fmla="*/ 6903720 w 6903720"/>
                <a:gd name="connsiteY5" fmla="*/ 2702560 h 2799080"/>
                <a:gd name="connsiteX6" fmla="*/ 6903720 w 6903720"/>
                <a:gd name="connsiteY6" fmla="*/ 2702560 h 2799080"/>
                <a:gd name="connsiteX7" fmla="*/ 6903720 w 6903720"/>
                <a:gd name="connsiteY7" fmla="*/ 2702560 h 2799080"/>
                <a:gd name="connsiteX0" fmla="*/ 0 w 6903720"/>
                <a:gd name="connsiteY0" fmla="*/ 0 h 2799080"/>
                <a:gd name="connsiteX1" fmla="*/ 1402080 w 6903720"/>
                <a:gd name="connsiteY1" fmla="*/ 1737360 h 2799080"/>
                <a:gd name="connsiteX2" fmla="*/ 2748280 w 6903720"/>
                <a:gd name="connsiteY2" fmla="*/ 2641600 h 2799080"/>
                <a:gd name="connsiteX3" fmla="*/ 4130040 w 6903720"/>
                <a:gd name="connsiteY3" fmla="*/ 2722880 h 2799080"/>
                <a:gd name="connsiteX4" fmla="*/ 5527040 w 6903720"/>
                <a:gd name="connsiteY4" fmla="*/ 2799080 h 2799080"/>
                <a:gd name="connsiteX5" fmla="*/ 6903720 w 6903720"/>
                <a:gd name="connsiteY5" fmla="*/ 2702560 h 2799080"/>
                <a:gd name="connsiteX6" fmla="*/ 6903720 w 6903720"/>
                <a:gd name="connsiteY6" fmla="*/ 2702560 h 2799080"/>
                <a:gd name="connsiteX7" fmla="*/ 6903720 w 6903720"/>
                <a:gd name="connsiteY7" fmla="*/ 2702560 h 2799080"/>
                <a:gd name="connsiteX0" fmla="*/ 0 w 6903720"/>
                <a:gd name="connsiteY0" fmla="*/ 0 h 2799080"/>
                <a:gd name="connsiteX1" fmla="*/ 1402080 w 6903720"/>
                <a:gd name="connsiteY1" fmla="*/ 1737360 h 2799080"/>
                <a:gd name="connsiteX2" fmla="*/ 2748280 w 6903720"/>
                <a:gd name="connsiteY2" fmla="*/ 2641600 h 2799080"/>
                <a:gd name="connsiteX3" fmla="*/ 4150360 w 6903720"/>
                <a:gd name="connsiteY3" fmla="*/ 2748280 h 2799080"/>
                <a:gd name="connsiteX4" fmla="*/ 5527040 w 6903720"/>
                <a:gd name="connsiteY4" fmla="*/ 2799080 h 2799080"/>
                <a:gd name="connsiteX5" fmla="*/ 6903720 w 6903720"/>
                <a:gd name="connsiteY5" fmla="*/ 2702560 h 2799080"/>
                <a:gd name="connsiteX6" fmla="*/ 6903720 w 6903720"/>
                <a:gd name="connsiteY6" fmla="*/ 2702560 h 2799080"/>
                <a:gd name="connsiteX7" fmla="*/ 6903720 w 6903720"/>
                <a:gd name="connsiteY7" fmla="*/ 2702560 h 2799080"/>
                <a:gd name="connsiteX0" fmla="*/ 0 w 6903720"/>
                <a:gd name="connsiteY0" fmla="*/ 0 h 2799080"/>
                <a:gd name="connsiteX1" fmla="*/ 1402080 w 6903720"/>
                <a:gd name="connsiteY1" fmla="*/ 1737360 h 2799080"/>
                <a:gd name="connsiteX2" fmla="*/ 2748280 w 6903720"/>
                <a:gd name="connsiteY2" fmla="*/ 2641600 h 2799080"/>
                <a:gd name="connsiteX3" fmla="*/ 4140200 w 6903720"/>
                <a:gd name="connsiteY3" fmla="*/ 2738120 h 2799080"/>
                <a:gd name="connsiteX4" fmla="*/ 5527040 w 6903720"/>
                <a:gd name="connsiteY4" fmla="*/ 2799080 h 2799080"/>
                <a:gd name="connsiteX5" fmla="*/ 6903720 w 6903720"/>
                <a:gd name="connsiteY5" fmla="*/ 2702560 h 2799080"/>
                <a:gd name="connsiteX6" fmla="*/ 6903720 w 6903720"/>
                <a:gd name="connsiteY6" fmla="*/ 2702560 h 2799080"/>
                <a:gd name="connsiteX7" fmla="*/ 6903720 w 6903720"/>
                <a:gd name="connsiteY7" fmla="*/ 2702560 h 2799080"/>
                <a:gd name="connsiteX0" fmla="*/ 0 w 6903720"/>
                <a:gd name="connsiteY0" fmla="*/ 0 h 2804160"/>
                <a:gd name="connsiteX1" fmla="*/ 1402080 w 6903720"/>
                <a:gd name="connsiteY1" fmla="*/ 1737360 h 2804160"/>
                <a:gd name="connsiteX2" fmla="*/ 2748280 w 6903720"/>
                <a:gd name="connsiteY2" fmla="*/ 2641600 h 2804160"/>
                <a:gd name="connsiteX3" fmla="*/ 4140200 w 6903720"/>
                <a:gd name="connsiteY3" fmla="*/ 2738120 h 2804160"/>
                <a:gd name="connsiteX4" fmla="*/ 5501640 w 6903720"/>
                <a:gd name="connsiteY4" fmla="*/ 2804160 h 2804160"/>
                <a:gd name="connsiteX5" fmla="*/ 6903720 w 6903720"/>
                <a:gd name="connsiteY5" fmla="*/ 2702560 h 2804160"/>
                <a:gd name="connsiteX6" fmla="*/ 6903720 w 6903720"/>
                <a:gd name="connsiteY6" fmla="*/ 2702560 h 2804160"/>
                <a:gd name="connsiteX7" fmla="*/ 6903720 w 6903720"/>
                <a:gd name="connsiteY7" fmla="*/ 2702560 h 2804160"/>
                <a:gd name="connsiteX0" fmla="*/ 0 w 6903720"/>
                <a:gd name="connsiteY0" fmla="*/ 0 h 2804160"/>
                <a:gd name="connsiteX1" fmla="*/ 1402080 w 6903720"/>
                <a:gd name="connsiteY1" fmla="*/ 1737360 h 2804160"/>
                <a:gd name="connsiteX2" fmla="*/ 2799080 w 6903720"/>
                <a:gd name="connsiteY2" fmla="*/ 2651760 h 2804160"/>
                <a:gd name="connsiteX3" fmla="*/ 4140200 w 6903720"/>
                <a:gd name="connsiteY3" fmla="*/ 2738120 h 2804160"/>
                <a:gd name="connsiteX4" fmla="*/ 5501640 w 6903720"/>
                <a:gd name="connsiteY4" fmla="*/ 2804160 h 2804160"/>
                <a:gd name="connsiteX5" fmla="*/ 6903720 w 6903720"/>
                <a:gd name="connsiteY5" fmla="*/ 2702560 h 2804160"/>
                <a:gd name="connsiteX6" fmla="*/ 6903720 w 6903720"/>
                <a:gd name="connsiteY6" fmla="*/ 2702560 h 2804160"/>
                <a:gd name="connsiteX7" fmla="*/ 6903720 w 6903720"/>
                <a:gd name="connsiteY7" fmla="*/ 2702560 h 2804160"/>
                <a:gd name="connsiteX0" fmla="*/ 0 w 6903720"/>
                <a:gd name="connsiteY0" fmla="*/ 0 h 2804160"/>
                <a:gd name="connsiteX1" fmla="*/ 1402080 w 6903720"/>
                <a:gd name="connsiteY1" fmla="*/ 1737360 h 2804160"/>
                <a:gd name="connsiteX2" fmla="*/ 2743200 w 6903720"/>
                <a:gd name="connsiteY2" fmla="*/ 2641600 h 2804160"/>
                <a:gd name="connsiteX3" fmla="*/ 4140200 w 6903720"/>
                <a:gd name="connsiteY3" fmla="*/ 2738120 h 2804160"/>
                <a:gd name="connsiteX4" fmla="*/ 5501640 w 6903720"/>
                <a:gd name="connsiteY4" fmla="*/ 2804160 h 2804160"/>
                <a:gd name="connsiteX5" fmla="*/ 6903720 w 6903720"/>
                <a:gd name="connsiteY5" fmla="*/ 2702560 h 2804160"/>
                <a:gd name="connsiteX6" fmla="*/ 6903720 w 6903720"/>
                <a:gd name="connsiteY6" fmla="*/ 2702560 h 2804160"/>
                <a:gd name="connsiteX7" fmla="*/ 6903720 w 6903720"/>
                <a:gd name="connsiteY7" fmla="*/ 2702560 h 2804160"/>
                <a:gd name="connsiteX0" fmla="*/ 0 w 6903720"/>
                <a:gd name="connsiteY0" fmla="*/ 0 h 2804160"/>
                <a:gd name="connsiteX1" fmla="*/ 1402080 w 6903720"/>
                <a:gd name="connsiteY1" fmla="*/ 1737360 h 2804160"/>
                <a:gd name="connsiteX2" fmla="*/ 2743200 w 6903720"/>
                <a:gd name="connsiteY2" fmla="*/ 2641600 h 2804160"/>
                <a:gd name="connsiteX3" fmla="*/ 4175760 w 6903720"/>
                <a:gd name="connsiteY3" fmla="*/ 2727960 h 2804160"/>
                <a:gd name="connsiteX4" fmla="*/ 5501640 w 6903720"/>
                <a:gd name="connsiteY4" fmla="*/ 2804160 h 2804160"/>
                <a:gd name="connsiteX5" fmla="*/ 6903720 w 6903720"/>
                <a:gd name="connsiteY5" fmla="*/ 2702560 h 2804160"/>
                <a:gd name="connsiteX6" fmla="*/ 6903720 w 6903720"/>
                <a:gd name="connsiteY6" fmla="*/ 2702560 h 2804160"/>
                <a:gd name="connsiteX7" fmla="*/ 6903720 w 6903720"/>
                <a:gd name="connsiteY7" fmla="*/ 2702560 h 2804160"/>
                <a:gd name="connsiteX0" fmla="*/ 0 w 6903720"/>
                <a:gd name="connsiteY0" fmla="*/ 0 h 2804160"/>
                <a:gd name="connsiteX1" fmla="*/ 1402080 w 6903720"/>
                <a:gd name="connsiteY1" fmla="*/ 1737360 h 2804160"/>
                <a:gd name="connsiteX2" fmla="*/ 2802624 w 6903720"/>
                <a:gd name="connsiteY2" fmla="*/ 2641600 h 2804160"/>
                <a:gd name="connsiteX3" fmla="*/ 4175760 w 6903720"/>
                <a:gd name="connsiteY3" fmla="*/ 2727960 h 2804160"/>
                <a:gd name="connsiteX4" fmla="*/ 5501640 w 6903720"/>
                <a:gd name="connsiteY4" fmla="*/ 2804160 h 2804160"/>
                <a:gd name="connsiteX5" fmla="*/ 6903720 w 6903720"/>
                <a:gd name="connsiteY5" fmla="*/ 2702560 h 2804160"/>
                <a:gd name="connsiteX6" fmla="*/ 6903720 w 6903720"/>
                <a:gd name="connsiteY6" fmla="*/ 2702560 h 2804160"/>
                <a:gd name="connsiteX7" fmla="*/ 6903720 w 6903720"/>
                <a:gd name="connsiteY7" fmla="*/ 2702560 h 2804160"/>
                <a:gd name="connsiteX0" fmla="*/ 0 w 6903720"/>
                <a:gd name="connsiteY0" fmla="*/ 0 h 2804160"/>
                <a:gd name="connsiteX1" fmla="*/ 1466704 w 6903720"/>
                <a:gd name="connsiteY1" fmla="*/ 1782271 h 2804160"/>
                <a:gd name="connsiteX2" fmla="*/ 2802624 w 6903720"/>
                <a:gd name="connsiteY2" fmla="*/ 2641600 h 2804160"/>
                <a:gd name="connsiteX3" fmla="*/ 4175760 w 6903720"/>
                <a:gd name="connsiteY3" fmla="*/ 2727960 h 2804160"/>
                <a:gd name="connsiteX4" fmla="*/ 5501640 w 6903720"/>
                <a:gd name="connsiteY4" fmla="*/ 2804160 h 2804160"/>
                <a:gd name="connsiteX5" fmla="*/ 6903720 w 6903720"/>
                <a:gd name="connsiteY5" fmla="*/ 2702560 h 2804160"/>
                <a:gd name="connsiteX6" fmla="*/ 6903720 w 6903720"/>
                <a:gd name="connsiteY6" fmla="*/ 2702560 h 2804160"/>
                <a:gd name="connsiteX7" fmla="*/ 6903720 w 6903720"/>
                <a:gd name="connsiteY7" fmla="*/ 2702560 h 2804160"/>
                <a:gd name="connsiteX0" fmla="*/ 0 w 6861380"/>
                <a:gd name="connsiteY0" fmla="*/ 0 h 2749626"/>
                <a:gd name="connsiteX1" fmla="*/ 1424364 w 6861380"/>
                <a:gd name="connsiteY1" fmla="*/ 1727737 h 2749626"/>
                <a:gd name="connsiteX2" fmla="*/ 2760284 w 6861380"/>
                <a:gd name="connsiteY2" fmla="*/ 2587066 h 2749626"/>
                <a:gd name="connsiteX3" fmla="*/ 4133420 w 6861380"/>
                <a:gd name="connsiteY3" fmla="*/ 2673426 h 2749626"/>
                <a:gd name="connsiteX4" fmla="*/ 5459300 w 6861380"/>
                <a:gd name="connsiteY4" fmla="*/ 2749626 h 2749626"/>
                <a:gd name="connsiteX5" fmla="*/ 6861380 w 6861380"/>
                <a:gd name="connsiteY5" fmla="*/ 2648026 h 2749626"/>
                <a:gd name="connsiteX6" fmla="*/ 6861380 w 6861380"/>
                <a:gd name="connsiteY6" fmla="*/ 2648026 h 2749626"/>
                <a:gd name="connsiteX7" fmla="*/ 6861380 w 6861380"/>
                <a:gd name="connsiteY7" fmla="*/ 2648026 h 2749626"/>
                <a:gd name="connsiteX0" fmla="*/ 0 w 6823497"/>
                <a:gd name="connsiteY0" fmla="*/ 0 h 2711131"/>
                <a:gd name="connsiteX1" fmla="*/ 1386481 w 6823497"/>
                <a:gd name="connsiteY1" fmla="*/ 1689242 h 2711131"/>
                <a:gd name="connsiteX2" fmla="*/ 2722401 w 6823497"/>
                <a:gd name="connsiteY2" fmla="*/ 2548571 h 2711131"/>
                <a:gd name="connsiteX3" fmla="*/ 4095537 w 6823497"/>
                <a:gd name="connsiteY3" fmla="*/ 2634931 h 2711131"/>
                <a:gd name="connsiteX4" fmla="*/ 5421417 w 6823497"/>
                <a:gd name="connsiteY4" fmla="*/ 2711131 h 2711131"/>
                <a:gd name="connsiteX5" fmla="*/ 6823497 w 6823497"/>
                <a:gd name="connsiteY5" fmla="*/ 2609531 h 2711131"/>
                <a:gd name="connsiteX6" fmla="*/ 6823497 w 6823497"/>
                <a:gd name="connsiteY6" fmla="*/ 2609531 h 2711131"/>
                <a:gd name="connsiteX7" fmla="*/ 6823497 w 6823497"/>
                <a:gd name="connsiteY7" fmla="*/ 2609531 h 2711131"/>
                <a:gd name="connsiteX0" fmla="*/ 0 w 6825725"/>
                <a:gd name="connsiteY0" fmla="*/ 0 h 2653389"/>
                <a:gd name="connsiteX1" fmla="*/ 1388709 w 6825725"/>
                <a:gd name="connsiteY1" fmla="*/ 1631500 h 2653389"/>
                <a:gd name="connsiteX2" fmla="*/ 2724629 w 6825725"/>
                <a:gd name="connsiteY2" fmla="*/ 2490829 h 2653389"/>
                <a:gd name="connsiteX3" fmla="*/ 4097765 w 6825725"/>
                <a:gd name="connsiteY3" fmla="*/ 2577189 h 2653389"/>
                <a:gd name="connsiteX4" fmla="*/ 5423645 w 6825725"/>
                <a:gd name="connsiteY4" fmla="*/ 2653389 h 2653389"/>
                <a:gd name="connsiteX5" fmla="*/ 6825725 w 6825725"/>
                <a:gd name="connsiteY5" fmla="*/ 2551789 h 2653389"/>
                <a:gd name="connsiteX6" fmla="*/ 6825725 w 6825725"/>
                <a:gd name="connsiteY6" fmla="*/ 2551789 h 2653389"/>
                <a:gd name="connsiteX7" fmla="*/ 6825725 w 6825725"/>
                <a:gd name="connsiteY7" fmla="*/ 2551789 h 2653389"/>
                <a:gd name="connsiteX0" fmla="*/ 0 w 6825725"/>
                <a:gd name="connsiteY0" fmla="*/ 0 h 2653389"/>
                <a:gd name="connsiteX1" fmla="*/ 1388709 w 6825725"/>
                <a:gd name="connsiteY1" fmla="*/ 1631500 h 2653389"/>
                <a:gd name="connsiteX2" fmla="*/ 2744684 w 6825725"/>
                <a:gd name="connsiteY2" fmla="*/ 2490830 h 2653389"/>
                <a:gd name="connsiteX3" fmla="*/ 4097765 w 6825725"/>
                <a:gd name="connsiteY3" fmla="*/ 2577189 h 2653389"/>
                <a:gd name="connsiteX4" fmla="*/ 5423645 w 6825725"/>
                <a:gd name="connsiteY4" fmla="*/ 2653389 h 2653389"/>
                <a:gd name="connsiteX5" fmla="*/ 6825725 w 6825725"/>
                <a:gd name="connsiteY5" fmla="*/ 2551789 h 2653389"/>
                <a:gd name="connsiteX6" fmla="*/ 6825725 w 6825725"/>
                <a:gd name="connsiteY6" fmla="*/ 2551789 h 2653389"/>
                <a:gd name="connsiteX7" fmla="*/ 6825725 w 6825725"/>
                <a:gd name="connsiteY7" fmla="*/ 2551789 h 2653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25725" h="2653389">
                  <a:moveTo>
                    <a:pt x="0" y="0"/>
                  </a:moveTo>
                  <a:lnTo>
                    <a:pt x="1388709" y="1631500"/>
                  </a:lnTo>
                  <a:lnTo>
                    <a:pt x="2744684" y="2490830"/>
                  </a:lnTo>
                  <a:lnTo>
                    <a:pt x="4097765" y="2577189"/>
                  </a:lnTo>
                  <a:lnTo>
                    <a:pt x="5423645" y="2653389"/>
                  </a:lnTo>
                  <a:lnTo>
                    <a:pt x="6825725" y="2551789"/>
                  </a:lnTo>
                  <a:lnTo>
                    <a:pt x="6825725" y="2551789"/>
                  </a:lnTo>
                  <a:lnTo>
                    <a:pt x="6825725" y="2551789"/>
                  </a:lnTo>
                </a:path>
              </a:pathLst>
            </a:custGeom>
            <a:ln w="38100">
              <a:solidFill>
                <a:srgbClr val="1B71C7"/>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457189">
                <a:defRPr/>
              </a:pPr>
              <a:endParaRPr lang="en-US" dirty="0">
                <a:solidFill>
                  <a:prstClr val="black"/>
                </a:solidFill>
                <a:latin typeface="Calibri" panose="020F0502020204030204" pitchFamily="34" charset="0"/>
                <a:cs typeface="Calibri" panose="020F0502020204030204" pitchFamily="34" charset="0"/>
              </a:endParaRPr>
            </a:p>
          </p:txBody>
        </p:sp>
        <p:sp>
          <p:nvSpPr>
            <p:cNvPr id="201" name="Freeform 8">
              <a:extLst>
                <a:ext uri="{FF2B5EF4-FFF2-40B4-BE49-F238E27FC236}">
                  <a16:creationId xmlns:a16="http://schemas.microsoft.com/office/drawing/2014/main" id="{1E4B3027-E21C-448B-9F0B-FDF102BE7A26}"/>
                </a:ext>
              </a:extLst>
            </p:cNvPr>
            <p:cNvSpPr/>
            <p:nvPr/>
          </p:nvSpPr>
          <p:spPr>
            <a:xfrm>
              <a:off x="1676604" y="2260225"/>
              <a:ext cx="6248112" cy="1467629"/>
            </a:xfrm>
            <a:custGeom>
              <a:avLst/>
              <a:gdLst>
                <a:gd name="connsiteX0" fmla="*/ 0 w 6900672"/>
                <a:gd name="connsiteY0" fmla="*/ 0 h 2115312"/>
                <a:gd name="connsiteX1" fmla="*/ 1371600 w 6900672"/>
                <a:gd name="connsiteY1" fmla="*/ 1578864 h 2115312"/>
                <a:gd name="connsiteX2" fmla="*/ 2767584 w 6900672"/>
                <a:gd name="connsiteY2" fmla="*/ 2036064 h 2115312"/>
                <a:gd name="connsiteX3" fmla="*/ 4139184 w 6900672"/>
                <a:gd name="connsiteY3" fmla="*/ 2060448 h 2115312"/>
                <a:gd name="connsiteX4" fmla="*/ 5504688 w 6900672"/>
                <a:gd name="connsiteY4" fmla="*/ 2036064 h 2115312"/>
                <a:gd name="connsiteX5" fmla="*/ 6900672 w 6900672"/>
                <a:gd name="connsiteY5" fmla="*/ 2115312 h 2115312"/>
                <a:gd name="connsiteX6" fmla="*/ 6900672 w 6900672"/>
                <a:gd name="connsiteY6" fmla="*/ 2115312 h 2115312"/>
                <a:gd name="connsiteX0" fmla="*/ 0 w 6900672"/>
                <a:gd name="connsiteY0" fmla="*/ 0 h 2115312"/>
                <a:gd name="connsiteX1" fmla="*/ 1440681 w 6900672"/>
                <a:gd name="connsiteY1" fmla="*/ 1607735 h 2115312"/>
                <a:gd name="connsiteX2" fmla="*/ 2767584 w 6900672"/>
                <a:gd name="connsiteY2" fmla="*/ 2036064 h 2115312"/>
                <a:gd name="connsiteX3" fmla="*/ 4139184 w 6900672"/>
                <a:gd name="connsiteY3" fmla="*/ 2060448 h 2115312"/>
                <a:gd name="connsiteX4" fmla="*/ 5504688 w 6900672"/>
                <a:gd name="connsiteY4" fmla="*/ 2036064 h 2115312"/>
                <a:gd name="connsiteX5" fmla="*/ 6900672 w 6900672"/>
                <a:gd name="connsiteY5" fmla="*/ 2115312 h 2115312"/>
                <a:gd name="connsiteX6" fmla="*/ 6900672 w 6900672"/>
                <a:gd name="connsiteY6" fmla="*/ 2115312 h 2115312"/>
                <a:gd name="connsiteX0" fmla="*/ 0 w 6809308"/>
                <a:gd name="connsiteY0" fmla="*/ 0 h 1967750"/>
                <a:gd name="connsiteX1" fmla="*/ 1349317 w 6809308"/>
                <a:gd name="connsiteY1" fmla="*/ 1460173 h 1967750"/>
                <a:gd name="connsiteX2" fmla="*/ 2676220 w 6809308"/>
                <a:gd name="connsiteY2" fmla="*/ 1888502 h 1967750"/>
                <a:gd name="connsiteX3" fmla="*/ 4047820 w 6809308"/>
                <a:gd name="connsiteY3" fmla="*/ 1912886 h 1967750"/>
                <a:gd name="connsiteX4" fmla="*/ 5413324 w 6809308"/>
                <a:gd name="connsiteY4" fmla="*/ 1888502 h 1967750"/>
                <a:gd name="connsiteX5" fmla="*/ 6809308 w 6809308"/>
                <a:gd name="connsiteY5" fmla="*/ 1967750 h 1967750"/>
                <a:gd name="connsiteX6" fmla="*/ 6809308 w 6809308"/>
                <a:gd name="connsiteY6" fmla="*/ 1967750 h 1967750"/>
                <a:gd name="connsiteX0" fmla="*/ 0 w 6809308"/>
                <a:gd name="connsiteY0" fmla="*/ 0 h 1967750"/>
                <a:gd name="connsiteX1" fmla="*/ 1364916 w 6809308"/>
                <a:gd name="connsiteY1" fmla="*/ 1479420 h 1967750"/>
                <a:gd name="connsiteX2" fmla="*/ 2676220 w 6809308"/>
                <a:gd name="connsiteY2" fmla="*/ 1888502 h 1967750"/>
                <a:gd name="connsiteX3" fmla="*/ 4047820 w 6809308"/>
                <a:gd name="connsiteY3" fmla="*/ 1912886 h 1967750"/>
                <a:gd name="connsiteX4" fmla="*/ 5413324 w 6809308"/>
                <a:gd name="connsiteY4" fmla="*/ 1888502 h 1967750"/>
                <a:gd name="connsiteX5" fmla="*/ 6809308 w 6809308"/>
                <a:gd name="connsiteY5" fmla="*/ 1967750 h 1967750"/>
                <a:gd name="connsiteX6" fmla="*/ 6809308 w 6809308"/>
                <a:gd name="connsiteY6" fmla="*/ 1967750 h 1967750"/>
                <a:gd name="connsiteX0" fmla="*/ 0 w 6809308"/>
                <a:gd name="connsiteY0" fmla="*/ 0 h 1967750"/>
                <a:gd name="connsiteX1" fmla="*/ 1364916 w 6809308"/>
                <a:gd name="connsiteY1" fmla="*/ 1479420 h 1967750"/>
                <a:gd name="connsiteX2" fmla="*/ 2729702 w 6809308"/>
                <a:gd name="connsiteY2" fmla="*/ 1914166 h 1967750"/>
                <a:gd name="connsiteX3" fmla="*/ 4047820 w 6809308"/>
                <a:gd name="connsiteY3" fmla="*/ 1912886 h 1967750"/>
                <a:gd name="connsiteX4" fmla="*/ 5413324 w 6809308"/>
                <a:gd name="connsiteY4" fmla="*/ 1888502 h 1967750"/>
                <a:gd name="connsiteX5" fmla="*/ 6809308 w 6809308"/>
                <a:gd name="connsiteY5" fmla="*/ 1967750 h 1967750"/>
                <a:gd name="connsiteX6" fmla="*/ 6809308 w 6809308"/>
                <a:gd name="connsiteY6" fmla="*/ 1967750 h 196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09308" h="1967750">
                  <a:moveTo>
                    <a:pt x="0" y="0"/>
                  </a:moveTo>
                  <a:lnTo>
                    <a:pt x="1364916" y="1479420"/>
                  </a:lnTo>
                  <a:lnTo>
                    <a:pt x="2729702" y="1914166"/>
                  </a:lnTo>
                  <a:lnTo>
                    <a:pt x="4047820" y="1912886"/>
                  </a:lnTo>
                  <a:lnTo>
                    <a:pt x="5413324" y="1888502"/>
                  </a:lnTo>
                  <a:lnTo>
                    <a:pt x="6809308" y="1967750"/>
                  </a:lnTo>
                  <a:lnTo>
                    <a:pt x="6809308" y="1967750"/>
                  </a:lnTo>
                </a:path>
              </a:pathLst>
            </a:custGeom>
            <a:ln w="38100">
              <a:solidFill>
                <a:srgbClr val="F26529"/>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457189">
                <a:defRPr/>
              </a:pPr>
              <a:endParaRPr lang="en-US" dirty="0">
                <a:solidFill>
                  <a:prstClr val="black"/>
                </a:solidFill>
                <a:latin typeface="Calibri" panose="020F0502020204030204" pitchFamily="34" charset="0"/>
                <a:cs typeface="Calibri" panose="020F0502020204030204" pitchFamily="34" charset="0"/>
              </a:endParaRPr>
            </a:p>
          </p:txBody>
        </p:sp>
        <p:sp>
          <p:nvSpPr>
            <p:cNvPr id="202" name="TextBox 201">
              <a:extLst>
                <a:ext uri="{FF2B5EF4-FFF2-40B4-BE49-F238E27FC236}">
                  <a16:creationId xmlns:a16="http://schemas.microsoft.com/office/drawing/2014/main" id="{DD62C111-91F6-4310-8AE3-9EE00D9914FB}"/>
                </a:ext>
              </a:extLst>
            </p:cNvPr>
            <p:cNvSpPr txBox="1"/>
            <p:nvPr/>
          </p:nvSpPr>
          <p:spPr>
            <a:xfrm>
              <a:off x="3323337" y="1680961"/>
              <a:ext cx="2436101" cy="338996"/>
            </a:xfrm>
            <a:prstGeom prst="rect">
              <a:avLst/>
            </a:prstGeom>
            <a:solidFill>
              <a:schemeClr val="tx1">
                <a:lumMod val="75000"/>
                <a:lumOff val="25000"/>
              </a:schemeClr>
            </a:solidFill>
            <a:ln>
              <a:noFill/>
            </a:ln>
          </p:spPr>
          <p:txBody>
            <a:bodyPr wrap="square" rtlCol="0">
              <a:spAutoFit/>
            </a:bodyPr>
            <a:lstStyle/>
            <a:p>
              <a:pPr algn="ctr" defTabSz="457189">
                <a:defRPr/>
              </a:pPr>
              <a:r>
                <a:rPr lang="en-US" sz="2000" b="1" dirty="0">
                  <a:solidFill>
                    <a:prstClr val="white"/>
                  </a:solidFill>
                  <a:latin typeface="+mj-lt"/>
                  <a:ea typeface="ＭＳ Ｐゴシック" charset="0"/>
                  <a:cs typeface="Calibri" panose="020F0502020204030204" pitchFamily="34" charset="0"/>
                </a:rPr>
                <a:t>Mean ISI Score</a:t>
              </a:r>
            </a:p>
          </p:txBody>
        </p:sp>
        <p:grpSp>
          <p:nvGrpSpPr>
            <p:cNvPr id="203" name="Group 175">
              <a:extLst>
                <a:ext uri="{FF2B5EF4-FFF2-40B4-BE49-F238E27FC236}">
                  <a16:creationId xmlns:a16="http://schemas.microsoft.com/office/drawing/2014/main" id="{6BC514AC-51B7-4443-8F38-DB35F2F77355}"/>
                </a:ext>
              </a:extLst>
            </p:cNvPr>
            <p:cNvGrpSpPr/>
            <p:nvPr/>
          </p:nvGrpSpPr>
          <p:grpSpPr>
            <a:xfrm>
              <a:off x="511135" y="1658338"/>
              <a:ext cx="8037337" cy="3850588"/>
              <a:chOff x="4237596" y="176327"/>
              <a:chExt cx="7326241" cy="3065897"/>
            </a:xfrm>
          </p:grpSpPr>
          <p:grpSp>
            <p:nvGrpSpPr>
              <p:cNvPr id="265" name="Group 121">
                <a:extLst>
                  <a:ext uri="{FF2B5EF4-FFF2-40B4-BE49-F238E27FC236}">
                    <a16:creationId xmlns:a16="http://schemas.microsoft.com/office/drawing/2014/main" id="{946C61F1-D8A5-42DA-B18E-A9451D580224}"/>
                  </a:ext>
                </a:extLst>
              </p:cNvPr>
              <p:cNvGrpSpPr/>
              <p:nvPr/>
            </p:nvGrpSpPr>
            <p:grpSpPr>
              <a:xfrm>
                <a:off x="4653027" y="350168"/>
                <a:ext cx="6910810" cy="2755681"/>
                <a:chOff x="4653027" y="350168"/>
                <a:chExt cx="6910810" cy="2755681"/>
              </a:xfrm>
            </p:grpSpPr>
            <p:cxnSp>
              <p:nvCxnSpPr>
                <p:cNvPr id="303" name="Straight Connector 302">
                  <a:extLst>
                    <a:ext uri="{FF2B5EF4-FFF2-40B4-BE49-F238E27FC236}">
                      <a16:creationId xmlns:a16="http://schemas.microsoft.com/office/drawing/2014/main" id="{C5818E8A-7E23-499A-A9EC-A16DA6E3F900}"/>
                    </a:ext>
                  </a:extLst>
                </p:cNvPr>
                <p:cNvCxnSpPr/>
                <p:nvPr/>
              </p:nvCxnSpPr>
              <p:spPr>
                <a:xfrm>
                  <a:off x="4724400" y="350168"/>
                  <a:ext cx="0" cy="27556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4" name="Straight Connector 303">
                  <a:extLst>
                    <a:ext uri="{FF2B5EF4-FFF2-40B4-BE49-F238E27FC236}">
                      <a16:creationId xmlns:a16="http://schemas.microsoft.com/office/drawing/2014/main" id="{CBADEDBE-200C-4602-840B-30C4807D23A3}"/>
                    </a:ext>
                  </a:extLst>
                </p:cNvPr>
                <p:cNvCxnSpPr/>
                <p:nvPr/>
              </p:nvCxnSpPr>
              <p:spPr>
                <a:xfrm flipV="1">
                  <a:off x="4653027" y="3031172"/>
                  <a:ext cx="6910810"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6" name="Group 133">
                <a:extLst>
                  <a:ext uri="{FF2B5EF4-FFF2-40B4-BE49-F238E27FC236}">
                    <a16:creationId xmlns:a16="http://schemas.microsoft.com/office/drawing/2014/main" id="{F7A60BE6-1AFD-4940-809A-23AB6DD78272}"/>
                  </a:ext>
                </a:extLst>
              </p:cNvPr>
              <p:cNvGrpSpPr/>
              <p:nvPr/>
            </p:nvGrpSpPr>
            <p:grpSpPr>
              <a:xfrm>
                <a:off x="4640580" y="356226"/>
                <a:ext cx="84466" cy="2402214"/>
                <a:chOff x="4629150" y="356226"/>
                <a:chExt cx="84466" cy="2402214"/>
              </a:xfrm>
            </p:grpSpPr>
            <p:cxnSp>
              <p:nvCxnSpPr>
                <p:cNvPr id="293" name="Straight Connector 292">
                  <a:extLst>
                    <a:ext uri="{FF2B5EF4-FFF2-40B4-BE49-F238E27FC236}">
                      <a16:creationId xmlns:a16="http://schemas.microsoft.com/office/drawing/2014/main" id="{7785057E-8280-45A2-A7B8-89C95218731E}"/>
                    </a:ext>
                  </a:extLst>
                </p:cNvPr>
                <p:cNvCxnSpPr/>
                <p:nvPr/>
              </p:nvCxnSpPr>
              <p:spPr>
                <a:xfrm>
                  <a:off x="4629150" y="2758440"/>
                  <a:ext cx="8229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a:extLst>
                    <a:ext uri="{FF2B5EF4-FFF2-40B4-BE49-F238E27FC236}">
                      <a16:creationId xmlns:a16="http://schemas.microsoft.com/office/drawing/2014/main" id="{04F95C53-77AE-42A3-AED0-8D2246A8D6B0}"/>
                    </a:ext>
                  </a:extLst>
                </p:cNvPr>
                <p:cNvCxnSpPr/>
                <p:nvPr/>
              </p:nvCxnSpPr>
              <p:spPr>
                <a:xfrm>
                  <a:off x="4629150" y="2491314"/>
                  <a:ext cx="8229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5" name="Straight Connector 294">
                  <a:extLst>
                    <a:ext uri="{FF2B5EF4-FFF2-40B4-BE49-F238E27FC236}">
                      <a16:creationId xmlns:a16="http://schemas.microsoft.com/office/drawing/2014/main" id="{A9BC5F31-E6A5-4E60-B770-A7ED7D2FDE43}"/>
                    </a:ext>
                  </a:extLst>
                </p:cNvPr>
                <p:cNvCxnSpPr/>
                <p:nvPr/>
              </p:nvCxnSpPr>
              <p:spPr>
                <a:xfrm>
                  <a:off x="4629150" y="2224191"/>
                  <a:ext cx="8229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6" name="Straight Connector 295">
                  <a:extLst>
                    <a:ext uri="{FF2B5EF4-FFF2-40B4-BE49-F238E27FC236}">
                      <a16:creationId xmlns:a16="http://schemas.microsoft.com/office/drawing/2014/main" id="{4C850AE7-A984-4356-A57A-430687AADD2A}"/>
                    </a:ext>
                  </a:extLst>
                </p:cNvPr>
                <p:cNvCxnSpPr/>
                <p:nvPr/>
              </p:nvCxnSpPr>
              <p:spPr>
                <a:xfrm>
                  <a:off x="4629150" y="1957068"/>
                  <a:ext cx="8229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7" name="Straight Connector 296">
                  <a:extLst>
                    <a:ext uri="{FF2B5EF4-FFF2-40B4-BE49-F238E27FC236}">
                      <a16:creationId xmlns:a16="http://schemas.microsoft.com/office/drawing/2014/main" id="{94E3BA86-1885-4AF1-833D-960B660BB6C5}"/>
                    </a:ext>
                  </a:extLst>
                </p:cNvPr>
                <p:cNvCxnSpPr/>
                <p:nvPr/>
              </p:nvCxnSpPr>
              <p:spPr>
                <a:xfrm>
                  <a:off x="4629150" y="1689945"/>
                  <a:ext cx="8229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8" name="Straight Connector 297">
                  <a:extLst>
                    <a:ext uri="{FF2B5EF4-FFF2-40B4-BE49-F238E27FC236}">
                      <a16:creationId xmlns:a16="http://schemas.microsoft.com/office/drawing/2014/main" id="{A1F3B2FC-F99B-42C8-A6D6-01237331F8A5}"/>
                    </a:ext>
                  </a:extLst>
                </p:cNvPr>
                <p:cNvCxnSpPr/>
                <p:nvPr/>
              </p:nvCxnSpPr>
              <p:spPr>
                <a:xfrm>
                  <a:off x="4629150" y="1422822"/>
                  <a:ext cx="8229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9" name="Straight Connector 298">
                  <a:extLst>
                    <a:ext uri="{FF2B5EF4-FFF2-40B4-BE49-F238E27FC236}">
                      <a16:creationId xmlns:a16="http://schemas.microsoft.com/office/drawing/2014/main" id="{2EFEB1A1-5B53-4541-99A2-FDBDE06DC76A}"/>
                    </a:ext>
                  </a:extLst>
                </p:cNvPr>
                <p:cNvCxnSpPr/>
                <p:nvPr/>
              </p:nvCxnSpPr>
              <p:spPr>
                <a:xfrm>
                  <a:off x="4629150" y="1155699"/>
                  <a:ext cx="8229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0" name="Straight Connector 299">
                  <a:extLst>
                    <a:ext uri="{FF2B5EF4-FFF2-40B4-BE49-F238E27FC236}">
                      <a16:creationId xmlns:a16="http://schemas.microsoft.com/office/drawing/2014/main" id="{C82464F4-AE8A-446F-A7DA-FF23552A62A2}"/>
                    </a:ext>
                  </a:extLst>
                </p:cNvPr>
                <p:cNvCxnSpPr/>
                <p:nvPr/>
              </p:nvCxnSpPr>
              <p:spPr>
                <a:xfrm>
                  <a:off x="4629150" y="888576"/>
                  <a:ext cx="8229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1" name="Straight Connector 300">
                  <a:extLst>
                    <a:ext uri="{FF2B5EF4-FFF2-40B4-BE49-F238E27FC236}">
                      <a16:creationId xmlns:a16="http://schemas.microsoft.com/office/drawing/2014/main" id="{1C6CD98A-E05F-4B24-8D6B-55A75BBB16F7}"/>
                    </a:ext>
                  </a:extLst>
                </p:cNvPr>
                <p:cNvCxnSpPr/>
                <p:nvPr/>
              </p:nvCxnSpPr>
              <p:spPr>
                <a:xfrm>
                  <a:off x="4629150" y="621453"/>
                  <a:ext cx="8229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2" name="Straight Connector 301">
                  <a:extLst>
                    <a:ext uri="{FF2B5EF4-FFF2-40B4-BE49-F238E27FC236}">
                      <a16:creationId xmlns:a16="http://schemas.microsoft.com/office/drawing/2014/main" id="{9905B6AF-1196-43DE-A7CE-B02B0B9E71AC}"/>
                    </a:ext>
                  </a:extLst>
                </p:cNvPr>
                <p:cNvCxnSpPr/>
                <p:nvPr/>
              </p:nvCxnSpPr>
              <p:spPr>
                <a:xfrm>
                  <a:off x="4631320" y="356226"/>
                  <a:ext cx="8229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7" name="Group 148">
                <a:extLst>
                  <a:ext uri="{FF2B5EF4-FFF2-40B4-BE49-F238E27FC236}">
                    <a16:creationId xmlns:a16="http://schemas.microsoft.com/office/drawing/2014/main" id="{90711951-C3EE-4537-8F79-2FBF24459605}"/>
                  </a:ext>
                </a:extLst>
              </p:cNvPr>
              <p:cNvGrpSpPr/>
              <p:nvPr/>
            </p:nvGrpSpPr>
            <p:grpSpPr>
              <a:xfrm>
                <a:off x="5880471" y="3023552"/>
                <a:ext cx="5679556" cy="82297"/>
                <a:chOff x="5880471" y="3023552"/>
                <a:chExt cx="5679556" cy="82297"/>
              </a:xfrm>
            </p:grpSpPr>
            <p:cxnSp>
              <p:nvCxnSpPr>
                <p:cNvPr id="287" name="Straight Connector 286">
                  <a:extLst>
                    <a:ext uri="{FF2B5EF4-FFF2-40B4-BE49-F238E27FC236}">
                      <a16:creationId xmlns:a16="http://schemas.microsoft.com/office/drawing/2014/main" id="{A1318113-4E22-468E-96DB-4314DFE4CF05}"/>
                    </a:ext>
                  </a:extLst>
                </p:cNvPr>
                <p:cNvCxnSpPr/>
                <p:nvPr/>
              </p:nvCxnSpPr>
              <p:spPr>
                <a:xfrm rot="16200000">
                  <a:off x="10379997" y="3064700"/>
                  <a:ext cx="8229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8" name="Straight Connector 287">
                  <a:extLst>
                    <a:ext uri="{FF2B5EF4-FFF2-40B4-BE49-F238E27FC236}">
                      <a16:creationId xmlns:a16="http://schemas.microsoft.com/office/drawing/2014/main" id="{40868C35-B0C1-4ACC-B659-CDA5D9F8D30B}"/>
                    </a:ext>
                  </a:extLst>
                </p:cNvPr>
                <p:cNvCxnSpPr/>
                <p:nvPr/>
              </p:nvCxnSpPr>
              <p:spPr>
                <a:xfrm rot="16200000">
                  <a:off x="9250823" y="3064700"/>
                  <a:ext cx="8229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a:extLst>
                    <a:ext uri="{FF2B5EF4-FFF2-40B4-BE49-F238E27FC236}">
                      <a16:creationId xmlns:a16="http://schemas.microsoft.com/office/drawing/2014/main" id="{370F10B4-5C63-48B6-B4C8-81F26AE3386B}"/>
                    </a:ext>
                  </a:extLst>
                </p:cNvPr>
                <p:cNvCxnSpPr/>
                <p:nvPr/>
              </p:nvCxnSpPr>
              <p:spPr>
                <a:xfrm rot="16200000">
                  <a:off x="8106060" y="3064701"/>
                  <a:ext cx="8229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0" name="Straight Connector 289">
                  <a:extLst>
                    <a:ext uri="{FF2B5EF4-FFF2-40B4-BE49-F238E27FC236}">
                      <a16:creationId xmlns:a16="http://schemas.microsoft.com/office/drawing/2014/main" id="{3AFB5FA9-285C-4B82-8646-636D04C02B09}"/>
                    </a:ext>
                  </a:extLst>
                </p:cNvPr>
                <p:cNvCxnSpPr/>
                <p:nvPr/>
              </p:nvCxnSpPr>
              <p:spPr>
                <a:xfrm rot="16200000">
                  <a:off x="6994928" y="3064701"/>
                  <a:ext cx="8229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1" name="Straight Connector 290">
                  <a:extLst>
                    <a:ext uri="{FF2B5EF4-FFF2-40B4-BE49-F238E27FC236}">
                      <a16:creationId xmlns:a16="http://schemas.microsoft.com/office/drawing/2014/main" id="{DFAFBC07-F8A9-4750-93E2-EF5D0DE0D2AF}"/>
                    </a:ext>
                  </a:extLst>
                </p:cNvPr>
                <p:cNvCxnSpPr/>
                <p:nvPr/>
              </p:nvCxnSpPr>
              <p:spPr>
                <a:xfrm rot="16200000">
                  <a:off x="5839323" y="3064701"/>
                  <a:ext cx="8229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a:extLst>
                    <a:ext uri="{FF2B5EF4-FFF2-40B4-BE49-F238E27FC236}">
                      <a16:creationId xmlns:a16="http://schemas.microsoft.com/office/drawing/2014/main" id="{0CE9CB92-C1BB-4090-9B7C-760379D2B956}"/>
                    </a:ext>
                  </a:extLst>
                </p:cNvPr>
                <p:cNvCxnSpPr/>
                <p:nvPr/>
              </p:nvCxnSpPr>
              <p:spPr>
                <a:xfrm rot="16200000">
                  <a:off x="11518879" y="3064700"/>
                  <a:ext cx="8229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8" name="Group 161">
                <a:extLst>
                  <a:ext uri="{FF2B5EF4-FFF2-40B4-BE49-F238E27FC236}">
                    <a16:creationId xmlns:a16="http://schemas.microsoft.com/office/drawing/2014/main" id="{A8742BD5-A4DE-4AB6-A3E1-AEF63A283657}"/>
                  </a:ext>
                </a:extLst>
              </p:cNvPr>
              <p:cNvGrpSpPr/>
              <p:nvPr/>
            </p:nvGrpSpPr>
            <p:grpSpPr>
              <a:xfrm>
                <a:off x="4237596" y="176327"/>
                <a:ext cx="472589" cy="2912490"/>
                <a:chOff x="4237596" y="176327"/>
                <a:chExt cx="472589" cy="2912490"/>
              </a:xfrm>
            </p:grpSpPr>
            <p:sp>
              <p:nvSpPr>
                <p:cNvPr id="276" name="TextBox 275">
                  <a:extLst>
                    <a:ext uri="{FF2B5EF4-FFF2-40B4-BE49-F238E27FC236}">
                      <a16:creationId xmlns:a16="http://schemas.microsoft.com/office/drawing/2014/main" id="{7AFE3B1C-EDF5-4C0B-B1BC-25A759784665}"/>
                    </a:ext>
                  </a:extLst>
                </p:cNvPr>
                <p:cNvSpPr txBox="1"/>
                <p:nvPr/>
              </p:nvSpPr>
              <p:spPr>
                <a:xfrm>
                  <a:off x="4428827" y="2860429"/>
                  <a:ext cx="281358" cy="228388"/>
                </a:xfrm>
                <a:prstGeom prst="rect">
                  <a:avLst/>
                </a:prstGeom>
                <a:noFill/>
                <a:ln>
                  <a:noFill/>
                </a:ln>
              </p:spPr>
              <p:txBody>
                <a:bodyPr wrap="square" rtlCol="0">
                  <a:spAutoFit/>
                </a:bodyPr>
                <a:lstStyle/>
                <a:p>
                  <a:pPr algn="r" defTabSz="457189">
                    <a:defRPr/>
                  </a:pPr>
                  <a:r>
                    <a:rPr lang="en-US" sz="1600" dirty="0">
                      <a:solidFill>
                        <a:prstClr val="black"/>
                      </a:solidFill>
                      <a:ea typeface="ＭＳ Ｐゴシック" charset="0"/>
                      <a:cs typeface="Calibri" panose="020F0502020204030204" pitchFamily="34" charset="0"/>
                    </a:rPr>
                    <a:t>0</a:t>
                  </a:r>
                </a:p>
              </p:txBody>
            </p:sp>
            <p:sp>
              <p:nvSpPr>
                <p:cNvPr id="277" name="TextBox 276">
                  <a:extLst>
                    <a:ext uri="{FF2B5EF4-FFF2-40B4-BE49-F238E27FC236}">
                      <a16:creationId xmlns:a16="http://schemas.microsoft.com/office/drawing/2014/main" id="{7A02BDB2-9063-4491-BF31-DAF55C63F76E}"/>
                    </a:ext>
                  </a:extLst>
                </p:cNvPr>
                <p:cNvSpPr txBox="1"/>
                <p:nvPr/>
              </p:nvSpPr>
              <p:spPr>
                <a:xfrm>
                  <a:off x="4417249" y="2603141"/>
                  <a:ext cx="281358" cy="228388"/>
                </a:xfrm>
                <a:prstGeom prst="rect">
                  <a:avLst/>
                </a:prstGeom>
                <a:noFill/>
                <a:ln>
                  <a:noFill/>
                </a:ln>
              </p:spPr>
              <p:txBody>
                <a:bodyPr wrap="square" rtlCol="0">
                  <a:spAutoFit/>
                </a:bodyPr>
                <a:lstStyle/>
                <a:p>
                  <a:pPr algn="r" defTabSz="457189">
                    <a:defRPr/>
                  </a:pPr>
                  <a:r>
                    <a:rPr lang="en-US" sz="1600" dirty="0">
                      <a:solidFill>
                        <a:prstClr val="black"/>
                      </a:solidFill>
                      <a:ea typeface="ＭＳ Ｐゴシック" charset="0"/>
                      <a:cs typeface="Calibri" panose="020F0502020204030204" pitchFamily="34" charset="0"/>
                    </a:rPr>
                    <a:t>2</a:t>
                  </a:r>
                </a:p>
              </p:txBody>
            </p:sp>
            <p:sp>
              <p:nvSpPr>
                <p:cNvPr id="278" name="TextBox 277">
                  <a:extLst>
                    <a:ext uri="{FF2B5EF4-FFF2-40B4-BE49-F238E27FC236}">
                      <a16:creationId xmlns:a16="http://schemas.microsoft.com/office/drawing/2014/main" id="{FF42087E-E933-4826-B081-C999B99E58A1}"/>
                    </a:ext>
                  </a:extLst>
                </p:cNvPr>
                <p:cNvSpPr txBox="1"/>
                <p:nvPr/>
              </p:nvSpPr>
              <p:spPr>
                <a:xfrm>
                  <a:off x="4417249" y="2335743"/>
                  <a:ext cx="281358" cy="228388"/>
                </a:xfrm>
                <a:prstGeom prst="rect">
                  <a:avLst/>
                </a:prstGeom>
                <a:noFill/>
                <a:ln>
                  <a:noFill/>
                </a:ln>
              </p:spPr>
              <p:txBody>
                <a:bodyPr wrap="square" rtlCol="0">
                  <a:spAutoFit/>
                </a:bodyPr>
                <a:lstStyle/>
                <a:p>
                  <a:pPr algn="r" defTabSz="457189">
                    <a:defRPr/>
                  </a:pPr>
                  <a:r>
                    <a:rPr lang="en-US" sz="1600" dirty="0">
                      <a:solidFill>
                        <a:prstClr val="black"/>
                      </a:solidFill>
                      <a:ea typeface="ＭＳ Ｐゴシック" charset="0"/>
                      <a:cs typeface="Calibri" panose="020F0502020204030204" pitchFamily="34" charset="0"/>
                    </a:rPr>
                    <a:t>4</a:t>
                  </a:r>
                </a:p>
              </p:txBody>
            </p:sp>
            <p:sp>
              <p:nvSpPr>
                <p:cNvPr id="279" name="TextBox 278">
                  <a:extLst>
                    <a:ext uri="{FF2B5EF4-FFF2-40B4-BE49-F238E27FC236}">
                      <a16:creationId xmlns:a16="http://schemas.microsoft.com/office/drawing/2014/main" id="{420010EE-C70B-4752-A3CE-60A8DD9D26B8}"/>
                    </a:ext>
                  </a:extLst>
                </p:cNvPr>
                <p:cNvSpPr txBox="1"/>
                <p:nvPr/>
              </p:nvSpPr>
              <p:spPr>
                <a:xfrm>
                  <a:off x="4417249" y="2068344"/>
                  <a:ext cx="281358" cy="228388"/>
                </a:xfrm>
                <a:prstGeom prst="rect">
                  <a:avLst/>
                </a:prstGeom>
                <a:noFill/>
                <a:ln>
                  <a:noFill/>
                </a:ln>
              </p:spPr>
              <p:txBody>
                <a:bodyPr wrap="square" rtlCol="0">
                  <a:spAutoFit/>
                </a:bodyPr>
                <a:lstStyle/>
                <a:p>
                  <a:pPr algn="r" defTabSz="457189">
                    <a:defRPr/>
                  </a:pPr>
                  <a:r>
                    <a:rPr lang="en-US" sz="1600" dirty="0">
                      <a:solidFill>
                        <a:prstClr val="black"/>
                      </a:solidFill>
                      <a:ea typeface="ＭＳ Ｐゴシック" charset="0"/>
                      <a:cs typeface="Calibri" panose="020F0502020204030204" pitchFamily="34" charset="0"/>
                    </a:rPr>
                    <a:t>6</a:t>
                  </a:r>
                </a:p>
              </p:txBody>
            </p:sp>
            <p:sp>
              <p:nvSpPr>
                <p:cNvPr id="280" name="TextBox 279">
                  <a:extLst>
                    <a:ext uri="{FF2B5EF4-FFF2-40B4-BE49-F238E27FC236}">
                      <a16:creationId xmlns:a16="http://schemas.microsoft.com/office/drawing/2014/main" id="{B66EFE54-A15F-4FC5-B08E-63E4F22A3AE7}"/>
                    </a:ext>
                  </a:extLst>
                </p:cNvPr>
                <p:cNvSpPr txBox="1"/>
                <p:nvPr/>
              </p:nvSpPr>
              <p:spPr>
                <a:xfrm>
                  <a:off x="4417249" y="1800945"/>
                  <a:ext cx="281358" cy="228388"/>
                </a:xfrm>
                <a:prstGeom prst="rect">
                  <a:avLst/>
                </a:prstGeom>
                <a:noFill/>
                <a:ln>
                  <a:noFill/>
                </a:ln>
              </p:spPr>
              <p:txBody>
                <a:bodyPr wrap="square" rtlCol="0">
                  <a:spAutoFit/>
                </a:bodyPr>
                <a:lstStyle/>
                <a:p>
                  <a:pPr algn="r" defTabSz="457189">
                    <a:defRPr/>
                  </a:pPr>
                  <a:r>
                    <a:rPr lang="en-US" sz="1600" dirty="0">
                      <a:solidFill>
                        <a:prstClr val="black"/>
                      </a:solidFill>
                      <a:ea typeface="ＭＳ Ｐゴシック" charset="0"/>
                      <a:cs typeface="Calibri" panose="020F0502020204030204" pitchFamily="34" charset="0"/>
                    </a:rPr>
                    <a:t>8</a:t>
                  </a:r>
                </a:p>
              </p:txBody>
            </p:sp>
            <p:sp>
              <p:nvSpPr>
                <p:cNvPr id="281" name="TextBox 280">
                  <a:extLst>
                    <a:ext uri="{FF2B5EF4-FFF2-40B4-BE49-F238E27FC236}">
                      <a16:creationId xmlns:a16="http://schemas.microsoft.com/office/drawing/2014/main" id="{765EFF29-8806-4FA1-9D44-ACA64336CDBE}"/>
                    </a:ext>
                  </a:extLst>
                </p:cNvPr>
                <p:cNvSpPr txBox="1"/>
                <p:nvPr/>
              </p:nvSpPr>
              <p:spPr>
                <a:xfrm>
                  <a:off x="4237596" y="1533546"/>
                  <a:ext cx="461010" cy="228388"/>
                </a:xfrm>
                <a:prstGeom prst="rect">
                  <a:avLst/>
                </a:prstGeom>
                <a:noFill/>
                <a:ln>
                  <a:noFill/>
                </a:ln>
              </p:spPr>
              <p:txBody>
                <a:bodyPr wrap="square" rtlCol="0">
                  <a:spAutoFit/>
                </a:bodyPr>
                <a:lstStyle/>
                <a:p>
                  <a:pPr algn="r" defTabSz="457189">
                    <a:defRPr/>
                  </a:pPr>
                  <a:r>
                    <a:rPr lang="en-US" sz="1600" dirty="0">
                      <a:solidFill>
                        <a:prstClr val="black"/>
                      </a:solidFill>
                      <a:ea typeface="ＭＳ Ｐゴシック" charset="0"/>
                      <a:cs typeface="Calibri" panose="020F0502020204030204" pitchFamily="34" charset="0"/>
                    </a:rPr>
                    <a:t>10</a:t>
                  </a:r>
                </a:p>
              </p:txBody>
            </p:sp>
            <p:sp>
              <p:nvSpPr>
                <p:cNvPr id="282" name="TextBox 281">
                  <a:extLst>
                    <a:ext uri="{FF2B5EF4-FFF2-40B4-BE49-F238E27FC236}">
                      <a16:creationId xmlns:a16="http://schemas.microsoft.com/office/drawing/2014/main" id="{310D45F5-9221-48EF-AA06-5DE778672D9E}"/>
                    </a:ext>
                  </a:extLst>
                </p:cNvPr>
                <p:cNvSpPr txBox="1"/>
                <p:nvPr/>
              </p:nvSpPr>
              <p:spPr>
                <a:xfrm>
                  <a:off x="4237596" y="1266147"/>
                  <a:ext cx="461010" cy="228388"/>
                </a:xfrm>
                <a:prstGeom prst="rect">
                  <a:avLst/>
                </a:prstGeom>
                <a:noFill/>
                <a:ln>
                  <a:noFill/>
                </a:ln>
              </p:spPr>
              <p:txBody>
                <a:bodyPr wrap="square" rtlCol="0">
                  <a:spAutoFit/>
                </a:bodyPr>
                <a:lstStyle/>
                <a:p>
                  <a:pPr algn="r" defTabSz="457189">
                    <a:defRPr/>
                  </a:pPr>
                  <a:r>
                    <a:rPr lang="en-US" sz="1600" dirty="0">
                      <a:solidFill>
                        <a:prstClr val="black"/>
                      </a:solidFill>
                      <a:ea typeface="ＭＳ Ｐゴシック" charset="0"/>
                      <a:cs typeface="Calibri" panose="020F0502020204030204" pitchFamily="34" charset="0"/>
                    </a:rPr>
                    <a:t>12</a:t>
                  </a:r>
                </a:p>
              </p:txBody>
            </p:sp>
            <p:sp>
              <p:nvSpPr>
                <p:cNvPr id="283" name="TextBox 282">
                  <a:extLst>
                    <a:ext uri="{FF2B5EF4-FFF2-40B4-BE49-F238E27FC236}">
                      <a16:creationId xmlns:a16="http://schemas.microsoft.com/office/drawing/2014/main" id="{44BF1125-917F-42FD-92F7-FA35179F9B74}"/>
                    </a:ext>
                  </a:extLst>
                </p:cNvPr>
                <p:cNvSpPr txBox="1"/>
                <p:nvPr/>
              </p:nvSpPr>
              <p:spPr>
                <a:xfrm>
                  <a:off x="4237598" y="998748"/>
                  <a:ext cx="461010" cy="228388"/>
                </a:xfrm>
                <a:prstGeom prst="rect">
                  <a:avLst/>
                </a:prstGeom>
                <a:noFill/>
                <a:ln>
                  <a:noFill/>
                </a:ln>
              </p:spPr>
              <p:txBody>
                <a:bodyPr wrap="square" rtlCol="0">
                  <a:spAutoFit/>
                </a:bodyPr>
                <a:lstStyle/>
                <a:p>
                  <a:pPr algn="r" defTabSz="457189">
                    <a:defRPr/>
                  </a:pPr>
                  <a:r>
                    <a:rPr lang="en-US" sz="1600" dirty="0">
                      <a:solidFill>
                        <a:prstClr val="black"/>
                      </a:solidFill>
                      <a:ea typeface="ＭＳ Ｐゴシック" charset="0"/>
                      <a:cs typeface="Calibri" panose="020F0502020204030204" pitchFamily="34" charset="0"/>
                    </a:rPr>
                    <a:t>14</a:t>
                  </a:r>
                </a:p>
              </p:txBody>
            </p:sp>
            <p:sp>
              <p:nvSpPr>
                <p:cNvPr id="284" name="TextBox 283">
                  <a:extLst>
                    <a:ext uri="{FF2B5EF4-FFF2-40B4-BE49-F238E27FC236}">
                      <a16:creationId xmlns:a16="http://schemas.microsoft.com/office/drawing/2014/main" id="{32FF9C52-302D-419B-BA8D-0B2268221330}"/>
                    </a:ext>
                  </a:extLst>
                </p:cNvPr>
                <p:cNvSpPr txBox="1"/>
                <p:nvPr/>
              </p:nvSpPr>
              <p:spPr>
                <a:xfrm>
                  <a:off x="4237598" y="731349"/>
                  <a:ext cx="461010" cy="228388"/>
                </a:xfrm>
                <a:prstGeom prst="rect">
                  <a:avLst/>
                </a:prstGeom>
                <a:noFill/>
                <a:ln>
                  <a:noFill/>
                </a:ln>
              </p:spPr>
              <p:txBody>
                <a:bodyPr wrap="square" rtlCol="0">
                  <a:spAutoFit/>
                </a:bodyPr>
                <a:lstStyle/>
                <a:p>
                  <a:pPr algn="r" defTabSz="457189">
                    <a:defRPr/>
                  </a:pPr>
                  <a:r>
                    <a:rPr lang="en-US" sz="1600" dirty="0">
                      <a:solidFill>
                        <a:prstClr val="black"/>
                      </a:solidFill>
                      <a:ea typeface="ＭＳ Ｐゴシック" charset="0"/>
                      <a:cs typeface="Calibri" panose="020F0502020204030204" pitchFamily="34" charset="0"/>
                    </a:rPr>
                    <a:t>16</a:t>
                  </a:r>
                </a:p>
              </p:txBody>
            </p:sp>
            <p:sp>
              <p:nvSpPr>
                <p:cNvPr id="285" name="TextBox 284">
                  <a:extLst>
                    <a:ext uri="{FF2B5EF4-FFF2-40B4-BE49-F238E27FC236}">
                      <a16:creationId xmlns:a16="http://schemas.microsoft.com/office/drawing/2014/main" id="{B44CA243-48B7-4E54-891E-D7E1D8DC47AF}"/>
                    </a:ext>
                  </a:extLst>
                </p:cNvPr>
                <p:cNvSpPr txBox="1"/>
                <p:nvPr/>
              </p:nvSpPr>
              <p:spPr>
                <a:xfrm>
                  <a:off x="4237598" y="463950"/>
                  <a:ext cx="461010" cy="228388"/>
                </a:xfrm>
                <a:prstGeom prst="rect">
                  <a:avLst/>
                </a:prstGeom>
                <a:noFill/>
                <a:ln>
                  <a:noFill/>
                </a:ln>
              </p:spPr>
              <p:txBody>
                <a:bodyPr wrap="square" rtlCol="0">
                  <a:spAutoFit/>
                </a:bodyPr>
                <a:lstStyle/>
                <a:p>
                  <a:pPr algn="r" defTabSz="457189">
                    <a:defRPr/>
                  </a:pPr>
                  <a:r>
                    <a:rPr lang="en-US" sz="1600" dirty="0">
                      <a:solidFill>
                        <a:prstClr val="black"/>
                      </a:solidFill>
                      <a:ea typeface="ＭＳ Ｐゴシック" charset="0"/>
                      <a:cs typeface="Calibri" panose="020F0502020204030204" pitchFamily="34" charset="0"/>
                    </a:rPr>
                    <a:t>18</a:t>
                  </a:r>
                </a:p>
              </p:txBody>
            </p:sp>
            <p:sp>
              <p:nvSpPr>
                <p:cNvPr id="286" name="TextBox 285">
                  <a:extLst>
                    <a:ext uri="{FF2B5EF4-FFF2-40B4-BE49-F238E27FC236}">
                      <a16:creationId xmlns:a16="http://schemas.microsoft.com/office/drawing/2014/main" id="{1029371D-B031-4DAF-8B45-0DF66822A7FB}"/>
                    </a:ext>
                  </a:extLst>
                </p:cNvPr>
                <p:cNvSpPr txBox="1"/>
                <p:nvPr/>
              </p:nvSpPr>
              <p:spPr>
                <a:xfrm>
                  <a:off x="4237598" y="176327"/>
                  <a:ext cx="461010" cy="228388"/>
                </a:xfrm>
                <a:prstGeom prst="rect">
                  <a:avLst/>
                </a:prstGeom>
                <a:noFill/>
                <a:ln>
                  <a:noFill/>
                </a:ln>
              </p:spPr>
              <p:txBody>
                <a:bodyPr wrap="square" rtlCol="0">
                  <a:spAutoFit/>
                </a:bodyPr>
                <a:lstStyle/>
                <a:p>
                  <a:pPr algn="r" defTabSz="457189">
                    <a:defRPr/>
                  </a:pPr>
                  <a:r>
                    <a:rPr lang="en-US" sz="1600" dirty="0">
                      <a:solidFill>
                        <a:prstClr val="black"/>
                      </a:solidFill>
                      <a:ea typeface="ＭＳ Ｐゴシック" charset="0"/>
                      <a:cs typeface="Calibri" panose="020F0502020204030204" pitchFamily="34" charset="0"/>
                    </a:rPr>
                    <a:t>20</a:t>
                  </a:r>
                </a:p>
              </p:txBody>
            </p:sp>
          </p:grpSp>
          <p:grpSp>
            <p:nvGrpSpPr>
              <p:cNvPr id="269" name="Group 174">
                <a:extLst>
                  <a:ext uri="{FF2B5EF4-FFF2-40B4-BE49-F238E27FC236}">
                    <a16:creationId xmlns:a16="http://schemas.microsoft.com/office/drawing/2014/main" id="{B5704F66-2B16-4362-8644-7B6D6F3A57D2}"/>
                  </a:ext>
                </a:extLst>
              </p:cNvPr>
              <p:cNvGrpSpPr/>
              <p:nvPr/>
            </p:nvGrpSpPr>
            <p:grpSpPr>
              <a:xfrm>
                <a:off x="5168609" y="2993073"/>
                <a:ext cx="6054807" cy="249151"/>
                <a:chOff x="5168609" y="3427413"/>
                <a:chExt cx="6054807" cy="249151"/>
              </a:xfrm>
            </p:grpSpPr>
            <p:sp>
              <p:nvSpPr>
                <p:cNvPr id="270" name="TextBox 269">
                  <a:extLst>
                    <a:ext uri="{FF2B5EF4-FFF2-40B4-BE49-F238E27FC236}">
                      <a16:creationId xmlns:a16="http://schemas.microsoft.com/office/drawing/2014/main" id="{6AAA143B-DA64-45B0-A296-7F07E43502E1}"/>
                    </a:ext>
                  </a:extLst>
                </p:cNvPr>
                <p:cNvSpPr txBox="1"/>
                <p:nvPr/>
              </p:nvSpPr>
              <p:spPr>
                <a:xfrm>
                  <a:off x="5168609" y="3427413"/>
                  <a:ext cx="281358" cy="249151"/>
                </a:xfrm>
                <a:prstGeom prst="rect">
                  <a:avLst/>
                </a:prstGeom>
                <a:noFill/>
                <a:ln>
                  <a:noFill/>
                </a:ln>
              </p:spPr>
              <p:txBody>
                <a:bodyPr wrap="square" rtlCol="0">
                  <a:spAutoFit/>
                </a:bodyPr>
                <a:lstStyle/>
                <a:p>
                  <a:pPr algn="ctr" defTabSz="457189">
                    <a:defRPr/>
                  </a:pPr>
                  <a:r>
                    <a:rPr lang="en-US" dirty="0">
                      <a:solidFill>
                        <a:prstClr val="black"/>
                      </a:solidFill>
                      <a:ea typeface="ＭＳ Ｐゴシック" charset="0"/>
                      <a:cs typeface="Calibri" panose="020F0502020204030204" pitchFamily="34" charset="0"/>
                    </a:rPr>
                    <a:t>0</a:t>
                  </a:r>
                </a:p>
              </p:txBody>
            </p:sp>
            <p:sp>
              <p:nvSpPr>
                <p:cNvPr id="271" name="TextBox 270">
                  <a:extLst>
                    <a:ext uri="{FF2B5EF4-FFF2-40B4-BE49-F238E27FC236}">
                      <a16:creationId xmlns:a16="http://schemas.microsoft.com/office/drawing/2014/main" id="{8324BAA4-D254-402A-9746-F408ED21CB70}"/>
                    </a:ext>
                  </a:extLst>
                </p:cNvPr>
                <p:cNvSpPr txBox="1"/>
                <p:nvPr/>
              </p:nvSpPr>
              <p:spPr>
                <a:xfrm>
                  <a:off x="6312266" y="3427413"/>
                  <a:ext cx="281358" cy="249151"/>
                </a:xfrm>
                <a:prstGeom prst="rect">
                  <a:avLst/>
                </a:prstGeom>
                <a:noFill/>
                <a:ln>
                  <a:noFill/>
                </a:ln>
              </p:spPr>
              <p:txBody>
                <a:bodyPr wrap="square" rtlCol="0">
                  <a:spAutoFit/>
                </a:bodyPr>
                <a:lstStyle/>
                <a:p>
                  <a:pPr algn="ctr" defTabSz="457189">
                    <a:defRPr/>
                  </a:pPr>
                  <a:r>
                    <a:rPr lang="en-US" dirty="0">
                      <a:solidFill>
                        <a:prstClr val="black"/>
                      </a:solidFill>
                      <a:ea typeface="ＭＳ Ｐゴシック" charset="0"/>
                      <a:cs typeface="Calibri" panose="020F0502020204030204" pitchFamily="34" charset="0"/>
                    </a:rPr>
                    <a:t>4</a:t>
                  </a:r>
                </a:p>
              </p:txBody>
            </p:sp>
            <p:sp>
              <p:nvSpPr>
                <p:cNvPr id="272" name="TextBox 271">
                  <a:extLst>
                    <a:ext uri="{FF2B5EF4-FFF2-40B4-BE49-F238E27FC236}">
                      <a16:creationId xmlns:a16="http://schemas.microsoft.com/office/drawing/2014/main" id="{38D2881E-4A6A-4F7E-B4F0-F69EF5912E02}"/>
                    </a:ext>
                  </a:extLst>
                </p:cNvPr>
                <p:cNvSpPr txBox="1"/>
                <p:nvPr/>
              </p:nvSpPr>
              <p:spPr>
                <a:xfrm>
                  <a:off x="7462156" y="3427413"/>
                  <a:ext cx="281358" cy="249151"/>
                </a:xfrm>
                <a:prstGeom prst="rect">
                  <a:avLst/>
                </a:prstGeom>
                <a:noFill/>
                <a:ln>
                  <a:noFill/>
                </a:ln>
              </p:spPr>
              <p:txBody>
                <a:bodyPr wrap="square" rtlCol="0">
                  <a:spAutoFit/>
                </a:bodyPr>
                <a:lstStyle/>
                <a:p>
                  <a:pPr algn="ctr" defTabSz="457189">
                    <a:defRPr/>
                  </a:pPr>
                  <a:r>
                    <a:rPr lang="en-US" dirty="0">
                      <a:solidFill>
                        <a:prstClr val="black"/>
                      </a:solidFill>
                      <a:ea typeface="ＭＳ Ｐゴシック" charset="0"/>
                      <a:cs typeface="Calibri" panose="020F0502020204030204" pitchFamily="34" charset="0"/>
                    </a:rPr>
                    <a:t>8</a:t>
                  </a:r>
                </a:p>
              </p:txBody>
            </p:sp>
            <p:sp>
              <p:nvSpPr>
                <p:cNvPr id="273" name="TextBox 272">
                  <a:extLst>
                    <a:ext uri="{FF2B5EF4-FFF2-40B4-BE49-F238E27FC236}">
                      <a16:creationId xmlns:a16="http://schemas.microsoft.com/office/drawing/2014/main" id="{DF8C5749-8648-4C2D-B061-7C0E23A8E702}"/>
                    </a:ext>
                  </a:extLst>
                </p:cNvPr>
                <p:cNvSpPr txBox="1"/>
                <p:nvPr/>
              </p:nvSpPr>
              <p:spPr>
                <a:xfrm>
                  <a:off x="8484729" y="3427413"/>
                  <a:ext cx="461010" cy="249151"/>
                </a:xfrm>
                <a:prstGeom prst="rect">
                  <a:avLst/>
                </a:prstGeom>
                <a:noFill/>
                <a:ln>
                  <a:noFill/>
                </a:ln>
              </p:spPr>
              <p:txBody>
                <a:bodyPr wrap="square" rtlCol="0">
                  <a:spAutoFit/>
                </a:bodyPr>
                <a:lstStyle/>
                <a:p>
                  <a:pPr algn="ctr" defTabSz="457189">
                    <a:defRPr/>
                  </a:pPr>
                  <a:r>
                    <a:rPr lang="en-US" dirty="0">
                      <a:solidFill>
                        <a:prstClr val="black"/>
                      </a:solidFill>
                      <a:ea typeface="ＭＳ Ｐゴシック" charset="0"/>
                      <a:cs typeface="Calibri" panose="020F0502020204030204" pitchFamily="34" charset="0"/>
                    </a:rPr>
                    <a:t>12</a:t>
                  </a:r>
                </a:p>
              </p:txBody>
            </p:sp>
            <p:sp>
              <p:nvSpPr>
                <p:cNvPr id="274" name="TextBox 273">
                  <a:extLst>
                    <a:ext uri="{FF2B5EF4-FFF2-40B4-BE49-F238E27FC236}">
                      <a16:creationId xmlns:a16="http://schemas.microsoft.com/office/drawing/2014/main" id="{CEDCCBBF-07D0-478F-B16C-6838E7305B39}"/>
                    </a:ext>
                  </a:extLst>
                </p:cNvPr>
                <p:cNvSpPr txBox="1"/>
                <p:nvPr/>
              </p:nvSpPr>
              <p:spPr>
                <a:xfrm>
                  <a:off x="9612715" y="3427413"/>
                  <a:ext cx="461010" cy="249151"/>
                </a:xfrm>
                <a:prstGeom prst="rect">
                  <a:avLst/>
                </a:prstGeom>
                <a:noFill/>
                <a:ln>
                  <a:noFill/>
                </a:ln>
              </p:spPr>
              <p:txBody>
                <a:bodyPr wrap="square" rtlCol="0">
                  <a:spAutoFit/>
                </a:bodyPr>
                <a:lstStyle/>
                <a:p>
                  <a:pPr algn="ctr" defTabSz="457189">
                    <a:defRPr/>
                  </a:pPr>
                  <a:r>
                    <a:rPr lang="en-US" dirty="0">
                      <a:solidFill>
                        <a:prstClr val="black"/>
                      </a:solidFill>
                      <a:ea typeface="ＭＳ Ｐゴシック" charset="0"/>
                      <a:cs typeface="Calibri" panose="020F0502020204030204" pitchFamily="34" charset="0"/>
                    </a:rPr>
                    <a:t>16</a:t>
                  </a:r>
                </a:p>
              </p:txBody>
            </p:sp>
            <p:sp>
              <p:nvSpPr>
                <p:cNvPr id="275" name="TextBox 274">
                  <a:extLst>
                    <a:ext uri="{FF2B5EF4-FFF2-40B4-BE49-F238E27FC236}">
                      <a16:creationId xmlns:a16="http://schemas.microsoft.com/office/drawing/2014/main" id="{580836C3-F6E3-4856-A6B1-68D8EFB97CEA}"/>
                    </a:ext>
                  </a:extLst>
                </p:cNvPr>
                <p:cNvSpPr txBox="1"/>
                <p:nvPr/>
              </p:nvSpPr>
              <p:spPr>
                <a:xfrm>
                  <a:off x="10762406" y="3427413"/>
                  <a:ext cx="461010" cy="249151"/>
                </a:xfrm>
                <a:prstGeom prst="rect">
                  <a:avLst/>
                </a:prstGeom>
                <a:noFill/>
                <a:ln>
                  <a:noFill/>
                </a:ln>
              </p:spPr>
              <p:txBody>
                <a:bodyPr wrap="square" rtlCol="0">
                  <a:spAutoFit/>
                </a:bodyPr>
                <a:lstStyle/>
                <a:p>
                  <a:pPr algn="ctr" defTabSz="457189">
                    <a:defRPr/>
                  </a:pPr>
                  <a:r>
                    <a:rPr lang="en-US" dirty="0">
                      <a:solidFill>
                        <a:prstClr val="black"/>
                      </a:solidFill>
                      <a:ea typeface="ＭＳ Ｐゴシック" charset="0"/>
                      <a:cs typeface="Calibri" panose="020F0502020204030204" pitchFamily="34" charset="0"/>
                    </a:rPr>
                    <a:t>20</a:t>
                  </a:r>
                </a:p>
              </p:txBody>
            </p:sp>
          </p:grpSp>
        </p:grpSp>
        <p:grpSp>
          <p:nvGrpSpPr>
            <p:cNvPr id="204" name="Group 187">
              <a:extLst>
                <a:ext uri="{FF2B5EF4-FFF2-40B4-BE49-F238E27FC236}">
                  <a16:creationId xmlns:a16="http://schemas.microsoft.com/office/drawing/2014/main" id="{81820562-F883-454A-8C35-E3D6E8401B34}"/>
                </a:ext>
              </a:extLst>
            </p:cNvPr>
            <p:cNvGrpSpPr/>
            <p:nvPr/>
          </p:nvGrpSpPr>
          <p:grpSpPr>
            <a:xfrm>
              <a:off x="1623619" y="2209681"/>
              <a:ext cx="125411" cy="138768"/>
              <a:chOff x="3830320" y="2087880"/>
              <a:chExt cx="146304" cy="208280"/>
            </a:xfrm>
          </p:grpSpPr>
          <p:cxnSp>
            <p:nvCxnSpPr>
              <p:cNvPr id="262" name="Straight Connector 261">
                <a:extLst>
                  <a:ext uri="{FF2B5EF4-FFF2-40B4-BE49-F238E27FC236}">
                    <a16:creationId xmlns:a16="http://schemas.microsoft.com/office/drawing/2014/main" id="{E8E953E2-7C7C-4DF9-A136-A886F1113572}"/>
                  </a:ext>
                </a:extLst>
              </p:cNvPr>
              <p:cNvCxnSpPr/>
              <p:nvPr/>
            </p:nvCxnSpPr>
            <p:spPr>
              <a:xfrm>
                <a:off x="3903472" y="2087880"/>
                <a:ext cx="0" cy="203200"/>
              </a:xfrm>
              <a:prstGeom prst="line">
                <a:avLst/>
              </a:prstGeom>
              <a:ln w="12700">
                <a:solidFill>
                  <a:srgbClr val="F26529"/>
                </a:solidFill>
              </a:ln>
            </p:spPr>
            <p:style>
              <a:lnRef idx="1">
                <a:schemeClr val="accent1"/>
              </a:lnRef>
              <a:fillRef idx="0">
                <a:schemeClr val="accent1"/>
              </a:fillRef>
              <a:effectRef idx="0">
                <a:schemeClr val="accent1"/>
              </a:effectRef>
              <a:fontRef idx="minor">
                <a:schemeClr val="tx1"/>
              </a:fontRef>
            </p:style>
          </p:cxnSp>
          <p:cxnSp>
            <p:nvCxnSpPr>
              <p:cNvPr id="263" name="Straight Connector 262">
                <a:extLst>
                  <a:ext uri="{FF2B5EF4-FFF2-40B4-BE49-F238E27FC236}">
                    <a16:creationId xmlns:a16="http://schemas.microsoft.com/office/drawing/2014/main" id="{BB6667AA-C313-4EE3-87F9-18D4E30FB69F}"/>
                  </a:ext>
                </a:extLst>
              </p:cNvPr>
              <p:cNvCxnSpPr/>
              <p:nvPr/>
            </p:nvCxnSpPr>
            <p:spPr>
              <a:xfrm rot="16200000">
                <a:off x="3903472" y="2223008"/>
                <a:ext cx="0" cy="146304"/>
              </a:xfrm>
              <a:prstGeom prst="line">
                <a:avLst/>
              </a:prstGeom>
              <a:ln w="12700">
                <a:solidFill>
                  <a:srgbClr val="F26529"/>
                </a:solidFill>
              </a:ln>
            </p:spPr>
            <p:style>
              <a:lnRef idx="1">
                <a:schemeClr val="accent1"/>
              </a:lnRef>
              <a:fillRef idx="0">
                <a:schemeClr val="accent1"/>
              </a:fillRef>
              <a:effectRef idx="0">
                <a:schemeClr val="accent1"/>
              </a:effectRef>
              <a:fontRef idx="minor">
                <a:schemeClr val="tx1"/>
              </a:fontRef>
            </p:style>
          </p:cxnSp>
          <p:cxnSp>
            <p:nvCxnSpPr>
              <p:cNvPr id="264" name="Straight Connector 263">
                <a:extLst>
                  <a:ext uri="{FF2B5EF4-FFF2-40B4-BE49-F238E27FC236}">
                    <a16:creationId xmlns:a16="http://schemas.microsoft.com/office/drawing/2014/main" id="{B2AF1476-6F19-4384-A9E4-91D634521E8D}"/>
                  </a:ext>
                </a:extLst>
              </p:cNvPr>
              <p:cNvCxnSpPr/>
              <p:nvPr/>
            </p:nvCxnSpPr>
            <p:spPr>
              <a:xfrm rot="16200000">
                <a:off x="3903472" y="2014728"/>
                <a:ext cx="0" cy="146304"/>
              </a:xfrm>
              <a:prstGeom prst="line">
                <a:avLst/>
              </a:prstGeom>
              <a:ln w="12700">
                <a:solidFill>
                  <a:srgbClr val="F26529"/>
                </a:solidFill>
              </a:ln>
            </p:spPr>
            <p:style>
              <a:lnRef idx="1">
                <a:schemeClr val="accent1"/>
              </a:lnRef>
              <a:fillRef idx="0">
                <a:schemeClr val="accent1"/>
              </a:fillRef>
              <a:effectRef idx="0">
                <a:schemeClr val="accent1"/>
              </a:effectRef>
              <a:fontRef idx="minor">
                <a:schemeClr val="tx1"/>
              </a:fontRef>
            </p:style>
          </p:cxnSp>
        </p:grpSp>
        <p:grpSp>
          <p:nvGrpSpPr>
            <p:cNvPr id="205" name="Group 188">
              <a:extLst>
                <a:ext uri="{FF2B5EF4-FFF2-40B4-BE49-F238E27FC236}">
                  <a16:creationId xmlns:a16="http://schemas.microsoft.com/office/drawing/2014/main" id="{ACC6CBD1-5E69-4E2D-AE81-C2EDACA81D82}"/>
                </a:ext>
              </a:extLst>
            </p:cNvPr>
            <p:cNvGrpSpPr/>
            <p:nvPr/>
          </p:nvGrpSpPr>
          <p:grpSpPr>
            <a:xfrm>
              <a:off x="5359362" y="3603751"/>
              <a:ext cx="125411" cy="192202"/>
              <a:chOff x="3830320" y="2087880"/>
              <a:chExt cx="146304" cy="208280"/>
            </a:xfrm>
            <a:solidFill>
              <a:srgbClr val="F26529"/>
            </a:solidFill>
          </p:grpSpPr>
          <p:cxnSp>
            <p:nvCxnSpPr>
              <p:cNvPr id="259" name="Straight Connector 258">
                <a:extLst>
                  <a:ext uri="{FF2B5EF4-FFF2-40B4-BE49-F238E27FC236}">
                    <a16:creationId xmlns:a16="http://schemas.microsoft.com/office/drawing/2014/main" id="{D47EEB9C-BE30-45B5-B840-128A6BF02C96}"/>
                  </a:ext>
                </a:extLst>
              </p:cNvPr>
              <p:cNvCxnSpPr/>
              <p:nvPr/>
            </p:nvCxnSpPr>
            <p:spPr>
              <a:xfrm>
                <a:off x="3903472" y="2087880"/>
                <a:ext cx="0" cy="203200"/>
              </a:xfrm>
              <a:prstGeom prst="line">
                <a:avLst/>
              </a:prstGeom>
              <a:grpFill/>
              <a:ln w="12700">
                <a:solidFill>
                  <a:srgbClr val="F26529"/>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a:extLst>
                  <a:ext uri="{FF2B5EF4-FFF2-40B4-BE49-F238E27FC236}">
                    <a16:creationId xmlns:a16="http://schemas.microsoft.com/office/drawing/2014/main" id="{95E81743-10A8-44FF-B2F5-F891825ABB1C}"/>
                  </a:ext>
                </a:extLst>
              </p:cNvPr>
              <p:cNvCxnSpPr/>
              <p:nvPr/>
            </p:nvCxnSpPr>
            <p:spPr>
              <a:xfrm rot="16200000">
                <a:off x="3903472" y="2223008"/>
                <a:ext cx="0" cy="146304"/>
              </a:xfrm>
              <a:prstGeom prst="line">
                <a:avLst/>
              </a:prstGeom>
              <a:grpFill/>
              <a:ln w="12700">
                <a:solidFill>
                  <a:srgbClr val="F26529"/>
                </a:solidFill>
              </a:ln>
            </p:spPr>
            <p:style>
              <a:lnRef idx="1">
                <a:schemeClr val="accent1"/>
              </a:lnRef>
              <a:fillRef idx="0">
                <a:schemeClr val="accent1"/>
              </a:fillRef>
              <a:effectRef idx="0">
                <a:schemeClr val="accent1"/>
              </a:effectRef>
              <a:fontRef idx="minor">
                <a:schemeClr val="tx1"/>
              </a:fontRef>
            </p:style>
          </p:cxnSp>
          <p:cxnSp>
            <p:nvCxnSpPr>
              <p:cNvPr id="261" name="Straight Connector 260">
                <a:extLst>
                  <a:ext uri="{FF2B5EF4-FFF2-40B4-BE49-F238E27FC236}">
                    <a16:creationId xmlns:a16="http://schemas.microsoft.com/office/drawing/2014/main" id="{10D4C42A-0623-486C-A2E2-4A6DEB497C8A}"/>
                  </a:ext>
                </a:extLst>
              </p:cNvPr>
              <p:cNvCxnSpPr/>
              <p:nvPr/>
            </p:nvCxnSpPr>
            <p:spPr>
              <a:xfrm rot="16200000">
                <a:off x="3903472" y="2014728"/>
                <a:ext cx="0" cy="146304"/>
              </a:xfrm>
              <a:prstGeom prst="line">
                <a:avLst/>
              </a:prstGeom>
              <a:grpFill/>
              <a:ln w="12700">
                <a:solidFill>
                  <a:srgbClr val="F26529"/>
                </a:solidFill>
              </a:ln>
            </p:spPr>
            <p:style>
              <a:lnRef idx="1">
                <a:schemeClr val="accent1"/>
              </a:lnRef>
              <a:fillRef idx="0">
                <a:schemeClr val="accent1"/>
              </a:fillRef>
              <a:effectRef idx="0">
                <a:schemeClr val="accent1"/>
              </a:effectRef>
              <a:fontRef idx="minor">
                <a:schemeClr val="tx1"/>
              </a:fontRef>
            </p:style>
          </p:cxnSp>
        </p:grpSp>
        <p:grpSp>
          <p:nvGrpSpPr>
            <p:cNvPr id="206" name="Group 192">
              <a:extLst>
                <a:ext uri="{FF2B5EF4-FFF2-40B4-BE49-F238E27FC236}">
                  <a16:creationId xmlns:a16="http://schemas.microsoft.com/office/drawing/2014/main" id="{5BC407DA-EAC6-4BD7-88ED-3CC72740860B}"/>
                </a:ext>
              </a:extLst>
            </p:cNvPr>
            <p:cNvGrpSpPr/>
            <p:nvPr/>
          </p:nvGrpSpPr>
          <p:grpSpPr>
            <a:xfrm>
              <a:off x="4112070" y="3599763"/>
              <a:ext cx="125411" cy="169872"/>
              <a:chOff x="3830320" y="2087880"/>
              <a:chExt cx="146304" cy="208280"/>
            </a:xfrm>
            <a:solidFill>
              <a:srgbClr val="F26529"/>
            </a:solidFill>
          </p:grpSpPr>
          <p:cxnSp>
            <p:nvCxnSpPr>
              <p:cNvPr id="256" name="Straight Connector 255">
                <a:extLst>
                  <a:ext uri="{FF2B5EF4-FFF2-40B4-BE49-F238E27FC236}">
                    <a16:creationId xmlns:a16="http://schemas.microsoft.com/office/drawing/2014/main" id="{62101B80-384C-4FB6-B8D7-5E9DD6CFFC76}"/>
                  </a:ext>
                </a:extLst>
              </p:cNvPr>
              <p:cNvCxnSpPr/>
              <p:nvPr/>
            </p:nvCxnSpPr>
            <p:spPr>
              <a:xfrm>
                <a:off x="3903472" y="2087880"/>
                <a:ext cx="0" cy="203200"/>
              </a:xfrm>
              <a:prstGeom prst="line">
                <a:avLst/>
              </a:prstGeom>
              <a:grpFill/>
              <a:ln w="12700">
                <a:solidFill>
                  <a:srgbClr val="F26529"/>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01294774-F3E4-4217-A7B6-66A4873C194F}"/>
                  </a:ext>
                </a:extLst>
              </p:cNvPr>
              <p:cNvCxnSpPr/>
              <p:nvPr/>
            </p:nvCxnSpPr>
            <p:spPr>
              <a:xfrm rot="16200000">
                <a:off x="3903472" y="2223008"/>
                <a:ext cx="0" cy="146304"/>
              </a:xfrm>
              <a:prstGeom prst="line">
                <a:avLst/>
              </a:prstGeom>
              <a:grpFill/>
              <a:ln w="12700">
                <a:solidFill>
                  <a:srgbClr val="F26529"/>
                </a:solidFill>
              </a:ln>
            </p:spPr>
            <p:style>
              <a:lnRef idx="1">
                <a:schemeClr val="accent1"/>
              </a:lnRef>
              <a:fillRef idx="0">
                <a:schemeClr val="accent1"/>
              </a:fillRef>
              <a:effectRef idx="0">
                <a:schemeClr val="accent1"/>
              </a:effectRef>
              <a:fontRef idx="minor">
                <a:schemeClr val="tx1"/>
              </a:fontRef>
            </p:style>
          </p:cxnSp>
          <p:cxnSp>
            <p:nvCxnSpPr>
              <p:cNvPr id="258" name="Straight Connector 257">
                <a:extLst>
                  <a:ext uri="{FF2B5EF4-FFF2-40B4-BE49-F238E27FC236}">
                    <a16:creationId xmlns:a16="http://schemas.microsoft.com/office/drawing/2014/main" id="{DB0505ED-32B8-47AB-97C7-46680C86B2AE}"/>
                  </a:ext>
                </a:extLst>
              </p:cNvPr>
              <p:cNvCxnSpPr/>
              <p:nvPr/>
            </p:nvCxnSpPr>
            <p:spPr>
              <a:xfrm rot="16200000">
                <a:off x="3903472" y="2014728"/>
                <a:ext cx="0" cy="146304"/>
              </a:xfrm>
              <a:prstGeom prst="line">
                <a:avLst/>
              </a:prstGeom>
              <a:grpFill/>
              <a:ln w="12700">
                <a:solidFill>
                  <a:srgbClr val="F26529"/>
                </a:solidFill>
              </a:ln>
            </p:spPr>
            <p:style>
              <a:lnRef idx="1">
                <a:schemeClr val="accent1"/>
              </a:lnRef>
              <a:fillRef idx="0">
                <a:schemeClr val="accent1"/>
              </a:fillRef>
              <a:effectRef idx="0">
                <a:schemeClr val="accent1"/>
              </a:effectRef>
              <a:fontRef idx="minor">
                <a:schemeClr val="tx1"/>
              </a:fontRef>
            </p:style>
          </p:cxnSp>
        </p:grpSp>
        <p:grpSp>
          <p:nvGrpSpPr>
            <p:cNvPr id="207" name="Group 196">
              <a:extLst>
                <a:ext uri="{FF2B5EF4-FFF2-40B4-BE49-F238E27FC236}">
                  <a16:creationId xmlns:a16="http://schemas.microsoft.com/office/drawing/2014/main" id="{EC08EF03-8019-4E8D-B066-EDD21646EB74}"/>
                </a:ext>
              </a:extLst>
            </p:cNvPr>
            <p:cNvGrpSpPr/>
            <p:nvPr/>
          </p:nvGrpSpPr>
          <p:grpSpPr>
            <a:xfrm>
              <a:off x="6604611" y="3575041"/>
              <a:ext cx="125411" cy="204166"/>
              <a:chOff x="3830320" y="2087880"/>
              <a:chExt cx="146304" cy="208280"/>
            </a:xfrm>
            <a:solidFill>
              <a:srgbClr val="F26529"/>
            </a:solidFill>
          </p:grpSpPr>
          <p:cxnSp>
            <p:nvCxnSpPr>
              <p:cNvPr id="253" name="Straight Connector 252">
                <a:extLst>
                  <a:ext uri="{FF2B5EF4-FFF2-40B4-BE49-F238E27FC236}">
                    <a16:creationId xmlns:a16="http://schemas.microsoft.com/office/drawing/2014/main" id="{5B0FE2D9-FDBC-4472-8A97-1F0B00A7DF9F}"/>
                  </a:ext>
                </a:extLst>
              </p:cNvPr>
              <p:cNvCxnSpPr/>
              <p:nvPr/>
            </p:nvCxnSpPr>
            <p:spPr>
              <a:xfrm>
                <a:off x="3903472" y="2087880"/>
                <a:ext cx="0" cy="203200"/>
              </a:xfrm>
              <a:prstGeom prst="line">
                <a:avLst/>
              </a:prstGeom>
              <a:grpFill/>
              <a:ln w="12700">
                <a:solidFill>
                  <a:srgbClr val="F26529"/>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a:extLst>
                  <a:ext uri="{FF2B5EF4-FFF2-40B4-BE49-F238E27FC236}">
                    <a16:creationId xmlns:a16="http://schemas.microsoft.com/office/drawing/2014/main" id="{39076E27-4138-46FA-BA4F-DD0A83BF5904}"/>
                  </a:ext>
                </a:extLst>
              </p:cNvPr>
              <p:cNvCxnSpPr/>
              <p:nvPr/>
            </p:nvCxnSpPr>
            <p:spPr>
              <a:xfrm rot="16200000">
                <a:off x="3903472" y="2223008"/>
                <a:ext cx="0" cy="146304"/>
              </a:xfrm>
              <a:prstGeom prst="line">
                <a:avLst/>
              </a:prstGeom>
              <a:grpFill/>
              <a:ln w="12700">
                <a:solidFill>
                  <a:srgbClr val="F26529"/>
                </a:solidFill>
              </a:ln>
            </p:spPr>
            <p:style>
              <a:lnRef idx="1">
                <a:schemeClr val="accent1"/>
              </a:lnRef>
              <a:fillRef idx="0">
                <a:schemeClr val="accent1"/>
              </a:fillRef>
              <a:effectRef idx="0">
                <a:schemeClr val="accent1"/>
              </a:effectRef>
              <a:fontRef idx="minor">
                <a:schemeClr val="tx1"/>
              </a:fontRef>
            </p:style>
          </p:cxnSp>
          <p:cxnSp>
            <p:nvCxnSpPr>
              <p:cNvPr id="255" name="Straight Connector 254">
                <a:extLst>
                  <a:ext uri="{FF2B5EF4-FFF2-40B4-BE49-F238E27FC236}">
                    <a16:creationId xmlns:a16="http://schemas.microsoft.com/office/drawing/2014/main" id="{7C6F1553-2D11-4D6E-A4E9-39AD502C14EB}"/>
                  </a:ext>
                </a:extLst>
              </p:cNvPr>
              <p:cNvCxnSpPr/>
              <p:nvPr/>
            </p:nvCxnSpPr>
            <p:spPr>
              <a:xfrm rot="16200000">
                <a:off x="3903472" y="2014728"/>
                <a:ext cx="0" cy="146304"/>
              </a:xfrm>
              <a:prstGeom prst="line">
                <a:avLst/>
              </a:prstGeom>
              <a:grpFill/>
              <a:ln w="12700">
                <a:solidFill>
                  <a:srgbClr val="F26529"/>
                </a:solidFill>
              </a:ln>
            </p:spPr>
            <p:style>
              <a:lnRef idx="1">
                <a:schemeClr val="accent1"/>
              </a:lnRef>
              <a:fillRef idx="0">
                <a:schemeClr val="accent1"/>
              </a:fillRef>
              <a:effectRef idx="0">
                <a:schemeClr val="accent1"/>
              </a:effectRef>
              <a:fontRef idx="minor">
                <a:schemeClr val="tx1"/>
              </a:fontRef>
            </p:style>
          </p:cxnSp>
        </p:grpSp>
        <p:grpSp>
          <p:nvGrpSpPr>
            <p:cNvPr id="208" name="Group 200">
              <a:extLst>
                <a:ext uri="{FF2B5EF4-FFF2-40B4-BE49-F238E27FC236}">
                  <a16:creationId xmlns:a16="http://schemas.microsoft.com/office/drawing/2014/main" id="{8386BF95-5FAD-4CB1-85BF-B8EC2FC41C12}"/>
                </a:ext>
              </a:extLst>
            </p:cNvPr>
            <p:cNvGrpSpPr/>
            <p:nvPr/>
          </p:nvGrpSpPr>
          <p:grpSpPr>
            <a:xfrm>
              <a:off x="7855993" y="3640437"/>
              <a:ext cx="125411" cy="189013"/>
              <a:chOff x="3830320" y="2087880"/>
              <a:chExt cx="146304" cy="208280"/>
            </a:xfrm>
            <a:solidFill>
              <a:srgbClr val="F26529"/>
            </a:solidFill>
          </p:grpSpPr>
          <p:cxnSp>
            <p:nvCxnSpPr>
              <p:cNvPr id="250" name="Straight Connector 249">
                <a:extLst>
                  <a:ext uri="{FF2B5EF4-FFF2-40B4-BE49-F238E27FC236}">
                    <a16:creationId xmlns:a16="http://schemas.microsoft.com/office/drawing/2014/main" id="{0F0D3C6F-A1B9-4D7A-976E-A2510ED42C59}"/>
                  </a:ext>
                </a:extLst>
              </p:cNvPr>
              <p:cNvCxnSpPr/>
              <p:nvPr/>
            </p:nvCxnSpPr>
            <p:spPr>
              <a:xfrm>
                <a:off x="3903472" y="2087880"/>
                <a:ext cx="0" cy="203200"/>
              </a:xfrm>
              <a:prstGeom prst="line">
                <a:avLst/>
              </a:prstGeom>
              <a:grpFill/>
              <a:ln w="12700">
                <a:solidFill>
                  <a:srgbClr val="F26529"/>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a:extLst>
                  <a:ext uri="{FF2B5EF4-FFF2-40B4-BE49-F238E27FC236}">
                    <a16:creationId xmlns:a16="http://schemas.microsoft.com/office/drawing/2014/main" id="{E12AFCFF-4829-4D35-B1F3-9C16B220FD2C}"/>
                  </a:ext>
                </a:extLst>
              </p:cNvPr>
              <p:cNvCxnSpPr/>
              <p:nvPr/>
            </p:nvCxnSpPr>
            <p:spPr>
              <a:xfrm rot="16200000">
                <a:off x="3903472" y="2223008"/>
                <a:ext cx="0" cy="146304"/>
              </a:xfrm>
              <a:prstGeom prst="line">
                <a:avLst/>
              </a:prstGeom>
              <a:grpFill/>
              <a:ln w="12700">
                <a:solidFill>
                  <a:srgbClr val="F26529"/>
                </a:solidFill>
              </a:ln>
            </p:spPr>
            <p:style>
              <a:lnRef idx="1">
                <a:schemeClr val="accent1"/>
              </a:lnRef>
              <a:fillRef idx="0">
                <a:schemeClr val="accent1"/>
              </a:fillRef>
              <a:effectRef idx="0">
                <a:schemeClr val="accent1"/>
              </a:effectRef>
              <a:fontRef idx="minor">
                <a:schemeClr val="tx1"/>
              </a:fontRef>
            </p:style>
          </p:cxnSp>
          <p:cxnSp>
            <p:nvCxnSpPr>
              <p:cNvPr id="252" name="Straight Connector 251">
                <a:extLst>
                  <a:ext uri="{FF2B5EF4-FFF2-40B4-BE49-F238E27FC236}">
                    <a16:creationId xmlns:a16="http://schemas.microsoft.com/office/drawing/2014/main" id="{AE0DBCEB-A379-4C4B-95C0-B143DF52096B}"/>
                  </a:ext>
                </a:extLst>
              </p:cNvPr>
              <p:cNvCxnSpPr/>
              <p:nvPr/>
            </p:nvCxnSpPr>
            <p:spPr>
              <a:xfrm rot="16200000">
                <a:off x="3903472" y="2014728"/>
                <a:ext cx="0" cy="146304"/>
              </a:xfrm>
              <a:prstGeom prst="line">
                <a:avLst/>
              </a:prstGeom>
              <a:grpFill/>
              <a:ln w="12700">
                <a:solidFill>
                  <a:srgbClr val="F26529"/>
                </a:solidFill>
              </a:ln>
            </p:spPr>
            <p:style>
              <a:lnRef idx="1">
                <a:schemeClr val="accent1"/>
              </a:lnRef>
              <a:fillRef idx="0">
                <a:schemeClr val="accent1"/>
              </a:fillRef>
              <a:effectRef idx="0">
                <a:schemeClr val="accent1"/>
              </a:effectRef>
              <a:fontRef idx="minor">
                <a:schemeClr val="tx1"/>
              </a:fontRef>
            </p:style>
          </p:cxnSp>
        </p:grpSp>
        <p:grpSp>
          <p:nvGrpSpPr>
            <p:cNvPr id="209" name="Group 232">
              <a:extLst>
                <a:ext uri="{FF2B5EF4-FFF2-40B4-BE49-F238E27FC236}">
                  <a16:creationId xmlns:a16="http://schemas.microsoft.com/office/drawing/2014/main" id="{C1F6F21E-1385-45FD-BB77-1DDDBFF22D84}"/>
                </a:ext>
              </a:extLst>
            </p:cNvPr>
            <p:cNvGrpSpPr/>
            <p:nvPr/>
          </p:nvGrpSpPr>
          <p:grpSpPr>
            <a:xfrm>
              <a:off x="1622254" y="2039809"/>
              <a:ext cx="125411" cy="165885"/>
              <a:chOff x="3830320" y="2087880"/>
              <a:chExt cx="146304" cy="208280"/>
            </a:xfrm>
          </p:grpSpPr>
          <p:cxnSp>
            <p:nvCxnSpPr>
              <p:cNvPr id="247" name="Straight Connector 246">
                <a:extLst>
                  <a:ext uri="{FF2B5EF4-FFF2-40B4-BE49-F238E27FC236}">
                    <a16:creationId xmlns:a16="http://schemas.microsoft.com/office/drawing/2014/main" id="{90E6172E-CCBA-43E3-B59C-ACE60DDFA80D}"/>
                  </a:ext>
                </a:extLst>
              </p:cNvPr>
              <p:cNvCxnSpPr/>
              <p:nvPr/>
            </p:nvCxnSpPr>
            <p:spPr>
              <a:xfrm>
                <a:off x="3903472" y="2087880"/>
                <a:ext cx="0" cy="203200"/>
              </a:xfrm>
              <a:prstGeom prst="line">
                <a:avLst/>
              </a:prstGeom>
              <a:ln w="12700">
                <a:solidFill>
                  <a:srgbClr val="1B71C7"/>
                </a:solidFill>
              </a:ln>
            </p:spPr>
            <p:style>
              <a:lnRef idx="1">
                <a:schemeClr val="accent1"/>
              </a:lnRef>
              <a:fillRef idx="0">
                <a:schemeClr val="accent1"/>
              </a:fillRef>
              <a:effectRef idx="0">
                <a:schemeClr val="accent1"/>
              </a:effectRef>
              <a:fontRef idx="minor">
                <a:schemeClr val="tx1"/>
              </a:fontRef>
            </p:style>
          </p:cxnSp>
          <p:cxnSp>
            <p:nvCxnSpPr>
              <p:cNvPr id="248" name="Straight Connector 247">
                <a:extLst>
                  <a:ext uri="{FF2B5EF4-FFF2-40B4-BE49-F238E27FC236}">
                    <a16:creationId xmlns:a16="http://schemas.microsoft.com/office/drawing/2014/main" id="{57B6B998-98C6-41B6-8C52-BC74D36D3595}"/>
                  </a:ext>
                </a:extLst>
              </p:cNvPr>
              <p:cNvCxnSpPr/>
              <p:nvPr/>
            </p:nvCxnSpPr>
            <p:spPr>
              <a:xfrm rot="16200000">
                <a:off x="3903472" y="2223008"/>
                <a:ext cx="0" cy="146304"/>
              </a:xfrm>
              <a:prstGeom prst="line">
                <a:avLst/>
              </a:prstGeom>
              <a:ln w="12700">
                <a:solidFill>
                  <a:srgbClr val="1B71C7"/>
                </a:solidFill>
              </a:ln>
            </p:spPr>
            <p:style>
              <a:lnRef idx="1">
                <a:schemeClr val="accent1"/>
              </a:lnRef>
              <a:fillRef idx="0">
                <a:schemeClr val="accent1"/>
              </a:fillRef>
              <a:effectRef idx="0">
                <a:schemeClr val="accent1"/>
              </a:effectRef>
              <a:fontRef idx="minor">
                <a:schemeClr val="tx1"/>
              </a:fontRef>
            </p:style>
          </p:cxnSp>
          <p:cxnSp>
            <p:nvCxnSpPr>
              <p:cNvPr id="249" name="Straight Connector 248">
                <a:extLst>
                  <a:ext uri="{FF2B5EF4-FFF2-40B4-BE49-F238E27FC236}">
                    <a16:creationId xmlns:a16="http://schemas.microsoft.com/office/drawing/2014/main" id="{8D45A4FF-0696-481D-B026-5D9CAB749BDD}"/>
                  </a:ext>
                </a:extLst>
              </p:cNvPr>
              <p:cNvCxnSpPr/>
              <p:nvPr/>
            </p:nvCxnSpPr>
            <p:spPr>
              <a:xfrm rot="16200000">
                <a:off x="3903472" y="2014728"/>
                <a:ext cx="0" cy="146304"/>
              </a:xfrm>
              <a:prstGeom prst="line">
                <a:avLst/>
              </a:prstGeom>
              <a:ln w="12700">
                <a:solidFill>
                  <a:srgbClr val="1B71C7"/>
                </a:solidFill>
              </a:ln>
            </p:spPr>
            <p:style>
              <a:lnRef idx="1">
                <a:schemeClr val="accent1"/>
              </a:lnRef>
              <a:fillRef idx="0">
                <a:schemeClr val="accent1"/>
              </a:fillRef>
              <a:effectRef idx="0">
                <a:schemeClr val="accent1"/>
              </a:effectRef>
              <a:fontRef idx="minor">
                <a:schemeClr val="tx1"/>
              </a:fontRef>
            </p:style>
          </p:cxnSp>
        </p:grpSp>
        <p:grpSp>
          <p:nvGrpSpPr>
            <p:cNvPr id="210" name="Group 240">
              <a:extLst>
                <a:ext uri="{FF2B5EF4-FFF2-40B4-BE49-F238E27FC236}">
                  <a16:creationId xmlns:a16="http://schemas.microsoft.com/office/drawing/2014/main" id="{9035CBAB-9849-4F4E-9970-FC6A8271DC29}"/>
                </a:ext>
              </a:extLst>
            </p:cNvPr>
            <p:cNvGrpSpPr/>
            <p:nvPr/>
          </p:nvGrpSpPr>
          <p:grpSpPr>
            <a:xfrm>
              <a:off x="4096392" y="3848591"/>
              <a:ext cx="147221" cy="236067"/>
              <a:chOff x="3830320" y="2087880"/>
              <a:chExt cx="146304" cy="208280"/>
            </a:xfrm>
            <a:solidFill>
              <a:srgbClr val="1B71C7"/>
            </a:solidFill>
          </p:grpSpPr>
          <p:cxnSp>
            <p:nvCxnSpPr>
              <p:cNvPr id="244" name="Straight Connector 243">
                <a:extLst>
                  <a:ext uri="{FF2B5EF4-FFF2-40B4-BE49-F238E27FC236}">
                    <a16:creationId xmlns:a16="http://schemas.microsoft.com/office/drawing/2014/main" id="{8217EC68-48CA-45A0-B094-686ABC0597BE}"/>
                  </a:ext>
                </a:extLst>
              </p:cNvPr>
              <p:cNvCxnSpPr/>
              <p:nvPr/>
            </p:nvCxnSpPr>
            <p:spPr>
              <a:xfrm>
                <a:off x="3903472" y="2087880"/>
                <a:ext cx="0" cy="203200"/>
              </a:xfrm>
              <a:prstGeom prst="line">
                <a:avLst/>
              </a:prstGeom>
              <a:grpFill/>
              <a:ln w="12700">
                <a:solidFill>
                  <a:srgbClr val="1B71C7"/>
                </a:solidFill>
              </a:ln>
            </p:spPr>
            <p:style>
              <a:lnRef idx="1">
                <a:schemeClr val="accent1"/>
              </a:lnRef>
              <a:fillRef idx="0">
                <a:schemeClr val="accent1"/>
              </a:fillRef>
              <a:effectRef idx="0">
                <a:schemeClr val="accent1"/>
              </a:effectRef>
              <a:fontRef idx="minor">
                <a:schemeClr val="tx1"/>
              </a:fontRef>
            </p:style>
          </p:cxnSp>
          <p:cxnSp>
            <p:nvCxnSpPr>
              <p:cNvPr id="245" name="Straight Connector 244">
                <a:extLst>
                  <a:ext uri="{FF2B5EF4-FFF2-40B4-BE49-F238E27FC236}">
                    <a16:creationId xmlns:a16="http://schemas.microsoft.com/office/drawing/2014/main" id="{98F127B6-1BE9-4FFC-90F1-7E77BE4E8637}"/>
                  </a:ext>
                </a:extLst>
              </p:cNvPr>
              <p:cNvCxnSpPr/>
              <p:nvPr/>
            </p:nvCxnSpPr>
            <p:spPr>
              <a:xfrm rot="16200000">
                <a:off x="3903472" y="2223008"/>
                <a:ext cx="0" cy="146304"/>
              </a:xfrm>
              <a:prstGeom prst="line">
                <a:avLst/>
              </a:prstGeom>
              <a:grpFill/>
              <a:ln w="12700">
                <a:solidFill>
                  <a:srgbClr val="1B71C7"/>
                </a:solidFill>
              </a:ln>
            </p:spPr>
            <p:style>
              <a:lnRef idx="1">
                <a:schemeClr val="accent1"/>
              </a:lnRef>
              <a:fillRef idx="0">
                <a:schemeClr val="accent1"/>
              </a:fillRef>
              <a:effectRef idx="0">
                <a:schemeClr val="accent1"/>
              </a:effectRef>
              <a:fontRef idx="minor">
                <a:schemeClr val="tx1"/>
              </a:fontRef>
            </p:style>
          </p:cxnSp>
          <p:cxnSp>
            <p:nvCxnSpPr>
              <p:cNvPr id="246" name="Straight Connector 245">
                <a:extLst>
                  <a:ext uri="{FF2B5EF4-FFF2-40B4-BE49-F238E27FC236}">
                    <a16:creationId xmlns:a16="http://schemas.microsoft.com/office/drawing/2014/main" id="{7BB07B87-2596-4690-968E-558B9D1DB0E4}"/>
                  </a:ext>
                </a:extLst>
              </p:cNvPr>
              <p:cNvCxnSpPr/>
              <p:nvPr/>
            </p:nvCxnSpPr>
            <p:spPr>
              <a:xfrm rot="16200000">
                <a:off x="3903472" y="2014728"/>
                <a:ext cx="0" cy="146304"/>
              </a:xfrm>
              <a:prstGeom prst="line">
                <a:avLst/>
              </a:prstGeom>
              <a:grpFill/>
              <a:ln w="12700">
                <a:solidFill>
                  <a:srgbClr val="1B71C7"/>
                </a:solidFill>
              </a:ln>
            </p:spPr>
            <p:style>
              <a:lnRef idx="1">
                <a:schemeClr val="accent1"/>
              </a:lnRef>
              <a:fillRef idx="0">
                <a:schemeClr val="accent1"/>
              </a:fillRef>
              <a:effectRef idx="0">
                <a:schemeClr val="accent1"/>
              </a:effectRef>
              <a:fontRef idx="minor">
                <a:schemeClr val="tx1"/>
              </a:fontRef>
            </p:style>
          </p:cxnSp>
        </p:grpSp>
        <p:grpSp>
          <p:nvGrpSpPr>
            <p:cNvPr id="211" name="Group 244">
              <a:extLst>
                <a:ext uri="{FF2B5EF4-FFF2-40B4-BE49-F238E27FC236}">
                  <a16:creationId xmlns:a16="http://schemas.microsoft.com/office/drawing/2014/main" id="{8037A012-DCB0-4975-8734-69F0B51FCE53}"/>
                </a:ext>
              </a:extLst>
            </p:cNvPr>
            <p:cNvGrpSpPr/>
            <p:nvPr/>
          </p:nvGrpSpPr>
          <p:grpSpPr>
            <a:xfrm>
              <a:off x="7856673" y="3886872"/>
              <a:ext cx="125411" cy="232079"/>
              <a:chOff x="3830320" y="2087880"/>
              <a:chExt cx="146304" cy="208280"/>
            </a:xfrm>
            <a:solidFill>
              <a:srgbClr val="1B71C7"/>
            </a:solidFill>
          </p:grpSpPr>
          <p:cxnSp>
            <p:nvCxnSpPr>
              <p:cNvPr id="241" name="Straight Connector 240">
                <a:extLst>
                  <a:ext uri="{FF2B5EF4-FFF2-40B4-BE49-F238E27FC236}">
                    <a16:creationId xmlns:a16="http://schemas.microsoft.com/office/drawing/2014/main" id="{3E4E5A7D-936B-45BA-8B63-51E3A469C36D}"/>
                  </a:ext>
                </a:extLst>
              </p:cNvPr>
              <p:cNvCxnSpPr/>
              <p:nvPr/>
            </p:nvCxnSpPr>
            <p:spPr>
              <a:xfrm>
                <a:off x="3903472" y="2087880"/>
                <a:ext cx="0" cy="203200"/>
              </a:xfrm>
              <a:prstGeom prst="line">
                <a:avLst/>
              </a:prstGeom>
              <a:grpFill/>
              <a:ln w="12700">
                <a:solidFill>
                  <a:srgbClr val="1B71C7"/>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id="{CEB0732E-E892-489D-AF34-211E5B5355EE}"/>
                  </a:ext>
                </a:extLst>
              </p:cNvPr>
              <p:cNvCxnSpPr/>
              <p:nvPr/>
            </p:nvCxnSpPr>
            <p:spPr>
              <a:xfrm rot="16200000">
                <a:off x="3903472" y="2223008"/>
                <a:ext cx="0" cy="146304"/>
              </a:xfrm>
              <a:prstGeom prst="line">
                <a:avLst/>
              </a:prstGeom>
              <a:grpFill/>
              <a:ln w="12700">
                <a:solidFill>
                  <a:srgbClr val="1B71C7"/>
                </a:solidFill>
              </a:ln>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id="{076E8571-1239-4DCF-9408-03F46F921050}"/>
                  </a:ext>
                </a:extLst>
              </p:cNvPr>
              <p:cNvCxnSpPr/>
              <p:nvPr/>
            </p:nvCxnSpPr>
            <p:spPr>
              <a:xfrm rot="16200000">
                <a:off x="3903472" y="2014728"/>
                <a:ext cx="0" cy="146304"/>
              </a:xfrm>
              <a:prstGeom prst="line">
                <a:avLst/>
              </a:prstGeom>
              <a:grpFill/>
              <a:ln w="12700">
                <a:solidFill>
                  <a:srgbClr val="1B71C7"/>
                </a:solidFill>
              </a:ln>
            </p:spPr>
            <p:style>
              <a:lnRef idx="1">
                <a:schemeClr val="accent1"/>
              </a:lnRef>
              <a:fillRef idx="0">
                <a:schemeClr val="accent1"/>
              </a:fillRef>
              <a:effectRef idx="0">
                <a:schemeClr val="accent1"/>
              </a:effectRef>
              <a:fontRef idx="minor">
                <a:schemeClr val="tx1"/>
              </a:fontRef>
            </p:style>
          </p:cxnSp>
        </p:grpSp>
        <p:grpSp>
          <p:nvGrpSpPr>
            <p:cNvPr id="212" name="Group 248">
              <a:extLst>
                <a:ext uri="{FF2B5EF4-FFF2-40B4-BE49-F238E27FC236}">
                  <a16:creationId xmlns:a16="http://schemas.microsoft.com/office/drawing/2014/main" id="{B70517A6-BE7E-4FDF-9571-592A5CFF5511}"/>
                </a:ext>
              </a:extLst>
            </p:cNvPr>
            <p:cNvGrpSpPr/>
            <p:nvPr/>
          </p:nvGrpSpPr>
          <p:grpSpPr>
            <a:xfrm>
              <a:off x="6603928" y="3968220"/>
              <a:ext cx="125411" cy="204166"/>
              <a:chOff x="3830320" y="2087880"/>
              <a:chExt cx="146304" cy="208280"/>
            </a:xfrm>
            <a:solidFill>
              <a:srgbClr val="1B71C7"/>
            </a:solidFill>
          </p:grpSpPr>
          <p:cxnSp>
            <p:nvCxnSpPr>
              <p:cNvPr id="238" name="Straight Connector 237">
                <a:extLst>
                  <a:ext uri="{FF2B5EF4-FFF2-40B4-BE49-F238E27FC236}">
                    <a16:creationId xmlns:a16="http://schemas.microsoft.com/office/drawing/2014/main" id="{4DCF422F-B357-43C9-AFAB-7731ADA5A7FF}"/>
                  </a:ext>
                </a:extLst>
              </p:cNvPr>
              <p:cNvCxnSpPr/>
              <p:nvPr/>
            </p:nvCxnSpPr>
            <p:spPr>
              <a:xfrm>
                <a:off x="3903472" y="2087880"/>
                <a:ext cx="0" cy="203200"/>
              </a:xfrm>
              <a:prstGeom prst="line">
                <a:avLst/>
              </a:prstGeom>
              <a:grpFill/>
              <a:ln w="12700">
                <a:solidFill>
                  <a:srgbClr val="1B71C7"/>
                </a:solidFill>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3F25563E-B42A-4204-A869-0336B61D60A5}"/>
                  </a:ext>
                </a:extLst>
              </p:cNvPr>
              <p:cNvCxnSpPr/>
              <p:nvPr/>
            </p:nvCxnSpPr>
            <p:spPr>
              <a:xfrm rot="16200000">
                <a:off x="3903472" y="2223008"/>
                <a:ext cx="0" cy="146304"/>
              </a:xfrm>
              <a:prstGeom prst="line">
                <a:avLst/>
              </a:prstGeom>
              <a:grpFill/>
              <a:ln w="12700">
                <a:solidFill>
                  <a:srgbClr val="1B71C7"/>
                </a:solidFill>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6F316565-3560-453E-B34C-EAE418241A5E}"/>
                  </a:ext>
                </a:extLst>
              </p:cNvPr>
              <p:cNvCxnSpPr/>
              <p:nvPr/>
            </p:nvCxnSpPr>
            <p:spPr>
              <a:xfrm rot="16200000">
                <a:off x="3903472" y="2014728"/>
                <a:ext cx="0" cy="146304"/>
              </a:xfrm>
              <a:prstGeom prst="line">
                <a:avLst/>
              </a:prstGeom>
              <a:grpFill/>
              <a:ln w="12700">
                <a:solidFill>
                  <a:srgbClr val="1B71C7"/>
                </a:solidFill>
              </a:ln>
            </p:spPr>
            <p:style>
              <a:lnRef idx="1">
                <a:schemeClr val="accent1"/>
              </a:lnRef>
              <a:fillRef idx="0">
                <a:schemeClr val="accent1"/>
              </a:fillRef>
              <a:effectRef idx="0">
                <a:schemeClr val="accent1"/>
              </a:effectRef>
              <a:fontRef idx="minor">
                <a:schemeClr val="tx1"/>
              </a:fontRef>
            </p:style>
          </p:cxnSp>
        </p:grpSp>
        <p:grpSp>
          <p:nvGrpSpPr>
            <p:cNvPr id="213" name="Group 252">
              <a:extLst>
                <a:ext uri="{FF2B5EF4-FFF2-40B4-BE49-F238E27FC236}">
                  <a16:creationId xmlns:a16="http://schemas.microsoft.com/office/drawing/2014/main" id="{03FE2842-C601-405E-A241-BD1C7B084B23}"/>
                </a:ext>
              </a:extLst>
            </p:cNvPr>
            <p:cNvGrpSpPr/>
            <p:nvPr/>
          </p:nvGrpSpPr>
          <p:grpSpPr>
            <a:xfrm>
              <a:off x="5360043" y="3918774"/>
              <a:ext cx="125411" cy="204166"/>
              <a:chOff x="3830320" y="2087880"/>
              <a:chExt cx="146304" cy="208280"/>
            </a:xfrm>
            <a:solidFill>
              <a:srgbClr val="1B71C7"/>
            </a:solidFill>
          </p:grpSpPr>
          <p:cxnSp>
            <p:nvCxnSpPr>
              <p:cNvPr id="235" name="Straight Connector 234">
                <a:extLst>
                  <a:ext uri="{FF2B5EF4-FFF2-40B4-BE49-F238E27FC236}">
                    <a16:creationId xmlns:a16="http://schemas.microsoft.com/office/drawing/2014/main" id="{69CA62F1-568B-44AB-AA0E-D028F36CE82F}"/>
                  </a:ext>
                </a:extLst>
              </p:cNvPr>
              <p:cNvCxnSpPr/>
              <p:nvPr/>
            </p:nvCxnSpPr>
            <p:spPr>
              <a:xfrm>
                <a:off x="3903472" y="2087880"/>
                <a:ext cx="0" cy="203200"/>
              </a:xfrm>
              <a:prstGeom prst="line">
                <a:avLst/>
              </a:prstGeom>
              <a:grpFill/>
              <a:ln w="12700">
                <a:solidFill>
                  <a:srgbClr val="1B71C7"/>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CE4E560A-6D3D-4DD8-A3D5-7316C59FBF54}"/>
                  </a:ext>
                </a:extLst>
              </p:cNvPr>
              <p:cNvCxnSpPr/>
              <p:nvPr/>
            </p:nvCxnSpPr>
            <p:spPr>
              <a:xfrm rot="16200000">
                <a:off x="3903472" y="2223008"/>
                <a:ext cx="0" cy="146304"/>
              </a:xfrm>
              <a:prstGeom prst="line">
                <a:avLst/>
              </a:prstGeom>
              <a:grpFill/>
              <a:ln w="12700">
                <a:solidFill>
                  <a:srgbClr val="1B71C7"/>
                </a:solidFill>
              </a:ln>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F911B208-6829-4D08-888B-8B0AF6152141}"/>
                  </a:ext>
                </a:extLst>
              </p:cNvPr>
              <p:cNvCxnSpPr/>
              <p:nvPr/>
            </p:nvCxnSpPr>
            <p:spPr>
              <a:xfrm rot="16200000">
                <a:off x="3903472" y="2014728"/>
                <a:ext cx="0" cy="146304"/>
              </a:xfrm>
              <a:prstGeom prst="line">
                <a:avLst/>
              </a:prstGeom>
              <a:grpFill/>
              <a:ln w="12700">
                <a:solidFill>
                  <a:srgbClr val="1B71C7"/>
                </a:solidFill>
              </a:ln>
            </p:spPr>
            <p:style>
              <a:lnRef idx="1">
                <a:schemeClr val="accent1"/>
              </a:lnRef>
              <a:fillRef idx="0">
                <a:schemeClr val="accent1"/>
              </a:fillRef>
              <a:effectRef idx="0">
                <a:schemeClr val="accent1"/>
              </a:effectRef>
              <a:fontRef idx="minor">
                <a:schemeClr val="tx1"/>
              </a:fontRef>
            </p:style>
          </p:cxnSp>
        </p:grpSp>
        <p:sp>
          <p:nvSpPr>
            <p:cNvPr id="214" name="Oval 213">
              <a:extLst>
                <a:ext uri="{FF2B5EF4-FFF2-40B4-BE49-F238E27FC236}">
                  <a16:creationId xmlns:a16="http://schemas.microsoft.com/office/drawing/2014/main" id="{10701CA5-652E-4A4B-9BEF-07B4D3E21D37}"/>
                </a:ext>
              </a:extLst>
            </p:cNvPr>
            <p:cNvSpPr/>
            <p:nvPr/>
          </p:nvSpPr>
          <p:spPr>
            <a:xfrm>
              <a:off x="1642692" y="2075162"/>
              <a:ext cx="76347" cy="89334"/>
            </a:xfrm>
            <a:prstGeom prst="ellipse">
              <a:avLst/>
            </a:prstGeom>
            <a:solidFill>
              <a:srgbClr val="1B71C7"/>
            </a:solidFill>
            <a:ln>
              <a:solidFill>
                <a:srgbClr val="1B71C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dirty="0">
                <a:solidFill>
                  <a:prstClr val="white"/>
                </a:solidFill>
                <a:latin typeface="Calibri" panose="020F0502020204030204" pitchFamily="34" charset="0"/>
                <a:cs typeface="Calibri" panose="020F0502020204030204" pitchFamily="34" charset="0"/>
              </a:endParaRPr>
            </a:p>
          </p:txBody>
        </p:sp>
        <p:sp>
          <p:nvSpPr>
            <p:cNvPr id="215" name="Rectangle 15">
              <a:extLst>
                <a:ext uri="{FF2B5EF4-FFF2-40B4-BE49-F238E27FC236}">
                  <a16:creationId xmlns:a16="http://schemas.microsoft.com/office/drawing/2014/main" id="{791ED355-9081-4FAF-801A-11D0ADE61946}"/>
                </a:ext>
              </a:extLst>
            </p:cNvPr>
            <p:cNvSpPr/>
            <p:nvPr/>
          </p:nvSpPr>
          <p:spPr>
            <a:xfrm>
              <a:off x="1639293" y="2247961"/>
              <a:ext cx="86248" cy="66247"/>
            </a:xfrm>
            <a:prstGeom prst="rect">
              <a:avLst/>
            </a:prstGeom>
            <a:solidFill>
              <a:srgbClr val="F26529"/>
            </a:solidFill>
            <a:ln>
              <a:solidFill>
                <a:srgbClr val="F2652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dirty="0">
                <a:solidFill>
                  <a:prstClr val="white"/>
                </a:solidFill>
                <a:latin typeface="Calibri" panose="020F0502020204030204" pitchFamily="34" charset="0"/>
                <a:cs typeface="Calibri" panose="020F0502020204030204" pitchFamily="34" charset="0"/>
              </a:endParaRPr>
            </a:p>
          </p:txBody>
        </p:sp>
        <p:sp>
          <p:nvSpPr>
            <p:cNvPr id="216" name="Oval 215">
              <a:extLst>
                <a:ext uri="{FF2B5EF4-FFF2-40B4-BE49-F238E27FC236}">
                  <a16:creationId xmlns:a16="http://schemas.microsoft.com/office/drawing/2014/main" id="{6D5F9693-0E38-46D7-A44E-5B56B873A055}"/>
                </a:ext>
              </a:extLst>
            </p:cNvPr>
            <p:cNvSpPr/>
            <p:nvPr/>
          </p:nvSpPr>
          <p:spPr>
            <a:xfrm>
              <a:off x="2889983" y="3237951"/>
              <a:ext cx="76347" cy="89334"/>
            </a:xfrm>
            <a:prstGeom prst="ellipse">
              <a:avLst/>
            </a:prstGeom>
            <a:solidFill>
              <a:srgbClr val="1B71C7"/>
            </a:solidFill>
            <a:ln>
              <a:solidFill>
                <a:srgbClr val="1B71C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dirty="0">
                <a:solidFill>
                  <a:prstClr val="white"/>
                </a:solidFill>
                <a:latin typeface="Calibri" panose="020F0502020204030204" pitchFamily="34" charset="0"/>
                <a:cs typeface="Calibri" panose="020F0502020204030204" pitchFamily="34" charset="0"/>
              </a:endParaRPr>
            </a:p>
          </p:txBody>
        </p:sp>
        <p:sp>
          <p:nvSpPr>
            <p:cNvPr id="217" name="Rectangle 15">
              <a:extLst>
                <a:ext uri="{FF2B5EF4-FFF2-40B4-BE49-F238E27FC236}">
                  <a16:creationId xmlns:a16="http://schemas.microsoft.com/office/drawing/2014/main" id="{6E645377-DA2C-4914-AD5D-2A73435CDFAF}"/>
                </a:ext>
              </a:extLst>
            </p:cNvPr>
            <p:cNvSpPr/>
            <p:nvPr/>
          </p:nvSpPr>
          <p:spPr>
            <a:xfrm>
              <a:off x="2886586" y="3322225"/>
              <a:ext cx="86248" cy="66247"/>
            </a:xfrm>
            <a:prstGeom prst="rect">
              <a:avLst/>
            </a:prstGeom>
            <a:solidFill>
              <a:srgbClr val="F26529"/>
            </a:solidFill>
            <a:ln>
              <a:solidFill>
                <a:srgbClr val="F2652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dirty="0">
                <a:solidFill>
                  <a:prstClr val="white"/>
                </a:solidFill>
                <a:latin typeface="Calibri" panose="020F0502020204030204" pitchFamily="34" charset="0"/>
                <a:cs typeface="Calibri" panose="020F0502020204030204" pitchFamily="34" charset="0"/>
              </a:endParaRPr>
            </a:p>
          </p:txBody>
        </p:sp>
        <p:sp>
          <p:nvSpPr>
            <p:cNvPr id="218" name="Oval 217">
              <a:extLst>
                <a:ext uri="{FF2B5EF4-FFF2-40B4-BE49-F238E27FC236}">
                  <a16:creationId xmlns:a16="http://schemas.microsoft.com/office/drawing/2014/main" id="{8DFC6B7E-302B-48A5-96F9-1B938E74FA5B}"/>
                </a:ext>
              </a:extLst>
            </p:cNvPr>
            <p:cNvSpPr/>
            <p:nvPr/>
          </p:nvSpPr>
          <p:spPr>
            <a:xfrm>
              <a:off x="4135233" y="3922226"/>
              <a:ext cx="76347" cy="89334"/>
            </a:xfrm>
            <a:prstGeom prst="ellipse">
              <a:avLst/>
            </a:prstGeom>
            <a:solidFill>
              <a:srgbClr val="1B71C7"/>
            </a:solidFill>
            <a:ln>
              <a:solidFill>
                <a:srgbClr val="1B71C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dirty="0">
                <a:solidFill>
                  <a:prstClr val="white"/>
                </a:solidFill>
                <a:latin typeface="Calibri" panose="020F0502020204030204" pitchFamily="34" charset="0"/>
                <a:cs typeface="Calibri" panose="020F0502020204030204" pitchFamily="34" charset="0"/>
              </a:endParaRPr>
            </a:p>
          </p:txBody>
        </p:sp>
        <p:sp>
          <p:nvSpPr>
            <p:cNvPr id="219" name="Rectangle 15">
              <a:extLst>
                <a:ext uri="{FF2B5EF4-FFF2-40B4-BE49-F238E27FC236}">
                  <a16:creationId xmlns:a16="http://schemas.microsoft.com/office/drawing/2014/main" id="{1E05775B-8620-42AC-9F2C-F7EEEC256874}"/>
                </a:ext>
              </a:extLst>
            </p:cNvPr>
            <p:cNvSpPr/>
            <p:nvPr/>
          </p:nvSpPr>
          <p:spPr>
            <a:xfrm>
              <a:off x="4127745" y="3650007"/>
              <a:ext cx="86248" cy="66247"/>
            </a:xfrm>
            <a:prstGeom prst="rect">
              <a:avLst/>
            </a:prstGeom>
            <a:solidFill>
              <a:srgbClr val="F26529"/>
            </a:solidFill>
            <a:ln>
              <a:solidFill>
                <a:srgbClr val="F2652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dirty="0">
                <a:solidFill>
                  <a:prstClr val="white"/>
                </a:solidFill>
                <a:latin typeface="Calibri" panose="020F0502020204030204" pitchFamily="34" charset="0"/>
                <a:cs typeface="Calibri" panose="020F0502020204030204" pitchFamily="34" charset="0"/>
              </a:endParaRPr>
            </a:p>
          </p:txBody>
        </p:sp>
        <p:sp>
          <p:nvSpPr>
            <p:cNvPr id="220" name="Rectangle 15">
              <a:extLst>
                <a:ext uri="{FF2B5EF4-FFF2-40B4-BE49-F238E27FC236}">
                  <a16:creationId xmlns:a16="http://schemas.microsoft.com/office/drawing/2014/main" id="{93FEE4CA-3DB5-49B6-AE3F-5D01F2AAC179}"/>
                </a:ext>
              </a:extLst>
            </p:cNvPr>
            <p:cNvSpPr/>
            <p:nvPr/>
          </p:nvSpPr>
          <p:spPr>
            <a:xfrm>
              <a:off x="5379128" y="3664362"/>
              <a:ext cx="86248" cy="66247"/>
            </a:xfrm>
            <a:prstGeom prst="rect">
              <a:avLst/>
            </a:prstGeom>
            <a:solidFill>
              <a:srgbClr val="F26529"/>
            </a:solidFill>
            <a:ln>
              <a:solidFill>
                <a:srgbClr val="F2652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dirty="0">
                <a:solidFill>
                  <a:prstClr val="white"/>
                </a:solidFill>
                <a:latin typeface="Calibri" panose="020F0502020204030204" pitchFamily="34" charset="0"/>
                <a:cs typeface="Calibri" panose="020F0502020204030204" pitchFamily="34" charset="0"/>
              </a:endParaRPr>
            </a:p>
          </p:txBody>
        </p:sp>
        <p:sp>
          <p:nvSpPr>
            <p:cNvPr id="221" name="Rectangle 15">
              <a:extLst>
                <a:ext uri="{FF2B5EF4-FFF2-40B4-BE49-F238E27FC236}">
                  <a16:creationId xmlns:a16="http://schemas.microsoft.com/office/drawing/2014/main" id="{DF4E66D3-42EE-4DC8-BB7E-F76CFED93246}"/>
                </a:ext>
              </a:extLst>
            </p:cNvPr>
            <p:cNvSpPr/>
            <p:nvPr/>
          </p:nvSpPr>
          <p:spPr>
            <a:xfrm>
              <a:off x="6624375" y="3640437"/>
              <a:ext cx="86248" cy="66247"/>
            </a:xfrm>
            <a:prstGeom prst="rect">
              <a:avLst/>
            </a:prstGeom>
            <a:solidFill>
              <a:srgbClr val="F26529"/>
            </a:solidFill>
            <a:ln>
              <a:solidFill>
                <a:srgbClr val="F2652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dirty="0">
                <a:solidFill>
                  <a:prstClr val="white"/>
                </a:solidFill>
                <a:latin typeface="Calibri" panose="020F0502020204030204" pitchFamily="34" charset="0"/>
                <a:cs typeface="Calibri" panose="020F0502020204030204" pitchFamily="34" charset="0"/>
              </a:endParaRPr>
            </a:p>
          </p:txBody>
        </p:sp>
        <p:sp>
          <p:nvSpPr>
            <p:cNvPr id="222" name="Oval 221">
              <a:extLst>
                <a:ext uri="{FF2B5EF4-FFF2-40B4-BE49-F238E27FC236}">
                  <a16:creationId xmlns:a16="http://schemas.microsoft.com/office/drawing/2014/main" id="{C89EE978-30F8-4024-9447-B2F3FF314B6C}"/>
                </a:ext>
              </a:extLst>
            </p:cNvPr>
            <p:cNvSpPr/>
            <p:nvPr/>
          </p:nvSpPr>
          <p:spPr>
            <a:xfrm>
              <a:off x="5382524" y="3974862"/>
              <a:ext cx="76347" cy="89334"/>
            </a:xfrm>
            <a:prstGeom prst="ellipse">
              <a:avLst/>
            </a:prstGeom>
            <a:solidFill>
              <a:srgbClr val="1B71C7"/>
            </a:solidFill>
            <a:ln>
              <a:solidFill>
                <a:srgbClr val="1B71C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dirty="0">
                <a:solidFill>
                  <a:prstClr val="white"/>
                </a:solidFill>
                <a:latin typeface="Calibri" panose="020F0502020204030204" pitchFamily="34" charset="0"/>
                <a:cs typeface="Calibri" panose="020F0502020204030204" pitchFamily="34" charset="0"/>
              </a:endParaRPr>
            </a:p>
          </p:txBody>
        </p:sp>
        <p:sp>
          <p:nvSpPr>
            <p:cNvPr id="223" name="Oval 222">
              <a:extLst>
                <a:ext uri="{FF2B5EF4-FFF2-40B4-BE49-F238E27FC236}">
                  <a16:creationId xmlns:a16="http://schemas.microsoft.com/office/drawing/2014/main" id="{FA2EB598-BFF3-46CE-96E8-165AA8090CB7}"/>
                </a:ext>
              </a:extLst>
            </p:cNvPr>
            <p:cNvSpPr/>
            <p:nvPr/>
          </p:nvSpPr>
          <p:spPr>
            <a:xfrm>
              <a:off x="6629817" y="4027500"/>
              <a:ext cx="76347" cy="89334"/>
            </a:xfrm>
            <a:prstGeom prst="ellipse">
              <a:avLst/>
            </a:prstGeom>
            <a:solidFill>
              <a:srgbClr val="1B71C7"/>
            </a:solidFill>
            <a:ln>
              <a:solidFill>
                <a:srgbClr val="1B71C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dirty="0">
                <a:solidFill>
                  <a:prstClr val="white"/>
                </a:solidFill>
                <a:latin typeface="Calibri" panose="020F0502020204030204" pitchFamily="34" charset="0"/>
                <a:cs typeface="Calibri" panose="020F0502020204030204" pitchFamily="34" charset="0"/>
              </a:endParaRPr>
            </a:p>
          </p:txBody>
        </p:sp>
        <p:sp>
          <p:nvSpPr>
            <p:cNvPr id="224" name="Rectangle 15">
              <a:extLst>
                <a:ext uri="{FF2B5EF4-FFF2-40B4-BE49-F238E27FC236}">
                  <a16:creationId xmlns:a16="http://schemas.microsoft.com/office/drawing/2014/main" id="{53FDFDDD-E1BD-46F4-8C21-B5A99C751E89}"/>
                </a:ext>
              </a:extLst>
            </p:cNvPr>
            <p:cNvSpPr/>
            <p:nvPr/>
          </p:nvSpPr>
          <p:spPr>
            <a:xfrm>
              <a:off x="7873711" y="3702644"/>
              <a:ext cx="86248" cy="66247"/>
            </a:xfrm>
            <a:prstGeom prst="rect">
              <a:avLst/>
            </a:prstGeom>
            <a:solidFill>
              <a:srgbClr val="F26529"/>
            </a:solidFill>
            <a:ln>
              <a:solidFill>
                <a:srgbClr val="F2652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dirty="0">
                <a:solidFill>
                  <a:prstClr val="white"/>
                </a:solidFill>
                <a:latin typeface="Calibri" panose="020F0502020204030204" pitchFamily="34" charset="0"/>
                <a:cs typeface="Calibri" panose="020F0502020204030204" pitchFamily="34" charset="0"/>
              </a:endParaRPr>
            </a:p>
          </p:txBody>
        </p:sp>
        <p:sp>
          <p:nvSpPr>
            <p:cNvPr id="225" name="Oval 224">
              <a:extLst>
                <a:ext uri="{FF2B5EF4-FFF2-40B4-BE49-F238E27FC236}">
                  <a16:creationId xmlns:a16="http://schemas.microsoft.com/office/drawing/2014/main" id="{7C506F13-8FAC-49E4-92AA-2AC354723E6A}"/>
                </a:ext>
              </a:extLst>
            </p:cNvPr>
            <p:cNvSpPr/>
            <p:nvPr/>
          </p:nvSpPr>
          <p:spPr>
            <a:xfrm>
              <a:off x="7879155" y="3960507"/>
              <a:ext cx="76347" cy="89334"/>
            </a:xfrm>
            <a:prstGeom prst="ellipse">
              <a:avLst/>
            </a:prstGeom>
            <a:solidFill>
              <a:srgbClr val="1B71C7"/>
            </a:solidFill>
            <a:ln>
              <a:solidFill>
                <a:srgbClr val="1B71C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dirty="0">
                <a:solidFill>
                  <a:prstClr val="white"/>
                </a:solidFill>
                <a:latin typeface="Calibri" panose="020F0502020204030204" pitchFamily="34" charset="0"/>
                <a:cs typeface="Calibri" panose="020F0502020204030204" pitchFamily="34" charset="0"/>
              </a:endParaRPr>
            </a:p>
          </p:txBody>
        </p:sp>
        <p:sp>
          <p:nvSpPr>
            <p:cNvPr id="227" name="TextBox 226">
              <a:extLst>
                <a:ext uri="{FF2B5EF4-FFF2-40B4-BE49-F238E27FC236}">
                  <a16:creationId xmlns:a16="http://schemas.microsoft.com/office/drawing/2014/main" id="{67787975-99D0-4AF0-9BC8-78CF8375FB3A}"/>
                </a:ext>
              </a:extLst>
            </p:cNvPr>
            <p:cNvSpPr txBox="1"/>
            <p:nvPr/>
          </p:nvSpPr>
          <p:spPr>
            <a:xfrm>
              <a:off x="3760383" y="4123351"/>
              <a:ext cx="629098" cy="312919"/>
            </a:xfrm>
            <a:prstGeom prst="rect">
              <a:avLst/>
            </a:prstGeom>
            <a:noFill/>
            <a:ln>
              <a:noFill/>
            </a:ln>
          </p:spPr>
          <p:txBody>
            <a:bodyPr wrap="none" rtlCol="0">
              <a:spAutoFit/>
            </a:bodyPr>
            <a:lstStyle/>
            <a:p>
              <a:pPr defTabSz="457189">
                <a:defRPr/>
              </a:pPr>
              <a:r>
                <a:rPr lang="en-US" b="1" spc="-40" dirty="0">
                  <a:solidFill>
                    <a:srgbClr val="1B71C7"/>
                  </a:solidFill>
                  <a:ea typeface="Times New Roman"/>
                  <a:cs typeface="Calibri" panose="020F0502020204030204" pitchFamily="34" charset="0"/>
                </a:rPr>
                <a:t>−10.9</a:t>
              </a:r>
            </a:p>
          </p:txBody>
        </p:sp>
        <p:sp>
          <p:nvSpPr>
            <p:cNvPr id="228" name="TextBox 227">
              <a:extLst>
                <a:ext uri="{FF2B5EF4-FFF2-40B4-BE49-F238E27FC236}">
                  <a16:creationId xmlns:a16="http://schemas.microsoft.com/office/drawing/2014/main" id="{14E7900D-D1A1-4091-B719-9E75CCD57D64}"/>
                </a:ext>
              </a:extLst>
            </p:cNvPr>
            <p:cNvSpPr txBox="1"/>
            <p:nvPr/>
          </p:nvSpPr>
          <p:spPr>
            <a:xfrm>
              <a:off x="3685955" y="2759770"/>
              <a:ext cx="902141" cy="312919"/>
            </a:xfrm>
            <a:prstGeom prst="rect">
              <a:avLst/>
            </a:prstGeom>
            <a:noFill/>
            <a:ln>
              <a:noFill/>
            </a:ln>
          </p:spPr>
          <p:txBody>
            <a:bodyPr wrap="none" rtlCol="0">
              <a:spAutoFit/>
            </a:bodyPr>
            <a:lstStyle/>
            <a:p>
              <a:pPr defTabSz="457189">
                <a:defRPr/>
              </a:pPr>
              <a:r>
                <a:rPr lang="en-US" b="1" i="1" spc="-40" dirty="0">
                  <a:solidFill>
                    <a:prstClr val="black"/>
                  </a:solidFill>
                  <a:ea typeface="Times New Roman"/>
                  <a:cs typeface="Calibri" panose="020F0502020204030204" pitchFamily="34" charset="0"/>
                </a:rPr>
                <a:t>P </a:t>
              </a:r>
              <a:r>
                <a:rPr lang="en-US" b="1" spc="-40" dirty="0">
                  <a:solidFill>
                    <a:prstClr val="black"/>
                  </a:solidFill>
                  <a:ea typeface="Times New Roman"/>
                  <a:cs typeface="Calibri" panose="020F0502020204030204" pitchFamily="34" charset="0"/>
                </a:rPr>
                <a:t>=.0007</a:t>
              </a:r>
            </a:p>
          </p:txBody>
        </p:sp>
        <p:sp>
          <p:nvSpPr>
            <p:cNvPr id="229" name="TextBox 228">
              <a:extLst>
                <a:ext uri="{FF2B5EF4-FFF2-40B4-BE49-F238E27FC236}">
                  <a16:creationId xmlns:a16="http://schemas.microsoft.com/office/drawing/2014/main" id="{AB135667-A059-42E1-BE89-DE297A29A872}"/>
                </a:ext>
              </a:extLst>
            </p:cNvPr>
            <p:cNvSpPr txBox="1"/>
            <p:nvPr/>
          </p:nvSpPr>
          <p:spPr>
            <a:xfrm>
              <a:off x="3825146" y="3159218"/>
              <a:ext cx="524791" cy="312919"/>
            </a:xfrm>
            <a:prstGeom prst="rect">
              <a:avLst/>
            </a:prstGeom>
            <a:noFill/>
            <a:ln>
              <a:noFill/>
            </a:ln>
          </p:spPr>
          <p:txBody>
            <a:bodyPr wrap="none" rtlCol="0">
              <a:spAutoFit/>
            </a:bodyPr>
            <a:lstStyle/>
            <a:p>
              <a:pPr defTabSz="457189">
                <a:defRPr/>
              </a:pPr>
              <a:r>
                <a:rPr lang="en-US" b="1" spc="-40" dirty="0">
                  <a:solidFill>
                    <a:srgbClr val="F26529"/>
                  </a:solidFill>
                  <a:ea typeface="Times New Roman"/>
                  <a:cs typeface="Calibri" panose="020F0502020204030204" pitchFamily="34" charset="0"/>
                </a:rPr>
                <a:t>−8.3</a:t>
              </a:r>
            </a:p>
          </p:txBody>
        </p:sp>
        <p:grpSp>
          <p:nvGrpSpPr>
            <p:cNvPr id="317" name="Group 316">
              <a:extLst>
                <a:ext uri="{FF2B5EF4-FFF2-40B4-BE49-F238E27FC236}">
                  <a16:creationId xmlns:a16="http://schemas.microsoft.com/office/drawing/2014/main" id="{136FD645-06B4-4286-8B5E-3CFB45AF7F9F}"/>
                </a:ext>
              </a:extLst>
            </p:cNvPr>
            <p:cNvGrpSpPr/>
            <p:nvPr/>
          </p:nvGrpSpPr>
          <p:grpSpPr>
            <a:xfrm>
              <a:off x="6742660" y="1795073"/>
              <a:ext cx="1024658" cy="495454"/>
              <a:chOff x="7688812" y="1644669"/>
              <a:chExt cx="1024658" cy="495454"/>
            </a:xfrm>
          </p:grpSpPr>
          <p:cxnSp>
            <p:nvCxnSpPr>
              <p:cNvPr id="318" name="Straight Connector 317">
                <a:extLst>
                  <a:ext uri="{FF2B5EF4-FFF2-40B4-BE49-F238E27FC236}">
                    <a16:creationId xmlns:a16="http://schemas.microsoft.com/office/drawing/2014/main" id="{384695C0-55B9-4DD7-A40C-2388CA770B45}"/>
                  </a:ext>
                </a:extLst>
              </p:cNvPr>
              <p:cNvCxnSpPr>
                <a:cxnSpLocks/>
              </p:cNvCxnSpPr>
              <p:nvPr/>
            </p:nvCxnSpPr>
            <p:spPr>
              <a:xfrm>
                <a:off x="7695162" y="2075956"/>
                <a:ext cx="451888" cy="0"/>
              </a:xfrm>
              <a:prstGeom prst="line">
                <a:avLst/>
              </a:prstGeom>
              <a:ln w="38100">
                <a:solidFill>
                  <a:srgbClr val="1B71C7"/>
                </a:solidFill>
                <a:prstDash val="sysDash"/>
              </a:ln>
              <a:effectLst/>
            </p:spPr>
            <p:style>
              <a:lnRef idx="1">
                <a:schemeClr val="accent1"/>
              </a:lnRef>
              <a:fillRef idx="0">
                <a:schemeClr val="accent1"/>
              </a:fillRef>
              <a:effectRef idx="0">
                <a:schemeClr val="accent1"/>
              </a:effectRef>
              <a:fontRef idx="minor">
                <a:schemeClr val="tx1"/>
              </a:fontRef>
            </p:style>
          </p:cxnSp>
          <p:cxnSp>
            <p:nvCxnSpPr>
              <p:cNvPr id="319" name="Straight Connector 318">
                <a:extLst>
                  <a:ext uri="{FF2B5EF4-FFF2-40B4-BE49-F238E27FC236}">
                    <a16:creationId xmlns:a16="http://schemas.microsoft.com/office/drawing/2014/main" id="{E81D075F-1179-40FE-AC53-CADD8E63B8FA}"/>
                  </a:ext>
                </a:extLst>
              </p:cNvPr>
              <p:cNvCxnSpPr>
                <a:cxnSpLocks/>
              </p:cNvCxnSpPr>
              <p:nvPr/>
            </p:nvCxnSpPr>
            <p:spPr>
              <a:xfrm>
                <a:off x="7688812" y="1822308"/>
                <a:ext cx="420138" cy="0"/>
              </a:xfrm>
              <a:prstGeom prst="line">
                <a:avLst/>
              </a:prstGeom>
              <a:ln w="38100">
                <a:solidFill>
                  <a:srgbClr val="F26529"/>
                </a:solidFill>
              </a:ln>
              <a:effectLst/>
            </p:spPr>
            <p:style>
              <a:lnRef idx="1">
                <a:schemeClr val="accent1"/>
              </a:lnRef>
              <a:fillRef idx="0">
                <a:schemeClr val="accent1"/>
              </a:fillRef>
              <a:effectRef idx="0">
                <a:schemeClr val="accent1"/>
              </a:effectRef>
              <a:fontRef idx="minor">
                <a:schemeClr val="tx1"/>
              </a:fontRef>
            </p:style>
          </p:cxnSp>
          <p:sp>
            <p:nvSpPr>
              <p:cNvPr id="320" name="TextBox 319">
                <a:extLst>
                  <a:ext uri="{FF2B5EF4-FFF2-40B4-BE49-F238E27FC236}">
                    <a16:creationId xmlns:a16="http://schemas.microsoft.com/office/drawing/2014/main" id="{9BDE12E6-0F86-4C05-A942-E0ED86906019}"/>
                  </a:ext>
                </a:extLst>
              </p:cNvPr>
              <p:cNvSpPr txBox="1"/>
              <p:nvPr/>
            </p:nvSpPr>
            <p:spPr>
              <a:xfrm>
                <a:off x="8060164" y="1644669"/>
                <a:ext cx="653306" cy="495454"/>
              </a:xfrm>
              <a:prstGeom prst="rect">
                <a:avLst/>
              </a:prstGeom>
              <a:noFill/>
              <a:ln>
                <a:noFill/>
              </a:ln>
            </p:spPr>
            <p:txBody>
              <a:bodyPr wrap="square" rtlCol="0">
                <a:spAutoFit/>
              </a:bodyPr>
              <a:lstStyle/>
              <a:p>
                <a:pPr defTabSz="457189">
                  <a:defRPr/>
                </a:pPr>
                <a:r>
                  <a:rPr lang="en-US" sz="1600" b="1" dirty="0">
                    <a:solidFill>
                      <a:prstClr val="black"/>
                    </a:solidFill>
                    <a:ea typeface="ＭＳ Ｐゴシック" charset="0"/>
                    <a:cs typeface="Calibri" panose="020F0502020204030204" pitchFamily="34" charset="0"/>
                  </a:rPr>
                  <a:t>ACU</a:t>
                </a:r>
              </a:p>
              <a:p>
                <a:pPr defTabSz="457189">
                  <a:defRPr/>
                </a:pPr>
                <a:r>
                  <a:rPr lang="en-US" sz="1600" b="1" dirty="0">
                    <a:solidFill>
                      <a:prstClr val="black"/>
                    </a:solidFill>
                    <a:ea typeface="ＭＳ Ｐゴシック" charset="0"/>
                    <a:cs typeface="Calibri" panose="020F0502020204030204" pitchFamily="34" charset="0"/>
                  </a:rPr>
                  <a:t>CBT-I</a:t>
                </a:r>
              </a:p>
            </p:txBody>
          </p:sp>
          <p:sp>
            <p:nvSpPr>
              <p:cNvPr id="321" name="Oval 320">
                <a:extLst>
                  <a:ext uri="{FF2B5EF4-FFF2-40B4-BE49-F238E27FC236}">
                    <a16:creationId xmlns:a16="http://schemas.microsoft.com/office/drawing/2014/main" id="{51607AF0-86FF-429E-A7A7-C1BDBD475D23}"/>
                  </a:ext>
                </a:extLst>
              </p:cNvPr>
              <p:cNvSpPr>
                <a:spLocks noChangeAspect="1"/>
              </p:cNvSpPr>
              <p:nvPr/>
            </p:nvSpPr>
            <p:spPr>
              <a:xfrm>
                <a:off x="7856989" y="2007884"/>
                <a:ext cx="106886" cy="125068"/>
              </a:xfrm>
              <a:prstGeom prst="ellipse">
                <a:avLst/>
              </a:prstGeom>
              <a:solidFill>
                <a:srgbClr val="1B71C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dirty="0">
                  <a:solidFill>
                    <a:prstClr val="white"/>
                  </a:solidFill>
                  <a:latin typeface="Calibri" panose="020F0502020204030204" pitchFamily="34" charset="0"/>
                  <a:cs typeface="Calibri" panose="020F0502020204030204" pitchFamily="34" charset="0"/>
                </a:endParaRPr>
              </a:p>
            </p:txBody>
          </p:sp>
          <p:sp>
            <p:nvSpPr>
              <p:cNvPr id="322" name="Rectangle 15">
                <a:extLst>
                  <a:ext uri="{FF2B5EF4-FFF2-40B4-BE49-F238E27FC236}">
                    <a16:creationId xmlns:a16="http://schemas.microsoft.com/office/drawing/2014/main" id="{79A2DFF9-25D4-4827-9EEE-1F596F17F810}"/>
                  </a:ext>
                </a:extLst>
              </p:cNvPr>
              <p:cNvSpPr>
                <a:spLocks noChangeAspect="1"/>
              </p:cNvSpPr>
              <p:nvPr/>
            </p:nvSpPr>
            <p:spPr>
              <a:xfrm>
                <a:off x="7843149" y="1770195"/>
                <a:ext cx="134566" cy="103359"/>
              </a:xfrm>
              <a:prstGeom prst="rect">
                <a:avLst/>
              </a:prstGeom>
              <a:solidFill>
                <a:srgbClr val="F2652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dirty="0">
                  <a:solidFill>
                    <a:prstClr val="white"/>
                  </a:solidFill>
                  <a:latin typeface="Calibri" panose="020F0502020204030204" pitchFamily="34" charset="0"/>
                  <a:cs typeface="Calibri" panose="020F0502020204030204" pitchFamily="34" charset="0"/>
                </a:endParaRPr>
              </a:p>
            </p:txBody>
          </p:sp>
        </p:grpSp>
      </p:grpSp>
      <p:sp>
        <p:nvSpPr>
          <p:cNvPr id="4" name="TextBox 3">
            <a:extLst>
              <a:ext uri="{FF2B5EF4-FFF2-40B4-BE49-F238E27FC236}">
                <a16:creationId xmlns:a16="http://schemas.microsoft.com/office/drawing/2014/main" id="{8B9479F1-B5C1-2868-DEF3-83D1248C7112}"/>
              </a:ext>
            </a:extLst>
          </p:cNvPr>
          <p:cNvSpPr txBox="1"/>
          <p:nvPr/>
        </p:nvSpPr>
        <p:spPr>
          <a:xfrm>
            <a:off x="4774283" y="5754108"/>
            <a:ext cx="6100174" cy="307777"/>
          </a:xfrm>
          <a:prstGeom prst="rect">
            <a:avLst/>
          </a:prstGeom>
          <a:noFill/>
        </p:spPr>
        <p:txBody>
          <a:bodyPr wrap="square">
            <a:spAutoFit/>
          </a:bodyPr>
          <a:lstStyle/>
          <a:p>
            <a:r>
              <a:rPr lang="en-US" sz="1400" b="0" i="0" dirty="0">
                <a:effectLst/>
                <a:highlight>
                  <a:srgbClr val="FFFFFF"/>
                </a:highlight>
                <a:latin typeface="Helvetica Neue" panose="02000503000000020004" pitchFamily="2" charset="0"/>
                <a:hlinkClick r:id="rId2">
                  <a:extLst>
                    <a:ext uri="{A12FA001-AC4F-418D-AE19-62706E023703}">
                      <ahyp:hlinkClr xmlns:ahyp="http://schemas.microsoft.com/office/drawing/2018/hyperlinkcolor" val="tx"/>
                    </a:ext>
                  </a:extLst>
                </a:hlinkClick>
              </a:rPr>
              <a:t>J Natl Cancer Inst.</a:t>
            </a:r>
            <a:r>
              <a:rPr lang="en-US" sz="1400" b="0" i="0" dirty="0">
                <a:effectLst/>
                <a:highlight>
                  <a:srgbClr val="FFFFFF"/>
                </a:highlight>
                <a:latin typeface="Helvetica Neue" panose="02000503000000020004" pitchFamily="2" charset="0"/>
              </a:rPr>
              <a:t> 2019 Dec; 111(12): 1323–1331.</a:t>
            </a:r>
            <a:endParaRPr lang="en-US" sz="1400" dirty="0"/>
          </a:p>
        </p:txBody>
      </p:sp>
    </p:spTree>
    <p:extLst>
      <p:ext uri="{BB962C8B-B14F-4D97-AF65-F5344CB8AC3E}">
        <p14:creationId xmlns:p14="http://schemas.microsoft.com/office/powerpoint/2010/main" val="2132078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7" name="Picture 126">
            <a:extLst>
              <a:ext uri="{FF2B5EF4-FFF2-40B4-BE49-F238E27FC236}">
                <a16:creationId xmlns:a16="http://schemas.microsoft.com/office/drawing/2014/main" id="{D6767CE9-F817-493E-BB58-CBD8AD9BDAF3}"/>
              </a:ext>
            </a:extLst>
          </p:cNvPr>
          <p:cNvPicPr>
            <a:picLocks noChangeAspect="1"/>
          </p:cNvPicPr>
          <p:nvPr/>
        </p:nvPicPr>
        <p:blipFill rotWithShape="1">
          <a:blip r:embed="rId2"/>
          <a:srcRect b="2204"/>
          <a:stretch/>
        </p:blipFill>
        <p:spPr>
          <a:xfrm>
            <a:off x="2102032" y="770658"/>
            <a:ext cx="7783648" cy="5175069"/>
          </a:xfrm>
          <a:prstGeom prst="rect">
            <a:avLst/>
          </a:prstGeom>
        </p:spPr>
      </p:pic>
    </p:spTree>
    <p:extLst>
      <p:ext uri="{BB962C8B-B14F-4D97-AF65-F5344CB8AC3E}">
        <p14:creationId xmlns:p14="http://schemas.microsoft.com/office/powerpoint/2010/main" val="4270246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81F72-C87F-4736-943F-D9CECF5D8D53}"/>
              </a:ext>
            </a:extLst>
          </p:cNvPr>
          <p:cNvSpPr>
            <a:spLocks noGrp="1"/>
          </p:cNvSpPr>
          <p:nvPr>
            <p:ph type="title"/>
          </p:nvPr>
        </p:nvSpPr>
        <p:spPr/>
        <p:txBody>
          <a:bodyPr/>
          <a:lstStyle/>
          <a:p>
            <a:r>
              <a:rPr lang="en-US" b="1" dirty="0" err="1">
                <a:solidFill>
                  <a:schemeClr val="accent3">
                    <a:lumMod val="50000"/>
                  </a:schemeClr>
                </a:solidFill>
              </a:rPr>
              <a:t>Taichi</a:t>
            </a:r>
            <a:r>
              <a:rPr lang="en-US" b="1" dirty="0">
                <a:solidFill>
                  <a:schemeClr val="accent3">
                    <a:lumMod val="50000"/>
                  </a:schemeClr>
                </a:solidFill>
              </a:rPr>
              <a:t> for Insomnia</a:t>
            </a:r>
          </a:p>
        </p:txBody>
      </p:sp>
      <p:pic>
        <p:nvPicPr>
          <p:cNvPr id="5" name="Content Placeholder 4">
            <a:extLst>
              <a:ext uri="{FF2B5EF4-FFF2-40B4-BE49-F238E27FC236}">
                <a16:creationId xmlns:a16="http://schemas.microsoft.com/office/drawing/2014/main" id="{28F5D957-7743-4F8D-9B99-DDD7253A6B32}"/>
              </a:ext>
            </a:extLst>
          </p:cNvPr>
          <p:cNvPicPr>
            <a:picLocks noGrp="1" noChangeAspect="1"/>
          </p:cNvPicPr>
          <p:nvPr>
            <p:ph idx="1"/>
          </p:nvPr>
        </p:nvPicPr>
        <p:blipFill>
          <a:blip r:embed="rId2"/>
          <a:stretch>
            <a:fillRect/>
          </a:stretch>
        </p:blipFill>
        <p:spPr>
          <a:xfrm>
            <a:off x="5602327" y="6630"/>
            <a:ext cx="6041456" cy="6556096"/>
          </a:xfrm>
          <a:prstGeom prst="rect">
            <a:avLst/>
          </a:prstGeom>
        </p:spPr>
      </p:pic>
      <p:sp>
        <p:nvSpPr>
          <p:cNvPr id="4" name="TextBox 3">
            <a:extLst>
              <a:ext uri="{FF2B5EF4-FFF2-40B4-BE49-F238E27FC236}">
                <a16:creationId xmlns:a16="http://schemas.microsoft.com/office/drawing/2014/main" id="{836109FE-BE98-4EE5-A71E-6D8B7D814885}"/>
              </a:ext>
            </a:extLst>
          </p:cNvPr>
          <p:cNvSpPr txBox="1"/>
          <p:nvPr/>
        </p:nvSpPr>
        <p:spPr>
          <a:xfrm>
            <a:off x="1017587" y="5637507"/>
            <a:ext cx="2101857" cy="338554"/>
          </a:xfrm>
          <a:prstGeom prst="rect">
            <a:avLst/>
          </a:prstGeom>
          <a:noFill/>
        </p:spPr>
        <p:txBody>
          <a:bodyPr wrap="none" rtlCol="0">
            <a:spAutoFit/>
          </a:bodyPr>
          <a:lstStyle/>
          <a:p>
            <a:r>
              <a:rPr lang="en-US" sz="1600" dirty="0"/>
              <a:t>Irwin et al, JCO 2017</a:t>
            </a:r>
          </a:p>
        </p:txBody>
      </p:sp>
      <p:sp>
        <p:nvSpPr>
          <p:cNvPr id="3" name="TextBox 2">
            <a:extLst>
              <a:ext uri="{FF2B5EF4-FFF2-40B4-BE49-F238E27FC236}">
                <a16:creationId xmlns:a16="http://schemas.microsoft.com/office/drawing/2014/main" id="{CBA32B6D-7A0A-E2D6-79B9-25D215D29245}"/>
              </a:ext>
            </a:extLst>
          </p:cNvPr>
          <p:cNvSpPr txBox="1"/>
          <p:nvPr/>
        </p:nvSpPr>
        <p:spPr>
          <a:xfrm>
            <a:off x="717633" y="836193"/>
            <a:ext cx="3842794" cy="4801314"/>
          </a:xfrm>
          <a:prstGeom prst="rect">
            <a:avLst/>
          </a:prstGeom>
          <a:noFill/>
        </p:spPr>
        <p:txBody>
          <a:bodyPr wrap="square" rtlCol="0">
            <a:spAutoFit/>
          </a:bodyPr>
          <a:lstStyle/>
          <a:p>
            <a:r>
              <a:rPr lang="en-US" b="0" i="0" dirty="0">
                <a:solidFill>
                  <a:srgbClr val="212121"/>
                </a:solidFill>
                <a:effectLst/>
                <a:latin typeface="Cambria" panose="02040503050406030204" pitchFamily="18" charset="0"/>
              </a:rPr>
              <a:t>90 were randomly assigned (CBT-I: n = 45; TCC: n = 45). </a:t>
            </a:r>
          </a:p>
          <a:p>
            <a:endParaRPr lang="en-US" dirty="0">
              <a:solidFill>
                <a:srgbClr val="212121"/>
              </a:solidFill>
              <a:latin typeface="Cambria" panose="02040503050406030204" pitchFamily="18" charset="0"/>
            </a:endParaRPr>
          </a:p>
          <a:p>
            <a:r>
              <a:rPr lang="en-US" b="0" i="0" dirty="0">
                <a:solidFill>
                  <a:srgbClr val="212121"/>
                </a:solidFill>
                <a:effectLst/>
                <a:latin typeface="Cambria" panose="02040503050406030204" pitchFamily="18" charset="0"/>
              </a:rPr>
              <a:t>The proportion of participants who showed insomnia treatment response at 15 months was 43.7% and 46.7% in CBT-I and TCC, respectively. </a:t>
            </a:r>
          </a:p>
          <a:p>
            <a:endParaRPr lang="en-US" b="0" i="0" dirty="0">
              <a:solidFill>
                <a:srgbClr val="212121"/>
              </a:solidFill>
              <a:effectLst/>
              <a:latin typeface="Cambria" panose="02040503050406030204" pitchFamily="18" charset="0"/>
            </a:endParaRPr>
          </a:p>
          <a:p>
            <a:r>
              <a:rPr lang="en-US" b="0" i="0" dirty="0">
                <a:solidFill>
                  <a:srgbClr val="212121"/>
                </a:solidFill>
                <a:effectLst/>
                <a:latin typeface="Cambria" panose="02040503050406030204" pitchFamily="18" charset="0"/>
              </a:rPr>
              <a:t>Tests of noninferiority showed that TCC was noninferior to CBT-I at 15 months (</a:t>
            </a:r>
            <a:r>
              <a:rPr lang="en-US" b="0" i="1" dirty="0">
                <a:solidFill>
                  <a:srgbClr val="212121"/>
                </a:solidFill>
                <a:effectLst/>
                <a:latin typeface="Cambria" panose="02040503050406030204" pitchFamily="18" charset="0"/>
              </a:rPr>
              <a:t>P</a:t>
            </a:r>
            <a:r>
              <a:rPr lang="en-US" b="0" i="0" dirty="0">
                <a:solidFill>
                  <a:srgbClr val="212121"/>
                </a:solidFill>
                <a:effectLst/>
                <a:latin typeface="Cambria" panose="02040503050406030204" pitchFamily="18" charset="0"/>
              </a:rPr>
              <a:t> = .02) and at months 3 (</a:t>
            </a:r>
            <a:r>
              <a:rPr lang="en-US" b="0" i="1" dirty="0">
                <a:solidFill>
                  <a:srgbClr val="212121"/>
                </a:solidFill>
                <a:effectLst/>
                <a:latin typeface="Cambria" panose="02040503050406030204" pitchFamily="18" charset="0"/>
              </a:rPr>
              <a:t>P</a:t>
            </a:r>
            <a:r>
              <a:rPr lang="en-US" b="0" i="0" dirty="0">
                <a:solidFill>
                  <a:srgbClr val="212121"/>
                </a:solidFill>
                <a:effectLst/>
                <a:latin typeface="Cambria" panose="02040503050406030204" pitchFamily="18" charset="0"/>
              </a:rPr>
              <a:t> = .02) and 6 (</a:t>
            </a:r>
            <a:r>
              <a:rPr lang="en-US" b="0" i="1" dirty="0">
                <a:solidFill>
                  <a:srgbClr val="212121"/>
                </a:solidFill>
                <a:effectLst/>
                <a:latin typeface="Cambria" panose="02040503050406030204" pitchFamily="18" charset="0"/>
              </a:rPr>
              <a:t>P</a:t>
            </a:r>
            <a:r>
              <a:rPr lang="en-US" b="0" i="0" dirty="0">
                <a:solidFill>
                  <a:srgbClr val="212121"/>
                </a:solidFill>
                <a:effectLst/>
                <a:latin typeface="Cambria" panose="02040503050406030204" pitchFamily="18" charset="0"/>
              </a:rPr>
              <a:t> &lt; .01). </a:t>
            </a:r>
          </a:p>
          <a:p>
            <a:endParaRPr lang="en-US" dirty="0">
              <a:solidFill>
                <a:srgbClr val="212121"/>
              </a:solidFill>
              <a:latin typeface="Cambria" panose="02040503050406030204" pitchFamily="18" charset="0"/>
            </a:endParaRPr>
          </a:p>
          <a:p>
            <a:r>
              <a:rPr lang="en-US" b="0" i="0" dirty="0">
                <a:solidFill>
                  <a:srgbClr val="212121"/>
                </a:solidFill>
                <a:effectLst/>
                <a:latin typeface="Cambria" panose="02040503050406030204" pitchFamily="18" charset="0"/>
              </a:rPr>
              <a:t>For secondary outcomes, insomnia remission was 46.2% and 37.9% in CBT-I and TCC, respectively. </a:t>
            </a:r>
            <a:endParaRPr lang="en-US" dirty="0"/>
          </a:p>
        </p:txBody>
      </p:sp>
    </p:spTree>
    <p:extLst>
      <p:ext uri="{BB962C8B-B14F-4D97-AF65-F5344CB8AC3E}">
        <p14:creationId xmlns:p14="http://schemas.microsoft.com/office/powerpoint/2010/main" val="30731840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0699E-FB74-C1A1-768E-53F0A47C1F2B}"/>
              </a:ext>
            </a:extLst>
          </p:cNvPr>
          <p:cNvSpPr>
            <a:spLocks noGrp="1"/>
          </p:cNvSpPr>
          <p:nvPr>
            <p:ph type="title"/>
          </p:nvPr>
        </p:nvSpPr>
        <p:spPr>
          <a:xfrm>
            <a:off x="0" y="147837"/>
            <a:ext cx="12192000" cy="536575"/>
          </a:xfrm>
        </p:spPr>
        <p:txBody>
          <a:bodyPr/>
          <a:lstStyle/>
          <a:p>
            <a:r>
              <a:rPr lang="en-US" b="1" dirty="0">
                <a:solidFill>
                  <a:schemeClr val="accent1"/>
                </a:solidFill>
              </a:rPr>
              <a:t>Yoga Improved Sleep Quality Among Cancer Survivors</a:t>
            </a:r>
          </a:p>
        </p:txBody>
      </p:sp>
      <p:pic>
        <p:nvPicPr>
          <p:cNvPr id="4098" name="Picture 2">
            <a:extLst>
              <a:ext uri="{FF2B5EF4-FFF2-40B4-BE49-F238E27FC236}">
                <a16:creationId xmlns:a16="http://schemas.microsoft.com/office/drawing/2014/main" id="{DF24F46E-C334-4396-08E0-726DFFFDB27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502401" y="922496"/>
            <a:ext cx="4876800" cy="502762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CD60E01-3FAD-E4AD-4B98-55879A5C1C2C}"/>
              </a:ext>
            </a:extLst>
          </p:cNvPr>
          <p:cNvSpPr txBox="1"/>
          <p:nvPr/>
        </p:nvSpPr>
        <p:spPr>
          <a:xfrm>
            <a:off x="548217" y="1035654"/>
            <a:ext cx="5838069" cy="4524315"/>
          </a:xfrm>
          <a:prstGeom prst="rect">
            <a:avLst/>
          </a:prstGeom>
          <a:noFill/>
        </p:spPr>
        <p:txBody>
          <a:bodyPr wrap="square">
            <a:spAutoFit/>
          </a:bodyPr>
          <a:lstStyle/>
          <a:p>
            <a:pPr marL="285750" indent="-285750">
              <a:buFont typeface="Arial" panose="020B0604020202020204" pitchFamily="34" charset="0"/>
              <a:buChar char="•"/>
            </a:pPr>
            <a:r>
              <a:rPr lang="en-US" i="0" dirty="0">
                <a:solidFill>
                  <a:srgbClr val="212121"/>
                </a:solidFill>
                <a:effectLst/>
              </a:rPr>
              <a:t>410 survivors w/ moderate to severe sleep disruption </a:t>
            </a:r>
          </a:p>
          <a:p>
            <a:pPr marL="285750" indent="-285750">
              <a:buFont typeface="Arial" panose="020B0604020202020204" pitchFamily="34" charset="0"/>
              <a:buChar char="•"/>
            </a:pPr>
            <a:r>
              <a:rPr lang="en-US" i="0" dirty="0">
                <a:solidFill>
                  <a:srgbClr val="212121"/>
                </a:solidFill>
                <a:effectLst/>
              </a:rPr>
              <a:t>standard care or standard care plus the 4-week yoga intervention</a:t>
            </a:r>
            <a:endParaRPr lang="en-US" dirty="0">
              <a:solidFill>
                <a:srgbClr val="212121"/>
              </a:solidFill>
            </a:endParaRPr>
          </a:p>
          <a:p>
            <a:pPr marL="285750" indent="-285750">
              <a:buFont typeface="Arial" panose="020B0604020202020204" pitchFamily="34" charset="0"/>
              <a:buChar char="•"/>
            </a:pPr>
            <a:r>
              <a:rPr lang="en-US" i="0" dirty="0">
                <a:solidFill>
                  <a:srgbClr val="212121"/>
                </a:solidFill>
                <a:effectLst/>
              </a:rPr>
              <a:t>pranayama (breathing exercises), 16 Gentle Hatha and Restorative yoga asanas (postures), and meditation</a:t>
            </a:r>
          </a:p>
          <a:p>
            <a:pPr marL="285750" indent="-285750">
              <a:buFont typeface="Arial" panose="020B0604020202020204" pitchFamily="34" charset="0"/>
              <a:buChar char="•"/>
            </a:pPr>
            <a:r>
              <a:rPr lang="en-US" i="0" dirty="0">
                <a:solidFill>
                  <a:srgbClr val="212121"/>
                </a:solidFill>
                <a:effectLst/>
              </a:rPr>
              <a:t>two 75-minute sessions per week</a:t>
            </a:r>
          </a:p>
          <a:p>
            <a:pPr marL="285750" indent="-285750">
              <a:buFont typeface="Arial" panose="020B0604020202020204" pitchFamily="34" charset="0"/>
              <a:buChar char="•"/>
            </a:pPr>
            <a:r>
              <a:rPr lang="en-US" i="0" dirty="0">
                <a:solidFill>
                  <a:srgbClr val="212121"/>
                </a:solidFill>
                <a:effectLst/>
              </a:rPr>
              <a:t>Sleep quality was assessed by using the Pittsburgh Sleep Quality Index and actigraphy pre- and postintervention</a:t>
            </a:r>
          </a:p>
          <a:p>
            <a:pPr marL="285750" indent="-285750">
              <a:buFont typeface="Arial" panose="020B0604020202020204" pitchFamily="34" charset="0"/>
              <a:buChar char="•"/>
            </a:pPr>
            <a:r>
              <a:rPr lang="en-US" i="0" dirty="0">
                <a:solidFill>
                  <a:srgbClr val="212121"/>
                </a:solidFill>
                <a:effectLst/>
              </a:rPr>
              <a:t>Yoga participants demonstrated greater improvements in global sleep quality and, secondarily, subjective sleep quality, daytime dysfunction, wake after sleep onset, sleep efficiency, and medication use at postintervention (all </a:t>
            </a:r>
            <a:r>
              <a:rPr lang="en-US" i="1" dirty="0">
                <a:solidFill>
                  <a:srgbClr val="212121"/>
                </a:solidFill>
                <a:effectLst/>
              </a:rPr>
              <a:t>P</a:t>
            </a:r>
            <a:r>
              <a:rPr lang="en-US" i="0" dirty="0">
                <a:solidFill>
                  <a:srgbClr val="212121"/>
                </a:solidFill>
                <a:effectLst/>
              </a:rPr>
              <a:t> ≤ .05) compared with standard care participants.</a:t>
            </a:r>
            <a:endParaRPr lang="en-US" dirty="0"/>
          </a:p>
        </p:txBody>
      </p:sp>
      <p:sp>
        <p:nvSpPr>
          <p:cNvPr id="6" name="TextBox 5">
            <a:extLst>
              <a:ext uri="{FF2B5EF4-FFF2-40B4-BE49-F238E27FC236}">
                <a16:creationId xmlns:a16="http://schemas.microsoft.com/office/drawing/2014/main" id="{746551AB-07C8-9B18-74D0-A1DB43646A18}"/>
              </a:ext>
            </a:extLst>
          </p:cNvPr>
          <p:cNvSpPr txBox="1"/>
          <p:nvPr/>
        </p:nvSpPr>
        <p:spPr>
          <a:xfrm>
            <a:off x="4412343" y="5725878"/>
            <a:ext cx="2975429" cy="314894"/>
          </a:xfrm>
          <a:prstGeom prst="rect">
            <a:avLst/>
          </a:prstGeom>
          <a:noFill/>
        </p:spPr>
        <p:txBody>
          <a:bodyPr wrap="square" rtlCol="0">
            <a:spAutoFit/>
          </a:bodyPr>
          <a:lstStyle/>
          <a:p>
            <a:pPr>
              <a:lnSpc>
                <a:spcPct val="150000"/>
              </a:lnSpc>
              <a:tabLst>
                <a:tab pos="5778500" algn="l"/>
              </a:tabLst>
            </a:pPr>
            <a:r>
              <a:rPr lang="en-US" sz="1100" dirty="0" err="1">
                <a:solidFill>
                  <a:schemeClr val="tx1">
                    <a:lumMod val="85000"/>
                    <a:lumOff val="15000"/>
                  </a:schemeClr>
                </a:solidFill>
                <a:latin typeface="Arial" panose="020B0604020202020204" pitchFamily="34" charset="0"/>
                <a:cs typeface="Arial" panose="020B0604020202020204" pitchFamily="34" charset="0"/>
              </a:rPr>
              <a:t>Mustian</a:t>
            </a:r>
            <a:r>
              <a:rPr lang="en-US" sz="1100" dirty="0">
                <a:solidFill>
                  <a:schemeClr val="tx1">
                    <a:lumMod val="85000"/>
                    <a:lumOff val="15000"/>
                  </a:schemeClr>
                </a:solidFill>
                <a:latin typeface="Arial" panose="020B0604020202020204" pitchFamily="34" charset="0"/>
                <a:cs typeface="Arial" panose="020B0604020202020204" pitchFamily="34" charset="0"/>
              </a:rPr>
              <a:t>, K et al. </a:t>
            </a:r>
            <a:r>
              <a:rPr lang="en-US" sz="1100" i="1" dirty="0">
                <a:solidFill>
                  <a:schemeClr val="tx1">
                    <a:lumMod val="85000"/>
                    <a:lumOff val="15000"/>
                  </a:schemeClr>
                </a:solidFill>
                <a:latin typeface="Arial" panose="020B0604020202020204" pitchFamily="34" charset="0"/>
                <a:cs typeface="Arial" panose="020B0604020202020204" pitchFamily="34" charset="0"/>
              </a:rPr>
              <a:t>JCO 2013</a:t>
            </a:r>
          </a:p>
        </p:txBody>
      </p:sp>
    </p:spTree>
    <p:extLst>
      <p:ext uri="{BB962C8B-B14F-4D97-AF65-F5344CB8AC3E}">
        <p14:creationId xmlns:p14="http://schemas.microsoft.com/office/powerpoint/2010/main" val="28310028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7601" y="369983"/>
            <a:ext cx="10239828" cy="782663"/>
          </a:xfrm>
        </p:spPr>
        <p:txBody>
          <a:bodyPr/>
          <a:lstStyle/>
          <a:p>
            <a:r>
              <a:rPr lang="en-US" b="1" dirty="0">
                <a:solidFill>
                  <a:schemeClr val="accent1"/>
                </a:solidFill>
              </a:rPr>
              <a:t>Sub-Summary</a:t>
            </a:r>
          </a:p>
        </p:txBody>
      </p:sp>
      <p:grpSp>
        <p:nvGrpSpPr>
          <p:cNvPr id="37" name="Group 36">
            <a:extLst>
              <a:ext uri="{FF2B5EF4-FFF2-40B4-BE49-F238E27FC236}">
                <a16:creationId xmlns:a16="http://schemas.microsoft.com/office/drawing/2014/main" id="{36B55DB6-AC26-4536-903C-47FD9A9A537B}"/>
              </a:ext>
            </a:extLst>
          </p:cNvPr>
          <p:cNvGrpSpPr/>
          <p:nvPr/>
        </p:nvGrpSpPr>
        <p:grpSpPr>
          <a:xfrm>
            <a:off x="1248356" y="1377258"/>
            <a:ext cx="6622071" cy="3674454"/>
            <a:chOff x="1391479" y="968775"/>
            <a:chExt cx="6622071" cy="2755838"/>
          </a:xfrm>
        </p:grpSpPr>
        <p:cxnSp>
          <p:nvCxnSpPr>
            <p:cNvPr id="14" name="Straight Arrow Connector 13">
              <a:extLst>
                <a:ext uri="{FF2B5EF4-FFF2-40B4-BE49-F238E27FC236}">
                  <a16:creationId xmlns:a16="http://schemas.microsoft.com/office/drawing/2014/main" id="{FC8351EB-1E08-494C-BB86-2327EE9ABF5A}"/>
                </a:ext>
              </a:extLst>
            </p:cNvPr>
            <p:cNvCxnSpPr>
              <a:cxnSpLocks/>
            </p:cNvCxnSpPr>
            <p:nvPr/>
          </p:nvCxnSpPr>
          <p:spPr>
            <a:xfrm>
              <a:off x="4730597" y="1526650"/>
              <a:ext cx="0" cy="235646"/>
            </a:xfrm>
            <a:prstGeom prst="straightConnector1">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E7517CAC-75FC-4014-AD09-B3EF428D4A00}"/>
                </a:ext>
              </a:extLst>
            </p:cNvPr>
            <p:cNvCxnSpPr>
              <a:cxnSpLocks/>
            </p:cNvCxnSpPr>
            <p:nvPr/>
          </p:nvCxnSpPr>
          <p:spPr>
            <a:xfrm>
              <a:off x="2155695" y="2185261"/>
              <a:ext cx="0" cy="323442"/>
            </a:xfrm>
            <a:prstGeom prst="straightConnector1">
              <a:avLst/>
            </a:prstGeom>
            <a:ln w="28575">
              <a:solidFill>
                <a:schemeClr val="tx1">
                  <a:lumMod val="65000"/>
                  <a:lumOff val="3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8026CA4-6E0A-4EAC-9EAB-11546E299A4A}"/>
                </a:ext>
              </a:extLst>
            </p:cNvPr>
            <p:cNvSpPr txBox="1"/>
            <p:nvPr/>
          </p:nvSpPr>
          <p:spPr>
            <a:xfrm>
              <a:off x="1391479" y="968775"/>
              <a:ext cx="6575728" cy="584824"/>
            </a:xfrm>
            <a:prstGeom prst="rect">
              <a:avLst/>
            </a:prstGeom>
            <a:solidFill>
              <a:srgbClr val="2986E2"/>
            </a:solidFill>
          </p:spPr>
          <p:txBody>
            <a:bodyPr wrap="square" lIns="243840" tIns="182880" rIns="243840" bIns="182880" rtlCol="0">
              <a:spAutoFit/>
            </a:bodyPr>
            <a:lstStyle/>
            <a:p>
              <a:pPr algn="ctr"/>
              <a:r>
                <a:rPr lang="en-US" sz="2667" b="1" dirty="0">
                  <a:solidFill>
                    <a:schemeClr val="bg1"/>
                  </a:solidFill>
                  <a:latin typeface="+mj-lt"/>
                </a:rPr>
                <a:t>IM Approaches for Insomnia</a:t>
              </a:r>
            </a:p>
          </p:txBody>
        </p:sp>
        <p:sp>
          <p:nvSpPr>
            <p:cNvPr id="16" name="TextBox 15">
              <a:extLst>
                <a:ext uri="{FF2B5EF4-FFF2-40B4-BE49-F238E27FC236}">
                  <a16:creationId xmlns:a16="http://schemas.microsoft.com/office/drawing/2014/main" id="{57D984B2-722B-4DF4-BB8E-10869E63A75E}"/>
                </a:ext>
              </a:extLst>
            </p:cNvPr>
            <p:cNvSpPr txBox="1"/>
            <p:nvPr/>
          </p:nvSpPr>
          <p:spPr>
            <a:xfrm>
              <a:off x="1447643" y="1762296"/>
              <a:ext cx="6565907" cy="1962317"/>
            </a:xfrm>
            <a:prstGeom prst="rect">
              <a:avLst/>
            </a:prstGeom>
            <a:solidFill>
              <a:srgbClr val="2986E2"/>
            </a:solidFill>
          </p:spPr>
          <p:txBody>
            <a:bodyPr wrap="square" lIns="0" tIns="121920" rIns="0" bIns="182880" rtlCol="0">
              <a:spAutoFit/>
            </a:bodyPr>
            <a:lstStyle/>
            <a:p>
              <a:pPr marL="992693"/>
              <a:r>
                <a:rPr lang="en-US" sz="2667" b="1" dirty="0">
                  <a:solidFill>
                    <a:schemeClr val="bg1"/>
                  </a:solidFill>
                  <a:latin typeface="+mj-lt"/>
                </a:rPr>
                <a:t>Consider</a:t>
              </a:r>
            </a:p>
            <a:p>
              <a:pPr marL="681550" indent="-143930">
                <a:spcBef>
                  <a:spcPts val="533"/>
                </a:spcBef>
                <a:buFont typeface="Arial" panose="020B0604020202020204" pitchFamily="34" charset="0"/>
                <a:buChar char="•"/>
              </a:pPr>
              <a:r>
                <a:rPr lang="en-US" sz="2667" b="1" dirty="0">
                  <a:solidFill>
                    <a:schemeClr val="bg1"/>
                  </a:solidFill>
                  <a:latin typeface="+mj-lt"/>
                </a:rPr>
                <a:t>CBT-I</a:t>
              </a:r>
            </a:p>
            <a:p>
              <a:pPr marL="681550" indent="-143930">
                <a:spcBef>
                  <a:spcPts val="533"/>
                </a:spcBef>
                <a:buFont typeface="Arial" panose="020B0604020202020204" pitchFamily="34" charset="0"/>
                <a:buChar char="•"/>
              </a:pPr>
              <a:r>
                <a:rPr lang="en-US" sz="2667" b="1" dirty="0" err="1">
                  <a:solidFill>
                    <a:schemeClr val="bg1"/>
                  </a:solidFill>
                  <a:latin typeface="+mj-lt"/>
                </a:rPr>
                <a:t>Taichi</a:t>
              </a:r>
              <a:r>
                <a:rPr lang="en-US" sz="2667" b="1" dirty="0">
                  <a:solidFill>
                    <a:schemeClr val="bg1"/>
                  </a:solidFill>
                  <a:latin typeface="+mj-lt"/>
                </a:rPr>
                <a:t> </a:t>
              </a:r>
            </a:p>
            <a:p>
              <a:pPr marL="681550" indent="-143930">
                <a:spcBef>
                  <a:spcPts val="533"/>
                </a:spcBef>
                <a:buFont typeface="Arial" panose="020B0604020202020204" pitchFamily="34" charset="0"/>
                <a:buChar char="•"/>
              </a:pPr>
              <a:r>
                <a:rPr lang="en-US" sz="2667" b="1" dirty="0">
                  <a:solidFill>
                    <a:schemeClr val="bg1"/>
                  </a:solidFill>
                  <a:latin typeface="+mj-lt"/>
                </a:rPr>
                <a:t>Acupuncture</a:t>
              </a:r>
            </a:p>
            <a:p>
              <a:pPr marL="681550" indent="-143930">
                <a:spcBef>
                  <a:spcPts val="533"/>
                </a:spcBef>
                <a:buFont typeface="Arial" panose="020B0604020202020204" pitchFamily="34" charset="0"/>
                <a:buChar char="•"/>
              </a:pPr>
              <a:r>
                <a:rPr lang="en-US" sz="2667" b="1" dirty="0">
                  <a:solidFill>
                    <a:schemeClr val="bg1"/>
                  </a:solidFill>
                  <a:latin typeface="+mj-lt"/>
                </a:rPr>
                <a:t>Yoga</a:t>
              </a:r>
              <a:endParaRPr lang="en-US" sz="2133" b="1" dirty="0">
                <a:solidFill>
                  <a:schemeClr val="bg1"/>
                </a:solidFill>
                <a:latin typeface="+mj-lt"/>
              </a:endParaRPr>
            </a:p>
          </p:txBody>
        </p:sp>
      </p:grpSp>
    </p:spTree>
    <p:extLst>
      <p:ext uri="{BB962C8B-B14F-4D97-AF65-F5344CB8AC3E}">
        <p14:creationId xmlns:p14="http://schemas.microsoft.com/office/powerpoint/2010/main" val="2438539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9230" y="2743290"/>
            <a:ext cx="5853541" cy="258332"/>
          </a:xfrm>
        </p:spPr>
        <p:txBody>
          <a:bodyPr/>
          <a:lstStyle/>
          <a:p>
            <a:r>
              <a:rPr lang="en-US" sz="525" b="1" dirty="0">
                <a:latin typeface="Arial" charset="0"/>
                <a:ea typeface="+mn-ea"/>
                <a:cs typeface="+mn-cs"/>
              </a:rPr>
              <a:t>Slide 26</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1684" y="686158"/>
            <a:ext cx="9129822" cy="5135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1510996" y="5857560"/>
            <a:ext cx="9157005" cy="285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r>
              <a:rPr lang="en-US" sz="900" dirty="0">
                <a:solidFill>
                  <a:schemeClr val="tx1"/>
                </a:solidFill>
                <a:latin typeface="Arial" charset="0"/>
                <a:ea typeface="+mn-ea"/>
                <a:cs typeface="+mn-cs"/>
              </a:rPr>
              <a:t>Content of this presentation is the property of the author, licensed by ASCO. Permission required for reuse.</a:t>
            </a:r>
          </a:p>
        </p:txBody>
      </p:sp>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7601" y="297658"/>
            <a:ext cx="10143068" cy="782663"/>
          </a:xfrm>
        </p:spPr>
        <p:txBody>
          <a:bodyPr/>
          <a:lstStyle/>
          <a:p>
            <a:r>
              <a:rPr lang="en-US" sz="4000" b="1" dirty="0">
                <a:solidFill>
                  <a:schemeClr val="accent1"/>
                </a:solidFill>
              </a:rPr>
              <a:t>Summary</a:t>
            </a:r>
          </a:p>
        </p:txBody>
      </p:sp>
      <p:sp>
        <p:nvSpPr>
          <p:cNvPr id="3" name="Content Placeholder 2"/>
          <p:cNvSpPr>
            <a:spLocks noGrp="1"/>
          </p:cNvSpPr>
          <p:nvPr>
            <p:ph idx="1"/>
          </p:nvPr>
        </p:nvSpPr>
        <p:spPr>
          <a:xfrm>
            <a:off x="1020841" y="1397000"/>
            <a:ext cx="10239828" cy="4331929"/>
          </a:xfrm>
        </p:spPr>
        <p:txBody>
          <a:bodyPr/>
          <a:lstStyle/>
          <a:p>
            <a:pPr algn="l">
              <a:buFont typeface="Arial" panose="020B0604020202020204" pitchFamily="34" charset="0"/>
              <a:buChar char="•"/>
            </a:pPr>
            <a:r>
              <a:rPr lang="en-US" i="0" dirty="0">
                <a:solidFill>
                  <a:srgbClr val="29261B"/>
                </a:solidFill>
                <a:effectLst/>
              </a:rPr>
              <a:t>Integrative medicine is a valuable approach to managing side effects and improving the quality of life in breast cancer patients</a:t>
            </a:r>
          </a:p>
          <a:p>
            <a:pPr algn="l">
              <a:buFont typeface="Arial" panose="020B0604020202020204" pitchFamily="34" charset="0"/>
              <a:buChar char="•"/>
            </a:pPr>
            <a:r>
              <a:rPr lang="en-US" i="0" dirty="0">
                <a:solidFill>
                  <a:srgbClr val="29261B"/>
                </a:solidFill>
                <a:effectLst/>
              </a:rPr>
              <a:t>Oncology professionals should be aware of evidence-based integrative therapies</a:t>
            </a:r>
          </a:p>
          <a:p>
            <a:pPr algn="l">
              <a:buFont typeface="Arial" panose="020B0604020202020204" pitchFamily="34" charset="0"/>
              <a:buChar char="•"/>
            </a:pPr>
            <a:r>
              <a:rPr lang="en-US" i="0" dirty="0">
                <a:solidFill>
                  <a:srgbClr val="29261B"/>
                </a:solidFill>
                <a:effectLst/>
              </a:rPr>
              <a:t>Ongoing research will continue to inform the role of integrative medicine in cancer care</a:t>
            </a:r>
          </a:p>
          <a:p>
            <a:pPr marL="457200" indent="-457200">
              <a:spcBef>
                <a:spcPts val="2133"/>
              </a:spcBef>
              <a:buFont typeface="Arial" panose="020B0604020202020204" pitchFamily="34" charset="0"/>
              <a:buChar char="•"/>
            </a:pPr>
            <a:endParaRPr lang="en-US" sz="2800" dirty="0">
              <a:latin typeface="+mj-lt"/>
            </a:endParaRPr>
          </a:p>
          <a:p>
            <a:pPr>
              <a:spcBef>
                <a:spcPts val="2133"/>
              </a:spcBef>
            </a:pPr>
            <a:endParaRPr lang="en-US" dirty="0">
              <a:latin typeface="+mj-lt"/>
            </a:endParaRPr>
          </a:p>
        </p:txBody>
      </p:sp>
    </p:spTree>
    <p:extLst>
      <p:ext uri="{BB962C8B-B14F-4D97-AF65-F5344CB8AC3E}">
        <p14:creationId xmlns:p14="http://schemas.microsoft.com/office/powerpoint/2010/main" val="2932341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E9EC6A3-89AB-3BF1-2305-9061BA0A20CF}"/>
              </a:ext>
            </a:extLst>
          </p:cNvPr>
          <p:cNvSpPr>
            <a:spLocks noGrp="1"/>
          </p:cNvSpPr>
          <p:nvPr>
            <p:ph type="body" sz="quarter" idx="12"/>
          </p:nvPr>
        </p:nvSpPr>
        <p:spPr>
          <a:xfrm>
            <a:off x="1014237" y="0"/>
            <a:ext cx="10476723" cy="974064"/>
          </a:xfrm>
        </p:spPr>
        <p:txBody>
          <a:bodyPr>
            <a:normAutofit/>
          </a:bodyPr>
          <a:lstStyle/>
          <a:p>
            <a:r>
              <a:rPr lang="en-US" sz="3600" dirty="0">
                <a:solidFill>
                  <a:schemeClr val="accent1"/>
                </a:solidFill>
              </a:rPr>
              <a:t>Case</a:t>
            </a:r>
          </a:p>
        </p:txBody>
      </p:sp>
      <p:sp>
        <p:nvSpPr>
          <p:cNvPr id="5" name="Text Placeholder 4">
            <a:extLst>
              <a:ext uri="{FF2B5EF4-FFF2-40B4-BE49-F238E27FC236}">
                <a16:creationId xmlns:a16="http://schemas.microsoft.com/office/drawing/2014/main" id="{59F57680-BED4-2CD1-2DC9-0AB94D7BE40B}"/>
              </a:ext>
            </a:extLst>
          </p:cNvPr>
          <p:cNvSpPr>
            <a:spLocks noGrp="1"/>
          </p:cNvSpPr>
          <p:nvPr>
            <p:ph type="body" sz="quarter" idx="13"/>
          </p:nvPr>
        </p:nvSpPr>
        <p:spPr>
          <a:xfrm>
            <a:off x="857638" y="974064"/>
            <a:ext cx="11075281" cy="3552192"/>
          </a:xfrm>
        </p:spPr>
        <p:txBody>
          <a:bodyPr/>
          <a:lstStyle/>
          <a:p>
            <a:r>
              <a:rPr lang="en-US" sz="2800" dirty="0"/>
              <a:t>45 </a:t>
            </a:r>
            <a:r>
              <a:rPr lang="en-US" sz="2800" dirty="0" err="1"/>
              <a:t>y.o</a:t>
            </a:r>
            <a:r>
              <a:rPr lang="en-US" sz="2800" dirty="0"/>
              <a:t>. woman with recent diagnosis of ER+/HER2- breast cancer (T1N0M0), </a:t>
            </a:r>
            <a:r>
              <a:rPr lang="en-US" sz="2800" i="1" dirty="0"/>
              <a:t>BRCA2</a:t>
            </a:r>
            <a:r>
              <a:rPr lang="en-US" sz="2800" dirty="0"/>
              <a:t> mutation carrier, s/p bilateral mastectomy, bilateral oophorectomy, on letrozole.  </a:t>
            </a:r>
          </a:p>
          <a:p>
            <a:r>
              <a:rPr lang="en-US" sz="2800" dirty="0"/>
              <a:t>Main Symptoms:  </a:t>
            </a:r>
          </a:p>
          <a:p>
            <a:pPr lvl="1"/>
            <a:r>
              <a:rPr lang="en-US" dirty="0"/>
              <a:t>Significant AI-induced joint muscle pain: unable to get up from the floor after playing with her 5 </a:t>
            </a:r>
            <a:r>
              <a:rPr lang="en-US" dirty="0" err="1"/>
              <a:t>y.o</a:t>
            </a:r>
            <a:r>
              <a:rPr lang="en-US" dirty="0"/>
              <a:t>. son</a:t>
            </a:r>
          </a:p>
          <a:p>
            <a:pPr lvl="1"/>
            <a:r>
              <a:rPr lang="en-US" dirty="0"/>
              <a:t>Significant hot flashes</a:t>
            </a:r>
          </a:p>
          <a:p>
            <a:pPr lvl="1"/>
            <a:r>
              <a:rPr lang="en-US" dirty="0"/>
              <a:t>Significant insomnia, fatigue</a:t>
            </a:r>
          </a:p>
          <a:p>
            <a:r>
              <a:rPr lang="en-US" sz="2800" dirty="0"/>
              <a:t>Main questions:  </a:t>
            </a:r>
          </a:p>
          <a:p>
            <a:pPr lvl="1"/>
            <a:r>
              <a:rPr lang="en-US" dirty="0"/>
              <a:t>Shall I stop taking the medication and use some herbs or supplements?  </a:t>
            </a:r>
          </a:p>
          <a:p>
            <a:pPr lvl="1"/>
            <a:r>
              <a:rPr lang="en-US" dirty="0"/>
              <a:t>What can I do to reduce this pain?  What about hot flashes, insomnia and fatigue?  </a:t>
            </a:r>
          </a:p>
        </p:txBody>
      </p:sp>
      <p:sp>
        <p:nvSpPr>
          <p:cNvPr id="2" name="Rectangle 1">
            <a:extLst>
              <a:ext uri="{FF2B5EF4-FFF2-40B4-BE49-F238E27FC236}">
                <a16:creationId xmlns:a16="http://schemas.microsoft.com/office/drawing/2014/main" id="{EFA4A7EB-BCA4-8E74-ECBC-4D1AD9277B84}"/>
              </a:ext>
            </a:extLst>
          </p:cNvPr>
          <p:cNvSpPr/>
          <p:nvPr/>
        </p:nvSpPr>
        <p:spPr>
          <a:xfrm>
            <a:off x="5385916" y="251209"/>
            <a:ext cx="1547447" cy="3617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06142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bwMode="auto">
          <a:xfrm>
            <a:off x="2289630" y="1828800"/>
            <a:ext cx="7679871" cy="3476532"/>
          </a:xfrm>
          <a:prstGeom prst="rect">
            <a:avLst/>
          </a:prstGeom>
          <a:solidFill>
            <a:schemeClr val="accent6">
              <a:lumMod val="20000"/>
              <a:lumOff val="80000"/>
            </a:schemeClr>
          </a:solidFill>
          <a:ln w="9525">
            <a:noFill/>
            <a:miter lim="800000"/>
            <a:headEnd/>
            <a:tailEnd/>
          </a:ln>
        </p:spPr>
        <p:txBody>
          <a:bodyPr vert="horz" wrap="square" lIns="91440" tIns="182880" rIns="91440" bIns="182880" numCol="1" anchor="t" anchorCtr="0" compatLnSpc="1">
            <a:prstTxWarp prst="textNoShape">
              <a:avLst/>
            </a:prstTxWarp>
            <a:normAutofit/>
          </a:bodyPr>
          <a:lstStyle/>
          <a:p>
            <a:pPr algn="ctr" defTabSz="457200" eaLnBrk="0" fontAlgn="base" hangingPunct="0">
              <a:spcBef>
                <a:spcPct val="20000"/>
              </a:spcBef>
              <a:spcAft>
                <a:spcPct val="0"/>
              </a:spcAft>
              <a:buClr>
                <a:srgbClr val="2986E2"/>
              </a:buClr>
              <a:defRPr/>
            </a:pPr>
            <a:endParaRPr lang="en-US" i="1" dirty="0">
              <a:solidFill>
                <a:srgbClr val="000000"/>
              </a:solidFill>
              <a:latin typeface="Corbel"/>
              <a:ea typeface="ＭＳ Ｐゴシック" charset="0"/>
              <a:cs typeface="Corbel"/>
            </a:endParaRPr>
          </a:p>
        </p:txBody>
      </p:sp>
      <p:sp>
        <p:nvSpPr>
          <p:cNvPr id="8" name="Rectangle 7"/>
          <p:cNvSpPr/>
          <p:nvPr/>
        </p:nvSpPr>
        <p:spPr>
          <a:xfrm>
            <a:off x="5306299" y="444621"/>
            <a:ext cx="1928736" cy="6247864"/>
          </a:xfrm>
          <a:prstGeom prst="rect">
            <a:avLst/>
          </a:prstGeom>
          <a:noFill/>
        </p:spPr>
        <p:txBody>
          <a:bodyPr wrap="square" lIns="91440" tIns="45720" rIns="91440" bIns="45720">
            <a:spAutoFit/>
          </a:bodyPr>
          <a:lstStyle/>
          <a:p>
            <a:pPr algn="ctr"/>
            <a:r>
              <a:rPr lang="en-US" sz="40000"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Corbel" pitchFamily="34" charset="0"/>
              </a:rPr>
              <a:t>?</a:t>
            </a:r>
          </a:p>
        </p:txBody>
      </p:sp>
      <p:sp>
        <p:nvSpPr>
          <p:cNvPr id="4" name="Title 3"/>
          <p:cNvSpPr>
            <a:spLocks noGrp="1"/>
          </p:cNvSpPr>
          <p:nvPr>
            <p:ph type="ctrTitle"/>
          </p:nvPr>
        </p:nvSpPr>
        <p:spPr>
          <a:xfrm>
            <a:off x="3296820" y="3379105"/>
            <a:ext cx="5411755" cy="1470025"/>
          </a:xfrm>
        </p:spPr>
        <p:txBody>
          <a:bodyPr>
            <a:noAutofit/>
          </a:bodyPr>
          <a:lstStyle/>
          <a:p>
            <a:pPr algn="ctr">
              <a:lnSpc>
                <a:spcPct val="150000"/>
              </a:lnSpc>
            </a:pPr>
            <a:r>
              <a:rPr lang="en-US" sz="5400" dirty="0">
                <a:solidFill>
                  <a:srgbClr val="1E5899"/>
                </a:solidFill>
                <a:latin typeface="Corbel" pitchFamily="34" charset="0"/>
              </a:rPr>
              <a:t>Questions  </a:t>
            </a:r>
          </a:p>
        </p:txBody>
      </p:sp>
    </p:spTree>
    <p:extLst>
      <p:ext uri="{BB962C8B-B14F-4D97-AF65-F5344CB8AC3E}">
        <p14:creationId xmlns:p14="http://schemas.microsoft.com/office/powerpoint/2010/main" val="4034005529"/>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EEB5BBA-79EC-1E4C-B859-FEB3270C4286}"/>
              </a:ext>
            </a:extLst>
          </p:cNvPr>
          <p:cNvSpPr>
            <a:spLocks noGrp="1"/>
          </p:cNvSpPr>
          <p:nvPr>
            <p:ph type="body" sz="quarter" idx="10"/>
          </p:nvPr>
        </p:nvSpPr>
        <p:spPr>
          <a:xfrm>
            <a:off x="1328738" y="1717112"/>
            <a:ext cx="10025062" cy="4004495"/>
          </a:xfrm>
          <a:prstGeom prst="rect">
            <a:avLst/>
          </a:prstGeom>
        </p:spPr>
        <p:txBody>
          <a:bodyPr>
            <a:normAutofit/>
          </a:bodyPr>
          <a:lstStyle/>
          <a:p>
            <a:pPr marL="0" indent="0">
              <a:lnSpc>
                <a:spcPct val="100000"/>
              </a:lnSpc>
              <a:buNone/>
            </a:pPr>
            <a:r>
              <a:rPr lang="en-US" sz="3200" dirty="0">
                <a:latin typeface="+mn-lt"/>
                <a:ea typeface="Times New Roman" panose="02020603050405020304" pitchFamily="18" charset="0"/>
              </a:rPr>
              <a:t>A</a:t>
            </a:r>
            <a:r>
              <a:rPr lang="en-US" sz="3200" dirty="0">
                <a:effectLst/>
                <a:latin typeface="+mn-lt"/>
                <a:ea typeface="Times New Roman" panose="02020603050405020304" pitchFamily="18" charset="0"/>
              </a:rPr>
              <a:t> patient-centered, evidence-informed field of comprehensive cancer care that utilizes mind-body practices, natural products, and lifestyle modifications from different traditions alongside conventional cancer treatments</a:t>
            </a:r>
            <a:r>
              <a:rPr lang="en-US" sz="4000" dirty="0">
                <a:effectLst/>
                <a:latin typeface="+mn-lt"/>
              </a:rPr>
              <a:t> </a:t>
            </a:r>
            <a:endParaRPr lang="en-US" sz="4000" dirty="0">
              <a:latin typeface="+mn-lt"/>
            </a:endParaRPr>
          </a:p>
        </p:txBody>
      </p:sp>
      <p:sp>
        <p:nvSpPr>
          <p:cNvPr id="7" name="TextBox 6">
            <a:extLst>
              <a:ext uri="{FF2B5EF4-FFF2-40B4-BE49-F238E27FC236}">
                <a16:creationId xmlns:a16="http://schemas.microsoft.com/office/drawing/2014/main" id="{406125D1-9C46-6548-8332-23D4C6558A79}"/>
              </a:ext>
            </a:extLst>
          </p:cNvPr>
          <p:cNvSpPr txBox="1"/>
          <p:nvPr/>
        </p:nvSpPr>
        <p:spPr>
          <a:xfrm>
            <a:off x="5253038" y="5536941"/>
            <a:ext cx="6100762" cy="369332"/>
          </a:xfrm>
          <a:prstGeom prst="rect">
            <a:avLst/>
          </a:prstGeom>
          <a:noFill/>
        </p:spPr>
        <p:txBody>
          <a:bodyPr wrap="square">
            <a:spAutoFit/>
          </a:bodyPr>
          <a:lstStyle/>
          <a:p>
            <a:r>
              <a:rPr lang="en-US" dirty="0"/>
              <a:t>Witt et al.</a:t>
            </a:r>
            <a:r>
              <a:rPr lang="en-US" sz="1800" dirty="0"/>
              <a:t> </a:t>
            </a:r>
            <a:r>
              <a:rPr lang="en-US" sz="1800" i="1" dirty="0"/>
              <a:t>J Natl Cancer Inst </a:t>
            </a:r>
            <a:r>
              <a:rPr lang="en-US" sz="1800" i="1" dirty="0" err="1"/>
              <a:t>Monogr</a:t>
            </a:r>
            <a:r>
              <a:rPr lang="en-US" sz="1800" i="1" dirty="0"/>
              <a:t> </a:t>
            </a:r>
            <a:r>
              <a:rPr lang="en-US" sz="1800" dirty="0"/>
              <a:t>2017</a:t>
            </a:r>
          </a:p>
        </p:txBody>
      </p:sp>
      <p:sp>
        <p:nvSpPr>
          <p:cNvPr id="8" name="Text Placeholder 7">
            <a:extLst>
              <a:ext uri="{FF2B5EF4-FFF2-40B4-BE49-F238E27FC236}">
                <a16:creationId xmlns:a16="http://schemas.microsoft.com/office/drawing/2014/main" id="{70A76792-8213-FF17-E3F3-900EB0598D92}"/>
              </a:ext>
            </a:extLst>
          </p:cNvPr>
          <p:cNvSpPr>
            <a:spLocks noGrp="1"/>
          </p:cNvSpPr>
          <p:nvPr>
            <p:ph type="body" sz="quarter" idx="12"/>
          </p:nvPr>
        </p:nvSpPr>
        <p:spPr/>
        <p:txBody>
          <a:bodyPr>
            <a:normAutofit/>
          </a:bodyPr>
          <a:lstStyle/>
          <a:p>
            <a:r>
              <a:rPr lang="en-US" sz="3600" dirty="0">
                <a:solidFill>
                  <a:schemeClr val="accent1"/>
                </a:solidFill>
              </a:rPr>
              <a:t>What is Integrative Oncology? </a:t>
            </a:r>
          </a:p>
        </p:txBody>
      </p:sp>
    </p:spTree>
    <p:extLst>
      <p:ext uri="{BB962C8B-B14F-4D97-AF65-F5344CB8AC3E}">
        <p14:creationId xmlns:p14="http://schemas.microsoft.com/office/powerpoint/2010/main" val="19450223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38D43860-5B76-4D99-9ECD-6E51FAA91CFC}"/>
              </a:ext>
            </a:extLst>
          </p:cNvPr>
          <p:cNvSpPr txBox="1">
            <a:spLocks/>
          </p:cNvSpPr>
          <p:nvPr/>
        </p:nvSpPr>
        <p:spPr>
          <a:xfrm>
            <a:off x="1144588" y="1978025"/>
            <a:ext cx="9186528" cy="998384"/>
          </a:xfrm>
          <a:prstGeom prst="rect">
            <a:avLst/>
          </a:prstGeom>
        </p:spPr>
        <p:txBody>
          <a:bodyPr lIns="91440" tIns="45720" rIns="91440" bIns="45720" anchor="t"/>
          <a:lstStyle>
            <a:lvl1pPr marL="227013" indent="-227013" algn="l" defTabSz="457200" rtl="0" eaLnBrk="1" fontAlgn="base" hangingPunct="1">
              <a:spcBef>
                <a:spcPct val="20000"/>
              </a:spcBef>
              <a:spcAft>
                <a:spcPct val="0"/>
              </a:spcAft>
              <a:buClr>
                <a:srgbClr val="2986E2"/>
              </a:buClr>
              <a:buFont typeface="Arial" charset="0"/>
              <a:buChar char="•"/>
              <a:defRPr sz="3200" kern="1200">
                <a:solidFill>
                  <a:schemeClr val="tx1"/>
                </a:solidFill>
                <a:latin typeface="Corbel"/>
                <a:ea typeface="ＭＳ Ｐゴシック" charset="0"/>
                <a:cs typeface="Corbel"/>
              </a:defRPr>
            </a:lvl1pPr>
            <a:lvl2pPr marL="742950" indent="-285750" algn="l" defTabSz="457200" rtl="0" eaLnBrk="1" fontAlgn="base" hangingPunct="1">
              <a:spcBef>
                <a:spcPct val="20000"/>
              </a:spcBef>
              <a:spcAft>
                <a:spcPct val="0"/>
              </a:spcAft>
              <a:buClr>
                <a:srgbClr val="2986E2"/>
              </a:buClr>
              <a:buFont typeface="Arial" charset="0"/>
              <a:buChar char="–"/>
              <a:defRPr sz="2800" kern="1200">
                <a:solidFill>
                  <a:schemeClr val="tx1"/>
                </a:solidFill>
                <a:latin typeface="Corbel"/>
                <a:ea typeface="ＭＳ Ｐゴシック" charset="0"/>
                <a:cs typeface="Corbel"/>
              </a:defRPr>
            </a:lvl2pPr>
            <a:lvl3pPr marL="1143000" indent="-228600" algn="l" defTabSz="457200" rtl="0" eaLnBrk="1" fontAlgn="base" hangingPunct="1">
              <a:spcBef>
                <a:spcPct val="20000"/>
              </a:spcBef>
              <a:spcAft>
                <a:spcPct val="0"/>
              </a:spcAft>
              <a:buClr>
                <a:srgbClr val="2986E2"/>
              </a:buClr>
              <a:buFont typeface="Arial" charset="0"/>
              <a:buChar char="•"/>
              <a:defRPr sz="2400" kern="1200">
                <a:solidFill>
                  <a:schemeClr val="tx1"/>
                </a:solidFill>
                <a:latin typeface="Corbel"/>
                <a:ea typeface="ＭＳ Ｐゴシック" charset="0"/>
                <a:cs typeface="Corbel"/>
              </a:defRPr>
            </a:lvl3pPr>
            <a:lvl4pPr marL="1600200" indent="-228600" algn="l" defTabSz="457200" rtl="0" eaLnBrk="1" fontAlgn="base" hangingPunct="1">
              <a:spcBef>
                <a:spcPct val="20000"/>
              </a:spcBef>
              <a:spcAft>
                <a:spcPct val="0"/>
              </a:spcAft>
              <a:buClr>
                <a:srgbClr val="2986E2"/>
              </a:buClr>
              <a:buFont typeface="Arial" charset="0"/>
              <a:buChar char="–"/>
              <a:defRPr sz="2000" kern="1200">
                <a:solidFill>
                  <a:schemeClr val="tx1"/>
                </a:solidFill>
                <a:latin typeface="Corbel"/>
                <a:ea typeface="ＭＳ Ｐゴシック" charset="0"/>
                <a:cs typeface="Corbel"/>
              </a:defRPr>
            </a:lvl4pPr>
            <a:lvl5pPr marL="2057400" indent="-228600" algn="l" defTabSz="457200" rtl="0" eaLnBrk="1" fontAlgn="base" hangingPunct="1">
              <a:spcBef>
                <a:spcPct val="20000"/>
              </a:spcBef>
              <a:spcAft>
                <a:spcPct val="0"/>
              </a:spcAft>
              <a:buClr>
                <a:srgbClr val="2986E2"/>
              </a:buClr>
              <a:buFont typeface="Arial" charset="0"/>
              <a:buChar char="»"/>
              <a:defRPr sz="2000" kern="1200">
                <a:solidFill>
                  <a:schemeClr val="tx1"/>
                </a:solidFill>
                <a:latin typeface="Corbel"/>
                <a:ea typeface="ＭＳ Ｐゴシック" charset="0"/>
                <a:cs typeface="Corbe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2400">
              <a:latin typeface="Calibri"/>
              <a:cs typeface="Calibri"/>
            </a:endParaRPr>
          </a:p>
        </p:txBody>
      </p:sp>
      <p:sp>
        <p:nvSpPr>
          <p:cNvPr id="8" name="Title 1">
            <a:extLst>
              <a:ext uri="{FF2B5EF4-FFF2-40B4-BE49-F238E27FC236}">
                <a16:creationId xmlns:a16="http://schemas.microsoft.com/office/drawing/2014/main" id="{18CF93F1-A9B0-4B9F-BA09-57533D5F1FE0}"/>
              </a:ext>
            </a:extLst>
          </p:cNvPr>
          <p:cNvSpPr txBox="1">
            <a:spLocks/>
          </p:cNvSpPr>
          <p:nvPr/>
        </p:nvSpPr>
        <p:spPr bwMode="auto">
          <a:xfrm>
            <a:off x="39511" y="142006"/>
            <a:ext cx="12112978" cy="109728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457200" rtl="0" eaLnBrk="1" fontAlgn="base" hangingPunct="1">
              <a:spcBef>
                <a:spcPct val="0"/>
              </a:spcBef>
              <a:spcAft>
                <a:spcPct val="0"/>
              </a:spcAft>
              <a:defRPr sz="3000" b="1" kern="1200">
                <a:solidFill>
                  <a:schemeClr val="tx1"/>
                </a:solidFill>
                <a:latin typeface="Georgia"/>
                <a:ea typeface="ＭＳ Ｐゴシック" charset="0"/>
                <a:cs typeface="Georgia"/>
              </a:defRPr>
            </a:lvl1pPr>
            <a:lvl2pPr algn="l" defTabSz="457200" rtl="0" eaLnBrk="1" fontAlgn="base" hangingPunct="1">
              <a:spcBef>
                <a:spcPct val="0"/>
              </a:spcBef>
              <a:spcAft>
                <a:spcPct val="0"/>
              </a:spcAft>
              <a:defRPr sz="3000" b="1">
                <a:solidFill>
                  <a:schemeClr val="tx1"/>
                </a:solidFill>
                <a:latin typeface="Georgia" charset="0"/>
                <a:ea typeface="ＭＳ Ｐゴシック" charset="0"/>
              </a:defRPr>
            </a:lvl2pPr>
            <a:lvl3pPr algn="l" defTabSz="457200" rtl="0" eaLnBrk="1" fontAlgn="base" hangingPunct="1">
              <a:spcBef>
                <a:spcPct val="0"/>
              </a:spcBef>
              <a:spcAft>
                <a:spcPct val="0"/>
              </a:spcAft>
              <a:defRPr sz="3000" b="1">
                <a:solidFill>
                  <a:schemeClr val="tx1"/>
                </a:solidFill>
                <a:latin typeface="Georgia" charset="0"/>
                <a:ea typeface="ＭＳ Ｐゴシック" charset="0"/>
              </a:defRPr>
            </a:lvl3pPr>
            <a:lvl4pPr algn="l" defTabSz="457200" rtl="0" eaLnBrk="1" fontAlgn="base" hangingPunct="1">
              <a:spcBef>
                <a:spcPct val="0"/>
              </a:spcBef>
              <a:spcAft>
                <a:spcPct val="0"/>
              </a:spcAft>
              <a:defRPr sz="3000" b="1">
                <a:solidFill>
                  <a:schemeClr val="tx1"/>
                </a:solidFill>
                <a:latin typeface="Georgia" charset="0"/>
                <a:ea typeface="ＭＳ Ｐゴシック" charset="0"/>
              </a:defRPr>
            </a:lvl4pPr>
            <a:lvl5pPr algn="l" defTabSz="457200" rtl="0" eaLnBrk="1" fontAlgn="base" hangingPunct="1">
              <a:spcBef>
                <a:spcPct val="0"/>
              </a:spcBef>
              <a:spcAft>
                <a:spcPct val="0"/>
              </a:spcAft>
              <a:defRPr sz="3000" b="1">
                <a:solidFill>
                  <a:schemeClr val="tx1"/>
                </a:solidFill>
                <a:latin typeface="Georgia" charset="0"/>
                <a:ea typeface="ＭＳ Ｐゴシック" charset="0"/>
              </a:defRPr>
            </a:lvl5pPr>
            <a:lvl6pPr marL="457200" algn="l" defTabSz="457200" rtl="0" eaLnBrk="1" fontAlgn="base" hangingPunct="1">
              <a:spcBef>
                <a:spcPct val="0"/>
              </a:spcBef>
              <a:spcAft>
                <a:spcPct val="0"/>
              </a:spcAft>
              <a:defRPr sz="3000" b="1">
                <a:solidFill>
                  <a:schemeClr val="tx1"/>
                </a:solidFill>
                <a:latin typeface="Georgia" charset="0"/>
                <a:ea typeface="ＭＳ Ｐゴシック" charset="0"/>
              </a:defRPr>
            </a:lvl6pPr>
            <a:lvl7pPr marL="914400" algn="l" defTabSz="457200" rtl="0" eaLnBrk="1" fontAlgn="base" hangingPunct="1">
              <a:spcBef>
                <a:spcPct val="0"/>
              </a:spcBef>
              <a:spcAft>
                <a:spcPct val="0"/>
              </a:spcAft>
              <a:defRPr sz="3000" b="1">
                <a:solidFill>
                  <a:schemeClr val="tx1"/>
                </a:solidFill>
                <a:latin typeface="Georgia" charset="0"/>
                <a:ea typeface="ＭＳ Ｐゴシック" charset="0"/>
              </a:defRPr>
            </a:lvl7pPr>
            <a:lvl8pPr marL="1371600" algn="l" defTabSz="457200" rtl="0" eaLnBrk="1" fontAlgn="base" hangingPunct="1">
              <a:spcBef>
                <a:spcPct val="0"/>
              </a:spcBef>
              <a:spcAft>
                <a:spcPct val="0"/>
              </a:spcAft>
              <a:defRPr sz="3000" b="1">
                <a:solidFill>
                  <a:schemeClr val="tx1"/>
                </a:solidFill>
                <a:latin typeface="Georgia" charset="0"/>
                <a:ea typeface="ＭＳ Ｐゴシック" charset="0"/>
              </a:defRPr>
            </a:lvl8pPr>
            <a:lvl9pPr marL="1828800" algn="l" defTabSz="457200" rtl="0" eaLnBrk="1" fontAlgn="base" hangingPunct="1">
              <a:spcBef>
                <a:spcPct val="0"/>
              </a:spcBef>
              <a:spcAft>
                <a:spcPct val="0"/>
              </a:spcAft>
              <a:defRPr sz="3000" b="1">
                <a:solidFill>
                  <a:schemeClr val="tx1"/>
                </a:solidFill>
                <a:latin typeface="Georgia" charset="0"/>
                <a:ea typeface="ＭＳ Ｐゴシック" charset="0"/>
              </a:defRPr>
            </a:lvl9pPr>
          </a:lstStyle>
          <a:p>
            <a:pPr algn="ctr"/>
            <a:r>
              <a:rPr lang="en-US" sz="3600" dirty="0">
                <a:solidFill>
                  <a:schemeClr val="accent1"/>
                </a:solidFill>
                <a:latin typeface="+mj-lt"/>
              </a:rPr>
              <a:t>Integrative Medicine Use Among Cancer Patients and Survivors Has Grown Significantly</a:t>
            </a:r>
          </a:p>
        </p:txBody>
      </p:sp>
      <p:graphicFrame>
        <p:nvGraphicFramePr>
          <p:cNvPr id="3" name="Chart 2">
            <a:extLst>
              <a:ext uri="{FF2B5EF4-FFF2-40B4-BE49-F238E27FC236}">
                <a16:creationId xmlns:a16="http://schemas.microsoft.com/office/drawing/2014/main" id="{CFE352BA-2F3B-F06E-47E0-8D66D0E3E4F6}"/>
              </a:ext>
            </a:extLst>
          </p:cNvPr>
          <p:cNvGraphicFramePr>
            <a:graphicFrameLocks/>
          </p:cNvGraphicFramePr>
          <p:nvPr/>
        </p:nvGraphicFramePr>
        <p:xfrm>
          <a:off x="1252398" y="1447196"/>
          <a:ext cx="8518701" cy="4307255"/>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6DB85E77-5721-0CAD-588B-DB145A78301C}"/>
              </a:ext>
            </a:extLst>
          </p:cNvPr>
          <p:cNvSpPr txBox="1"/>
          <p:nvPr/>
        </p:nvSpPr>
        <p:spPr>
          <a:xfrm>
            <a:off x="307872" y="5892098"/>
            <a:ext cx="1040775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err="1">
                <a:latin typeface="Arial"/>
                <a:cs typeface="Calibri"/>
              </a:rPr>
              <a:t>Horneber</a:t>
            </a:r>
            <a:r>
              <a:rPr lang="en-US" sz="1400" dirty="0">
                <a:latin typeface="Arial"/>
                <a:ea typeface="+mn-lt"/>
                <a:cs typeface="+mn-lt"/>
              </a:rPr>
              <a:t>. ICT. 2012;11(3):187-203.</a:t>
            </a:r>
            <a:endParaRPr lang="en-US" sz="1400" dirty="0">
              <a:latin typeface="Arial"/>
              <a:cs typeface="Calibri"/>
            </a:endParaRPr>
          </a:p>
        </p:txBody>
      </p:sp>
    </p:spTree>
    <p:extLst>
      <p:ext uri="{BB962C8B-B14F-4D97-AF65-F5344CB8AC3E}">
        <p14:creationId xmlns:p14="http://schemas.microsoft.com/office/powerpoint/2010/main" val="25978455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38D43860-5B76-4D99-9ECD-6E51FAA91CFC}"/>
              </a:ext>
            </a:extLst>
          </p:cNvPr>
          <p:cNvSpPr txBox="1">
            <a:spLocks/>
          </p:cNvSpPr>
          <p:nvPr/>
        </p:nvSpPr>
        <p:spPr>
          <a:xfrm>
            <a:off x="1144588" y="1978025"/>
            <a:ext cx="9186528" cy="998384"/>
          </a:xfrm>
          <a:prstGeom prst="rect">
            <a:avLst/>
          </a:prstGeom>
        </p:spPr>
        <p:txBody>
          <a:bodyPr lIns="91440" tIns="45720" rIns="91440" bIns="45720" anchor="t"/>
          <a:lstStyle>
            <a:lvl1pPr marL="227013" indent="-227013" algn="l" defTabSz="457200" rtl="0" eaLnBrk="1" fontAlgn="base" hangingPunct="1">
              <a:spcBef>
                <a:spcPct val="20000"/>
              </a:spcBef>
              <a:spcAft>
                <a:spcPct val="0"/>
              </a:spcAft>
              <a:buClr>
                <a:srgbClr val="2986E2"/>
              </a:buClr>
              <a:buFont typeface="Arial" charset="0"/>
              <a:buChar char="•"/>
              <a:defRPr sz="3200" kern="1200">
                <a:solidFill>
                  <a:schemeClr val="tx1"/>
                </a:solidFill>
                <a:latin typeface="Corbel"/>
                <a:ea typeface="ＭＳ Ｐゴシック" charset="0"/>
                <a:cs typeface="Corbel"/>
              </a:defRPr>
            </a:lvl1pPr>
            <a:lvl2pPr marL="742950" indent="-285750" algn="l" defTabSz="457200" rtl="0" eaLnBrk="1" fontAlgn="base" hangingPunct="1">
              <a:spcBef>
                <a:spcPct val="20000"/>
              </a:spcBef>
              <a:spcAft>
                <a:spcPct val="0"/>
              </a:spcAft>
              <a:buClr>
                <a:srgbClr val="2986E2"/>
              </a:buClr>
              <a:buFont typeface="Arial" charset="0"/>
              <a:buChar char="–"/>
              <a:defRPr sz="2800" kern="1200">
                <a:solidFill>
                  <a:schemeClr val="tx1"/>
                </a:solidFill>
                <a:latin typeface="Corbel"/>
                <a:ea typeface="ＭＳ Ｐゴシック" charset="0"/>
                <a:cs typeface="Corbel"/>
              </a:defRPr>
            </a:lvl2pPr>
            <a:lvl3pPr marL="1143000" indent="-228600" algn="l" defTabSz="457200" rtl="0" eaLnBrk="1" fontAlgn="base" hangingPunct="1">
              <a:spcBef>
                <a:spcPct val="20000"/>
              </a:spcBef>
              <a:spcAft>
                <a:spcPct val="0"/>
              </a:spcAft>
              <a:buClr>
                <a:srgbClr val="2986E2"/>
              </a:buClr>
              <a:buFont typeface="Arial" charset="0"/>
              <a:buChar char="•"/>
              <a:defRPr sz="2400" kern="1200">
                <a:solidFill>
                  <a:schemeClr val="tx1"/>
                </a:solidFill>
                <a:latin typeface="Corbel"/>
                <a:ea typeface="ＭＳ Ｐゴシック" charset="0"/>
                <a:cs typeface="Corbel"/>
              </a:defRPr>
            </a:lvl3pPr>
            <a:lvl4pPr marL="1600200" indent="-228600" algn="l" defTabSz="457200" rtl="0" eaLnBrk="1" fontAlgn="base" hangingPunct="1">
              <a:spcBef>
                <a:spcPct val="20000"/>
              </a:spcBef>
              <a:spcAft>
                <a:spcPct val="0"/>
              </a:spcAft>
              <a:buClr>
                <a:srgbClr val="2986E2"/>
              </a:buClr>
              <a:buFont typeface="Arial" charset="0"/>
              <a:buChar char="–"/>
              <a:defRPr sz="2000" kern="1200">
                <a:solidFill>
                  <a:schemeClr val="tx1"/>
                </a:solidFill>
                <a:latin typeface="Corbel"/>
                <a:ea typeface="ＭＳ Ｐゴシック" charset="0"/>
                <a:cs typeface="Corbel"/>
              </a:defRPr>
            </a:lvl4pPr>
            <a:lvl5pPr marL="2057400" indent="-228600" algn="l" defTabSz="457200" rtl="0" eaLnBrk="1" fontAlgn="base" hangingPunct="1">
              <a:spcBef>
                <a:spcPct val="20000"/>
              </a:spcBef>
              <a:spcAft>
                <a:spcPct val="0"/>
              </a:spcAft>
              <a:buClr>
                <a:srgbClr val="2986E2"/>
              </a:buClr>
              <a:buFont typeface="Arial" charset="0"/>
              <a:buChar char="»"/>
              <a:defRPr sz="2000" kern="1200">
                <a:solidFill>
                  <a:schemeClr val="tx1"/>
                </a:solidFill>
                <a:latin typeface="Corbel"/>
                <a:ea typeface="ＭＳ Ｐゴシック" charset="0"/>
                <a:cs typeface="Corbe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2400">
              <a:latin typeface="Calibri"/>
              <a:cs typeface="Calibri"/>
            </a:endParaRPr>
          </a:p>
        </p:txBody>
      </p:sp>
      <p:sp>
        <p:nvSpPr>
          <p:cNvPr id="8" name="Title 1">
            <a:extLst>
              <a:ext uri="{FF2B5EF4-FFF2-40B4-BE49-F238E27FC236}">
                <a16:creationId xmlns:a16="http://schemas.microsoft.com/office/drawing/2014/main" id="{18CF93F1-A9B0-4B9F-BA09-57533D5F1FE0}"/>
              </a:ext>
            </a:extLst>
          </p:cNvPr>
          <p:cNvSpPr txBox="1">
            <a:spLocks/>
          </p:cNvSpPr>
          <p:nvPr/>
        </p:nvSpPr>
        <p:spPr bwMode="auto">
          <a:xfrm>
            <a:off x="-1" y="182991"/>
            <a:ext cx="11898489" cy="109728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457200" rtl="0" eaLnBrk="1" fontAlgn="base" hangingPunct="1">
              <a:spcBef>
                <a:spcPct val="0"/>
              </a:spcBef>
              <a:spcAft>
                <a:spcPct val="0"/>
              </a:spcAft>
              <a:defRPr sz="3000" b="1" kern="1200">
                <a:solidFill>
                  <a:schemeClr val="tx1"/>
                </a:solidFill>
                <a:latin typeface="Georgia"/>
                <a:ea typeface="ＭＳ Ｐゴシック" charset="0"/>
                <a:cs typeface="Georgia"/>
              </a:defRPr>
            </a:lvl1pPr>
            <a:lvl2pPr algn="l" defTabSz="457200" rtl="0" eaLnBrk="1" fontAlgn="base" hangingPunct="1">
              <a:spcBef>
                <a:spcPct val="0"/>
              </a:spcBef>
              <a:spcAft>
                <a:spcPct val="0"/>
              </a:spcAft>
              <a:defRPr sz="3000" b="1">
                <a:solidFill>
                  <a:schemeClr val="tx1"/>
                </a:solidFill>
                <a:latin typeface="Georgia" charset="0"/>
                <a:ea typeface="ＭＳ Ｐゴシック" charset="0"/>
              </a:defRPr>
            </a:lvl2pPr>
            <a:lvl3pPr algn="l" defTabSz="457200" rtl="0" eaLnBrk="1" fontAlgn="base" hangingPunct="1">
              <a:spcBef>
                <a:spcPct val="0"/>
              </a:spcBef>
              <a:spcAft>
                <a:spcPct val="0"/>
              </a:spcAft>
              <a:defRPr sz="3000" b="1">
                <a:solidFill>
                  <a:schemeClr val="tx1"/>
                </a:solidFill>
                <a:latin typeface="Georgia" charset="0"/>
                <a:ea typeface="ＭＳ Ｐゴシック" charset="0"/>
              </a:defRPr>
            </a:lvl3pPr>
            <a:lvl4pPr algn="l" defTabSz="457200" rtl="0" eaLnBrk="1" fontAlgn="base" hangingPunct="1">
              <a:spcBef>
                <a:spcPct val="0"/>
              </a:spcBef>
              <a:spcAft>
                <a:spcPct val="0"/>
              </a:spcAft>
              <a:defRPr sz="3000" b="1">
                <a:solidFill>
                  <a:schemeClr val="tx1"/>
                </a:solidFill>
                <a:latin typeface="Georgia" charset="0"/>
                <a:ea typeface="ＭＳ Ｐゴシック" charset="0"/>
              </a:defRPr>
            </a:lvl4pPr>
            <a:lvl5pPr algn="l" defTabSz="457200" rtl="0" eaLnBrk="1" fontAlgn="base" hangingPunct="1">
              <a:spcBef>
                <a:spcPct val="0"/>
              </a:spcBef>
              <a:spcAft>
                <a:spcPct val="0"/>
              </a:spcAft>
              <a:defRPr sz="3000" b="1">
                <a:solidFill>
                  <a:schemeClr val="tx1"/>
                </a:solidFill>
                <a:latin typeface="Georgia" charset="0"/>
                <a:ea typeface="ＭＳ Ｐゴシック" charset="0"/>
              </a:defRPr>
            </a:lvl5pPr>
            <a:lvl6pPr marL="457200" algn="l" defTabSz="457200" rtl="0" eaLnBrk="1" fontAlgn="base" hangingPunct="1">
              <a:spcBef>
                <a:spcPct val="0"/>
              </a:spcBef>
              <a:spcAft>
                <a:spcPct val="0"/>
              </a:spcAft>
              <a:defRPr sz="3000" b="1">
                <a:solidFill>
                  <a:schemeClr val="tx1"/>
                </a:solidFill>
                <a:latin typeface="Georgia" charset="0"/>
                <a:ea typeface="ＭＳ Ｐゴシック" charset="0"/>
              </a:defRPr>
            </a:lvl6pPr>
            <a:lvl7pPr marL="914400" algn="l" defTabSz="457200" rtl="0" eaLnBrk="1" fontAlgn="base" hangingPunct="1">
              <a:spcBef>
                <a:spcPct val="0"/>
              </a:spcBef>
              <a:spcAft>
                <a:spcPct val="0"/>
              </a:spcAft>
              <a:defRPr sz="3000" b="1">
                <a:solidFill>
                  <a:schemeClr val="tx1"/>
                </a:solidFill>
                <a:latin typeface="Georgia" charset="0"/>
                <a:ea typeface="ＭＳ Ｐゴシック" charset="0"/>
              </a:defRPr>
            </a:lvl7pPr>
            <a:lvl8pPr marL="1371600" algn="l" defTabSz="457200" rtl="0" eaLnBrk="1" fontAlgn="base" hangingPunct="1">
              <a:spcBef>
                <a:spcPct val="0"/>
              </a:spcBef>
              <a:spcAft>
                <a:spcPct val="0"/>
              </a:spcAft>
              <a:defRPr sz="3000" b="1">
                <a:solidFill>
                  <a:schemeClr val="tx1"/>
                </a:solidFill>
                <a:latin typeface="Georgia" charset="0"/>
                <a:ea typeface="ＭＳ Ｐゴシック" charset="0"/>
              </a:defRPr>
            </a:lvl8pPr>
            <a:lvl9pPr marL="1828800" algn="l" defTabSz="457200" rtl="0" eaLnBrk="1" fontAlgn="base" hangingPunct="1">
              <a:spcBef>
                <a:spcPct val="0"/>
              </a:spcBef>
              <a:spcAft>
                <a:spcPct val="0"/>
              </a:spcAft>
              <a:defRPr sz="3000" b="1">
                <a:solidFill>
                  <a:schemeClr val="tx1"/>
                </a:solidFill>
                <a:latin typeface="Georgia" charset="0"/>
                <a:ea typeface="ＭＳ Ｐゴシック" charset="0"/>
              </a:defRPr>
            </a:lvl9pPr>
          </a:lstStyle>
          <a:p>
            <a:pPr algn="ctr"/>
            <a:r>
              <a:rPr lang="en-US" sz="3600" dirty="0">
                <a:solidFill>
                  <a:schemeClr val="accent1"/>
                </a:solidFill>
                <a:latin typeface="+mj-lt"/>
              </a:rPr>
              <a:t>Growth of Integrative Medicine Services at NCI-Designated Comprehensive Cancer Centers</a:t>
            </a:r>
          </a:p>
        </p:txBody>
      </p:sp>
      <p:graphicFrame>
        <p:nvGraphicFramePr>
          <p:cNvPr id="3" name="Chart 2">
            <a:extLst>
              <a:ext uri="{FF2B5EF4-FFF2-40B4-BE49-F238E27FC236}">
                <a16:creationId xmlns:a16="http://schemas.microsoft.com/office/drawing/2014/main" id="{B9FF310F-B6A1-3F9F-7285-D259690C0363}"/>
              </a:ext>
            </a:extLst>
          </p:cNvPr>
          <p:cNvGraphicFramePr/>
          <p:nvPr/>
        </p:nvGraphicFramePr>
        <p:xfrm>
          <a:off x="1977561" y="1474501"/>
          <a:ext cx="8424474" cy="417195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244B74C2-78D1-2B10-0FC4-02114EE95046}"/>
              </a:ext>
            </a:extLst>
          </p:cNvPr>
          <p:cNvSpPr txBox="1"/>
          <p:nvPr/>
        </p:nvSpPr>
        <p:spPr>
          <a:xfrm>
            <a:off x="1367657" y="2890396"/>
            <a:ext cx="582211" cy="400110"/>
          </a:xfrm>
          <a:prstGeom prst="rect">
            <a:avLst/>
          </a:prstGeom>
          <a:noFill/>
        </p:spPr>
        <p:txBody>
          <a:bodyPr wrap="none" rtlCol="0">
            <a:spAutoFit/>
          </a:bodyPr>
          <a:lstStyle/>
          <a:p>
            <a:r>
              <a:rPr lang="en-US" sz="2000" b="1" dirty="0">
                <a:solidFill>
                  <a:schemeClr val="bg1"/>
                </a:solidFill>
                <a:latin typeface="Arial" panose="020B0604020202020204" pitchFamily="34" charset="0"/>
                <a:cs typeface="Arial" panose="020B0604020202020204" pitchFamily="34" charset="0"/>
              </a:rPr>
              <a:t>(%)</a:t>
            </a:r>
          </a:p>
        </p:txBody>
      </p:sp>
      <p:sp>
        <p:nvSpPr>
          <p:cNvPr id="9" name="Right Arrow 5">
            <a:extLst>
              <a:ext uri="{FF2B5EF4-FFF2-40B4-BE49-F238E27FC236}">
                <a16:creationId xmlns:a16="http://schemas.microsoft.com/office/drawing/2014/main" id="{154FB706-0A1E-CB3D-9E60-8BFB6AAEFEAA}"/>
              </a:ext>
            </a:extLst>
          </p:cNvPr>
          <p:cNvSpPr>
            <a:spLocks noChangeAspect="1"/>
          </p:cNvSpPr>
          <p:nvPr/>
        </p:nvSpPr>
        <p:spPr>
          <a:xfrm rot="19260781">
            <a:off x="3141060" y="3429483"/>
            <a:ext cx="1167265" cy="701233"/>
          </a:xfrm>
          <a:prstGeom prst="rightArrow">
            <a:avLst/>
          </a:prstGeom>
          <a:solidFill>
            <a:srgbClr val="FFF5B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prstClr val="black">
                    <a:lumMod val="75000"/>
                    <a:lumOff val="25000"/>
                  </a:prstClr>
                </a:solidFill>
                <a:latin typeface="Arial" panose="020B0604020202020204" pitchFamily="34" charset="0"/>
                <a:cs typeface="Arial" panose="020B0604020202020204" pitchFamily="34" charset="0"/>
              </a:rPr>
              <a:t>30.3%</a:t>
            </a:r>
          </a:p>
        </p:txBody>
      </p:sp>
      <p:sp>
        <p:nvSpPr>
          <p:cNvPr id="4" name="Right Arrow 6">
            <a:extLst>
              <a:ext uri="{FF2B5EF4-FFF2-40B4-BE49-F238E27FC236}">
                <a16:creationId xmlns:a16="http://schemas.microsoft.com/office/drawing/2014/main" id="{40EE22EB-E13C-C6DB-C0A8-4B04A83A86B0}"/>
              </a:ext>
            </a:extLst>
          </p:cNvPr>
          <p:cNvSpPr>
            <a:spLocks noChangeAspect="1"/>
          </p:cNvSpPr>
          <p:nvPr/>
        </p:nvSpPr>
        <p:spPr>
          <a:xfrm rot="19260781">
            <a:off x="6933239" y="3469119"/>
            <a:ext cx="1167265" cy="701233"/>
          </a:xfrm>
          <a:prstGeom prst="rightArrow">
            <a:avLst/>
          </a:prstGeom>
          <a:solidFill>
            <a:srgbClr val="FFF5B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prstClr val="black">
                    <a:lumMod val="75000"/>
                    <a:lumOff val="25000"/>
                  </a:prstClr>
                </a:solidFill>
                <a:latin typeface="Arial" panose="020B0604020202020204" pitchFamily="34" charset="0"/>
                <a:cs typeface="Arial" panose="020B0604020202020204" pitchFamily="34" charset="0"/>
              </a:rPr>
              <a:t>32.8%</a:t>
            </a:r>
          </a:p>
        </p:txBody>
      </p:sp>
      <p:sp>
        <p:nvSpPr>
          <p:cNvPr id="13" name="Right Arrow 4">
            <a:extLst>
              <a:ext uri="{FF2B5EF4-FFF2-40B4-BE49-F238E27FC236}">
                <a16:creationId xmlns:a16="http://schemas.microsoft.com/office/drawing/2014/main" id="{BE9884D1-C85F-7EC5-759F-31979B32170E}"/>
              </a:ext>
            </a:extLst>
          </p:cNvPr>
          <p:cNvSpPr>
            <a:spLocks noChangeAspect="1"/>
          </p:cNvSpPr>
          <p:nvPr/>
        </p:nvSpPr>
        <p:spPr>
          <a:xfrm rot="19260781">
            <a:off x="5046060" y="3555151"/>
            <a:ext cx="1167265" cy="701233"/>
          </a:xfrm>
          <a:prstGeom prst="rightArrow">
            <a:avLst/>
          </a:prstGeom>
          <a:solidFill>
            <a:srgbClr val="FFF5BC"/>
          </a:solidFill>
          <a:ln>
            <a:noFill/>
          </a:ln>
          <a:effectLst>
            <a:outerShdw blurRad="127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prstClr val="black">
                    <a:lumMod val="75000"/>
                    <a:lumOff val="25000"/>
                  </a:prstClr>
                </a:solidFill>
                <a:latin typeface="Arial" panose="020B0604020202020204" pitchFamily="34" charset="0"/>
                <a:cs typeface="Arial" panose="020B0604020202020204" pitchFamily="34" charset="0"/>
              </a:rPr>
              <a:t>30.7%</a:t>
            </a:r>
          </a:p>
        </p:txBody>
      </p:sp>
      <p:sp>
        <p:nvSpPr>
          <p:cNvPr id="15" name="Right Arrow 7">
            <a:extLst>
              <a:ext uri="{FF2B5EF4-FFF2-40B4-BE49-F238E27FC236}">
                <a16:creationId xmlns:a16="http://schemas.microsoft.com/office/drawing/2014/main" id="{185F2FF3-B116-4723-733A-BBF31A61117E}"/>
              </a:ext>
            </a:extLst>
          </p:cNvPr>
          <p:cNvSpPr>
            <a:spLocks noChangeAspect="1"/>
          </p:cNvSpPr>
          <p:nvPr/>
        </p:nvSpPr>
        <p:spPr>
          <a:xfrm rot="19260781">
            <a:off x="8825949" y="3469119"/>
            <a:ext cx="1167265" cy="701233"/>
          </a:xfrm>
          <a:prstGeom prst="rightArrow">
            <a:avLst/>
          </a:prstGeom>
          <a:solidFill>
            <a:srgbClr val="FFF5B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prstClr val="black">
                    <a:lumMod val="75000"/>
                    <a:lumOff val="25000"/>
                  </a:prstClr>
                </a:solidFill>
                <a:latin typeface="Arial" panose="020B0604020202020204" pitchFamily="34" charset="0"/>
                <a:cs typeface="Arial" panose="020B0604020202020204" pitchFamily="34" charset="0"/>
              </a:rPr>
              <a:t>30.6%</a:t>
            </a:r>
          </a:p>
        </p:txBody>
      </p:sp>
      <p:grpSp>
        <p:nvGrpSpPr>
          <p:cNvPr id="21" name="Group 13">
            <a:extLst>
              <a:ext uri="{FF2B5EF4-FFF2-40B4-BE49-F238E27FC236}">
                <a16:creationId xmlns:a16="http://schemas.microsoft.com/office/drawing/2014/main" id="{567F1909-DE8F-7D6D-839F-6FF712B6E333}"/>
              </a:ext>
            </a:extLst>
          </p:cNvPr>
          <p:cNvGrpSpPr/>
          <p:nvPr/>
        </p:nvGrpSpPr>
        <p:grpSpPr>
          <a:xfrm>
            <a:off x="5336519" y="1474501"/>
            <a:ext cx="1920079" cy="338554"/>
            <a:chOff x="6667500" y="1634807"/>
            <a:chExt cx="1920079" cy="338554"/>
          </a:xfrm>
        </p:grpSpPr>
        <p:sp>
          <p:nvSpPr>
            <p:cNvPr id="17" name="Rectangle 16">
              <a:extLst>
                <a:ext uri="{FF2B5EF4-FFF2-40B4-BE49-F238E27FC236}">
                  <a16:creationId xmlns:a16="http://schemas.microsoft.com/office/drawing/2014/main" id="{968A57B6-9C43-C419-FD51-510B70AE12DA}"/>
                </a:ext>
              </a:extLst>
            </p:cNvPr>
            <p:cNvSpPr/>
            <p:nvPr/>
          </p:nvSpPr>
          <p:spPr>
            <a:xfrm>
              <a:off x="6667500" y="1728033"/>
              <a:ext cx="203200" cy="182880"/>
            </a:xfrm>
            <a:prstGeom prst="rect">
              <a:avLst/>
            </a:prstGeom>
            <a:solidFill>
              <a:srgbClr val="2986E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black">
                    <a:lumMod val="75000"/>
                    <a:lumOff val="25000"/>
                  </a:prstClr>
                </a:solidFill>
              </a:endParaRPr>
            </a:p>
          </p:txBody>
        </p:sp>
        <p:sp>
          <p:nvSpPr>
            <p:cNvPr id="18" name="Rectangle 17">
              <a:extLst>
                <a:ext uri="{FF2B5EF4-FFF2-40B4-BE49-F238E27FC236}">
                  <a16:creationId xmlns:a16="http://schemas.microsoft.com/office/drawing/2014/main" id="{327A8299-B35B-D3F8-8FEB-4C01F52C5A8B}"/>
                </a:ext>
              </a:extLst>
            </p:cNvPr>
            <p:cNvSpPr/>
            <p:nvPr/>
          </p:nvSpPr>
          <p:spPr>
            <a:xfrm>
              <a:off x="7734300" y="1728033"/>
              <a:ext cx="203200" cy="182880"/>
            </a:xfrm>
            <a:prstGeom prst="rect">
              <a:avLst/>
            </a:prstGeom>
            <a:solidFill>
              <a:srgbClr val="F15A1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black">
                    <a:lumMod val="75000"/>
                    <a:lumOff val="25000"/>
                  </a:prstClr>
                </a:solidFill>
              </a:endParaRPr>
            </a:p>
          </p:txBody>
        </p:sp>
        <p:sp>
          <p:nvSpPr>
            <p:cNvPr id="19" name="TextBox 18">
              <a:extLst>
                <a:ext uri="{FF2B5EF4-FFF2-40B4-BE49-F238E27FC236}">
                  <a16:creationId xmlns:a16="http://schemas.microsoft.com/office/drawing/2014/main" id="{F7771748-3CC2-FA2C-E7E6-244CB7454C69}"/>
                </a:ext>
              </a:extLst>
            </p:cNvPr>
            <p:cNvSpPr txBox="1"/>
            <p:nvPr/>
          </p:nvSpPr>
          <p:spPr>
            <a:xfrm>
              <a:off x="6880860" y="1634807"/>
              <a:ext cx="639919" cy="338554"/>
            </a:xfrm>
            <a:prstGeom prst="rect">
              <a:avLst/>
            </a:prstGeom>
            <a:noFill/>
          </p:spPr>
          <p:txBody>
            <a:bodyPr wrap="none" rtlCol="0">
              <a:spAutoFit/>
            </a:bodyPr>
            <a:lstStyle/>
            <a:p>
              <a:r>
                <a:rPr lang="en-US" sz="1600" b="1" dirty="0">
                  <a:solidFill>
                    <a:schemeClr val="accent1"/>
                  </a:solidFill>
                  <a:latin typeface="Arial" panose="020B0604020202020204" pitchFamily="34" charset="0"/>
                  <a:cs typeface="Arial" panose="020B0604020202020204" pitchFamily="34" charset="0"/>
                </a:rPr>
                <a:t>2009</a:t>
              </a:r>
            </a:p>
          </p:txBody>
        </p:sp>
        <p:sp>
          <p:nvSpPr>
            <p:cNvPr id="20" name="TextBox 19">
              <a:extLst>
                <a:ext uri="{FF2B5EF4-FFF2-40B4-BE49-F238E27FC236}">
                  <a16:creationId xmlns:a16="http://schemas.microsoft.com/office/drawing/2014/main" id="{EC801FAB-7BE3-D25E-EA0E-96BE94C1A526}"/>
                </a:ext>
              </a:extLst>
            </p:cNvPr>
            <p:cNvSpPr txBox="1"/>
            <p:nvPr/>
          </p:nvSpPr>
          <p:spPr>
            <a:xfrm>
              <a:off x="7947660" y="1634807"/>
              <a:ext cx="639919" cy="338554"/>
            </a:xfrm>
            <a:prstGeom prst="rect">
              <a:avLst/>
            </a:prstGeom>
            <a:noFill/>
          </p:spPr>
          <p:txBody>
            <a:bodyPr wrap="none" rtlCol="0">
              <a:spAutoFit/>
            </a:bodyPr>
            <a:lstStyle/>
            <a:p>
              <a:r>
                <a:rPr lang="en-US" sz="1600" b="1" dirty="0">
                  <a:solidFill>
                    <a:schemeClr val="accent1"/>
                  </a:solidFill>
                  <a:latin typeface="Arial" panose="020B0604020202020204" pitchFamily="34" charset="0"/>
                  <a:cs typeface="Arial" panose="020B0604020202020204" pitchFamily="34" charset="0"/>
                </a:rPr>
                <a:t>2016</a:t>
              </a:r>
            </a:p>
          </p:txBody>
        </p:sp>
      </p:grpSp>
      <p:sp>
        <p:nvSpPr>
          <p:cNvPr id="23" name="Rectangle 4">
            <a:extLst>
              <a:ext uri="{FF2B5EF4-FFF2-40B4-BE49-F238E27FC236}">
                <a16:creationId xmlns:a16="http://schemas.microsoft.com/office/drawing/2014/main" id="{FB04C7FF-F85F-017C-F4BC-3CAEAE39B24F}"/>
              </a:ext>
            </a:extLst>
          </p:cNvPr>
          <p:cNvSpPr>
            <a:spLocks noChangeArrowheads="1"/>
          </p:cNvSpPr>
          <p:nvPr/>
        </p:nvSpPr>
        <p:spPr bwMode="auto">
          <a:xfrm>
            <a:off x="552450" y="5707918"/>
            <a:ext cx="11087100" cy="307777"/>
          </a:xfrm>
          <a:prstGeom prst="rect">
            <a:avLst/>
          </a:prstGeom>
          <a:noFill/>
          <a:ln w="9525">
            <a:noFill/>
            <a:miter lim="800000"/>
            <a:headEnd/>
            <a:tailEnd/>
          </a:ln>
          <a:effectLst/>
        </p:spPr>
        <p:txBody>
          <a:bodyPr wrap="square" lIns="91440" tIns="45720" rIns="91440" bIns="45720" anchor="t">
            <a:spAutoFit/>
          </a:bodyPr>
          <a:lstStyle/>
          <a:p>
            <a:r>
              <a:rPr lang="en-US" sz="1400" dirty="0">
                <a:solidFill>
                  <a:schemeClr val="bg1"/>
                </a:solidFill>
                <a:latin typeface="Arial"/>
                <a:cs typeface="Calibri"/>
              </a:rPr>
              <a:t>Yun</a:t>
            </a:r>
            <a:r>
              <a:rPr lang="en-US" sz="1400" dirty="0">
                <a:solidFill>
                  <a:schemeClr val="bg1"/>
                </a:solidFill>
                <a:latin typeface="Arial"/>
                <a:ea typeface="+mn-lt"/>
                <a:cs typeface="+mn-lt"/>
              </a:rPr>
              <a:t> H et al. </a:t>
            </a:r>
            <a:r>
              <a:rPr lang="en-US" sz="1400" i="1" dirty="0">
                <a:solidFill>
                  <a:schemeClr val="bg1"/>
                </a:solidFill>
                <a:latin typeface="Arial"/>
                <a:ea typeface="+mn-lt"/>
                <a:cs typeface="+mn-lt"/>
              </a:rPr>
              <a:t>JNCI Monographs. </a:t>
            </a:r>
            <a:r>
              <a:rPr lang="en-US" sz="1400" dirty="0">
                <a:solidFill>
                  <a:schemeClr val="bg1"/>
                </a:solidFill>
                <a:latin typeface="Arial"/>
                <a:ea typeface="+mn-lt"/>
                <a:cs typeface="+mn-lt"/>
              </a:rPr>
              <a:t>2017;52 </a:t>
            </a:r>
            <a:endParaRPr lang="en-US" sz="1400" dirty="0">
              <a:solidFill>
                <a:schemeClr val="bg1"/>
              </a:solidFill>
              <a:latin typeface="Arial"/>
              <a:cs typeface="Calibri"/>
            </a:endParaRPr>
          </a:p>
        </p:txBody>
      </p:sp>
      <p:sp>
        <p:nvSpPr>
          <p:cNvPr id="2" name="TextBox 1">
            <a:extLst>
              <a:ext uri="{FF2B5EF4-FFF2-40B4-BE49-F238E27FC236}">
                <a16:creationId xmlns:a16="http://schemas.microsoft.com/office/drawing/2014/main" id="{497BAB56-E2A6-854C-9D33-CD29D4A5495F}"/>
              </a:ext>
            </a:extLst>
          </p:cNvPr>
          <p:cNvSpPr txBox="1"/>
          <p:nvPr/>
        </p:nvSpPr>
        <p:spPr>
          <a:xfrm>
            <a:off x="3386138" y="645795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256909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500"/>
                                        <p:tgtEl>
                                          <p:spTgt spid="13"/>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animBg="1"/>
      <p:bldP spid="13"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38D43860-5B76-4D99-9ECD-6E51FAA91CFC}"/>
              </a:ext>
            </a:extLst>
          </p:cNvPr>
          <p:cNvSpPr txBox="1">
            <a:spLocks/>
          </p:cNvSpPr>
          <p:nvPr/>
        </p:nvSpPr>
        <p:spPr>
          <a:xfrm>
            <a:off x="1144588" y="1978025"/>
            <a:ext cx="9186528" cy="998384"/>
          </a:xfrm>
          <a:prstGeom prst="rect">
            <a:avLst/>
          </a:prstGeom>
        </p:spPr>
        <p:txBody>
          <a:bodyPr lIns="91440" tIns="45720" rIns="91440" bIns="45720" anchor="t"/>
          <a:lstStyle>
            <a:lvl1pPr marL="227013" indent="-227013" algn="l" defTabSz="457200" rtl="0" eaLnBrk="1" fontAlgn="base" hangingPunct="1">
              <a:spcBef>
                <a:spcPct val="20000"/>
              </a:spcBef>
              <a:spcAft>
                <a:spcPct val="0"/>
              </a:spcAft>
              <a:buClr>
                <a:srgbClr val="2986E2"/>
              </a:buClr>
              <a:buFont typeface="Arial" charset="0"/>
              <a:buChar char="•"/>
              <a:defRPr sz="3200" kern="1200">
                <a:solidFill>
                  <a:schemeClr val="tx1"/>
                </a:solidFill>
                <a:latin typeface="Corbel"/>
                <a:ea typeface="ＭＳ Ｐゴシック" charset="0"/>
                <a:cs typeface="Corbel"/>
              </a:defRPr>
            </a:lvl1pPr>
            <a:lvl2pPr marL="742950" indent="-285750" algn="l" defTabSz="457200" rtl="0" eaLnBrk="1" fontAlgn="base" hangingPunct="1">
              <a:spcBef>
                <a:spcPct val="20000"/>
              </a:spcBef>
              <a:spcAft>
                <a:spcPct val="0"/>
              </a:spcAft>
              <a:buClr>
                <a:srgbClr val="2986E2"/>
              </a:buClr>
              <a:buFont typeface="Arial" charset="0"/>
              <a:buChar char="–"/>
              <a:defRPr sz="2800" kern="1200">
                <a:solidFill>
                  <a:schemeClr val="tx1"/>
                </a:solidFill>
                <a:latin typeface="Corbel"/>
                <a:ea typeface="ＭＳ Ｐゴシック" charset="0"/>
                <a:cs typeface="Corbel"/>
              </a:defRPr>
            </a:lvl2pPr>
            <a:lvl3pPr marL="1143000" indent="-228600" algn="l" defTabSz="457200" rtl="0" eaLnBrk="1" fontAlgn="base" hangingPunct="1">
              <a:spcBef>
                <a:spcPct val="20000"/>
              </a:spcBef>
              <a:spcAft>
                <a:spcPct val="0"/>
              </a:spcAft>
              <a:buClr>
                <a:srgbClr val="2986E2"/>
              </a:buClr>
              <a:buFont typeface="Arial" charset="0"/>
              <a:buChar char="•"/>
              <a:defRPr sz="2400" kern="1200">
                <a:solidFill>
                  <a:schemeClr val="tx1"/>
                </a:solidFill>
                <a:latin typeface="Corbel"/>
                <a:ea typeface="ＭＳ Ｐゴシック" charset="0"/>
                <a:cs typeface="Corbel"/>
              </a:defRPr>
            </a:lvl3pPr>
            <a:lvl4pPr marL="1600200" indent="-228600" algn="l" defTabSz="457200" rtl="0" eaLnBrk="1" fontAlgn="base" hangingPunct="1">
              <a:spcBef>
                <a:spcPct val="20000"/>
              </a:spcBef>
              <a:spcAft>
                <a:spcPct val="0"/>
              </a:spcAft>
              <a:buClr>
                <a:srgbClr val="2986E2"/>
              </a:buClr>
              <a:buFont typeface="Arial" charset="0"/>
              <a:buChar char="–"/>
              <a:defRPr sz="2000" kern="1200">
                <a:solidFill>
                  <a:schemeClr val="tx1"/>
                </a:solidFill>
                <a:latin typeface="Corbel"/>
                <a:ea typeface="ＭＳ Ｐゴシック" charset="0"/>
                <a:cs typeface="Corbel"/>
              </a:defRPr>
            </a:lvl4pPr>
            <a:lvl5pPr marL="2057400" indent="-228600" algn="l" defTabSz="457200" rtl="0" eaLnBrk="1" fontAlgn="base" hangingPunct="1">
              <a:spcBef>
                <a:spcPct val="20000"/>
              </a:spcBef>
              <a:spcAft>
                <a:spcPct val="0"/>
              </a:spcAft>
              <a:buClr>
                <a:srgbClr val="2986E2"/>
              </a:buClr>
              <a:buFont typeface="Arial" charset="0"/>
              <a:buChar char="»"/>
              <a:defRPr sz="2000" kern="1200">
                <a:solidFill>
                  <a:schemeClr val="tx1"/>
                </a:solidFill>
                <a:latin typeface="Corbel"/>
                <a:ea typeface="ＭＳ Ｐゴシック" charset="0"/>
                <a:cs typeface="Corbe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2400">
              <a:latin typeface="Calibri"/>
              <a:cs typeface="Calibri"/>
            </a:endParaRPr>
          </a:p>
        </p:txBody>
      </p:sp>
      <p:sp>
        <p:nvSpPr>
          <p:cNvPr id="8" name="Title 1">
            <a:extLst>
              <a:ext uri="{FF2B5EF4-FFF2-40B4-BE49-F238E27FC236}">
                <a16:creationId xmlns:a16="http://schemas.microsoft.com/office/drawing/2014/main" id="{18CF93F1-A9B0-4B9F-BA09-57533D5F1FE0}"/>
              </a:ext>
            </a:extLst>
          </p:cNvPr>
          <p:cNvSpPr txBox="1">
            <a:spLocks/>
          </p:cNvSpPr>
          <p:nvPr/>
        </p:nvSpPr>
        <p:spPr bwMode="auto">
          <a:xfrm>
            <a:off x="191911" y="80913"/>
            <a:ext cx="12700000" cy="581087"/>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457200" rtl="0" eaLnBrk="1" fontAlgn="base" hangingPunct="1">
              <a:spcBef>
                <a:spcPct val="0"/>
              </a:spcBef>
              <a:spcAft>
                <a:spcPct val="0"/>
              </a:spcAft>
              <a:defRPr sz="3000" b="1" kern="1200">
                <a:solidFill>
                  <a:schemeClr val="tx1"/>
                </a:solidFill>
                <a:latin typeface="Georgia"/>
                <a:ea typeface="ＭＳ Ｐゴシック" charset="0"/>
                <a:cs typeface="Georgia"/>
              </a:defRPr>
            </a:lvl1pPr>
            <a:lvl2pPr algn="l" defTabSz="457200" rtl="0" eaLnBrk="1" fontAlgn="base" hangingPunct="1">
              <a:spcBef>
                <a:spcPct val="0"/>
              </a:spcBef>
              <a:spcAft>
                <a:spcPct val="0"/>
              </a:spcAft>
              <a:defRPr sz="3000" b="1">
                <a:solidFill>
                  <a:schemeClr val="tx1"/>
                </a:solidFill>
                <a:latin typeface="Georgia" charset="0"/>
                <a:ea typeface="ＭＳ Ｐゴシック" charset="0"/>
              </a:defRPr>
            </a:lvl2pPr>
            <a:lvl3pPr algn="l" defTabSz="457200" rtl="0" eaLnBrk="1" fontAlgn="base" hangingPunct="1">
              <a:spcBef>
                <a:spcPct val="0"/>
              </a:spcBef>
              <a:spcAft>
                <a:spcPct val="0"/>
              </a:spcAft>
              <a:defRPr sz="3000" b="1">
                <a:solidFill>
                  <a:schemeClr val="tx1"/>
                </a:solidFill>
                <a:latin typeface="Georgia" charset="0"/>
                <a:ea typeface="ＭＳ Ｐゴシック" charset="0"/>
              </a:defRPr>
            </a:lvl3pPr>
            <a:lvl4pPr algn="l" defTabSz="457200" rtl="0" eaLnBrk="1" fontAlgn="base" hangingPunct="1">
              <a:spcBef>
                <a:spcPct val="0"/>
              </a:spcBef>
              <a:spcAft>
                <a:spcPct val="0"/>
              </a:spcAft>
              <a:defRPr sz="3000" b="1">
                <a:solidFill>
                  <a:schemeClr val="tx1"/>
                </a:solidFill>
                <a:latin typeface="Georgia" charset="0"/>
                <a:ea typeface="ＭＳ Ｐゴシック" charset="0"/>
              </a:defRPr>
            </a:lvl4pPr>
            <a:lvl5pPr algn="l" defTabSz="457200" rtl="0" eaLnBrk="1" fontAlgn="base" hangingPunct="1">
              <a:spcBef>
                <a:spcPct val="0"/>
              </a:spcBef>
              <a:spcAft>
                <a:spcPct val="0"/>
              </a:spcAft>
              <a:defRPr sz="3000" b="1">
                <a:solidFill>
                  <a:schemeClr val="tx1"/>
                </a:solidFill>
                <a:latin typeface="Georgia" charset="0"/>
                <a:ea typeface="ＭＳ Ｐゴシック" charset="0"/>
              </a:defRPr>
            </a:lvl5pPr>
            <a:lvl6pPr marL="457200" algn="l" defTabSz="457200" rtl="0" eaLnBrk="1" fontAlgn="base" hangingPunct="1">
              <a:spcBef>
                <a:spcPct val="0"/>
              </a:spcBef>
              <a:spcAft>
                <a:spcPct val="0"/>
              </a:spcAft>
              <a:defRPr sz="3000" b="1">
                <a:solidFill>
                  <a:schemeClr val="tx1"/>
                </a:solidFill>
                <a:latin typeface="Georgia" charset="0"/>
                <a:ea typeface="ＭＳ Ｐゴシック" charset="0"/>
              </a:defRPr>
            </a:lvl6pPr>
            <a:lvl7pPr marL="914400" algn="l" defTabSz="457200" rtl="0" eaLnBrk="1" fontAlgn="base" hangingPunct="1">
              <a:spcBef>
                <a:spcPct val="0"/>
              </a:spcBef>
              <a:spcAft>
                <a:spcPct val="0"/>
              </a:spcAft>
              <a:defRPr sz="3000" b="1">
                <a:solidFill>
                  <a:schemeClr val="tx1"/>
                </a:solidFill>
                <a:latin typeface="Georgia" charset="0"/>
                <a:ea typeface="ＭＳ Ｐゴシック" charset="0"/>
              </a:defRPr>
            </a:lvl7pPr>
            <a:lvl8pPr marL="1371600" algn="l" defTabSz="457200" rtl="0" eaLnBrk="1" fontAlgn="base" hangingPunct="1">
              <a:spcBef>
                <a:spcPct val="0"/>
              </a:spcBef>
              <a:spcAft>
                <a:spcPct val="0"/>
              </a:spcAft>
              <a:defRPr sz="3000" b="1">
                <a:solidFill>
                  <a:schemeClr val="tx1"/>
                </a:solidFill>
                <a:latin typeface="Georgia" charset="0"/>
                <a:ea typeface="ＭＳ Ｐゴシック" charset="0"/>
              </a:defRPr>
            </a:lvl8pPr>
            <a:lvl9pPr marL="1828800" algn="l" defTabSz="457200" rtl="0" eaLnBrk="1" fontAlgn="base" hangingPunct="1">
              <a:spcBef>
                <a:spcPct val="0"/>
              </a:spcBef>
              <a:spcAft>
                <a:spcPct val="0"/>
              </a:spcAft>
              <a:defRPr sz="3000" b="1">
                <a:solidFill>
                  <a:schemeClr val="tx1"/>
                </a:solidFill>
                <a:latin typeface="Georgia" charset="0"/>
                <a:ea typeface="ＭＳ Ｐゴシック" charset="0"/>
              </a:defRPr>
            </a:lvl9pPr>
          </a:lstStyle>
          <a:p>
            <a:r>
              <a:rPr lang="en-US" sz="3600" dirty="0">
                <a:solidFill>
                  <a:schemeClr val="accent1"/>
                </a:solidFill>
                <a:latin typeface="+mj-lt"/>
              </a:rPr>
              <a:t>The Rising Trend in Integrative Oncology Research</a:t>
            </a:r>
          </a:p>
        </p:txBody>
      </p:sp>
      <p:graphicFrame>
        <p:nvGraphicFramePr>
          <p:cNvPr id="3" name="Chart 2">
            <a:extLst>
              <a:ext uri="{FF2B5EF4-FFF2-40B4-BE49-F238E27FC236}">
                <a16:creationId xmlns:a16="http://schemas.microsoft.com/office/drawing/2014/main" id="{DAA3908F-BB54-BAE2-D42E-2CC808EE53C3}"/>
              </a:ext>
            </a:extLst>
          </p:cNvPr>
          <p:cNvGraphicFramePr>
            <a:graphicFrameLocks/>
          </p:cNvGraphicFramePr>
          <p:nvPr/>
        </p:nvGraphicFramePr>
        <p:xfrm>
          <a:off x="1144588" y="806116"/>
          <a:ext cx="7571873" cy="524576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5789009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OPREFERENCE" val="False"/>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Lst>
</file>

<file path=ppt/theme/theme1.xml><?xml version="1.0" encoding="utf-8"?>
<a:theme xmlns:a="http://schemas.openxmlformats.org/drawingml/2006/main" name="Office Theme">
  <a:themeElements>
    <a:clrScheme name="Dana-Farber">
      <a:dk1>
        <a:srgbClr val="000000"/>
      </a:dk1>
      <a:lt1>
        <a:srgbClr val="FFFFFF"/>
      </a:lt1>
      <a:dk2>
        <a:srgbClr val="636569"/>
      </a:dk2>
      <a:lt2>
        <a:srgbClr val="E7E6E6"/>
      </a:lt2>
      <a:accent1>
        <a:srgbClr val="12689B"/>
      </a:accent1>
      <a:accent2>
        <a:srgbClr val="FC993C"/>
      </a:accent2>
      <a:accent3>
        <a:srgbClr val="23C7EF"/>
      </a:accent3>
      <a:accent4>
        <a:srgbClr val="646569"/>
      </a:accent4>
      <a:accent5>
        <a:srgbClr val="E7E6E6"/>
      </a:accent5>
      <a:accent6>
        <a:srgbClr val="FEFEFE"/>
      </a:accent6>
      <a:hlink>
        <a:srgbClr val="FB993D"/>
      </a:hlink>
      <a:folHlink>
        <a:srgbClr val="FB993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06C4E709-CFD1-114D-9D77-83D4993185C2}" vid="{FB0F106F-502D-2840-BD36-C5D7458F81E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6992</TotalTime>
  <Words>3583</Words>
  <Application>Microsoft Office PowerPoint</Application>
  <PresentationFormat>Widescreen</PresentationFormat>
  <Paragraphs>421</Paragraphs>
  <Slides>50</Slides>
  <Notes>27</Notes>
  <HiddenSlides>0</HiddenSlides>
  <MMClips>0</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50</vt:i4>
      </vt:variant>
    </vt:vector>
  </HeadingPairs>
  <TitlesOfParts>
    <vt:vector size="70" baseType="lpstr">
      <vt:lpstr>ＭＳ Ｐゴシック</vt:lpstr>
      <vt:lpstr>ＭＳ Ｐゴシック</vt:lpstr>
      <vt:lpstr>__tiempos_b6f14e</vt:lpstr>
      <vt:lpstr>AdvOT1ab0d708.B</vt:lpstr>
      <vt:lpstr>AdvOT3c584a2f.B</vt:lpstr>
      <vt:lpstr>AdvOTbf7bbdaa</vt:lpstr>
      <vt:lpstr>AdvP4C4E74</vt:lpstr>
      <vt:lpstr>Arial</vt:lpstr>
      <vt:lpstr>Bell MT</vt:lpstr>
      <vt:lpstr>Calibri</vt:lpstr>
      <vt:lpstr>Cambria</vt:lpstr>
      <vt:lpstr>Corbel</vt:lpstr>
      <vt:lpstr>Courier New</vt:lpstr>
      <vt:lpstr>Helvetica Neue</vt:lpstr>
      <vt:lpstr>Merriweather</vt:lpstr>
      <vt:lpstr>Söhne</vt:lpstr>
      <vt:lpstr>Times New Roman</vt:lpstr>
      <vt:lpstr>Trebuchet MS Regular</vt:lpstr>
      <vt:lpstr>Univers</vt:lpstr>
      <vt:lpstr>Office Theme</vt:lpstr>
      <vt:lpstr>Integrative Medicine for Breast Cancer Patients</vt:lpstr>
      <vt:lpstr>Disclosure</vt:lpstr>
      <vt:lpstr>Objectives</vt:lpstr>
      <vt:lpstr>Outline</vt:lpstr>
      <vt:lpstr>PowerPoint Presentation</vt:lpstr>
      <vt:lpstr>PowerPoint Presentation</vt:lpstr>
      <vt:lpstr>PowerPoint Presentation</vt:lpstr>
      <vt:lpstr>PowerPoint Presentation</vt:lpstr>
      <vt:lpstr>PowerPoint Presentation</vt:lpstr>
      <vt:lpstr>PowerPoint Presentation</vt:lpstr>
      <vt:lpstr>Using Alternative Medicine (AM) Increases Risk of Death in Breast Cancer Patients</vt:lpstr>
      <vt:lpstr>Quote from the Authors: </vt:lpstr>
      <vt:lpstr>Types of Integrative Therapies</vt:lpstr>
      <vt:lpstr>Mind-Body Therapies </vt:lpstr>
      <vt:lpstr>PowerPoint Presentation</vt:lpstr>
      <vt:lpstr>Yoga Reduces Symptoms and  Improves QoL</vt:lpstr>
      <vt:lpstr>Mindfulness-Based Interventions (MBI) </vt:lpstr>
      <vt:lpstr>MBIs should be offered to people with cancer both during active treatment and post-treatment for anxiety and depression  </vt:lpstr>
      <vt:lpstr>PowerPoint Presentation</vt:lpstr>
      <vt:lpstr>Massage for Pain and Mood During Palliative and Hospice Care</vt:lpstr>
      <vt:lpstr>PowerPoint Presentation</vt:lpstr>
      <vt:lpstr>Acupuncture Should Be Offered to Patients With AI-related Joint Pain</vt:lpstr>
      <vt:lpstr> Lifestyle Recommendations for Cancer Prevention</vt:lpstr>
      <vt:lpstr>Dietary Supplement Use Among Cancer Survivors</vt:lpstr>
      <vt:lpstr>PowerPoint Presentation</vt:lpstr>
      <vt:lpstr>Check for Interactions &amp; Contraindications</vt:lpstr>
      <vt:lpstr>Websites to check for interactions</vt:lpstr>
      <vt:lpstr>How can integrative medicine help reduce the common side effects of breast cancer treatment?</vt:lpstr>
      <vt:lpstr>PowerPoint Presentation</vt:lpstr>
      <vt:lpstr>PowerPoint Presentation</vt:lpstr>
      <vt:lpstr>Biweekly Acupuncture for 6 Weeks Significantly Reduced AIMSS vs Placebo + Usual Care</vt:lpstr>
      <vt:lpstr>PowerPoint Presentation</vt:lpstr>
      <vt:lpstr>Exercise Significantly Reduced AIMSS Pain</vt:lpstr>
      <vt:lpstr>Yoga Therapy for AIMSS</vt:lpstr>
      <vt:lpstr>Omega-3 for AIMSS</vt:lpstr>
      <vt:lpstr>Vitamin D Supplementation for AIMSS</vt:lpstr>
      <vt:lpstr>Sub-Summary</vt:lpstr>
      <vt:lpstr>Vasomotor Symptoms</vt:lpstr>
      <vt:lpstr>Acupuncture and Vasomotor Symptoms</vt:lpstr>
      <vt:lpstr>Soy and Hot Flashes</vt:lpstr>
      <vt:lpstr>Sub-Summary</vt:lpstr>
      <vt:lpstr>CHoosing Options for Insomnia in Cancer Effectively</vt:lpstr>
      <vt:lpstr>Primary Results</vt:lpstr>
      <vt:lpstr>PowerPoint Presentation</vt:lpstr>
      <vt:lpstr>Taichi for Insomnia</vt:lpstr>
      <vt:lpstr>Yoga Improved Sleep Quality Among Cancer Survivors</vt:lpstr>
      <vt:lpstr>Sub-Summary</vt:lpstr>
      <vt:lpstr>Slide 26</vt:lpstr>
      <vt:lpstr>Summary</vt:lpstr>
      <vt:lpstr>Questions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Finlayson, Deanna</dc:creator>
  <cp:lastModifiedBy>Susan Peck</cp:lastModifiedBy>
  <cp:revision>44</cp:revision>
  <dcterms:created xsi:type="dcterms:W3CDTF">2021-02-11T14:43:03Z</dcterms:created>
  <dcterms:modified xsi:type="dcterms:W3CDTF">2025-11-08T12:59:20Z</dcterms:modified>
</cp:coreProperties>
</file>